
<file path=[Content_Types].xml><?xml version="1.0" encoding="utf-8"?>
<Types xmlns="http://schemas.openxmlformats.org/package/2006/content-types">
  <Default Extension="crdownload" ContentType="image/png"/>
  <Default Extension="jpeg" ContentType="image/jpeg"/>
  <Default Extension="jpg" ContentType="image/jpeg"/>
  <Default Extension="png" ContentType="image/pn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changesInfos/changesInfo1.xml" ContentType="application/vnd.ms-powerpoint.changesinfo+xml"/>
  <Override PartName="/ppt/revisionInfo.xml" ContentType="application/vnd.ms-powerpoint.revisioninfo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20" r:id="rId1"/>
  </p:sldMasterIdLst>
  <p:sldIdLst>
    <p:sldId id="270" r:id="rId2"/>
    <p:sldId id="271" r:id="rId3"/>
    <p:sldId id="257" r:id="rId4"/>
    <p:sldId id="258" r:id="rId5"/>
    <p:sldId id="259" r:id="rId6"/>
    <p:sldId id="265" r:id="rId7"/>
    <p:sldId id="266" r:id="rId8"/>
    <p:sldId id="261" r:id="rId9"/>
    <p:sldId id="262" r:id="rId10"/>
    <p:sldId id="263" r:id="rId11"/>
    <p:sldId id="267" r:id="rId12"/>
    <p:sldId id="268" r:id="rId13"/>
    <p:sldId id="264" r:id="rId14"/>
    <p:sldId id="269" r:id="rId15"/>
    <p:sldId id="272" r:id="rId16"/>
  </p:sldIdLst>
  <p:sldSz cx="12192000" cy="6858000"/>
  <p:notesSz cx="6858000" cy="9144000"/>
  <p:defaultTextStyle>
    <a:defPPr>
      <a:defRPr lang="en-US"/>
    </a:defPPr>
    <a:lvl1pPr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1pPr>
    <a:lvl2pPr marL="4572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2pPr>
    <a:lvl3pPr marL="9144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3pPr>
    <a:lvl4pPr marL="13716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4pPr>
    <a:lvl5pPr marL="1828800" algn="l" rtl="0" eaLnBrk="0" fontAlgn="base" hangingPunct="0">
      <a:spcBef>
        <a:spcPct val="0"/>
      </a:spcBef>
      <a:spcAft>
        <a:spcPct val="0"/>
      </a:spcAft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Calibri" panose="020F0502020204030204" pitchFamily="34" charset="0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0"/>
    </p:ext>
  </p:extLst>
</p:presentationPr>
</file>

<file path=ppt/revisionInfo.xml><?xml version="1.0" encoding="utf-8"?>
<p1510:revInfo xmlns:a="http://schemas.openxmlformats.org/drawingml/2006/main" xmlns:r="http://schemas.openxmlformats.org/officeDocument/2006/relationships" xmlns:p1510="http://schemas.microsoft.com/office/powerpoint/2015/10/main">
  <p1510:revLst>
    <p1510:client id="{1664F4FC-1498-4304-9810-04745E24B74D}" v="8" dt="2022-11-12T20:56:59.785"/>
  </p1510:revLst>
</p1510:revInfo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4660"/>
  </p:normalViewPr>
  <p:slideViewPr>
    <p:cSldViewPr snapToGrid="0">
      <p:cViewPr varScale="1">
        <p:scale>
          <a:sx n="82" d="100"/>
          <a:sy n="82" d="100"/>
        </p:scale>
        <p:origin x="720" y="7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viewProps" Target="viewProps.xml"/><Relationship Id="rId3" Type="http://schemas.openxmlformats.org/officeDocument/2006/relationships/slide" Target="slides/slide2.xml"/><Relationship Id="rId21" Type="http://schemas.microsoft.com/office/2016/11/relationships/changesInfo" Target="changesInfos/changesInfo1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tableStyles" Target="tableStyle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heme" Target="theme/theme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microsoft.com/office/2015/10/relationships/revisionInfo" Target="revisionInfo.xml"/></Relationships>
</file>

<file path=ppt/changesInfos/changesInfo1.xml><?xml version="1.0" encoding="utf-8"?>
<pc:chgInfo xmlns:a="http://schemas.openxmlformats.org/drawingml/2006/main" xmlns:r="http://schemas.openxmlformats.org/officeDocument/2006/relationships" xmlns:ac="http://schemas.microsoft.com/office/drawing/2013/main/command" xmlns:pc="http://schemas.microsoft.com/office/powerpoint/2013/main/command">
  <pc:docChgLst>
    <pc:chgData name="Alexandra Padure" userId="ce39f077b7b925eb" providerId="LiveId" clId="{1664F4FC-1498-4304-9810-04745E24B74D}"/>
    <pc:docChg chg="undo custSel addSld modSld">
      <pc:chgData name="Alexandra Padure" userId="ce39f077b7b925eb" providerId="LiveId" clId="{1664F4FC-1498-4304-9810-04745E24B74D}" dt="2022-11-12T21:02:55.153" v="763" actId="14100"/>
      <pc:docMkLst>
        <pc:docMk/>
      </pc:docMkLst>
      <pc:sldChg chg="addSp delSp modSp mod">
        <pc:chgData name="Alexandra Padure" userId="ce39f077b7b925eb" providerId="LiveId" clId="{1664F4FC-1498-4304-9810-04745E24B74D}" dt="2022-11-12T20:56:59.784" v="736" actId="2711"/>
        <pc:sldMkLst>
          <pc:docMk/>
          <pc:sldMk cId="0" sldId="256"/>
        </pc:sldMkLst>
        <pc:spChg chg="add del mod">
          <ac:chgData name="Alexandra Padure" userId="ce39f077b7b925eb" providerId="LiveId" clId="{1664F4FC-1498-4304-9810-04745E24B74D}" dt="2022-11-12T20:55:43.638" v="666" actId="478"/>
          <ac:spMkLst>
            <pc:docMk/>
            <pc:sldMk cId="0" sldId="256"/>
            <ac:spMk id="2" creationId="{0AB1CF86-55CB-0D0E-86E2-9AD6E13C42B4}"/>
          </ac:spMkLst>
        </pc:spChg>
        <pc:spChg chg="add del mod">
          <ac:chgData name="Alexandra Padure" userId="ce39f077b7b925eb" providerId="LiveId" clId="{1664F4FC-1498-4304-9810-04745E24B74D}" dt="2022-11-12T20:55:22.783" v="604" actId="478"/>
          <ac:spMkLst>
            <pc:docMk/>
            <pc:sldMk cId="0" sldId="256"/>
            <ac:spMk id="3" creationId="{0FA7DCE4-3399-8B8D-D82B-EF155B6CAFA9}"/>
          </ac:spMkLst>
        </pc:spChg>
        <pc:spChg chg="add mod">
          <ac:chgData name="Alexandra Padure" userId="ce39f077b7b925eb" providerId="LiveId" clId="{1664F4FC-1498-4304-9810-04745E24B74D}" dt="2022-11-12T20:56:59.784" v="736" actId="2711"/>
          <ac:spMkLst>
            <pc:docMk/>
            <pc:sldMk cId="0" sldId="256"/>
            <ac:spMk id="4" creationId="{93270E0E-303A-01A7-6278-53179394D59E}"/>
          </ac:spMkLst>
        </pc:spChg>
        <pc:spChg chg="del mod">
          <ac:chgData name="Alexandra Padure" userId="ce39f077b7b925eb" providerId="LiveId" clId="{1664F4FC-1498-4304-9810-04745E24B74D}" dt="2022-11-12T20:55:47.414" v="667"/>
          <ac:spMkLst>
            <pc:docMk/>
            <pc:sldMk cId="0" sldId="256"/>
            <ac:spMk id="2051" creationId="{D63EA6C5-97B2-1A90-1597-D419286E965F}"/>
          </ac:spMkLst>
        </pc:spChg>
      </pc:sldChg>
      <pc:sldChg chg="addSp delSp modSp mod setBg setClrOvrMap">
        <pc:chgData name="Alexandra Padure" userId="ce39f077b7b925eb" providerId="LiveId" clId="{1664F4FC-1498-4304-9810-04745E24B74D}" dt="2022-11-12T20:52:48.331" v="522" actId="20577"/>
        <pc:sldMkLst>
          <pc:docMk/>
          <pc:sldMk cId="0" sldId="257"/>
        </pc:sldMkLst>
        <pc:spChg chg="add mod">
          <ac:chgData name="Alexandra Padure" userId="ce39f077b7b925eb" providerId="LiveId" clId="{1664F4FC-1498-4304-9810-04745E24B74D}" dt="2022-11-12T20:52:48.331" v="522" actId="20577"/>
          <ac:spMkLst>
            <pc:docMk/>
            <pc:sldMk cId="0" sldId="257"/>
            <ac:spMk id="3" creationId="{F17FE7AF-A558-7BD6-8ABF-F3DA0F27E0C6}"/>
          </ac:spMkLst>
        </pc:spChg>
        <pc:spChg chg="mod or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74" creationId="{E99DA8AF-90A8-233E-0F4C-A07DC0631F16}"/>
          </ac:spMkLst>
        </pc:spChg>
        <pc:spChg chg="del mod">
          <ac:chgData name="Alexandra Padure" userId="ce39f077b7b925eb" providerId="LiveId" clId="{1664F4FC-1498-4304-9810-04745E24B74D}" dt="2022-11-12T17:29:49.930" v="504"/>
          <ac:spMkLst>
            <pc:docMk/>
            <pc:sldMk cId="0" sldId="257"/>
            <ac:spMk id="3075" creationId="{8F0A9CAA-606E-1DAC-4CD3-879F73B52B65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1" creationId="{B5809B1F-0726-44C0-B0A1-7FCE2A129E20}"/>
          </ac:spMkLst>
        </pc:spChg>
        <pc:spChg chg="add del">
          <ac:chgData name="Alexandra Padure" userId="ce39f077b7b925eb" providerId="LiveId" clId="{1664F4FC-1498-4304-9810-04745E24B74D}" dt="2022-11-12T20:48:23.136" v="509" actId="26606"/>
          <ac:spMkLst>
            <pc:docMk/>
            <pc:sldMk cId="0" sldId="257"/>
            <ac:spMk id="3083" creationId="{26EE9A0B-C601-4E3F-8541-29CA20DE1186}"/>
          </ac:spMkLst>
        </pc:spChg>
        <pc:spChg chg="add del">
          <ac:chgData name="Alexandra Padure" userId="ce39f077b7b925eb" providerId="LiveId" clId="{1664F4FC-1498-4304-9810-04745E24B74D}" dt="2022-11-12T20:48:25.111" v="511" actId="26606"/>
          <ac:spMkLst>
            <pc:docMk/>
            <pc:sldMk cId="0" sldId="257"/>
            <ac:spMk id="3085" creationId="{99F1FFA9-D672-408C-9220-ADEEC6ABDD09}"/>
          </ac:spMkLst>
        </pc:spChg>
        <pc:spChg chg="add del">
          <ac:chgData name="Alexandra Padure" userId="ce39f077b7b925eb" providerId="LiveId" clId="{1664F4FC-1498-4304-9810-04745E24B74D}" dt="2022-11-12T20:48:26.375" v="513" actId="26606"/>
          <ac:spMkLst>
            <pc:docMk/>
            <pc:sldMk cId="0" sldId="257"/>
            <ac:spMk id="3087" creationId="{CEF6118E-44FB-4509-B4D9-129052E4C6EE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89" creationId="{B5809B1F-0726-44C0-B0A1-7FCE2A129E20}"/>
          </ac:spMkLst>
        </pc:spChg>
        <pc:spChg chg="add">
          <ac:chgData name="Alexandra Padure" userId="ce39f077b7b925eb" providerId="LiveId" clId="{1664F4FC-1498-4304-9810-04745E24B74D}" dt="2022-11-12T20:48:26.428" v="514" actId="26606"/>
          <ac:spMkLst>
            <pc:docMk/>
            <pc:sldMk cId="0" sldId="257"/>
            <ac:spMk id="3090" creationId="{26EE9A0B-C601-4E3F-8541-29CA20DE1186}"/>
          </ac:spMkLst>
        </pc:spChg>
        <pc:picChg chg="add mod or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2" creationId="{AEC94314-6618-F91F-D51A-AFFB833B396F}"/>
          </ac:picMkLst>
        </pc:picChg>
        <pc:picChg chg="mod">
          <ac:chgData name="Alexandra Padure" userId="ce39f077b7b925eb" providerId="LiveId" clId="{1664F4FC-1498-4304-9810-04745E24B74D}" dt="2022-11-12T20:48:26.428" v="514" actId="26606"/>
          <ac:picMkLst>
            <pc:docMk/>
            <pc:sldMk cId="0" sldId="257"/>
            <ac:picMk id="3076" creationId="{0A7A916E-F282-621D-D26B-6514F1666BA6}"/>
          </ac:picMkLst>
        </pc:picChg>
      </pc:sldChg>
      <pc:sldChg chg="modSp mod">
        <pc:chgData name="Alexandra Padure" userId="ce39f077b7b925eb" providerId="LiveId" clId="{1664F4FC-1498-4304-9810-04745E24B74D}" dt="2022-11-12T17:30:28.634" v="505" actId="20577"/>
        <pc:sldMkLst>
          <pc:docMk/>
          <pc:sldMk cId="0" sldId="258"/>
        </pc:sldMkLst>
        <pc:spChg chg="mod">
          <ac:chgData name="Alexandra Padure" userId="ce39f077b7b925eb" providerId="LiveId" clId="{1664F4FC-1498-4304-9810-04745E24B74D}" dt="2022-11-12T17:30:28.634" v="505" actId="20577"/>
          <ac:spMkLst>
            <pc:docMk/>
            <pc:sldMk cId="0" sldId="258"/>
            <ac:spMk id="2" creationId="{DC888001-DBBA-94E0-0E97-3F14546F2E1F}"/>
          </ac:spMkLst>
        </pc:spChg>
      </pc:sldChg>
      <pc:sldChg chg="addSp modSp new mod modClrScheme chgLayout">
        <pc:chgData name="Alexandra Padure" userId="ce39f077b7b925eb" providerId="LiveId" clId="{1664F4FC-1498-4304-9810-04745E24B74D}" dt="2022-11-12T21:02:55.153" v="763" actId="14100"/>
        <pc:sldMkLst>
          <pc:docMk/>
          <pc:sldMk cId="2521795744" sldId="260"/>
        </pc:sldMkLst>
        <pc:spChg chg="add mod">
          <ac:chgData name="Alexandra Padure" userId="ce39f077b7b925eb" providerId="LiveId" clId="{1664F4FC-1498-4304-9810-04745E24B74D}" dt="2022-11-12T21:01:12.845" v="753" actId="20577"/>
          <ac:spMkLst>
            <pc:docMk/>
            <pc:sldMk cId="2521795744" sldId="260"/>
            <ac:spMk id="2" creationId="{BF1A30D3-0A84-E29A-9E55-BBFF35493A40}"/>
          </ac:spMkLst>
        </pc:spChg>
        <pc:spChg chg="add mod">
          <ac:chgData name="Alexandra Padure" userId="ce39f077b7b925eb" providerId="LiveId" clId="{1664F4FC-1498-4304-9810-04745E24B74D}" dt="2022-11-12T21:01:58.170" v="758" actId="1076"/>
          <ac:spMkLst>
            <pc:docMk/>
            <pc:sldMk cId="2521795744" sldId="260"/>
            <ac:spMk id="4" creationId="{3C478932-504B-87BD-8CE9-4DCC86439283}"/>
          </ac:spMkLst>
        </pc:spChg>
        <pc:spChg chg="add mod">
          <ac:chgData name="Alexandra Padure" userId="ce39f077b7b925eb" providerId="LiveId" clId="{1664F4FC-1498-4304-9810-04745E24B74D}" dt="2022-11-12T21:02:25.813" v="760" actId="1076"/>
          <ac:spMkLst>
            <pc:docMk/>
            <pc:sldMk cId="2521795744" sldId="260"/>
            <ac:spMk id="6" creationId="{41B7E000-BA22-5029-695E-DF1396A5E4EB}"/>
          </ac:spMkLst>
        </pc:spChg>
        <pc:spChg chg="add mod">
          <ac:chgData name="Alexandra Padure" userId="ce39f077b7b925eb" providerId="LiveId" clId="{1664F4FC-1498-4304-9810-04745E24B74D}" dt="2022-11-12T21:02:55.153" v="763" actId="14100"/>
          <ac:spMkLst>
            <pc:docMk/>
            <pc:sldMk cId="2521795744" sldId="260"/>
            <ac:spMk id="8" creationId="{D3C098D9-8D0A-DC5C-3812-9B7FA203DF45}"/>
          </ac:spMkLst>
        </pc:spChg>
      </pc:sldChg>
    </pc:docChg>
  </pc:docChgLst>
</pc:chgInfo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Title 7"/>
          <p:cNvSpPr>
            <a:spLocks noGrp="1"/>
          </p:cNvSpPr>
          <p:nvPr>
            <p:ph type="ctrTitle"/>
          </p:nvPr>
        </p:nvSpPr>
        <p:spPr>
          <a:xfrm>
            <a:off x="3048000" y="3124200"/>
            <a:ext cx="8229600" cy="1894362"/>
          </a:xfrm>
        </p:spPr>
        <p:txBody>
          <a:bodyPr/>
          <a:lstStyle>
            <a:lvl1pPr>
              <a:defRPr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9" name="Subtitle 8"/>
          <p:cNvSpPr>
            <a:spLocks noGrp="1"/>
          </p:cNvSpPr>
          <p:nvPr>
            <p:ph type="subTitle" idx="1"/>
          </p:nvPr>
        </p:nvSpPr>
        <p:spPr>
          <a:xfrm>
            <a:off x="3048000" y="5003322"/>
            <a:ext cx="8229600" cy="1371600"/>
          </a:xfrm>
        </p:spPr>
        <p:txBody>
          <a:bodyPr/>
          <a:lstStyle>
            <a:lvl1pPr marL="0" indent="0" algn="l">
              <a:buNone/>
              <a:defRPr sz="1800" b="1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en-US"/>
              <a:t>Click to edit Master subtitle style</a:t>
            </a:r>
          </a:p>
        </p:txBody>
      </p:sp>
      <p:sp>
        <p:nvSpPr>
          <p:cNvPr id="28" name="Date Placeholder 27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3828" y="1110597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7" name="Footer Placeholder 16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5959" y="4117661"/>
            <a:ext cx="3657600" cy="512064"/>
          </a:xfrm>
        </p:spPr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4" name="Rectangle 13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9" name="Rectangle 18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8" name="Straight Connector 17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Straight Connector 21"/>
          <p:cNvSpPr>
            <a:spLocks noChangeShapeType="1"/>
          </p:cNvSpPr>
          <p:nvPr/>
        </p:nvSpPr>
        <p:spPr bwMode="auto">
          <a:xfrm>
            <a:off x="12151808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7" name="Rectangle 26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solidFill>
            <a:schemeClr val="accent1"/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1746176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4" name="Oval 23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Oval 25"/>
          <p:cNvSpPr/>
          <p:nvPr/>
        </p:nvSpPr>
        <p:spPr bwMode="auto">
          <a:xfrm>
            <a:off x="2218944" y="5788152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5" name="Oval 24"/>
          <p:cNvSpPr/>
          <p:nvPr/>
        </p:nvSpPr>
        <p:spPr>
          <a:xfrm>
            <a:off x="2540000" y="4495800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9" name="Slide Number Placeholder 28"/>
          <p:cNvSpPr>
            <a:spLocks noGrp="1"/>
          </p:cNvSpPr>
          <p:nvPr>
            <p:ph type="sldNum" sz="quarter" idx="12"/>
          </p:nvPr>
        </p:nvSpPr>
        <p:spPr bwMode="auto">
          <a:xfrm>
            <a:off x="1767392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27472869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8" name="Content Placeholder 7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9956800" cy="4873752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0" name="Footer Placeholder 9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317149249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Section Header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3048000" y="2895600"/>
            <a:ext cx="8229600" cy="2053590"/>
          </a:xfrm>
        </p:spPr>
        <p:txBody>
          <a:bodyPr/>
          <a:lstStyle>
            <a:lvl1pPr algn="l">
              <a:buNone/>
              <a:defRPr sz="3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3048000" y="5010150"/>
            <a:ext cx="8229600" cy="1371600"/>
          </a:xfrm>
        </p:spPr>
        <p:txBody>
          <a:bodyPr anchor="t"/>
          <a:lstStyle>
            <a:lvl1pPr marL="0" indent="0">
              <a:buNone/>
              <a:defRPr sz="1800" b="1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 bwMode="auto">
          <a:xfrm rot="5400000">
            <a:off x="10732008" y="1106932"/>
            <a:ext cx="2286000" cy="508000"/>
          </a:xfrm>
        </p:spPr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FFF39D"/>
                </a:solidFill>
              </a:rPr>
              <a:pPr/>
              <a:t>13/11/2022</a:t>
            </a:fld>
            <a:endParaRPr lang="en-GB">
              <a:solidFill>
                <a:srgbClr val="FFF39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 bwMode="auto">
          <a:xfrm rot="5400000">
            <a:off x="10046208" y="4114800"/>
            <a:ext cx="3657600" cy="512064"/>
          </a:xfrm>
        </p:spPr>
        <p:txBody>
          <a:bodyPr/>
          <a:lstStyle/>
          <a:p>
            <a:endParaRPr lang="en-GB">
              <a:solidFill>
                <a:srgbClr val="FFF39D"/>
              </a:solidFill>
            </a:endParaRPr>
          </a:p>
        </p:txBody>
      </p:sp>
      <p:sp>
        <p:nvSpPr>
          <p:cNvPr id="9" name="Rectangle 8"/>
          <p:cNvSpPr/>
          <p:nvPr/>
        </p:nvSpPr>
        <p:spPr bwMode="auto">
          <a:xfrm>
            <a:off x="508000" y="0"/>
            <a:ext cx="812800" cy="6858000"/>
          </a:xfrm>
          <a:prstGeom prst="rect">
            <a:avLst/>
          </a:prstGeom>
          <a:solidFill>
            <a:schemeClr val="accent1">
              <a:tint val="60000"/>
              <a:alpha val="54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368448" y="0"/>
            <a:ext cx="139552" cy="6858000"/>
          </a:xfrm>
          <a:prstGeom prst="rect">
            <a:avLst/>
          </a:prstGeom>
          <a:solidFill>
            <a:schemeClr val="accent1">
              <a:tint val="40000"/>
              <a:alpha val="36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320800" y="0"/>
            <a:ext cx="242496" cy="6858000"/>
          </a:xfrm>
          <a:prstGeom prst="rect">
            <a:avLst/>
          </a:prstGeom>
          <a:solidFill>
            <a:schemeClr val="accent1">
              <a:tint val="40000"/>
              <a:alpha val="7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521760" y="0"/>
            <a:ext cx="307040" cy="6858000"/>
          </a:xfrm>
          <a:prstGeom prst="rect">
            <a:avLst/>
          </a:prstGeom>
          <a:solidFill>
            <a:schemeClr val="accent1">
              <a:tint val="20000"/>
              <a:alpha val="7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41792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  <a:alpha val="7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4" name="Straight Connector 13"/>
          <p:cNvSpPr>
            <a:spLocks noChangeShapeType="1"/>
          </p:cNvSpPr>
          <p:nvPr/>
        </p:nvSpPr>
        <p:spPr bwMode="auto">
          <a:xfrm>
            <a:off x="1219200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20000"/>
                <a:alpha val="8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5" name="Straight Connector 14"/>
          <p:cNvSpPr>
            <a:spLocks noChangeShapeType="1"/>
          </p:cNvSpPr>
          <p:nvPr/>
        </p:nvSpPr>
        <p:spPr bwMode="auto">
          <a:xfrm>
            <a:off x="1138816" y="0"/>
            <a:ext cx="0" cy="6858000"/>
          </a:xfrm>
          <a:prstGeom prst="line">
            <a:avLst/>
          </a:prstGeom>
          <a:noFill/>
          <a:ln w="5715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2302187" y="0"/>
            <a:ext cx="0" cy="6858000"/>
          </a:xfrm>
          <a:prstGeom prst="line">
            <a:avLst/>
          </a:prstGeom>
          <a:noFill/>
          <a:ln w="28575" cap="flat" cmpd="sng" algn="ctr">
            <a:solidFill>
              <a:schemeClr val="accent1">
                <a:tint val="60000"/>
                <a:alpha val="82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7" name="Straight Connector 16"/>
          <p:cNvSpPr>
            <a:spLocks noChangeShapeType="1"/>
          </p:cNvSpPr>
          <p:nvPr/>
        </p:nvSpPr>
        <p:spPr bwMode="auto">
          <a:xfrm>
            <a:off x="14224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18" name="Rectangle 17"/>
          <p:cNvSpPr/>
          <p:nvPr/>
        </p:nvSpPr>
        <p:spPr bwMode="auto">
          <a:xfrm>
            <a:off x="1625600" y="0"/>
            <a:ext cx="101600" cy="6858000"/>
          </a:xfrm>
          <a:prstGeom prst="rect">
            <a:avLst/>
          </a:prstGeom>
          <a:solidFill>
            <a:schemeClr val="accent1">
              <a:tint val="60000"/>
              <a:alpha val="51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9" name="Oval 18"/>
          <p:cNvSpPr/>
          <p:nvPr/>
        </p:nvSpPr>
        <p:spPr bwMode="auto">
          <a:xfrm>
            <a:off x="812800" y="3429000"/>
            <a:ext cx="1727200" cy="129540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0" name="Oval 19"/>
          <p:cNvSpPr/>
          <p:nvPr/>
        </p:nvSpPr>
        <p:spPr bwMode="auto">
          <a:xfrm>
            <a:off x="1766272" y="4866752"/>
            <a:ext cx="855232" cy="641424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1" name="Oval 20"/>
          <p:cNvSpPr/>
          <p:nvPr/>
        </p:nvSpPr>
        <p:spPr bwMode="auto">
          <a:xfrm>
            <a:off x="1454773" y="5500632"/>
            <a:ext cx="182880" cy="13716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2" name="Oval 21"/>
          <p:cNvSpPr/>
          <p:nvPr/>
        </p:nvSpPr>
        <p:spPr bwMode="auto">
          <a:xfrm>
            <a:off x="2218944" y="5791200"/>
            <a:ext cx="365760" cy="274320"/>
          </a:xfrm>
          <a:prstGeom prst="ellipse">
            <a:avLst/>
          </a:prstGeom>
          <a:ln w="127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Oval 22"/>
          <p:cNvSpPr/>
          <p:nvPr/>
        </p:nvSpPr>
        <p:spPr bwMode="auto">
          <a:xfrm>
            <a:off x="2505387" y="4479888"/>
            <a:ext cx="487680" cy="365760"/>
          </a:xfrm>
          <a:prstGeom prst="ellipse">
            <a:avLst/>
          </a:prstGeom>
          <a:ln w="285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6" name="Straight Connector 25"/>
          <p:cNvSpPr>
            <a:spLocks noChangeShapeType="1"/>
          </p:cNvSpPr>
          <p:nvPr/>
        </p:nvSpPr>
        <p:spPr bwMode="auto">
          <a:xfrm>
            <a:off x="12130592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  <a:latin typeface="Century Schoolbook"/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 bwMode="auto">
          <a:xfrm>
            <a:off x="1787488" y="4928702"/>
            <a:ext cx="812800" cy="517524"/>
          </a:xfrm>
        </p:spPr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323313270"/>
      </p:ext>
    </p:extLst>
  </p:cSld>
  <p:clrMapOvr>
    <a:overrideClrMapping bg1="dk1" tx1="lt1" bg2="dk2" tx2="lt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9" name="Content Placeholder 8"/>
          <p:cNvSpPr>
            <a:spLocks noGrp="1"/>
          </p:cNvSpPr>
          <p:nvPr>
            <p:ph sz="quarter" idx="1"/>
          </p:nvPr>
        </p:nvSpPr>
        <p:spPr>
          <a:xfrm>
            <a:off x="609600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5693664" y="1600200"/>
            <a:ext cx="4876800" cy="45720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</p:spTree>
    <p:extLst>
      <p:ext uri="{BB962C8B-B14F-4D97-AF65-F5344CB8AC3E}">
        <p14:creationId xmlns:p14="http://schemas.microsoft.com/office/powerpoint/2010/main" val="3895580714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09600" y="273050"/>
            <a:ext cx="10058400" cy="1143000"/>
          </a:xfrm>
        </p:spPr>
        <p:txBody>
          <a:bodyPr anchor="b"/>
          <a:lstStyle>
            <a:lvl1pPr>
              <a:defRPr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11" name="Content Placeholder 10"/>
          <p:cNvSpPr>
            <a:spLocks noGrp="1"/>
          </p:cNvSpPr>
          <p:nvPr>
            <p:ph sz="quarter" idx="2"/>
          </p:nvPr>
        </p:nvSpPr>
        <p:spPr>
          <a:xfrm>
            <a:off x="6096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3" name="Content Placeholder 12"/>
          <p:cNvSpPr>
            <a:spLocks noGrp="1"/>
          </p:cNvSpPr>
          <p:nvPr>
            <p:ph sz="quarter" idx="4"/>
          </p:nvPr>
        </p:nvSpPr>
        <p:spPr>
          <a:xfrm>
            <a:off x="5829300" y="2362200"/>
            <a:ext cx="4876800" cy="3886200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12" name="Text Placeholder 11"/>
          <p:cNvSpPr>
            <a:spLocks noGrp="1"/>
          </p:cNvSpPr>
          <p:nvPr>
            <p:ph type="body" sz="quarter" idx="1"/>
          </p:nvPr>
        </p:nvSpPr>
        <p:spPr>
          <a:xfrm>
            <a:off x="6096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4" name="Text Placeholder 13"/>
          <p:cNvSpPr>
            <a:spLocks noGrp="1"/>
          </p:cNvSpPr>
          <p:nvPr>
            <p:ph type="body" sz="quarter" idx="3"/>
          </p:nvPr>
        </p:nvSpPr>
        <p:spPr>
          <a:xfrm>
            <a:off x="5791200" y="1569720"/>
            <a:ext cx="4876800" cy="658368"/>
          </a:xfrm>
          <a:prstGeom prst="roundRect">
            <a:avLst>
              <a:gd name="adj" fmla="val 16667"/>
            </a:avLst>
          </a:prstGeom>
          <a:solidFill>
            <a:schemeClr val="accent1"/>
          </a:solidFill>
        </p:spPr>
        <p:txBody>
          <a:bodyPr rtlCol="0" anchor="ctr">
            <a:noAutofit/>
          </a:bodyPr>
          <a:lstStyle>
            <a:lvl1pPr marL="0" indent="0">
              <a:buFontTx/>
              <a:buNone/>
              <a:defRPr sz="2000" b="1">
                <a:solidFill>
                  <a:srgbClr val="FFFFFF"/>
                </a:solidFill>
              </a:defRPr>
            </a:lvl1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</p:spTree>
    <p:extLst>
      <p:ext uri="{BB962C8B-B14F-4D97-AF65-F5344CB8AC3E}">
        <p14:creationId xmlns:p14="http://schemas.microsoft.com/office/powerpoint/2010/main" val="377774896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6" name="Date Placeholder 5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29119795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71410069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Content with Caption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47360" y="3124200"/>
            <a:ext cx="6309360" cy="609600"/>
          </a:xfrm>
        </p:spPr>
        <p:txBody>
          <a:bodyPr anchor="b"/>
          <a:lstStyle>
            <a:lvl1pPr algn="l">
              <a:buNone/>
              <a:defRPr sz="2000" b="1" cap="small" baseline="0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2"/>
          </p:nvPr>
        </p:nvSpPr>
        <p:spPr>
          <a:xfrm>
            <a:off x="9083040" y="274320"/>
            <a:ext cx="2036064" cy="4983480"/>
          </a:xfrm>
        </p:spPr>
        <p:txBody>
          <a:bodyPr/>
          <a:lstStyle>
            <a:lvl1pPr marL="0" indent="0">
              <a:spcBef>
                <a:spcPts val="400"/>
              </a:spcBef>
              <a:spcAft>
                <a:spcPts val="1000"/>
              </a:spcAft>
              <a:buNone/>
              <a:defRPr sz="1200"/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8" name="Straight Connector 7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Rectangle 11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3" name="Straight Connector 12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4" name="Oval 13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18" name="Content Placeholder 17"/>
          <p:cNvSpPr>
            <a:spLocks noGrp="1"/>
          </p:cNvSpPr>
          <p:nvPr>
            <p:ph sz="quarter" idx="1"/>
          </p:nvPr>
        </p:nvSpPr>
        <p:spPr>
          <a:xfrm>
            <a:off x="406400" y="274320"/>
            <a:ext cx="7518400" cy="6327648"/>
          </a:xfrm>
        </p:spPr>
        <p:txBody>
          <a:bodyPr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21" name="Date Placeholder 20"/>
          <p:cNvSpPr>
            <a:spLocks noGrp="1"/>
          </p:cNvSpPr>
          <p:nvPr>
            <p:ph type="dt" sz="half" idx="14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22" name="Slide Number Placeholder 21"/>
          <p:cNvSpPr>
            <a:spLocks noGrp="1"/>
          </p:cNvSpPr>
          <p:nvPr>
            <p:ph type="sldNum" sz="quarter" idx="15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3" name="Footer Placeholder 22"/>
          <p:cNvSpPr>
            <a:spLocks noGrp="1"/>
          </p:cNvSpPr>
          <p:nvPr>
            <p:ph type="ftr" sz="quarter" idx="16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304053135"/>
      </p:ext>
    </p:extLst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3" name="Oval 12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 rot="5400000">
            <a:off x="5518404" y="3124200"/>
            <a:ext cx="6309360" cy="609600"/>
          </a:xfrm>
        </p:spPr>
        <p:txBody>
          <a:bodyPr anchor="b"/>
          <a:lstStyle>
            <a:lvl1pPr algn="l">
              <a:buNone/>
              <a:defRPr sz="2000" b="1"/>
            </a:lvl1pPr>
          </a:lstStyle>
          <a:p>
            <a:r>
              <a:rPr kumimoji="0" lang="en-US"/>
              <a:t>Click to edit Master title style</a:t>
            </a:r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0" y="0"/>
            <a:ext cx="8229600" cy="6858000"/>
          </a:xfrm>
          <a:solidFill>
            <a:schemeClr val="bg2"/>
          </a:solidFill>
          <a:ln w="1270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/>
          <a:lstStyle>
            <a:lvl1pPr marL="0" indent="0">
              <a:buNone/>
              <a:defRPr sz="3200"/>
            </a:lvl1pPr>
          </a:lstStyle>
          <a:p>
            <a:pPr algn="ctr" eaLnBrk="1" latinLnBrk="0" hangingPunct="1">
              <a:buFontTx/>
              <a:buNone/>
            </a:pPr>
            <a:r>
              <a:rPr kumimoji="0" lang="en-US"/>
              <a:t>Click icon to add picture</a:t>
            </a:r>
            <a:endParaRPr kumimoji="0"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9021064" y="264795"/>
            <a:ext cx="2032000" cy="4956048"/>
          </a:xfrm>
        </p:spPr>
        <p:txBody>
          <a:bodyPr rot="0" spcFirstLastPara="0" vertOverflow="overflow" horzOverflow="overflow" vert="horz" wrap="square" lIns="91440" tIns="45720" rIns="91440" bIns="45720" numCol="1" spcCol="274320" rtlCol="0" fromWordArt="0" anchor="t" anchorCtr="0" forceAA="0" compatLnSpc="1">
            <a:normAutofit/>
          </a:bodyPr>
          <a:lstStyle>
            <a:lvl1pPr marL="0" indent="0">
              <a:spcBef>
                <a:spcPts val="100"/>
              </a:spcBef>
              <a:spcAft>
                <a:spcPts val="400"/>
              </a:spcAft>
              <a:buFontTx/>
              <a:buNone/>
              <a:defRPr sz="1200"/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en-US"/>
              <a:t>Click to edit Master text styles</a:t>
            </a:r>
          </a:p>
        </p:txBody>
      </p:sp>
      <p:sp>
        <p:nvSpPr>
          <p:cNvPr id="10" name="Straight Connector 9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tx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1" name="Rectangle 10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2" name="Straight Connector 11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9" name="Straight Connector 18"/>
          <p:cNvSpPr>
            <a:spLocks noChangeShapeType="1"/>
          </p:cNvSpPr>
          <p:nvPr/>
        </p:nvSpPr>
        <p:spPr bwMode="auto">
          <a:xfrm>
            <a:off x="83312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0" name="Straight Connector 19"/>
          <p:cNvSpPr>
            <a:spLocks noChangeShapeType="1"/>
          </p:cNvSpPr>
          <p:nvPr/>
        </p:nvSpPr>
        <p:spPr bwMode="auto">
          <a:xfrm>
            <a:off x="8256395" y="0"/>
            <a:ext cx="0" cy="6858000"/>
          </a:xfrm>
          <a:prstGeom prst="line">
            <a:avLst/>
          </a:prstGeom>
          <a:noFill/>
          <a:ln w="1270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7" name="Date Placeholder 16"/>
          <p:cNvSpPr>
            <a:spLocks noGrp="1"/>
          </p:cNvSpPr>
          <p:nvPr>
            <p:ph type="dt" sz="half" idx="10"/>
          </p:nvPr>
        </p:nvSpPr>
        <p:spPr/>
        <p:txBody>
          <a:bodyPr rtlCol="0"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18" name="Slide Number Placeholder 17"/>
          <p:cNvSpPr>
            <a:spLocks noGrp="1"/>
          </p:cNvSpPr>
          <p:nvPr>
            <p:ph type="sldNum" sz="quarter" idx="11"/>
          </p:nvPr>
        </p:nvSpPr>
        <p:spPr/>
        <p:txBody>
          <a:bodyPr rtlCol="0"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  <p:sp>
        <p:nvSpPr>
          <p:cNvPr id="21" name="Footer Placeholder 20"/>
          <p:cNvSpPr>
            <a:spLocks noGrp="1"/>
          </p:cNvSpPr>
          <p:nvPr>
            <p:ph type="ftr" sz="quarter" idx="12"/>
          </p:nvPr>
        </p:nvSpPr>
        <p:spPr/>
        <p:txBody>
          <a:bodyPr rtlCol="0"/>
          <a:lstStyle/>
          <a:p>
            <a:endParaRPr lang="en-GB">
              <a:solidFill>
                <a:srgbClr val="575F6D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13721183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955093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839200" y="274644"/>
            <a:ext cx="2235200" cy="5851525"/>
          </a:xfrm>
        </p:spPr>
        <p:txBody>
          <a:bodyPr vert="eaVert"/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09600" y="274643"/>
            <a:ext cx="8026400" cy="5851525"/>
          </a:xfrm>
        </p:spPr>
        <p:txBody>
          <a:bodyPr vert="eaVert"/>
          <a:lstStyle/>
          <a:p>
            <a:pPr lvl="0" eaLnBrk="1" latinLnBrk="0" hangingPunct="1"/>
            <a:r>
              <a:rPr lang="en-US"/>
              <a:t>Click to edit Master text styles</a:t>
            </a:r>
          </a:p>
          <a:p>
            <a:pPr lvl="1" eaLnBrk="1" latinLnBrk="0" hangingPunct="1"/>
            <a:r>
              <a:rPr lang="en-US"/>
              <a:t>Second level</a:t>
            </a:r>
          </a:p>
          <a:p>
            <a:pPr lvl="2" eaLnBrk="1" latinLnBrk="0" hangingPunct="1"/>
            <a:r>
              <a:rPr lang="en-US"/>
              <a:t>Third level</a:t>
            </a:r>
          </a:p>
          <a:p>
            <a:pPr lvl="3" eaLnBrk="1" latinLnBrk="0" hangingPunct="1"/>
            <a:r>
              <a:rPr lang="en-US"/>
              <a:t>Fourth level</a:t>
            </a:r>
          </a:p>
          <a:p>
            <a:pPr lvl="4" eaLnBrk="1" latinLnBrk="0" hangingPunct="1"/>
            <a:r>
              <a:rPr lang="en-US"/>
              <a:t>Fifth level</a:t>
            </a:r>
            <a:endParaRPr kumimoji="0"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CB580E6C-1581-422B-B666-FA9A026274C5}" type="datetimeFigureOut">
              <a:rPr lang="en-GB" smtClean="0">
                <a:solidFill>
                  <a:srgbClr val="575F6D"/>
                </a:solidFill>
              </a:rPr>
              <a:pPr/>
              <a:t>13/11/2022</a:t>
            </a:fld>
            <a:endParaRPr lang="en-GB">
              <a:solidFill>
                <a:srgbClr val="575F6D"/>
              </a:solidFill>
            </a:endParaRPr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>
              <a:solidFill>
                <a:srgbClr val="575F6D"/>
              </a:solidFill>
            </a:endParaRPr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B0729DD-D81C-4D2A-AF06-8D861FD54497}" type="slidenum">
              <a:rPr lang="en-GB" smtClean="0"/>
              <a:pPr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442555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" name="Straight Connector 15"/>
          <p:cNvSpPr>
            <a:spLocks noChangeShapeType="1"/>
          </p:cNvSpPr>
          <p:nvPr/>
        </p:nvSpPr>
        <p:spPr bwMode="auto">
          <a:xfrm>
            <a:off x="11684000" y="0"/>
            <a:ext cx="0" cy="6858000"/>
          </a:xfrm>
          <a:prstGeom prst="line">
            <a:avLst/>
          </a:prstGeom>
          <a:noFill/>
          <a:ln w="38100" cap="flat" cmpd="sng" algn="ctr">
            <a:solidFill>
              <a:schemeClr val="accent1">
                <a:tint val="60000"/>
                <a:alpha val="93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22" name="Title Placeholder 21"/>
          <p:cNvSpPr>
            <a:spLocks noGrp="1"/>
          </p:cNvSpPr>
          <p:nvPr>
            <p:ph type="title"/>
          </p:nvPr>
        </p:nvSpPr>
        <p:spPr>
          <a:xfrm>
            <a:off x="609600" y="274638"/>
            <a:ext cx="9956800" cy="1143000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en-US"/>
              <a:t>Click to edit Master title style</a:t>
            </a:r>
          </a:p>
        </p:txBody>
      </p:sp>
      <p:sp>
        <p:nvSpPr>
          <p:cNvPr id="13" name="Text Placeholder 12"/>
          <p:cNvSpPr>
            <a:spLocks noGrp="1"/>
          </p:cNvSpPr>
          <p:nvPr>
            <p:ph type="body" idx="1"/>
          </p:nvPr>
        </p:nvSpPr>
        <p:spPr>
          <a:xfrm>
            <a:off x="609600" y="1600200"/>
            <a:ext cx="9956800" cy="487375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en-US"/>
              <a:t>Click to edit Master text styles</a:t>
            </a:r>
          </a:p>
          <a:p>
            <a:pPr lvl="1" eaLnBrk="1" latinLnBrk="0" hangingPunct="1"/>
            <a:r>
              <a:rPr kumimoji="0" lang="en-US"/>
              <a:t>Second level</a:t>
            </a:r>
          </a:p>
          <a:p>
            <a:pPr lvl="2" eaLnBrk="1" latinLnBrk="0" hangingPunct="1"/>
            <a:r>
              <a:rPr kumimoji="0" lang="en-US"/>
              <a:t>Third level</a:t>
            </a:r>
          </a:p>
          <a:p>
            <a:pPr lvl="3" eaLnBrk="1" latinLnBrk="0" hangingPunct="1"/>
            <a:r>
              <a:rPr kumimoji="0" lang="en-US"/>
              <a:t>Fourth level</a:t>
            </a:r>
          </a:p>
          <a:p>
            <a:pPr lvl="4" eaLnBrk="1" latinLnBrk="0" hangingPunct="1"/>
            <a:r>
              <a:rPr kumimoji="0" lang="en-US"/>
              <a:t>Fifth level</a:t>
            </a:r>
          </a:p>
        </p:txBody>
      </p:sp>
      <p:sp>
        <p:nvSpPr>
          <p:cNvPr id="14" name="Date Placeholder 13"/>
          <p:cNvSpPr>
            <a:spLocks noGrp="1"/>
          </p:cNvSpPr>
          <p:nvPr>
            <p:ph type="dt" sz="half" idx="2"/>
          </p:nvPr>
        </p:nvSpPr>
        <p:spPr>
          <a:xfrm rot="5400000">
            <a:off x="10454640" y="1017843"/>
            <a:ext cx="2011680" cy="512064"/>
          </a:xfrm>
          <a:prstGeom prst="rect">
            <a:avLst/>
          </a:prstGeom>
        </p:spPr>
        <p:txBody>
          <a:bodyPr vert="horz" anchor="ctr" anchorCtr="0"/>
          <a:lstStyle>
            <a:lvl1pPr algn="r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CB580E6C-1581-422B-B666-FA9A026274C5}" type="datetimeFigureOut">
              <a:rPr lang="en-GB" smtClean="0">
                <a:solidFill>
                  <a:srgbClr val="575F6D"/>
                </a:solidFill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13/11/2022</a:t>
            </a:fld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3"/>
          </p:nvPr>
        </p:nvSpPr>
        <p:spPr>
          <a:xfrm rot="5400000">
            <a:off x="9853648" y="3676280"/>
            <a:ext cx="3200400" cy="487680"/>
          </a:xfrm>
          <a:prstGeom prst="rect">
            <a:avLst/>
          </a:prstGeom>
        </p:spPr>
        <p:txBody>
          <a:bodyPr vert="horz" anchor="ctr" anchorCtr="0"/>
          <a:lstStyle>
            <a:lvl1pPr algn="l" eaLnBrk="1" latinLnBrk="0" hangingPunct="1">
              <a:defRPr kumimoji="0" sz="1200">
                <a:solidFill>
                  <a:schemeClr val="tx2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srgbClr val="575F6D"/>
              </a:solidFill>
              <a:latin typeface="Century Schoolbook"/>
            </a:endParaRPr>
          </a:p>
        </p:txBody>
      </p:sp>
      <p:sp>
        <p:nvSpPr>
          <p:cNvPr id="7" name="Straight Connector 6"/>
          <p:cNvSpPr>
            <a:spLocks noChangeShapeType="1"/>
          </p:cNvSpPr>
          <p:nvPr/>
        </p:nvSpPr>
        <p:spPr bwMode="auto">
          <a:xfrm>
            <a:off x="101600" y="0"/>
            <a:ext cx="0" cy="6858000"/>
          </a:xfrm>
          <a:prstGeom prst="line">
            <a:avLst/>
          </a:prstGeom>
          <a:noFill/>
          <a:ln w="57150" cap="flat" cmpd="thickThin" algn="ctr">
            <a:solidFill>
              <a:schemeClr val="accent1">
                <a:tint val="60000"/>
              </a:schemeClr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9" name="Straight Connector 8"/>
          <p:cNvSpPr>
            <a:spLocks noChangeShapeType="1"/>
          </p:cNvSpPr>
          <p:nvPr/>
        </p:nvSpPr>
        <p:spPr bwMode="auto">
          <a:xfrm>
            <a:off x="11988800" y="0"/>
            <a:ext cx="0" cy="6858000"/>
          </a:xfrm>
          <a:prstGeom prst="line">
            <a:avLst/>
          </a:prstGeom>
          <a:noFill/>
          <a:ln w="19050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0" name="Rectangle 9"/>
          <p:cNvSpPr/>
          <p:nvPr/>
        </p:nvSpPr>
        <p:spPr bwMode="auto">
          <a:xfrm>
            <a:off x="11785600" y="0"/>
            <a:ext cx="406400" cy="6858000"/>
          </a:xfrm>
          <a:prstGeom prst="rect">
            <a:avLst/>
          </a:prstGeom>
          <a:solidFill>
            <a:schemeClr val="accent1">
              <a:tint val="60000"/>
              <a:alpha val="87000"/>
            </a:schemeClr>
          </a:solidFill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11" name="Straight Connector 10"/>
          <p:cNvSpPr>
            <a:spLocks noChangeShapeType="1"/>
          </p:cNvSpPr>
          <p:nvPr/>
        </p:nvSpPr>
        <p:spPr bwMode="auto">
          <a:xfrm>
            <a:off x="11887200" y="0"/>
            <a:ext cx="0" cy="6858000"/>
          </a:xfrm>
          <a:prstGeom prst="line">
            <a:avLst/>
          </a:prstGeom>
          <a:noFill/>
          <a:ln w="9525" cap="flat" cmpd="sng" algn="ctr">
            <a:solidFill>
              <a:schemeClr val="accent1"/>
            </a:solidFill>
            <a:prstDash val="solid"/>
            <a:round/>
            <a:headEnd type="none" w="med" len="med"/>
            <a:tailEnd type="none" w="med" len="med"/>
          </a:ln>
          <a:effectLst/>
        </p:spPr>
        <p:txBody>
          <a:bodyPr vert="horz" wrap="square" lIns="91440" tIns="45720" rIns="91440" bIns="45720" anchor="t" compatLnSpc="1"/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black"/>
              </a:solidFill>
              <a:latin typeface="Century Schoolbook"/>
            </a:endParaRPr>
          </a:p>
        </p:txBody>
      </p:sp>
      <p:sp>
        <p:nvSpPr>
          <p:cNvPr id="12" name="Oval 11"/>
          <p:cNvSpPr/>
          <p:nvPr/>
        </p:nvSpPr>
        <p:spPr>
          <a:xfrm>
            <a:off x="10875264" y="5715000"/>
            <a:ext cx="731520" cy="548640"/>
          </a:xfrm>
          <a:prstGeom prst="ellipse">
            <a:avLst/>
          </a:prstGeom>
          <a:ln w="38100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 dirty="0">
              <a:solidFill>
                <a:prstClr val="white"/>
              </a:solidFill>
            </a:endParaRPr>
          </a:p>
        </p:txBody>
      </p:sp>
      <p:sp>
        <p:nvSpPr>
          <p:cNvPr id="23" name="Slide Number Placeholder 22"/>
          <p:cNvSpPr>
            <a:spLocks noGrp="1"/>
          </p:cNvSpPr>
          <p:nvPr>
            <p:ph type="sldNum" sz="quarter" idx="4"/>
          </p:nvPr>
        </p:nvSpPr>
        <p:spPr>
          <a:xfrm>
            <a:off x="10838688" y="5734050"/>
            <a:ext cx="812800" cy="521208"/>
          </a:xfrm>
          <a:prstGeom prst="rect">
            <a:avLst/>
          </a:prstGeom>
        </p:spPr>
        <p:txBody>
          <a:bodyPr vert="horz" anchor="ctr"/>
          <a:lstStyle>
            <a:lvl1pPr algn="ctr" eaLnBrk="1" latinLnBrk="0" hangingPunct="1">
              <a:defRPr kumimoji="0" sz="1400" b="1">
                <a:solidFill>
                  <a:srgbClr val="FFFFFF"/>
                </a:solidFill>
              </a:defRPr>
            </a:lvl1pPr>
          </a:lstStyle>
          <a:p>
            <a:pPr fontAlgn="auto">
              <a:spcBef>
                <a:spcPts val="0"/>
              </a:spcBef>
              <a:spcAft>
                <a:spcPts val="0"/>
              </a:spcAft>
            </a:pPr>
            <a:fld id="{BB0729DD-D81C-4D2A-AF06-8D861FD54497}" type="slidenum">
              <a:rPr lang="en-GB" smtClean="0">
                <a:latin typeface="Century Schoolbook"/>
              </a:rPr>
              <a:pPr fontAlgn="auto">
                <a:spcBef>
                  <a:spcPts val="0"/>
                </a:spcBef>
                <a:spcAft>
                  <a:spcPts val="0"/>
                </a:spcAft>
              </a:pPr>
              <a:t>‹#›</a:t>
            </a:fld>
            <a:endParaRPr lang="en-GB">
              <a:latin typeface="Century Schoolbook"/>
            </a:endParaRPr>
          </a:p>
        </p:txBody>
      </p:sp>
    </p:spTree>
    <p:extLst>
      <p:ext uri="{BB962C8B-B14F-4D97-AF65-F5344CB8AC3E}">
        <p14:creationId xmlns:p14="http://schemas.microsoft.com/office/powerpoint/2010/main" val="369968092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21" r:id="rId1"/>
    <p:sldLayoutId id="2147483722" r:id="rId2"/>
    <p:sldLayoutId id="2147483723" r:id="rId3"/>
    <p:sldLayoutId id="2147483724" r:id="rId4"/>
    <p:sldLayoutId id="2147483725" r:id="rId5"/>
    <p:sldLayoutId id="2147483726" r:id="rId6"/>
    <p:sldLayoutId id="2147483727" r:id="rId7"/>
    <p:sldLayoutId id="2147483728" r:id="rId8"/>
    <p:sldLayoutId id="2147483729" r:id="rId9"/>
    <p:sldLayoutId id="2147483730" r:id="rId10"/>
    <p:sldLayoutId id="2147483731" r:id="rId11"/>
  </p:sldLayoutIdLst>
  <p:txStyles>
    <p:titleStyle>
      <a:lvl1pPr algn="l" rtl="0" eaLnBrk="1" latinLnBrk="0" hangingPunct="1">
        <a:spcBef>
          <a:spcPct val="0"/>
        </a:spcBef>
        <a:buNone/>
        <a:defRPr kumimoji="0" sz="3000" b="0" kern="1200" cap="small" baseline="0">
          <a:solidFill>
            <a:schemeClr val="tx2"/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ts val="600"/>
        </a:spcBef>
        <a:buClr>
          <a:schemeClr val="accent1"/>
        </a:buClr>
        <a:buSzPct val="70000"/>
        <a:buFont typeface="Wingdings"/>
        <a:buChar char=""/>
        <a:defRPr kumimoji="0"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640080" indent="-274320" algn="l" rtl="0" eaLnBrk="1" latinLnBrk="0" hangingPunct="1">
        <a:spcBef>
          <a:spcPct val="20000"/>
        </a:spcBef>
        <a:buClr>
          <a:schemeClr val="accent1"/>
        </a:buClr>
        <a:buSzPct val="80000"/>
        <a:buFont typeface="Wingdings 2"/>
        <a:buChar char=""/>
        <a:defRPr kumimoji="0" sz="21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18872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463040" indent="-182880" algn="l" rtl="0" eaLnBrk="1" latinLnBrk="0" hangingPunct="1">
        <a:spcBef>
          <a:spcPct val="20000"/>
        </a:spcBef>
        <a:buClr>
          <a:schemeClr val="accent2">
            <a:tint val="60000"/>
          </a:schemeClr>
        </a:buClr>
        <a:buSzPct val="68000"/>
        <a:buFont typeface="Wingdings 2"/>
        <a:buChar char="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5pPr>
      <a:lvl6pPr marL="1737360" indent="-182880" algn="l" rtl="0" eaLnBrk="1" latinLnBrk="0" hangingPunct="1">
        <a:spcBef>
          <a:spcPct val="20000"/>
        </a:spcBef>
        <a:buClr>
          <a:schemeClr val="accent1"/>
        </a:buClr>
        <a:buChar char="•"/>
        <a:defRPr kumimoji="0" sz="1600" kern="1200">
          <a:solidFill>
            <a:schemeClr val="tx2"/>
          </a:solidFill>
          <a:latin typeface="+mn-lt"/>
          <a:ea typeface="+mn-ea"/>
          <a:cs typeface="+mn-cs"/>
        </a:defRPr>
      </a:lvl6pPr>
      <a:lvl7pPr marL="2011680" indent="-182880" algn="l" rtl="0" eaLnBrk="1" latinLnBrk="0" hangingPunct="1">
        <a:spcBef>
          <a:spcPct val="20000"/>
        </a:spcBef>
        <a:buClr>
          <a:schemeClr val="accent1">
            <a:tint val="60000"/>
          </a:schemeClr>
        </a:buClr>
        <a:buSzPct val="60000"/>
        <a:buFont typeface="Wingdings"/>
        <a:buChar char="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7pPr>
      <a:lvl8pPr marL="2286000" indent="-182880" algn="l" rtl="0" eaLnBrk="1" latinLnBrk="0" hangingPunct="1">
        <a:spcBef>
          <a:spcPct val="20000"/>
        </a:spcBef>
        <a:buClr>
          <a:schemeClr val="accent2"/>
        </a:buClr>
        <a:buChar char="•"/>
        <a:defRPr kumimoji="0" sz="1400" kern="1200" cap="small" baseline="0">
          <a:solidFill>
            <a:schemeClr val="tx2"/>
          </a:solidFill>
          <a:latin typeface="+mn-lt"/>
          <a:ea typeface="+mn-ea"/>
          <a:cs typeface="+mn-cs"/>
        </a:defRPr>
      </a:lvl8pPr>
      <a:lvl9pPr marL="256032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Char char="•"/>
        <a:defRPr kumimoji="0" sz="1400" kern="1200" baseline="0">
          <a:solidFill>
            <a:schemeClr val="tx2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6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g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crdownload"/><Relationship Id="rId1" Type="http://schemas.openxmlformats.org/officeDocument/2006/relationships/slideLayout" Target="../slideLayouts/slideLayout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png"/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jpeg"/><Relationship Id="rId2" Type="http://schemas.openxmlformats.org/officeDocument/2006/relationships/image" Target="../media/image12.jp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careeraddict.com/5-benefits-of-teamwork-in-the-workplace" TargetMode="External"/><Relationship Id="rId7" Type="http://schemas.openxmlformats.org/officeDocument/2006/relationships/hyperlink" Target="https://www.callcenter.com/9-ways-to-encourage-customers-to-give-feedback-118879.htm" TargetMode="External"/><Relationship Id="rId2" Type="http://schemas.openxmlformats.org/officeDocument/2006/relationships/hyperlink" Target="https://www.spiceworks.com/hr/engagement-retention/guest-article/effective-communication-in-the-workplace-how-and-why/" TargetMode="External"/><Relationship Id="rId1" Type="http://schemas.openxmlformats.org/officeDocument/2006/relationships/slideLayout" Target="../slideLayouts/slideLayout2.xml"/><Relationship Id="rId6" Type="http://schemas.openxmlformats.org/officeDocument/2006/relationships/hyperlink" Target="https://www.multicall.in/how-to-overcome-the-seven-barriers-to-effective-communications/" TargetMode="External"/><Relationship Id="rId5" Type="http://schemas.openxmlformats.org/officeDocument/2006/relationships/hyperlink" Target="presentation%204002w.pptx" TargetMode="External"/><Relationship Id="rId4" Type="http://schemas.openxmlformats.org/officeDocument/2006/relationships/hyperlink" Target="https://hrmcmatrix.com/importance-of-teamwork-in-the-workplace/" TargetMode="Externa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s://wowbixmarketing.com/" TargetMode="External"/><Relationship Id="rId2" Type="http://schemas.openxmlformats.org/officeDocument/2006/relationships/hyperlink" Target="https://doi.org/10.5465/ame.1988.4277259" TargetMode="External"/><Relationship Id="rId1" Type="http://schemas.openxmlformats.org/officeDocument/2006/relationships/slideLayout" Target="../slideLayouts/slideLayout7.xml"/><Relationship Id="rId6" Type="http://schemas.openxmlformats.org/officeDocument/2006/relationships/hyperlink" Target="https://www.communicationtheory.org/shannon-and-weaver-model-of-communication/" TargetMode="External"/><Relationship Id="rId5" Type="http://schemas.openxmlformats.org/officeDocument/2006/relationships/hyperlink" Target="https://sm.pcmag.com/t/pcmag_uk/guide/t/the-best-v/the-best-video-conferencing-software-for-2022_8fy3.640.jpg" TargetMode="External"/><Relationship Id="rId4" Type="http://schemas.openxmlformats.org/officeDocument/2006/relationships/hyperlink" Target="4002%20-%20Copy.pptx" TargetMode="External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png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007435" y="1052739"/>
            <a:ext cx="10363200" cy="1470025"/>
          </a:xfrm>
        </p:spPr>
        <p:txBody>
          <a:bodyPr>
            <a:normAutofit/>
          </a:bodyPr>
          <a:lstStyle/>
          <a:p>
            <a:pPr>
              <a:lnSpc>
                <a:spcPct val="150000"/>
              </a:lnSpc>
            </a:pPr>
            <a:r>
              <a:rPr lang="en-GB" sz="3200" dirty="0">
                <a:latin typeface="Arial" panose="020B0604020202020204" pitchFamily="34" charset="0"/>
                <a:cs typeface="Arial" panose="020B0604020202020204" pitchFamily="34" charset="0"/>
              </a:rPr>
              <a:t>Strategies for Effective Communication in a Business Setting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5807968" y="3886200"/>
            <a:ext cx="6048672" cy="2135088"/>
          </a:xfrm>
        </p:spPr>
        <p:txBody>
          <a:bodyPr>
            <a:normAutofit lnSpcReduction="10000"/>
          </a:bodyPr>
          <a:lstStyle/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Alexandra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Padure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2130815</a:t>
            </a:r>
          </a:p>
          <a:p>
            <a:pPr algn="r"/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Ioana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Otrocol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2125444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Livia Dragan 2130234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Valentina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Dinca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2131463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Lecturer: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Dr.Hafiz</a:t>
            </a:r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r>
              <a:rPr lang="en-GB" sz="1600" dirty="0" err="1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Rahmani</a:t>
            </a:r>
            <a:endParaRPr lang="en-GB" sz="1600" dirty="0">
              <a:solidFill>
                <a:schemeClr val="tx1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BMSW 4002</a:t>
            </a:r>
          </a:p>
          <a:p>
            <a:pPr algn="r"/>
            <a:r>
              <a:rPr lang="en-GB" sz="1600" dirty="0">
                <a:solidFill>
                  <a:schemeClr val="tx1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Effective team working and communication</a:t>
            </a:r>
          </a:p>
        </p:txBody>
      </p:sp>
      <p:pic>
        <p:nvPicPr>
          <p:cNvPr id="4" name="Picture 3" descr="Graphical user interface&#10;&#10;Description automatically generated with low confidence">
            <a:extLst>
              <a:ext uri="{FF2B5EF4-FFF2-40B4-BE49-F238E27FC236}">
                <a16:creationId xmlns:a16="http://schemas.microsoft.com/office/drawing/2014/main" id="{AE6B6961-0271-0DD4-3D4F-830D5DED71AF}"/>
              </a:ext>
            </a:extLst>
          </p:cNvPr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5339" r="-2" b="-2"/>
          <a:stretch>
            <a:fillRect/>
          </a:stretch>
        </p:blipFill>
        <p:spPr bwMode="auto">
          <a:xfrm>
            <a:off x="729049" y="2560502"/>
            <a:ext cx="5721178" cy="4297498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</p:spTree>
    <p:extLst>
      <p:ext uri="{BB962C8B-B14F-4D97-AF65-F5344CB8AC3E}">
        <p14:creationId xmlns:p14="http://schemas.microsoft.com/office/powerpoint/2010/main" val="597621809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560173" y="407773"/>
            <a:ext cx="5383427" cy="861584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Summary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80768" y="1915297"/>
            <a:ext cx="9934832" cy="120032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Today presentation is about a case study regarding the strategies of effective communication between Tom and his team, to have a successful outcome on the project to opening another three  warehouses  in Europe. </a:t>
            </a:r>
          </a:p>
          <a:p>
            <a:r>
              <a:rPr lang="en-GB" dirty="0">
                <a:latin typeface="Arial" panose="020B0604020202020204" pitchFamily="34" charset="0"/>
                <a:cs typeface="Arial" panose="020B0604020202020204" pitchFamily="34" charset="0"/>
              </a:rPr>
              <a:t>In order to achieve  their goal, they need to communicate efficient.</a:t>
            </a:r>
          </a:p>
        </p:txBody>
      </p:sp>
    </p:spTree>
    <p:extLst>
      <p:ext uri="{BB962C8B-B14F-4D97-AF65-F5344CB8AC3E}">
        <p14:creationId xmlns:p14="http://schemas.microsoft.com/office/powerpoint/2010/main" val="351650252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>
            <a:tint val="95000"/>
            <a:satMod val="17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89" name="Freeform: Shape 3080">
            <a:extLst>
              <a:ext uri="{FF2B5EF4-FFF2-40B4-BE49-F238E27FC236}">
                <a16:creationId xmlns:a16="http://schemas.microsoft.com/office/drawing/2014/main" id="{B5809B1F-0726-44C0-B0A1-7FCE2A129E20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flipV="1">
            <a:off x="2560321" y="4232366"/>
            <a:ext cx="5610120" cy="2625634"/>
          </a:xfrm>
          <a:custGeom>
            <a:avLst/>
            <a:gdLst>
              <a:gd name="connsiteX0" fmla="*/ 0 w 6488456"/>
              <a:gd name="connsiteY0" fmla="*/ 0 h 3036711"/>
              <a:gd name="connsiteX1" fmla="*/ 6488456 w 6488456"/>
              <a:gd name="connsiteY1" fmla="*/ 0 h 3036711"/>
              <a:gd name="connsiteX2" fmla="*/ 6482686 w 6488456"/>
              <a:gd name="connsiteY2" fmla="*/ 114279 h 3036711"/>
              <a:gd name="connsiteX3" fmla="*/ 3244228 w 6488456"/>
              <a:gd name="connsiteY3" fmla="*/ 3036711 h 3036711"/>
              <a:gd name="connsiteX4" fmla="*/ 5771 w 6488456"/>
              <a:gd name="connsiteY4" fmla="*/ 114279 h 3036711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</a:cxnLst>
            <a:rect l="l" t="t" r="r" b="b"/>
            <a:pathLst>
              <a:path w="6488456" h="3036711">
                <a:moveTo>
                  <a:pt x="0" y="0"/>
                </a:moveTo>
                <a:lnTo>
                  <a:pt x="6488456" y="0"/>
                </a:lnTo>
                <a:lnTo>
                  <a:pt x="6482686" y="114279"/>
                </a:lnTo>
                <a:cubicBezTo>
                  <a:pt x="6315984" y="1755766"/>
                  <a:pt x="4929697" y="3036711"/>
                  <a:pt x="3244228" y="3036711"/>
                </a:cubicBezTo>
                <a:cubicBezTo>
                  <a:pt x="1558760" y="3036711"/>
                  <a:pt x="172473" y="1755766"/>
                  <a:pt x="5771" y="114279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sp>
        <p:nvSpPr>
          <p:cNvPr id="3090" name="Freeform: Shape 3082">
            <a:extLst>
              <a:ext uri="{FF2B5EF4-FFF2-40B4-BE49-F238E27FC236}">
                <a16:creationId xmlns:a16="http://schemas.microsoft.com/office/drawing/2014/main" id="{26EE9A0B-C601-4E3F-8541-29CA20DE1186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 rot="10800000" flipH="1">
            <a:off x="1" y="8"/>
            <a:ext cx="5904411" cy="4406393"/>
          </a:xfrm>
          <a:custGeom>
            <a:avLst/>
            <a:gdLst>
              <a:gd name="connsiteX0" fmla="*/ 2562355 w 6855833"/>
              <a:gd name="connsiteY0" fmla="*/ 0 h 5116428"/>
              <a:gd name="connsiteX1" fmla="*/ 6855833 w 6855833"/>
              <a:gd name="connsiteY1" fmla="*/ 4293479 h 5116428"/>
              <a:gd name="connsiteX2" fmla="*/ 6833667 w 6855833"/>
              <a:gd name="connsiteY2" fmla="*/ 4732462 h 5116428"/>
              <a:gd name="connsiteX3" fmla="*/ 6775067 w 6855833"/>
              <a:gd name="connsiteY3" fmla="*/ 5116428 h 5116428"/>
              <a:gd name="connsiteX4" fmla="*/ 0 w 6855833"/>
              <a:gd name="connsiteY4" fmla="*/ 5116428 h 5116428"/>
              <a:gd name="connsiteX5" fmla="*/ 0 w 6855833"/>
              <a:gd name="connsiteY5" fmla="*/ 854273 h 5116428"/>
              <a:gd name="connsiteX6" fmla="*/ 161831 w 6855833"/>
              <a:gd name="connsiteY6" fmla="*/ 733259 h 5116428"/>
              <a:gd name="connsiteX7" fmla="*/ 2562355 w 6855833"/>
              <a:gd name="connsiteY7" fmla="*/ 0 h 5116428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</a:cxnLst>
            <a:rect l="l" t="t" r="r" b="b"/>
            <a:pathLst>
              <a:path w="6855833" h="5116428">
                <a:moveTo>
                  <a:pt x="2562355" y="0"/>
                </a:moveTo>
                <a:cubicBezTo>
                  <a:pt x="4933578" y="0"/>
                  <a:pt x="6855833" y="1922255"/>
                  <a:pt x="6855833" y="4293479"/>
                </a:cubicBezTo>
                <a:cubicBezTo>
                  <a:pt x="6855833" y="4441680"/>
                  <a:pt x="6848324" y="4588128"/>
                  <a:pt x="6833667" y="4732462"/>
                </a:cubicBezTo>
                <a:lnTo>
                  <a:pt x="6775067" y="5116428"/>
                </a:lnTo>
                <a:lnTo>
                  <a:pt x="0" y="5116428"/>
                </a:lnTo>
                <a:lnTo>
                  <a:pt x="0" y="854273"/>
                </a:lnTo>
                <a:lnTo>
                  <a:pt x="161831" y="733259"/>
                </a:lnTo>
                <a:cubicBezTo>
                  <a:pt x="847074" y="270317"/>
                  <a:pt x="1673147" y="0"/>
                  <a:pt x="2562355" y="0"/>
                </a:cubicBezTo>
                <a:close/>
              </a:path>
            </a:pathLst>
          </a:custGeom>
          <a:solidFill>
            <a:schemeClr val="tx1">
              <a:alpha val="80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Autofit/>
          </a:bodyPr>
          <a:lstStyle/>
          <a:p>
            <a:pPr algn="ctr"/>
            <a:endParaRPr lang="en-US"/>
          </a:p>
        </p:txBody>
      </p:sp>
      <p:pic>
        <p:nvPicPr>
          <p:cNvPr id="3076" name="Picture 9">
            <a:extLst>
              <a:ext uri="{FF2B5EF4-FFF2-40B4-BE49-F238E27FC236}">
                <a16:creationId xmlns:a16="http://schemas.microsoft.com/office/drawing/2014/main" id="{0A7A916E-F282-621D-D26B-6514F1666BA6}"/>
              </a:ext>
            </a:extLst>
          </p:cNvPr>
          <p:cNvPicPr>
            <a:picLocks noChangeAspect="1" noChangeArrowheads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4867" r="10901" b="-1"/>
          <a:stretch/>
        </p:blipFill>
        <p:spPr bwMode="auto">
          <a:xfrm>
            <a:off x="6" y="10"/>
            <a:ext cx="5681097" cy="4151910"/>
          </a:xfrm>
          <a:custGeom>
            <a:avLst/>
            <a:gdLst/>
            <a:ahLst/>
            <a:cxnLst/>
            <a:rect l="l" t="t" r="r" b="b"/>
            <a:pathLst>
              <a:path w="5681097" h="4151920">
                <a:moveTo>
                  <a:pt x="0" y="0"/>
                </a:moveTo>
                <a:lnTo>
                  <a:pt x="5611423" y="0"/>
                </a:lnTo>
                <a:lnTo>
                  <a:pt x="5663241" y="339527"/>
                </a:lnTo>
                <a:cubicBezTo>
                  <a:pt x="5675049" y="455800"/>
                  <a:pt x="5681097" y="573775"/>
                  <a:pt x="5681097" y="693164"/>
                </a:cubicBezTo>
                <a:cubicBezTo>
                  <a:pt x="5681097" y="2603383"/>
                  <a:pt x="4132560" y="4151920"/>
                  <a:pt x="2222343" y="4151920"/>
                </a:cubicBezTo>
                <a:cubicBezTo>
                  <a:pt x="1386622" y="4151920"/>
                  <a:pt x="620129" y="3855520"/>
                  <a:pt x="22252" y="3362108"/>
                </a:cubicBezTo>
                <a:lnTo>
                  <a:pt x="0" y="3341884"/>
                </a:lnTo>
                <a:close/>
              </a:path>
            </a:pathLst>
          </a:cu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</p:pic>
      <p:sp>
        <p:nvSpPr>
          <p:cNvPr id="3074" name="TextBox 4">
            <a:extLst>
              <a:ext uri="{FF2B5EF4-FFF2-40B4-BE49-F238E27FC236}">
                <a16:creationId xmlns:a16="http://schemas.microsoft.com/office/drawing/2014/main" id="{E99DA8AF-90A8-233E-0F4C-A07DC0631F16}"/>
              </a:ext>
            </a:extLst>
          </p:cNvPr>
          <p:cNvSpPr txBox="1">
            <a:spLocks noChangeArrowheads="1"/>
          </p:cNvSpPr>
          <p:nvPr/>
        </p:nvSpPr>
        <p:spPr bwMode="auto">
          <a:xfrm>
            <a:off x="6749144" y="2009949"/>
            <a:ext cx="4884189" cy="2438869"/>
          </a:xfrm>
          <a:prstGeom prst="rect">
            <a:avLst/>
          </a:prstGeom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lIns="91440" tIns="45720" rIns="91440" bIns="45720" rtlCol="0" anchor="t">
            <a:normAutofit/>
          </a:bodyPr>
          <a:lstStyle>
            <a:lvl1pPr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1pPr>
            <a:lvl2pPr marL="742950" indent="-28575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2pPr>
            <a:lvl3pPr marL="11430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3pPr>
            <a:lvl4pPr marL="16002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4pPr>
            <a:lvl5pPr marL="2057400" indent="-228600"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5pPr>
            <a:lvl6pPr marL="25146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6pPr>
            <a:lvl7pPr marL="29718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7pPr>
            <a:lvl8pPr marL="34290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8pPr>
            <a:lvl9pPr marL="3886200" indent="-228600" fontAlgn="base">
              <a:spcBef>
                <a:spcPct val="0"/>
              </a:spcBef>
              <a:spcAft>
                <a:spcPct val="0"/>
              </a:spcAft>
              <a:defRPr>
                <a:solidFill>
                  <a:schemeClr val="tx1"/>
                </a:solidFill>
                <a:latin typeface="Calibri" panose="020F0502020204030204" pitchFamily="34" charset="0"/>
              </a:defRPr>
            </a:lvl9pPr>
          </a:lstStyle>
          <a:p>
            <a:pPr indent="-228600" eaLnBrk="1" hangingPunct="1">
              <a:lnSpc>
                <a:spcPct val="90000"/>
              </a:lnSpc>
              <a:spcAft>
                <a:spcPts val="600"/>
              </a:spcAft>
              <a:buFont typeface="Arial" panose="020B0604020202020204" pitchFamily="34" charset="0"/>
              <a:buChar char="•"/>
            </a:pPr>
            <a:r>
              <a:rPr lang="en-US" altLang="en-US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one of the main concerns at work. Creating and maintaining a regular work environment means effective workplace communication.</a:t>
            </a: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AEC94314-6618-F91F-D51A-AFFB833B396F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r="-2" b="16444"/>
          <a:stretch/>
        </p:blipFill>
        <p:spPr>
          <a:xfrm>
            <a:off x="2785873" y="4448810"/>
            <a:ext cx="5148923" cy="2409190"/>
          </a:xfrm>
          <a:custGeom>
            <a:avLst/>
            <a:gdLst/>
            <a:ahLst/>
            <a:cxnLst/>
            <a:rect l="l" t="t" r="r" b="b"/>
            <a:pathLst>
              <a:path w="5148922" h="2409190">
                <a:moveTo>
                  <a:pt x="2574461" y="0"/>
                </a:moveTo>
                <a:cubicBezTo>
                  <a:pt x="3911983" y="0"/>
                  <a:pt x="5012087" y="1016507"/>
                  <a:pt x="5144375" y="2319127"/>
                </a:cubicBezTo>
                <a:lnTo>
                  <a:pt x="5148922" y="2409190"/>
                </a:lnTo>
                <a:lnTo>
                  <a:pt x="0" y="2409190"/>
                </a:lnTo>
                <a:lnTo>
                  <a:pt x="4548" y="2319127"/>
                </a:lnTo>
                <a:cubicBezTo>
                  <a:pt x="136837" y="1016507"/>
                  <a:pt x="1236939" y="0"/>
                  <a:pt x="2574461" y="0"/>
                </a:cubicBezTo>
                <a:close/>
              </a:path>
            </a:pathLst>
          </a:cu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F17FE7AF-A558-7BD6-8ABF-F3DA0F27E0C6}"/>
              </a:ext>
            </a:extLst>
          </p:cNvPr>
          <p:cNvSpPr txBox="1"/>
          <p:nvPr/>
        </p:nvSpPr>
        <p:spPr>
          <a:xfrm>
            <a:off x="6910088" y="3229341"/>
            <a:ext cx="4884189" cy="107721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Communication is the key to success for Tom and his team is very important because they will have a  important contract and this communicating they will be able to acquire and have good results.</a:t>
            </a:r>
          </a:p>
        </p:txBody>
      </p:sp>
    </p:spTree>
  </p:cSld>
  <p:clrMapOvr>
    <a:overrideClrMapping bg1="dk1" tx1="lt1" bg2="dk2" tx2="lt2" accent1="accent1" accent2="accent2" accent3="accent3" accent4="accent4" accent5="accent5" accent6="accent6" hlink="hlink" folHlink="folHlink"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C888001-DBBA-94E0-0E97-3F14546F2E1F}"/>
              </a:ext>
            </a:extLst>
          </p:cNvPr>
          <p:cNvSpPr txBox="1"/>
          <p:nvPr/>
        </p:nvSpPr>
        <p:spPr>
          <a:xfrm>
            <a:off x="223287" y="87872"/>
            <a:ext cx="6358271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For Tom and his co-workers communication is the key to success because , if we communicate with each other our task can be easier than is look. Here we have some example what communication is helpful for:</a:t>
            </a:r>
          </a:p>
          <a:p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D4E5344-CB06-DCBF-958D-DDBF19A71AC1}"/>
              </a:ext>
            </a:extLst>
          </p:cNvPr>
          <p:cNvSpPr txBox="1"/>
          <p:nvPr/>
        </p:nvSpPr>
        <p:spPr>
          <a:xfrm>
            <a:off x="308344" y="1233381"/>
            <a:ext cx="5787656" cy="329320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Build trust: once you are un a team is better to trust each other because that effective communication does and the ability to trust is important in a team.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Prevent or resolving problems :the ability to communicate can easily prevent conflicts and can resolve big problems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Better relationship: if a team communicate can build relationship between a leader and workers if you listen to your teammates you show them respect and that you care about them </a:t>
            </a:r>
          </a:p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Improve productivity: having a team members who understand their role , the role of others and your expectation can help you focus more on your work and not be distracted by workplace problems.</a:t>
            </a: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6095998" y="2070145"/>
            <a:ext cx="5552989" cy="3173137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  <p:sp>
        <p:nvSpPr>
          <p:cNvPr id="6" name="TextBox 5"/>
          <p:cNvSpPr txBox="1"/>
          <p:nvPr/>
        </p:nvSpPr>
        <p:spPr>
          <a:xfrm>
            <a:off x="5857103" y="5671751"/>
            <a:ext cx="4955059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3: Teamwork importance: 15 ways  teams are good for business, (2022)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C6B6618D-3776-CA4F-574D-2C51E2407A55}"/>
              </a:ext>
            </a:extLst>
          </p:cNvPr>
          <p:cNvSpPr txBox="1"/>
          <p:nvPr/>
        </p:nvSpPr>
        <p:spPr>
          <a:xfrm>
            <a:off x="457203" y="255185"/>
            <a:ext cx="6475228" cy="1323439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Wingdings" panose="05000000000000000000" pitchFamily="2" charset="2"/>
              <a:buChar char="Ø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promotes team building :As employers work together and grow as a team, they form bonds that grow into trust and friendship. It’s human nature also employees who liked and trust each other are best for business because they are more likely to : communicate well with each other.</a:t>
            </a:r>
          </a:p>
        </p:txBody>
      </p:sp>
      <p:sp>
        <p:nvSpPr>
          <p:cNvPr id="6" name="TextBox 5"/>
          <p:cNvSpPr txBox="1"/>
          <p:nvPr/>
        </p:nvSpPr>
        <p:spPr>
          <a:xfrm>
            <a:off x="5198076" y="5869459"/>
            <a:ext cx="519395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4: 10 proven importance of teamwork in the workplace </a:t>
            </a:r>
          </a:p>
        </p:txBody>
      </p:sp>
      <p:pic>
        <p:nvPicPr>
          <p:cNvPr id="7" name="Picture 6"/>
          <p:cNvPicPr>
            <a:picLocks noChangeAspect="1"/>
          </p:cNvPicPr>
          <p:nvPr/>
        </p:nvPicPr>
        <p:blipFill>
          <a:blip r:embed="rId2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5686141" y="1824845"/>
            <a:ext cx="5719145" cy="3813508"/>
          </a:xfrm>
          <a:prstGeom prst="rect">
            <a:avLst/>
          </a:prstGeom>
          <a:ln>
            <a:noFill/>
          </a:ln>
          <a:effectLst>
            <a:outerShdw blurRad="190500" algn="tl" rotWithShape="0">
              <a:srgbClr val="000000">
                <a:alpha val="70000"/>
              </a:srgbClr>
            </a:outerShdw>
          </a:effectLst>
        </p:spPr>
      </p:pic>
    </p:spTree>
    <p:extLst>
      <p:ext uri="{BB962C8B-B14F-4D97-AF65-F5344CB8AC3E}">
        <p14:creationId xmlns:p14="http://schemas.microsoft.com/office/powerpoint/2010/main" val="3535033267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Model of communication</a:t>
            </a:r>
          </a:p>
        </p:txBody>
      </p:sp>
      <p:sp>
        <p:nvSpPr>
          <p:cNvPr id="3" name="TextBox 2"/>
          <p:cNvSpPr txBox="1"/>
          <p:nvPr/>
        </p:nvSpPr>
        <p:spPr>
          <a:xfrm>
            <a:off x="527381" y="1700808"/>
            <a:ext cx="960106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model of Shannon-Weaver- communicate by a signal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027340" y="2434289"/>
            <a:ext cx="9709093" cy="2372497"/>
          </a:xfrm>
          <a:prstGeom prst="rect">
            <a:avLst/>
          </a:prstGeom>
          <a:ln>
            <a:noFill/>
          </a:ln>
          <a:effectLst>
            <a:outerShdw blurRad="292100" dist="139700" dir="2700000" algn="tl" rotWithShape="0">
              <a:srgbClr val="333333">
                <a:alpha val="65000"/>
              </a:srgbClr>
            </a:outerShdw>
          </a:effectLst>
        </p:spPr>
      </p:pic>
      <p:sp>
        <p:nvSpPr>
          <p:cNvPr id="5" name="TextBox 4"/>
          <p:cNvSpPr txBox="1"/>
          <p:nvPr/>
        </p:nvSpPr>
        <p:spPr>
          <a:xfrm>
            <a:off x="5128054" y="5424616"/>
            <a:ext cx="43372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5. The Shannon-Weaver Model, (2022)</a:t>
            </a:r>
          </a:p>
        </p:txBody>
      </p:sp>
    </p:spTree>
    <p:extLst>
      <p:ext uri="{BB962C8B-B14F-4D97-AF65-F5344CB8AC3E}">
        <p14:creationId xmlns:p14="http://schemas.microsoft.com/office/powerpoint/2010/main" val="98688169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otched Right Arrow 1"/>
          <p:cNvSpPr/>
          <p:nvPr/>
        </p:nvSpPr>
        <p:spPr>
          <a:xfrm>
            <a:off x="431372" y="1619799"/>
            <a:ext cx="1920213" cy="576064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Amazon</a:t>
            </a:r>
          </a:p>
        </p:txBody>
      </p:sp>
      <p:sp>
        <p:nvSpPr>
          <p:cNvPr id="3" name="Notched Right Arrow 2"/>
          <p:cNvSpPr/>
          <p:nvPr/>
        </p:nvSpPr>
        <p:spPr>
          <a:xfrm>
            <a:off x="2447595" y="1544240"/>
            <a:ext cx="1728192" cy="683360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</a:t>
            </a:r>
          </a:p>
        </p:txBody>
      </p:sp>
      <p:sp>
        <p:nvSpPr>
          <p:cNvPr id="4" name="Flowchart: Process 3"/>
          <p:cNvSpPr/>
          <p:nvPr/>
        </p:nvSpPr>
        <p:spPr>
          <a:xfrm>
            <a:off x="4371261" y="1614004"/>
            <a:ext cx="2282891" cy="734876"/>
          </a:xfrm>
          <a:prstGeom prst="flowChartProcess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No channel of communication</a:t>
            </a:r>
          </a:p>
        </p:txBody>
      </p:sp>
      <p:sp>
        <p:nvSpPr>
          <p:cNvPr id="5" name="Notched Right Arrow 4"/>
          <p:cNvSpPr/>
          <p:nvPr/>
        </p:nvSpPr>
        <p:spPr>
          <a:xfrm>
            <a:off x="6808852" y="1610798"/>
            <a:ext cx="1967541" cy="594066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</a:t>
            </a:r>
          </a:p>
        </p:txBody>
      </p:sp>
      <p:sp>
        <p:nvSpPr>
          <p:cNvPr id="6" name="Notched Right Arrow 5"/>
          <p:cNvSpPr/>
          <p:nvPr/>
        </p:nvSpPr>
        <p:spPr>
          <a:xfrm>
            <a:off x="8776392" y="1470992"/>
            <a:ext cx="2927648" cy="891685"/>
          </a:xfrm>
          <a:prstGeom prst="notchedRightArrow">
            <a:avLst/>
          </a:prstGeom>
          <a:solidFill>
            <a:schemeClr val="tx2">
              <a:lumMod val="60000"/>
              <a:lumOff val="4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Tom teams from all departments</a:t>
            </a:r>
          </a:p>
        </p:txBody>
      </p:sp>
      <p:sp>
        <p:nvSpPr>
          <p:cNvPr id="7" name="Up Arrow 6"/>
          <p:cNvSpPr/>
          <p:nvPr/>
        </p:nvSpPr>
        <p:spPr>
          <a:xfrm>
            <a:off x="4216565" y="2996955"/>
            <a:ext cx="2839145" cy="2600659"/>
          </a:xfrm>
          <a:prstGeom prst="upArrow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Conflict and disagreement</a:t>
            </a:r>
          </a:p>
        </p:txBody>
      </p:sp>
      <p:sp>
        <p:nvSpPr>
          <p:cNvPr id="9" name="Lightning Bolt 8"/>
          <p:cNvSpPr/>
          <p:nvPr/>
        </p:nvSpPr>
        <p:spPr>
          <a:xfrm>
            <a:off x="4175787" y="1021085"/>
            <a:ext cx="864096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0" name="Lightning Bolt 9"/>
          <p:cNvSpPr/>
          <p:nvPr/>
        </p:nvSpPr>
        <p:spPr>
          <a:xfrm>
            <a:off x="4881800" y="972315"/>
            <a:ext cx="661392" cy="495363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1" name="Lightning Bolt 10"/>
          <p:cNvSpPr/>
          <p:nvPr/>
        </p:nvSpPr>
        <p:spPr>
          <a:xfrm>
            <a:off x="5531884" y="914395"/>
            <a:ext cx="529248" cy="60204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2" name="Lightning Bolt 11"/>
          <p:cNvSpPr/>
          <p:nvPr/>
        </p:nvSpPr>
        <p:spPr>
          <a:xfrm>
            <a:off x="4734861" y="2389468"/>
            <a:ext cx="768075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3" name="Lightning Bolt 12"/>
          <p:cNvSpPr/>
          <p:nvPr/>
        </p:nvSpPr>
        <p:spPr>
          <a:xfrm>
            <a:off x="5372954" y="2389468"/>
            <a:ext cx="688183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sp>
        <p:nvSpPr>
          <p:cNvPr id="14" name="Lightning Bolt 13"/>
          <p:cNvSpPr/>
          <p:nvPr/>
        </p:nvSpPr>
        <p:spPr>
          <a:xfrm>
            <a:off x="6061138" y="2389468"/>
            <a:ext cx="556479" cy="504056"/>
          </a:xfrm>
          <a:prstGeom prst="lightningBolt">
            <a:avLst/>
          </a:prstGeom>
          <a:solidFill>
            <a:srgbClr val="FF0000"/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>
              <a:solidFill>
                <a:prstClr val="white"/>
              </a:solidFill>
            </a:endParaRPr>
          </a:p>
        </p:txBody>
      </p:sp>
      <p:cxnSp>
        <p:nvCxnSpPr>
          <p:cNvPr id="18" name="Straight Arrow Connector 17"/>
          <p:cNvCxnSpPr/>
          <p:nvPr/>
        </p:nvCxnSpPr>
        <p:spPr>
          <a:xfrm flipV="1">
            <a:off x="911424" y="2227600"/>
            <a:ext cx="0" cy="372168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5" name="Straight Arrow Connector 24"/>
          <p:cNvCxnSpPr/>
          <p:nvPr/>
        </p:nvCxnSpPr>
        <p:spPr>
          <a:xfrm>
            <a:off x="10032437" y="2492896"/>
            <a:ext cx="0" cy="3456384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cxnSp>
        <p:nvCxnSpPr>
          <p:cNvPr id="28" name="Straight Arrow Connector 27"/>
          <p:cNvCxnSpPr/>
          <p:nvPr/>
        </p:nvCxnSpPr>
        <p:spPr>
          <a:xfrm flipH="1" flipV="1">
            <a:off x="1295469" y="5877272"/>
            <a:ext cx="8160907" cy="72008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  <p:sp>
        <p:nvSpPr>
          <p:cNvPr id="35" name="Flowchart: Process 34"/>
          <p:cNvSpPr/>
          <p:nvPr/>
        </p:nvSpPr>
        <p:spPr>
          <a:xfrm>
            <a:off x="3119669" y="6162976"/>
            <a:ext cx="4672952" cy="576064"/>
          </a:xfrm>
          <a:prstGeom prst="flowChartProcess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Feedback</a:t>
            </a:r>
          </a:p>
        </p:txBody>
      </p:sp>
    </p:spTree>
    <p:extLst>
      <p:ext uri="{BB962C8B-B14F-4D97-AF65-F5344CB8AC3E}">
        <p14:creationId xmlns:p14="http://schemas.microsoft.com/office/powerpoint/2010/main" val="2782217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2B737A4A-354F-8A8F-3A54-DEADD6456C89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410822" y="384314"/>
            <a:ext cx="9952383" cy="3869634"/>
          </a:xfrm>
        </p:spPr>
        <p:txBody>
          <a:bodyPr>
            <a:normAutofit/>
          </a:bodyPr>
          <a:lstStyle/>
          <a:p>
            <a:pPr algn="l">
              <a:lnSpc>
                <a:spcPct val="2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Now let’s discover which communication barriers have or can negatively impact the project team.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After analysing the case I would say that Tom team project has encountered some barriers which has already impacted negatively the team 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5" name="Picture 4" descr="Graphical user interface&#10;&#10;Description automatically generated">
            <a:extLst>
              <a:ext uri="{FF2B5EF4-FFF2-40B4-BE49-F238E27FC236}">
                <a16:creationId xmlns:a16="http://schemas.microsoft.com/office/drawing/2014/main" id="{ED1FB655-8AB1-6997-660E-4922AEDE706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637437" y="2441241"/>
            <a:ext cx="7143751" cy="2857500"/>
          </a:xfrm>
          <a:prstGeom prst="rect">
            <a:avLst/>
          </a:prstGeom>
        </p:spPr>
      </p:pic>
      <p:sp>
        <p:nvSpPr>
          <p:cNvPr id="6" name="TextBox 5">
            <a:extLst>
              <a:ext uri="{FF2B5EF4-FFF2-40B4-BE49-F238E27FC236}">
                <a16:creationId xmlns:a16="http://schemas.microsoft.com/office/drawing/2014/main" id="{5600FCC4-C2B4-37E2-1951-5F49C1ED86E2}"/>
              </a:ext>
            </a:extLst>
          </p:cNvPr>
          <p:cNvSpPr txBox="1"/>
          <p:nvPr/>
        </p:nvSpPr>
        <p:spPr>
          <a:xfrm>
            <a:off x="5387014" y="5298741"/>
            <a:ext cx="4188967" cy="338554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6. Barriers of Communication, (2022)</a:t>
            </a:r>
          </a:p>
        </p:txBody>
      </p:sp>
    </p:spTree>
    <p:extLst>
      <p:ext uri="{BB962C8B-B14F-4D97-AF65-F5344CB8AC3E}">
        <p14:creationId xmlns:p14="http://schemas.microsoft.com/office/powerpoint/2010/main" val="1272359404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11" name="Rectangle 10">
            <a:extLst>
              <a:ext uri="{FF2B5EF4-FFF2-40B4-BE49-F238E27FC236}">
                <a16:creationId xmlns:a16="http://schemas.microsoft.com/office/drawing/2014/main" id="{79BB35BC-D5C2-4C8B-A22A-A71E6191913B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pic>
        <p:nvPicPr>
          <p:cNvPr id="6" name="Picture 5" descr="A picture containing text&#10;&#10;Description automatically generated">
            <a:extLst>
              <a:ext uri="{FF2B5EF4-FFF2-40B4-BE49-F238E27FC236}">
                <a16:creationId xmlns:a16="http://schemas.microsoft.com/office/drawing/2014/main" id="{AABB3165-94DD-2F21-BADF-9976F4157A20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0261" r="22469"/>
          <a:stretch/>
        </p:blipFill>
        <p:spPr>
          <a:xfrm>
            <a:off x="25" y="18"/>
            <a:ext cx="5678193" cy="6366497"/>
          </a:xfrm>
          <a:custGeom>
            <a:avLst/>
            <a:gdLst/>
            <a:ahLst/>
            <a:cxnLst/>
            <a:rect l="l" t="t" r="r" b="b"/>
            <a:pathLst>
              <a:path w="6116569" h="6879321">
                <a:moveTo>
                  <a:pt x="0" y="0"/>
                </a:moveTo>
                <a:lnTo>
                  <a:pt x="2935851" y="0"/>
                </a:lnTo>
                <a:cubicBezTo>
                  <a:pt x="3035710" y="10660"/>
                  <a:pt x="3138421" y="17767"/>
                  <a:pt x="3238280" y="31980"/>
                </a:cubicBezTo>
                <a:cubicBezTo>
                  <a:pt x="3817462" y="106602"/>
                  <a:pt x="3127009" y="277163"/>
                  <a:pt x="3660541" y="550772"/>
                </a:cubicBezTo>
                <a:cubicBezTo>
                  <a:pt x="3706191" y="575645"/>
                  <a:pt x="3757546" y="579199"/>
                  <a:pt x="3808902" y="589860"/>
                </a:cubicBezTo>
                <a:cubicBezTo>
                  <a:pt x="4008620" y="625393"/>
                  <a:pt x="4211192" y="618286"/>
                  <a:pt x="4413762" y="625393"/>
                </a:cubicBezTo>
                <a:cubicBezTo>
                  <a:pt x="4465118" y="628946"/>
                  <a:pt x="4525033" y="625393"/>
                  <a:pt x="4567830" y="721333"/>
                </a:cubicBezTo>
                <a:cubicBezTo>
                  <a:pt x="4425175" y="724888"/>
                  <a:pt x="4305344" y="731994"/>
                  <a:pt x="4171247" y="792401"/>
                </a:cubicBezTo>
                <a:cubicBezTo>
                  <a:pt x="4239722" y="859916"/>
                  <a:pt x="4322462" y="795955"/>
                  <a:pt x="4376671" y="842148"/>
                </a:cubicBezTo>
                <a:cubicBezTo>
                  <a:pt x="4428027" y="888342"/>
                  <a:pt x="4470824" y="891896"/>
                  <a:pt x="4527887" y="813722"/>
                </a:cubicBezTo>
                <a:cubicBezTo>
                  <a:pt x="4556417" y="774634"/>
                  <a:pt x="4604920" y="778187"/>
                  <a:pt x="4633452" y="799508"/>
                </a:cubicBezTo>
                <a:cubicBezTo>
                  <a:pt x="4781813" y="913216"/>
                  <a:pt x="4778960" y="909662"/>
                  <a:pt x="4947293" y="870576"/>
                </a:cubicBezTo>
                <a:cubicBezTo>
                  <a:pt x="5055712" y="845701"/>
                  <a:pt x="5166983" y="806615"/>
                  <a:pt x="5263988" y="820828"/>
                </a:cubicBezTo>
                <a:cubicBezTo>
                  <a:pt x="5275401" y="867022"/>
                  <a:pt x="5263988" y="888342"/>
                  <a:pt x="5249723" y="895449"/>
                </a:cubicBezTo>
                <a:cubicBezTo>
                  <a:pt x="5021475" y="1005604"/>
                  <a:pt x="4975825" y="1122864"/>
                  <a:pt x="4744723" y="1197485"/>
                </a:cubicBezTo>
                <a:cubicBezTo>
                  <a:pt x="4724751" y="1268552"/>
                  <a:pt x="4807491" y="1275660"/>
                  <a:pt x="4767548" y="1346727"/>
                </a:cubicBezTo>
                <a:cubicBezTo>
                  <a:pt x="4693367" y="1407134"/>
                  <a:pt x="4610627" y="1346727"/>
                  <a:pt x="4539299" y="1421348"/>
                </a:cubicBezTo>
                <a:cubicBezTo>
                  <a:pt x="4550712" y="1471094"/>
                  <a:pt x="4610627" y="1432008"/>
                  <a:pt x="4607773" y="1485309"/>
                </a:cubicBezTo>
                <a:cubicBezTo>
                  <a:pt x="4604920" y="1517288"/>
                  <a:pt x="4593508" y="1527948"/>
                  <a:pt x="4579242" y="1535055"/>
                </a:cubicBezTo>
                <a:cubicBezTo>
                  <a:pt x="4776107" y="1538608"/>
                  <a:pt x="5383820" y="1574142"/>
                  <a:pt x="5278255" y="1609676"/>
                </a:cubicBezTo>
                <a:cubicBezTo>
                  <a:pt x="5418057" y="1698511"/>
                  <a:pt x="5623481" y="1609676"/>
                  <a:pt x="5771843" y="1630997"/>
                </a:cubicBezTo>
                <a:cubicBezTo>
                  <a:pt x="5925911" y="1652316"/>
                  <a:pt x="6171278" y="1719830"/>
                  <a:pt x="6105656" y="1748257"/>
                </a:cubicBezTo>
                <a:cubicBezTo>
                  <a:pt x="6031475" y="1780238"/>
                  <a:pt x="5766136" y="2146235"/>
                  <a:pt x="5691955" y="2167555"/>
                </a:cubicBezTo>
                <a:cubicBezTo>
                  <a:pt x="5606362" y="2188875"/>
                  <a:pt x="5589243" y="2217302"/>
                  <a:pt x="5475118" y="2348776"/>
                </a:cubicBezTo>
                <a:cubicBezTo>
                  <a:pt x="5398085" y="2437610"/>
                  <a:pt x="5709074" y="2238623"/>
                  <a:pt x="5826051" y="2291922"/>
                </a:cubicBezTo>
                <a:cubicBezTo>
                  <a:pt x="5868848" y="2309690"/>
                  <a:pt x="5552153" y="2554872"/>
                  <a:pt x="5552153" y="2597513"/>
                </a:cubicBezTo>
                <a:cubicBezTo>
                  <a:pt x="5549300" y="2640153"/>
                  <a:pt x="5577831" y="2647260"/>
                  <a:pt x="5603508" y="2647260"/>
                </a:cubicBezTo>
                <a:cubicBezTo>
                  <a:pt x="5660571" y="2647260"/>
                  <a:pt x="5640599" y="2686346"/>
                  <a:pt x="5700515" y="2679240"/>
                </a:cubicBezTo>
                <a:cubicBezTo>
                  <a:pt x="5523622" y="2800055"/>
                  <a:pt x="5418057" y="2778734"/>
                  <a:pt x="5246870" y="2888889"/>
                </a:cubicBezTo>
                <a:cubicBezTo>
                  <a:pt x="5164130" y="2942189"/>
                  <a:pt x="4921615" y="3119857"/>
                  <a:pt x="4836022" y="3169605"/>
                </a:cubicBezTo>
                <a:cubicBezTo>
                  <a:pt x="4801785" y="3187371"/>
                  <a:pt x="4758988" y="3173158"/>
                  <a:pt x="4736163" y="3233565"/>
                </a:cubicBezTo>
                <a:cubicBezTo>
                  <a:pt x="4770400" y="3279759"/>
                  <a:pt x="4816050" y="3254885"/>
                  <a:pt x="4853141" y="3233565"/>
                </a:cubicBezTo>
                <a:cubicBezTo>
                  <a:pt x="4944440" y="3176711"/>
                  <a:pt x="4935881" y="3190925"/>
                  <a:pt x="4944440" y="3226459"/>
                </a:cubicBezTo>
                <a:cubicBezTo>
                  <a:pt x="4972972" y="3350827"/>
                  <a:pt x="5044300" y="3308186"/>
                  <a:pt x="5109921" y="3283313"/>
                </a:cubicBezTo>
                <a:cubicBezTo>
                  <a:pt x="5303932" y="3208692"/>
                  <a:pt x="5500797" y="3215799"/>
                  <a:pt x="5694809" y="3141178"/>
                </a:cubicBezTo>
                <a:cubicBezTo>
                  <a:pt x="5714781" y="3134070"/>
                  <a:pt x="5612068" y="3283313"/>
                  <a:pt x="5566419" y="3301079"/>
                </a:cubicBezTo>
                <a:cubicBezTo>
                  <a:pt x="5515063" y="3322399"/>
                  <a:pt x="5452294" y="3311739"/>
                  <a:pt x="5415203" y="3397020"/>
                </a:cubicBezTo>
                <a:cubicBezTo>
                  <a:pt x="5477972" y="3414787"/>
                  <a:pt x="5552153" y="3372147"/>
                  <a:pt x="5612068" y="3432554"/>
                </a:cubicBezTo>
                <a:cubicBezTo>
                  <a:pt x="5469413" y="3528494"/>
                  <a:pt x="5329610" y="3535601"/>
                  <a:pt x="5206927" y="3599562"/>
                </a:cubicBezTo>
                <a:cubicBezTo>
                  <a:pt x="5192661" y="3706163"/>
                  <a:pt x="5272548" y="3663523"/>
                  <a:pt x="5301079" y="3723930"/>
                </a:cubicBezTo>
                <a:cubicBezTo>
                  <a:pt x="5072830" y="3844745"/>
                  <a:pt x="4564977" y="4232062"/>
                  <a:pt x="4507915" y="4306683"/>
                </a:cubicBezTo>
                <a:cubicBezTo>
                  <a:pt x="4390937" y="4463031"/>
                  <a:pt x="3900202" y="4562525"/>
                  <a:pt x="3982942" y="4587399"/>
                </a:cubicBezTo>
                <a:cubicBezTo>
                  <a:pt x="4051417" y="4608719"/>
                  <a:pt x="4119891" y="4587399"/>
                  <a:pt x="4185513" y="4541205"/>
                </a:cubicBezTo>
                <a:cubicBezTo>
                  <a:pt x="4291078" y="4466584"/>
                  <a:pt x="5010062" y="4523438"/>
                  <a:pt x="5212633" y="4455924"/>
                </a:cubicBezTo>
                <a:cubicBezTo>
                  <a:pt x="5241164" y="4445264"/>
                  <a:pt x="5283960" y="4409730"/>
                  <a:pt x="5312492" y="4473691"/>
                </a:cubicBezTo>
                <a:cubicBezTo>
                  <a:pt x="5098508" y="4704659"/>
                  <a:pt x="4833169" y="4654913"/>
                  <a:pt x="4596361" y="4818368"/>
                </a:cubicBezTo>
                <a:cubicBezTo>
                  <a:pt x="4684807" y="4917861"/>
                  <a:pt x="4776107" y="4907202"/>
                  <a:pt x="4873113" y="4885882"/>
                </a:cubicBezTo>
                <a:cubicBezTo>
                  <a:pt x="4895938" y="4878775"/>
                  <a:pt x="4930175" y="4871668"/>
                  <a:pt x="4935881" y="4914309"/>
                </a:cubicBezTo>
                <a:cubicBezTo>
                  <a:pt x="4941587" y="4967609"/>
                  <a:pt x="4898790" y="4978270"/>
                  <a:pt x="4873113" y="5003143"/>
                </a:cubicBezTo>
                <a:cubicBezTo>
                  <a:pt x="4833169" y="5038676"/>
                  <a:pt x="4773254" y="4999590"/>
                  <a:pt x="4721898" y="5095530"/>
                </a:cubicBezTo>
                <a:cubicBezTo>
                  <a:pt x="4873113" y="5067104"/>
                  <a:pt x="4998650" y="5020910"/>
                  <a:pt x="5132745" y="4949842"/>
                </a:cubicBezTo>
                <a:cubicBezTo>
                  <a:pt x="5121333" y="5006696"/>
                  <a:pt x="5081390" y="5035123"/>
                  <a:pt x="5101362" y="5081317"/>
                </a:cubicBezTo>
                <a:cubicBezTo>
                  <a:pt x="5118480" y="5116850"/>
                  <a:pt x="5164130" y="5131063"/>
                  <a:pt x="5138452" y="5198578"/>
                </a:cubicBezTo>
                <a:cubicBezTo>
                  <a:pt x="5067125" y="5273199"/>
                  <a:pt x="4967265" y="5258986"/>
                  <a:pt x="4904497" y="5362033"/>
                </a:cubicBezTo>
                <a:cubicBezTo>
                  <a:pt x="4818903" y="5507721"/>
                  <a:pt x="4684807" y="5564575"/>
                  <a:pt x="4579242" y="5674729"/>
                </a:cubicBezTo>
                <a:cubicBezTo>
                  <a:pt x="4545005" y="5713816"/>
                  <a:pt x="4313903" y="5841738"/>
                  <a:pt x="4253988" y="5884379"/>
                </a:cubicBezTo>
                <a:cubicBezTo>
                  <a:pt x="4168395" y="5944786"/>
                  <a:pt x="4071389" y="5966106"/>
                  <a:pt x="3985795" y="6069153"/>
                </a:cubicBezTo>
                <a:cubicBezTo>
                  <a:pt x="4065682" y="6086921"/>
                  <a:pt x="4134157" y="5990979"/>
                  <a:pt x="4231163" y="6030066"/>
                </a:cubicBezTo>
                <a:cubicBezTo>
                  <a:pt x="4074242" y="6133114"/>
                  <a:pt x="3931586" y="6182861"/>
                  <a:pt x="3814609" y="6317889"/>
                </a:cubicBezTo>
                <a:cubicBezTo>
                  <a:pt x="3800343" y="6335656"/>
                  <a:pt x="3771812" y="6332102"/>
                  <a:pt x="3751840" y="6339209"/>
                </a:cubicBezTo>
                <a:cubicBezTo>
                  <a:pt x="3529298" y="6406723"/>
                  <a:pt x="3309608" y="6467130"/>
                  <a:pt x="3089919" y="6563071"/>
                </a:cubicBezTo>
                <a:cubicBezTo>
                  <a:pt x="3041416" y="6584392"/>
                  <a:pt x="2955823" y="6595052"/>
                  <a:pt x="2961529" y="6662566"/>
                </a:cubicBezTo>
                <a:cubicBezTo>
                  <a:pt x="2972941" y="6765613"/>
                  <a:pt x="3055681" y="6687439"/>
                  <a:pt x="3107038" y="6673226"/>
                </a:cubicBezTo>
                <a:cubicBezTo>
                  <a:pt x="3269664" y="6634138"/>
                  <a:pt x="3432292" y="6570178"/>
                  <a:pt x="3594919" y="6591499"/>
                </a:cubicBezTo>
                <a:cubicBezTo>
                  <a:pt x="3483648" y="6637693"/>
                  <a:pt x="3372376" y="6680332"/>
                  <a:pt x="3261106" y="6726527"/>
                </a:cubicBezTo>
                <a:cubicBezTo>
                  <a:pt x="3386642" y="6705206"/>
                  <a:pt x="3495061" y="6786934"/>
                  <a:pt x="3620597" y="6740740"/>
                </a:cubicBezTo>
                <a:cubicBezTo>
                  <a:pt x="3660541" y="6726527"/>
                  <a:pt x="3700484" y="6765613"/>
                  <a:pt x="3703337" y="6826020"/>
                </a:cubicBezTo>
                <a:cubicBezTo>
                  <a:pt x="3706191" y="6847340"/>
                  <a:pt x="3700484" y="6865108"/>
                  <a:pt x="3689072" y="6879321"/>
                </a:cubicBezTo>
                <a:lnTo>
                  <a:pt x="0" y="6879321"/>
                </a:lnTo>
                <a:close/>
              </a:path>
            </a:pathLst>
          </a:custGeom>
        </p:spPr>
      </p:pic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1966A1E-50E5-259C-B390-249B5B2E890D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6513789" y="1026950"/>
            <a:ext cx="4840011" cy="5150021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Some of the barriers are attitude barriers, emotional barriers ,feedback issues but the biggest barrier who have the most negative impact on the team is the perceptual barrier. </a:t>
            </a: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Tom did not take in consideration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people are different and they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perceive the same things differently. This is a fact that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he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must take into consideration during the communication process. Knowing the levels of public perception is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 must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for a good communication. </a:t>
            </a: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Any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messages or communications he wants to transmit must be simple and clear. There should be no room for a diversified interpretative whole.</a:t>
            </a:r>
            <a:b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had been clear in the way he communicated with his team, he could have avoided many barriers.</a:t>
            </a:r>
            <a:br>
              <a:rPr lang="en-GB" sz="18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</a:br>
            <a:endParaRPr lang="en-GB" sz="18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CA62A48C-101A-076E-AF94-F16DE127EF1D}"/>
              </a:ext>
            </a:extLst>
          </p:cNvPr>
          <p:cNvSpPr txBox="1"/>
          <p:nvPr/>
        </p:nvSpPr>
        <p:spPr>
          <a:xfrm>
            <a:off x="1391480" y="6366507"/>
            <a:ext cx="371061" cy="36933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3B023659-E096-3A23-9CBF-225348684203}"/>
              </a:ext>
            </a:extLst>
          </p:cNvPr>
          <p:cNvSpPr txBox="1"/>
          <p:nvPr/>
        </p:nvSpPr>
        <p:spPr>
          <a:xfrm>
            <a:off x="0" y="6426854"/>
            <a:ext cx="7994822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7. How to Overcome the Seven Barriers to Effective Communications, (2022)</a:t>
            </a:r>
          </a:p>
        </p:txBody>
      </p:sp>
    </p:spTree>
    <p:extLst>
      <p:ext uri="{BB962C8B-B14F-4D97-AF65-F5344CB8AC3E}">
        <p14:creationId xmlns:p14="http://schemas.microsoft.com/office/powerpoint/2010/main" val="318995436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 useBgFill="1">
        <p:nvSpPr>
          <p:cNvPr id="22" name="Rectangle 21">
            <a:extLst>
              <a:ext uri="{FF2B5EF4-FFF2-40B4-BE49-F238E27FC236}">
                <a16:creationId xmlns:a16="http://schemas.microsoft.com/office/drawing/2014/main" id="{687AFE0E-B37D-4531-AFE8-231C8348EAF1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SpPr>
            <a:spLocks noGrp="1" noRot="1" noChangeAspect="1" noMove="1" noResize="1" noEditPoints="1" noAdjustHandles="1" noChangeArrowheads="1" noChangeShapeType="1" noTextEdit="1"/>
          </p:cNv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SpPr>
        <p:spPr>
          <a:xfrm>
            <a:off x="0" y="0"/>
            <a:ext cx="12188952" cy="6858000"/>
          </a:xfrm>
          <a:prstGeom prst="rect">
            <a:avLst/>
          </a:prstGeom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 eaLnBrk="1" fontAlgn="auto" hangingPunct="1">
              <a:spcBef>
                <a:spcPts val="0"/>
              </a:spcBef>
              <a:spcAft>
                <a:spcPts val="0"/>
              </a:spcAft>
            </a:pPr>
            <a:endParaRPr lang="en-US">
              <a:solidFill>
                <a:prstClr val="white"/>
              </a:solidFill>
            </a:endParaRP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79840AF-A337-7275-30F7-70093F5A7B7F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6" y="2013631"/>
            <a:ext cx="4614759" cy="4163337"/>
          </a:xfrm>
        </p:spPr>
        <p:txBody>
          <a:bodyPr>
            <a:normAutofit/>
          </a:bodyPr>
          <a:lstStyle/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If Tom wants that his team project to overcome this barriers he will have to use regular feedback.</a:t>
            </a:r>
          </a:p>
          <a:p>
            <a:pPr marL="0" indent="0">
              <a:spcAft>
                <a:spcPts val="800"/>
              </a:spcAft>
              <a:buNone/>
            </a:pP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marL="0" indent="0">
              <a:spcAft>
                <a:spcPts val="800"/>
              </a:spcAft>
              <a:buNone/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Without feedback his team will have no chance to learn and grow. Feedback supports creativity and innovation. Feedback ultimately gives us a sense of security because we know where we are and what our strengths, weaknesses and blind spots are.</a:t>
            </a:r>
          </a:p>
          <a:p>
            <a:endParaRPr lang="en-GB" sz="2000" dirty="0"/>
          </a:p>
        </p:txBody>
      </p:sp>
      <p:pic>
        <p:nvPicPr>
          <p:cNvPr id="5" name="Picture 4" descr="A picture containing text&#10;&#10;Description automatically generated">
            <a:extLst>
              <a:ext uri="{FF2B5EF4-FFF2-40B4-BE49-F238E27FC236}">
                <a16:creationId xmlns:a16="http://schemas.microsoft.com/office/drawing/2014/main" id="{3C5104EF-8643-4223-968F-84AEA8685792}"/>
              </a:ext>
            </a:extLst>
          </p:cNvPr>
          <p:cNvPicPr>
            <a:picLocks noChangeAspect="1"/>
          </p:cNvPicPr>
          <p:nvPr/>
        </p:nvPicPr>
        <p:blipFill rotWithShape="1"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9032" r="18312" b="-2"/>
          <a:stretch/>
        </p:blipFill>
        <p:spPr>
          <a:xfrm>
            <a:off x="6101337" y="1323779"/>
            <a:ext cx="5283867" cy="4210442"/>
          </a:xfrm>
          <a:custGeom>
            <a:avLst/>
            <a:gdLst/>
            <a:ahLst/>
            <a:cxnLst/>
            <a:rect l="l" t="t" r="r" b="b"/>
            <a:pathLst>
              <a:path w="5283866" h="4210442">
                <a:moveTo>
                  <a:pt x="839883" y="18"/>
                </a:moveTo>
                <a:cubicBezTo>
                  <a:pt x="851945" y="328"/>
                  <a:pt x="864423" y="4671"/>
                  <a:pt x="875727" y="6050"/>
                </a:cubicBezTo>
                <a:cubicBezTo>
                  <a:pt x="1125267" y="36932"/>
                  <a:pt x="1374804" y="70296"/>
                  <a:pt x="1624617" y="99799"/>
                </a:cubicBezTo>
                <a:cubicBezTo>
                  <a:pt x="1858164" y="127373"/>
                  <a:pt x="2093363" y="133714"/>
                  <a:pt x="2328012" y="148051"/>
                </a:cubicBezTo>
                <a:cubicBezTo>
                  <a:pt x="2612016" y="165424"/>
                  <a:pt x="2895470" y="189965"/>
                  <a:pt x="3177820" y="228566"/>
                </a:cubicBezTo>
                <a:cubicBezTo>
                  <a:pt x="3373866" y="255590"/>
                  <a:pt x="3571843" y="274338"/>
                  <a:pt x="3770646" y="252831"/>
                </a:cubicBezTo>
                <a:cubicBezTo>
                  <a:pt x="3780572" y="251727"/>
                  <a:pt x="3791878" y="248144"/>
                  <a:pt x="3800149" y="251727"/>
                </a:cubicBezTo>
                <a:cubicBezTo>
                  <a:pt x="3896658" y="291986"/>
                  <a:pt x="4001986" y="263033"/>
                  <a:pt x="4102076" y="288400"/>
                </a:cubicBezTo>
                <a:cubicBezTo>
                  <a:pt x="4076434" y="386286"/>
                  <a:pt x="3966416" y="378289"/>
                  <a:pt x="3904377" y="446120"/>
                </a:cubicBezTo>
                <a:cubicBezTo>
                  <a:pt x="4005570" y="473141"/>
                  <a:pt x="4096562" y="500439"/>
                  <a:pt x="4188933" y="520843"/>
                </a:cubicBezTo>
                <a:cubicBezTo>
                  <a:pt x="4286818" y="542350"/>
                  <a:pt x="4369813" y="600531"/>
                  <a:pt x="4465492" y="626449"/>
                </a:cubicBezTo>
                <a:cubicBezTo>
                  <a:pt x="4485897" y="631964"/>
                  <a:pt x="4510437" y="651264"/>
                  <a:pt x="4517606" y="670015"/>
                </a:cubicBezTo>
                <a:cubicBezTo>
                  <a:pt x="4540768" y="730677"/>
                  <a:pt x="5003171" y="900804"/>
                  <a:pt x="4948576" y="954847"/>
                </a:cubicBezTo>
                <a:cubicBezTo>
                  <a:pt x="4925966" y="977182"/>
                  <a:pt x="4896738" y="993174"/>
                  <a:pt x="4866132" y="1015233"/>
                </a:cubicBezTo>
                <a:cubicBezTo>
                  <a:pt x="4912180" y="1056869"/>
                  <a:pt x="4964017" y="1075067"/>
                  <a:pt x="5019164" y="1087474"/>
                </a:cubicBezTo>
                <a:cubicBezTo>
                  <a:pt x="5035708" y="1091335"/>
                  <a:pt x="5051977" y="1099055"/>
                  <a:pt x="5053630" y="1117806"/>
                </a:cubicBezTo>
                <a:cubicBezTo>
                  <a:pt x="5055284" y="1137382"/>
                  <a:pt x="5038464" y="1145101"/>
                  <a:pt x="5024404" y="1154202"/>
                </a:cubicBezTo>
                <a:cubicBezTo>
                  <a:pt x="5004826" y="1166885"/>
                  <a:pt x="4985800" y="1177916"/>
                  <a:pt x="4960984" y="1179569"/>
                </a:cubicBezTo>
                <a:cubicBezTo>
                  <a:pt x="4920176" y="1182051"/>
                  <a:pt x="4900600" y="1217344"/>
                  <a:pt x="4876887" y="1243814"/>
                </a:cubicBezTo>
                <a:cubicBezTo>
                  <a:pt x="4863652" y="1258705"/>
                  <a:pt x="4857034" y="1288759"/>
                  <a:pt x="4880195" y="1293998"/>
                </a:cubicBezTo>
                <a:cubicBezTo>
                  <a:pt x="4935892" y="1306682"/>
                  <a:pt x="4931480" y="1343355"/>
                  <a:pt x="4930104" y="1384991"/>
                </a:cubicBezTo>
                <a:cubicBezTo>
                  <a:pt x="4928173" y="1436553"/>
                  <a:pt x="4895360" y="1460265"/>
                  <a:pt x="4855103" y="1480119"/>
                </a:cubicBezTo>
                <a:cubicBezTo>
                  <a:pt x="4841316" y="1487011"/>
                  <a:pt x="4821740" y="1486735"/>
                  <a:pt x="4816500" y="1508242"/>
                </a:cubicBezTo>
                <a:cubicBezTo>
                  <a:pt x="4839110" y="1528648"/>
                  <a:pt x="4866684" y="1512103"/>
                  <a:pt x="4890949" y="1517893"/>
                </a:cubicBezTo>
                <a:cubicBezTo>
                  <a:pt x="4911077" y="1522581"/>
                  <a:pt x="4944441" y="1520100"/>
                  <a:pt x="4916868" y="1557599"/>
                </a:cubicBezTo>
                <a:cubicBezTo>
                  <a:pt x="4908870" y="1568352"/>
                  <a:pt x="4918245" y="1576625"/>
                  <a:pt x="4928448" y="1577453"/>
                </a:cubicBezTo>
                <a:cubicBezTo>
                  <a:pt x="5010066" y="1586000"/>
                  <a:pt x="4972566" y="1661827"/>
                  <a:pt x="4998760" y="1701809"/>
                </a:cubicBezTo>
                <a:cubicBezTo>
                  <a:pt x="5005928" y="1712836"/>
                  <a:pt x="4998208" y="1731862"/>
                  <a:pt x="4986903" y="1736550"/>
                </a:cubicBezTo>
                <a:cubicBezTo>
                  <a:pt x="4914660" y="1767432"/>
                  <a:pt x="4904735" y="1841053"/>
                  <a:pt x="4869716" y="1904472"/>
                </a:cubicBezTo>
                <a:cubicBezTo>
                  <a:pt x="4907768" y="1929562"/>
                  <a:pt x="4953264" y="1935077"/>
                  <a:pt x="4994348" y="1951346"/>
                </a:cubicBezTo>
                <a:cubicBezTo>
                  <a:pt x="5037087" y="1968441"/>
                  <a:pt x="5037087" y="1981125"/>
                  <a:pt x="5001792" y="2030756"/>
                </a:cubicBezTo>
                <a:cubicBezTo>
                  <a:pt x="5093611" y="2041511"/>
                  <a:pt x="5093611" y="2041511"/>
                  <a:pt x="5065212" y="2119543"/>
                </a:cubicBezTo>
                <a:cubicBezTo>
                  <a:pt x="5142142" y="2126712"/>
                  <a:pt x="5192876" y="2163660"/>
                  <a:pt x="5204732" y="2244450"/>
                </a:cubicBezTo>
                <a:cubicBezTo>
                  <a:pt x="5210523" y="2283604"/>
                  <a:pt x="5245265" y="2302077"/>
                  <a:pt x="5283866" y="2328272"/>
                </a:cubicBezTo>
                <a:cubicBezTo>
                  <a:pt x="5235890" y="2353641"/>
                  <a:pt x="5203354" y="2406580"/>
                  <a:pt x="5147380" y="2350606"/>
                </a:cubicBezTo>
                <a:cubicBezTo>
                  <a:pt x="5126976" y="2330203"/>
                  <a:pt x="5128904" y="2356121"/>
                  <a:pt x="5126148" y="2363566"/>
                </a:cubicBezTo>
                <a:cubicBezTo>
                  <a:pt x="5119532" y="2381764"/>
                  <a:pt x="5133316" y="2393897"/>
                  <a:pt x="5142417" y="2407682"/>
                </a:cubicBezTo>
                <a:cubicBezTo>
                  <a:pt x="5151240" y="2421470"/>
                  <a:pt x="5161718" y="2436083"/>
                  <a:pt x="5164200" y="2451526"/>
                </a:cubicBezTo>
                <a:cubicBezTo>
                  <a:pt x="5165852" y="2462279"/>
                  <a:pt x="5157858" y="2477994"/>
                  <a:pt x="5149034" y="2485992"/>
                </a:cubicBezTo>
                <a:cubicBezTo>
                  <a:pt x="5102710" y="2528178"/>
                  <a:pt x="5130284" y="2623031"/>
                  <a:pt x="5042601" y="2635164"/>
                </a:cubicBezTo>
                <a:cubicBezTo>
                  <a:pt x="5003171" y="2640677"/>
                  <a:pt x="4984146" y="2675420"/>
                  <a:pt x="4955194" y="2694445"/>
                </a:cubicBezTo>
                <a:cubicBezTo>
                  <a:pt x="4854552" y="2760897"/>
                  <a:pt x="4787272" y="2846375"/>
                  <a:pt x="4756116" y="2963836"/>
                </a:cubicBezTo>
                <a:cubicBezTo>
                  <a:pt x="4747568" y="2996372"/>
                  <a:pt x="4714754" y="3022569"/>
                  <a:pt x="4693523" y="3051244"/>
                </a:cubicBezTo>
                <a:cubicBezTo>
                  <a:pt x="4703726" y="3072199"/>
                  <a:pt x="4759424" y="3026979"/>
                  <a:pt x="4739848" y="3082125"/>
                </a:cubicBezTo>
                <a:cubicBezTo>
                  <a:pt x="4724958" y="3123486"/>
                  <a:pt x="4686906" y="3149129"/>
                  <a:pt x="4651060" y="3173670"/>
                </a:cubicBezTo>
                <a:cubicBezTo>
                  <a:pt x="4610252" y="3201518"/>
                  <a:pt x="4565032" y="3223852"/>
                  <a:pt x="4546556" y="3275413"/>
                </a:cubicBezTo>
                <a:cubicBezTo>
                  <a:pt x="4542697" y="3286444"/>
                  <a:pt x="4530288" y="3298024"/>
                  <a:pt x="4519261" y="3302437"/>
                </a:cubicBezTo>
                <a:cubicBezTo>
                  <a:pt x="3944081" y="4209875"/>
                  <a:pt x="2528194" y="4215939"/>
                  <a:pt x="2364961" y="4209597"/>
                </a:cubicBezTo>
                <a:cubicBezTo>
                  <a:pt x="2167260" y="4201602"/>
                  <a:pt x="1980313" y="4145627"/>
                  <a:pt x="1796951" y="4075867"/>
                </a:cubicBezTo>
                <a:cubicBezTo>
                  <a:pt x="1719469" y="4046365"/>
                  <a:pt x="1647505" y="4004453"/>
                  <a:pt x="1572227" y="3971917"/>
                </a:cubicBezTo>
                <a:cubicBezTo>
                  <a:pt x="1468277" y="3926971"/>
                  <a:pt x="1388040" y="3841219"/>
                  <a:pt x="1284364" y="3805097"/>
                </a:cubicBezTo>
                <a:cubicBezTo>
                  <a:pt x="1177655" y="3767873"/>
                  <a:pt x="1086388" y="3699767"/>
                  <a:pt x="976645" y="3670815"/>
                </a:cubicBezTo>
                <a:cubicBezTo>
                  <a:pt x="918742" y="3655375"/>
                  <a:pt x="862768" y="3627527"/>
                  <a:pt x="871866" y="3547839"/>
                </a:cubicBezTo>
                <a:cubicBezTo>
                  <a:pt x="874349" y="3525228"/>
                  <a:pt x="859184" y="3506755"/>
                  <a:pt x="835195" y="3513373"/>
                </a:cubicBezTo>
                <a:cubicBezTo>
                  <a:pt x="789424" y="3525780"/>
                  <a:pt x="768744" y="3492967"/>
                  <a:pt x="743375" y="3468427"/>
                </a:cubicBezTo>
                <a:cubicBezTo>
                  <a:pt x="698156" y="3424863"/>
                  <a:pt x="655142" y="3378540"/>
                  <a:pt x="583175" y="3371370"/>
                </a:cubicBezTo>
                <a:cubicBezTo>
                  <a:pt x="596961" y="3337178"/>
                  <a:pt x="620399" y="3342142"/>
                  <a:pt x="641906" y="3349311"/>
                </a:cubicBezTo>
                <a:cubicBezTo>
                  <a:pt x="698432" y="3368062"/>
                  <a:pt x="754405" y="3389293"/>
                  <a:pt x="810930" y="3408042"/>
                </a:cubicBezTo>
                <a:cubicBezTo>
                  <a:pt x="847878" y="3420175"/>
                  <a:pt x="884551" y="3437271"/>
                  <a:pt x="933908" y="3423758"/>
                </a:cubicBezTo>
                <a:cubicBezTo>
                  <a:pt x="891445" y="3354826"/>
                  <a:pt x="819202" y="3342418"/>
                  <a:pt x="760747" y="3321187"/>
                </a:cubicBezTo>
                <a:cubicBezTo>
                  <a:pt x="687678" y="3294441"/>
                  <a:pt x="644664" y="3243980"/>
                  <a:pt x="593101" y="3187731"/>
                </a:cubicBezTo>
                <a:cubicBezTo>
                  <a:pt x="646869" y="3174220"/>
                  <a:pt x="680233" y="3215581"/>
                  <a:pt x="722419" y="3213374"/>
                </a:cubicBezTo>
                <a:cubicBezTo>
                  <a:pt x="724627" y="3206207"/>
                  <a:pt x="728486" y="3195729"/>
                  <a:pt x="727934" y="3195451"/>
                </a:cubicBezTo>
                <a:cubicBezTo>
                  <a:pt x="659002" y="3164570"/>
                  <a:pt x="626741" y="3106666"/>
                  <a:pt x="615987" y="3036630"/>
                </a:cubicBezTo>
                <a:cubicBezTo>
                  <a:pt x="610473" y="3000510"/>
                  <a:pt x="585381" y="2989205"/>
                  <a:pt x="560564" y="2972660"/>
                </a:cubicBezTo>
                <a:cubicBezTo>
                  <a:pt x="473984" y="2913930"/>
                  <a:pt x="382441" y="2860713"/>
                  <a:pt x="311302" y="2779924"/>
                </a:cubicBezTo>
                <a:cubicBezTo>
                  <a:pt x="393471" y="2790677"/>
                  <a:pt x="459371" y="2843341"/>
                  <a:pt x="547882" y="2865952"/>
                </a:cubicBezTo>
                <a:cubicBezTo>
                  <a:pt x="477570" y="2777166"/>
                  <a:pt x="386577" y="2732222"/>
                  <a:pt x="303582" y="2678453"/>
                </a:cubicBezTo>
                <a:cubicBezTo>
                  <a:pt x="265806" y="2653913"/>
                  <a:pt x="230790" y="2622479"/>
                  <a:pt x="185016" y="2609244"/>
                </a:cubicBezTo>
                <a:cubicBezTo>
                  <a:pt x="168748" y="2604556"/>
                  <a:pt x="142002" y="2594630"/>
                  <a:pt x="154963" y="2568435"/>
                </a:cubicBezTo>
                <a:cubicBezTo>
                  <a:pt x="165990" y="2546654"/>
                  <a:pt x="187773" y="2553269"/>
                  <a:pt x="207627" y="2559612"/>
                </a:cubicBezTo>
                <a:cubicBezTo>
                  <a:pt x="255328" y="2575330"/>
                  <a:pt x="304685" y="2575604"/>
                  <a:pt x="369207" y="2575330"/>
                </a:cubicBezTo>
                <a:cubicBezTo>
                  <a:pt x="315163" y="2503363"/>
                  <a:pt x="216174" y="2524871"/>
                  <a:pt x="169852" y="2449319"/>
                </a:cubicBezTo>
                <a:cubicBezTo>
                  <a:pt x="227755" y="2436083"/>
                  <a:pt x="272424" y="2463381"/>
                  <a:pt x="319299" y="2468619"/>
                </a:cubicBezTo>
                <a:cubicBezTo>
                  <a:pt x="361761" y="2473307"/>
                  <a:pt x="372239" y="2460624"/>
                  <a:pt x="362313" y="2418988"/>
                </a:cubicBezTo>
                <a:cubicBezTo>
                  <a:pt x="346873" y="2354190"/>
                  <a:pt x="370034" y="2321102"/>
                  <a:pt x="431798" y="2338750"/>
                </a:cubicBezTo>
                <a:cubicBezTo>
                  <a:pt x="489149" y="2355293"/>
                  <a:pt x="495215" y="2331030"/>
                  <a:pt x="479775" y="2294082"/>
                </a:cubicBezTo>
                <a:cubicBezTo>
                  <a:pt x="457716" y="2240315"/>
                  <a:pt x="482807" y="2198678"/>
                  <a:pt x="499903" y="2153458"/>
                </a:cubicBezTo>
                <a:cubicBezTo>
                  <a:pt x="526099" y="2084525"/>
                  <a:pt x="515069" y="2050885"/>
                  <a:pt x="458544" y="1999599"/>
                </a:cubicBezTo>
                <a:cubicBezTo>
                  <a:pt x="426835" y="1970921"/>
                  <a:pt x="392645" y="1946658"/>
                  <a:pt x="346596" y="1921843"/>
                </a:cubicBezTo>
                <a:cubicBezTo>
                  <a:pt x="452753" y="1908331"/>
                  <a:pt x="341358" y="1862836"/>
                  <a:pt x="378857" y="1834435"/>
                </a:cubicBezTo>
                <a:cubicBezTo>
                  <a:pt x="453856" y="1822854"/>
                  <a:pt x="515069" y="1913294"/>
                  <a:pt x="617091" y="1887376"/>
                </a:cubicBezTo>
                <a:cubicBezTo>
                  <a:pt x="491080" y="1809066"/>
                  <a:pt x="351835" y="1783423"/>
                  <a:pt x="260568" y="1679198"/>
                </a:cubicBezTo>
                <a:cubicBezTo>
                  <a:pt x="281523" y="1655484"/>
                  <a:pt x="302479" y="1677543"/>
                  <a:pt x="320402" y="1668720"/>
                </a:cubicBezTo>
                <a:cubicBezTo>
                  <a:pt x="319850" y="1663205"/>
                  <a:pt x="321230" y="1654932"/>
                  <a:pt x="317920" y="1652452"/>
                </a:cubicBezTo>
                <a:cubicBezTo>
                  <a:pt x="249815" y="1595650"/>
                  <a:pt x="248711" y="1594273"/>
                  <a:pt x="321779" y="1552359"/>
                </a:cubicBezTo>
                <a:cubicBezTo>
                  <a:pt x="347424" y="1537746"/>
                  <a:pt x="345218" y="1524786"/>
                  <a:pt x="331707" y="1506313"/>
                </a:cubicBezTo>
                <a:cubicBezTo>
                  <a:pt x="322055" y="1493353"/>
                  <a:pt x="310475" y="1481772"/>
                  <a:pt x="315990" y="1453371"/>
                </a:cubicBezTo>
                <a:cubicBezTo>
                  <a:pt x="355971" y="1489769"/>
                  <a:pt x="549259" y="1477912"/>
                  <a:pt x="583450" y="1474052"/>
                </a:cubicBezTo>
                <a:cubicBezTo>
                  <a:pt x="621777" y="1469917"/>
                  <a:pt x="659553" y="1452269"/>
                  <a:pt x="699809" y="1461919"/>
                </a:cubicBezTo>
                <a:cubicBezTo>
                  <a:pt x="732070" y="1469641"/>
                  <a:pt x="881516" y="1544364"/>
                  <a:pt x="902750" y="1458612"/>
                </a:cubicBezTo>
                <a:cubicBezTo>
                  <a:pt x="903853" y="1454475"/>
                  <a:pt x="964237" y="1464127"/>
                  <a:pt x="996774" y="1468814"/>
                </a:cubicBezTo>
                <a:cubicBezTo>
                  <a:pt x="1025451" y="1472674"/>
                  <a:pt x="1057712" y="1489769"/>
                  <a:pt x="1077012" y="1455578"/>
                </a:cubicBezTo>
                <a:cubicBezTo>
                  <a:pt x="1088317" y="1435450"/>
                  <a:pt x="1041719" y="1396571"/>
                  <a:pt x="1000083" y="1393262"/>
                </a:cubicBezTo>
                <a:cubicBezTo>
                  <a:pt x="963961" y="1390229"/>
                  <a:pt x="926186" y="1385817"/>
                  <a:pt x="891720" y="1394089"/>
                </a:cubicBezTo>
                <a:cubicBezTo>
                  <a:pt x="849258" y="1404017"/>
                  <a:pt x="826372" y="1388024"/>
                  <a:pt x="814515" y="1353557"/>
                </a:cubicBezTo>
                <a:cubicBezTo>
                  <a:pt x="801280" y="1315506"/>
                  <a:pt x="775911" y="1297858"/>
                  <a:pt x="740895" y="1280211"/>
                </a:cubicBezTo>
                <a:cubicBezTo>
                  <a:pt x="655967" y="1237474"/>
                  <a:pt x="574352" y="1188118"/>
                  <a:pt x="481154" y="1163301"/>
                </a:cubicBezTo>
                <a:cubicBezTo>
                  <a:pt x="462679" y="1158337"/>
                  <a:pt x="442276" y="1151719"/>
                  <a:pt x="433728" y="1118909"/>
                </a:cubicBezTo>
                <a:cubicBezTo>
                  <a:pt x="686023" y="1167987"/>
                  <a:pt x="915984" y="1295929"/>
                  <a:pt x="1176276" y="1288484"/>
                </a:cubicBezTo>
                <a:cubicBezTo>
                  <a:pt x="1105137" y="1247950"/>
                  <a:pt x="1022694" y="1245745"/>
                  <a:pt x="946867" y="1217344"/>
                </a:cubicBezTo>
                <a:cubicBezTo>
                  <a:pt x="1000635" y="1196113"/>
                  <a:pt x="1051094" y="1218172"/>
                  <a:pt x="1102104" y="1230304"/>
                </a:cubicBezTo>
                <a:cubicBezTo>
                  <a:pt x="1144843" y="1240230"/>
                  <a:pt x="1183446" y="1241885"/>
                  <a:pt x="1188133" y="1182603"/>
                </a:cubicBezTo>
                <a:cubicBezTo>
                  <a:pt x="1186478" y="1178742"/>
                  <a:pt x="1186754" y="1173780"/>
                  <a:pt x="1187030" y="1169092"/>
                </a:cubicBezTo>
                <a:cubicBezTo>
                  <a:pt x="1172690" y="1144552"/>
                  <a:pt x="1150358" y="1131868"/>
                  <a:pt x="1123887" y="1124698"/>
                </a:cubicBezTo>
                <a:cubicBezTo>
                  <a:pt x="1107894" y="1120286"/>
                  <a:pt x="1086663" y="1113668"/>
                  <a:pt x="1086938" y="1096023"/>
                </a:cubicBezTo>
                <a:cubicBezTo>
                  <a:pt x="1087765" y="1030674"/>
                  <a:pt x="1036756" y="1011647"/>
                  <a:pt x="985744" y="992622"/>
                </a:cubicBezTo>
                <a:cubicBezTo>
                  <a:pt x="1014145" y="960086"/>
                  <a:pt x="1036479" y="984074"/>
                  <a:pt x="1057987" y="981594"/>
                </a:cubicBezTo>
                <a:cubicBezTo>
                  <a:pt x="1072049" y="979939"/>
                  <a:pt x="1084733" y="976906"/>
                  <a:pt x="1084733" y="960086"/>
                </a:cubicBezTo>
                <a:cubicBezTo>
                  <a:pt x="1085008" y="946023"/>
                  <a:pt x="1078390" y="930030"/>
                  <a:pt x="1064605" y="929756"/>
                </a:cubicBezTo>
                <a:cubicBezTo>
                  <a:pt x="978300" y="927273"/>
                  <a:pt x="930599" y="836833"/>
                  <a:pt x="840985" y="836558"/>
                </a:cubicBezTo>
                <a:cubicBezTo>
                  <a:pt x="787493" y="836558"/>
                  <a:pt x="868834" y="785547"/>
                  <a:pt x="823615" y="764315"/>
                </a:cubicBezTo>
                <a:cubicBezTo>
                  <a:pt x="813687" y="759628"/>
                  <a:pt x="849533" y="752460"/>
                  <a:pt x="865526" y="753562"/>
                </a:cubicBezTo>
                <a:cubicBezTo>
                  <a:pt x="881242" y="754665"/>
                  <a:pt x="895304" y="768175"/>
                  <a:pt x="914331" y="758525"/>
                </a:cubicBezTo>
                <a:cubicBezTo>
                  <a:pt x="924808" y="724059"/>
                  <a:pt x="897787" y="711375"/>
                  <a:pt x="875452" y="701724"/>
                </a:cubicBezTo>
                <a:cubicBezTo>
                  <a:pt x="823889" y="679390"/>
                  <a:pt x="773706" y="652369"/>
                  <a:pt x="717181" y="644371"/>
                </a:cubicBezTo>
                <a:cubicBezTo>
                  <a:pt x="697053" y="641614"/>
                  <a:pt x="746133" y="604666"/>
                  <a:pt x="755783" y="591707"/>
                </a:cubicBezTo>
                <a:cubicBezTo>
                  <a:pt x="528304" y="455496"/>
                  <a:pt x="254778" y="462388"/>
                  <a:pt x="0" y="352370"/>
                </a:cubicBezTo>
                <a:cubicBezTo>
                  <a:pt x="56250" y="330864"/>
                  <a:pt x="97610" y="346580"/>
                  <a:pt x="135937" y="349889"/>
                </a:cubicBezTo>
                <a:cubicBezTo>
                  <a:pt x="231615" y="358160"/>
                  <a:pt x="326193" y="375256"/>
                  <a:pt x="421595" y="385458"/>
                </a:cubicBezTo>
                <a:cubicBezTo>
                  <a:pt x="468469" y="390421"/>
                  <a:pt x="512035" y="409172"/>
                  <a:pt x="564424" y="379393"/>
                </a:cubicBezTo>
                <a:cubicBezTo>
                  <a:pt x="599443" y="359540"/>
                  <a:pt x="655418" y="381046"/>
                  <a:pt x="698432" y="398694"/>
                </a:cubicBezTo>
                <a:cubicBezTo>
                  <a:pt x="734000" y="413307"/>
                  <a:pt x="767916" y="417167"/>
                  <a:pt x="815067" y="398694"/>
                </a:cubicBezTo>
                <a:cubicBezTo>
                  <a:pt x="772328" y="387389"/>
                  <a:pt x="739515" y="377463"/>
                  <a:pt x="705876" y="370568"/>
                </a:cubicBezTo>
                <a:cubicBezTo>
                  <a:pt x="679130" y="365055"/>
                  <a:pt x="742825" y="342719"/>
                  <a:pt x="775360" y="345477"/>
                </a:cubicBezTo>
                <a:cubicBezTo>
                  <a:pt x="820857" y="349337"/>
                  <a:pt x="795214" y="335000"/>
                  <a:pt x="787493" y="315146"/>
                </a:cubicBezTo>
                <a:cubicBezTo>
                  <a:pt x="779221" y="293915"/>
                  <a:pt x="803761" y="287298"/>
                  <a:pt x="819202" y="291709"/>
                </a:cubicBezTo>
                <a:cubicBezTo>
                  <a:pt x="878484" y="309081"/>
                  <a:pt x="937491" y="278474"/>
                  <a:pt x="998705" y="303291"/>
                </a:cubicBezTo>
                <a:cubicBezTo>
                  <a:pt x="983263" y="242077"/>
                  <a:pt x="949899" y="215331"/>
                  <a:pt x="880139" y="206783"/>
                </a:cubicBezTo>
                <a:cubicBezTo>
                  <a:pt x="853944" y="203475"/>
                  <a:pt x="826647" y="208438"/>
                  <a:pt x="804037" y="190790"/>
                </a:cubicBezTo>
                <a:cubicBezTo>
                  <a:pt x="791076" y="180590"/>
                  <a:pt x="776463" y="168457"/>
                  <a:pt x="786666" y="149707"/>
                </a:cubicBezTo>
                <a:cubicBezTo>
                  <a:pt x="793834" y="136471"/>
                  <a:pt x="809276" y="136471"/>
                  <a:pt x="821960" y="140884"/>
                </a:cubicBezTo>
                <a:cubicBezTo>
                  <a:pt x="878761" y="160461"/>
                  <a:pt x="938043" y="167630"/>
                  <a:pt x="997325" y="174800"/>
                </a:cubicBezTo>
                <a:cubicBezTo>
                  <a:pt x="1006426" y="175902"/>
                  <a:pt x="1016626" y="179487"/>
                  <a:pt x="1026829" y="161287"/>
                </a:cubicBezTo>
                <a:cubicBezTo>
                  <a:pt x="915984" y="131783"/>
                  <a:pt x="810655" y="89872"/>
                  <a:pt x="696777" y="73604"/>
                </a:cubicBezTo>
                <a:cubicBezTo>
                  <a:pt x="698432" y="65884"/>
                  <a:pt x="700086" y="58164"/>
                  <a:pt x="701741" y="50444"/>
                </a:cubicBezTo>
                <a:cubicBezTo>
                  <a:pt x="790801" y="61471"/>
                  <a:pt x="879864" y="72501"/>
                  <a:pt x="992362" y="86289"/>
                </a:cubicBezTo>
                <a:cubicBezTo>
                  <a:pt x="923153" y="42446"/>
                  <a:pt x="857805" y="57060"/>
                  <a:pt x="806519" y="18183"/>
                </a:cubicBezTo>
                <a:cubicBezTo>
                  <a:pt x="816170" y="3431"/>
                  <a:pt x="827820" y="-292"/>
                  <a:pt x="839883" y="18"/>
                </a:cubicBezTo>
                <a:close/>
              </a:path>
            </a:pathLst>
          </a:custGeom>
        </p:spPr>
      </p:pic>
      <p:sp>
        <p:nvSpPr>
          <p:cNvPr id="4" name="TextBox 3"/>
          <p:cNvSpPr txBox="1"/>
          <p:nvPr/>
        </p:nvSpPr>
        <p:spPr>
          <a:xfrm>
            <a:off x="6094476" y="5832389"/>
            <a:ext cx="5743297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8. 9 ways to encourage customers to give feedback</a:t>
            </a:r>
          </a:p>
        </p:txBody>
      </p:sp>
    </p:spTree>
    <p:extLst>
      <p:ext uri="{BB962C8B-B14F-4D97-AF65-F5344CB8AC3E}">
        <p14:creationId xmlns:p14="http://schemas.microsoft.com/office/powerpoint/2010/main" val="1107592493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CE651153-0B6B-CABF-9B04-C55377EA8BE4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01040"/>
            <a:ext cx="10515600" cy="657430"/>
          </a:xfrm>
        </p:spPr>
        <p:txBody>
          <a:bodyPr>
            <a:norm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Business communication channels</a:t>
            </a:r>
            <a:endParaRPr lang="en-GB" sz="2400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050243C-6DAC-37B3-06FD-957F3AF8FE20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199" y="1651819"/>
            <a:ext cx="10515600" cy="4355691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term "channel" refers to any method for delivering messages. A speaker may use verbal or nonverbal communication techniques. </a:t>
            </a:r>
          </a:p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The selection of various media has been the focus of studies about communication channels. The so-called </a:t>
            </a:r>
            <a:r>
              <a:rPr lang="en-GB" sz="1600" dirty="0" err="1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Lendle</a:t>
            </a: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 Daft model of channel richness was created by Daft and Lengel in the middle of the 1980s. It advocated a hierarchy of media richness with four levels, with face-to-face being the richest and followed by phone, email, and text</a:t>
            </a:r>
            <a:r>
              <a:rPr lang="en-GB" sz="14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.</a:t>
            </a:r>
          </a:p>
          <a:p>
            <a:pPr marL="0" indent="0">
              <a:buNone/>
            </a:pPr>
            <a:endParaRPr lang="en-GB" sz="1100" dirty="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F27F3AE1-E452-A5C0-9C66-F119F11712B1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297693" y="3556765"/>
            <a:ext cx="9596611" cy="1487129"/>
          </a:xfrm>
          <a:prstGeom prst="rect">
            <a:avLst/>
          </a:prstGeom>
        </p:spPr>
      </p:pic>
      <p:sp>
        <p:nvSpPr>
          <p:cNvPr id="10" name="TextBox 9">
            <a:extLst>
              <a:ext uri="{FF2B5EF4-FFF2-40B4-BE49-F238E27FC236}">
                <a16:creationId xmlns:a16="http://schemas.microsoft.com/office/drawing/2014/main" id="{E60BBC19-4A34-34A1-ADB0-4D6835B96702}"/>
              </a:ext>
            </a:extLst>
          </p:cNvPr>
          <p:cNvSpPr txBox="1"/>
          <p:nvPr/>
        </p:nvSpPr>
        <p:spPr>
          <a:xfrm>
            <a:off x="3047999" y="5279867"/>
            <a:ext cx="6096000" cy="355803"/>
          </a:xfrm>
          <a:prstGeom prst="rect">
            <a:avLst/>
          </a:prstGeom>
          <a:noFill/>
        </p:spPr>
        <p:txBody>
          <a:bodyPr wrap="square">
            <a:spAutoFit/>
          </a:bodyPr>
          <a:lstStyle/>
          <a:p>
            <a:pPr algn="ctr" eaLnBrk="1" fontAlgn="auto" hangingPunct="1">
              <a:lnSpc>
                <a:spcPct val="107000"/>
              </a:lnSpc>
              <a:spcBef>
                <a:spcPts val="0"/>
              </a:spcBef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Figure 9. Hierarchy of media richness </a:t>
            </a:r>
            <a:endParaRPr lang="en-GB" sz="1600" dirty="0">
              <a:solidFill>
                <a:prstClr val="black"/>
              </a:solidFill>
              <a:ea typeface="Calibri" panose="020F0502020204030204" pitchFamily="34" charset="0"/>
              <a:cs typeface="Times New Roman" panose="0202060305040502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640671435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09797CF-083D-1D6E-6FE0-D4D31D4967C9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681037"/>
            <a:ext cx="10515600" cy="393290"/>
          </a:xfrm>
        </p:spPr>
        <p:txBody>
          <a:bodyPr>
            <a:noAutofit/>
          </a:bodyPr>
          <a:lstStyle/>
          <a:p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Proposal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C4BCD166-0AF7-5B68-F117-2620C474FDA6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074327"/>
            <a:ext cx="10515600" cy="5660770"/>
          </a:xfrm>
        </p:spPr>
        <p:txBody>
          <a:bodyPr>
            <a:normAutofit/>
          </a:bodyPr>
          <a:lstStyle/>
          <a:p>
            <a:pPr algn="just">
              <a:lnSpc>
                <a:spcPct val="100000"/>
              </a:lnSpc>
              <a:spcAft>
                <a:spcPts val="800"/>
              </a:spcAft>
            </a:pPr>
            <a:r>
              <a:rPr lang="en-GB" sz="1600" dirty="0">
                <a:solidFill>
                  <a:srgbClr val="202124"/>
                </a:solidFill>
                <a:effectLst/>
                <a:latin typeface="Arial" panose="020B0604020202020204" pitchFamily="34" charset="0"/>
                <a:ea typeface="Calibri" panose="020F0502020204030204" pitchFamily="34" charset="0"/>
                <a:cs typeface="Times New Roman" panose="02020603050405020304" pitchFamily="18" charset="0"/>
              </a:rPr>
              <a:t>Face-to-face interaction is crucial in business because it allows participants in a conversation to have visual contact with the other party or parties. Since both the speaker and the listener can see and understand signals such as nonverbal cues, it enables a better exchange of knowledge. Face-to-face is the right channel for information processing because it provides immediate feedback. Therefore, Tom should meet his team regularly. </a:t>
            </a: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>
              <a:lnSpc>
                <a:spcPct val="107000"/>
              </a:lnSpc>
              <a:spcAft>
                <a:spcPts val="800"/>
              </a:spcAft>
              <a:buNone/>
            </a:pPr>
            <a:endParaRPr lang="en-GB" sz="1400" dirty="0">
              <a:effectLst/>
              <a:latin typeface="Calibri" panose="020F0502020204030204" pitchFamily="34" charset="0"/>
              <a:ea typeface="Calibri" panose="020F0502020204030204" pitchFamily="34" charset="0"/>
              <a:cs typeface="Times New Roman" panose="02020603050405020304" pitchFamily="18" charset="0"/>
            </a:endParaRPr>
          </a:p>
          <a:p>
            <a:pPr marL="0" indent="0" algn="ctr">
              <a:lnSpc>
                <a:spcPct val="107000"/>
              </a:lnSpc>
              <a:spcAft>
                <a:spcPts val="800"/>
              </a:spcAft>
              <a:buNone/>
            </a:pPr>
            <a:r>
              <a:rPr lang="en-GB" sz="1600" dirty="0"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Figure 10</a:t>
            </a:r>
            <a:endParaRPr lang="en-GB" sz="1600" dirty="0">
              <a:effectLst/>
              <a:latin typeface="Arial" panose="020B0604020202020204" pitchFamily="34" charset="0"/>
              <a:ea typeface="Calibri" panose="020F0502020204030204" pitchFamily="34" charset="0"/>
              <a:cs typeface="Arial" panose="020B0604020202020204" pitchFamily="34" charset="0"/>
            </a:endParaRPr>
          </a:p>
          <a:p>
            <a:pPr algn="just">
              <a:lnSpc>
                <a:spcPct val="107000"/>
              </a:lnSpc>
              <a:spcAft>
                <a:spcPts val="800"/>
              </a:spcAft>
            </a:pPr>
            <a:r>
              <a:rPr lang="en-GB" sz="1600" dirty="0">
                <a:effectLst/>
                <a:latin typeface="Arial" panose="020B0604020202020204" pitchFamily="34" charset="0"/>
                <a:ea typeface="Calibri" panose="020F0502020204030204" pitchFamily="34" charset="0"/>
                <a:cs typeface="Arial" panose="020B0604020202020204" pitchFamily="34" charset="0"/>
              </a:rPr>
              <a:t>Video conferencing should also be used to communicate successfully with his team and the other Amazon warehouses in Europe, if face-to-face interactions are not available because emails might be ambiguous and misinterpreted and do not build relationships.</a:t>
            </a:r>
          </a:p>
          <a:p>
            <a:pPr marL="0" indent="0" algn="ctr">
              <a:buNone/>
            </a:pPr>
            <a:endParaRPr lang="en-GB" sz="1100" dirty="0"/>
          </a:p>
        </p:txBody>
      </p:sp>
      <p:pic>
        <p:nvPicPr>
          <p:cNvPr id="8" name="Picture 7">
            <a:extLst>
              <a:ext uri="{FF2B5EF4-FFF2-40B4-BE49-F238E27FC236}">
                <a16:creationId xmlns:a16="http://schemas.microsoft.com/office/drawing/2014/main" id="{71DA1355-F08E-04DE-BC2C-44835FE4DC38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19596" y="4604959"/>
            <a:ext cx="2442043" cy="1427479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A1C25725-42E0-FE19-73D6-2D67D038DEC0}"/>
              </a:ext>
            </a:extLst>
          </p:cNvPr>
          <p:cNvPicPr>
            <a:picLocks noChangeAspect="1"/>
          </p:cNvPicPr>
          <p:nvPr/>
        </p:nvPicPr>
        <p:blipFill>
          <a:blip r:embed="rId3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4788136" y="2084443"/>
            <a:ext cx="2304963" cy="1344561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43EDD8DB-752E-3AE2-B411-8293B391E95C}"/>
              </a:ext>
            </a:extLst>
          </p:cNvPr>
          <p:cNvSpPr txBox="1"/>
          <p:nvPr/>
        </p:nvSpPr>
        <p:spPr>
          <a:xfrm>
            <a:off x="5596485" y="6122157"/>
            <a:ext cx="1187374" cy="33855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r>
              <a:rPr lang="en-GB" sz="16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</a:t>
            </a:r>
            <a:endParaRPr lang="en-GB" sz="11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311440183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5C7EAD2-5A91-16E7-F7B7-6C6FAE4BB8B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2400" dirty="0">
                <a:latin typeface="Arial" panose="020B0604020202020204" pitchFamily="34" charset="0"/>
                <a:cs typeface="Arial" panose="020B0604020202020204" pitchFamily="34" charset="0"/>
              </a:rPr>
              <a:t>References</a:t>
            </a:r>
            <a:br>
              <a:rPr lang="en-GB" dirty="0"/>
            </a:b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23815F-05B5-881A-9FF2-264577895C69}"/>
              </a:ext>
            </a:extLst>
          </p:cNvPr>
          <p:cNvSpPr>
            <a:spLocks noGrp="1"/>
          </p:cNvSpPr>
          <p:nvPr>
            <p:ph sz="quarter" idx="1"/>
          </p:nvPr>
        </p:nvSpPr>
        <p:spPr>
          <a:xfrm>
            <a:off x="838200" y="1285103"/>
            <a:ext cx="10515600" cy="4891860"/>
          </a:xfrm>
        </p:spPr>
        <p:txBody>
          <a:bodyPr>
            <a:normAutofit fontScale="85000" lnSpcReduction="20000"/>
          </a:bodyPr>
          <a:lstStyle/>
          <a:p>
            <a:pPr lvl="1" algn="just">
              <a:lnSpc>
                <a:spcPct val="150000"/>
              </a:lnSpc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Figures 1 and 2: “Effective Communication in the Workplace: How and Why?”, December 2021 viewed at 11.11.2022 Available at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2"/>
              </a:rPr>
              <a:t>https://www.spiceworks.com/hr/engagement-retention/guest-article/effective-communication-in-the-workplace-how-and-why/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3: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“Teamwork importance: 15 ways  teams are good for business”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, (2022,November 12), viewed at 13.11.2022 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https://www.careeraddict.com/5-benefits-of-teamwork-in-the-workplace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4: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“10 proven importance of teamwork in the workplace”,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13.12.2022 Available at: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 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4"/>
              </a:rPr>
              <a:t>https://hrmcmatrix.com/importance-of-teamwork-in-the-workplace/</a:t>
            </a:r>
            <a:endParaRPr lang="en-GB" sz="16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5.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G,Beyer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(2021) “The Shannon- Weaver Model”,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 at 11. 11.2022  Available at https://garthbox.com/the-shannon-weaver-model </a:t>
            </a:r>
          </a:p>
          <a:p>
            <a:pPr lvl="1" algn="just">
              <a:lnSpc>
                <a:spcPct val="17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6: “Barriers of Communication –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Javatpoint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”. (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n.d.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). www.javatpoint.com. 11 November 2022 Available at: https://www.javatpoint.com/barriers-of-communication</a:t>
            </a: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Figure 7</a:t>
            </a:r>
            <a:r>
              <a:rPr lang="en-GB" sz="1600" i="1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: “How to Overcome The Seven Barriers to Effective Communications”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. (2022, November 2). </a:t>
            </a:r>
            <a:r>
              <a:rPr lang="en-GB" sz="1600" dirty="0" err="1">
                <a:effectLst/>
                <a:latin typeface="Arial" panose="020B0604020202020204" pitchFamily="34" charset="0"/>
                <a:cs typeface="Arial" panose="020B0604020202020204" pitchFamily="34" charset="0"/>
              </a:rPr>
              <a:t>MultiCall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 viewed at 11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N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</a:rPr>
              <a:t>ovember 2022 Available at: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5" action="ppaction://hlinkpres?slideindex=1&amp;slidetitle="/>
              </a:rPr>
              <a:t>.  </a:t>
            </a:r>
            <a:r>
              <a:rPr lang="en-GB" sz="1600" dirty="0">
                <a:effectLst/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https://www.multicall.in/how-to-overcome-the-seven-barriers-to-effective-communications/</a:t>
            </a:r>
            <a:endParaRPr lang="en-GB" sz="1600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lvl="1" algn="just">
              <a:lnSpc>
                <a:spcPct val="150000"/>
              </a:lnSpc>
              <a:buFont typeface="Arial" panose="020B0604020202020204" pitchFamily="34" charset="0"/>
              <a:buChar char="•"/>
            </a:pP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Figure 8: </a:t>
            </a:r>
            <a:r>
              <a:rPr lang="en-GB" sz="1600" i="1" dirty="0">
                <a:latin typeface="Arial" panose="020B0604020202020204" pitchFamily="34" charset="0"/>
                <a:cs typeface="Arial" panose="020B0604020202020204" pitchFamily="34" charset="0"/>
              </a:rPr>
              <a:t>“9 ways to encourage customers to give feedback” ,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Call </a:t>
            </a:r>
            <a:r>
              <a:rPr lang="en-GB" sz="1600" dirty="0" err="1">
                <a:latin typeface="Arial" panose="020B0604020202020204" pitchFamily="34" charset="0"/>
                <a:cs typeface="Arial" panose="020B0604020202020204" pitchFamily="34" charset="0"/>
              </a:rPr>
              <a:t>Center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Helper, viewed at 12.11.2022 Available at: 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  <a:hlinkClick r:id="rId7"/>
              </a:rPr>
              <a:t>https://www.callcenter.com/9-ways-to-encourage-customers-to-give-feedback-118879.htm</a:t>
            </a:r>
            <a:r>
              <a:rPr lang="en-GB" sz="1600" dirty="0"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  <a:endParaRPr lang="en-GB" sz="1600" i="1" dirty="0"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 algn="just">
              <a:lnSpc>
                <a:spcPct val="150000"/>
              </a:lnSpc>
              <a:buNone/>
            </a:pPr>
            <a:endParaRPr lang="en-GB" sz="1700" dirty="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182104439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ECF4C4A7-957C-CACC-F636-3F2BFBF1BC10}"/>
              </a:ext>
            </a:extLst>
          </p:cNvPr>
          <p:cNvSpPr txBox="1"/>
          <p:nvPr/>
        </p:nvSpPr>
        <p:spPr>
          <a:xfrm>
            <a:off x="795618" y="798674"/>
            <a:ext cx="10363199" cy="504753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Figure 9.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Lengel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R.H. and Daft, R.L. (1988) “The selection of communication media as an executive skill,” Academy of Management Perspectives, 2(3), pp. 225–232. viewed  at 10.11.2022 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  <a:hlinkClick r:id="rId2"/>
              </a:rPr>
              <a:t>https://doi.org/10.5465/ame.1988.4277259</a:t>
            </a:r>
            <a:endParaRPr lang="en-GB" sz="1400" dirty="0">
              <a:solidFill>
                <a:prstClr val="black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srgbClr val="222222"/>
              </a:solidFill>
              <a:latin typeface="Arial" panose="020B0604020202020204" pitchFamily="34" charset="0"/>
              <a:ea typeface="Times New Roman" panose="02020603050405020304" pitchFamily="18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Marouf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, L. (2008). “</a:t>
            </a:r>
            <a:r>
              <a:rPr lang="en-GB" sz="1400" i="1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Communication Channels and Employee Characteristics: An Investigation</a:t>
            </a:r>
            <a:r>
              <a:rPr lang="en-GB" sz="1400" dirty="0">
                <a:solidFill>
                  <a:srgbClr val="222222"/>
                </a:solidFill>
                <a:latin typeface="Arial" panose="020B0604020202020204" pitchFamily="34" charset="0"/>
                <a:ea typeface="Times New Roman" panose="02020603050405020304" pitchFamily="18" charset="0"/>
                <a:cs typeface="Arial" panose="020B0604020202020204" pitchFamily="34" charset="0"/>
              </a:rPr>
              <a:t>”.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 Singapore Journal of Library &amp; Information Management, 37.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i="1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10 . Aziz, S. (2019), 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3"/>
              </a:rPr>
              <a:t>https://wowbixmarketing.com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Viewed at 10.11.2022 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https://wowbixmarketing.com/face-to-face-communication/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Figure 11. Mclaughlin, M.,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Brame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D. and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Mcallister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N.M. (2022) : https://uk.pcmag.com/cloud-services/9067/the-best-video-conferencing-software  viewed at 10.11.2022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5"/>
              </a:rPr>
              <a:t>the-best-video-conferencing-software-for-2022_8fy3.640.jpg (640×360) (pcmag.com)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(Accessed: November 11, 2022).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endParaRPr lang="en-GB" sz="14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Lengel, R.H. and Daft, R.L. (1988) “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The selection of communication media as an executive skill,” Academy of Management Perspectives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, 2(3), pp. 225–232.  viewed at 10.11.2022 Available at: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4" action="ppaction://hlinkpres?slideindex=1&amp;slidetitle="/>
              </a:rPr>
              <a:t>https://doi.org/10.5465/ame.1988.4277259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marL="285750" indent="-285750" algn="just" eaLnBrk="1" fontAlgn="auto" hangingPunct="1">
              <a:spcBef>
                <a:spcPts val="0"/>
              </a:spcBef>
              <a:spcAft>
                <a:spcPts val="0"/>
              </a:spcAft>
              <a:buClr>
                <a:schemeClr val="accent1"/>
              </a:buClr>
              <a:buFont typeface="Arial" panose="020B0604020202020204" pitchFamily="34" charset="0"/>
              <a:buChar char="•"/>
            </a:pP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Denis.M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.  (2020) </a:t>
            </a:r>
            <a:r>
              <a:rPr lang="en-GB" sz="1400" i="1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“Communication Theory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”, </a:t>
            </a:r>
            <a:r>
              <a:rPr lang="en-GB" sz="1400" dirty="0" err="1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wiewed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at 11.11.2022 Available at 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  <a:hlinkClick r:id="rId6"/>
              </a:rPr>
              <a:t>https://www.communicationtheory.org/shannon-and-weaver-model-of-communication/</a:t>
            </a:r>
            <a:r>
              <a:rPr lang="en-GB" sz="1400" dirty="0">
                <a:solidFill>
                  <a:prstClr val="black"/>
                </a:solidFill>
                <a:latin typeface="Arial" panose="020B0604020202020204" pitchFamily="34" charset="0"/>
                <a:cs typeface="Arial" panose="020B0604020202020204" pitchFamily="34" charset="0"/>
              </a:rPr>
              <a:t> </a:t>
            </a: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6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sz="1200" dirty="0">
              <a:solidFill>
                <a:prstClr val="black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eaLnBrk="1" fontAlgn="auto" hangingPunct="1">
              <a:spcBef>
                <a:spcPts val="0"/>
              </a:spcBef>
              <a:spcAft>
                <a:spcPts val="0"/>
              </a:spcAft>
            </a:pPr>
            <a:endParaRPr lang="en-GB" dirty="0">
              <a:solidFill>
                <a:prstClr val="black"/>
              </a:solidFill>
              <a:latin typeface="Calibri" panose="020F0502020204030204"/>
            </a:endParaRPr>
          </a:p>
        </p:txBody>
      </p:sp>
    </p:spTree>
    <p:extLst>
      <p:ext uri="{BB962C8B-B14F-4D97-AF65-F5344CB8AC3E}">
        <p14:creationId xmlns:p14="http://schemas.microsoft.com/office/powerpoint/2010/main" val="24825379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7F8E1F91-8B4E-6B79-65F3-10B374DA6745}"/>
              </a:ext>
            </a:extLst>
          </p:cNvPr>
          <p:cNvSpPr txBox="1"/>
          <p:nvPr/>
        </p:nvSpPr>
        <p:spPr>
          <a:xfrm rot="10800000" flipH="1" flipV="1">
            <a:off x="2547258" y="1212981"/>
            <a:ext cx="5450012" cy="2215858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endParaRPr lang="en-GB"/>
          </a:p>
        </p:txBody>
      </p:sp>
      <p:pic>
        <p:nvPicPr>
          <p:cNvPr id="3" name="Picture 2">
            <a:extLst>
              <a:ext uri="{FF2B5EF4-FFF2-40B4-BE49-F238E27FC236}">
                <a16:creationId xmlns:a16="http://schemas.microsoft.com/office/drawing/2014/main" id="{727CFC21-43A4-0BAA-9C36-3FD2EB74434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026736" y="700643"/>
            <a:ext cx="10138527" cy="545639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220651874"/>
      </p:ext>
    </p:extLst>
  </p:cSld>
  <p:clrMapOvr>
    <a:masterClrMapping/>
  </p:clrMapOvr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1_Oriel">
  <a:themeElements>
    <a:clrScheme name="Oriel">
      <a:dk1>
        <a:sysClr val="windowText" lastClr="000000"/>
      </a:dk1>
      <a:lt1>
        <a:sysClr val="window" lastClr="FFFFFF"/>
      </a:lt1>
      <a:dk2>
        <a:srgbClr val="575F6D"/>
      </a:dk2>
      <a:lt2>
        <a:srgbClr val="FFF39D"/>
      </a:lt2>
      <a:accent1>
        <a:srgbClr val="FE8637"/>
      </a:accent1>
      <a:accent2>
        <a:srgbClr val="7598D9"/>
      </a:accent2>
      <a:accent3>
        <a:srgbClr val="B32C16"/>
      </a:accent3>
      <a:accent4>
        <a:srgbClr val="F5CD2D"/>
      </a:accent4>
      <a:accent5>
        <a:srgbClr val="AEBAD5"/>
      </a:accent5>
      <a:accent6>
        <a:srgbClr val="777C84"/>
      </a:accent6>
      <a:hlink>
        <a:srgbClr val="D2611C"/>
      </a:hlink>
      <a:folHlink>
        <a:srgbClr val="3B435B"/>
      </a:folHlink>
    </a:clrScheme>
    <a:fontScheme name="Oriel">
      <a:majorFont>
        <a:latin typeface="Century Schoolbook"/>
        <a:ea typeface=""/>
        <a:cs typeface=""/>
        <a:font script="Jpan" typeface="ＭＳ Ｐ明朝"/>
        <a:font script="Hang" typeface="휴먼매직체"/>
        <a:font script="Hans" typeface="华文楷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Schoolbook"/>
        <a:ea typeface=""/>
        <a:cs typeface=""/>
        <a:font script="Jpan" typeface="ＭＳ Ｐ明朝"/>
        <a:font script="Hang" typeface="휴먼매직체"/>
        <a:font script="Hans" typeface="宋体"/>
        <a:font script="Hant" typeface="新細明體"/>
        <a:font script="Arab" typeface="Times New Roman"/>
        <a:font script="Hebr" typeface="Times New Roman"/>
        <a:font script="Thai" typeface="KodchiangUPC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inorFont>
    </a:fontScheme>
    <a:fmtScheme name="Oriel">
      <a:fillStyleLst>
        <a:solidFill>
          <a:schemeClr val="phClr"/>
        </a:solidFill>
        <a:gradFill rotWithShape="1">
          <a:gsLst>
            <a:gs pos="0">
              <a:schemeClr val="phClr">
                <a:tint val="35000"/>
                <a:satMod val="260000"/>
              </a:schemeClr>
            </a:gs>
            <a:gs pos="30000">
              <a:schemeClr val="phClr">
                <a:tint val="38000"/>
                <a:satMod val="260000"/>
              </a:schemeClr>
            </a:gs>
            <a:gs pos="75000">
              <a:schemeClr val="phClr">
                <a:tint val="55000"/>
                <a:satMod val="255000"/>
              </a:schemeClr>
            </a:gs>
            <a:gs pos="100000">
              <a:schemeClr val="phClr">
                <a:tint val="70000"/>
                <a:satMod val="255000"/>
              </a:schemeClr>
            </a:gs>
          </a:gsLst>
          <a:path path="circle">
            <a:fillToRect l="5000" t="100000" r="120000" b="10000"/>
          </a:path>
        </a:gradFill>
        <a:gradFill rotWithShape="1">
          <a:gsLst>
            <a:gs pos="0">
              <a:schemeClr val="phClr">
                <a:shade val="63000"/>
                <a:satMod val="165000"/>
              </a:schemeClr>
            </a:gs>
            <a:gs pos="30000">
              <a:schemeClr val="phClr">
                <a:shade val="58000"/>
                <a:satMod val="165000"/>
              </a:schemeClr>
            </a:gs>
            <a:gs pos="75000">
              <a:schemeClr val="phClr">
                <a:shade val="30000"/>
                <a:satMod val="175000"/>
              </a:schemeClr>
            </a:gs>
            <a:gs pos="100000">
              <a:schemeClr val="phClr">
                <a:shade val="15000"/>
                <a:satMod val="175000"/>
              </a:schemeClr>
            </a:gs>
          </a:gsLst>
          <a:path path="circle">
            <a:fillToRect l="5000" t="100000" r="120000" b="10000"/>
          </a:path>
        </a:gradFill>
      </a:fillStyleLst>
      <a:lnStyleLst>
        <a:ln w="12700" cap="flat" cmpd="sng" algn="ctr">
          <a:solidFill>
            <a:schemeClr val="phClr">
              <a:shade val="70000"/>
              <a:satMod val="150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4925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000" dir="5400000" rotWithShape="0">
              <a:srgbClr val="000000">
                <a:alpha val="40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</a:effectStyle>
        <a:effectStyle>
          <a:effectLst>
            <a:outerShdw blurRad="50800" dist="20000" dir="5400000" rotWithShape="0">
              <a:srgbClr val="000000">
                <a:alpha val="42000"/>
              </a:srgbClr>
            </a:outerShdw>
          </a:effectLst>
          <a:scene3d>
            <a:camera prst="orthographicFront">
              <a:rot lat="0" lon="0" rev="0"/>
            </a:camera>
            <a:lightRig rig="balanced" dir="t">
              <a:rot lat="0" lon="0" rev="0"/>
            </a:lightRig>
          </a:scene3d>
          <a:sp3d>
            <a:bevelT w="47625" h="69850"/>
            <a:contourClr>
              <a:schemeClr val="lt1"/>
            </a:contourClr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shade val="58000"/>
                <a:satMod val="125000"/>
              </a:schemeClr>
            </a:gs>
            <a:gs pos="40000">
              <a:schemeClr val="phClr">
                <a:tint val="90000"/>
                <a:shade val="90000"/>
                <a:satMod val="120000"/>
              </a:schemeClr>
            </a:gs>
            <a:gs pos="100000">
              <a:schemeClr val="phClr">
                <a:tint val="50000"/>
              </a:schemeClr>
            </a:gs>
          </a:gsLst>
          <a:lin ang="16200000" scaled="1"/>
        </a:gradFill>
        <a:blipFill>
          <a:blip xmlns:r="http://schemas.openxmlformats.org/officeDocument/2006/relationships" r:embed="rId1">
            <a:duotone>
              <a:schemeClr val="phClr">
                <a:shade val="80000"/>
              </a:schemeClr>
              <a:schemeClr val="phClr">
                <a:tint val="91000"/>
              </a:schemeClr>
            </a:duotone>
          </a:blip>
          <a:tile tx="0" ty="0" sx="40000" sy="50000" flip="y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623</TotalTime>
  <Words>1399</Words>
  <Application>Microsoft Office PowerPoint</Application>
  <PresentationFormat>Widescreen</PresentationFormat>
  <Paragraphs>79</Paragraphs>
  <Slides>15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size="21" baseType="lpstr">
      <vt:lpstr>Arial</vt:lpstr>
      <vt:lpstr>Calibri</vt:lpstr>
      <vt:lpstr>Century Schoolbook</vt:lpstr>
      <vt:lpstr>Wingdings</vt:lpstr>
      <vt:lpstr>Wingdings 2</vt:lpstr>
      <vt:lpstr>1_Oriel</vt:lpstr>
      <vt:lpstr>Strategies for Effective Communication in a Business Setting</vt:lpstr>
      <vt:lpstr>Summary</vt:lpstr>
      <vt:lpstr>PowerPoint Presentation</vt:lpstr>
      <vt:lpstr>PowerPoint Presentation</vt:lpstr>
      <vt:lpstr>PowerPoint Presentation</vt:lpstr>
      <vt:lpstr>Model of communication</vt:lpstr>
      <vt:lpstr>PowerPoint Presentation</vt:lpstr>
      <vt:lpstr>Now let’s discover which communication barriers have or can negatively impact the project team. After analysing the case I would say that Tom team project has encountered some barriers which has already impacted negatively the team .   </vt:lpstr>
      <vt:lpstr>PowerPoint Presentation</vt:lpstr>
      <vt:lpstr>PowerPoint Presentation</vt:lpstr>
      <vt:lpstr>Business communication channels</vt:lpstr>
      <vt:lpstr>Proposal</vt:lpstr>
      <vt:lpstr>References 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Group presentation</dc:title>
  <dc:creator>Alexandra Padure</dc:creator>
  <cp:lastModifiedBy>Livia Dragan (2130234)</cp:lastModifiedBy>
  <cp:revision>30</cp:revision>
  <dcterms:created xsi:type="dcterms:W3CDTF">2022-11-11T21:20:18Z</dcterms:created>
  <dcterms:modified xsi:type="dcterms:W3CDTF">2022-11-13T15:03:12Z</dcterms:modified>
</cp:coreProperties>
</file>