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 id="2147483680" r:id="rId5"/>
  </p:sldMasterIdLst>
  <p:notesMasterIdLst>
    <p:notesMasterId r:id="rId17"/>
  </p:notesMasterIdLst>
  <p:sldIdLst>
    <p:sldId id="265" r:id="rId6"/>
    <p:sldId id="261" r:id="rId7"/>
    <p:sldId id="350" r:id="rId8"/>
    <p:sldId id="335" r:id="rId9"/>
    <p:sldId id="336" r:id="rId10"/>
    <p:sldId id="348" r:id="rId11"/>
    <p:sldId id="347" r:id="rId12"/>
    <p:sldId id="349" r:id="rId13"/>
    <p:sldId id="343" r:id="rId14"/>
    <p:sldId id="275" r:id="rId15"/>
    <p:sldId id="256" r:id="rId1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91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02D8963-9B12-4139-A4F8-C509DAFE53A3}" v="2" dt="2024-09-12T15:02:59.564"/>
    <p1510:client id="{54EEB672-8628-3E01-A079-12C969D5E24B}" v="2" dt="2024-09-12T14:49:24.93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5" Type="http://schemas.openxmlformats.org/officeDocument/2006/relationships/slideMaster" Target="slideMasters/slideMaster2.xml"/><Relationship Id="rId15" Type="http://schemas.openxmlformats.org/officeDocument/2006/relationships/slide" Target="slides/slide10.xml"/><Relationship Id="rId10" Type="http://schemas.openxmlformats.org/officeDocument/2006/relationships/slide" Target="slides/slide5.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9/16/2024</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hwb.uwtsd.ac.uk/" TargetMode="External"/><Relationship Id="rId2" Type="http://schemas.openxmlformats.org/officeDocument/2006/relationships/slide" Target="../slides/slide6.xml"/><Relationship Id="rId1" Type="http://schemas.openxmlformats.org/officeDocument/2006/relationships/notesMaster" Target="../notesMasters/notesMaster1.xml"/><Relationship Id="rId4" Type="http://schemas.openxmlformats.org/officeDocument/2006/relationships/hyperlink" Target="mailto:1234567@student.uwtsd.ac.uk" TargetMode="Externa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hwb.uwtsd.ac.uk/dashboard/student"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endParaRPr lang="en-GB" sz="180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1800">
                <a:effectLst/>
                <a:latin typeface="Calibri" panose="020F0502020204030204" pitchFamily="34" charset="0"/>
                <a:ea typeface="DengXian" panose="02010600030101010101" pitchFamily="2" charset="-122"/>
                <a:cs typeface="Times New Roman" panose="02020603050405020304" pitchFamily="18" charset="0"/>
              </a:rPr>
              <a:t>My name is Rina Evans and I am the Student HWB manager here at UWTSD. I am here to tell you about the HWB and the team and how we can help you.</a:t>
            </a:r>
          </a:p>
          <a:p>
            <a:endParaRPr lang="en-GB"/>
          </a:p>
        </p:txBody>
      </p:sp>
      <p:sp>
        <p:nvSpPr>
          <p:cNvPr id="4" name="Slide Number Placeholder 3"/>
          <p:cNvSpPr>
            <a:spLocks noGrp="1"/>
          </p:cNvSpPr>
          <p:nvPr>
            <p:ph type="sldNum" sz="quarter" idx="5"/>
          </p:nvPr>
        </p:nvSpPr>
        <p:spPr/>
        <p:txBody>
          <a:bodyPr/>
          <a:lstStyle/>
          <a:p>
            <a:fld id="{05FFDD11-B3EC-214B-B984-1798BFAD033A}" type="slidenum">
              <a:rPr lang="en-US" smtClean="0"/>
              <a:t>1</a:t>
            </a:fld>
            <a:endParaRPr lang="en-US"/>
          </a:p>
        </p:txBody>
      </p:sp>
    </p:spTree>
    <p:extLst>
      <p:ext uri="{BB962C8B-B14F-4D97-AF65-F5344CB8AC3E}">
        <p14:creationId xmlns:p14="http://schemas.microsoft.com/office/powerpoint/2010/main" val="24505227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a:effectLst/>
                <a:latin typeface="Calibri" panose="020F0502020204030204" pitchFamily="34" charset="0"/>
                <a:ea typeface="Calibri" panose="020F0502020204030204" pitchFamily="34" charset="0"/>
                <a:cs typeface="Calibri" panose="020F0502020204030204" pitchFamily="34" charset="0"/>
              </a:rPr>
              <a:t>The Hwb is your first point of contact regarding any queries you may have during your studies. We support all our students regardless of where they study.</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r>
              <a:rPr lang="en-GB" sz="1800">
                <a:effectLst/>
                <a:latin typeface="Calibri" panose="020F0502020204030204" pitchFamily="34" charset="0"/>
                <a:ea typeface="Calibri" panose="020F0502020204030204" pitchFamily="34" charset="0"/>
              </a:rPr>
              <a:t>We’re a small team who are always happy to help and you can contact us by phone, email, live chat. I will show you shortly how to access us via live chat.</a:t>
            </a:r>
            <a:endParaRPr lang="en-GB"/>
          </a:p>
        </p:txBody>
      </p:sp>
      <p:sp>
        <p:nvSpPr>
          <p:cNvPr id="4" name="Slide Number Placeholder 3"/>
          <p:cNvSpPr>
            <a:spLocks noGrp="1"/>
          </p:cNvSpPr>
          <p:nvPr>
            <p:ph type="sldNum" sz="quarter" idx="5"/>
          </p:nvPr>
        </p:nvSpPr>
        <p:spPr/>
        <p:txBody>
          <a:bodyPr/>
          <a:lstStyle/>
          <a:p>
            <a:fld id="{05FFDD11-B3EC-214B-B984-1798BFAD033A}" type="slidenum">
              <a:rPr lang="en-US" smtClean="0"/>
              <a:t>2</a:t>
            </a:fld>
            <a:endParaRPr lang="en-US"/>
          </a:p>
        </p:txBody>
      </p:sp>
    </p:spTree>
    <p:extLst>
      <p:ext uri="{BB962C8B-B14F-4D97-AF65-F5344CB8AC3E}">
        <p14:creationId xmlns:p14="http://schemas.microsoft.com/office/powerpoint/2010/main" val="106007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a:effectLst/>
                <a:latin typeface="Calibri" panose="020F0502020204030204" pitchFamily="34" charset="0"/>
                <a:ea typeface="DengXian" panose="02010600030101010101" pitchFamily="2" charset="-122"/>
                <a:cs typeface="Times New Roman" panose="02020603050405020304" pitchFamily="18" charset="0"/>
              </a:rPr>
              <a:t>We are a small team who are always happy to help you. We deal with any queries.  If we can, we will deal with it there and then if we can’t solve it we will find out who can and get back to you.</a:t>
            </a:r>
          </a:p>
          <a:p>
            <a:endParaRPr lang="en-GB"/>
          </a:p>
        </p:txBody>
      </p:sp>
      <p:sp>
        <p:nvSpPr>
          <p:cNvPr id="4" name="Slide Number Placeholder 3"/>
          <p:cNvSpPr>
            <a:spLocks noGrp="1"/>
          </p:cNvSpPr>
          <p:nvPr>
            <p:ph type="sldNum" sz="quarter" idx="5"/>
          </p:nvPr>
        </p:nvSpPr>
        <p:spPr/>
        <p:txBody>
          <a:bodyPr/>
          <a:lstStyle/>
          <a:p>
            <a:fld id="{05FFDD11-B3EC-214B-B984-1798BFAD033A}" type="slidenum">
              <a:rPr lang="en-US" smtClean="0"/>
              <a:t>4</a:t>
            </a:fld>
            <a:endParaRPr lang="en-US"/>
          </a:p>
        </p:txBody>
      </p:sp>
    </p:spTree>
    <p:extLst>
      <p:ext uri="{BB962C8B-B14F-4D97-AF65-F5344CB8AC3E}">
        <p14:creationId xmlns:p14="http://schemas.microsoft.com/office/powerpoint/2010/main" val="41044298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a:effectLst/>
                <a:latin typeface="Calibri" panose="020F0502020204030204" pitchFamily="34" charset="0"/>
                <a:ea typeface="DengXian" panose="02010600030101010101" pitchFamily="2" charset="-122"/>
                <a:cs typeface="Times New Roman" panose="02020603050405020304" pitchFamily="18" charset="0"/>
              </a:rPr>
              <a:t>This is our team the human faces of the Hwb. We have desks in Cardiff, Lampeter, Carmarthen and 3 desks currently in Swansea in the IQ Building, Dylan Thomas Centre, Dynevor House and shortly we will be opening a Hwb desk in the Swansea Business Campus. This is if you want to see someone in person.</a:t>
            </a:r>
          </a:p>
          <a:p>
            <a:endParaRPr lang="en-GB"/>
          </a:p>
        </p:txBody>
      </p:sp>
      <p:sp>
        <p:nvSpPr>
          <p:cNvPr id="4" name="Slide Number Placeholder 3"/>
          <p:cNvSpPr>
            <a:spLocks noGrp="1"/>
          </p:cNvSpPr>
          <p:nvPr>
            <p:ph type="sldNum" sz="quarter" idx="5"/>
          </p:nvPr>
        </p:nvSpPr>
        <p:spPr/>
        <p:txBody>
          <a:bodyPr/>
          <a:lstStyle/>
          <a:p>
            <a:fld id="{05FFDD11-B3EC-214B-B984-1798BFAD033A}" type="slidenum">
              <a:rPr lang="en-US" smtClean="0"/>
              <a:t>5</a:t>
            </a:fld>
            <a:endParaRPr lang="en-US"/>
          </a:p>
        </p:txBody>
      </p:sp>
    </p:spTree>
    <p:extLst>
      <p:ext uri="{BB962C8B-B14F-4D97-AF65-F5344CB8AC3E}">
        <p14:creationId xmlns:p14="http://schemas.microsoft.com/office/powerpoint/2010/main" val="42664433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endParaRPr lang="en-US" sz="1800" b="0" i="0">
              <a:solidFill>
                <a:srgbClr val="000000"/>
              </a:solidFill>
              <a:effectLst/>
              <a:latin typeface="Calibri" panose="020F0502020204030204" pitchFamily="34" charset="0"/>
            </a:endParaRPr>
          </a:p>
          <a:p>
            <a:pPr>
              <a:lnSpc>
                <a:spcPct val="107000"/>
              </a:lnSpc>
              <a:spcAft>
                <a:spcPts val="800"/>
              </a:spcAft>
            </a:pPr>
            <a:r>
              <a:rPr lang="en-GB" sz="1800">
                <a:effectLst/>
                <a:latin typeface="Calibri" panose="020F0502020204030204" pitchFamily="34" charset="0"/>
                <a:ea typeface="DengXian" panose="02010600030101010101" pitchFamily="2" charset="-122"/>
                <a:cs typeface="Times New Roman" panose="02020603050405020304" pitchFamily="18" charset="0"/>
              </a:rPr>
              <a:t>The best advice I can give you if you haven’t already done so please download the app available on the app store or Google Play or access via the website:</a:t>
            </a:r>
          </a:p>
          <a:p>
            <a:pPr>
              <a:lnSpc>
                <a:spcPct val="107000"/>
              </a:lnSpc>
              <a:spcAft>
                <a:spcPts val="800"/>
              </a:spcAft>
            </a:pPr>
            <a:r>
              <a:rPr lang="en-GB" sz="1800">
                <a:effectLst/>
                <a:latin typeface="Calibri" panose="020F0502020204030204" pitchFamily="34" charset="0"/>
                <a:ea typeface="DengXian" panose="02010600030101010101" pitchFamily="2" charset="-122"/>
                <a:cs typeface="Times New Roman" panose="02020603050405020304" pitchFamily="18" charset="0"/>
              </a:rPr>
              <a:t>UWTSD Hwb: </a:t>
            </a:r>
            <a:r>
              <a:rPr lang="en-GB" sz="1800" u="sng">
                <a:solidFill>
                  <a:srgbClr val="0563C1"/>
                </a:solidFill>
                <a:effectLst/>
                <a:latin typeface="Calibri" panose="020F0502020204030204" pitchFamily="34" charset="0"/>
                <a:ea typeface="DengXian" panose="02010600030101010101" pitchFamily="2" charset="-122"/>
                <a:cs typeface="Times New Roman" panose="02020603050405020304" pitchFamily="18" charset="0"/>
                <a:hlinkClick r:id="rId3"/>
              </a:rPr>
              <a:t>https://hwb.uwtsd.ac.uk/</a:t>
            </a:r>
            <a:r>
              <a:rPr lang="en-GB" sz="1800">
                <a:effectLst/>
                <a:latin typeface="Calibri" panose="020F0502020204030204" pitchFamily="34" charset="0"/>
                <a:ea typeface="DengXian" panose="02010600030101010101" pitchFamily="2" charset="-122"/>
                <a:cs typeface="Times New Roman" panose="02020603050405020304" pitchFamily="18" charset="0"/>
              </a:rPr>
              <a:t> . Everything you need will be in your hand.</a:t>
            </a:r>
          </a:p>
          <a:p>
            <a:pPr algn="l" rtl="0" fontAlgn="base"/>
            <a:endParaRPr lang="en-US" sz="1800" b="0" i="0">
              <a:solidFill>
                <a:srgbClr val="000000"/>
              </a:solidFill>
              <a:effectLst/>
              <a:latin typeface="Calibri" panose="020F0502020204030204" pitchFamily="34" charset="0"/>
            </a:endParaRPr>
          </a:p>
          <a:p>
            <a:pPr algn="l" rtl="0" fontAlgn="base"/>
            <a:r>
              <a:rPr lang="en-US" sz="1800" b="0" i="0">
                <a:solidFill>
                  <a:srgbClr val="000000"/>
                </a:solidFill>
                <a:effectLst/>
                <a:latin typeface="Calibri" panose="020F0502020204030204" pitchFamily="34" charset="0"/>
              </a:rPr>
              <a:t>Your logins for all your University student accounts will be the same each time – your username will be your student number @student.uwtsd.ac.uk and your default password is your date of birth – an example of a login is on screen now: </a:t>
            </a:r>
            <a:endParaRPr lang="en-US" b="0" i="0">
              <a:solidFill>
                <a:srgbClr val="000000"/>
              </a:solidFill>
              <a:effectLst/>
              <a:latin typeface="Segoe UI" panose="020B0502040204020203" pitchFamily="34" charset="0"/>
            </a:endParaRPr>
          </a:p>
          <a:p>
            <a:pPr algn="l" rtl="0" fontAlgn="base"/>
            <a:r>
              <a:rPr lang="en-US" sz="1800" b="0" i="0">
                <a:solidFill>
                  <a:srgbClr val="000000"/>
                </a:solidFill>
                <a:effectLst/>
                <a:latin typeface="Calibri" panose="020F0502020204030204" pitchFamily="34" charset="0"/>
              </a:rPr>
              <a:t> </a:t>
            </a:r>
            <a:endParaRPr lang="en-US" b="0" i="0">
              <a:solidFill>
                <a:srgbClr val="000000"/>
              </a:solidFill>
              <a:effectLst/>
              <a:latin typeface="Segoe UI" panose="020B0502040204020203" pitchFamily="34" charset="0"/>
            </a:endParaRPr>
          </a:p>
          <a:p>
            <a:pPr algn="l" rtl="0" fontAlgn="base"/>
            <a:r>
              <a:rPr lang="en-US" sz="1800" b="0" i="0">
                <a:solidFill>
                  <a:srgbClr val="000000"/>
                </a:solidFill>
                <a:effectLst/>
                <a:latin typeface="Calibri" panose="020F0502020204030204" pitchFamily="34" charset="0"/>
              </a:rPr>
              <a:t>Username: </a:t>
            </a:r>
            <a:r>
              <a:rPr lang="en-US" sz="1800" b="0" i="0" u="sng" strike="noStrike">
                <a:solidFill>
                  <a:srgbClr val="0563C1"/>
                </a:solidFill>
                <a:effectLst/>
                <a:latin typeface="Calibri" panose="020F0502020204030204" pitchFamily="34" charset="0"/>
                <a:hlinkClick r:id="rId4"/>
              </a:rPr>
              <a:t>1234567@student.uwtsd.ac.uk</a:t>
            </a:r>
            <a:r>
              <a:rPr lang="en-US" sz="1800" b="0" i="0">
                <a:solidFill>
                  <a:srgbClr val="000000"/>
                </a:solidFill>
                <a:effectLst/>
                <a:latin typeface="Calibri" panose="020F0502020204030204" pitchFamily="34" charset="0"/>
              </a:rPr>
              <a:t> (which is also your student email address) </a:t>
            </a:r>
            <a:endParaRPr lang="en-US" b="0" i="0">
              <a:solidFill>
                <a:srgbClr val="000000"/>
              </a:solidFill>
              <a:effectLst/>
              <a:latin typeface="Segoe UI" panose="020B0502040204020203" pitchFamily="34" charset="0"/>
            </a:endParaRPr>
          </a:p>
          <a:p>
            <a:pPr algn="l" rtl="0" fontAlgn="base"/>
            <a:r>
              <a:rPr lang="en-US" sz="1800" b="0" i="0">
                <a:solidFill>
                  <a:srgbClr val="000000"/>
                </a:solidFill>
                <a:effectLst/>
                <a:latin typeface="Calibri" panose="020F0502020204030204" pitchFamily="34" charset="0"/>
              </a:rPr>
              <a:t>Password: dob00.00.00 </a:t>
            </a:r>
            <a:endParaRPr lang="en-US" b="0" i="0">
              <a:solidFill>
                <a:srgbClr val="000000"/>
              </a:solidFill>
              <a:effectLst/>
              <a:latin typeface="Segoe UI" panose="020B0502040204020203" pitchFamily="34" charset="0"/>
            </a:endParaRPr>
          </a:p>
          <a:p>
            <a:endParaRPr lang="en-GB"/>
          </a:p>
        </p:txBody>
      </p:sp>
      <p:sp>
        <p:nvSpPr>
          <p:cNvPr id="4" name="Slide Number Placeholder 3"/>
          <p:cNvSpPr>
            <a:spLocks noGrp="1"/>
          </p:cNvSpPr>
          <p:nvPr>
            <p:ph type="sldNum" sz="quarter" idx="5"/>
          </p:nvPr>
        </p:nvSpPr>
        <p:spPr/>
        <p:txBody>
          <a:bodyPr/>
          <a:lstStyle/>
          <a:p>
            <a:fld id="{05FFDD11-B3EC-214B-B984-1798BFAD033A}" type="slidenum">
              <a:rPr lang="en-US" smtClean="0"/>
              <a:t>6</a:t>
            </a:fld>
            <a:endParaRPr lang="en-US"/>
          </a:p>
        </p:txBody>
      </p:sp>
    </p:spTree>
    <p:extLst>
      <p:ext uri="{BB962C8B-B14F-4D97-AF65-F5344CB8AC3E}">
        <p14:creationId xmlns:p14="http://schemas.microsoft.com/office/powerpoint/2010/main" val="12358291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a:effectLst/>
                <a:latin typeface="Calibri" panose="020F0502020204030204" pitchFamily="34" charset="0"/>
                <a:ea typeface="DengXian" panose="02010600030101010101" pitchFamily="2" charset="-122"/>
                <a:cs typeface="Times New Roman" panose="02020603050405020304" pitchFamily="18" charset="0"/>
              </a:rPr>
              <a:t>The app is your portal to a wealth of resources that you can access from your phone or laptop. Services such as:</a:t>
            </a:r>
          </a:p>
          <a:p>
            <a:pPr marL="342900" lvl="0" indent="-342900">
              <a:lnSpc>
                <a:spcPct val="107000"/>
              </a:lnSpc>
              <a:buFont typeface="Symbol" panose="05050102010706020507" pitchFamily="18" charset="2"/>
              <a:buChar char=""/>
            </a:pPr>
            <a:r>
              <a:rPr lang="en-GB" sz="1800">
                <a:effectLst/>
                <a:latin typeface="Calibri" panose="020F0502020204030204" pitchFamily="34" charset="0"/>
                <a:ea typeface="DengXian" panose="02010600030101010101" pitchFamily="2" charset="-122"/>
                <a:cs typeface="Times New Roman" panose="02020603050405020304" pitchFamily="18" charset="0"/>
              </a:rPr>
              <a:t>Moodle – need to get familiar with this range of resources to support your learning virtually. Not that you want to think about this today but it is where you will submit your assignments, staff may contact you via the forum so check it regularly.</a:t>
            </a:r>
          </a:p>
          <a:p>
            <a:pPr marL="342900" lvl="0" indent="-342900">
              <a:lnSpc>
                <a:spcPct val="107000"/>
              </a:lnSpc>
              <a:buFont typeface="Symbol" panose="05050102010706020507" pitchFamily="18" charset="2"/>
              <a:buChar char=""/>
            </a:pPr>
            <a:r>
              <a:rPr lang="en-GB" sz="1800">
                <a:effectLst/>
                <a:latin typeface="Calibri" panose="020F0502020204030204" pitchFamily="34" charset="0"/>
                <a:ea typeface="DengXian" panose="02010600030101010101" pitchFamily="2" charset="-122"/>
                <a:cs typeface="Times New Roman" panose="02020603050405020304" pitchFamily="18" charset="0"/>
              </a:rPr>
              <a:t>Mail - The university will now contact you via your university email address not your personal one so please again check regularly.</a:t>
            </a:r>
          </a:p>
          <a:p>
            <a:pPr marL="342900" lvl="0" indent="-342900">
              <a:lnSpc>
                <a:spcPct val="107000"/>
              </a:lnSpc>
              <a:buFont typeface="Symbol" panose="05050102010706020507" pitchFamily="18" charset="2"/>
              <a:buChar char=""/>
            </a:pPr>
            <a:r>
              <a:rPr lang="en-GB" sz="1800">
                <a:effectLst/>
                <a:latin typeface="Calibri" panose="020F0502020204030204" pitchFamily="34" charset="0"/>
                <a:ea typeface="DengXian" panose="02010600030101010101" pitchFamily="2" charset="-122"/>
                <a:cs typeface="Times New Roman" panose="02020603050405020304" pitchFamily="18" charset="0"/>
              </a:rPr>
              <a:t>Teams you will be using for your online learning.</a:t>
            </a:r>
          </a:p>
          <a:p>
            <a:pPr marL="342900" lvl="0" indent="-342900">
              <a:lnSpc>
                <a:spcPct val="107000"/>
              </a:lnSpc>
              <a:buFont typeface="Symbol" panose="05050102010706020507" pitchFamily="18" charset="2"/>
              <a:buChar char=""/>
            </a:pPr>
            <a:r>
              <a:rPr lang="en-GB" sz="1800">
                <a:effectLst/>
                <a:latin typeface="Calibri" panose="020F0502020204030204" pitchFamily="34" charset="0"/>
                <a:ea typeface="DengXian" panose="02010600030101010101" pitchFamily="2" charset="-122"/>
                <a:cs typeface="Times New Roman" panose="02020603050405020304" pitchFamily="18" charset="0"/>
              </a:rPr>
              <a:t>One drive up to 1 TB(terabyte) of storage.</a:t>
            </a:r>
          </a:p>
          <a:p>
            <a:pPr marL="342900" lvl="0" indent="-342900">
              <a:lnSpc>
                <a:spcPct val="107000"/>
              </a:lnSpc>
              <a:buFont typeface="Symbol" panose="05050102010706020507" pitchFamily="18" charset="2"/>
              <a:buChar char=""/>
            </a:pPr>
            <a:r>
              <a:rPr lang="en-GB" sz="1800">
                <a:effectLst/>
                <a:latin typeface="Calibri" panose="020F0502020204030204" pitchFamily="34" charset="0"/>
                <a:ea typeface="DengXian" panose="02010600030101010101" pitchFamily="2" charset="-122"/>
                <a:cs typeface="Times New Roman" panose="02020603050405020304" pitchFamily="18" charset="0"/>
              </a:rPr>
              <a:t>Apps – There are a range of free apps available to you and some great exclusive offers so remember to check that out.</a:t>
            </a:r>
          </a:p>
          <a:p>
            <a:pPr marL="342900" lvl="0" indent="-342900">
              <a:lnSpc>
                <a:spcPct val="107000"/>
              </a:lnSpc>
              <a:buFont typeface="Symbol" panose="05050102010706020507" pitchFamily="18" charset="2"/>
              <a:buChar char=""/>
            </a:pPr>
            <a:r>
              <a:rPr lang="en-GB" sz="1800">
                <a:solidFill>
                  <a:srgbClr val="000000"/>
                </a:solidFill>
                <a:effectLst/>
                <a:latin typeface="Calibri" panose="020F0502020204030204" pitchFamily="34" charset="0"/>
                <a:ea typeface="DengXian" panose="02010600030101010101" pitchFamily="2" charset="-122"/>
                <a:cs typeface="Calibri" panose="020F0502020204030204" pitchFamily="34" charset="0"/>
              </a:rPr>
              <a:t>Students should access their timetable via the ‘</a:t>
            </a:r>
            <a:r>
              <a:rPr lang="en-GB" sz="1800" b="1">
                <a:solidFill>
                  <a:srgbClr val="000000"/>
                </a:solidFill>
                <a:effectLst/>
                <a:latin typeface="Calibri" panose="020F0502020204030204" pitchFamily="34" charset="0"/>
                <a:ea typeface="DengXian" panose="02010600030101010101" pitchFamily="2" charset="-122"/>
                <a:cs typeface="Calibri" panose="020F0502020204030204" pitchFamily="34" charset="0"/>
              </a:rPr>
              <a:t>My Timetable</a:t>
            </a:r>
            <a:r>
              <a:rPr lang="en-GB" sz="1800">
                <a:solidFill>
                  <a:srgbClr val="000000"/>
                </a:solidFill>
                <a:effectLst/>
                <a:latin typeface="Calibri" panose="020F0502020204030204" pitchFamily="34" charset="0"/>
                <a:ea typeface="DengXian" panose="02010600030101010101" pitchFamily="2" charset="-122"/>
                <a:cs typeface="Calibri" panose="020F0502020204030204" pitchFamily="34" charset="0"/>
              </a:rPr>
              <a:t>’ tile on the ‘</a:t>
            </a:r>
            <a:r>
              <a:rPr lang="en-GB" sz="1800" b="1">
                <a:solidFill>
                  <a:srgbClr val="0563C1"/>
                </a:solidFill>
                <a:effectLst/>
                <a:latin typeface="Calibri" panose="020F0502020204030204" pitchFamily="34" charset="0"/>
                <a:ea typeface="DengXian" panose="02010600030101010101" pitchFamily="2" charset="-122"/>
                <a:cs typeface="Calibri" panose="020F0502020204030204" pitchFamily="34" charset="0"/>
                <a:hlinkClick r:id="rId3"/>
              </a:rPr>
              <a:t>UWTSD Hwb</a:t>
            </a:r>
            <a:r>
              <a:rPr lang="en-GB" sz="1800">
                <a:solidFill>
                  <a:srgbClr val="000000"/>
                </a:solidFill>
                <a:effectLst/>
                <a:latin typeface="Calibri" panose="020F0502020204030204" pitchFamily="34" charset="0"/>
                <a:ea typeface="DengXian" panose="02010600030101010101" pitchFamily="2" charset="-122"/>
                <a:cs typeface="Calibri" panose="020F0502020204030204" pitchFamily="34" charset="0"/>
              </a:rPr>
              <a:t>’ and check this regularly as small adjustments are likely.</a:t>
            </a:r>
            <a:endParaRPr lang="en-GB" sz="180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07000"/>
              </a:lnSpc>
              <a:buFont typeface="Symbol" panose="05050102010706020507" pitchFamily="18" charset="2"/>
              <a:buChar char=""/>
            </a:pPr>
            <a:r>
              <a:rPr lang="en-GB" sz="1800">
                <a:solidFill>
                  <a:srgbClr val="000000"/>
                </a:solidFill>
                <a:effectLst/>
                <a:latin typeface="Calibri" panose="020F0502020204030204" pitchFamily="34" charset="0"/>
                <a:ea typeface="DengXian" panose="02010600030101010101" pitchFamily="2" charset="-122"/>
                <a:cs typeface="Calibri" panose="020F0502020204030204" pitchFamily="34" charset="0"/>
              </a:rPr>
              <a:t>Library – This shows any books you have out and any fines.</a:t>
            </a:r>
            <a:endParaRPr lang="en-GB" sz="180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07000"/>
              </a:lnSpc>
              <a:buFont typeface="Symbol" panose="05050102010706020507" pitchFamily="18" charset="2"/>
              <a:buChar char=""/>
            </a:pPr>
            <a:r>
              <a:rPr lang="en-GB" sz="1800" b="1">
                <a:solidFill>
                  <a:srgbClr val="000000"/>
                </a:solidFill>
                <a:effectLst/>
                <a:latin typeface="Calibri" panose="020F0502020204030204" pitchFamily="34" charset="0"/>
                <a:ea typeface="DengXian" panose="02010600030101010101" pitchFamily="2" charset="-122"/>
                <a:cs typeface="Calibri" panose="020F0502020204030204" pitchFamily="34" charset="0"/>
              </a:rPr>
              <a:t>My TSD – This is your student portal where you log in to enrol, where you find exam results. </a:t>
            </a:r>
            <a:r>
              <a:rPr lang="en-GB" sz="1800">
                <a:solidFill>
                  <a:srgbClr val="000000"/>
                </a:solidFill>
                <a:effectLst/>
                <a:latin typeface="Calibri" panose="020F0502020204030204" pitchFamily="34" charset="0"/>
                <a:ea typeface="DengXian" panose="02010600030101010101" pitchFamily="2" charset="-122"/>
                <a:cs typeface="Calibri" panose="020F0502020204030204" pitchFamily="34" charset="0"/>
              </a:rPr>
              <a:t>Other things you will find here so if you are studying full time you maybe eligible for council tax exception in the letters section you will find the council tax exemption letter also letters if you need evidence to set up a bank account.</a:t>
            </a:r>
            <a:endParaRPr lang="en-GB" sz="1800">
              <a:effectLst/>
              <a:latin typeface="Calibri" panose="020F0502020204030204" pitchFamily="34" charset="0"/>
              <a:ea typeface="DengXian" panose="02010600030101010101" pitchFamily="2" charset="-122"/>
              <a:cs typeface="Times New Roman" panose="02020603050405020304" pitchFamily="18" charset="0"/>
            </a:endParaRPr>
          </a:p>
          <a:p>
            <a:pPr marL="457200">
              <a:lnSpc>
                <a:spcPct val="107000"/>
              </a:lnSpc>
            </a:pPr>
            <a:r>
              <a:rPr lang="en-GB" sz="1800">
                <a:solidFill>
                  <a:srgbClr val="000000"/>
                </a:solidFill>
                <a:effectLst/>
                <a:latin typeface="Calibri" panose="020F0502020204030204" pitchFamily="34" charset="0"/>
                <a:ea typeface="DengXian" panose="02010600030101010101" pitchFamily="2" charset="-122"/>
                <a:cs typeface="Calibri" panose="020F0502020204030204" pitchFamily="34" charset="0"/>
              </a:rPr>
              <a:t>Also here you will find an extenuating circumstances form. So in the university a deadline is a deadline and the University has strict policies around this but occasionally things can happen and you may need to request an extension. You can find the form here which you can submit to request and extension with the required evidence.</a:t>
            </a:r>
            <a:endParaRPr lang="en-GB" sz="180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07000"/>
              </a:lnSpc>
              <a:buFont typeface="Symbol" panose="05050102010706020507" pitchFamily="18" charset="2"/>
              <a:buChar char=""/>
            </a:pPr>
            <a:r>
              <a:rPr lang="en-GB" sz="1800" b="1">
                <a:effectLst/>
                <a:latin typeface="Calibri" panose="020F0502020204030204" pitchFamily="34" charset="0"/>
                <a:ea typeface="DengXian" panose="02010600030101010101" pitchFamily="2" charset="-122"/>
                <a:cs typeface="Times New Roman" panose="02020603050405020304" pitchFamily="18" charset="0"/>
              </a:rPr>
              <a:t>Student services tab – Advise you take some time looking at these.</a:t>
            </a:r>
          </a:p>
          <a:p>
            <a:pPr marL="457200">
              <a:lnSpc>
                <a:spcPct val="107000"/>
              </a:lnSpc>
            </a:pPr>
            <a:r>
              <a:rPr lang="en-GB" sz="1800">
                <a:effectLst/>
                <a:latin typeface="Calibri" panose="020F0502020204030204" pitchFamily="34" charset="0"/>
                <a:ea typeface="DengXian" panose="02010600030101010101" pitchFamily="2" charset="-122"/>
                <a:cs typeface="Times New Roman" panose="02020603050405020304" pitchFamily="18" charset="0"/>
              </a:rPr>
              <a:t>Financial support  - Details on scholarships and bursaries that you may be entitled to </a:t>
            </a:r>
            <a:r>
              <a:rPr lang="en-GB" sz="1800" err="1">
                <a:effectLst/>
                <a:latin typeface="Calibri" panose="020F0502020204030204" pitchFamily="34" charset="0"/>
                <a:ea typeface="DengXian" panose="02010600030101010101" pitchFamily="2" charset="-122"/>
                <a:cs typeface="Times New Roman" panose="02020603050405020304" pitchFamily="18" charset="0"/>
              </a:rPr>
              <a:t>e.g</a:t>
            </a:r>
            <a:r>
              <a:rPr lang="en-GB" sz="1800">
                <a:effectLst/>
                <a:latin typeface="Calibri" panose="020F0502020204030204" pitchFamily="34" charset="0"/>
                <a:ea typeface="DengXian" panose="02010600030101010101" pitchFamily="2" charset="-122"/>
                <a:cs typeface="Times New Roman" panose="02020603050405020304" pitchFamily="18" charset="0"/>
              </a:rPr>
              <a:t> digital connectivity bursary. If you don’t have access to a laptop not practical to write your assignments on your phone. Means tested but if you qualify could loan a laptop while you study.</a:t>
            </a:r>
          </a:p>
          <a:p>
            <a:pPr marL="457200">
              <a:lnSpc>
                <a:spcPct val="107000"/>
              </a:lnSpc>
            </a:pPr>
            <a:r>
              <a:rPr lang="en-GB" sz="1800">
                <a:effectLst/>
                <a:latin typeface="Calibri" panose="020F0502020204030204" pitchFamily="34" charset="0"/>
                <a:ea typeface="DengXian" panose="02010600030101010101" pitchFamily="2" charset="-122"/>
                <a:cs typeface="Times New Roman" panose="02020603050405020304" pitchFamily="18" charset="0"/>
              </a:rPr>
              <a:t>Student life  - Accommodation, reporting issues. Campus maps, local amenities, where to eat, student parking etc.</a:t>
            </a:r>
          </a:p>
          <a:p>
            <a:pPr marL="457200">
              <a:lnSpc>
                <a:spcPct val="107000"/>
              </a:lnSpc>
            </a:pPr>
            <a:r>
              <a:rPr lang="en-GB" sz="1800">
                <a:effectLst/>
                <a:latin typeface="Calibri" panose="020F0502020204030204" pitchFamily="34" charset="0"/>
                <a:ea typeface="DengXian" panose="02010600030101010101" pitchFamily="2" charset="-122"/>
                <a:cs typeface="Times New Roman" panose="02020603050405020304" pitchFamily="18" charset="0"/>
              </a:rPr>
              <a:t>Academic support – book study support sessions. Details on our disability team who can support you if you have a long term physical or mental health condition. </a:t>
            </a:r>
          </a:p>
          <a:p>
            <a:pPr marL="342900" lvl="0" indent="-342900">
              <a:lnSpc>
                <a:spcPct val="107000"/>
              </a:lnSpc>
              <a:buFont typeface="Symbol" panose="05050102010706020507" pitchFamily="18" charset="2"/>
              <a:buChar char=""/>
            </a:pPr>
            <a:r>
              <a:rPr lang="en-GB" sz="1800">
                <a:effectLst/>
                <a:latin typeface="Calibri" panose="020F0502020204030204" pitchFamily="34" charset="0"/>
                <a:ea typeface="DengXian" panose="02010600030101010101" pitchFamily="2" charset="-122"/>
                <a:cs typeface="Times New Roman" panose="02020603050405020304" pitchFamily="18" charset="0"/>
              </a:rPr>
              <a:t>Digital ID – You will need to upload a photo any issues the HWB team can help with this. Useful for student discounts money off retail, days out, subscriptions etc.</a:t>
            </a:r>
          </a:p>
          <a:p>
            <a:r>
              <a:rPr lang="en-GB"/>
              <a:t>Also I mentioned live chat and you can contact us via the tab between 9 and 4.30pm.</a:t>
            </a:r>
          </a:p>
          <a:p>
            <a:endParaRPr lang="en-GB"/>
          </a:p>
          <a:p>
            <a:r>
              <a:rPr lang="en-GB"/>
              <a:t>I also want to talk about the Welcome tile.</a:t>
            </a:r>
          </a:p>
        </p:txBody>
      </p:sp>
      <p:sp>
        <p:nvSpPr>
          <p:cNvPr id="4" name="Slide Number Placeholder 3"/>
          <p:cNvSpPr>
            <a:spLocks noGrp="1"/>
          </p:cNvSpPr>
          <p:nvPr>
            <p:ph type="sldNum" sz="quarter" idx="5"/>
          </p:nvPr>
        </p:nvSpPr>
        <p:spPr/>
        <p:txBody>
          <a:bodyPr/>
          <a:lstStyle/>
          <a:p>
            <a:fld id="{05FFDD11-B3EC-214B-B984-1798BFAD033A}" type="slidenum">
              <a:rPr lang="en-US" smtClean="0"/>
              <a:t>7</a:t>
            </a:fld>
            <a:endParaRPr lang="en-US"/>
          </a:p>
        </p:txBody>
      </p:sp>
    </p:spTree>
    <p:extLst>
      <p:ext uri="{BB962C8B-B14F-4D97-AF65-F5344CB8AC3E}">
        <p14:creationId xmlns:p14="http://schemas.microsoft.com/office/powerpoint/2010/main" val="19766228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year we have put together a series of resources to make getting started with us as easy as possible and help you settle in.</a:t>
            </a:r>
          </a:p>
        </p:txBody>
      </p:sp>
      <p:sp>
        <p:nvSpPr>
          <p:cNvPr id="4" name="Slide Number Placeholder 3"/>
          <p:cNvSpPr>
            <a:spLocks noGrp="1"/>
          </p:cNvSpPr>
          <p:nvPr>
            <p:ph type="sldNum" sz="quarter" idx="5"/>
          </p:nvPr>
        </p:nvSpPr>
        <p:spPr/>
        <p:txBody>
          <a:bodyPr/>
          <a:lstStyle/>
          <a:p>
            <a:fld id="{05FFDD11-B3EC-214B-B984-1798BFAD033A}" type="slidenum">
              <a:rPr lang="en-US" smtClean="0"/>
              <a:t>8</a:t>
            </a:fld>
            <a:endParaRPr lang="en-US"/>
          </a:p>
        </p:txBody>
      </p:sp>
    </p:spTree>
    <p:extLst>
      <p:ext uri="{BB962C8B-B14F-4D97-AF65-F5344CB8AC3E}">
        <p14:creationId xmlns:p14="http://schemas.microsoft.com/office/powerpoint/2010/main" val="36991460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a:effectLst/>
                <a:latin typeface="Calibri" panose="020F0502020204030204" pitchFamily="34" charset="0"/>
                <a:ea typeface="Calibri" panose="020F0502020204030204" pitchFamily="34" charset="0"/>
                <a:cs typeface="Calibri" panose="020F0502020204030204" pitchFamily="34" charset="0"/>
              </a:rPr>
              <a:t>If you click on these tiles you will find our </a:t>
            </a:r>
            <a:r>
              <a:rPr lang="en-GB" sz="1800" err="1">
                <a:effectLst/>
                <a:latin typeface="Calibri" panose="020F0502020204030204" pitchFamily="34" charset="0"/>
                <a:ea typeface="Calibri" panose="020F0502020204030204" pitchFamily="34" charset="0"/>
                <a:cs typeface="Calibri" panose="020F0502020204030204" pitchFamily="34" charset="0"/>
              </a:rPr>
              <a:t>Hwbcasts</a:t>
            </a:r>
            <a:r>
              <a:rPr lang="en-GB" sz="1800">
                <a:effectLst/>
                <a:latin typeface="Calibri" panose="020F0502020204030204" pitchFamily="34" charset="0"/>
                <a:ea typeface="Calibri" panose="020F0502020204030204" pitchFamily="34" charset="0"/>
                <a:cs typeface="Calibri" panose="020F0502020204030204" pitchFamily="34" charset="0"/>
              </a:rPr>
              <a:t>. These are a range of communications that have been created to provide you with a snapshot of the information and services available to you as a new or returning student. If you haven’t done so already go and check them out on the App.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endParaRPr lang="en-GB"/>
          </a:p>
        </p:txBody>
      </p:sp>
      <p:sp>
        <p:nvSpPr>
          <p:cNvPr id="4" name="Slide Number Placeholder 3"/>
          <p:cNvSpPr>
            <a:spLocks noGrp="1"/>
          </p:cNvSpPr>
          <p:nvPr>
            <p:ph type="sldNum" sz="quarter" idx="5"/>
          </p:nvPr>
        </p:nvSpPr>
        <p:spPr/>
        <p:txBody>
          <a:bodyPr/>
          <a:lstStyle/>
          <a:p>
            <a:fld id="{05FFDD11-B3EC-214B-B984-1798BFAD033A}" type="slidenum">
              <a:rPr lang="en-US" smtClean="0"/>
              <a:t>9</a:t>
            </a:fld>
            <a:endParaRPr lang="en-US"/>
          </a:p>
        </p:txBody>
      </p:sp>
    </p:spTree>
    <p:extLst>
      <p:ext uri="{BB962C8B-B14F-4D97-AF65-F5344CB8AC3E}">
        <p14:creationId xmlns:p14="http://schemas.microsoft.com/office/powerpoint/2010/main" val="22993735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a:effectLst/>
                <a:latin typeface="Calibri" panose="020F0502020204030204" pitchFamily="34" charset="0"/>
                <a:ea typeface="Calibri" panose="020F0502020204030204" pitchFamily="34" charset="0"/>
                <a:cs typeface="Calibri" panose="020F0502020204030204" pitchFamily="34" charset="0"/>
              </a:rPr>
              <a:t>If you have any questions, please feel free to contact the team on the methods I described above. We look forward to speaking to you and supporting you as you progress on your journey with the University.</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endParaRPr lang="en-GB"/>
          </a:p>
        </p:txBody>
      </p:sp>
      <p:sp>
        <p:nvSpPr>
          <p:cNvPr id="4" name="Slide Number Placeholder 3"/>
          <p:cNvSpPr>
            <a:spLocks noGrp="1"/>
          </p:cNvSpPr>
          <p:nvPr>
            <p:ph type="sldNum" sz="quarter" idx="5"/>
          </p:nvPr>
        </p:nvSpPr>
        <p:spPr/>
        <p:txBody>
          <a:bodyPr/>
          <a:lstStyle/>
          <a:p>
            <a:fld id="{05FFDD11-B3EC-214B-B984-1798BFAD033A}" type="slidenum">
              <a:rPr lang="en-US" smtClean="0"/>
              <a:t>10</a:t>
            </a:fld>
            <a:endParaRPr lang="en-US"/>
          </a:p>
        </p:txBody>
      </p:sp>
    </p:spTree>
    <p:extLst>
      <p:ext uri="{BB962C8B-B14F-4D97-AF65-F5344CB8AC3E}">
        <p14:creationId xmlns:p14="http://schemas.microsoft.com/office/powerpoint/2010/main" val="29708210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2351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9/16/2024</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717865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9/16/2024</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896461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9/16/2024</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090279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9/16/2024</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860497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9/16/2024</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91386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9/16/2024</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560214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9/16/2024</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934943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9/16/2024</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795178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9/16/2024</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532125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9/16/2024</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1179962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9/16/2024</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443351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6" name="Text Placeholder 2">
            <a:extLst>
              <a:ext uri="{FF2B5EF4-FFF2-40B4-BE49-F238E27FC236}">
                <a16:creationId xmlns:a16="http://schemas.microsoft.com/office/drawing/2014/main" id="{91A672C8-C6E9-DB40-B41B-4DA95BF3B5A0}"/>
              </a:ext>
            </a:extLst>
          </p:cNvPr>
          <p:cNvSpPr txBox="1">
            <a:spLocks/>
          </p:cNvSpPr>
          <p:nvPr userDrawn="1"/>
        </p:nvSpPr>
        <p:spPr>
          <a:xfrm>
            <a:off x="266308" y="2427005"/>
            <a:ext cx="8611385" cy="3940228"/>
          </a:xfrm>
          <a:prstGeom prst="rect">
            <a:avLst/>
          </a:prstGeom>
        </p:spPr>
        <p:txBody>
          <a:bodyPr vert="horz" lIns="68580" tIns="34290" rIns="68580" bIns="34290" numCol="1" rtlCol="0">
            <a:normAutofit/>
          </a:bodyPr>
          <a:lstStyle>
            <a:lvl1pPr marL="0" indent="0" algn="l" defTabSz="914400" rtl="0" eaLnBrk="1" latinLnBrk="0" hangingPunct="1">
              <a:lnSpc>
                <a:spcPct val="150000"/>
              </a:lnSpc>
              <a:spcBef>
                <a:spcPts val="1000"/>
              </a:spcBef>
              <a:buFont typeface="Arial" panose="020B0604020202020204" pitchFamily="34" charset="0"/>
              <a:buNone/>
              <a:defRPr sz="24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800"/>
              <a:t>Click to edit Master text styles</a:t>
            </a:r>
          </a:p>
        </p:txBody>
      </p:sp>
    </p:spTree>
    <p:extLst>
      <p:ext uri="{BB962C8B-B14F-4D97-AF65-F5344CB8AC3E}">
        <p14:creationId xmlns:p14="http://schemas.microsoft.com/office/powerpoint/2010/main" val="427439737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9.xml"/><Relationship Id="rId13" Type="http://schemas.openxmlformats.org/officeDocument/2006/relationships/theme" Target="../theme/theme2.xml"/><Relationship Id="rId3" Type="http://schemas.openxmlformats.org/officeDocument/2006/relationships/slideLayout" Target="../slideLayouts/slideLayout4.xml"/><Relationship Id="rId7" Type="http://schemas.openxmlformats.org/officeDocument/2006/relationships/slideLayout" Target="../slideLayouts/slideLayout8.xml"/><Relationship Id="rId12" Type="http://schemas.openxmlformats.org/officeDocument/2006/relationships/slideLayout" Target="../slideLayouts/slideLayout13.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slideLayout" Target="../slideLayouts/slideLayout7.xml"/><Relationship Id="rId11" Type="http://schemas.openxmlformats.org/officeDocument/2006/relationships/slideLayout" Target="../slideLayouts/slideLayout12.xml"/><Relationship Id="rId5" Type="http://schemas.openxmlformats.org/officeDocument/2006/relationships/slideLayout" Target="../slideLayouts/slideLayout6.xml"/><Relationship Id="rId10" Type="http://schemas.openxmlformats.org/officeDocument/2006/relationships/slideLayout" Target="../slideLayouts/slideLayout11.xml"/><Relationship Id="rId4" Type="http://schemas.openxmlformats.org/officeDocument/2006/relationships/slideLayout" Target="../slideLayouts/slideLayout5.xml"/><Relationship Id="rId9" Type="http://schemas.openxmlformats.org/officeDocument/2006/relationships/slideLayout" Target="../slideLayouts/slideLayout10.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262974614"/>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businesscard, design&#10;&#10;Description automatically generated">
            <a:extLst>
              <a:ext uri="{FF2B5EF4-FFF2-40B4-BE49-F238E27FC236}">
                <a16:creationId xmlns:a16="http://schemas.microsoft.com/office/drawing/2014/main" id="{289E7878-B3D1-6FC5-87DB-108CA1BA808E}"/>
              </a:ext>
            </a:extLst>
          </p:cNvPr>
          <p:cNvPicPr>
            <a:picLocks noChangeAspect="1"/>
          </p:cNvPicPr>
          <p:nvPr userDrawn="1"/>
        </p:nvPicPr>
        <p:blipFill>
          <a:blip r:embed="rId14"/>
          <a:stretch>
            <a:fillRect/>
          </a:stretch>
        </p:blipFill>
        <p:spPr>
          <a:xfrm>
            <a:off x="0" y="0"/>
            <a:ext cx="9144000" cy="6858000"/>
          </a:xfrm>
          <a:prstGeom prst="rect">
            <a:avLst/>
          </a:prstGeom>
        </p:spPr>
      </p:pic>
    </p:spTree>
    <p:extLst>
      <p:ext uri="{BB962C8B-B14F-4D97-AF65-F5344CB8AC3E}">
        <p14:creationId xmlns:p14="http://schemas.microsoft.com/office/powerpoint/2010/main" val="1251622122"/>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 id="214748377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0.xml"/><Relationship Id="rId4" Type="http://schemas.openxmlformats.org/officeDocument/2006/relationships/hyperlink" Target="mailto:hwb@uwtsd.ac.uk"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pn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11.png"/><Relationship Id="rId11" Type="http://schemas.openxmlformats.org/officeDocument/2006/relationships/image" Target="../media/image16.png"/><Relationship Id="rId5" Type="http://schemas.openxmlformats.org/officeDocument/2006/relationships/image" Target="../media/image10.png"/><Relationship Id="rId10" Type="http://schemas.openxmlformats.org/officeDocument/2006/relationships/image" Target="../media/image15.png"/><Relationship Id="rId4" Type="http://schemas.openxmlformats.org/officeDocument/2006/relationships/image" Target="../media/image9.png"/><Relationship Id="rId9" Type="http://schemas.openxmlformats.org/officeDocument/2006/relationships/image" Target="../media/image14.png"/></Relationships>
</file>

<file path=ppt/slides/_rels/slide6.xml.rels><?xml version="1.0" encoding="UTF-8" standalone="yes"?>
<Relationships xmlns="http://schemas.openxmlformats.org/package/2006/relationships"><Relationship Id="rId3" Type="http://schemas.openxmlformats.org/officeDocument/2006/relationships/hyperlink" Target="https://hwb.uwtsd.ac.uk/" TargetMode="External"/><Relationship Id="rId2" Type="http://schemas.openxmlformats.org/officeDocument/2006/relationships/notesSlide" Target="../notesSlides/notesSlide5.xml"/><Relationship Id="rId1" Type="http://schemas.openxmlformats.org/officeDocument/2006/relationships/slideLayout" Target="../slideLayouts/slideLayout3.xml"/><Relationship Id="rId5" Type="http://schemas.openxmlformats.org/officeDocument/2006/relationships/image" Target="../media/image17.png"/><Relationship Id="rId4" Type="http://schemas.openxmlformats.org/officeDocument/2006/relationships/hyperlink" Target="mailto:1234567@student.uwtsd.ac.uk"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9.xml"/><Relationship Id="rId1" Type="http://schemas.openxmlformats.org/officeDocument/2006/relationships/video" Target="https://player.vimeo.com/video/846220117?app_id=122963" TargetMode="External"/><Relationship Id="rId5" Type="http://schemas.openxmlformats.org/officeDocument/2006/relationships/image" Target="../media/image21.jpeg"/><Relationship Id="rId4" Type="http://schemas.openxmlformats.org/officeDocument/2006/relationships/image" Target="../media/image20.png"/></Relationships>
</file>

<file path=ppt/slides/_rels/slide10.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D7D31"/>
        </a:solidFill>
        <a:effectLst/>
      </p:bgPr>
    </p:bg>
    <p:spTree>
      <p:nvGrpSpPr>
        <p:cNvPr id="1" name=""/>
        <p:cNvGrpSpPr/>
        <p:nvPr/>
      </p:nvGrpSpPr>
      <p:grpSpPr>
        <a:xfrm>
          <a:off x="0" y="0"/>
          <a:ext cx="0" cy="0"/>
          <a:chOff x="0" y="0"/>
          <a:chExt cx="0" cy="0"/>
        </a:xfrm>
      </p:grpSpPr>
      <p:pic>
        <p:nvPicPr>
          <p:cNvPr id="2" name="Picture 1" descr="A orange circle with white text&#10;&#10;Description automatically generated">
            <a:extLst>
              <a:ext uri="{FF2B5EF4-FFF2-40B4-BE49-F238E27FC236}">
                <a16:creationId xmlns:a16="http://schemas.microsoft.com/office/drawing/2014/main" id="{C48C19D4-6FEA-9AE0-F062-52AD98EA8956}"/>
              </a:ext>
            </a:extLst>
          </p:cNvPr>
          <p:cNvPicPr>
            <a:picLocks noChangeAspect="1"/>
          </p:cNvPicPr>
          <p:nvPr/>
        </p:nvPicPr>
        <p:blipFill>
          <a:blip r:embed="rId3"/>
          <a:stretch>
            <a:fillRect/>
          </a:stretch>
        </p:blipFill>
        <p:spPr>
          <a:xfrm>
            <a:off x="4351" y="643314"/>
            <a:ext cx="9135297" cy="4859567"/>
          </a:xfrm>
          <a:prstGeom prst="rect">
            <a:avLst/>
          </a:prstGeom>
        </p:spPr>
      </p:pic>
    </p:spTree>
    <p:extLst>
      <p:ext uri="{BB962C8B-B14F-4D97-AF65-F5344CB8AC3E}">
        <p14:creationId xmlns:p14="http://schemas.microsoft.com/office/powerpoint/2010/main" val="9632229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62270C-3B3E-6364-04F9-92FF84169BB5}"/>
              </a:ext>
            </a:extLst>
          </p:cNvPr>
          <p:cNvSpPr>
            <a:spLocks noGrp="1"/>
          </p:cNvSpPr>
          <p:nvPr>
            <p:ph type="title"/>
          </p:nvPr>
        </p:nvSpPr>
        <p:spPr>
          <a:xfrm>
            <a:off x="437322" y="457200"/>
            <a:ext cx="3142491" cy="876300"/>
          </a:xfrm>
        </p:spPr>
        <p:txBody>
          <a:bodyPr/>
          <a:lstStyle/>
          <a:p>
            <a:r>
              <a:rPr lang="en-GB" sz="3600" b="1"/>
              <a:t>Student Hwb </a:t>
            </a:r>
          </a:p>
        </p:txBody>
      </p:sp>
      <p:pic>
        <p:nvPicPr>
          <p:cNvPr id="7" name="Picture Placeholder 6">
            <a:extLst>
              <a:ext uri="{FF2B5EF4-FFF2-40B4-BE49-F238E27FC236}">
                <a16:creationId xmlns:a16="http://schemas.microsoft.com/office/drawing/2014/main" id="{6BD9308B-50AD-21F0-A091-C64434F6FB7F}"/>
              </a:ext>
            </a:extLst>
          </p:cNvPr>
          <p:cNvPicPr>
            <a:picLocks noGrp="1" noChangeAspect="1"/>
          </p:cNvPicPr>
          <p:nvPr>
            <p:ph type="pic" idx="1"/>
          </p:nvPr>
        </p:nvPicPr>
        <p:blipFill>
          <a:blip r:embed="rId3"/>
          <a:srcRect l="2508" r="2508"/>
          <a:stretch>
            <a:fillRect/>
          </a:stretch>
        </p:blipFill>
        <p:spPr>
          <a:prstGeom prst="rect">
            <a:avLst/>
          </a:prstGeom>
        </p:spPr>
      </p:pic>
      <p:sp>
        <p:nvSpPr>
          <p:cNvPr id="4" name="Text Placeholder 3">
            <a:extLst>
              <a:ext uri="{FF2B5EF4-FFF2-40B4-BE49-F238E27FC236}">
                <a16:creationId xmlns:a16="http://schemas.microsoft.com/office/drawing/2014/main" id="{5274FA6F-A46C-072B-7284-500B81F1F13F}"/>
              </a:ext>
            </a:extLst>
          </p:cNvPr>
          <p:cNvSpPr>
            <a:spLocks noGrp="1"/>
          </p:cNvSpPr>
          <p:nvPr>
            <p:ph type="body" sz="half" idx="2"/>
          </p:nvPr>
        </p:nvSpPr>
        <p:spPr>
          <a:xfrm>
            <a:off x="357809" y="1518443"/>
            <a:ext cx="3222004" cy="3811588"/>
          </a:xfrm>
        </p:spPr>
        <p:txBody>
          <a:bodyPr lIns="91440" tIns="45720" rIns="91440" bIns="45720" anchor="t"/>
          <a:lstStyle/>
          <a:p>
            <a:pPr marL="342900" indent="-342900">
              <a:buFont typeface="Arial" panose="020B0604020202020204" pitchFamily="34" charset="0"/>
              <a:buChar char="•"/>
            </a:pPr>
            <a:r>
              <a:rPr lang="en-GB" sz="2400"/>
              <a:t>First point of contact.</a:t>
            </a:r>
          </a:p>
          <a:p>
            <a:pPr marL="342900" indent="-342900">
              <a:buFont typeface="Arial" panose="020B0604020202020204" pitchFamily="34" charset="0"/>
              <a:buChar char="•"/>
            </a:pPr>
            <a:r>
              <a:rPr lang="en-GB" sz="2400"/>
              <a:t>Support all students</a:t>
            </a:r>
          </a:p>
          <a:p>
            <a:pPr marL="342900" indent="-342900">
              <a:buFont typeface="Arial" panose="020B0604020202020204" pitchFamily="34" charset="0"/>
              <a:buChar char="•"/>
            </a:pPr>
            <a:r>
              <a:rPr lang="en-GB" sz="2400"/>
              <a:t>Contact us by phone, live chat, email or by visiting one of our Hwb desks.</a:t>
            </a:r>
          </a:p>
          <a:p>
            <a:pPr marL="342900" indent="-342900">
              <a:buFont typeface="Arial" panose="020B0604020202020204" pitchFamily="34" charset="0"/>
              <a:buChar char="•"/>
            </a:pPr>
            <a:r>
              <a:rPr lang="en-GB" sz="2400">
                <a:ea typeface="DengXian" panose="02010600030101010101" pitchFamily="2" charset="-122"/>
                <a:cs typeface="Times New Roman" panose="02020603050405020304" pitchFamily="18" charset="0"/>
              </a:rPr>
              <a:t>E</a:t>
            </a:r>
            <a:r>
              <a:rPr lang="en-GB" sz="2400">
                <a:effectLst/>
                <a:ea typeface="DengXian" panose="02010600030101010101" pitchFamily="2" charset="-122"/>
                <a:cs typeface="Times New Roman" panose="02020603050405020304" pitchFamily="18" charset="0"/>
              </a:rPr>
              <a:t>mail: </a:t>
            </a:r>
            <a:r>
              <a:rPr lang="en-GB" sz="2400" u="sng">
                <a:solidFill>
                  <a:srgbClr val="0563C1"/>
                </a:solidFill>
                <a:effectLst/>
                <a:ea typeface="DengXian" panose="02010600030101010101" pitchFamily="2" charset="-122"/>
                <a:cs typeface="Times New Roman" panose="02020603050405020304" pitchFamily="18" charset="0"/>
                <a:hlinkClick r:id="rId4"/>
              </a:rPr>
              <a:t>hwb@uwtsd.ac.uk</a:t>
            </a:r>
            <a:r>
              <a:rPr lang="en-GB" sz="2400">
                <a:effectLst/>
                <a:ea typeface="DengXian" panose="02010600030101010101" pitchFamily="2" charset="-122"/>
                <a:cs typeface="Times New Roman" panose="02020603050405020304" pitchFamily="18" charset="0"/>
              </a:rPr>
              <a:t> . </a:t>
            </a:r>
          </a:p>
          <a:p>
            <a:pPr marL="342900" indent="-342900">
              <a:buFont typeface="Arial" panose="020B0604020202020204" pitchFamily="34" charset="0"/>
              <a:buChar char="•"/>
            </a:pPr>
            <a:r>
              <a:rPr lang="en-GB" sz="2400">
                <a:ea typeface="DengXian"/>
                <a:cs typeface="Times New Roman"/>
              </a:rPr>
              <a:t>C</a:t>
            </a:r>
            <a:r>
              <a:rPr lang="en-GB" sz="2400">
                <a:effectLst/>
                <a:ea typeface="DengXian"/>
                <a:cs typeface="Times New Roman"/>
              </a:rPr>
              <a:t>all us </a:t>
            </a:r>
            <a:r>
              <a:rPr lang="en-GB" sz="2400">
                <a:ea typeface="DengXian"/>
                <a:cs typeface="Times New Roman"/>
              </a:rPr>
              <a:t>03001313030</a:t>
            </a:r>
            <a:r>
              <a:rPr lang="en-GB" sz="2400">
                <a:effectLst/>
                <a:ea typeface="DengXian"/>
                <a:cs typeface="Times New Roman"/>
              </a:rPr>
              <a:t>.</a:t>
            </a:r>
          </a:p>
          <a:p>
            <a:pPr marL="342900" indent="-342900">
              <a:buFont typeface="Arial" panose="020B0604020202020204" pitchFamily="34" charset="0"/>
              <a:buChar char="•"/>
            </a:pPr>
            <a:endParaRPr lang="en-GB" sz="2400"/>
          </a:p>
          <a:p>
            <a:pPr marL="285750" indent="-285750">
              <a:buFont typeface="Arial" panose="020B0604020202020204" pitchFamily="34" charset="0"/>
              <a:buChar char="•"/>
            </a:pPr>
            <a:endParaRPr lang="en-GB"/>
          </a:p>
        </p:txBody>
      </p:sp>
    </p:spTree>
    <p:extLst>
      <p:ext uri="{BB962C8B-B14F-4D97-AF65-F5344CB8AC3E}">
        <p14:creationId xmlns:p14="http://schemas.microsoft.com/office/powerpoint/2010/main" val="25720589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File:Facebook icon 2013.svg - Wikimedia ...">
            <a:extLst>
              <a:ext uri="{FF2B5EF4-FFF2-40B4-BE49-F238E27FC236}">
                <a16:creationId xmlns:a16="http://schemas.microsoft.com/office/drawing/2014/main" id="{630492E9-793D-C8DF-4597-284A79800B2D}"/>
              </a:ext>
            </a:extLst>
          </p:cNvPr>
          <p:cNvPicPr>
            <a:picLocks noChangeAspect="1"/>
          </p:cNvPicPr>
          <p:nvPr/>
        </p:nvPicPr>
        <p:blipFill>
          <a:blip r:embed="rId2"/>
          <a:stretch>
            <a:fillRect/>
          </a:stretch>
        </p:blipFill>
        <p:spPr>
          <a:xfrm>
            <a:off x="1972975" y="3022457"/>
            <a:ext cx="2236644" cy="2236644"/>
          </a:xfrm>
          <a:prstGeom prst="rect">
            <a:avLst/>
          </a:prstGeom>
        </p:spPr>
      </p:pic>
      <p:pic>
        <p:nvPicPr>
          <p:cNvPr id="6" name="Picture 5" descr="File:Instagram logo 2016.svg ...">
            <a:extLst>
              <a:ext uri="{FF2B5EF4-FFF2-40B4-BE49-F238E27FC236}">
                <a16:creationId xmlns:a16="http://schemas.microsoft.com/office/drawing/2014/main" id="{2925E8A2-E2F2-DCD8-45DA-D6DDB7B18A76}"/>
              </a:ext>
            </a:extLst>
          </p:cNvPr>
          <p:cNvPicPr>
            <a:picLocks noChangeAspect="1"/>
          </p:cNvPicPr>
          <p:nvPr/>
        </p:nvPicPr>
        <p:blipFill>
          <a:blip r:embed="rId3"/>
          <a:stretch>
            <a:fillRect/>
          </a:stretch>
        </p:blipFill>
        <p:spPr>
          <a:xfrm>
            <a:off x="4570702" y="3022456"/>
            <a:ext cx="2236643" cy="2236643"/>
          </a:xfrm>
          <a:prstGeom prst="rect">
            <a:avLst/>
          </a:prstGeom>
        </p:spPr>
      </p:pic>
      <p:sp>
        <p:nvSpPr>
          <p:cNvPr id="7" name="TextBox 6">
            <a:extLst>
              <a:ext uri="{FF2B5EF4-FFF2-40B4-BE49-F238E27FC236}">
                <a16:creationId xmlns:a16="http://schemas.microsoft.com/office/drawing/2014/main" id="{B7D0BFE6-26C2-FA97-FD5D-E55AB580CA65}"/>
              </a:ext>
            </a:extLst>
          </p:cNvPr>
          <p:cNvSpPr txBox="1"/>
          <p:nvPr/>
        </p:nvSpPr>
        <p:spPr>
          <a:xfrm>
            <a:off x="1105377" y="963949"/>
            <a:ext cx="6652843"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5400" b="1">
                <a:latin typeface="Calibri Light"/>
                <a:ea typeface="Calibri"/>
                <a:cs typeface="Calibri"/>
              </a:rPr>
              <a:t>FOLLOW OUR SOCIAL MEDIA CHANNELS</a:t>
            </a:r>
            <a:endParaRPr lang="en-US" sz="5400" b="1">
              <a:latin typeface="Calibri Light"/>
              <a:ea typeface="Calibri Light"/>
              <a:cs typeface="Calibri Light"/>
            </a:endParaRPr>
          </a:p>
        </p:txBody>
      </p:sp>
      <p:sp>
        <p:nvSpPr>
          <p:cNvPr id="9" name="TextBox 8">
            <a:extLst>
              <a:ext uri="{FF2B5EF4-FFF2-40B4-BE49-F238E27FC236}">
                <a16:creationId xmlns:a16="http://schemas.microsoft.com/office/drawing/2014/main" id="{8875FF3F-5BA6-A8AA-EEDD-5FABFB32E840}"/>
              </a:ext>
            </a:extLst>
          </p:cNvPr>
          <p:cNvSpPr txBox="1"/>
          <p:nvPr/>
        </p:nvSpPr>
        <p:spPr>
          <a:xfrm>
            <a:off x="1302804" y="5359303"/>
            <a:ext cx="6528153"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200" b="1">
                <a:latin typeface="Calibri"/>
                <a:ea typeface="Calibri"/>
                <a:cs typeface="Calibri"/>
              </a:rPr>
              <a:t>@uwtsdstudents</a:t>
            </a:r>
          </a:p>
        </p:txBody>
      </p:sp>
    </p:spTree>
    <p:extLst>
      <p:ext uri="{BB962C8B-B14F-4D97-AF65-F5344CB8AC3E}">
        <p14:creationId xmlns:p14="http://schemas.microsoft.com/office/powerpoint/2010/main" val="2476451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7E73107-9EB0-D360-D1D0-E7E84C5CBDB9}"/>
              </a:ext>
            </a:extLst>
          </p:cNvPr>
          <p:cNvPicPr>
            <a:picLocks noChangeAspect="1"/>
          </p:cNvPicPr>
          <p:nvPr/>
        </p:nvPicPr>
        <p:blipFill>
          <a:blip r:embed="rId3"/>
          <a:stretch>
            <a:fillRect/>
          </a:stretch>
        </p:blipFill>
        <p:spPr>
          <a:xfrm>
            <a:off x="0" y="0"/>
            <a:ext cx="9144000" cy="6089041"/>
          </a:xfrm>
          <a:prstGeom prst="rect">
            <a:avLst/>
          </a:prstGeom>
        </p:spPr>
      </p:pic>
    </p:spTree>
    <p:extLst>
      <p:ext uri="{BB962C8B-B14F-4D97-AF65-F5344CB8AC3E}">
        <p14:creationId xmlns:p14="http://schemas.microsoft.com/office/powerpoint/2010/main" val="18440243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a:extLst>
              <a:ext uri="{FF2B5EF4-FFF2-40B4-BE49-F238E27FC236}">
                <a16:creationId xmlns:a16="http://schemas.microsoft.com/office/drawing/2014/main" id="{E11A8B08-6A15-2A09-9FF4-D4EC7FDB3B6B}"/>
              </a:ext>
            </a:extLst>
          </p:cNvPr>
          <p:cNvSpPr>
            <a:spLocks noChangeAspect="1" noChangeArrowheads="1"/>
          </p:cNvSpPr>
          <p:nvPr/>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3" name="Picture 2">
            <a:extLst>
              <a:ext uri="{FF2B5EF4-FFF2-40B4-BE49-F238E27FC236}">
                <a16:creationId xmlns:a16="http://schemas.microsoft.com/office/drawing/2014/main" id="{C142DEBD-CF9F-060B-1B32-FD4F6A2C35C2}"/>
              </a:ext>
            </a:extLst>
          </p:cNvPr>
          <p:cNvPicPr>
            <a:picLocks noChangeAspect="1"/>
          </p:cNvPicPr>
          <p:nvPr/>
        </p:nvPicPr>
        <p:blipFill>
          <a:blip r:embed="rId3"/>
          <a:stretch>
            <a:fillRect/>
          </a:stretch>
        </p:blipFill>
        <p:spPr>
          <a:xfrm>
            <a:off x="327991" y="695741"/>
            <a:ext cx="1530627" cy="2017642"/>
          </a:xfrm>
          <a:prstGeom prst="rect">
            <a:avLst/>
          </a:prstGeom>
        </p:spPr>
      </p:pic>
      <p:sp>
        <p:nvSpPr>
          <p:cNvPr id="4" name="TextBox 3">
            <a:extLst>
              <a:ext uri="{FF2B5EF4-FFF2-40B4-BE49-F238E27FC236}">
                <a16:creationId xmlns:a16="http://schemas.microsoft.com/office/drawing/2014/main" id="{78BCC675-B53F-783D-4944-9D1CFCA0015F}"/>
              </a:ext>
            </a:extLst>
          </p:cNvPr>
          <p:cNvSpPr txBox="1"/>
          <p:nvPr/>
        </p:nvSpPr>
        <p:spPr>
          <a:xfrm>
            <a:off x="327991" y="2814935"/>
            <a:ext cx="1610139" cy="461665"/>
          </a:xfrm>
          <a:prstGeom prst="rect">
            <a:avLst/>
          </a:prstGeom>
          <a:noFill/>
        </p:spPr>
        <p:txBody>
          <a:bodyPr wrap="square" rtlCol="0">
            <a:spAutoFit/>
          </a:bodyPr>
          <a:lstStyle/>
          <a:p>
            <a:r>
              <a:rPr lang="en-GB" sz="1200"/>
              <a:t>Rina Evans</a:t>
            </a:r>
          </a:p>
          <a:p>
            <a:r>
              <a:rPr lang="en-GB" sz="1200"/>
              <a:t>Student Hwb Manager</a:t>
            </a:r>
          </a:p>
        </p:txBody>
      </p:sp>
      <p:sp>
        <p:nvSpPr>
          <p:cNvPr id="5" name="Title 4">
            <a:extLst>
              <a:ext uri="{FF2B5EF4-FFF2-40B4-BE49-F238E27FC236}">
                <a16:creationId xmlns:a16="http://schemas.microsoft.com/office/drawing/2014/main" id="{FC154B5E-63B6-83F8-8FEA-DCD8854E30C1}"/>
              </a:ext>
            </a:extLst>
          </p:cNvPr>
          <p:cNvSpPr>
            <a:spLocks noGrp="1"/>
          </p:cNvSpPr>
          <p:nvPr>
            <p:ph type="title"/>
          </p:nvPr>
        </p:nvSpPr>
        <p:spPr>
          <a:xfrm>
            <a:off x="181388" y="37134"/>
            <a:ext cx="8853281" cy="658607"/>
          </a:xfrm>
        </p:spPr>
        <p:txBody>
          <a:bodyPr/>
          <a:lstStyle/>
          <a:p>
            <a:r>
              <a:rPr lang="en-GB" sz="3600" b="1"/>
              <a:t>Meet The Hwb Team</a:t>
            </a:r>
          </a:p>
        </p:txBody>
      </p:sp>
      <p:pic>
        <p:nvPicPr>
          <p:cNvPr id="6" name="Picture 5">
            <a:extLst>
              <a:ext uri="{FF2B5EF4-FFF2-40B4-BE49-F238E27FC236}">
                <a16:creationId xmlns:a16="http://schemas.microsoft.com/office/drawing/2014/main" id="{8B87BD49-2D9D-0EB1-C8A0-346A649CB8F7}"/>
              </a:ext>
            </a:extLst>
          </p:cNvPr>
          <p:cNvPicPr>
            <a:picLocks noChangeAspect="1"/>
          </p:cNvPicPr>
          <p:nvPr/>
        </p:nvPicPr>
        <p:blipFill>
          <a:blip r:embed="rId4"/>
          <a:stretch>
            <a:fillRect/>
          </a:stretch>
        </p:blipFill>
        <p:spPr>
          <a:xfrm>
            <a:off x="2141883" y="695741"/>
            <a:ext cx="1610139" cy="2017642"/>
          </a:xfrm>
          <a:prstGeom prst="rect">
            <a:avLst/>
          </a:prstGeom>
        </p:spPr>
      </p:pic>
      <p:sp>
        <p:nvSpPr>
          <p:cNvPr id="7" name="TextBox 6">
            <a:extLst>
              <a:ext uri="{FF2B5EF4-FFF2-40B4-BE49-F238E27FC236}">
                <a16:creationId xmlns:a16="http://schemas.microsoft.com/office/drawing/2014/main" id="{9B731233-610B-6FD5-BA71-B6352B20E88C}"/>
              </a:ext>
            </a:extLst>
          </p:cNvPr>
          <p:cNvSpPr txBox="1"/>
          <p:nvPr/>
        </p:nvSpPr>
        <p:spPr>
          <a:xfrm>
            <a:off x="2178949" y="2797218"/>
            <a:ext cx="1714636" cy="461665"/>
          </a:xfrm>
          <a:prstGeom prst="rect">
            <a:avLst/>
          </a:prstGeom>
          <a:noFill/>
        </p:spPr>
        <p:txBody>
          <a:bodyPr wrap="square" rtlCol="0">
            <a:spAutoFit/>
          </a:bodyPr>
          <a:lstStyle/>
          <a:p>
            <a:r>
              <a:rPr lang="en-GB" sz="1200"/>
              <a:t>Jo Price</a:t>
            </a:r>
          </a:p>
          <a:p>
            <a:r>
              <a:rPr lang="en-GB" sz="1200"/>
              <a:t>Principal Admin Officer</a:t>
            </a:r>
          </a:p>
        </p:txBody>
      </p:sp>
      <p:pic>
        <p:nvPicPr>
          <p:cNvPr id="8" name="Picture 7">
            <a:extLst>
              <a:ext uri="{FF2B5EF4-FFF2-40B4-BE49-F238E27FC236}">
                <a16:creationId xmlns:a16="http://schemas.microsoft.com/office/drawing/2014/main" id="{989BC370-307A-39ED-5207-571205808741}"/>
              </a:ext>
            </a:extLst>
          </p:cNvPr>
          <p:cNvPicPr>
            <a:picLocks noChangeAspect="1"/>
          </p:cNvPicPr>
          <p:nvPr/>
        </p:nvPicPr>
        <p:blipFill>
          <a:blip r:embed="rId5"/>
          <a:stretch>
            <a:fillRect/>
          </a:stretch>
        </p:blipFill>
        <p:spPr>
          <a:xfrm>
            <a:off x="3932305" y="695740"/>
            <a:ext cx="1610139" cy="2017643"/>
          </a:xfrm>
          <a:prstGeom prst="rect">
            <a:avLst/>
          </a:prstGeom>
        </p:spPr>
      </p:pic>
      <p:sp>
        <p:nvSpPr>
          <p:cNvPr id="9" name="TextBox 8">
            <a:extLst>
              <a:ext uri="{FF2B5EF4-FFF2-40B4-BE49-F238E27FC236}">
                <a16:creationId xmlns:a16="http://schemas.microsoft.com/office/drawing/2014/main" id="{21546849-9184-7DBD-CAD9-DD3F47E10154}"/>
              </a:ext>
            </a:extLst>
          </p:cNvPr>
          <p:cNvSpPr txBox="1"/>
          <p:nvPr/>
        </p:nvSpPr>
        <p:spPr>
          <a:xfrm>
            <a:off x="3981999" y="2797218"/>
            <a:ext cx="1510749" cy="646331"/>
          </a:xfrm>
          <a:prstGeom prst="rect">
            <a:avLst/>
          </a:prstGeom>
          <a:noFill/>
        </p:spPr>
        <p:txBody>
          <a:bodyPr wrap="square" rtlCol="0">
            <a:spAutoFit/>
          </a:bodyPr>
          <a:lstStyle/>
          <a:p>
            <a:r>
              <a:rPr lang="en-GB" sz="1200"/>
              <a:t>Marlene Tobias</a:t>
            </a:r>
          </a:p>
          <a:p>
            <a:r>
              <a:rPr lang="en-GB" sz="1200"/>
              <a:t>Senior Admin Officer - Cardiff</a:t>
            </a:r>
          </a:p>
        </p:txBody>
      </p:sp>
      <p:pic>
        <p:nvPicPr>
          <p:cNvPr id="10" name="Picture 9">
            <a:extLst>
              <a:ext uri="{FF2B5EF4-FFF2-40B4-BE49-F238E27FC236}">
                <a16:creationId xmlns:a16="http://schemas.microsoft.com/office/drawing/2014/main" id="{E3B935DF-CEE2-B854-B264-1DFE3120F44F}"/>
              </a:ext>
            </a:extLst>
          </p:cNvPr>
          <p:cNvPicPr>
            <a:picLocks noChangeAspect="1"/>
          </p:cNvPicPr>
          <p:nvPr/>
        </p:nvPicPr>
        <p:blipFill>
          <a:blip r:embed="rId6"/>
          <a:stretch>
            <a:fillRect/>
          </a:stretch>
        </p:blipFill>
        <p:spPr>
          <a:xfrm>
            <a:off x="7502939" y="695740"/>
            <a:ext cx="1446005" cy="2017642"/>
          </a:xfrm>
          <a:prstGeom prst="rect">
            <a:avLst/>
          </a:prstGeom>
        </p:spPr>
      </p:pic>
      <p:sp>
        <p:nvSpPr>
          <p:cNvPr id="11" name="TextBox 10">
            <a:extLst>
              <a:ext uri="{FF2B5EF4-FFF2-40B4-BE49-F238E27FC236}">
                <a16:creationId xmlns:a16="http://schemas.microsoft.com/office/drawing/2014/main" id="{F2A83CFC-ED74-549A-1CD0-CAF1E6668E8A}"/>
              </a:ext>
            </a:extLst>
          </p:cNvPr>
          <p:cNvSpPr txBox="1"/>
          <p:nvPr/>
        </p:nvSpPr>
        <p:spPr>
          <a:xfrm>
            <a:off x="7398516" y="2779360"/>
            <a:ext cx="1446005" cy="646331"/>
          </a:xfrm>
          <a:prstGeom prst="rect">
            <a:avLst/>
          </a:prstGeom>
          <a:noFill/>
        </p:spPr>
        <p:txBody>
          <a:bodyPr wrap="square" rtlCol="0">
            <a:spAutoFit/>
          </a:bodyPr>
          <a:lstStyle/>
          <a:p>
            <a:r>
              <a:rPr lang="en-GB" sz="1200"/>
              <a:t>Lorraine Jones</a:t>
            </a:r>
          </a:p>
          <a:p>
            <a:r>
              <a:rPr lang="en-GB" sz="1200"/>
              <a:t>Admin Officer </a:t>
            </a:r>
          </a:p>
          <a:p>
            <a:r>
              <a:rPr lang="en-GB" sz="1200"/>
              <a:t>Lampeter</a:t>
            </a:r>
          </a:p>
        </p:txBody>
      </p:sp>
      <p:pic>
        <p:nvPicPr>
          <p:cNvPr id="12" name="Picture 11">
            <a:extLst>
              <a:ext uri="{FF2B5EF4-FFF2-40B4-BE49-F238E27FC236}">
                <a16:creationId xmlns:a16="http://schemas.microsoft.com/office/drawing/2014/main" id="{E7225B1B-8A24-746F-DE64-7F526BFDCE02}"/>
              </a:ext>
            </a:extLst>
          </p:cNvPr>
          <p:cNvPicPr>
            <a:picLocks noChangeAspect="1"/>
          </p:cNvPicPr>
          <p:nvPr/>
        </p:nvPicPr>
        <p:blipFill>
          <a:blip r:embed="rId7"/>
          <a:stretch>
            <a:fillRect/>
          </a:stretch>
        </p:blipFill>
        <p:spPr>
          <a:xfrm>
            <a:off x="5825708" y="695741"/>
            <a:ext cx="1446005" cy="2017642"/>
          </a:xfrm>
          <a:prstGeom prst="rect">
            <a:avLst/>
          </a:prstGeom>
        </p:spPr>
      </p:pic>
      <p:sp>
        <p:nvSpPr>
          <p:cNvPr id="13" name="TextBox 12">
            <a:extLst>
              <a:ext uri="{FF2B5EF4-FFF2-40B4-BE49-F238E27FC236}">
                <a16:creationId xmlns:a16="http://schemas.microsoft.com/office/drawing/2014/main" id="{AA9FCB6A-F012-3BE7-CA52-65F0835E98CB}"/>
              </a:ext>
            </a:extLst>
          </p:cNvPr>
          <p:cNvSpPr txBox="1"/>
          <p:nvPr/>
        </p:nvSpPr>
        <p:spPr>
          <a:xfrm>
            <a:off x="5794929" y="2767418"/>
            <a:ext cx="1510749" cy="646331"/>
          </a:xfrm>
          <a:prstGeom prst="rect">
            <a:avLst/>
          </a:prstGeom>
          <a:noFill/>
        </p:spPr>
        <p:txBody>
          <a:bodyPr wrap="square" rtlCol="0">
            <a:spAutoFit/>
          </a:bodyPr>
          <a:lstStyle/>
          <a:p>
            <a:r>
              <a:rPr lang="en-GB" sz="1200"/>
              <a:t>Bruce </a:t>
            </a:r>
            <a:r>
              <a:rPr lang="en-GB" sz="1200" err="1"/>
              <a:t>McSloy</a:t>
            </a:r>
            <a:endParaRPr lang="en-GB" sz="1200"/>
          </a:p>
          <a:p>
            <a:r>
              <a:rPr lang="en-GB" sz="1200"/>
              <a:t>Admin Officer</a:t>
            </a:r>
          </a:p>
          <a:p>
            <a:r>
              <a:rPr lang="en-GB" sz="1200"/>
              <a:t>Dynevor</a:t>
            </a:r>
          </a:p>
        </p:txBody>
      </p:sp>
      <p:pic>
        <p:nvPicPr>
          <p:cNvPr id="14" name="Picture 13">
            <a:extLst>
              <a:ext uri="{FF2B5EF4-FFF2-40B4-BE49-F238E27FC236}">
                <a16:creationId xmlns:a16="http://schemas.microsoft.com/office/drawing/2014/main" id="{5638241B-814B-DDD3-A023-CC8F402BA2EC}"/>
              </a:ext>
            </a:extLst>
          </p:cNvPr>
          <p:cNvPicPr>
            <a:picLocks noChangeAspect="1"/>
          </p:cNvPicPr>
          <p:nvPr/>
        </p:nvPicPr>
        <p:blipFill>
          <a:blip r:embed="rId8"/>
          <a:stretch>
            <a:fillRect/>
          </a:stretch>
        </p:blipFill>
        <p:spPr>
          <a:xfrm>
            <a:off x="677381" y="3377492"/>
            <a:ext cx="1433110" cy="1890247"/>
          </a:xfrm>
          <a:prstGeom prst="rect">
            <a:avLst/>
          </a:prstGeom>
        </p:spPr>
      </p:pic>
      <p:sp>
        <p:nvSpPr>
          <p:cNvPr id="15" name="TextBox 14">
            <a:extLst>
              <a:ext uri="{FF2B5EF4-FFF2-40B4-BE49-F238E27FC236}">
                <a16:creationId xmlns:a16="http://schemas.microsoft.com/office/drawing/2014/main" id="{9C058537-5D64-CA20-99D2-2BDCF786ABCF}"/>
              </a:ext>
            </a:extLst>
          </p:cNvPr>
          <p:cNvSpPr txBox="1"/>
          <p:nvPr/>
        </p:nvSpPr>
        <p:spPr>
          <a:xfrm>
            <a:off x="677382" y="5350359"/>
            <a:ext cx="2358886" cy="646331"/>
          </a:xfrm>
          <a:prstGeom prst="rect">
            <a:avLst/>
          </a:prstGeom>
          <a:noFill/>
        </p:spPr>
        <p:txBody>
          <a:bodyPr wrap="square" rtlCol="0">
            <a:spAutoFit/>
          </a:bodyPr>
          <a:lstStyle/>
          <a:p>
            <a:r>
              <a:rPr lang="en-GB" sz="1200"/>
              <a:t>Jonathan Jones</a:t>
            </a:r>
          </a:p>
          <a:p>
            <a:r>
              <a:rPr lang="en-GB" sz="1200"/>
              <a:t>Student Comms Advisor  Carmarthen</a:t>
            </a:r>
          </a:p>
        </p:txBody>
      </p:sp>
      <p:pic>
        <p:nvPicPr>
          <p:cNvPr id="17" name="Picture 16">
            <a:extLst>
              <a:ext uri="{FF2B5EF4-FFF2-40B4-BE49-F238E27FC236}">
                <a16:creationId xmlns:a16="http://schemas.microsoft.com/office/drawing/2014/main" id="{5F4F9AD6-9734-4BFC-200F-A495F4E2BBED}"/>
              </a:ext>
            </a:extLst>
          </p:cNvPr>
          <p:cNvPicPr>
            <a:picLocks noChangeAspect="1"/>
          </p:cNvPicPr>
          <p:nvPr/>
        </p:nvPicPr>
        <p:blipFill>
          <a:blip r:embed="rId9"/>
          <a:stretch>
            <a:fillRect/>
          </a:stretch>
        </p:blipFill>
        <p:spPr>
          <a:xfrm>
            <a:off x="2829619" y="3381880"/>
            <a:ext cx="1421849" cy="1895749"/>
          </a:xfrm>
          <a:prstGeom prst="rect">
            <a:avLst/>
          </a:prstGeom>
        </p:spPr>
      </p:pic>
      <p:pic>
        <p:nvPicPr>
          <p:cNvPr id="18" name="Picture 17">
            <a:extLst>
              <a:ext uri="{FF2B5EF4-FFF2-40B4-BE49-F238E27FC236}">
                <a16:creationId xmlns:a16="http://schemas.microsoft.com/office/drawing/2014/main" id="{9649A9B3-465A-8B65-E385-83CF6B708B16}"/>
              </a:ext>
            </a:extLst>
          </p:cNvPr>
          <p:cNvPicPr>
            <a:picLocks noChangeAspect="1"/>
          </p:cNvPicPr>
          <p:nvPr/>
        </p:nvPicPr>
        <p:blipFill>
          <a:blip r:embed="rId10"/>
          <a:stretch>
            <a:fillRect/>
          </a:stretch>
        </p:blipFill>
        <p:spPr>
          <a:xfrm>
            <a:off x="5117337" y="3395209"/>
            <a:ext cx="1422105" cy="1861269"/>
          </a:xfrm>
          <a:prstGeom prst="rect">
            <a:avLst/>
          </a:prstGeom>
        </p:spPr>
      </p:pic>
      <p:pic>
        <p:nvPicPr>
          <p:cNvPr id="20" name="Picture 19">
            <a:extLst>
              <a:ext uri="{FF2B5EF4-FFF2-40B4-BE49-F238E27FC236}">
                <a16:creationId xmlns:a16="http://schemas.microsoft.com/office/drawing/2014/main" id="{19095B31-F5A6-DF53-2FBE-2286C374CE37}"/>
              </a:ext>
            </a:extLst>
          </p:cNvPr>
          <p:cNvPicPr>
            <a:picLocks noChangeAspect="1"/>
          </p:cNvPicPr>
          <p:nvPr/>
        </p:nvPicPr>
        <p:blipFill>
          <a:blip r:embed="rId11"/>
          <a:stretch>
            <a:fillRect/>
          </a:stretch>
        </p:blipFill>
        <p:spPr>
          <a:xfrm>
            <a:off x="7012718" y="3381880"/>
            <a:ext cx="1516181" cy="1879403"/>
          </a:xfrm>
          <a:prstGeom prst="rect">
            <a:avLst/>
          </a:prstGeom>
        </p:spPr>
      </p:pic>
      <p:sp>
        <p:nvSpPr>
          <p:cNvPr id="21" name="TextBox 20">
            <a:extLst>
              <a:ext uri="{FF2B5EF4-FFF2-40B4-BE49-F238E27FC236}">
                <a16:creationId xmlns:a16="http://schemas.microsoft.com/office/drawing/2014/main" id="{F3B6C989-E73F-865D-6B00-43A3D33B16A1}"/>
              </a:ext>
            </a:extLst>
          </p:cNvPr>
          <p:cNvSpPr txBox="1"/>
          <p:nvPr/>
        </p:nvSpPr>
        <p:spPr>
          <a:xfrm>
            <a:off x="2752725" y="5350359"/>
            <a:ext cx="1894588" cy="646331"/>
          </a:xfrm>
          <a:prstGeom prst="rect">
            <a:avLst/>
          </a:prstGeom>
          <a:noFill/>
        </p:spPr>
        <p:txBody>
          <a:bodyPr wrap="square" lIns="91440" tIns="45720" rIns="91440" bIns="45720" rtlCol="0" anchor="t">
            <a:spAutoFit/>
          </a:bodyPr>
          <a:lstStyle/>
          <a:p>
            <a:r>
              <a:rPr lang="en-GB" sz="1200"/>
              <a:t>Rachel Randall</a:t>
            </a:r>
          </a:p>
          <a:p>
            <a:r>
              <a:rPr lang="en-GB" sz="1200"/>
              <a:t>Admin Officer</a:t>
            </a:r>
          </a:p>
          <a:p>
            <a:r>
              <a:rPr lang="en-GB" sz="1200">
                <a:cs typeface="Calibri"/>
              </a:rPr>
              <a:t>Swansea Business Campus</a:t>
            </a:r>
            <a:endParaRPr lang="en-GB" sz="1200"/>
          </a:p>
        </p:txBody>
      </p:sp>
      <p:sp>
        <p:nvSpPr>
          <p:cNvPr id="22" name="TextBox 21">
            <a:extLst>
              <a:ext uri="{FF2B5EF4-FFF2-40B4-BE49-F238E27FC236}">
                <a16:creationId xmlns:a16="http://schemas.microsoft.com/office/drawing/2014/main" id="{9294BFCB-2086-E4F3-D708-63A6EB18BCB3}"/>
              </a:ext>
            </a:extLst>
          </p:cNvPr>
          <p:cNvSpPr txBox="1"/>
          <p:nvPr/>
        </p:nvSpPr>
        <p:spPr>
          <a:xfrm>
            <a:off x="4928850" y="5288890"/>
            <a:ext cx="1714637" cy="646331"/>
          </a:xfrm>
          <a:prstGeom prst="rect">
            <a:avLst/>
          </a:prstGeom>
          <a:noFill/>
        </p:spPr>
        <p:txBody>
          <a:bodyPr wrap="square" rtlCol="0">
            <a:spAutoFit/>
          </a:bodyPr>
          <a:lstStyle/>
          <a:p>
            <a:r>
              <a:rPr lang="en-GB" sz="1200"/>
              <a:t>Claire Tregembo</a:t>
            </a:r>
          </a:p>
          <a:p>
            <a:r>
              <a:rPr lang="en-GB" sz="1200"/>
              <a:t>Admin Officer </a:t>
            </a:r>
          </a:p>
          <a:p>
            <a:r>
              <a:rPr lang="en-GB" sz="1200"/>
              <a:t>IQ</a:t>
            </a:r>
          </a:p>
        </p:txBody>
      </p:sp>
      <p:sp>
        <p:nvSpPr>
          <p:cNvPr id="23" name="TextBox 22">
            <a:extLst>
              <a:ext uri="{FF2B5EF4-FFF2-40B4-BE49-F238E27FC236}">
                <a16:creationId xmlns:a16="http://schemas.microsoft.com/office/drawing/2014/main" id="{BAF9FF63-654E-591F-E8F5-E8CC897FD8E3}"/>
              </a:ext>
            </a:extLst>
          </p:cNvPr>
          <p:cNvSpPr txBox="1"/>
          <p:nvPr/>
        </p:nvSpPr>
        <p:spPr>
          <a:xfrm>
            <a:off x="6890030" y="5267739"/>
            <a:ext cx="1635962" cy="646331"/>
          </a:xfrm>
          <a:prstGeom prst="rect">
            <a:avLst/>
          </a:prstGeom>
          <a:noFill/>
        </p:spPr>
        <p:txBody>
          <a:bodyPr wrap="square" rtlCol="0">
            <a:spAutoFit/>
          </a:bodyPr>
          <a:lstStyle/>
          <a:p>
            <a:r>
              <a:rPr lang="en-GB" sz="1200"/>
              <a:t>Suzanne Hutchinson</a:t>
            </a:r>
          </a:p>
          <a:p>
            <a:r>
              <a:rPr lang="en-GB" sz="1200"/>
              <a:t>Admin Officer</a:t>
            </a:r>
          </a:p>
          <a:p>
            <a:r>
              <a:rPr lang="en-GB" sz="1200"/>
              <a:t>IQ</a:t>
            </a:r>
          </a:p>
        </p:txBody>
      </p:sp>
    </p:spTree>
    <p:extLst>
      <p:ext uri="{BB962C8B-B14F-4D97-AF65-F5344CB8AC3E}">
        <p14:creationId xmlns:p14="http://schemas.microsoft.com/office/powerpoint/2010/main" val="5990337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463682-7DBC-BD41-D228-72A8E8D301E9}"/>
              </a:ext>
            </a:extLst>
          </p:cNvPr>
          <p:cNvSpPr>
            <a:spLocks noGrp="1"/>
          </p:cNvSpPr>
          <p:nvPr>
            <p:ph type="title"/>
          </p:nvPr>
        </p:nvSpPr>
        <p:spPr/>
        <p:txBody>
          <a:bodyPr/>
          <a:lstStyle/>
          <a:p>
            <a:r>
              <a:rPr lang="en-GB" sz="3600" b="1"/>
              <a:t>Hwb App</a:t>
            </a:r>
          </a:p>
        </p:txBody>
      </p:sp>
      <p:sp>
        <p:nvSpPr>
          <p:cNvPr id="6" name="TextBox 5">
            <a:extLst>
              <a:ext uri="{FF2B5EF4-FFF2-40B4-BE49-F238E27FC236}">
                <a16:creationId xmlns:a16="http://schemas.microsoft.com/office/drawing/2014/main" id="{560F4A59-2907-994D-6E5D-D6C2B8963AEA}"/>
              </a:ext>
            </a:extLst>
          </p:cNvPr>
          <p:cNvSpPr txBox="1"/>
          <p:nvPr/>
        </p:nvSpPr>
        <p:spPr>
          <a:xfrm flipH="1">
            <a:off x="628650" y="1297858"/>
            <a:ext cx="3736873" cy="4425507"/>
          </a:xfrm>
          <a:prstGeom prst="rect">
            <a:avLst/>
          </a:prstGeom>
          <a:noFill/>
        </p:spPr>
        <p:txBody>
          <a:bodyPr wrap="square" lIns="91440" tIns="45720" rIns="91440" bIns="45720" rtlCol="0" anchor="t">
            <a:spAutoFit/>
          </a:bodyPr>
          <a:lstStyle/>
          <a:p>
            <a:pPr>
              <a:lnSpc>
                <a:spcPct val="107000"/>
              </a:lnSpc>
              <a:spcAft>
                <a:spcPts val="800"/>
              </a:spcAft>
            </a:pPr>
            <a:r>
              <a:rPr lang="en-GB" sz="1800" b="1" u="sng">
                <a:effectLst/>
                <a:latin typeface="Calibri"/>
                <a:ea typeface="DengXian"/>
                <a:cs typeface="Times New Roman"/>
              </a:rPr>
              <a:t>Top Tip</a:t>
            </a:r>
          </a:p>
          <a:p>
            <a:pPr>
              <a:lnSpc>
                <a:spcPct val="107000"/>
              </a:lnSpc>
              <a:spcAft>
                <a:spcPts val="800"/>
              </a:spcAft>
            </a:pPr>
            <a:r>
              <a:rPr lang="en-GB" sz="1800">
                <a:effectLst/>
                <a:latin typeface="Calibri"/>
                <a:ea typeface="DengXian"/>
                <a:cs typeface="Times New Roman"/>
              </a:rPr>
              <a:t>UWTSD Hwb: </a:t>
            </a:r>
            <a:r>
              <a:rPr lang="en-GB" sz="1800" u="sng">
                <a:solidFill>
                  <a:srgbClr val="0563C1"/>
                </a:solidFill>
                <a:effectLst/>
                <a:latin typeface="Calibri"/>
                <a:ea typeface="DengXian"/>
                <a:cs typeface="Times New Roman"/>
                <a:hlinkClick r:id="rId3"/>
              </a:rPr>
              <a:t>https://hwb.uwtsd.ac.uk/</a:t>
            </a:r>
            <a:endParaRPr lang="en-GB" sz="1800" u="sng">
              <a:solidFill>
                <a:srgbClr val="0563C1"/>
              </a:solidFill>
              <a:effectLst/>
              <a:latin typeface="Calibri"/>
              <a:ea typeface="DengXian"/>
              <a:cs typeface="Times New Roman"/>
            </a:endParaRPr>
          </a:p>
          <a:p>
            <a:pPr>
              <a:lnSpc>
                <a:spcPct val="107000"/>
              </a:lnSpc>
              <a:spcAft>
                <a:spcPts val="800"/>
              </a:spcAft>
            </a:pPr>
            <a:r>
              <a:rPr lang="en-US" sz="1800" b="0" i="0">
                <a:solidFill>
                  <a:srgbClr val="000000"/>
                </a:solidFill>
                <a:effectLst/>
                <a:latin typeface="Calibri"/>
                <a:ea typeface="Calibri"/>
                <a:cs typeface="Calibri"/>
              </a:rPr>
              <a:t>Your logins for </a:t>
            </a:r>
            <a:r>
              <a:rPr lang="en-US">
                <a:solidFill>
                  <a:srgbClr val="000000"/>
                </a:solidFill>
                <a:latin typeface="Calibri"/>
                <a:ea typeface="Calibri"/>
                <a:cs typeface="Calibri"/>
              </a:rPr>
              <a:t>most of </a:t>
            </a:r>
            <a:r>
              <a:rPr lang="en-US" sz="1800" b="0" i="0">
                <a:solidFill>
                  <a:srgbClr val="000000"/>
                </a:solidFill>
                <a:effectLst/>
                <a:latin typeface="Calibri"/>
                <a:ea typeface="Calibri"/>
                <a:cs typeface="Calibri"/>
              </a:rPr>
              <a:t>your </a:t>
            </a:r>
            <a:r>
              <a:rPr lang="en-US">
                <a:solidFill>
                  <a:srgbClr val="000000"/>
                </a:solidFill>
                <a:latin typeface="Calibri"/>
                <a:ea typeface="Calibri"/>
                <a:cs typeface="Calibri"/>
              </a:rPr>
              <a:t>  </a:t>
            </a:r>
            <a:r>
              <a:rPr lang="en-US" sz="1800" b="0" i="0">
                <a:solidFill>
                  <a:srgbClr val="000000"/>
                </a:solidFill>
                <a:effectLst/>
                <a:latin typeface="Calibri"/>
                <a:ea typeface="Calibri"/>
                <a:cs typeface="Calibri"/>
              </a:rPr>
              <a:t>University student accounts will </a:t>
            </a:r>
            <a:r>
              <a:rPr lang="en-US">
                <a:solidFill>
                  <a:srgbClr val="000000"/>
                </a:solidFill>
                <a:latin typeface="Calibri"/>
                <a:ea typeface="Calibri"/>
                <a:cs typeface="Calibri"/>
              </a:rPr>
              <a:t>       </a:t>
            </a:r>
            <a:r>
              <a:rPr lang="en-US" sz="1800" b="0" i="0">
                <a:solidFill>
                  <a:srgbClr val="000000"/>
                </a:solidFill>
                <a:effectLst/>
                <a:latin typeface="Calibri"/>
                <a:ea typeface="Calibri"/>
                <a:cs typeface="Calibri"/>
              </a:rPr>
              <a:t>be the same each time </a:t>
            </a:r>
            <a:endParaRPr lang="en-US">
              <a:solidFill>
                <a:srgbClr val="000000"/>
              </a:solidFill>
              <a:latin typeface="Calibri"/>
              <a:ea typeface="Calibri"/>
              <a:cs typeface="Calibri"/>
            </a:endParaRPr>
          </a:p>
          <a:p>
            <a:pPr>
              <a:lnSpc>
                <a:spcPct val="107000"/>
              </a:lnSpc>
              <a:spcAft>
                <a:spcPts val="800"/>
              </a:spcAft>
            </a:pPr>
            <a:r>
              <a:rPr lang="en-US" sz="1800" b="0" i="0">
                <a:solidFill>
                  <a:srgbClr val="000000"/>
                </a:solidFill>
                <a:effectLst/>
                <a:latin typeface="Calibri"/>
                <a:ea typeface="Calibri"/>
                <a:cs typeface="Calibri"/>
              </a:rPr>
              <a:t>Username: </a:t>
            </a:r>
            <a:r>
              <a:rPr lang="en-US" sz="1800" b="0" i="0" u="sng" strike="noStrike">
                <a:solidFill>
                  <a:srgbClr val="0563C1"/>
                </a:solidFill>
                <a:effectLst/>
                <a:latin typeface="Calibri"/>
                <a:ea typeface="Calibri"/>
                <a:cs typeface="Calibri"/>
                <a:hlinkClick r:id="rId4"/>
              </a:rPr>
              <a:t>1234567@student.uwtsd.ac.uk</a:t>
            </a:r>
            <a:r>
              <a:rPr lang="en-US" sz="1800" b="0" i="0">
                <a:solidFill>
                  <a:srgbClr val="000000"/>
                </a:solidFill>
                <a:effectLst/>
                <a:latin typeface="Calibri"/>
                <a:ea typeface="Calibri"/>
                <a:cs typeface="Calibri"/>
              </a:rPr>
              <a:t> (which is also your student email address) </a:t>
            </a:r>
            <a:endParaRPr lang="en-US"/>
          </a:p>
          <a:p>
            <a:pPr algn="l" rtl="0" fontAlgn="base"/>
            <a:r>
              <a:rPr lang="en-US" sz="1800" b="0" i="0">
                <a:solidFill>
                  <a:srgbClr val="000000"/>
                </a:solidFill>
                <a:effectLst/>
                <a:latin typeface="Calibri"/>
                <a:ea typeface="Calibri"/>
                <a:cs typeface="Calibri"/>
              </a:rPr>
              <a:t>Password: dob00.00.00 </a:t>
            </a:r>
            <a:endParaRPr lang="en-US" b="0" i="0">
              <a:solidFill>
                <a:srgbClr val="000000"/>
              </a:solidFill>
              <a:effectLst/>
              <a:latin typeface="Calibri"/>
              <a:ea typeface="Calibri"/>
              <a:cs typeface="Calibri"/>
            </a:endParaRPr>
          </a:p>
          <a:p>
            <a:pPr>
              <a:lnSpc>
                <a:spcPct val="107000"/>
              </a:lnSpc>
              <a:spcAft>
                <a:spcPts val="800"/>
              </a:spcAft>
            </a:pPr>
            <a:r>
              <a:rPr lang="en-GB">
                <a:solidFill>
                  <a:schemeClr val="accent2"/>
                </a:solidFill>
                <a:latin typeface="Calibri"/>
                <a:ea typeface="Calibri"/>
                <a:cs typeface="Calibri"/>
              </a:rPr>
              <a:t>(except </a:t>
            </a:r>
            <a:r>
              <a:rPr lang="en-GB" err="1">
                <a:solidFill>
                  <a:schemeClr val="accent2"/>
                </a:solidFill>
                <a:latin typeface="Calibri"/>
                <a:ea typeface="Calibri"/>
                <a:cs typeface="Calibri"/>
              </a:rPr>
              <a:t>MyTSD</a:t>
            </a:r>
            <a:r>
              <a:rPr lang="en-GB">
                <a:solidFill>
                  <a:schemeClr val="accent2"/>
                </a:solidFill>
                <a:latin typeface="Calibri"/>
                <a:ea typeface="Calibri"/>
                <a:cs typeface="Calibri"/>
              </a:rPr>
              <a:t>)</a:t>
            </a:r>
          </a:p>
          <a:p>
            <a:pPr>
              <a:lnSpc>
                <a:spcPct val="107000"/>
              </a:lnSpc>
              <a:spcAft>
                <a:spcPts val="800"/>
              </a:spcAft>
            </a:pPr>
            <a:endParaRPr lang="en-GB" sz="1800">
              <a:effectLst/>
              <a:latin typeface="Calibri" panose="020F0502020204030204" pitchFamily="34" charset="0"/>
              <a:ea typeface="DengXian" panose="02010600030101010101" pitchFamily="2" charset="-122"/>
              <a:cs typeface="Times New Roman" panose="02020603050405020304" pitchFamily="18" charset="0"/>
            </a:endParaRPr>
          </a:p>
        </p:txBody>
      </p:sp>
      <p:pic>
        <p:nvPicPr>
          <p:cNvPr id="9" name="Content Placeholder 4">
            <a:extLst>
              <a:ext uri="{FF2B5EF4-FFF2-40B4-BE49-F238E27FC236}">
                <a16:creationId xmlns:a16="http://schemas.microsoft.com/office/drawing/2014/main" id="{89308702-CC24-2830-5913-B7CBFD53F462}"/>
              </a:ext>
            </a:extLst>
          </p:cNvPr>
          <p:cNvPicPr>
            <a:picLocks noGrp="1" noChangeAspect="1"/>
          </p:cNvPicPr>
          <p:nvPr>
            <p:ph idx="1"/>
          </p:nvPr>
        </p:nvPicPr>
        <p:blipFill>
          <a:blip r:embed="rId5"/>
          <a:stretch>
            <a:fillRect/>
          </a:stretch>
        </p:blipFill>
        <p:spPr>
          <a:xfrm>
            <a:off x="4032201" y="546816"/>
            <a:ext cx="5006901" cy="518554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1692519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5AC6CD-7CA4-D9EB-F021-A742D59CB7B1}"/>
              </a:ext>
            </a:extLst>
          </p:cNvPr>
          <p:cNvSpPr>
            <a:spLocks noGrp="1"/>
          </p:cNvSpPr>
          <p:nvPr>
            <p:ph type="title"/>
          </p:nvPr>
        </p:nvSpPr>
        <p:spPr>
          <a:xfrm>
            <a:off x="119269" y="116646"/>
            <a:ext cx="7886700" cy="1325563"/>
          </a:xfrm>
        </p:spPr>
        <p:txBody>
          <a:bodyPr/>
          <a:lstStyle/>
          <a:p>
            <a:r>
              <a:rPr lang="en-GB" sz="3600" b="1"/>
              <a:t>Hwb App</a:t>
            </a:r>
          </a:p>
        </p:txBody>
      </p:sp>
      <p:pic>
        <p:nvPicPr>
          <p:cNvPr id="6" name="Content Placeholder 5" descr="A screenshot of a cell phone&#10;&#10;Description automatically generated">
            <a:extLst>
              <a:ext uri="{FF2B5EF4-FFF2-40B4-BE49-F238E27FC236}">
                <a16:creationId xmlns:a16="http://schemas.microsoft.com/office/drawing/2014/main" id="{BB1A9C1E-A33A-A7CF-39E5-8B1D3F29C74D}"/>
              </a:ext>
            </a:extLst>
          </p:cNvPr>
          <p:cNvPicPr>
            <a:picLocks noGrp="1" noChangeAspect="1"/>
          </p:cNvPicPr>
          <p:nvPr>
            <p:ph idx="1"/>
          </p:nvPr>
        </p:nvPicPr>
        <p:blipFill>
          <a:blip r:embed="rId3"/>
          <a:stretch>
            <a:fillRect/>
          </a:stretch>
        </p:blipFill>
        <p:spPr>
          <a:xfrm>
            <a:off x="645350" y="631951"/>
            <a:ext cx="8146087" cy="5252224"/>
          </a:xfrm>
        </p:spPr>
      </p:pic>
    </p:spTree>
    <p:extLst>
      <p:ext uri="{BB962C8B-B14F-4D97-AF65-F5344CB8AC3E}">
        <p14:creationId xmlns:p14="http://schemas.microsoft.com/office/powerpoint/2010/main" val="3061990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B6D103-E5F0-C01E-ECD8-D13CCCC4FA51}"/>
              </a:ext>
            </a:extLst>
          </p:cNvPr>
          <p:cNvSpPr>
            <a:spLocks noGrp="1"/>
          </p:cNvSpPr>
          <p:nvPr>
            <p:ph type="title"/>
          </p:nvPr>
        </p:nvSpPr>
        <p:spPr/>
        <p:txBody>
          <a:bodyPr/>
          <a:lstStyle/>
          <a:p>
            <a:r>
              <a:rPr lang="en-GB" sz="3600" b="1"/>
              <a:t>Hwb Welcome Tile</a:t>
            </a:r>
          </a:p>
        </p:txBody>
      </p:sp>
      <p:pic>
        <p:nvPicPr>
          <p:cNvPr id="12" name="Content Placeholder 11" descr="A collage of blue and white squares with text&#10;&#10;Description automatically generated">
            <a:extLst>
              <a:ext uri="{FF2B5EF4-FFF2-40B4-BE49-F238E27FC236}">
                <a16:creationId xmlns:a16="http://schemas.microsoft.com/office/drawing/2014/main" id="{07824820-9984-69BF-6148-59550A52AF25}"/>
              </a:ext>
            </a:extLst>
          </p:cNvPr>
          <p:cNvPicPr>
            <a:picLocks noGrp="1" noChangeAspect="1"/>
          </p:cNvPicPr>
          <p:nvPr>
            <p:ph idx="1"/>
          </p:nvPr>
        </p:nvPicPr>
        <p:blipFill>
          <a:blip r:embed="rId3"/>
          <a:stretch>
            <a:fillRect/>
          </a:stretch>
        </p:blipFill>
        <p:spPr>
          <a:xfrm>
            <a:off x="1022642" y="1251310"/>
            <a:ext cx="7098716" cy="4351338"/>
          </a:xfrm>
        </p:spPr>
      </p:pic>
    </p:spTree>
    <p:extLst>
      <p:ext uri="{BB962C8B-B14F-4D97-AF65-F5344CB8AC3E}">
        <p14:creationId xmlns:p14="http://schemas.microsoft.com/office/powerpoint/2010/main" val="32461034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99ADFF5-EBF4-A62D-4815-3F3E65ED004F}"/>
              </a:ext>
            </a:extLst>
          </p:cNvPr>
          <p:cNvSpPr>
            <a:spLocks noGrp="1"/>
          </p:cNvSpPr>
          <p:nvPr>
            <p:ph type="title"/>
          </p:nvPr>
        </p:nvSpPr>
        <p:spPr>
          <a:xfrm>
            <a:off x="630238" y="-612775"/>
            <a:ext cx="2949575" cy="1600200"/>
          </a:xfrm>
        </p:spPr>
        <p:txBody>
          <a:bodyPr/>
          <a:lstStyle/>
          <a:p>
            <a:r>
              <a:rPr lang="en-GB" sz="3600" b="1" err="1"/>
              <a:t>Hwbcasts</a:t>
            </a:r>
            <a:endParaRPr lang="en-GB" sz="3600" b="1"/>
          </a:p>
        </p:txBody>
      </p:sp>
      <p:pic>
        <p:nvPicPr>
          <p:cNvPr id="9" name="Content Placeholder 8">
            <a:extLst>
              <a:ext uri="{FF2B5EF4-FFF2-40B4-BE49-F238E27FC236}">
                <a16:creationId xmlns:a16="http://schemas.microsoft.com/office/drawing/2014/main" id="{AAF17EB2-3761-DAC9-9E68-5132D367A6EA}"/>
              </a:ext>
            </a:extLst>
          </p:cNvPr>
          <p:cNvPicPr>
            <a:picLocks noGrp="1" noChangeAspect="1"/>
          </p:cNvPicPr>
          <p:nvPr>
            <p:ph idx="1"/>
          </p:nvPr>
        </p:nvPicPr>
        <p:blipFill>
          <a:blip r:embed="rId4"/>
          <a:stretch>
            <a:fillRect/>
          </a:stretch>
        </p:blipFill>
        <p:spPr>
          <a:xfrm>
            <a:off x="511278" y="1189703"/>
            <a:ext cx="7914967" cy="4473678"/>
          </a:xfrm>
          <a:prstGeom prst="rect">
            <a:avLst/>
          </a:prstGeom>
        </p:spPr>
      </p:pic>
      <p:pic>
        <p:nvPicPr>
          <p:cNvPr id="2" name="Online Media 1" title="Hwbcast - Welcome Episode 1 - Welcome to The Hwb">
            <a:hlinkClick r:id="" action="ppaction://media"/>
            <a:extLst>
              <a:ext uri="{FF2B5EF4-FFF2-40B4-BE49-F238E27FC236}">
                <a16:creationId xmlns:a16="http://schemas.microsoft.com/office/drawing/2014/main" id="{576E9D61-B277-A9FC-A409-17055AC8A623}"/>
              </a:ext>
            </a:extLst>
          </p:cNvPr>
          <p:cNvPicPr>
            <a:picLocks noRot="1" noChangeAspect="1"/>
          </p:cNvPicPr>
          <p:nvPr>
            <a:videoFile r:link="rId1"/>
          </p:nvPr>
        </p:nvPicPr>
        <p:blipFill>
          <a:blip r:embed="rId5"/>
          <a:stretch>
            <a:fillRect/>
          </a:stretch>
        </p:blipFill>
        <p:spPr>
          <a:xfrm>
            <a:off x="1755058" y="2064774"/>
            <a:ext cx="6341807" cy="2888226"/>
          </a:xfrm>
          <a:prstGeom prst="rect">
            <a:avLst/>
          </a:prstGeom>
        </p:spPr>
      </p:pic>
    </p:spTree>
    <p:extLst>
      <p:ext uri="{BB962C8B-B14F-4D97-AF65-F5344CB8AC3E}">
        <p14:creationId xmlns:p14="http://schemas.microsoft.com/office/powerpoint/2010/main" val="30007688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Free Thank You Lettering on White Surface Stock Photo">
            <a:extLst>
              <a:ext uri="{FF2B5EF4-FFF2-40B4-BE49-F238E27FC236}">
                <a16:creationId xmlns:a16="http://schemas.microsoft.com/office/drawing/2014/main" id="{305267EB-633E-4663-1221-592365DEF04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
            <a:ext cx="9143999" cy="60429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32039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703744925"/>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4b1b6ab3-051a-4112-a7d1-34e3d7d20e91" xsi:nil="true"/>
    <lcf76f155ced4ddcb4097134ff3c332f xmlns="1a559bdf-0cec-4668-8c5c-b60098e47572">
      <Terms xmlns="http://schemas.microsoft.com/office/infopath/2007/PartnerControls"/>
    </lcf76f155ced4ddcb4097134ff3c332f>
    <SharedWithUsers xmlns="4b1b6ab3-051a-4112-a7d1-34e3d7d20e91">
      <UserInfo>
        <DisplayName>Rachel Randall</DisplayName>
        <AccountId>1857</AccountId>
        <AccountType/>
      </UserInfo>
      <UserInfo>
        <DisplayName>Ffion Cumberpatch</DisplayName>
        <AccountId>1913</AccountId>
        <AccountType/>
      </UserInfo>
      <UserInfo>
        <DisplayName>Lorraine Jones</DisplayName>
        <AccountId>1828</AccountId>
        <AccountType/>
      </UserInfo>
      <UserInfo>
        <DisplayName>Bronwen Williams</DisplayName>
        <AccountId>1915</AccountId>
        <AccountType/>
      </UserInfo>
      <UserInfo>
        <DisplayName>Claire Tregembo</DisplayName>
        <AccountId>1848</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B1C6B7CE93062A49B5D4D5A7068CC741" ma:contentTypeVersion="17" ma:contentTypeDescription="Create a new document." ma:contentTypeScope="" ma:versionID="a8a7e2566ae26513826019739ec9da43">
  <xsd:schema xmlns:xsd="http://www.w3.org/2001/XMLSchema" xmlns:xs="http://www.w3.org/2001/XMLSchema" xmlns:p="http://schemas.microsoft.com/office/2006/metadata/properties" xmlns:ns2="1a559bdf-0cec-4668-8c5c-b60098e47572" xmlns:ns3="4b1b6ab3-051a-4112-a7d1-34e3d7d20e91" targetNamespace="http://schemas.microsoft.com/office/2006/metadata/properties" ma:root="true" ma:fieldsID="4d19cf139abf08fa31b9c418c1fd279a" ns2:_="" ns3:_="">
    <xsd:import namespace="1a559bdf-0cec-4668-8c5c-b60098e47572"/>
    <xsd:import namespace="4b1b6ab3-051a-4112-a7d1-34e3d7d20e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GenerationTime" minOccurs="0"/>
                <xsd:element ref="ns2:MediaServiceEventHashCode" minOccurs="0"/>
                <xsd:element ref="ns3:SharedWithUsers" minOccurs="0"/>
                <xsd:element ref="ns3:SharedWithDetails" minOccurs="0"/>
                <xsd:element ref="ns2:MediaServiceAutoKeyPoints" minOccurs="0"/>
                <xsd:element ref="ns2:MediaServiceKeyPoints" minOccurs="0"/>
                <xsd:element ref="ns2:MediaServiceDateTaken" minOccurs="0"/>
                <xsd:element ref="ns2:MediaLengthInSeconds"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a559bdf-0cec-4668-8c5c-b60098e4757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Extracted Text" ma:internalName="MediaServiceOCR" ma:readOnly="true">
      <xsd:simpleType>
        <xsd:restriction base="dms:Note">
          <xsd:maxLength value="255"/>
        </xsd:restriction>
      </xsd:simpleType>
    </xsd:element>
    <xsd:element name="MediaServiceGenerationTime" ma:index="11" nillable="true" ma:displayName="MediaServiceGenerationTime" ma:hidden="true" ma:internalName="MediaServiceGenerationTime"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ServiceDateTaken" ma:index="17" nillable="true" ma:displayName="MediaServiceDateTaken" ma:hidden="true" ma:internalName="MediaServiceDateTaken" ma:readOnly="true">
      <xsd:simpleType>
        <xsd:restriction base="dms:Text"/>
      </xsd:simpleType>
    </xsd:element>
    <xsd:element name="MediaLengthInSeconds" ma:index="18" nillable="true" ma:displayName="Length (seconds)" ma:internalName="MediaLengthInSeconds" ma:readOnly="true">
      <xsd:simpleType>
        <xsd:restriction base="dms:Unknown"/>
      </xsd:simpleType>
    </xsd:element>
    <xsd:element name="lcf76f155ced4ddcb4097134ff3c332f" ma:index="20"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2" nillable="true" ma:displayName="MediaServiceSearchProperties" ma:hidden="true" ma:internalName="MediaServiceSearchProperties" ma:readOnly="true">
      <xsd:simpleType>
        <xsd:restriction base="dms:Note"/>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b1b6ab3-051a-4112-a7d1-34e3d7d20e91"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TaxCatchAll" ma:index="21" nillable="true" ma:displayName="Taxonomy Catch All Column" ma:hidden="true" ma:list="{d8be1d2a-2102-4cac-8ac2-17e59e4902dd}" ma:internalName="TaxCatchAll" ma:showField="CatchAllData" ma:web="4b1b6ab3-051a-4112-a7d1-34e3d7d20e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8CB21A0-8CF4-435C-9D93-2C7E1309F06A}">
  <ds:schemaRefs>
    <ds:schemaRef ds:uri="1a559bdf-0cec-4668-8c5c-b60098e47572"/>
    <ds:schemaRef ds:uri="211f9404-bca0-4bcf-9c1d-965ccb6f8d2d"/>
    <ds:schemaRef ds:uri="303dbf9b-b85b-46a0-94f1-894078c07ecd"/>
    <ds:schemaRef ds:uri="4b1b6ab3-051a-4112-a7d1-34e3d7d20e91"/>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ABB19A8E-FFDD-4962-83DB-375666F083D2}">
  <ds:schemaRefs>
    <ds:schemaRef ds:uri="http://schemas.microsoft.com/sharepoint/v3/contenttype/forms"/>
  </ds:schemaRefs>
</ds:datastoreItem>
</file>

<file path=customXml/itemProps3.xml><?xml version="1.0" encoding="utf-8"?>
<ds:datastoreItem xmlns:ds="http://schemas.openxmlformats.org/officeDocument/2006/customXml" ds:itemID="{955BD178-5F2A-42FB-8970-B398151AF9D9}">
  <ds:schemaRefs>
    <ds:schemaRef ds:uri="1a559bdf-0cec-4668-8c5c-b60098e47572"/>
    <ds:schemaRef ds:uri="4b1b6ab3-051a-4112-a7d1-34e3d7d20e9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On-screen Show (4:3)</PresentationFormat>
  <Slides>11</Slides>
  <Notes>9</Notes>
  <HiddenSlides>0</HiddenSlides>
  <ScaleCrop>false</ScaleCrop>
  <HeadingPairs>
    <vt:vector size="4" baseType="variant">
      <vt:variant>
        <vt:lpstr>Theme</vt:lpstr>
      </vt:variant>
      <vt:variant>
        <vt:i4>2</vt:i4>
      </vt:variant>
      <vt:variant>
        <vt:lpstr>Slide Titles</vt:lpstr>
      </vt:variant>
      <vt:variant>
        <vt:i4>11</vt:i4>
      </vt:variant>
    </vt:vector>
  </HeadingPairs>
  <TitlesOfParts>
    <vt:vector size="13" baseType="lpstr">
      <vt:lpstr>Holding PAge</vt:lpstr>
      <vt:lpstr>Text 1</vt:lpstr>
      <vt:lpstr>PowerPoint Presentation</vt:lpstr>
      <vt:lpstr>Student Hwb </vt:lpstr>
      <vt:lpstr>PowerPoint Presentation</vt:lpstr>
      <vt:lpstr>PowerPoint Presentation</vt:lpstr>
      <vt:lpstr>Meet The Hwb Team</vt:lpstr>
      <vt:lpstr>Hwb App</vt:lpstr>
      <vt:lpstr>Hwb App</vt:lpstr>
      <vt:lpstr>Hwb Welcome Tile</vt:lpstr>
      <vt:lpstr>Hwbcasts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revision>4</cp:revision>
  <dcterms:created xsi:type="dcterms:W3CDTF">2021-03-10T12:10:47Z</dcterms:created>
  <dcterms:modified xsi:type="dcterms:W3CDTF">2024-09-16T08:41:58Z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0x010100B1C6B7CE93062A49B5D4D5A7068CC741</vt:lpwstr>
  </property>
  <property fmtid="{D5CDD505-2E9C-101B-9397-08002B2CF9AE}" pid="3" name="MediaServiceImageTags">
    <vt:lpwstr/>
  </property>
</Properties>
</file>