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56" r:id="rId2"/>
    <p:sldId id="257" r:id="rId3"/>
    <p:sldId id="262" r:id="rId4"/>
    <p:sldId id="260" r:id="rId5"/>
    <p:sldId id="265" r:id="rId6"/>
    <p:sldId id="261" r:id="rId7"/>
    <p:sldId id="266" r:id="rId8"/>
    <p:sldId id="267" r:id="rId9"/>
    <p:sldId id="270" r:id="rId10"/>
    <p:sldId id="268" r:id="rId11"/>
    <p:sldId id="269" r:id="rId12"/>
    <p:sldId id="271" r:id="rId13"/>
    <p:sldId id="272" r:id="rId14"/>
    <p:sldId id="273" r:id="rId15"/>
    <p:sldId id="274" r:id="rId16"/>
    <p:sldId id="275" r:id="rId17"/>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704A"/>
    <a:srgbClr val="3DC3C4"/>
    <a:srgbClr val="59C184"/>
    <a:srgbClr val="6FBAEF"/>
    <a:srgbClr val="E04E4E"/>
    <a:srgbClr val="E25C5B"/>
    <a:srgbClr val="35D7D3"/>
    <a:srgbClr val="35C3D7"/>
    <a:srgbClr val="38C3CE"/>
    <a:srgbClr val="40C3B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748" autoAdjust="0"/>
    <p:restoredTop sz="32791" autoAdjust="0"/>
  </p:normalViewPr>
  <p:slideViewPr>
    <p:cSldViewPr snapToGrid="0">
      <p:cViewPr varScale="1">
        <p:scale>
          <a:sx n="23" d="100"/>
          <a:sy n="23" d="100"/>
        </p:scale>
        <p:origin x="1554" y="18"/>
      </p:cViewPr>
      <p:guideLst>
        <p:guide orient="horz" pos="2160"/>
        <p:guide pos="3840"/>
      </p:guideLst>
    </p:cSldViewPr>
  </p:slideViewPr>
  <p:notesTextViewPr>
    <p:cViewPr>
      <p:scale>
        <a:sx n="1" d="1"/>
        <a:sy n="1" d="1"/>
      </p:scale>
      <p:origin x="0" y="0"/>
    </p:cViewPr>
  </p:notesTextViewPr>
  <p:notesViewPr>
    <p:cSldViewPr snapToGrid="0">
      <p:cViewPr varScale="1">
        <p:scale>
          <a:sx n="88" d="100"/>
          <a:sy n="88" d="100"/>
        </p:scale>
        <p:origin x="3822"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9584B6-AFDA-4D44-8D82-A605424AB76E}" type="doc">
      <dgm:prSet loTypeId="urn:microsoft.com/office/officeart/2005/8/layout/cycle8" loCatId="cycle" qsTypeId="urn:microsoft.com/office/officeart/2005/8/quickstyle/simple1" qsCatId="simple" csTypeId="urn:microsoft.com/office/officeart/2005/8/colors/accent1_2" csCatId="accent1" phldr="1"/>
      <dgm:spPr/>
    </dgm:pt>
    <dgm:pt modelId="{526B6884-37B4-4525-BE78-BFC87F25A5D5}">
      <dgm:prSet phldrT="[Text]" custT="1"/>
      <dgm:spPr/>
      <dgm:t>
        <a:bodyPr/>
        <a:lstStyle/>
        <a:p>
          <a:r>
            <a:rPr lang="en-GB" sz="2000" b="1" dirty="0" smtClean="0"/>
            <a:t>Maintain tone &amp; voice</a:t>
          </a:r>
          <a:endParaRPr lang="en-GB" sz="2000" b="1" dirty="0"/>
        </a:p>
      </dgm:t>
    </dgm:pt>
    <dgm:pt modelId="{89F42E69-5E5E-4548-B043-D94E9E87C035}" type="parTrans" cxnId="{D13D3679-D411-4480-A6D4-C6E88593FA9F}">
      <dgm:prSet/>
      <dgm:spPr/>
      <dgm:t>
        <a:bodyPr/>
        <a:lstStyle/>
        <a:p>
          <a:endParaRPr lang="en-GB" sz="1600" b="1"/>
        </a:p>
      </dgm:t>
    </dgm:pt>
    <dgm:pt modelId="{8D97C390-57A2-4B14-BA77-6363989EBE73}" type="sibTrans" cxnId="{D13D3679-D411-4480-A6D4-C6E88593FA9F}">
      <dgm:prSet/>
      <dgm:spPr/>
      <dgm:t>
        <a:bodyPr/>
        <a:lstStyle/>
        <a:p>
          <a:endParaRPr lang="en-GB" sz="1600" b="1"/>
        </a:p>
      </dgm:t>
    </dgm:pt>
    <dgm:pt modelId="{FD114781-E191-4F44-A07D-8EB61228E39C}">
      <dgm:prSet phldrT="[Text]" custT="1"/>
      <dgm:spPr/>
      <dgm:t>
        <a:bodyPr/>
        <a:lstStyle/>
        <a:p>
          <a:r>
            <a:rPr lang="en-GB" sz="2000" b="1" dirty="0" smtClean="0"/>
            <a:t>Add Value</a:t>
          </a:r>
          <a:endParaRPr lang="en-GB" sz="2000" b="1" dirty="0"/>
        </a:p>
      </dgm:t>
    </dgm:pt>
    <dgm:pt modelId="{6D6A42EB-CF39-4493-A609-4B1A803D13B0}" type="parTrans" cxnId="{E2AA4ACB-2883-4FC9-8215-3AD41EDA98FE}">
      <dgm:prSet/>
      <dgm:spPr/>
      <dgm:t>
        <a:bodyPr/>
        <a:lstStyle/>
        <a:p>
          <a:endParaRPr lang="en-GB" sz="1600" b="1"/>
        </a:p>
      </dgm:t>
    </dgm:pt>
    <dgm:pt modelId="{34E7018F-81C0-422F-9434-9CA6D9086E4F}" type="sibTrans" cxnId="{E2AA4ACB-2883-4FC9-8215-3AD41EDA98FE}">
      <dgm:prSet/>
      <dgm:spPr/>
      <dgm:t>
        <a:bodyPr/>
        <a:lstStyle/>
        <a:p>
          <a:endParaRPr lang="en-GB" sz="1600" b="1"/>
        </a:p>
      </dgm:t>
    </dgm:pt>
    <dgm:pt modelId="{EDC3545B-1A41-4C4B-9F59-48E98A8D7EF3}">
      <dgm:prSet phldrT="[Text]" custT="1"/>
      <dgm:spPr/>
      <dgm:t>
        <a:bodyPr/>
        <a:lstStyle/>
        <a:p>
          <a:r>
            <a:rPr lang="en-GB" sz="2000" b="1" dirty="0" smtClean="0"/>
            <a:t>Know your audience</a:t>
          </a:r>
          <a:endParaRPr lang="en-GB" sz="2000" b="1" dirty="0"/>
        </a:p>
      </dgm:t>
    </dgm:pt>
    <dgm:pt modelId="{73859462-E815-49D6-A804-F372FDB33E06}" type="parTrans" cxnId="{F76C8869-6D1C-4034-B5F6-F61BCDBBD127}">
      <dgm:prSet/>
      <dgm:spPr/>
      <dgm:t>
        <a:bodyPr/>
        <a:lstStyle/>
        <a:p>
          <a:endParaRPr lang="en-GB" sz="1600" b="1"/>
        </a:p>
      </dgm:t>
    </dgm:pt>
    <dgm:pt modelId="{3CC10080-E9CA-4C17-8C17-ADC325FBDE6B}" type="sibTrans" cxnId="{F76C8869-6D1C-4034-B5F6-F61BCDBBD127}">
      <dgm:prSet/>
      <dgm:spPr/>
      <dgm:t>
        <a:bodyPr/>
        <a:lstStyle/>
        <a:p>
          <a:endParaRPr lang="en-GB" sz="1600" b="1"/>
        </a:p>
      </dgm:t>
    </dgm:pt>
    <dgm:pt modelId="{DF46CEC5-91B0-49B3-B03B-1D0D33D718A2}">
      <dgm:prSet phldrT="[Text]" custT="1"/>
      <dgm:spPr/>
      <dgm:t>
        <a:bodyPr/>
        <a:lstStyle/>
        <a:p>
          <a:r>
            <a:rPr lang="en-GB" sz="2000" b="1" dirty="0" smtClean="0"/>
            <a:t>Find the right channel(s)</a:t>
          </a:r>
          <a:endParaRPr lang="en-GB" sz="2000" b="1" dirty="0"/>
        </a:p>
      </dgm:t>
    </dgm:pt>
    <dgm:pt modelId="{E2B0588F-C9EA-4B26-BF8D-587ACD3F91C2}" type="parTrans" cxnId="{04C70B38-8C87-45BD-83B6-60A3AA23827F}">
      <dgm:prSet/>
      <dgm:spPr/>
      <dgm:t>
        <a:bodyPr/>
        <a:lstStyle/>
        <a:p>
          <a:endParaRPr lang="en-GB" sz="1600" b="1"/>
        </a:p>
      </dgm:t>
    </dgm:pt>
    <dgm:pt modelId="{AE588F8E-294D-4BB3-AA20-688800E90C3A}" type="sibTrans" cxnId="{04C70B38-8C87-45BD-83B6-60A3AA23827F}">
      <dgm:prSet/>
      <dgm:spPr/>
      <dgm:t>
        <a:bodyPr/>
        <a:lstStyle/>
        <a:p>
          <a:endParaRPr lang="en-GB" sz="1600" b="1"/>
        </a:p>
      </dgm:t>
    </dgm:pt>
    <dgm:pt modelId="{0CD99336-290D-47CB-9F97-7B2ACCA2ED82}">
      <dgm:prSet phldrT="[Text]" custT="1"/>
      <dgm:spPr/>
      <dgm:t>
        <a:bodyPr/>
        <a:lstStyle/>
        <a:p>
          <a:r>
            <a:rPr lang="en-GB" sz="2000" b="1" dirty="0" smtClean="0"/>
            <a:t>Be relevant</a:t>
          </a:r>
          <a:endParaRPr lang="en-GB" sz="2000" b="1" dirty="0"/>
        </a:p>
      </dgm:t>
    </dgm:pt>
    <dgm:pt modelId="{30CDCB93-4508-465D-AA47-2E41CE0FF98D}" type="parTrans" cxnId="{D1FFA858-6ECE-4138-B1D5-15F7713249E3}">
      <dgm:prSet/>
      <dgm:spPr/>
      <dgm:t>
        <a:bodyPr/>
        <a:lstStyle/>
        <a:p>
          <a:endParaRPr lang="en-GB" sz="1600" b="1"/>
        </a:p>
      </dgm:t>
    </dgm:pt>
    <dgm:pt modelId="{293DED0F-86FC-4681-9A73-250C0A8C3202}" type="sibTrans" cxnId="{D1FFA858-6ECE-4138-B1D5-15F7713249E3}">
      <dgm:prSet/>
      <dgm:spPr/>
      <dgm:t>
        <a:bodyPr/>
        <a:lstStyle/>
        <a:p>
          <a:endParaRPr lang="en-GB" sz="1600" b="1"/>
        </a:p>
      </dgm:t>
    </dgm:pt>
    <dgm:pt modelId="{73F682FB-A0C4-4ED6-96F5-921AE9CB4FD8}">
      <dgm:prSet phldrT="[Text]" custT="1"/>
      <dgm:spPr/>
      <dgm:t>
        <a:bodyPr/>
        <a:lstStyle/>
        <a:p>
          <a:r>
            <a:rPr lang="en-GB" sz="2000" b="1" dirty="0" smtClean="0"/>
            <a:t>Measure and adjust</a:t>
          </a:r>
          <a:endParaRPr lang="en-GB" sz="2000" b="1" dirty="0"/>
        </a:p>
      </dgm:t>
    </dgm:pt>
    <dgm:pt modelId="{A2E1010D-D50A-4BD1-8DC3-B9838CDEF145}" type="parTrans" cxnId="{1FC4CDB8-83C1-4A2E-A4B9-0D7712FA9DE5}">
      <dgm:prSet/>
      <dgm:spPr/>
      <dgm:t>
        <a:bodyPr/>
        <a:lstStyle/>
        <a:p>
          <a:endParaRPr lang="en-GB"/>
        </a:p>
      </dgm:t>
    </dgm:pt>
    <dgm:pt modelId="{CE9F9535-ADF5-43DC-A689-28CA30E4604F}" type="sibTrans" cxnId="{1FC4CDB8-83C1-4A2E-A4B9-0D7712FA9DE5}">
      <dgm:prSet/>
      <dgm:spPr/>
      <dgm:t>
        <a:bodyPr/>
        <a:lstStyle/>
        <a:p>
          <a:endParaRPr lang="en-GB"/>
        </a:p>
      </dgm:t>
    </dgm:pt>
    <dgm:pt modelId="{36DDABD4-8586-4844-81E4-0A14DBCCAED7}" type="pres">
      <dgm:prSet presAssocID="{3A9584B6-AFDA-4D44-8D82-A605424AB76E}" presName="compositeShape" presStyleCnt="0">
        <dgm:presLayoutVars>
          <dgm:chMax val="7"/>
          <dgm:dir/>
          <dgm:resizeHandles val="exact"/>
        </dgm:presLayoutVars>
      </dgm:prSet>
      <dgm:spPr/>
    </dgm:pt>
    <dgm:pt modelId="{9280359D-7E49-4637-B2FA-A698E4E1DFF1}" type="pres">
      <dgm:prSet presAssocID="{3A9584B6-AFDA-4D44-8D82-A605424AB76E}" presName="wedge1" presStyleLbl="node1" presStyleIdx="0" presStyleCnt="6" custLinFactNeighborX="-2446" custLinFactNeighborY="3540"/>
      <dgm:spPr/>
      <dgm:t>
        <a:bodyPr/>
        <a:lstStyle/>
        <a:p>
          <a:endParaRPr lang="en-GB"/>
        </a:p>
      </dgm:t>
    </dgm:pt>
    <dgm:pt modelId="{8C461B9C-DFB5-4048-B6C5-5029D9AB81F2}" type="pres">
      <dgm:prSet presAssocID="{3A9584B6-AFDA-4D44-8D82-A605424AB76E}" presName="dummy1a" presStyleCnt="0"/>
      <dgm:spPr/>
    </dgm:pt>
    <dgm:pt modelId="{CD9BC275-B96E-4405-AA86-0D4600771B6F}" type="pres">
      <dgm:prSet presAssocID="{3A9584B6-AFDA-4D44-8D82-A605424AB76E}" presName="dummy1b" presStyleCnt="0"/>
      <dgm:spPr/>
    </dgm:pt>
    <dgm:pt modelId="{490B7EDF-3E03-430D-A3EC-5B88783CF6B8}" type="pres">
      <dgm:prSet presAssocID="{3A9584B6-AFDA-4D44-8D82-A605424AB76E}" presName="wedge1Tx" presStyleLbl="node1" presStyleIdx="0" presStyleCnt="6">
        <dgm:presLayoutVars>
          <dgm:chMax val="0"/>
          <dgm:chPref val="0"/>
          <dgm:bulletEnabled val="1"/>
        </dgm:presLayoutVars>
      </dgm:prSet>
      <dgm:spPr/>
      <dgm:t>
        <a:bodyPr/>
        <a:lstStyle/>
        <a:p>
          <a:endParaRPr lang="en-GB"/>
        </a:p>
      </dgm:t>
    </dgm:pt>
    <dgm:pt modelId="{5D09D5A6-2656-47FF-A196-E78742F8582A}" type="pres">
      <dgm:prSet presAssocID="{3A9584B6-AFDA-4D44-8D82-A605424AB76E}" presName="wedge2" presStyleLbl="node1" presStyleIdx="1" presStyleCnt="6" custLinFactNeighborX="-2446" custLinFactNeighborY="3540"/>
      <dgm:spPr/>
      <dgm:t>
        <a:bodyPr/>
        <a:lstStyle/>
        <a:p>
          <a:endParaRPr lang="en-GB"/>
        </a:p>
      </dgm:t>
    </dgm:pt>
    <dgm:pt modelId="{4CDD05FF-B1AA-448F-9D6D-D3253AEC7915}" type="pres">
      <dgm:prSet presAssocID="{3A9584B6-AFDA-4D44-8D82-A605424AB76E}" presName="dummy2a" presStyleCnt="0"/>
      <dgm:spPr/>
    </dgm:pt>
    <dgm:pt modelId="{0197760D-36D2-43DD-AB7E-B9844CAF3054}" type="pres">
      <dgm:prSet presAssocID="{3A9584B6-AFDA-4D44-8D82-A605424AB76E}" presName="dummy2b" presStyleCnt="0"/>
      <dgm:spPr/>
    </dgm:pt>
    <dgm:pt modelId="{7805374D-2E0F-47F8-8914-37D0AE5DC36A}" type="pres">
      <dgm:prSet presAssocID="{3A9584B6-AFDA-4D44-8D82-A605424AB76E}" presName="wedge2Tx" presStyleLbl="node1" presStyleIdx="1" presStyleCnt="6">
        <dgm:presLayoutVars>
          <dgm:chMax val="0"/>
          <dgm:chPref val="0"/>
          <dgm:bulletEnabled val="1"/>
        </dgm:presLayoutVars>
      </dgm:prSet>
      <dgm:spPr/>
      <dgm:t>
        <a:bodyPr/>
        <a:lstStyle/>
        <a:p>
          <a:endParaRPr lang="en-GB"/>
        </a:p>
      </dgm:t>
    </dgm:pt>
    <dgm:pt modelId="{09AA38E9-EA52-47C6-B368-6359F6C59082}" type="pres">
      <dgm:prSet presAssocID="{3A9584B6-AFDA-4D44-8D82-A605424AB76E}" presName="wedge3" presStyleLbl="node1" presStyleIdx="2" presStyleCnt="6" custLinFactNeighborX="-2446" custLinFactNeighborY="3540"/>
      <dgm:spPr/>
      <dgm:t>
        <a:bodyPr/>
        <a:lstStyle/>
        <a:p>
          <a:endParaRPr lang="en-GB"/>
        </a:p>
      </dgm:t>
    </dgm:pt>
    <dgm:pt modelId="{3710359F-79AB-4EEE-8A5D-0CC3C469D9BF}" type="pres">
      <dgm:prSet presAssocID="{3A9584B6-AFDA-4D44-8D82-A605424AB76E}" presName="dummy3a" presStyleCnt="0"/>
      <dgm:spPr/>
    </dgm:pt>
    <dgm:pt modelId="{A2FBF787-9904-439E-8A08-89B5EF489B19}" type="pres">
      <dgm:prSet presAssocID="{3A9584B6-AFDA-4D44-8D82-A605424AB76E}" presName="dummy3b" presStyleCnt="0"/>
      <dgm:spPr/>
    </dgm:pt>
    <dgm:pt modelId="{444A893D-9427-49EE-8311-DE979B3D58E1}" type="pres">
      <dgm:prSet presAssocID="{3A9584B6-AFDA-4D44-8D82-A605424AB76E}" presName="wedge3Tx" presStyleLbl="node1" presStyleIdx="2" presStyleCnt="6">
        <dgm:presLayoutVars>
          <dgm:chMax val="0"/>
          <dgm:chPref val="0"/>
          <dgm:bulletEnabled val="1"/>
        </dgm:presLayoutVars>
      </dgm:prSet>
      <dgm:spPr/>
      <dgm:t>
        <a:bodyPr/>
        <a:lstStyle/>
        <a:p>
          <a:endParaRPr lang="en-GB"/>
        </a:p>
      </dgm:t>
    </dgm:pt>
    <dgm:pt modelId="{3E11DE5F-E040-4181-BFF5-BE668DAA718F}" type="pres">
      <dgm:prSet presAssocID="{3A9584B6-AFDA-4D44-8D82-A605424AB76E}" presName="wedge4" presStyleLbl="node1" presStyleIdx="3" presStyleCnt="6" custLinFactNeighborX="-2446" custLinFactNeighborY="3540"/>
      <dgm:spPr/>
      <dgm:t>
        <a:bodyPr/>
        <a:lstStyle/>
        <a:p>
          <a:endParaRPr lang="en-GB"/>
        </a:p>
      </dgm:t>
    </dgm:pt>
    <dgm:pt modelId="{1F2BD80E-45C6-402D-89FA-19049924FA30}" type="pres">
      <dgm:prSet presAssocID="{3A9584B6-AFDA-4D44-8D82-A605424AB76E}" presName="dummy4a" presStyleCnt="0"/>
      <dgm:spPr/>
    </dgm:pt>
    <dgm:pt modelId="{C3C44626-F8CD-4283-8616-2CA3D721C6B8}" type="pres">
      <dgm:prSet presAssocID="{3A9584B6-AFDA-4D44-8D82-A605424AB76E}" presName="dummy4b" presStyleCnt="0"/>
      <dgm:spPr/>
    </dgm:pt>
    <dgm:pt modelId="{C3DFD48C-DEEB-43B2-9814-58F6ECEB66F0}" type="pres">
      <dgm:prSet presAssocID="{3A9584B6-AFDA-4D44-8D82-A605424AB76E}" presName="wedge4Tx" presStyleLbl="node1" presStyleIdx="3" presStyleCnt="6">
        <dgm:presLayoutVars>
          <dgm:chMax val="0"/>
          <dgm:chPref val="0"/>
          <dgm:bulletEnabled val="1"/>
        </dgm:presLayoutVars>
      </dgm:prSet>
      <dgm:spPr/>
      <dgm:t>
        <a:bodyPr/>
        <a:lstStyle/>
        <a:p>
          <a:endParaRPr lang="en-GB"/>
        </a:p>
      </dgm:t>
    </dgm:pt>
    <dgm:pt modelId="{C4611048-CECF-4E62-A435-8A94536BD327}" type="pres">
      <dgm:prSet presAssocID="{3A9584B6-AFDA-4D44-8D82-A605424AB76E}" presName="wedge5" presStyleLbl="node1" presStyleIdx="4" presStyleCnt="6" custLinFactNeighborX="-2446" custLinFactNeighborY="3540"/>
      <dgm:spPr/>
      <dgm:t>
        <a:bodyPr/>
        <a:lstStyle/>
        <a:p>
          <a:endParaRPr lang="en-GB"/>
        </a:p>
      </dgm:t>
    </dgm:pt>
    <dgm:pt modelId="{7D01E844-70FA-41C8-B2F9-4A8761B2F54B}" type="pres">
      <dgm:prSet presAssocID="{3A9584B6-AFDA-4D44-8D82-A605424AB76E}" presName="dummy5a" presStyleCnt="0"/>
      <dgm:spPr/>
    </dgm:pt>
    <dgm:pt modelId="{20950177-77B0-4B93-BD6C-87D07DFF1E14}" type="pres">
      <dgm:prSet presAssocID="{3A9584B6-AFDA-4D44-8D82-A605424AB76E}" presName="dummy5b" presStyleCnt="0"/>
      <dgm:spPr/>
    </dgm:pt>
    <dgm:pt modelId="{D5E78D65-3516-4208-AD74-2D705065FC39}" type="pres">
      <dgm:prSet presAssocID="{3A9584B6-AFDA-4D44-8D82-A605424AB76E}" presName="wedge5Tx" presStyleLbl="node1" presStyleIdx="4" presStyleCnt="6">
        <dgm:presLayoutVars>
          <dgm:chMax val="0"/>
          <dgm:chPref val="0"/>
          <dgm:bulletEnabled val="1"/>
        </dgm:presLayoutVars>
      </dgm:prSet>
      <dgm:spPr/>
      <dgm:t>
        <a:bodyPr/>
        <a:lstStyle/>
        <a:p>
          <a:endParaRPr lang="en-GB"/>
        </a:p>
      </dgm:t>
    </dgm:pt>
    <dgm:pt modelId="{0CB0F7B5-616D-40E3-8A8D-35A8AE25BC8B}" type="pres">
      <dgm:prSet presAssocID="{3A9584B6-AFDA-4D44-8D82-A605424AB76E}" presName="wedge6" presStyleLbl="node1" presStyleIdx="5" presStyleCnt="6" custLinFactNeighborX="-2235" custLinFactNeighborY="2980"/>
      <dgm:spPr/>
      <dgm:t>
        <a:bodyPr/>
        <a:lstStyle/>
        <a:p>
          <a:endParaRPr lang="en-US"/>
        </a:p>
      </dgm:t>
    </dgm:pt>
    <dgm:pt modelId="{4C8EC5B3-B148-4ABD-8BF5-9A7161E52719}" type="pres">
      <dgm:prSet presAssocID="{3A9584B6-AFDA-4D44-8D82-A605424AB76E}" presName="dummy6a" presStyleCnt="0"/>
      <dgm:spPr/>
    </dgm:pt>
    <dgm:pt modelId="{C7C04B77-27EA-4726-9272-62C7000A4911}" type="pres">
      <dgm:prSet presAssocID="{3A9584B6-AFDA-4D44-8D82-A605424AB76E}" presName="dummy6b" presStyleCnt="0"/>
      <dgm:spPr/>
    </dgm:pt>
    <dgm:pt modelId="{9594A242-3434-4E3E-88BC-9F8BBCDBDE2D}" type="pres">
      <dgm:prSet presAssocID="{3A9584B6-AFDA-4D44-8D82-A605424AB76E}" presName="wedge6Tx" presStyleLbl="node1" presStyleIdx="5" presStyleCnt="6">
        <dgm:presLayoutVars>
          <dgm:chMax val="0"/>
          <dgm:chPref val="0"/>
          <dgm:bulletEnabled val="1"/>
        </dgm:presLayoutVars>
      </dgm:prSet>
      <dgm:spPr/>
      <dgm:t>
        <a:bodyPr/>
        <a:lstStyle/>
        <a:p>
          <a:endParaRPr lang="en-US"/>
        </a:p>
      </dgm:t>
    </dgm:pt>
    <dgm:pt modelId="{40A74336-D2C3-44F9-A498-9FB68BF6BA25}" type="pres">
      <dgm:prSet presAssocID="{293DED0F-86FC-4681-9A73-250C0A8C3202}" presName="arrowWedge1" presStyleLbl="fgSibTrans2D1" presStyleIdx="0" presStyleCnt="6"/>
      <dgm:spPr>
        <a:solidFill>
          <a:srgbClr val="4AC2A6"/>
        </a:solidFill>
      </dgm:spPr>
    </dgm:pt>
    <dgm:pt modelId="{FB80C744-83C7-4E21-8FAC-FB25C4104125}" type="pres">
      <dgm:prSet presAssocID="{8D97C390-57A2-4B14-BA77-6363989EBE73}" presName="arrowWedge2" presStyleLbl="fgSibTrans2D1" presStyleIdx="1" presStyleCnt="6"/>
      <dgm:spPr>
        <a:solidFill>
          <a:srgbClr val="3DC3C4"/>
        </a:solidFill>
      </dgm:spPr>
    </dgm:pt>
    <dgm:pt modelId="{25DD3025-11BA-4488-8BA7-9CB9DF7F667B}" type="pres">
      <dgm:prSet presAssocID="{34E7018F-81C0-422F-9434-9CA6D9086E4F}" presName="arrowWedge3" presStyleLbl="fgSibTrans2D1" presStyleIdx="2" presStyleCnt="6"/>
      <dgm:spPr>
        <a:solidFill>
          <a:srgbClr val="35C3D7"/>
        </a:solidFill>
      </dgm:spPr>
    </dgm:pt>
    <dgm:pt modelId="{3E887B15-A8FF-44EC-899C-A715CD0BA50D}" type="pres">
      <dgm:prSet presAssocID="{CE9F9535-ADF5-43DC-A689-28CA30E4604F}" presName="arrowWedge4" presStyleLbl="fgSibTrans2D1" presStyleIdx="3" presStyleCnt="6"/>
      <dgm:spPr>
        <a:solidFill>
          <a:srgbClr val="35D7D3"/>
        </a:solidFill>
      </dgm:spPr>
    </dgm:pt>
    <dgm:pt modelId="{C067D702-8F59-4691-925F-9AE819D297B3}" type="pres">
      <dgm:prSet presAssocID="{3CC10080-E9CA-4C17-8C17-ADC325FBDE6B}" presName="arrowWedge5" presStyleLbl="fgSibTrans2D1" presStyleIdx="4" presStyleCnt="6"/>
      <dgm:spPr>
        <a:solidFill>
          <a:srgbClr val="6DC056"/>
        </a:solidFill>
      </dgm:spPr>
    </dgm:pt>
    <dgm:pt modelId="{83230C84-2682-460D-A4E9-CBF54C9D168A}" type="pres">
      <dgm:prSet presAssocID="{AE588F8E-294D-4BB3-AA20-688800E90C3A}" presName="arrowWedge6" presStyleLbl="fgSibTrans2D1" presStyleIdx="5" presStyleCnt="6"/>
      <dgm:spPr>
        <a:solidFill>
          <a:srgbClr val="59C184"/>
        </a:solidFill>
      </dgm:spPr>
    </dgm:pt>
  </dgm:ptLst>
  <dgm:cxnLst>
    <dgm:cxn modelId="{04C70B38-8C87-45BD-83B6-60A3AA23827F}" srcId="{3A9584B6-AFDA-4D44-8D82-A605424AB76E}" destId="{DF46CEC5-91B0-49B3-B03B-1D0D33D718A2}" srcOrd="5" destOrd="0" parTransId="{E2B0588F-C9EA-4B26-BF8D-587ACD3F91C2}" sibTransId="{AE588F8E-294D-4BB3-AA20-688800E90C3A}"/>
    <dgm:cxn modelId="{8053485A-3296-4FD7-952F-513F98EC661A}" type="presOf" srcId="{DF46CEC5-91B0-49B3-B03B-1D0D33D718A2}" destId="{9594A242-3434-4E3E-88BC-9F8BBCDBDE2D}" srcOrd="1" destOrd="0" presId="urn:microsoft.com/office/officeart/2005/8/layout/cycle8"/>
    <dgm:cxn modelId="{C07A6BE8-1BD7-4418-AF42-725AC3FBB37E}" type="presOf" srcId="{73F682FB-A0C4-4ED6-96F5-921AE9CB4FD8}" destId="{3E11DE5F-E040-4181-BFF5-BE668DAA718F}" srcOrd="0" destOrd="0" presId="urn:microsoft.com/office/officeart/2005/8/layout/cycle8"/>
    <dgm:cxn modelId="{E2AA4ACB-2883-4FC9-8215-3AD41EDA98FE}" srcId="{3A9584B6-AFDA-4D44-8D82-A605424AB76E}" destId="{FD114781-E191-4F44-A07D-8EB61228E39C}" srcOrd="2" destOrd="0" parTransId="{6D6A42EB-CF39-4493-A609-4B1A803D13B0}" sibTransId="{34E7018F-81C0-422F-9434-9CA6D9086E4F}"/>
    <dgm:cxn modelId="{45272DBD-8EF7-4E70-8EDF-9B2D675C9E48}" type="presOf" srcId="{DF46CEC5-91B0-49B3-B03B-1D0D33D718A2}" destId="{0CB0F7B5-616D-40E3-8A8D-35A8AE25BC8B}" srcOrd="0" destOrd="0" presId="urn:microsoft.com/office/officeart/2005/8/layout/cycle8"/>
    <dgm:cxn modelId="{D13D3679-D411-4480-A6D4-C6E88593FA9F}" srcId="{3A9584B6-AFDA-4D44-8D82-A605424AB76E}" destId="{526B6884-37B4-4525-BE78-BFC87F25A5D5}" srcOrd="1" destOrd="0" parTransId="{89F42E69-5E5E-4548-B043-D94E9E87C035}" sibTransId="{8D97C390-57A2-4B14-BA77-6363989EBE73}"/>
    <dgm:cxn modelId="{A7CA5B49-CA49-47D3-BAA9-C8F1054452BE}" type="presOf" srcId="{73F682FB-A0C4-4ED6-96F5-921AE9CB4FD8}" destId="{C3DFD48C-DEEB-43B2-9814-58F6ECEB66F0}" srcOrd="1" destOrd="0" presId="urn:microsoft.com/office/officeart/2005/8/layout/cycle8"/>
    <dgm:cxn modelId="{F3C8F48A-8AF1-42D4-B564-A518CF6F939E}" type="presOf" srcId="{0CD99336-290D-47CB-9F97-7B2ACCA2ED82}" destId="{490B7EDF-3E03-430D-A3EC-5B88783CF6B8}" srcOrd="1" destOrd="0" presId="urn:microsoft.com/office/officeart/2005/8/layout/cycle8"/>
    <dgm:cxn modelId="{34B2E95D-3119-41EC-92D9-943C9147F3BB}" type="presOf" srcId="{526B6884-37B4-4525-BE78-BFC87F25A5D5}" destId="{7805374D-2E0F-47F8-8914-37D0AE5DC36A}" srcOrd="1" destOrd="0" presId="urn:microsoft.com/office/officeart/2005/8/layout/cycle8"/>
    <dgm:cxn modelId="{0D29ECD0-7911-4C2A-A4A6-888D7139B373}" type="presOf" srcId="{526B6884-37B4-4525-BE78-BFC87F25A5D5}" destId="{5D09D5A6-2656-47FF-A196-E78742F8582A}" srcOrd="0" destOrd="0" presId="urn:microsoft.com/office/officeart/2005/8/layout/cycle8"/>
    <dgm:cxn modelId="{49C34B18-2C05-44A8-A0F0-D011C5C4E5A8}" type="presOf" srcId="{FD114781-E191-4F44-A07D-8EB61228E39C}" destId="{444A893D-9427-49EE-8311-DE979B3D58E1}" srcOrd="1" destOrd="0" presId="urn:microsoft.com/office/officeart/2005/8/layout/cycle8"/>
    <dgm:cxn modelId="{07DD753C-65A5-4267-B285-D4EE611E14AA}" type="presOf" srcId="{0CD99336-290D-47CB-9F97-7B2ACCA2ED82}" destId="{9280359D-7E49-4637-B2FA-A698E4E1DFF1}" srcOrd="0" destOrd="0" presId="urn:microsoft.com/office/officeart/2005/8/layout/cycle8"/>
    <dgm:cxn modelId="{0118282E-3AE6-45F4-8F92-AC188C94EF27}" type="presOf" srcId="{EDC3545B-1A41-4C4B-9F59-48E98A8D7EF3}" destId="{D5E78D65-3516-4208-AD74-2D705065FC39}" srcOrd="1" destOrd="0" presId="urn:microsoft.com/office/officeart/2005/8/layout/cycle8"/>
    <dgm:cxn modelId="{D1FFA858-6ECE-4138-B1D5-15F7713249E3}" srcId="{3A9584B6-AFDA-4D44-8D82-A605424AB76E}" destId="{0CD99336-290D-47CB-9F97-7B2ACCA2ED82}" srcOrd="0" destOrd="0" parTransId="{30CDCB93-4508-465D-AA47-2E41CE0FF98D}" sibTransId="{293DED0F-86FC-4681-9A73-250C0A8C3202}"/>
    <dgm:cxn modelId="{FC7CB1AF-B052-4ACA-B260-56ED46FACCF2}" type="presOf" srcId="{FD114781-E191-4F44-A07D-8EB61228E39C}" destId="{09AA38E9-EA52-47C6-B368-6359F6C59082}" srcOrd="0" destOrd="0" presId="urn:microsoft.com/office/officeart/2005/8/layout/cycle8"/>
    <dgm:cxn modelId="{25E9BF34-AF38-474A-B32A-5F4BEB897771}" type="presOf" srcId="{EDC3545B-1A41-4C4B-9F59-48E98A8D7EF3}" destId="{C4611048-CECF-4E62-A435-8A94536BD327}" srcOrd="0" destOrd="0" presId="urn:microsoft.com/office/officeart/2005/8/layout/cycle8"/>
    <dgm:cxn modelId="{F76C8869-6D1C-4034-B5F6-F61BCDBBD127}" srcId="{3A9584B6-AFDA-4D44-8D82-A605424AB76E}" destId="{EDC3545B-1A41-4C4B-9F59-48E98A8D7EF3}" srcOrd="4" destOrd="0" parTransId="{73859462-E815-49D6-A804-F372FDB33E06}" sibTransId="{3CC10080-E9CA-4C17-8C17-ADC325FBDE6B}"/>
    <dgm:cxn modelId="{1FC4CDB8-83C1-4A2E-A4B9-0D7712FA9DE5}" srcId="{3A9584B6-AFDA-4D44-8D82-A605424AB76E}" destId="{73F682FB-A0C4-4ED6-96F5-921AE9CB4FD8}" srcOrd="3" destOrd="0" parTransId="{A2E1010D-D50A-4BD1-8DC3-B9838CDEF145}" sibTransId="{CE9F9535-ADF5-43DC-A689-28CA30E4604F}"/>
    <dgm:cxn modelId="{26D39989-523C-41DF-8728-8B1E083FE550}" type="presOf" srcId="{3A9584B6-AFDA-4D44-8D82-A605424AB76E}" destId="{36DDABD4-8586-4844-81E4-0A14DBCCAED7}" srcOrd="0" destOrd="0" presId="urn:microsoft.com/office/officeart/2005/8/layout/cycle8"/>
    <dgm:cxn modelId="{E841FFA6-A810-4F67-8680-986A1D0897B1}" type="presParOf" srcId="{36DDABD4-8586-4844-81E4-0A14DBCCAED7}" destId="{9280359D-7E49-4637-B2FA-A698E4E1DFF1}" srcOrd="0" destOrd="0" presId="urn:microsoft.com/office/officeart/2005/8/layout/cycle8"/>
    <dgm:cxn modelId="{6DF4F343-8ECA-43D4-BD4B-4E1A9CB89179}" type="presParOf" srcId="{36DDABD4-8586-4844-81E4-0A14DBCCAED7}" destId="{8C461B9C-DFB5-4048-B6C5-5029D9AB81F2}" srcOrd="1" destOrd="0" presId="urn:microsoft.com/office/officeart/2005/8/layout/cycle8"/>
    <dgm:cxn modelId="{EB0AB7F4-A072-45BD-8833-5706D2AD4E17}" type="presParOf" srcId="{36DDABD4-8586-4844-81E4-0A14DBCCAED7}" destId="{CD9BC275-B96E-4405-AA86-0D4600771B6F}" srcOrd="2" destOrd="0" presId="urn:microsoft.com/office/officeart/2005/8/layout/cycle8"/>
    <dgm:cxn modelId="{18443BCE-1090-4253-908D-AF3837D649A9}" type="presParOf" srcId="{36DDABD4-8586-4844-81E4-0A14DBCCAED7}" destId="{490B7EDF-3E03-430D-A3EC-5B88783CF6B8}" srcOrd="3" destOrd="0" presId="urn:microsoft.com/office/officeart/2005/8/layout/cycle8"/>
    <dgm:cxn modelId="{46301CD4-84F1-4D5F-AABF-8D98AD8ABAED}" type="presParOf" srcId="{36DDABD4-8586-4844-81E4-0A14DBCCAED7}" destId="{5D09D5A6-2656-47FF-A196-E78742F8582A}" srcOrd="4" destOrd="0" presId="urn:microsoft.com/office/officeart/2005/8/layout/cycle8"/>
    <dgm:cxn modelId="{A840DB38-05D9-4A95-9388-AAE1FB0B15FC}" type="presParOf" srcId="{36DDABD4-8586-4844-81E4-0A14DBCCAED7}" destId="{4CDD05FF-B1AA-448F-9D6D-D3253AEC7915}" srcOrd="5" destOrd="0" presId="urn:microsoft.com/office/officeart/2005/8/layout/cycle8"/>
    <dgm:cxn modelId="{A446302A-BB06-4185-8718-C524638E3B61}" type="presParOf" srcId="{36DDABD4-8586-4844-81E4-0A14DBCCAED7}" destId="{0197760D-36D2-43DD-AB7E-B9844CAF3054}" srcOrd="6" destOrd="0" presId="urn:microsoft.com/office/officeart/2005/8/layout/cycle8"/>
    <dgm:cxn modelId="{E6AA6DBC-CA2C-4C31-B043-60CDEE03D2FC}" type="presParOf" srcId="{36DDABD4-8586-4844-81E4-0A14DBCCAED7}" destId="{7805374D-2E0F-47F8-8914-37D0AE5DC36A}" srcOrd="7" destOrd="0" presId="urn:microsoft.com/office/officeart/2005/8/layout/cycle8"/>
    <dgm:cxn modelId="{0FCEE037-3E27-4380-BFDC-563C7E2CE692}" type="presParOf" srcId="{36DDABD4-8586-4844-81E4-0A14DBCCAED7}" destId="{09AA38E9-EA52-47C6-B368-6359F6C59082}" srcOrd="8" destOrd="0" presId="urn:microsoft.com/office/officeart/2005/8/layout/cycle8"/>
    <dgm:cxn modelId="{71E02944-D7A3-4817-8CC6-A0DF02983AF3}" type="presParOf" srcId="{36DDABD4-8586-4844-81E4-0A14DBCCAED7}" destId="{3710359F-79AB-4EEE-8A5D-0CC3C469D9BF}" srcOrd="9" destOrd="0" presId="urn:microsoft.com/office/officeart/2005/8/layout/cycle8"/>
    <dgm:cxn modelId="{E7042EAB-395E-48EC-A9D3-A7EE017E875B}" type="presParOf" srcId="{36DDABD4-8586-4844-81E4-0A14DBCCAED7}" destId="{A2FBF787-9904-439E-8A08-89B5EF489B19}" srcOrd="10" destOrd="0" presId="urn:microsoft.com/office/officeart/2005/8/layout/cycle8"/>
    <dgm:cxn modelId="{5D95B1B0-01D9-4113-A41A-432903843F01}" type="presParOf" srcId="{36DDABD4-8586-4844-81E4-0A14DBCCAED7}" destId="{444A893D-9427-49EE-8311-DE979B3D58E1}" srcOrd="11" destOrd="0" presId="urn:microsoft.com/office/officeart/2005/8/layout/cycle8"/>
    <dgm:cxn modelId="{267CA98F-2001-4D96-999C-503BFFA59DE2}" type="presParOf" srcId="{36DDABD4-8586-4844-81E4-0A14DBCCAED7}" destId="{3E11DE5F-E040-4181-BFF5-BE668DAA718F}" srcOrd="12" destOrd="0" presId="urn:microsoft.com/office/officeart/2005/8/layout/cycle8"/>
    <dgm:cxn modelId="{FDC7C422-02F0-4757-92D9-BF017BA4B823}" type="presParOf" srcId="{36DDABD4-8586-4844-81E4-0A14DBCCAED7}" destId="{1F2BD80E-45C6-402D-89FA-19049924FA30}" srcOrd="13" destOrd="0" presId="urn:microsoft.com/office/officeart/2005/8/layout/cycle8"/>
    <dgm:cxn modelId="{92D8EC52-96EE-4EDA-970E-CB05E2ACAEF0}" type="presParOf" srcId="{36DDABD4-8586-4844-81E4-0A14DBCCAED7}" destId="{C3C44626-F8CD-4283-8616-2CA3D721C6B8}" srcOrd="14" destOrd="0" presId="urn:microsoft.com/office/officeart/2005/8/layout/cycle8"/>
    <dgm:cxn modelId="{5EA4D90E-33F1-4034-A779-1AA2FEFAE0AB}" type="presParOf" srcId="{36DDABD4-8586-4844-81E4-0A14DBCCAED7}" destId="{C3DFD48C-DEEB-43B2-9814-58F6ECEB66F0}" srcOrd="15" destOrd="0" presId="urn:microsoft.com/office/officeart/2005/8/layout/cycle8"/>
    <dgm:cxn modelId="{8EC8D0D9-E42C-4DE0-8A69-A0C29635B2FC}" type="presParOf" srcId="{36DDABD4-8586-4844-81E4-0A14DBCCAED7}" destId="{C4611048-CECF-4E62-A435-8A94536BD327}" srcOrd="16" destOrd="0" presId="urn:microsoft.com/office/officeart/2005/8/layout/cycle8"/>
    <dgm:cxn modelId="{7C448CD1-FBFF-4074-AB0D-80E92BBADFD4}" type="presParOf" srcId="{36DDABD4-8586-4844-81E4-0A14DBCCAED7}" destId="{7D01E844-70FA-41C8-B2F9-4A8761B2F54B}" srcOrd="17" destOrd="0" presId="urn:microsoft.com/office/officeart/2005/8/layout/cycle8"/>
    <dgm:cxn modelId="{76DFCEED-9516-4C79-B126-859C03DE6AE8}" type="presParOf" srcId="{36DDABD4-8586-4844-81E4-0A14DBCCAED7}" destId="{20950177-77B0-4B93-BD6C-87D07DFF1E14}" srcOrd="18" destOrd="0" presId="urn:microsoft.com/office/officeart/2005/8/layout/cycle8"/>
    <dgm:cxn modelId="{6D555976-C456-4F79-AF32-40A77C519DB6}" type="presParOf" srcId="{36DDABD4-8586-4844-81E4-0A14DBCCAED7}" destId="{D5E78D65-3516-4208-AD74-2D705065FC39}" srcOrd="19" destOrd="0" presId="urn:microsoft.com/office/officeart/2005/8/layout/cycle8"/>
    <dgm:cxn modelId="{FDAE8C1D-72B9-4043-81BD-E48B2D34BF15}" type="presParOf" srcId="{36DDABD4-8586-4844-81E4-0A14DBCCAED7}" destId="{0CB0F7B5-616D-40E3-8A8D-35A8AE25BC8B}" srcOrd="20" destOrd="0" presId="urn:microsoft.com/office/officeart/2005/8/layout/cycle8"/>
    <dgm:cxn modelId="{A2C6E46F-C58C-4D2F-9F1B-7E82ABEAF037}" type="presParOf" srcId="{36DDABD4-8586-4844-81E4-0A14DBCCAED7}" destId="{4C8EC5B3-B148-4ABD-8BF5-9A7161E52719}" srcOrd="21" destOrd="0" presId="urn:microsoft.com/office/officeart/2005/8/layout/cycle8"/>
    <dgm:cxn modelId="{E7831218-C1B0-4EB7-9AB0-7119320B06B7}" type="presParOf" srcId="{36DDABD4-8586-4844-81E4-0A14DBCCAED7}" destId="{C7C04B77-27EA-4726-9272-62C7000A4911}" srcOrd="22" destOrd="0" presId="urn:microsoft.com/office/officeart/2005/8/layout/cycle8"/>
    <dgm:cxn modelId="{FE47E71B-B706-4A75-974D-89D875EFE1DF}" type="presParOf" srcId="{36DDABD4-8586-4844-81E4-0A14DBCCAED7}" destId="{9594A242-3434-4E3E-88BC-9F8BBCDBDE2D}" srcOrd="23" destOrd="0" presId="urn:microsoft.com/office/officeart/2005/8/layout/cycle8"/>
    <dgm:cxn modelId="{BFF3E317-B9FF-4389-A9CD-17C76A0642B4}" type="presParOf" srcId="{36DDABD4-8586-4844-81E4-0A14DBCCAED7}" destId="{40A74336-D2C3-44F9-A498-9FB68BF6BA25}" srcOrd="24" destOrd="0" presId="urn:microsoft.com/office/officeart/2005/8/layout/cycle8"/>
    <dgm:cxn modelId="{716174BC-2D33-4439-8EBF-580B83C9B54A}" type="presParOf" srcId="{36DDABD4-8586-4844-81E4-0A14DBCCAED7}" destId="{FB80C744-83C7-4E21-8FAC-FB25C4104125}" srcOrd="25" destOrd="0" presId="urn:microsoft.com/office/officeart/2005/8/layout/cycle8"/>
    <dgm:cxn modelId="{F81D6235-7E1F-4048-8095-33DA10B1BAF1}" type="presParOf" srcId="{36DDABD4-8586-4844-81E4-0A14DBCCAED7}" destId="{25DD3025-11BA-4488-8BA7-9CB9DF7F667B}" srcOrd="26" destOrd="0" presId="urn:microsoft.com/office/officeart/2005/8/layout/cycle8"/>
    <dgm:cxn modelId="{81B174A5-772E-49E8-8B49-CE2C6C5ED4D7}" type="presParOf" srcId="{36DDABD4-8586-4844-81E4-0A14DBCCAED7}" destId="{3E887B15-A8FF-44EC-899C-A715CD0BA50D}" srcOrd="27" destOrd="0" presId="urn:microsoft.com/office/officeart/2005/8/layout/cycle8"/>
    <dgm:cxn modelId="{CEDD73A6-DCCA-40C5-B304-447BE3741CBD}" type="presParOf" srcId="{36DDABD4-8586-4844-81E4-0A14DBCCAED7}" destId="{C067D702-8F59-4691-925F-9AE819D297B3}" srcOrd="28" destOrd="0" presId="urn:microsoft.com/office/officeart/2005/8/layout/cycle8"/>
    <dgm:cxn modelId="{1E209D4D-CCD5-4E45-A42D-DCDA70498B46}" type="presParOf" srcId="{36DDABD4-8586-4844-81E4-0A14DBCCAED7}" destId="{83230C84-2682-460D-A4E9-CBF54C9D168A}" srcOrd="29"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14EE65F-527F-45E2-8991-95B9FB11A1BD}" type="datetimeFigureOut">
              <a:rPr lang="en-GB" smtClean="0"/>
              <a:t>07/11/2018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4DABDCA-E7A2-4189-B217-800565CA107C}" type="slidenum">
              <a:rPr lang="en-GB" smtClean="0"/>
              <a:t>‹#›</a:t>
            </a:fld>
            <a:endParaRPr lang="en-GB"/>
          </a:p>
        </p:txBody>
      </p:sp>
    </p:spTree>
    <p:extLst>
      <p:ext uri="{BB962C8B-B14F-4D97-AF65-F5344CB8AC3E}">
        <p14:creationId xmlns:p14="http://schemas.microsoft.com/office/powerpoint/2010/main" val="268248440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8E5347D-F02A-4F8B-850C-41F70F843529}" type="datetimeFigureOut">
              <a:rPr lang="en-GB" smtClean="0"/>
              <a:t>07/11/2018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580C6F8-C047-4936-AB0C-BA36E08E621E}" type="slidenum">
              <a:rPr lang="en-GB" smtClean="0"/>
              <a:t>‹#›</a:t>
            </a:fld>
            <a:endParaRPr lang="en-GB"/>
          </a:p>
        </p:txBody>
      </p:sp>
    </p:spTree>
    <p:extLst>
      <p:ext uri="{BB962C8B-B14F-4D97-AF65-F5344CB8AC3E}">
        <p14:creationId xmlns:p14="http://schemas.microsoft.com/office/powerpoint/2010/main" val="4859072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79662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little bit</a:t>
            </a:r>
            <a:r>
              <a:rPr lang="en-GB" baseline="0" dirty="0" smtClean="0"/>
              <a:t> about me…..  </a:t>
            </a:r>
            <a:r>
              <a:rPr lang="en-GB" dirty="0" smtClean="0"/>
              <a:t>My Background: </a:t>
            </a:r>
          </a:p>
          <a:p>
            <a:endParaRPr lang="en-GB" dirty="0" smtClean="0"/>
          </a:p>
          <a:p>
            <a:r>
              <a:rPr lang="en-GB" dirty="0" smtClean="0"/>
              <a:t>Graduated Edinburgh</a:t>
            </a:r>
            <a:r>
              <a:rPr lang="en-GB" baseline="0" dirty="0" smtClean="0"/>
              <a:t> Napier University with Marketing &amp; Corporate Communications Degree, </a:t>
            </a:r>
          </a:p>
          <a:p>
            <a:endParaRPr lang="en-GB" baseline="0" dirty="0" smtClean="0"/>
          </a:p>
          <a:p>
            <a:r>
              <a:rPr lang="en-GB" baseline="0" dirty="0" smtClean="0"/>
              <a:t>Since then I’ve worked in marketing and events roles in Scotland – Blue Sky experiences, in Dubai with BASF Construction Chemicals, and as a freelancer for the MIA, SRO and other small firms such as R53. </a:t>
            </a:r>
          </a:p>
          <a:p>
            <a:endParaRPr lang="en-GB" baseline="0" dirty="0" smtClean="0"/>
          </a:p>
          <a:p>
            <a:r>
              <a:rPr lang="en-GB" baseline="0" dirty="0" smtClean="0"/>
              <a:t>Since starting out in Marketing, the digital landscape has changed dramatically – there was no Facebook when I started!!  </a:t>
            </a:r>
          </a:p>
          <a:p>
            <a:endParaRPr lang="en-GB" baseline="0" dirty="0" smtClean="0"/>
          </a:p>
          <a:p>
            <a:r>
              <a:rPr lang="en-GB" baseline="0" dirty="0" smtClean="0"/>
              <a:t>I’ve been responsible for setting up social media accounts for companies, when it was seen as just another fad and I’ve been responsible for establishing and managing Facebook, twitter and Instagram profiles.  </a:t>
            </a:r>
          </a:p>
          <a:p>
            <a:endParaRPr lang="en-GB" baseline="0" dirty="0" smtClean="0"/>
          </a:p>
          <a:p>
            <a:r>
              <a:rPr lang="en-GB" baseline="0" dirty="0" smtClean="0"/>
              <a:t>I joined UWTSD in January 2015 as a senior marketing officer for Postgraduate programmes and have since moved into my current role which is to lead on digital marketing with includes social media. </a:t>
            </a:r>
          </a:p>
          <a:p>
            <a:endParaRPr lang="en-GB" baseline="0" dirty="0" smtClean="0"/>
          </a:p>
          <a:p>
            <a:endParaRPr lang="en-GB" dirty="0"/>
          </a:p>
        </p:txBody>
      </p:sp>
    </p:spTree>
    <p:extLst>
      <p:ext uri="{BB962C8B-B14F-4D97-AF65-F5344CB8AC3E}">
        <p14:creationId xmlns:p14="http://schemas.microsoft.com/office/powerpoint/2010/main" val="2849752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Before we get started, just want to check that we’re all on the same page</a:t>
            </a:r>
            <a:r>
              <a:rPr lang="en-GB" b="1" baseline="0" dirty="0" smtClean="0"/>
              <a:t> as I’m not sure how much detail you have already covered with Gareth.  </a:t>
            </a:r>
            <a:endParaRPr lang="en-GB" b="1" dirty="0" smtClean="0"/>
          </a:p>
          <a:p>
            <a:endParaRPr lang="en-GB" b="1" dirty="0" smtClean="0"/>
          </a:p>
          <a:p>
            <a:r>
              <a:rPr lang="en-GB" b="1" dirty="0" smtClean="0"/>
              <a:t>Can anyone give me a definition or</a:t>
            </a:r>
            <a:r>
              <a:rPr lang="en-GB" b="1" baseline="0" dirty="0" smtClean="0"/>
              <a:t> explain any of these terms?  </a:t>
            </a:r>
            <a:endParaRPr lang="en-GB" b="1" dirty="0" smtClean="0"/>
          </a:p>
          <a:p>
            <a:endParaRPr lang="en-GB" b="1" dirty="0" smtClean="0"/>
          </a:p>
          <a:p>
            <a:r>
              <a:rPr lang="en-GB" b="1" dirty="0" smtClean="0"/>
              <a:t>Marketing: </a:t>
            </a:r>
            <a:r>
              <a:rPr lang="en-GB" sz="1200" b="0" i="0" kern="1200" dirty="0" smtClean="0">
                <a:solidFill>
                  <a:schemeClr val="tx1"/>
                </a:solidFill>
                <a:effectLst/>
                <a:latin typeface="+mn-lt"/>
                <a:ea typeface="+mn-ea"/>
                <a:cs typeface="+mn-cs"/>
              </a:rPr>
              <a:t>CIM's official definition </a:t>
            </a:r>
            <a:r>
              <a:rPr lang="en-GB" dirty="0" smtClean="0"/>
              <a:t>“</a:t>
            </a:r>
            <a:r>
              <a:rPr lang="en-GB" sz="1200" b="0" i="0" kern="1200" dirty="0" smtClean="0">
                <a:solidFill>
                  <a:schemeClr val="tx1"/>
                </a:solidFill>
                <a:effectLst/>
                <a:latin typeface="+mn-lt"/>
                <a:ea typeface="+mn-ea"/>
                <a:cs typeface="+mn-cs"/>
              </a:rPr>
              <a:t>Marketing is the management process responsible for identifying, anticipating and satisfying customer requirements profitably. “(1976) </a:t>
            </a:r>
            <a:endParaRPr lang="en-GB" dirty="0" smtClean="0"/>
          </a:p>
          <a:p>
            <a:r>
              <a:rPr lang="en-GB" dirty="0" smtClean="0"/>
              <a:t> </a:t>
            </a:r>
          </a:p>
          <a:p>
            <a:r>
              <a:rPr lang="en-GB" dirty="0" smtClean="0"/>
              <a:t>A</a:t>
            </a:r>
            <a:r>
              <a:rPr lang="en-GB" baseline="0" dirty="0" smtClean="0"/>
              <a:t> new definition of marketing: </a:t>
            </a:r>
            <a:r>
              <a:rPr lang="en-GB" dirty="0" smtClean="0"/>
              <a:t>“The strategic business function that creates value by stimulating, facilitating and fulfilling customer demand. It does this by building brands, nurturing innovation, developing relationships, creating good customer service and communicating benefits. With a customer-centric view, marketing brings positive return on investment, satisfies shareholders and stakeholders from business and the community, and contributes to positive behavioural change and a sustainable business future.” (2007)   </a:t>
            </a:r>
          </a:p>
          <a:p>
            <a:endParaRPr lang="en-GB" dirty="0" smtClean="0"/>
          </a:p>
          <a:p>
            <a:r>
              <a:rPr lang="en-GB" dirty="0" smtClean="0"/>
              <a:t>A much broader definition that indicates that marketing is intrinsic to all the different activities</a:t>
            </a:r>
            <a:r>
              <a:rPr lang="en-GB" baseline="0" dirty="0" smtClean="0"/>
              <a:t> of any given organisation, whether that by customer service or product development.  </a:t>
            </a:r>
            <a:endParaRPr lang="en-GB" dirty="0" smtClean="0"/>
          </a:p>
          <a:p>
            <a:endParaRPr lang="en-GB" dirty="0" smtClean="0"/>
          </a:p>
          <a:p>
            <a:r>
              <a:rPr lang="en-GB" b="1" dirty="0" smtClean="0"/>
              <a:t>Digital</a:t>
            </a:r>
            <a:r>
              <a:rPr lang="en-GB" b="1" baseline="0" dirty="0" smtClean="0"/>
              <a:t> Marketing: </a:t>
            </a:r>
            <a:r>
              <a:rPr lang="en-GB" baseline="0" dirty="0" smtClean="0"/>
              <a:t>“</a:t>
            </a:r>
            <a:r>
              <a:rPr lang="en-GB" sz="1200" b="0" i="0" kern="1200" dirty="0" smtClean="0">
                <a:solidFill>
                  <a:schemeClr val="tx1"/>
                </a:solidFill>
                <a:effectLst/>
                <a:latin typeface="+mn-lt"/>
                <a:ea typeface="+mn-ea"/>
                <a:cs typeface="+mn-cs"/>
              </a:rPr>
              <a:t>Marketing of goods and services though digital channels to reach consumers. Channels may include the internet, social media, mobile phones and electronic billboards as well as digital Radio and TV. The key difference to traditional marketing is the ability to receive real-time analysis of the campaign through the digital channel” (CIM)  </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I would go further and say that the biggest difference is the ability for digital marketing to be customised to the consumer – tailored to the person receiving the marketing messages and the ability to create engagement and two-way communication with the customer.  </a:t>
            </a:r>
            <a:endParaRPr lang="en-GB" baseline="0"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Impressions:</a:t>
            </a:r>
            <a:r>
              <a:rPr lang="en-GB" b="1" baseline="0" dirty="0" smtClean="0"/>
              <a:t> </a:t>
            </a:r>
            <a:r>
              <a:rPr lang="en-GB" dirty="0" smtClean="0"/>
              <a:t>The total number of times your content has been seen. This is different to the reach metric as the same person may be counted multiple times. For example, 10 people (reach) may have seen an advert 16 times (impressions) meaning that some people have seen the same advert more than once. </a:t>
            </a:r>
          </a:p>
          <a:p>
            <a:r>
              <a:rPr lang="en-GB" b="1" dirty="0" smtClean="0"/>
              <a:t>Reach:</a:t>
            </a:r>
            <a:r>
              <a:rPr lang="en-GB" b="1" baseline="0" dirty="0" smtClean="0"/>
              <a:t> </a:t>
            </a:r>
            <a:r>
              <a:rPr lang="en-GB" dirty="0" smtClean="0"/>
              <a:t>the number of unique users (fans or non-fans) that have had the opportunity to see a profile’s content in their newsfeed.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Engagement:</a:t>
            </a:r>
            <a:r>
              <a:rPr lang="en-GB" b="1" baseline="0" dirty="0" smtClean="0"/>
              <a:t>  </a:t>
            </a:r>
            <a:r>
              <a:rPr lang="en-GB" dirty="0" smtClean="0"/>
              <a:t>a measure of how interested your audience is in your content.   Adverts, videos or posts can be ‘liked’, commented on or shared, however not all engagement is good, it is equally possible to post a negative comment or, on Facebook it is possible to use other ‘reactions’ such as sad or angry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Content</a:t>
            </a:r>
            <a:r>
              <a:rPr lang="en-GB" dirty="0" smtClean="0"/>
              <a:t>:</a:t>
            </a:r>
            <a:r>
              <a:rPr lang="en-GB" baseline="0" dirty="0" smtClean="0"/>
              <a:t> text, rich media (</a:t>
            </a:r>
            <a:r>
              <a:rPr lang="en-GB" baseline="0" dirty="0" err="1" smtClean="0"/>
              <a:t>e.g</a:t>
            </a:r>
            <a:r>
              <a:rPr lang="en-GB" baseline="0" dirty="0" smtClean="0"/>
              <a:t> expanding, floating), audio and video aimed at engaging customers and prospects to meet business goals, - published through print or digital media including web and mobile platforms. Can be re-purposed and distributed on other publisher sites such as blogs, social media, comparison sites etc.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t>Customer: this is a bit of an obvious one, but it’s in the middle of the slide for a reason.  </a:t>
            </a:r>
            <a:r>
              <a:rPr lang="en-GB" baseline="0" dirty="0" smtClean="0"/>
              <a:t>the people buying your services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i="1" baseline="0" dirty="0" smtClean="0"/>
              <a:t>Can anyone tell me the relationship between the customer and the audience? Or what is the difference between the two?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r>
              <a:rPr lang="en-GB" b="1" baseline="0" dirty="0" smtClean="0"/>
              <a:t>Audience: </a:t>
            </a:r>
            <a:r>
              <a:rPr lang="en-GB" baseline="0" dirty="0" smtClean="0"/>
              <a:t>the intended recipient of your content (or advert), probably only a section of your total customer base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b="1" dirty="0" smtClean="0"/>
              <a:t>Owned media:</a:t>
            </a:r>
            <a:r>
              <a:rPr lang="en-GB" b="1" baseline="0" dirty="0" smtClean="0"/>
              <a:t> </a:t>
            </a:r>
            <a:r>
              <a:rPr lang="en-GB" baseline="0" dirty="0" smtClean="0"/>
              <a:t>media that a brand owns or controls e.g. a website </a:t>
            </a:r>
          </a:p>
          <a:p>
            <a:r>
              <a:rPr lang="en-GB" b="1" baseline="0" dirty="0" smtClean="0"/>
              <a:t>Earned media; </a:t>
            </a:r>
            <a:r>
              <a:rPr lang="en-GB" baseline="0" dirty="0" smtClean="0"/>
              <a:t>media created and/or shared by consumers e.g. a tagged Instagram post </a:t>
            </a:r>
          </a:p>
          <a:p>
            <a:r>
              <a:rPr lang="en-GB" b="1" dirty="0" smtClean="0"/>
              <a:t>Paid Media:</a:t>
            </a:r>
            <a:r>
              <a:rPr lang="en-GB" b="1" baseline="0" dirty="0" smtClean="0"/>
              <a:t> </a:t>
            </a:r>
            <a:r>
              <a:rPr lang="en-GB" baseline="0" dirty="0" smtClean="0"/>
              <a:t>Media that a brand purchases, e.g. magazine advert, </a:t>
            </a:r>
            <a:r>
              <a:rPr lang="en-GB" baseline="0" dirty="0" err="1" smtClean="0"/>
              <a:t>youtube</a:t>
            </a:r>
            <a:r>
              <a:rPr lang="en-GB" baseline="0" dirty="0" smtClean="0"/>
              <a:t> video advert, sponsored Facebook post etc.  </a:t>
            </a:r>
            <a:endParaRPr lang="en-GB" dirty="0"/>
          </a:p>
        </p:txBody>
      </p:sp>
    </p:spTree>
    <p:extLst>
      <p:ext uri="{BB962C8B-B14F-4D97-AF65-F5344CB8AC3E}">
        <p14:creationId xmlns:p14="http://schemas.microsoft.com/office/powerpoint/2010/main" val="940313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platforms are students</a:t>
            </a:r>
            <a:r>
              <a:rPr lang="en-GB" baseline="0" dirty="0" smtClean="0"/>
              <a:t> using currently?  </a:t>
            </a:r>
          </a:p>
          <a:p>
            <a:endParaRPr lang="en-GB" baseline="0" dirty="0" smtClean="0"/>
          </a:p>
          <a:p>
            <a:r>
              <a:rPr lang="en-GB" baseline="0" dirty="0" smtClean="0"/>
              <a:t>Only for personal use? </a:t>
            </a:r>
          </a:p>
          <a:p>
            <a:endParaRPr lang="en-GB" baseline="0" dirty="0" smtClean="0"/>
          </a:p>
          <a:p>
            <a:r>
              <a:rPr lang="en-GB" baseline="0" dirty="0" smtClean="0"/>
              <a:t>What about professional?</a:t>
            </a:r>
          </a:p>
          <a:p>
            <a:endParaRPr lang="en-GB" baseline="0" dirty="0" smtClean="0"/>
          </a:p>
          <a:p>
            <a:r>
              <a:rPr lang="en-GB" baseline="0" dirty="0" smtClean="0"/>
              <a:t>Are your profiles private or public? </a:t>
            </a:r>
          </a:p>
          <a:p>
            <a:endParaRPr lang="en-GB" baseline="0" dirty="0" smtClean="0"/>
          </a:p>
          <a:p>
            <a:r>
              <a:rPr lang="en-GB" baseline="0" dirty="0" smtClean="0"/>
              <a:t>Would you want your future clients to see what you have on there at the moment?  </a:t>
            </a:r>
          </a:p>
          <a:p>
            <a:r>
              <a:rPr lang="en-GB" baseline="0" dirty="0" smtClean="0"/>
              <a:t/>
            </a:r>
            <a:br>
              <a:rPr lang="en-GB" baseline="0" dirty="0" smtClean="0"/>
            </a:br>
            <a:r>
              <a:rPr lang="en-GB" b="1" baseline="0" dirty="0" smtClean="0"/>
              <a:t>WE CAN COME BACK TO THE LAST POINT.  </a:t>
            </a:r>
          </a:p>
          <a:p>
            <a:endParaRPr lang="en-GB" b="1" i="1" baseline="0" dirty="0" smtClean="0"/>
          </a:p>
          <a:p>
            <a:endParaRPr lang="en-GB" b="1" i="1" baseline="0" dirty="0" smtClean="0"/>
          </a:p>
          <a:p>
            <a:endParaRPr lang="en-GB" b="1" i="1" baseline="0" dirty="0" smtClean="0"/>
          </a:p>
          <a:p>
            <a:endParaRPr lang="en-GB" b="1" i="1" baseline="0" dirty="0" smtClean="0"/>
          </a:p>
          <a:p>
            <a:endParaRPr lang="en-GB" i="1" dirty="0"/>
          </a:p>
        </p:txBody>
      </p:sp>
    </p:spTree>
    <p:extLst>
      <p:ext uri="{BB962C8B-B14F-4D97-AF65-F5344CB8AC3E}">
        <p14:creationId xmlns:p14="http://schemas.microsoft.com/office/powerpoint/2010/main" val="4273230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Arial" panose="020B0604020202020204" pitchFamily="34" charset="0"/>
              <a:buNone/>
            </a:pPr>
            <a:r>
              <a:rPr lang="en-GB" sz="1100" dirty="0" smtClean="0"/>
              <a:t>If you plan</a:t>
            </a:r>
            <a:r>
              <a:rPr lang="en-GB" sz="1100" baseline="0" dirty="0" smtClean="0"/>
              <a:t> to start your own business, or work for yourself alongside other paid employment.  It is worth considering what you want your ‘brand’ to be.  </a:t>
            </a:r>
          </a:p>
          <a:p>
            <a:pPr marL="0" indent="0">
              <a:spcBef>
                <a:spcPts val="600"/>
              </a:spcBef>
              <a:spcAft>
                <a:spcPts val="600"/>
              </a:spcAft>
              <a:buFont typeface="Arial" panose="020B0604020202020204" pitchFamily="34" charset="0"/>
              <a:buNone/>
            </a:pPr>
            <a:r>
              <a:rPr lang="en-GB" sz="1100" baseline="0" dirty="0" smtClean="0"/>
              <a:t>What will you stand for? What do you want others to think of you? What do you want to be associated with?  What’s the reputation you’d hope to be developing?  </a:t>
            </a:r>
            <a:endParaRPr lang="en-GB" sz="1100" dirty="0" smtClean="0"/>
          </a:p>
          <a:p>
            <a:pPr marL="0" indent="0">
              <a:spcBef>
                <a:spcPts val="600"/>
              </a:spcBef>
              <a:spcAft>
                <a:spcPts val="600"/>
              </a:spcAft>
              <a:buFont typeface="Arial" panose="020B0604020202020204" pitchFamily="34" charset="0"/>
              <a:buNone/>
            </a:pPr>
            <a:r>
              <a:rPr lang="en-GB" sz="1100" dirty="0" smtClean="0"/>
              <a:t>Linked to this is a</a:t>
            </a:r>
            <a:r>
              <a:rPr lang="en-GB" sz="1100" baseline="0" dirty="0" smtClean="0"/>
              <a:t> need to understand your customers.</a:t>
            </a:r>
          </a:p>
          <a:p>
            <a:pPr marL="0" indent="0">
              <a:spcBef>
                <a:spcPts val="600"/>
              </a:spcBef>
              <a:spcAft>
                <a:spcPts val="600"/>
              </a:spcAft>
              <a:buFont typeface="Arial" panose="020B0604020202020204" pitchFamily="34" charset="0"/>
              <a:buNone/>
            </a:pPr>
            <a:r>
              <a:rPr lang="en-GB" sz="1100" baseline="0" dirty="0" smtClean="0"/>
              <a:t>  </a:t>
            </a:r>
            <a:endParaRPr lang="en-GB" sz="1100" dirty="0" smtClean="0"/>
          </a:p>
          <a:p>
            <a:pPr marL="0" indent="0">
              <a:spcBef>
                <a:spcPts val="600"/>
              </a:spcBef>
              <a:spcAft>
                <a:spcPts val="600"/>
              </a:spcAft>
              <a:buFont typeface="Arial" panose="020B0604020202020204" pitchFamily="34" charset="0"/>
              <a:buNone/>
            </a:pPr>
            <a:r>
              <a:rPr lang="en-GB" sz="1100" dirty="0" smtClean="0"/>
              <a:t>Attract</a:t>
            </a:r>
            <a:r>
              <a:rPr lang="en-GB" sz="1100" baseline="0" dirty="0" smtClean="0"/>
              <a:t> can be linked to reach – you want as many people to know about you as possible, but more importantly you want the right people to know about you. </a:t>
            </a:r>
          </a:p>
          <a:p>
            <a:pPr marL="0" indent="0">
              <a:spcBef>
                <a:spcPts val="600"/>
              </a:spcBef>
              <a:spcAft>
                <a:spcPts val="600"/>
              </a:spcAft>
              <a:buFont typeface="Arial" panose="020B0604020202020204" pitchFamily="34" charset="0"/>
              <a:buNone/>
            </a:pPr>
            <a:r>
              <a:rPr lang="en-GB" sz="1100" baseline="0" dirty="0" smtClean="0"/>
              <a:t>Then you want to engage with that audience, you want to get them to buy into what you’re selling.  </a:t>
            </a:r>
          </a:p>
          <a:p>
            <a:pPr marL="0" indent="0">
              <a:spcBef>
                <a:spcPts val="600"/>
              </a:spcBef>
              <a:spcAft>
                <a:spcPts val="600"/>
              </a:spcAft>
              <a:buFont typeface="Arial" panose="020B0604020202020204" pitchFamily="34" charset="0"/>
              <a:buNone/>
            </a:pPr>
            <a:r>
              <a:rPr lang="en-GB" sz="1100" baseline="0" dirty="0" smtClean="0"/>
              <a:t>Convert – that’s when you turn someone who has accepted what your selling, who’s on board with your brand, into a paying customer. </a:t>
            </a:r>
          </a:p>
          <a:p>
            <a:pPr marL="0" indent="0">
              <a:spcBef>
                <a:spcPts val="600"/>
              </a:spcBef>
              <a:spcAft>
                <a:spcPts val="600"/>
              </a:spcAft>
              <a:buFont typeface="Arial" panose="020B0604020202020204" pitchFamily="34" charset="0"/>
              <a:buNone/>
            </a:pPr>
            <a:r>
              <a:rPr lang="en-GB" sz="1100" baseline="0" dirty="0" smtClean="0"/>
              <a:t>Delight – once you’ve attracted a customer, you want to keep them! More expensive and takes more effort to attract and convert new customers than it does to retain existing ones.  </a:t>
            </a:r>
          </a:p>
          <a:p>
            <a:pPr marL="0" indent="0">
              <a:spcBef>
                <a:spcPts val="600"/>
              </a:spcBef>
              <a:spcAft>
                <a:spcPts val="600"/>
              </a:spcAft>
              <a:buFont typeface="Arial" panose="020B0604020202020204" pitchFamily="34" charset="0"/>
              <a:buNone/>
            </a:pPr>
            <a:r>
              <a:rPr lang="en-GB" sz="1100" b="1" baseline="0" dirty="0" smtClean="0"/>
              <a:t>AND if they are delighted they can be come advocates for you – sharing your content, providing reviews, spreading word of mouth etc.  </a:t>
            </a:r>
            <a:endParaRPr lang="en-GB" sz="1100" b="1" dirty="0" smtClean="0"/>
          </a:p>
          <a:p>
            <a:pPr marL="0" indent="0">
              <a:spcBef>
                <a:spcPts val="600"/>
              </a:spcBef>
              <a:spcAft>
                <a:spcPts val="600"/>
              </a:spcAft>
              <a:buFont typeface="Arial" panose="020B0604020202020204" pitchFamily="34" charset="0"/>
              <a:buNone/>
            </a:pPr>
            <a:r>
              <a:rPr lang="en-GB" sz="1100" dirty="0" smtClean="0"/>
              <a:t>Really</a:t>
            </a:r>
            <a:r>
              <a:rPr lang="en-GB" sz="1100" baseline="0" dirty="0" smtClean="0"/>
              <a:t> good and relatable article about inbound marketing, giving the example of dating – worth reading.  </a:t>
            </a:r>
          </a:p>
          <a:p>
            <a:endParaRPr lang="en-GB" sz="1100" dirty="0"/>
          </a:p>
        </p:txBody>
      </p:sp>
    </p:spTree>
    <p:extLst>
      <p:ext uri="{BB962C8B-B14F-4D97-AF65-F5344CB8AC3E}">
        <p14:creationId xmlns:p14="http://schemas.microsoft.com/office/powerpoint/2010/main" val="1401139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If you know</a:t>
            </a:r>
            <a:r>
              <a:rPr lang="en-GB" baseline="0" dirty="0" smtClean="0"/>
              <a:t> your audience, you will know which platforms to find them on,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latin typeface="Bahnschrift Light Condensed" panose="020B0502040204020203" pitchFamily="34" charset="0"/>
              </a:rPr>
              <a:t>Find the right channel(s) – don’t have to be active on all</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smtClean="0">
              <a:latin typeface="Bahnschrift Light Condensed" panose="020B0502040204020203" pitchFamily="34" charset="0"/>
            </a:endParaRPr>
          </a:p>
          <a:p>
            <a:r>
              <a:rPr lang="en-GB" b="1" i="0" baseline="0" dirty="0" smtClean="0"/>
              <a:t>So once you know who your audience, where your audience and how you’re going to reach them (FB, </a:t>
            </a:r>
            <a:r>
              <a:rPr lang="en-GB" b="1" i="0" baseline="0" dirty="0" err="1" smtClean="0"/>
              <a:t>Insta</a:t>
            </a:r>
            <a:r>
              <a:rPr lang="en-GB" b="1" i="0" baseline="0" dirty="0" smtClean="0"/>
              <a:t>, Blog etc.) </a:t>
            </a:r>
          </a:p>
          <a:p>
            <a:r>
              <a:rPr lang="en-GB" b="1" i="0" baseline="0" dirty="0" smtClean="0"/>
              <a:t>It’s time to start creating and posting content. </a:t>
            </a:r>
            <a:endParaRPr lang="en-GB" b="1" i="1" baseline="0" dirty="0" smtClean="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smtClean="0">
              <a:latin typeface="Bahnschrift Light Condensed" panose="020B0502040204020203"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latin typeface="Bahnschrift Light Condensed" panose="020B0502040204020203" pitchFamily="34" charset="0"/>
              </a:rPr>
              <a:t>Be relevant – put</a:t>
            </a:r>
            <a:r>
              <a:rPr lang="en-GB" baseline="0" dirty="0" smtClean="0">
                <a:latin typeface="Bahnschrift Light Condensed" panose="020B0502040204020203" pitchFamily="34" charset="0"/>
              </a:rPr>
              <a:t> out content that is designed to appeal to your target audience </a:t>
            </a:r>
            <a:endParaRPr lang="en-GB" dirty="0" smtClean="0">
              <a:latin typeface="Bahnschrift Light Condensed" panose="020B0502040204020203"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latin typeface="Bahnschrift Light Condensed" panose="020B0502040204020203" pitchFamily="34" charset="0"/>
              </a:rPr>
              <a:t>Create &amp; maintain the right voice and tone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latin typeface="Bahnschrift Light Condensed" panose="020B0502040204020203" pitchFamily="34" charset="0"/>
              </a:rPr>
              <a:t>Make sure there is value in your content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latin typeface="Bahnschrift Light Condensed" panose="020B0502040204020203" pitchFamily="34" charset="0"/>
              </a:rPr>
              <a:t>Measure – use the free insights</a:t>
            </a:r>
            <a:r>
              <a:rPr lang="en-GB" baseline="0" dirty="0" smtClean="0">
                <a:latin typeface="Bahnschrift Light Condensed" panose="020B0502040204020203" pitchFamily="34" charset="0"/>
              </a:rPr>
              <a:t> available through Instagram, Facebook or google analytics to learn what is working and what isn’t and adjust accordingly.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baseline="0" dirty="0" smtClean="0">
              <a:latin typeface="Bahnschrift Light Condensed"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Bahnschrift Light Condensed" panose="020B0502040204020203" pitchFamily="34" charset="0"/>
              </a:rPr>
              <a:t>There will be a lot of trial and error in the beginning.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Bahnschrift Light Condensed" panose="020B0502040204020203" pitchFamily="34" charset="0"/>
              </a:rPr>
              <a:t>You may find that what works on one platform doesn’t work on another.  And what works for one brand, doesn’t work for someone else.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Bahnschrift Light Condensed" panose="020B0502040204020203" pitchFamily="34" charset="0"/>
              </a:rPr>
              <a:t> </a:t>
            </a:r>
            <a:endParaRPr lang="en-GB" dirty="0" smtClean="0">
              <a:latin typeface="Bahnschrift Light Condensed" panose="020B0502040204020203"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smtClean="0">
              <a:latin typeface="Bahnschrift Light Condensed" panose="020B0502040204020203"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smtClean="0">
              <a:latin typeface="Bahnschrift Light Condensed" panose="020B0502040204020203"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smtClean="0">
              <a:latin typeface="Bahnschrift Light Condensed" panose="020B0502040204020203" pitchFamily="34" charset="0"/>
            </a:endParaRPr>
          </a:p>
          <a:p>
            <a:pPr marL="228600" indent="-228600">
              <a:buAutoNum type="arabicPeriod"/>
            </a:pPr>
            <a:endParaRPr lang="en-GB" dirty="0"/>
          </a:p>
        </p:txBody>
      </p:sp>
    </p:spTree>
    <p:extLst>
      <p:ext uri="{BB962C8B-B14F-4D97-AF65-F5344CB8AC3E}">
        <p14:creationId xmlns:p14="http://schemas.microsoft.com/office/powerpoint/2010/main" val="90999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smtClean="0"/>
          </a:p>
          <a:p>
            <a:endParaRPr lang="en-GB" b="1" i="0" baseline="0" dirty="0" smtClean="0"/>
          </a:p>
          <a:p>
            <a:r>
              <a:rPr lang="en-GB" i="0" dirty="0" smtClean="0"/>
              <a:t>Research the best</a:t>
            </a:r>
            <a:r>
              <a:rPr lang="en-GB" i="0" baseline="0" dirty="0" smtClean="0"/>
              <a:t> hashtags to use, this will help you to reach new audiences that aren’t already following you. </a:t>
            </a:r>
            <a:endParaRPr lang="en-GB" i="0" dirty="0"/>
          </a:p>
        </p:txBody>
      </p:sp>
    </p:spTree>
    <p:extLst>
      <p:ext uri="{BB962C8B-B14F-4D97-AF65-F5344CB8AC3E}">
        <p14:creationId xmlns:p14="http://schemas.microsoft.com/office/powerpoint/2010/main" val="3083959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Audience – everything you do should be because of or for your audience</a:t>
            </a:r>
          </a:p>
          <a:p>
            <a:r>
              <a:rPr lang="en-GB" dirty="0" smtClean="0"/>
              <a:t>Detail – think about every element of your post, from the optimized image size to where the text cuts off, to the timing of the post.</a:t>
            </a:r>
          </a:p>
          <a:p>
            <a:r>
              <a:rPr lang="en-GB" dirty="0" smtClean="0"/>
              <a:t>Standards – maintain your standards, don’t post poor quality because you feel you have to</a:t>
            </a:r>
          </a:p>
          <a:p>
            <a:r>
              <a:rPr lang="en-GB" dirty="0" smtClean="0"/>
              <a:t>Personality – SM is perfect platform for brands’ personalities to shine through, let it</a:t>
            </a:r>
          </a:p>
          <a:p>
            <a:r>
              <a:rPr lang="en-GB" dirty="0" smtClean="0"/>
              <a:t>Authenticity – don’t be a ‘digital dad dancer’</a:t>
            </a:r>
          </a:p>
          <a:p>
            <a:endParaRPr lang="en-GB" dirty="0" smtClean="0"/>
          </a:p>
          <a:p>
            <a:r>
              <a:rPr lang="en-GB" b="1" dirty="0" smtClean="0"/>
              <a:t>Think about these things when</a:t>
            </a:r>
            <a:r>
              <a:rPr lang="en-GB" b="1" baseline="0" dirty="0" smtClean="0"/>
              <a:t> setting up your profile – whether on Instagram or Facebook or elsewhere.  Make sure you are communicating with your desired audience from the very outset – including the description in your bio, the words and tone you use, your profile picture etc.  </a:t>
            </a:r>
            <a:endParaRPr lang="en-GB" b="1" dirty="0" smtClean="0"/>
          </a:p>
          <a:p>
            <a:endParaRPr lang="en-GB" dirty="0" smtClean="0"/>
          </a:p>
          <a:p>
            <a:endParaRPr lang="en-GB" dirty="0" smtClean="0"/>
          </a:p>
          <a:p>
            <a:r>
              <a:rPr lang="en-GB" dirty="0" smtClean="0"/>
              <a:t>Lots of tips in the hand out, too many to</a:t>
            </a:r>
            <a:r>
              <a:rPr lang="en-GB" baseline="0" dirty="0" smtClean="0"/>
              <a:t> go over in this session.  </a:t>
            </a:r>
            <a:endParaRPr lang="en-GB" dirty="0" smtClean="0"/>
          </a:p>
          <a:p>
            <a:endParaRPr lang="en-GB" dirty="0"/>
          </a:p>
        </p:txBody>
      </p:sp>
    </p:spTree>
    <p:extLst>
      <p:ext uri="{BB962C8B-B14F-4D97-AF65-F5344CB8AC3E}">
        <p14:creationId xmlns:p14="http://schemas.microsoft.com/office/powerpoint/2010/main" val="1214207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smtClean="0"/>
          </a:p>
          <a:p>
            <a:endParaRPr lang="en-GB" b="1" i="1" baseline="0" dirty="0" smtClean="0"/>
          </a:p>
          <a:p>
            <a:endParaRPr lang="en-GB" i="1" dirty="0"/>
          </a:p>
        </p:txBody>
      </p:sp>
    </p:spTree>
    <p:extLst>
      <p:ext uri="{BB962C8B-B14F-4D97-AF65-F5344CB8AC3E}">
        <p14:creationId xmlns:p14="http://schemas.microsoft.com/office/powerpoint/2010/main" val="2246511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Tree>
    <p:extLst>
      <p:ext uri="{BB962C8B-B14F-4D97-AF65-F5344CB8AC3E}">
        <p14:creationId xmlns:p14="http://schemas.microsoft.com/office/powerpoint/2010/main" val="603690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372425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587923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smtClean="0"/>
          </a:p>
          <a:p>
            <a:endParaRPr lang="en-GB" b="1" i="1" baseline="0" dirty="0" smtClean="0"/>
          </a:p>
          <a:p>
            <a:endParaRPr lang="en-GB" b="1" i="1" baseline="0" dirty="0" smtClean="0"/>
          </a:p>
          <a:p>
            <a:endParaRPr lang="en-GB" b="1" i="1" baseline="0" dirty="0" smtClean="0"/>
          </a:p>
          <a:p>
            <a:endParaRPr lang="en-GB" i="1" dirty="0"/>
          </a:p>
        </p:txBody>
      </p:sp>
    </p:spTree>
    <p:extLst>
      <p:ext uri="{BB962C8B-B14F-4D97-AF65-F5344CB8AC3E}">
        <p14:creationId xmlns:p14="http://schemas.microsoft.com/office/powerpoint/2010/main" val="3773654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baseline="0" dirty="0" smtClean="0"/>
              <a:t>If time: </a:t>
            </a:r>
          </a:p>
          <a:p>
            <a:endParaRPr lang="en-GB" b="1" i="0" baseline="0" dirty="0" smtClean="0"/>
          </a:p>
          <a:p>
            <a:r>
              <a:rPr lang="en-GB" b="1" i="0" baseline="0" dirty="0" smtClean="0"/>
              <a:t>Boost an actual post on Instagram.  </a:t>
            </a:r>
          </a:p>
          <a:p>
            <a:endParaRPr lang="en-GB" b="1" i="0" baseline="0" dirty="0" smtClean="0"/>
          </a:p>
          <a:p>
            <a:r>
              <a:rPr lang="en-GB" b="1" i="0" baseline="0" dirty="0" smtClean="0"/>
              <a:t>Look at Facebook insights / adverts / audiences </a:t>
            </a:r>
          </a:p>
          <a:p>
            <a:endParaRPr lang="en-GB" b="1" i="0" baseline="0" dirty="0" smtClean="0"/>
          </a:p>
          <a:p>
            <a:endParaRPr lang="en-GB" b="1" i="0" baseline="0" dirty="0" smtClean="0"/>
          </a:p>
          <a:p>
            <a:endParaRPr lang="en-GB" b="1" i="0" baseline="0" dirty="0" smtClean="0"/>
          </a:p>
          <a:p>
            <a:endParaRPr lang="en-GB" b="1" i="0" baseline="0" dirty="0" smtClean="0"/>
          </a:p>
          <a:p>
            <a:endParaRPr lang="en-GB" b="1" i="1" baseline="0" dirty="0" smtClean="0"/>
          </a:p>
          <a:p>
            <a:endParaRPr lang="en-GB" b="1" i="1" baseline="0" dirty="0" smtClean="0"/>
          </a:p>
          <a:p>
            <a:endParaRPr lang="en-GB" b="1" i="1" baseline="0" dirty="0" smtClean="0"/>
          </a:p>
          <a:p>
            <a:endParaRPr lang="en-GB" i="1" dirty="0"/>
          </a:p>
        </p:txBody>
      </p:sp>
    </p:spTree>
    <p:extLst>
      <p:ext uri="{BB962C8B-B14F-4D97-AF65-F5344CB8AC3E}">
        <p14:creationId xmlns:p14="http://schemas.microsoft.com/office/powerpoint/2010/main" val="1069390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smtClean="0"/>
          </a:p>
          <a:p>
            <a:endParaRPr lang="en-GB" b="1" i="1" baseline="0" dirty="0" smtClean="0"/>
          </a:p>
          <a:p>
            <a:endParaRPr lang="en-GB" i="1" dirty="0"/>
          </a:p>
        </p:txBody>
      </p:sp>
    </p:spTree>
    <p:extLst>
      <p:ext uri="{BB962C8B-B14F-4D97-AF65-F5344CB8AC3E}">
        <p14:creationId xmlns:p14="http://schemas.microsoft.com/office/powerpoint/2010/main" val="5498823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37109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transition>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latin typeface="Arial Narrow" panose="020B0606020202030204" pitchFamily="34" charset="0"/>
              </a:defRPr>
            </a:lvl1pPr>
            <a:lvl2pPr>
              <a:defRPr>
                <a:latin typeface="Arial Narrow" panose="020B0606020202030204" pitchFamily="34" charset="0"/>
              </a:defRPr>
            </a:lvl2pPr>
            <a:lvl3pPr>
              <a:defRPr>
                <a:latin typeface="Arial Narrow" panose="020B0606020202030204" pitchFamily="34" charset="0"/>
              </a:defRPr>
            </a:lvl3pPr>
            <a:lvl4pPr>
              <a:defRPr>
                <a:latin typeface="Arial Narrow" panose="020B0606020202030204" pitchFamily="34" charset="0"/>
              </a:defRPr>
            </a:lvl4pPr>
            <a:lvl5pPr>
              <a:defRPr>
                <a:latin typeface="Arial Narrow" panose="020B060602020203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 name="Title 1"/>
          <p:cNvSpPr>
            <a:spLocks noGrp="1"/>
          </p:cNvSpPr>
          <p:nvPr>
            <p:ph type="title"/>
          </p:nvPr>
        </p:nvSpPr>
        <p:spPr/>
        <p:txBody>
          <a:bodyPr/>
          <a:lstStyle>
            <a:lvl1pPr algn="ctr">
              <a:defRPr>
                <a:solidFill>
                  <a:schemeClr val="bg1"/>
                </a:solidFill>
                <a:latin typeface="Arial Narrow" panose="020B0606020202030204" pitchFamily="34" charset="0"/>
              </a:defRPr>
            </a:lvl1pPr>
          </a:lstStyle>
          <a:p>
            <a:r>
              <a:rPr lang="en-GB" dirty="0"/>
              <a:t>Click to edit Master title style</a:t>
            </a:r>
          </a:p>
        </p:txBody>
      </p:sp>
    </p:spTree>
    <p:extLst>
      <p:ext uri="{BB962C8B-B14F-4D97-AF65-F5344CB8AC3E}">
        <p14:creationId xmlns:p14="http://schemas.microsoft.com/office/powerpoint/2010/main" val="949138452"/>
      </p:ext>
    </p:extLst>
  </p:cSld>
  <p:clrMapOvr>
    <a:masterClrMapping/>
  </p:clrMapOvr>
  <p:transition>
    <p:wipe/>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transition>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transition>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transition>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transition>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transition>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transition>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transition>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transition>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transition>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3.jpg"/><Relationship Id="rId13" Type="http://schemas.openxmlformats.org/officeDocument/2006/relationships/image" Target="../media/image18.png"/><Relationship Id="rId3" Type="http://schemas.openxmlformats.org/officeDocument/2006/relationships/image" Target="../media/image8.jp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jpeg"/><Relationship Id="rId5" Type="http://schemas.openxmlformats.org/officeDocument/2006/relationships/image" Target="../media/image10.jp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jpg"/><Relationship Id="rId7"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_rels/slide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hyperlink" Target="https://www.smartinsights.com/digital-marketing-strategy/race-a-practical-framework-to-improve-your-digital-marketing/" TargetMode="External"/><Relationship Id="rId4" Type="http://schemas.openxmlformats.org/officeDocument/2006/relationships/hyperlink" Target="https://resoundcreative.com/content-strategy/inbound-without-d-bag/" TargetMode="Externa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9.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smartinsights.com/marketing-planning/marketing-models/4cs-marketing-mode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7" Type="http://schemas.openxmlformats.org/officeDocument/2006/relationships/hyperlink" Target="https://www.quicksprout.com/the-advanced-guide-to-content-marketin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smartinsights.com/" TargetMode="External"/><Relationship Id="rId5" Type="http://schemas.openxmlformats.org/officeDocument/2006/relationships/hyperlink" Target="https://www.disruptiveadvertising.com/social-media/facebook-ads-guide/" TargetMode="External"/><Relationship Id="rId4" Type="http://schemas.openxmlformats.org/officeDocument/2006/relationships/hyperlink" Target="https://business.instagram.com/blog/creating-a-business-profile-on-instagra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t="3553" b="2127"/>
          <a:stretch/>
        </p:blipFill>
        <p:spPr>
          <a:xfrm rot="5400000">
            <a:off x="2671011" y="-2671009"/>
            <a:ext cx="6857998" cy="12200021"/>
          </a:xfrm>
          <a:prstGeom prst="rect">
            <a:avLst/>
          </a:prstGeom>
        </p:spPr>
      </p:pic>
      <p:sp>
        <p:nvSpPr>
          <p:cNvPr id="8" name="TextBox 7"/>
          <p:cNvSpPr txBox="1"/>
          <p:nvPr/>
        </p:nvSpPr>
        <p:spPr>
          <a:xfrm>
            <a:off x="-975597" y="8199410"/>
            <a:ext cx="6838121" cy="584775"/>
          </a:xfrm>
          <a:prstGeom prst="rect">
            <a:avLst/>
          </a:prstGeom>
          <a:noFill/>
        </p:spPr>
        <p:txBody>
          <a:bodyPr wrap="square" rtlCol="0">
            <a:spAutoFit/>
          </a:bodyPr>
          <a:lstStyle/>
          <a:p>
            <a:r>
              <a:rPr lang="en-GB" sz="3200" dirty="0" smtClean="0">
                <a:solidFill>
                  <a:schemeClr val="bg1"/>
                </a:solidFill>
                <a:latin typeface="Bahnschrift Light Condensed" panose="020B0502040204020203" pitchFamily="34" charset="0"/>
              </a:rPr>
              <a:t>Emma Leigh (Durrant); Principal Marketing Officer</a:t>
            </a:r>
            <a:endParaRPr lang="en-GB" sz="3200" dirty="0">
              <a:solidFill>
                <a:schemeClr val="bg1"/>
              </a:solidFill>
              <a:latin typeface="Bahnschrift Light Condensed" panose="020B0502040204020203" pitchFamily="34" charset="0"/>
            </a:endParaRPr>
          </a:p>
        </p:txBody>
      </p:sp>
      <p:grpSp>
        <p:nvGrpSpPr>
          <p:cNvPr id="20" name="Group 19"/>
          <p:cNvGrpSpPr/>
          <p:nvPr/>
        </p:nvGrpSpPr>
        <p:grpSpPr>
          <a:xfrm>
            <a:off x="2451017" y="4652256"/>
            <a:ext cx="7289965" cy="916034"/>
            <a:chOff x="2055038" y="3416799"/>
            <a:chExt cx="8025752" cy="1008491"/>
          </a:xfrm>
        </p:grpSpPr>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7011" y="3416799"/>
              <a:ext cx="1245088" cy="996024"/>
            </a:xfrm>
            <a:prstGeom prst="rect">
              <a:avLst/>
            </a:prstGeom>
          </p:spPr>
        </p:pic>
        <p:pic>
          <p:nvPicPr>
            <p:cNvPr id="11" name="Content Placeholder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16568" y="3428669"/>
              <a:ext cx="1214374" cy="971454"/>
            </a:xfrm>
            <a:prstGeom prst="rect">
              <a:avLst/>
            </a:prstGeom>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055038" y="3428669"/>
              <a:ext cx="1245835" cy="996621"/>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96199" y="3429000"/>
              <a:ext cx="1214374" cy="971454"/>
            </a:xfrm>
            <a:prstGeom prst="rect">
              <a:avLst/>
            </a:prstGeom>
          </p:spPr>
        </p:pic>
        <p:pic>
          <p:nvPicPr>
            <p:cNvPr id="14" name="Picture 1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182468" y="3428669"/>
              <a:ext cx="1202457" cy="961920"/>
            </a:xfrm>
            <a:prstGeom prst="rect">
              <a:avLst/>
            </a:prstGeom>
          </p:spPr>
        </p:pic>
        <p:pic>
          <p:nvPicPr>
            <p:cNvPr id="15" name="Picture 1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878333" y="3431983"/>
              <a:ext cx="1202457" cy="961920"/>
            </a:xfrm>
            <a:prstGeom prst="rect">
              <a:avLst/>
            </a:prstGeom>
          </p:spPr>
        </p:pic>
      </p:grpSp>
      <p:sp>
        <p:nvSpPr>
          <p:cNvPr id="18" name="TextBox 17"/>
          <p:cNvSpPr txBox="1"/>
          <p:nvPr/>
        </p:nvSpPr>
        <p:spPr>
          <a:xfrm>
            <a:off x="2636774" y="2622216"/>
            <a:ext cx="6923652" cy="461665"/>
          </a:xfrm>
          <a:prstGeom prst="rect">
            <a:avLst/>
          </a:prstGeom>
          <a:noFill/>
        </p:spPr>
        <p:txBody>
          <a:bodyPr wrap="square" rtlCol="0">
            <a:spAutoFit/>
          </a:bodyPr>
          <a:lstStyle/>
          <a:p>
            <a:pPr algn="ctr"/>
            <a:r>
              <a:rPr lang="en-GB" sz="2400" dirty="0" smtClean="0">
                <a:solidFill>
                  <a:schemeClr val="bg1"/>
                </a:solidFill>
                <a:latin typeface="Arial Narrow" panose="020B0606020202030204" pitchFamily="34" charset="0"/>
              </a:rPr>
              <a:t>Emma Leigh (Durrant); Principal Marketing Officer</a:t>
            </a:r>
            <a:endParaRPr lang="en-GB" sz="2400" dirty="0">
              <a:solidFill>
                <a:schemeClr val="bg1"/>
              </a:solidFill>
              <a:latin typeface="Arial Narrow" panose="020B0606020202030204" pitchFamily="34" charset="0"/>
            </a:endParaRPr>
          </a:p>
        </p:txBody>
      </p:sp>
    </p:spTree>
    <p:extLst>
      <p:ext uri="{BB962C8B-B14F-4D97-AF65-F5344CB8AC3E}">
        <p14:creationId xmlns:p14="http://schemas.microsoft.com/office/powerpoint/2010/main" val="109857222"/>
      </p:ext>
    </p:extLst>
  </p:cSld>
  <p:clrMapOvr>
    <a:masterClrMapping/>
  </p:clrMapOvr>
  <p:transition>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t="15947" r="10663"/>
          <a:stretch/>
        </p:blipFill>
        <p:spPr>
          <a:xfrm rot="5400000">
            <a:off x="2665255" y="-2681661"/>
            <a:ext cx="6882155" cy="12212668"/>
          </a:xfrm>
          <a:prstGeom prst="rect">
            <a:avLst/>
          </a:prstGeom>
        </p:spPr>
      </p:pic>
      <p:pic>
        <p:nvPicPr>
          <p:cNvPr id="13" name="Picture 12"/>
          <p:cNvPicPr>
            <a:picLocks noChangeAspect="1"/>
          </p:cNvPicPr>
          <p:nvPr/>
        </p:nvPicPr>
        <p:blipFill rotWithShape="1">
          <a:blip r:embed="rId4"/>
          <a:srcRect l="14814" t="18896" r="73730" b="71658"/>
          <a:stretch/>
        </p:blipFill>
        <p:spPr>
          <a:xfrm>
            <a:off x="4340427" y="4178418"/>
            <a:ext cx="3121382" cy="1447167"/>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4271" y="386241"/>
            <a:ext cx="3296204" cy="2472153"/>
          </a:xfrm>
          <a:prstGeom prst="rect">
            <a:avLst/>
          </a:prstGeom>
          <a:ln>
            <a:solidFill>
              <a:schemeClr val="bg1">
                <a:lumMod val="85000"/>
              </a:schemeClr>
            </a:solidFill>
          </a:ln>
        </p:spPr>
      </p:pic>
      <p:pic>
        <p:nvPicPr>
          <p:cNvPr id="4" name="Picture 3"/>
          <p:cNvPicPr>
            <a:picLocks noChangeAspect="1"/>
          </p:cNvPicPr>
          <p:nvPr/>
        </p:nvPicPr>
        <p:blipFill rotWithShape="1">
          <a:blip r:embed="rId6"/>
          <a:srcRect l="37826" t="22402" r="27065" b="22112"/>
          <a:stretch/>
        </p:blipFill>
        <p:spPr>
          <a:xfrm>
            <a:off x="285414" y="1333447"/>
            <a:ext cx="2466650" cy="2191729"/>
          </a:xfrm>
          <a:prstGeom prst="rect">
            <a:avLst/>
          </a:prstGeom>
          <a:ln>
            <a:solidFill>
              <a:schemeClr val="bg1">
                <a:lumMod val="85000"/>
              </a:schemeClr>
            </a:solidFill>
          </a:ln>
        </p:spPr>
      </p:pic>
      <p:pic>
        <p:nvPicPr>
          <p:cNvPr id="7" name="Picture 6"/>
          <p:cNvPicPr>
            <a:picLocks noChangeAspect="1"/>
          </p:cNvPicPr>
          <p:nvPr/>
        </p:nvPicPr>
        <p:blipFill rotWithShape="1">
          <a:blip r:embed="rId7"/>
          <a:srcRect l="24674" t="22788" r="24456" b="16119"/>
          <a:stretch/>
        </p:blipFill>
        <p:spPr>
          <a:xfrm>
            <a:off x="5654228" y="774220"/>
            <a:ext cx="4319381" cy="2916504"/>
          </a:xfrm>
          <a:prstGeom prst="rect">
            <a:avLst/>
          </a:prstGeom>
          <a:ln>
            <a:solidFill>
              <a:schemeClr val="bg1">
                <a:lumMod val="85000"/>
              </a:schemeClr>
            </a:solidFill>
          </a:ln>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796602" y="286526"/>
            <a:ext cx="3198191" cy="2398643"/>
          </a:xfrm>
          <a:prstGeom prst="rect">
            <a:avLst/>
          </a:prstGeom>
          <a:ln>
            <a:solidFill>
              <a:schemeClr val="bg1">
                <a:lumMod val="85000"/>
              </a:schemeClr>
            </a:solidFill>
          </a:ln>
        </p:spPr>
      </p:pic>
      <p:pic>
        <p:nvPicPr>
          <p:cNvPr id="10" name="Picture 9"/>
          <p:cNvPicPr>
            <a:picLocks noChangeAspect="1"/>
          </p:cNvPicPr>
          <p:nvPr/>
        </p:nvPicPr>
        <p:blipFill rotWithShape="1">
          <a:blip r:embed="rId9"/>
          <a:srcRect l="33478" t="45172" r="10000" b="7733"/>
          <a:stretch/>
        </p:blipFill>
        <p:spPr>
          <a:xfrm>
            <a:off x="8172141" y="4035975"/>
            <a:ext cx="3697357" cy="1732052"/>
          </a:xfrm>
          <a:prstGeom prst="rect">
            <a:avLst/>
          </a:prstGeom>
        </p:spPr>
      </p:pic>
      <p:pic>
        <p:nvPicPr>
          <p:cNvPr id="9" name="Picture 8"/>
          <p:cNvPicPr>
            <a:picLocks noChangeAspect="1"/>
          </p:cNvPicPr>
          <p:nvPr/>
        </p:nvPicPr>
        <p:blipFill rotWithShape="1">
          <a:blip r:embed="rId10"/>
          <a:srcRect l="6630" t="13896" r="71521" b="70058"/>
          <a:stretch/>
        </p:blipFill>
        <p:spPr>
          <a:xfrm>
            <a:off x="7732009" y="5340626"/>
            <a:ext cx="2366874" cy="977366"/>
          </a:xfrm>
          <a:prstGeom prst="rect">
            <a:avLst/>
          </a:prstGeom>
          <a:ln>
            <a:solidFill>
              <a:schemeClr val="bg1">
                <a:lumMod val="85000"/>
              </a:schemeClr>
            </a:solidFill>
          </a:ln>
        </p:spPr>
      </p:pic>
      <p:pic>
        <p:nvPicPr>
          <p:cNvPr id="12" name="Picture 1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212035" y="4382116"/>
            <a:ext cx="3677627" cy="2454744"/>
          </a:xfrm>
          <a:prstGeom prst="rect">
            <a:avLst/>
          </a:prstGeom>
          <a:ln>
            <a:solidFill>
              <a:schemeClr val="bg1">
                <a:lumMod val="85000"/>
              </a:schemeClr>
            </a:solidFill>
          </a:ln>
        </p:spPr>
      </p:pic>
      <p:pic>
        <p:nvPicPr>
          <p:cNvPr id="11" name="Picture 10"/>
          <p:cNvPicPr>
            <a:picLocks noChangeAspect="1"/>
          </p:cNvPicPr>
          <p:nvPr/>
        </p:nvPicPr>
        <p:blipFill rotWithShape="1">
          <a:blip r:embed="rId12"/>
          <a:srcRect l="37391" t="20083" r="38480" b="62518"/>
          <a:stretch/>
        </p:blipFill>
        <p:spPr>
          <a:xfrm>
            <a:off x="1887030" y="4182249"/>
            <a:ext cx="2137732" cy="866649"/>
          </a:xfrm>
          <a:prstGeom prst="rect">
            <a:avLst/>
          </a:prstGeom>
          <a:ln>
            <a:solidFill>
              <a:schemeClr val="bg1">
                <a:lumMod val="85000"/>
              </a:schemeClr>
            </a:solidFill>
          </a:ln>
        </p:spPr>
      </p:pic>
      <p:pic>
        <p:nvPicPr>
          <p:cNvPr id="14" name="Picture 13"/>
          <p:cNvPicPr>
            <a:picLocks noChangeAspect="1"/>
          </p:cNvPicPr>
          <p:nvPr/>
        </p:nvPicPr>
        <p:blipFill rotWithShape="1">
          <a:blip r:embed="rId13"/>
          <a:srcRect l="39130" t="40188" r="40217" b="44539"/>
          <a:stretch/>
        </p:blipFill>
        <p:spPr>
          <a:xfrm>
            <a:off x="5976730" y="420618"/>
            <a:ext cx="2195411" cy="912829"/>
          </a:xfrm>
          <a:prstGeom prst="rect">
            <a:avLst/>
          </a:prstGeom>
          <a:ln>
            <a:solidFill>
              <a:schemeClr val="bg1">
                <a:lumMod val="85000"/>
              </a:schemeClr>
            </a:solidFill>
          </a:ln>
        </p:spPr>
      </p:pic>
    </p:spTree>
    <p:extLst>
      <p:ext uri="{BB962C8B-B14F-4D97-AF65-F5344CB8AC3E}">
        <p14:creationId xmlns:p14="http://schemas.microsoft.com/office/powerpoint/2010/main" val="4287340943"/>
      </p:ext>
    </p:extLst>
  </p:cSld>
  <p:clrMapOvr>
    <a:masterClrMapping/>
  </p:clrMapOvr>
  <p:transition>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3" cstate="print">
            <a:extLst>
              <a:ext uri="{28A0092B-C50C-407E-A947-70E740481C1C}">
                <a14:useLocalDpi xmlns:a14="http://schemas.microsoft.com/office/drawing/2010/main" val="0"/>
              </a:ext>
            </a:extLst>
          </a:blip>
          <a:srcRect r="69710"/>
          <a:stretch/>
        </p:blipFill>
        <p:spPr>
          <a:xfrm rot="5400000">
            <a:off x="5244231" y="-5257083"/>
            <a:ext cx="1703540" cy="12192002"/>
          </a:xfrm>
          <a:prstGeom prst="rect">
            <a:avLst/>
          </a:prstGeom>
        </p:spPr>
      </p:pic>
      <p:sp>
        <p:nvSpPr>
          <p:cNvPr id="2" name="Title 1"/>
          <p:cNvSpPr>
            <a:spLocks noGrp="1"/>
          </p:cNvSpPr>
          <p:nvPr>
            <p:ph type="title"/>
          </p:nvPr>
        </p:nvSpPr>
        <p:spPr>
          <a:xfrm>
            <a:off x="0" y="1"/>
            <a:ext cx="12192000" cy="1690688"/>
          </a:xfrm>
        </p:spPr>
        <p:txBody>
          <a:bodyPr>
            <a:normAutofit/>
          </a:bodyPr>
          <a:lstStyle/>
          <a:p>
            <a:pPr algn="ctr"/>
            <a:r>
              <a:rPr lang="en-GB" sz="4800" dirty="0" smtClean="0">
                <a:solidFill>
                  <a:schemeClr val="bg1"/>
                </a:solidFill>
                <a:latin typeface="Arial Narrow" panose="020B0606020202030204" pitchFamily="34" charset="0"/>
              </a:rPr>
              <a:t>Do we know what we think we know, we know?</a:t>
            </a:r>
            <a:endParaRPr lang="en-GB" sz="4800" dirty="0">
              <a:solidFill>
                <a:schemeClr val="bg1"/>
              </a:solidFill>
              <a:latin typeface="Arial Narrow" panose="020B0606020202030204" pitchFamily="34" charset="0"/>
            </a:endParaRPr>
          </a:p>
        </p:txBody>
      </p:sp>
      <p:sp>
        <p:nvSpPr>
          <p:cNvPr id="4" name="Rectangle 3"/>
          <p:cNvSpPr/>
          <p:nvPr/>
        </p:nvSpPr>
        <p:spPr>
          <a:xfrm>
            <a:off x="333427" y="1864118"/>
            <a:ext cx="5762573" cy="923330"/>
          </a:xfrm>
          <a:prstGeom prst="rect">
            <a:avLst/>
          </a:prstGeom>
          <a:noFill/>
        </p:spPr>
        <p:txBody>
          <a:bodyPr wrap="square" lIns="91440" tIns="45720" rIns="91440" bIns="45720">
            <a:spAutoFit/>
          </a:bodyPr>
          <a:lstStyle/>
          <a:p>
            <a:pPr algn="ctr"/>
            <a:r>
              <a:rPr lang="en-US" sz="5400" b="1" cap="none" spc="0" dirty="0" smtClean="0">
                <a:ln w="0"/>
                <a:solidFill>
                  <a:srgbClr val="7030A0"/>
                </a:solidFill>
                <a:effectLst>
                  <a:reflection blurRad="6350" stA="53000" endA="300" endPos="35500" dir="5400000" sy="-90000" algn="bl" rotWithShape="0"/>
                </a:effectLst>
              </a:rPr>
              <a:t>Marketing</a:t>
            </a:r>
            <a:r>
              <a:rPr lang="en-US" sz="54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5" name="Rectangle 4"/>
          <p:cNvSpPr/>
          <p:nvPr/>
        </p:nvSpPr>
        <p:spPr>
          <a:xfrm>
            <a:off x="5740821" y="2048430"/>
            <a:ext cx="5762573" cy="923330"/>
          </a:xfrm>
          <a:prstGeom prst="rect">
            <a:avLst/>
          </a:prstGeom>
          <a:noFill/>
        </p:spPr>
        <p:txBody>
          <a:bodyPr wrap="square" lIns="91440" tIns="45720" rIns="91440" bIns="45720">
            <a:spAutoFit/>
          </a:bodyPr>
          <a:lstStyle/>
          <a:p>
            <a:pPr algn="ctr"/>
            <a:r>
              <a:rPr lang="en-US" sz="5400" b="1" cap="none" spc="0" dirty="0" smtClean="0">
                <a:ln w="0"/>
                <a:solidFill>
                  <a:srgbClr val="0070C0"/>
                </a:solidFill>
                <a:effectLst>
                  <a:reflection blurRad="6350" stA="53000" endA="300" endPos="35500" dir="5400000" sy="-90000" algn="bl" rotWithShape="0"/>
                </a:effectLst>
              </a:rPr>
              <a:t>Digital Marketing </a:t>
            </a:r>
            <a:endParaRPr lang="en-US" sz="5400" b="1" cap="none" spc="0" dirty="0">
              <a:ln w="0"/>
              <a:solidFill>
                <a:srgbClr val="0070C0"/>
              </a:solidFill>
              <a:effectLst>
                <a:reflection blurRad="6350" stA="53000" endA="300" endPos="35500" dir="5400000" sy="-90000" algn="bl" rotWithShape="0"/>
              </a:effectLst>
            </a:endParaRPr>
          </a:p>
        </p:txBody>
      </p:sp>
      <p:sp>
        <p:nvSpPr>
          <p:cNvPr id="6" name="Rectangle 5"/>
          <p:cNvSpPr/>
          <p:nvPr/>
        </p:nvSpPr>
        <p:spPr>
          <a:xfrm>
            <a:off x="7495278" y="4762998"/>
            <a:ext cx="5762573" cy="923330"/>
          </a:xfrm>
          <a:prstGeom prst="rect">
            <a:avLst/>
          </a:prstGeom>
          <a:noFill/>
        </p:spPr>
        <p:txBody>
          <a:bodyPr wrap="square" lIns="91440" tIns="45720" rIns="91440" bIns="45720">
            <a:spAutoFit/>
          </a:bodyPr>
          <a:lstStyle/>
          <a:p>
            <a:pPr algn="ctr"/>
            <a:r>
              <a:rPr lang="en-US" sz="5400" b="1" dirty="0" smtClean="0">
                <a:ln w="0"/>
                <a:solidFill>
                  <a:srgbClr val="FF0066"/>
                </a:solidFill>
                <a:effectLst>
                  <a:reflection blurRad="6350" stA="53000" endA="300" endPos="35500" dir="5400000" sy="-90000" algn="bl" rotWithShape="0"/>
                </a:effectLst>
              </a:rPr>
              <a:t>Content</a:t>
            </a:r>
            <a:endParaRPr lang="en-US" sz="5400" b="1" dirty="0">
              <a:ln w="0"/>
              <a:solidFill>
                <a:srgbClr val="FF0066"/>
              </a:solidFill>
              <a:effectLst>
                <a:reflection blurRad="6350" stA="53000" endA="300" endPos="35500" dir="5400000" sy="-90000" algn="bl" rotWithShape="0"/>
              </a:effectLst>
            </a:endParaRPr>
          </a:p>
        </p:txBody>
      </p:sp>
      <p:sp>
        <p:nvSpPr>
          <p:cNvPr id="7" name="Rectangle 6"/>
          <p:cNvSpPr/>
          <p:nvPr/>
        </p:nvSpPr>
        <p:spPr>
          <a:xfrm>
            <a:off x="3448555" y="3365327"/>
            <a:ext cx="5762573" cy="923330"/>
          </a:xfrm>
          <a:prstGeom prst="rect">
            <a:avLst/>
          </a:prstGeom>
          <a:noFill/>
        </p:spPr>
        <p:txBody>
          <a:bodyPr wrap="square" lIns="91440" tIns="45720" rIns="91440" bIns="45720">
            <a:spAutoFit/>
          </a:bodyPr>
          <a:lstStyle/>
          <a:p>
            <a:pPr algn="ctr"/>
            <a:r>
              <a:rPr lang="en-US" sz="5400" b="1" dirty="0" smtClean="0">
                <a:ln w="0"/>
                <a:solidFill>
                  <a:srgbClr val="FFB62E"/>
                </a:solidFill>
                <a:effectLst>
                  <a:reflection blurRad="6350" stA="53000" endA="300" endPos="35500" dir="5400000" sy="-90000" algn="bl" rotWithShape="0"/>
                </a:effectLst>
              </a:rPr>
              <a:t>Customer</a:t>
            </a:r>
            <a:endParaRPr lang="en-US" sz="5400" b="1" cap="none" spc="0" dirty="0">
              <a:ln w="0"/>
              <a:solidFill>
                <a:srgbClr val="FFB62E"/>
              </a:solidFill>
              <a:effectLst>
                <a:reflection blurRad="6350" stA="53000" endA="300" endPos="35500" dir="5400000" sy="-90000" algn="bl" rotWithShape="0"/>
              </a:effectLst>
            </a:endParaRPr>
          </a:p>
        </p:txBody>
      </p:sp>
      <p:sp>
        <p:nvSpPr>
          <p:cNvPr id="8" name="Rectangle 7"/>
          <p:cNvSpPr/>
          <p:nvPr/>
        </p:nvSpPr>
        <p:spPr>
          <a:xfrm>
            <a:off x="-574080" y="4856210"/>
            <a:ext cx="5762573" cy="923330"/>
          </a:xfrm>
          <a:prstGeom prst="rect">
            <a:avLst/>
          </a:prstGeom>
          <a:noFill/>
        </p:spPr>
        <p:txBody>
          <a:bodyPr wrap="square" lIns="91440" tIns="45720" rIns="91440" bIns="45720">
            <a:spAutoFit/>
          </a:bodyPr>
          <a:lstStyle/>
          <a:p>
            <a:pPr algn="ctr"/>
            <a:r>
              <a:rPr lang="en-US" sz="5400" b="1" cap="none" spc="0" dirty="0" smtClean="0">
                <a:ln w="0"/>
                <a:solidFill>
                  <a:srgbClr val="C6278B"/>
                </a:solidFill>
                <a:effectLst>
                  <a:reflection blurRad="6350" stA="53000" endA="300" endPos="35500" dir="5400000" sy="-90000" algn="bl" rotWithShape="0"/>
                </a:effectLst>
              </a:rPr>
              <a:t>Engagement</a:t>
            </a:r>
            <a:endParaRPr lang="en-US" sz="5400" b="1" cap="none" spc="0" dirty="0">
              <a:ln w="0"/>
              <a:solidFill>
                <a:srgbClr val="C6278B"/>
              </a:solidFill>
              <a:effectLst>
                <a:reflection blurRad="6350" stA="53000" endA="300" endPos="35500" dir="5400000" sy="-90000" algn="bl" rotWithShape="0"/>
              </a:effectLst>
            </a:endParaRPr>
          </a:p>
        </p:txBody>
      </p:sp>
      <p:sp>
        <p:nvSpPr>
          <p:cNvPr id="9" name="Rectangle 8"/>
          <p:cNvSpPr/>
          <p:nvPr/>
        </p:nvSpPr>
        <p:spPr>
          <a:xfrm>
            <a:off x="7495278" y="3046288"/>
            <a:ext cx="5762573" cy="923330"/>
          </a:xfrm>
          <a:prstGeom prst="rect">
            <a:avLst/>
          </a:prstGeom>
          <a:noFill/>
        </p:spPr>
        <p:txBody>
          <a:bodyPr wrap="square" lIns="91440" tIns="45720" rIns="91440" bIns="45720">
            <a:spAutoFit/>
          </a:bodyPr>
          <a:lstStyle/>
          <a:p>
            <a:pPr algn="ctr"/>
            <a:r>
              <a:rPr lang="en-US" sz="5400" b="1" cap="none" spc="0" dirty="0" smtClean="0">
                <a:ln w="0"/>
                <a:solidFill>
                  <a:srgbClr val="AF12A9"/>
                </a:solidFill>
                <a:effectLst>
                  <a:reflection blurRad="6350" stA="53000" endA="300" endPos="35500" dir="5400000" sy="-90000" algn="bl" rotWithShape="0"/>
                </a:effectLst>
              </a:rPr>
              <a:t>Reach</a:t>
            </a:r>
            <a:endParaRPr lang="en-US" sz="5400" b="1" cap="none" spc="0" dirty="0">
              <a:ln w="0"/>
              <a:solidFill>
                <a:srgbClr val="AF12A9"/>
              </a:solidFill>
              <a:effectLst>
                <a:reflection blurRad="6350" stA="53000" endA="300" endPos="35500" dir="5400000" sy="-90000" algn="bl" rotWithShape="0"/>
              </a:effectLst>
            </a:endParaRPr>
          </a:p>
        </p:txBody>
      </p:sp>
      <p:sp>
        <p:nvSpPr>
          <p:cNvPr id="10" name="Rectangle 9"/>
          <p:cNvSpPr/>
          <p:nvPr/>
        </p:nvSpPr>
        <p:spPr>
          <a:xfrm>
            <a:off x="-823583" y="3042919"/>
            <a:ext cx="5762573" cy="923330"/>
          </a:xfrm>
          <a:prstGeom prst="rect">
            <a:avLst/>
          </a:prstGeom>
          <a:noFill/>
        </p:spPr>
        <p:txBody>
          <a:bodyPr wrap="square" lIns="91440" tIns="45720" rIns="91440" bIns="45720">
            <a:spAutoFit/>
          </a:bodyPr>
          <a:lstStyle/>
          <a:p>
            <a:pPr algn="ctr"/>
            <a:r>
              <a:rPr lang="en-US" sz="5400" b="1" cap="none" spc="0" dirty="0" smtClean="0">
                <a:ln w="0"/>
                <a:solidFill>
                  <a:srgbClr val="00BBFE"/>
                </a:solidFill>
                <a:effectLst>
                  <a:reflection blurRad="6350" stA="53000" endA="300" endPos="35500" dir="5400000" sy="-90000" algn="bl" rotWithShape="0"/>
                </a:effectLst>
              </a:rPr>
              <a:t>Impression</a:t>
            </a:r>
            <a:endParaRPr lang="en-US" sz="5400" b="1" cap="none" spc="0" dirty="0">
              <a:ln w="0"/>
              <a:solidFill>
                <a:srgbClr val="00BBFE"/>
              </a:solidFill>
              <a:effectLst>
                <a:reflection blurRad="6350" stA="53000" endA="300" endPos="35500" dir="5400000" sy="-90000" algn="bl" rotWithShape="0"/>
              </a:effectLst>
            </a:endParaRPr>
          </a:p>
        </p:txBody>
      </p:sp>
      <p:sp>
        <p:nvSpPr>
          <p:cNvPr id="11" name="Rectangle 10"/>
          <p:cNvSpPr/>
          <p:nvPr/>
        </p:nvSpPr>
        <p:spPr>
          <a:xfrm>
            <a:off x="994737" y="5808085"/>
            <a:ext cx="10021052" cy="769441"/>
          </a:xfrm>
          <a:prstGeom prst="rect">
            <a:avLst/>
          </a:prstGeom>
          <a:noFill/>
        </p:spPr>
        <p:txBody>
          <a:bodyPr wrap="square" lIns="91440" tIns="45720" rIns="91440" bIns="45720">
            <a:spAutoFit/>
          </a:bodyPr>
          <a:lstStyle/>
          <a:p>
            <a:pPr algn="ctr"/>
            <a:r>
              <a:rPr lang="en-US" sz="4400" b="1" cap="none" spc="0" dirty="0" smtClean="0">
                <a:ln w="0"/>
                <a:solidFill>
                  <a:schemeClr val="accent1"/>
                </a:solidFill>
                <a:effectLst>
                  <a:reflection blurRad="6350" stA="53000" endA="300" endPos="35500" dir="5400000" sy="-90000" algn="bl" rotWithShape="0"/>
                </a:effectLst>
              </a:rPr>
              <a:t>Owned vs Earned vs Paid Media</a:t>
            </a:r>
            <a:endParaRPr lang="en-US" sz="4400" b="1" cap="none" spc="0" dirty="0">
              <a:ln w="0"/>
              <a:solidFill>
                <a:schemeClr val="accent1"/>
              </a:solidFill>
              <a:effectLst>
                <a:reflection blurRad="6350" stA="53000" endA="300" endPos="35500" dir="5400000" sy="-90000" algn="bl" rotWithShape="0"/>
              </a:effectLst>
            </a:endParaRPr>
          </a:p>
        </p:txBody>
      </p:sp>
      <p:sp>
        <p:nvSpPr>
          <p:cNvPr id="12" name="Rectangle 11"/>
          <p:cNvSpPr/>
          <p:nvPr/>
        </p:nvSpPr>
        <p:spPr>
          <a:xfrm>
            <a:off x="4207123" y="4410414"/>
            <a:ext cx="5762573" cy="923330"/>
          </a:xfrm>
          <a:prstGeom prst="rect">
            <a:avLst/>
          </a:prstGeom>
          <a:noFill/>
        </p:spPr>
        <p:txBody>
          <a:bodyPr wrap="square" lIns="91440" tIns="45720" rIns="91440" bIns="45720">
            <a:spAutoFit/>
          </a:bodyPr>
          <a:lstStyle/>
          <a:p>
            <a:pPr algn="ctr"/>
            <a:r>
              <a:rPr lang="en-US" sz="5400" b="1" dirty="0" smtClean="0">
                <a:ln w="0"/>
                <a:solidFill>
                  <a:srgbClr val="FFC000"/>
                </a:solidFill>
                <a:effectLst>
                  <a:reflection blurRad="6350" stA="53000" endA="300" endPos="35500" dir="5400000" sy="-90000" algn="bl" rotWithShape="0"/>
                </a:effectLst>
              </a:rPr>
              <a:t>Audience</a:t>
            </a:r>
            <a:endParaRPr lang="en-US" sz="5400" b="1" dirty="0">
              <a:ln w="0"/>
              <a:solidFill>
                <a:srgbClr val="FFC000"/>
              </a:solidFill>
              <a:effectLst>
                <a:reflection blurRad="6350" stA="53000" endA="300" endPos="35500" dir="5400000" sy="-90000" algn="bl" rotWithShape="0"/>
              </a:effectLst>
            </a:endParaRPr>
          </a:p>
        </p:txBody>
      </p:sp>
      <p:sp>
        <p:nvSpPr>
          <p:cNvPr id="15" name="Rectangle 14"/>
          <p:cNvSpPr/>
          <p:nvPr/>
        </p:nvSpPr>
        <p:spPr>
          <a:xfrm>
            <a:off x="242690" y="3994794"/>
            <a:ext cx="5762573" cy="923330"/>
          </a:xfrm>
          <a:prstGeom prst="rect">
            <a:avLst/>
          </a:prstGeom>
          <a:noFill/>
        </p:spPr>
        <p:txBody>
          <a:bodyPr wrap="square" lIns="91440" tIns="45720" rIns="91440" bIns="45720">
            <a:spAutoFit/>
          </a:bodyPr>
          <a:lstStyle/>
          <a:p>
            <a:pPr algn="ctr"/>
            <a:r>
              <a:rPr lang="en-US" sz="5400" b="1" cap="none" spc="0" dirty="0" smtClean="0">
                <a:ln w="0"/>
                <a:solidFill>
                  <a:srgbClr val="EE704A"/>
                </a:solidFill>
                <a:effectLst>
                  <a:reflection blurRad="6350" stA="53000" endA="300" endPos="35500" dir="5400000" sy="-90000" algn="bl" rotWithShape="0"/>
                </a:effectLst>
              </a:rPr>
              <a:t>Organic</a:t>
            </a:r>
            <a:r>
              <a:rPr lang="en-US" sz="5400" b="1" cap="none" spc="0" dirty="0" smtClean="0">
                <a:ln w="0"/>
                <a:solidFill>
                  <a:srgbClr val="00BBFE"/>
                </a:solidFill>
                <a:effectLst>
                  <a:reflection blurRad="6350" stA="53000" endA="300" endPos="35500" dir="5400000" sy="-90000" algn="bl" rotWithShape="0"/>
                </a:effectLst>
              </a:rPr>
              <a:t> </a:t>
            </a:r>
            <a:endParaRPr lang="en-US" sz="5400" b="1" cap="none" spc="0" dirty="0">
              <a:ln w="0"/>
              <a:solidFill>
                <a:srgbClr val="00BBFE"/>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1609647280"/>
      </p:ext>
    </p:extLst>
  </p:cSld>
  <p:clrMapOvr>
    <a:masterClrMapping/>
  </p:clrMapOvr>
  <p:transition>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3" cstate="print">
            <a:extLst>
              <a:ext uri="{28A0092B-C50C-407E-A947-70E740481C1C}">
                <a14:useLocalDpi xmlns:a14="http://schemas.microsoft.com/office/drawing/2010/main" val="0"/>
              </a:ext>
            </a:extLst>
          </a:blip>
          <a:srcRect l="55368"/>
          <a:stretch/>
        </p:blipFill>
        <p:spPr>
          <a:xfrm rot="5400000">
            <a:off x="5225976" y="-5254955"/>
            <a:ext cx="1740049" cy="12192000"/>
          </a:xfrm>
          <a:prstGeom prst="rect">
            <a:avLst/>
          </a:prstGeom>
        </p:spPr>
      </p:pic>
      <p:sp>
        <p:nvSpPr>
          <p:cNvPr id="2" name="Title 1"/>
          <p:cNvSpPr>
            <a:spLocks noGrp="1"/>
          </p:cNvSpPr>
          <p:nvPr>
            <p:ph type="title"/>
          </p:nvPr>
        </p:nvSpPr>
        <p:spPr>
          <a:xfrm>
            <a:off x="838200" y="0"/>
            <a:ext cx="10515600" cy="1711067"/>
          </a:xfrm>
        </p:spPr>
        <p:txBody>
          <a:bodyPr>
            <a:normAutofit/>
          </a:bodyPr>
          <a:lstStyle/>
          <a:p>
            <a:pPr algn="ctr"/>
            <a:r>
              <a:rPr lang="en-GB" sz="4800" dirty="0" smtClean="0">
                <a:solidFill>
                  <a:schemeClr val="bg1"/>
                </a:solidFill>
              </a:rPr>
              <a:t>Why Social Media? </a:t>
            </a:r>
            <a:endParaRPr lang="en-GB" sz="4800" dirty="0">
              <a:solidFill>
                <a:schemeClr val="bg1"/>
              </a:solidFill>
            </a:endParaRPr>
          </a:p>
        </p:txBody>
      </p:sp>
      <p:sp>
        <p:nvSpPr>
          <p:cNvPr id="3" name="Content Placeholder 2"/>
          <p:cNvSpPr>
            <a:spLocks noGrp="1"/>
          </p:cNvSpPr>
          <p:nvPr>
            <p:ph idx="1"/>
          </p:nvPr>
        </p:nvSpPr>
        <p:spPr>
          <a:xfrm>
            <a:off x="838200" y="1893857"/>
            <a:ext cx="10515600" cy="4078498"/>
          </a:xfrm>
        </p:spPr>
        <p:txBody>
          <a:bodyPr/>
          <a:lstStyle/>
          <a:p>
            <a:pPr marL="0" indent="0">
              <a:buNone/>
            </a:pPr>
            <a:r>
              <a:rPr lang="en-GB" sz="2200" dirty="0" smtClean="0"/>
              <a:t>Which platforms do you currently use?  </a:t>
            </a:r>
          </a:p>
          <a:p>
            <a:pPr marL="0" indent="0">
              <a:buNone/>
            </a:pPr>
            <a:r>
              <a:rPr lang="en-GB" sz="2200" dirty="0"/>
              <a:t>Why do you use social media? </a:t>
            </a:r>
          </a:p>
          <a:p>
            <a:pPr marL="0" indent="0">
              <a:buNone/>
            </a:pPr>
            <a:r>
              <a:rPr lang="en-GB" sz="2200" dirty="0"/>
              <a:t>Different purposes? </a:t>
            </a:r>
          </a:p>
          <a:p>
            <a:pPr marL="0" indent="0">
              <a:buNone/>
            </a:pPr>
            <a:r>
              <a:rPr lang="en-GB" sz="2200" dirty="0"/>
              <a:t>On a professional level, what can social media give you? </a:t>
            </a:r>
          </a:p>
          <a:p>
            <a:pPr>
              <a:buClr>
                <a:srgbClr val="9914BD"/>
              </a:buClr>
              <a:buFont typeface="Wingdings" panose="05000000000000000000" pitchFamily="2" charset="2"/>
              <a:buChar char="§"/>
            </a:pPr>
            <a:r>
              <a:rPr lang="en-GB" sz="2000" dirty="0"/>
              <a:t>A platform- showcase knowledge, expertise </a:t>
            </a:r>
          </a:p>
          <a:p>
            <a:pPr>
              <a:buClr>
                <a:srgbClr val="9914BD"/>
              </a:buClr>
              <a:buFont typeface="Wingdings" panose="05000000000000000000" pitchFamily="2" charset="2"/>
              <a:buChar char="§"/>
            </a:pPr>
            <a:r>
              <a:rPr lang="en-GB" sz="2000" dirty="0"/>
              <a:t>A voice – opinions, advice, commentary on current affairs</a:t>
            </a:r>
          </a:p>
          <a:p>
            <a:pPr>
              <a:buClr>
                <a:srgbClr val="9914BD"/>
              </a:buClr>
              <a:buFont typeface="Wingdings" panose="05000000000000000000" pitchFamily="2" charset="2"/>
              <a:buChar char="§"/>
            </a:pPr>
            <a:r>
              <a:rPr lang="en-GB" sz="2000" dirty="0"/>
              <a:t>Credibility (??) </a:t>
            </a:r>
            <a:endParaRPr lang="en-GB" sz="2000" dirty="0" smtClean="0"/>
          </a:p>
          <a:p>
            <a:pPr>
              <a:buClr>
                <a:srgbClr val="9914BD"/>
              </a:buClr>
              <a:buFont typeface="Wingdings" panose="05000000000000000000" pitchFamily="2" charset="2"/>
              <a:buChar char="§"/>
            </a:pPr>
            <a:r>
              <a:rPr lang="en-GB" sz="2000" dirty="0" smtClean="0"/>
              <a:t>Build trust </a:t>
            </a:r>
            <a:endParaRPr lang="en-GB" sz="2000" dirty="0"/>
          </a:p>
          <a:p>
            <a:pPr>
              <a:buClr>
                <a:srgbClr val="9914BD"/>
              </a:buClr>
              <a:buFont typeface="Wingdings" panose="05000000000000000000" pitchFamily="2" charset="2"/>
              <a:buChar char="§"/>
            </a:pPr>
            <a:r>
              <a:rPr lang="en-GB" sz="2000" dirty="0"/>
              <a:t>Endorsement from other professionals and customers </a:t>
            </a:r>
          </a:p>
          <a:p>
            <a:pPr marL="0" indent="0">
              <a:buNone/>
            </a:pPr>
            <a:endParaRPr lang="en-GB" b="1" dirty="0" smtClean="0">
              <a:latin typeface="Bahnschrift Light Condensed" panose="020B0502040204020203" pitchFamily="34" charset="0"/>
            </a:endParaRPr>
          </a:p>
          <a:p>
            <a:pPr marL="0" indent="0">
              <a:buNone/>
            </a:pPr>
            <a:endParaRPr lang="en-GB" sz="900" dirty="0">
              <a:latin typeface="Bahnschrift Light Condensed" panose="020B0502040204020203" pitchFamily="34" charset="0"/>
            </a:endParaRPr>
          </a:p>
        </p:txBody>
      </p:sp>
      <p:sp>
        <p:nvSpPr>
          <p:cNvPr id="4" name="AutoShape 3" descr="data:image/png;base64,%20iVBORw0KGgoAAAANSUhEUgAAAIgAAABtCAYAAAENNBn1AAAAAXNSR0IArs4c6QAAAARnQU1BAACxjwv8YQUAAAAJcEhZcwAADsMAAA7DAcdvqGQAAC4eSURBVHhe7Z0HfBZF+sd/by+pJIHQe++gop4NUO+wi9jb2Xs/0dPTv3KnZz+58yyIB+p5qIiiCIgiIuBJ76GFXhJIL2/y9t35P8+8E0KS903el7wJ0eP7yWRnZ/fdnX3mmbozz6LJ2PnK96I2mx+bKXRdn6JOiYzf7z9Z/aZe1OmHMaitJNwJkTAQylt9kS1PzRJ9/3KR9D/+SBZ8ZV6M6O1AYiCIBL/A7u/ycduy38rjzJEXOYyMp+LVi2crnxAlm3LF9g9WqL1qNE1boX5ajTom2TptrfKF2DDwz8pXE/VTGNW2Bq0zKuDL2qj2gCSUKl8DqItLXFMel1vvIwNE5c2nSn841E+rKVmxRx0Swj/1DOWrZvdvblK+EOpnNSFFGqeOVxNwCeHOE0LXVECIyl2FkVVB8wTUaZHZ+dr3DesSnaeHTq9L4eLtDV/gSOjxPuUfVu4skBdQwc0IxcAfKPPIu9dGnVI/W5+pVvdwePPK67+Q92CZOrV+ipfuqnOhwzmRT1BeXH/Zcoz6TQpS/H4k+XTsnZOLW5b8DmaHSZ0RJhfLWygmPfyT8gmxf/5muf1+6FQxb9gn0s8ULd5R97HWXP++OizEp9fOkNtlQyfIbcH0ZXK7vP8/5bYK9VOJzMWWVIfcYXom7pLbLp2Wy23GFSfLbaKxTG7DIS+Sef4AucN07JQtt21nzYH3/uEou/gsuW8RHrmNCBXQI1QsJbqnVPmqye4zXvmEKN90MHxSH/iodhFIWchLKq/51X416ieHqZFM4U6oDZ0SMBqNVrUrqVE8ctqvuXaq2qsFXZ4u8HbtC9QLx6oqBxN3qOCw1K076oGqiXUUkyGHZq7H7jcXwd4hFUazEdbWSej+yGjY2iTxOQ+Zzea/q5/EB3qK1ECpW2jehkvN2qy68j25VZc6Onbv3m3f/Mcv5YUaix4M1RPq0hGpkzT0m1IR1FMMJPJwPPrCTvioiWCmazuCGuyaDptfh5ncKWdn4LRL26sza7Lh7k8w6K2relHS7lBBkeEqQvPVTQYKFw/+Zr7ai4ynyCPK95eLT0+YpUJqsuuNHyNKpoZEtr80X/R87By1V827N8xFx3Z2nP/yaLm/5pnPUTF7F8wkDUNAg9lmxUlrHpXHmCWDp+KMDTervbrUKZprs/F+WWfW4ZurPxQ5s9ZI/4E3pomtZ9wn/UeSPfhJ5RNibb9XlS886nY1qKEIQZdP+WrSu/MGajqG2l0d7rsG7fqtRWDNT3KfyTtrLOnLQbUH2EzlyneUqAjXoXL2G6Lir8PVXsPsGPQn5avJtglzWd8eULerQZ20Klt3QCQP6aD2jiDgglj1IGCn+o2lGwhAuH0QJW7oByvg3xWAd1cCKve1QufVH6gfVRMs98KUZNMp11TX4w2hHiBurLh0Ejfe31SXjx11naNm5eWTOSkC6nKNh65p5wuvuvJfQg/UbFEfSfHPO0XOp6ulX/30OEdN1M0AkvYJtFkVKHZj56vfw5fvAiUTfIfK0fXO09H2sqF8jodyhTP0izhDyjaA03zDfdN5Uy/BCp/Y/Hio1lY/jw98wRUXvS0vHAu6pgtPTiln2dfUpY4evqDnQN0mcCysu/0/nH2z1CVjhy8SrPTJizWWdbfJyDQ8UlMbEudnuTNqjlA0lrL1B3hTb9FeJ9dkv/Ct6PXH6sGZI1m5oRzvz8yHiXTRruvUOqMWWoBaa34NqdQVvOFPfeBINKuz61JfO6TGAYo1199Job2aXDtuJYQvgBEnpyLdboBVC1JkBCxBAWtQR1FWGSoO+KguNODutXUfZN3N/8aQKdd3p+y9WwVFJlKS3H7Cd+L9p9apvfD4XF65/WzoTJGz6JD0h0Pdqg6HG0Z0TmLQ5VV7NWnrqMTv/zJE7YWoyC3FlkmL1R7w0xnTsOqWeRj6aHesf6A6/Eg0t1/56oE0+7tQnOvy6m/+rXwhFgx7RSwe/KL4eehLYvmwl8WaUW+qI9SZrPCKhf2nqr2abHxQFophuweHA0mPzlXeOmRoFcoHLBr8FNLbmnHG+sdx6trHMGLNeJiLi+DPUcN2JH2bHr7PLkixKSKXqt0ahO+81CJNrx4bbJNSiiFzH1J7IVqd2w77b3hX+g3US7bp4du+6SN78uZCuVOLqCLSvvU+5QNS2xxQvmrE9r2wJVRnQLMhfERI7Pz/O+mvRXQSST+kfEDKyD4ov+VUtUeRqHTDkr8XHb8eXxUSMSL532xmFfhZ7dbgcEQo7Z5R3jokphUpH+C8/yXYuprhfXgo3HeNQMXt56HNp8+ro5QzXG5KnqDaq0lC93SOSLV4I7Hulpq5o4qyCScpX8PkPPqWyD4p/KA1o25VP1SOqNNr4pl8jghMqzukHI5dg8YLQc2A2nhyZbMgYs+rRhEfDAb/z7uzaEJC7zYqpBqx6FpKFyr9zUYYNMqGPurTuDzQCyoR3O+Ff7sBnpx02G+8CynXh4bejqTox+3IGNU7Yl1Th0B5+OHaavhpyfkK6THzydG21lh5bXiwngrMBgYEa0G/M3KHKN6oy8cGxf5vWY98ri7RODz7SxrXfqXIvLH8wrfU5Y4ONfbW+FY9RaZ92cYcofmC8sLRsv6OaXKrLhM/KEK7Dn65Thz6eqO8QVgoy66+LlTr0vmRh4viAd3jBHKVfLPKHQVHDuZyGbFHnXaceqFk6k3uPXI7lfAiQlL103nfk7uSdu3qEs1K9CVuFNCDXEiV69fsL1m6C3veWgJnjwy0u3wYkgeGHweuTeX2fBz8Yh3KN+aiyx2nI/1M2ZZi9eR28G+pExChrdNCICEs5NTdM+knsW3CHPY2CbvfXix2vFpj6kFfFYVjDwlBvjU7+NUGse/9pTJ2zUne3E1i9z9kOnDJuVRFq/nx+Xxy6JnfikZ6xdys6LpYcUmoudLsgqEbeg5MWyl8+S4ZgZZE0OMX218KdZYDgUDdVzzxhASRzjdaecVkecOWzMb7Qm+aqLbaoqIfM/XWMiSME6nWWLlr4kJ0f2iUCm2Y9z7cj8+/KYLDSn1IXcBArTSj0GHWdeqZ67BQmJWHmTSNwshP/RITOTM7nboq1EM0ahQ5v0Ba5wTcNCM0ryAa8mZtRPro3jAlWA9RjdROBUdNRIGQMJJIGOXZz85B72cvUKH1M/Xv2/HfOfkkBA3DT0/DXc8OVEeOjr0Lc7HooVUw2s0wmMy47ufwg4u1yZ2+Bu3GDuFO4FoSynAV3DhI84L8vidaVv+QK/7wm2/Ewyd+pUKOjrI9xeKrflPE7MH/Frnf7ZNhc87/XMw64XPx7QXz5H40rLv1I7mlMuUS9UhREVZDSDuuq8g6+BE3qkzO6CZn/OO6eSjf48KAM9ti7AtnqNCa5CzainUPfg2byQojKBsZDDI7waeh3bgB6D1hjDxv5cXToLk0jJh/nZyDUZadjzVXzUeQstK5G6+T5zSECGjIm52FzEsH15miUh/hx6sMmLiNskq0wmBSjQGkCxfSzHVfIB78YQMWD3sRux+eiXbtHBi58E6MXv0QRq56EGfRtvt1A1Dx5RqsHfYStl7zPk6adS1OWXiDFAaT0D4Z9kAlHFr0owgGiwn73l/Gw1IWSuCOKrhBwgqE0i3D0bmV2ouOFK0SacFKdB6WoUJCePbnI/cP05EYKMOpix/G8G/ugzm5Zjel0xNjMHz9k7AbyyE278W+Bz5RR6qxCR8VyOFHwyPR4Wp+4ycZobYNEnFEk/rRyhcd6ZYStEvIRYKjZqTLZ8xEett9yOhRAFNi/f215LM70YN7oGXVfGfB48ZWoxsWEkosHDH/5nK1bZCIAjFxnRkD6amHkJFxADZjiQoJkfng7UhI2YtEct4v/q1C68JDxfrs5VTtutHm0d+p0CqoWiZhmI2xDbyVLt8rt5RtZkpPFIQVCBXOK3Rf+OHiSCSnFCMlPR9iT/WMFonRiNafLII9vRT6oolw33MCPA+eDe+k5+CfPxOuR25FyYUjUXrVVbBnFKPDN08i4fy6NaURAZgiDGFHIlDqVj5ELZBItUwb+LW80rX70eqUbiq0fopfuQWGws2wduyKhPvrlgFViINbEZzxFG33QFRQFkjsBNO5t8M8aqw6oy6ejbuQc+1UBKmx1nfzX1Ro/XgPUnkU1GHvmLKfapnOKvjo0YW+fsufvpZ1eTTo7nJR+dJw4Z14gtDzt6nQ+JDd7VaxY/CTIv+luSqkYVZfPUX5hEU9UlTU23TXdE1fM+49w4lf1DvfsxrNB23mBTA4E6mVSPvpw2DsfiWQxAl0xK3keCvvk4f/yMn2CJXjfEgvKkTljC/gmrYAwtQR/ooEpD19BVKvOoV/2CA883X4tJs5619B2jFDBUdFvQJhWMSrxk3GiZ/frkKiJI8epugHuoOfHBVV8sGpX0N9F5I0NZyoveKjYx4/ZR2qmcrcCJb5SRgaAgWC/E6YBo1GyuP30+8bjOZhVl3+Hk6ccRvf6xoSRuS82xio93ho52sL6p1d1RLYcHdoervb7e6iot50+P1++f5uVQz9m+Yi64HP5JgIVQY5KrrNB930DY1uvjbCS9jmZOMD04V7b7H0U7wSVBSPDRSBmzkiG+79VPAc0+bCk1MiVl8TqkEoDrkqOi0LipgcqtozaQml2mdy4ls84Vl921/4VvrpXj5yPdSt4070xXeUUJydFOFpVMJfgoCO3C/WoeD7rXwArc/pC2f3dFhaKe1WNS9PYSLVRyGdp3kCyBjZC+2uGE7dBwsLu4zcWIvFsjD0o6Yl7gKpDxJWKrl08nJn5XDvMRgMbqKaLMdutx+gfkcUE7CO8+tAZZ9baPsjbRt8kUPnbCdNmUTb6DpQTUCTZBl6oMdp83+k/nJWRtmqfSj+eReKluyEOdEaGmvh1ieVH0arCf4CF1qd2h3pZ/WU2yroOqvoGr+n8mizCvrlQJG3kZNvi7iRlP3XeWLluMni0KwNcj8aeCZKwfwtYtVV/xK8yqtqRhNpTYCufa26VcuHIvsfjrh7d6FcGnJodj0zWmKg6KcdYvmFbx9u59B9Ksj1VrdteVAch3JEeWr68gveEq6tkacQNwbvoXKx7Py3hLcg9BqVhPKVikLLgSL1Okdu+4vfiQMfr5IRbWoKf8yWWYmh+/O8yZjGOpoMisxmipFY+ts3jmo5aWNZMXbS4RWgHo+nq4rWsYGEsZunQqy/MzS17lix6bGZwpdfLv0Up8Eqes0L3XgPL/7f9Gh8Zm02lh0vzxeu7Dzpp7g1/RjIkdANZ+v+oFwg1JLgeSFswkHRPBP1SBiX8d2aYnJxPODsyz1siqdLRbnpoPuZ+KZV6+pbKlXznUkob6uoNw3UStzGk9yOUMsWCbeGd7+5SO2Jmi+YY6DevgxJewD1JbK2/PEr9HsxpmkWKCwO4MvvC7F5pxt+P88i4rdvAmZyFjWLiGcN8Qo6njnEfmOQjtFvnclG/O6aLug8IOy6t4js+seP6HbvmRAG5JlMprYqOCYaEogn+9m59j4ToptBxJSWBXDX+K1wezRY6Oo8lYpfPfCDW3UNVt5S546nV/FUKp5SZVECCW0BU5Ac9f90n8AFzw1E3zF1l4pEYu3vP8SwD27krN6TOoU7VXDURBQICaM/acemXa//gO4Ph+wzNMShQx7cc1sWHNbQvDIzqUVmphU9eyVIAUitoHATCcZMGsMPbeTzOFz6gYocN8r3ueEt9MNoI33SDeh5XnuMmlBtlqY+eHSu1YguMCbaCkhLopdkQ5BAsmrNHG6Qa05fJG4/d4m4beQPYk9246ZvagFNfHn5AvHRSXPEhyfOFQd+yldHGqbq/Qw9Q7J6nKiJOB2CtGNA5Y4Ctdcw7/zferQWAdhKK/HOd2ehS69EdSR2KnJdcvbQJZ+NRkom4EAAPz9c1zBaJGxtD5c9/1TbqAkrEJLsNf68CvT6U2jOVzRsmpcrZ/lccFNnmCwR5dwgX5/9PhZfNAtzhk6T+2dPHQlr0C+dryS6CTPdHxotB6SI6CakHUGkmD+54+Xv4OiYqnbrh7QTTnhg170YfXMvFRoeXdOQt2wn1r04DwUU6UB5zRlHFipDbMIPS9AHQYWsI8NJtZAbdkMAuXMbXsXI8JStvW8vYS2nIkpEXuwdhrACoQsN9OZH3+irKPPBYQhSLeGD1RH5/j9cPRnfDpuITffNRsmMbdh8/ywsPesdLD3jLfjyQvc76d3z4HQY0PuewTCYQmW+yeyFRWjwH4jehIy1TSjbBIPBsOuFI1FHIJRdbLxNPSH6OSZmo5Ei7EeCCD8pLujxYW7/v8C0vRyJFqpuvZTiPImOtICzmamyEuvOfhvly/Yi/cxuOPW/N6HrPYcnzCG5rY2uH0CQsnG0ZIzqJW1qUNV7lQqKijoC8fv9nXnwN+Ps6EfqeFKckwWih3+lsvC0F5DksMDsc6PPU+fi9KwncOrqx3DK+scxdNbtlCVIsywCO275CMGyuvPIjFqAqukgVdnUSImS9LN6w72zkL3ny4AoqSMQq9Xavnz9AdjaxFZjsTAcwboakjN7BRIpG1v9bpww5x60GTtUHQlh65yG4eufogaZG1abwPbLJ6sj1ZhJ2GaqaYyIXiDmJBvK1x1gDYlpPWa4MuS08o05sGVG32xmDXGQQGxhrP7sf/4L2AxepPZvA3sXfmkXnh7v30hCCUA/ULeqZ80wk+NWbyxo3titEIUTiNC8sc3246LPAS8SjXXzeKJeDKezBB0bWE2RMLwHTJSlLCYBrahShYYwGkk7KMvEoiFM8ZKGzbnVJpxAYoY1JMVZiuSEYhVSjYPC7QllsPdouK9lpIKTp1/W7lCYqQYzsqt+HRwdMUzFqiK8QKhdERPUZ0lwlCGBHrw2jjY6bEmVcM+t/82BXumhB9eoTxOAwV5zMN0IKlCNQbpNbAKxZsTeWq4jEKp2D3GVK3hSaJSwhiQklJMLk2VOHwarsxL+b+oaXTuSvDv/DBNV+AYqR4x1Fh2QMNjxqqIYSBka9Zz/w4QTyEZb2+TDDaWoIA1x0EPbyNUm+d4nYLaUwJKiwXVv7SnbIVxvT4Zxzx6Y7JXIeHacCq2Gyw/WDkMMWUb3B5HQJ5OfJ6b54HUEYjabs9lWqGtLngppGCNlVZujEvbEMPemRpvzlidgsbthMhWj8rYh8Lz+CIIrF8H98p9QOnYktHkzYU7wwtYrBYnXjFQ/rMZIojBQgcqaGC0Vmw/B2TWNW90LVFBU1BEI1duyfczLtKKGUs9qpzLAHr7zZTntMlhvmkACKYWZu0d7FiI49Q8QOxbAkkyFpaUCtiFdkf6f10M/qAXPY+XxFQMPu0UJ2wqxtJJNkPCWkSIQtlAVEKU8uTZqDNR0J2FYHH6STfh8bhp+EWyvb4f5t7fA1CYVBhsJMNUK89AhSHpnOhJfDi8MRneRQCi72HpEP1RaSAJhysvL35OexkD57un877bQs0U/UbfkiWHC9ZfhIrjpGxUSP7b1ekBkD3xKeLdF/zJ918Qf5FY9UtSE1RDKd8/zBLl9k8NaLwqLrVtPKgdM0Ja8oELiQ8HETygrOiECQSpjMlVo/RT/dyc633E6J2xM2YWJJBAu0t08KzBa7Je9BEOiGcZEUu6fq001NQbPivWoeIefSSDxdwMpYqHwhtj9xiI5g5Ge414VFDURbxEIBMYF8ytnBErcSBoQ3XpgbcXLMOQtIXWhdgSVK4ZuY2FoT012a4o6QyHUbas0Wqct//FuIAD/hvUom/guArnUbvW2QjBgR8+sl0PnNgBP8SyjTl3a6T0EVRBhE7w+6pU558Fl572JU76JXtBiy9tUxC+lqoVaWWYzV1sUqApojZ6Y15qS+gt/AMJDzXQ3degqfNDLgtBLNASpx66VWREodyJQ4URQa4POi19ltQ1dowHW3vgBhn34e37BdiM1ISKvaYtAvXfRg/pD/gLX6768ciQPiaHV56c+zf5pEL79dAcSgppgF9IEEk5AI4GElobI5SHlbhKIF1pxgASiQyugVoehIxLuewi2EweFrhkFbGC1cnsBUk/rJkwmU8zaERVUMAVXXxvetmD0KHNfmk8If4kQvoKQcX02/cWfyfCV02Gq0djFULPVZsUl78gtZffoR8djxePxdOebVFleaKnwp0KCbrlEJPY+f6xQfpxenpUr8udvVbdvWZRvzBF534S+k0E0KqtE9WPKj1cm9m/r8h4o4c+HqNCWQZDKnoOfr0ObMf149zeyydAckOSpOyHE5vEzRSCC4cTmhifeVa2dCQaDNU2KNgd0Xzl5hj9K5d5dxN5jBs9yXn31v6SfsvR/VBSbH7q/hSOx/8Pl9dvga0JKVu4V2c+F+kxUiEY0ftqsUETK2fbf2pubd+3dpvFfiNI1IUMrFIfrVXRaBhQhOSUx68HPRMH3TVsDla7dL9bc+KH0032D1K1vraLRsqDI9aA4av7CCjkxr3Bhtox0vChbt18sP/8tabyeofLiX+rWLRsq5e/iCPNCAF6IyLWRj4R0NPiLKwV/Xoyzoyc39JUwEsRaEn7ME2BiJboeUwxQpMdSj+UDo8GQ5NlbLA1EVmTnIal/O6Sd1h0JvVjTDdLYCVtvYCqy81G2eh/K1uyj49SZu+VUJPYLvcchWXxSXFx8Z0ZGRiO/HtMCIOHcpelajUW9bCmPC+Mq51VZoQr6TSW5D71eb391mWYl7hoSCXpWnnbNNkS5bxSyCRqCW8vfkiuoGuA+Tgui2TSkOSDNM7jd7g5Op5MHX1vRPs+6qZqaeRK5tJC3JnQeTzlYQ/0g3uV5W1lUSbjMZvMB0tqWuZy+mfjFKQiVtzzjawgl6iWUoKeT/xTahrWoxTOqpO0WTcC9rxj+ggoY+C2jgq4BS5Idzu4ZMFhN8pjRGnmKHJ3PM6SWkGPTrd/RfZeT+1UvRG/RCkIJwt3Ic8jdQTmZ59scHrwPlHrArZyyNftR/NMOaH4NJhvb1DRSi6ctbO1SQu8KKNGtqQ4Ya02wOBJWJP78FS+vdu8uhHtPMSq35iHo9sswXmrN8yFSTuwCZ5c0WFvXnGRB8eMSiOvJt0lheOn1r0ZpWpyCUAnB6y7uIyEfHiWmlhsKf8hG0Y/Z8puJPOmj1ek9kHpi55isVzYWLonK1+1HybI9KFm+B8IfRPqo3mj9235wdqs5eY6UhhVmAin2sbOgHQeOuYKQQvBUx3vIPUpKIV/tew6UImfaSpSu2CtLgY7Xj5DG8o+sHloSvECiYP4WOf3C0SUdHW8cUcOoPylLDj0nK8tH5GIz5niMOWYSp0bgbSSsv5JSyDEeLh32TVkGk92MLnedgZThneR5v0RcWbnY/+EKUpx8dLrpVLS9uPrFIynLfto8Ss8+PRTSsmlWBaFcxNnqPVKK83ifJ13v/NsCaZ6pxyOjKfeF7WT8ovFRw3j/v36mamk3ut59Jlr/Tr45kpA8viBZPETKwkrzvwsJYgS5XZR7BK+Tz35+nlh+0duidOUeDvqfgQ0UrL3p32LTI58LnzKCwpBsfvZ4PE1mlK0xNGkJQg9+Mj3/p5RDuvAE4M3jv5A2nvu9fCksKQ511v8eQhfY9eoCuLYcQu+nx8hutgwXYh2VKOPIyYWCLYEmURBSjDR62LmkGCdz93HjA9Ph7JpOwjhPrkk+jkII7Hj5e/A6rYETLz+8PJBkt4SUhMd5alo+/zWgadrz9IByqu/2v84T6+/6WPhL3Rx0nAjoQV3wB5fX3/nxYYttDDXk2Sxey+y6xQrXoVRyyDdRJct38xxOUbpqr3zQ40SHN7dMrBj7rsj5tNr2Gcl0M7n4WXKIkbhoJz3AbVQcTua6desfv5KfL+n7/EXq6HFiZe/kn1G6Yg8G/v1yORDIekIl82UWi6XZrfo1WkFIOf5OyvGAn9oa62/5CF3uOg1txkRn7ySeVLpDS3PkA1X/qzMJvMEH5vnVoX9yh6fcG00G2O31fqM/7vDgG1s36vPnC+WrA4YU5Xlq1z0ld5qJBuUVCYqskZTjA4rw9RXb8uTDDPjbZXB2O2qTUA2ydUcl5i8uxqqsChwqDMiRVbZoxKvv+EHYzJN8IEpVNt7DzkTHeUKBSWdLR+xnQz90LvnlMfLL/arf6LzPRoL4NxxOQtJon/SPw+T5pHXteiRg0DmtMfD8TDhbNc1wv+bygdpw8ttJmReFBttI7q+QzB+TO83AUSkIRZJn7b5LJcdtrqyD2PbsbAyYeEXUFldi4VCeD3/7+25s2lIBu81IiRNKKFYKKnlJihQfVgxSAE50aQtMJjYpBCsIO1YKVggZHlKAKuWQv+EweZyvzfuGwwoUUgpeBkpb+keJo+7Pd6ISNEh+sxGDL++AU+7tAYsjviWN7g0g6+HP0fqcPmg3blgoTNdfMZlMzaIkR6UgVB++SoL6A5cc256eg/6vjYWjU2xfOWuIoiJSjD9vxfYtbjhsnECUHJR41OJHaqoZQ09Jw5ARaejZNxnJqZamfU9Dt9ZJWUp3u1CcXY7d3+UiZ2kBBCkHG4vicovUCkGvhhPu7oXhdx05Iarx8Oew1t/6ETreeLJ8Mah4gjLoi8rfZMQsVSo5riD3caCo0rThjmno89zFh+vIeJG1uggTH91IVYKBSgzOxSHFOP/WbhhzQ1eYG2H0Kp64ciqw5LHlKM1yqXkkBgSDApnD0zHqzREwx7Hdwt8b23DXJ+g5/hyksCkG6gVTRh1DDdeYFqrHSkwKQkVbB2r1rTYEReamx2cieXAHdPp99B96jYbifA9evHkZ/MVsPokn++hIy7Th/ndPQWrmsRl9zV26F+teWgbPfh8c6Qnof/tgdL2i2hjZ9s+3Yd2za2Gx87RKAwI+Hd0v74YTnh56lGV0eMrW7pcDa0Pfu44/lstKkk2lyMnkStUpcSemrEgRGk/Pm3nw6w3QKv3oeEPU35uMmrnvbUGwwAWn2Qu7wYMUhx9XPd7vmCnH9mlrsPqmObDs8yGJqhlzoRtbJvyMVfcskEPmTK9xfdD1snYweSqlBTqnWUPe3D0o2xLfgdCUYZ2QOrwT9v0rtLyeFKM3p4ncaSKi1m8qPfpRhNZrFT7Lxvuno9t9Z8miLp64ynyY8sASFG4rg9lM9XogiM4D03DTu2fLrmasBDx+5CzYgoPfZ6NkdS5AXWGzgZqsPk3OPGP7jLym2pqZgNZndEfb8/oieWDNFesu6m6uvfVrBPP9MHA1wo1i6sX0f2Ek2l5Y/X6tdGs+ll5HiqTb6bhRVok97h6Ennc37gvUteFpk+vv/Bj9Xx6LhJ4ZnGmLKPgkahPuDp0RX2JRkH+Sgtx7aNYGFMzbgkFvxWQ8LyoqSUE+vHchCrJLpZE7+APoP7ozLn6proGZSGj0m03/XIB9H1GRH7TAQkpA8ZbtGNkdpsvyQ7NjIzVVEuANd4p4lpizV2t0f/JspIyozgCBYo90/C7J3qnughRvfgVWXP0ZRBFpnMmEoE+g9e+6YPDfzlRnxA+26+AvqkAf9dl0SpsXqFfzpNyJM1FVMaSl3EWRn9zO+zoL7au/aRxXeHzBZgjCDqrrpVnJABXZ0ZuTy3ptNr4b8jyK/7MRyVRSOC0aLAEfrAEPWvVIQdcbhqPP4yPRd8Jv0efpc9Bj/Jlod3FfOKkXZPJ6YIWfutKkZPsKkH3bNKw/+024VoWMk1rSHHD2TAurHIzZaYbFxoaTg9JCo5niznb4moLW5/aB90AptdNC5q4oA5xNShK9EcIYiEpBAoFAT4rEYDYzqVOxn9CzqRb6CVIOuj4pR6JOdXnQi7a9ahkZCYPm9WHZ1f9A0ZTV1GaxSNujFq8bqV2ScdKsO3Da+icxZPqt6PLQKGRedQJaXzQIrccOQeY1J6LbM+dj6IL7MSLrSXT/8xjYkg0wsylfE1VDxeXYcf37OPj3H9Wd6oetz5nZkXJYyZliNcEXJQk928gq0l1tC3oQpU8H5Y8rUSmI2Ww+i7f+okrY26XA3rbp1vzZWTHI2UlJHLoPia2kXduI6EENGx+cAn1DPpxWIQ3aWvwe9HruIgz64m7Yu0a2xFkDKr3SLhqKAT/8AWnndqUSxU0JHKCeCVA46UeUfLlenRgZaduVzRGSY4OVsRqtjBYemLNQb8q9i5sfsgRxUCnfJO83olIQQq4ZKFu3n3ovPvqVqrjjDLcTbFREs5KEHFUPDYxily3fDGzYiYQk6vVYK6j0KEOn+05HxtijqwYN1Grt+PwVcA7NkNUOWzi2GDUUT/5Rmk2LDI/EsnJQySHNvMZmCDhWUoZ3lNMYj6BJ3vhGqyAhKJc1JXx5u9GLBLMLSdZyJDtKYTHVbxvXs3wF/YZKj8QyOJwlSGofQMblp6qjR4eRGiLWTgkwkpKaVElg8HipVxU5wVkyJhOfT6UHKYdRKkeoG9wk0KWD/O37angRWdyJTUGaGO5lJNpdSHGWIclZKp3FXP8aJCdVd44UN+wJLtgTXdR2KIQ/K0sdPXqMfp9sS8hSgbZGNipNJVx9yOrFSA1UctLybROWIJIj4kNVTJMsEY1WQeR55iR7vUsTGwubCEogBUlIKA1Z6U0spxu71dHwJI0ZDUd7M2zOclgTK2F1lME94z3oJXVtQEdL5YLl8H27FmarkUoCUhLqCSWc2AWm9PrNFrOhW9n2oJ6YyRiQz9NU8PuZ9JHV9vWpHdIkC7SiUhCPx8OrxJDUNxPeg+VNZ4zKQG0QeyWczgqqLshRqWASdS0XH4kpLR1pDz8GazL1PBwVsFJbxFSxCxVP3oDguugNelZR9o8pKHvkFdiTDDBZPDAGqXTq3xbpT12mzogEv67z0yOwRWRVLZGiNBW8uo9tXDLUxdVIQY4+R9RDVAricDhyqAjbkTy0o2yk+mMxUR0DHBmb3Qebwx1yTh/0Aw1/Xdg8YDiSn/wHzK1MMFFD1ZxIVYKxCL63HkLlfaPg+/AV6PvDf5BK+HwIrFyOsoceQOGZoxGc/TUsGUYSPluJLkPimH7InD4exlT1afV6kGay2baqtK/Krmng5aeefcVIUqv3SDkOUvpskTtxJupnIC2dRhG5ZtfEhbKx1mP8OepI/NArXch77TFoB7JhpsxhpF6M/YSzkHxb9BZptf9+isBXL/HgDT0dVYd66BFFQED4qU2g0b5uBjcPRJBHWMlvtEHX6IaaEXrADN1LVUXbznA+8iCsQ6LrPWoVbuwe9wpETpAub6IqQEfymIHo8PqV6oz4cXDmOhQv2Yn+r4yV4yGkHJMobe4hF/c6Ldo2CPM+NYlE5vkD4Np0UK6ujzs868vkgdXuDVn5Jme21N+LqY3ptKtgf3kNbH/8AubTLqCcb4HRVA6TjaqeRA2mZKoKUnS5NSWTIlBpY7BUwmQug6l9Mpw334BWn3+G1A/ejVo5mEBOIbRDRdRNJqFSW4R7ZJb28Z9AxROICudvRZsx/auUw02K8VFTKAcTdQlCEbEIXZ9pMBov2Pr0bDg6pqDLnXL0Pa64poxHYPP3MNnZhjQ1EFMz4Lz3cxjsjRyc09iiMbWd8nZAFOXwqAWMHfuDPwtncNK1G9mFL5r8NQpf+RZmeypVLlQSCQMyn74IqVeeqM6IDwWkHAdnrMXAN66QHQZKlxmkHFeSa5I+ddQlCEWAm+XPUywqezw4GoULsmU9GG8cZ15BvSVqSyQI2pphDByEtngiHWnk85tI4RIzYOhxCowjxsE04lIY2veGISGl0coRyC1AyfvzqRRyhsyN8xc/u6VRDyv+b3L3T12KzreeWqUcPJT6bFMpBxNLFcPzMZdSrJ63ZDjR+bbTkD3hG2hsZzyOmHuMgJ2qCZONqoMEM0ytkiH2fg1t7n2UEvV3eY8F7mUbsO/ip2AsJWU2G+XcWP4aUNtnLqEqLL6fw9752gJknNMXqSMOf6X+L5Qmm5S/SYg565DWmnQhvjUaDGfvnfQT3LuL0O+vF5P2NC4X1kbbOA3amrdgsNlI8NTYpPqWvx+DVn1hGHAbDOlUPRibbkymPrSCQlR8OQ9l/5kHUWjivjY0auzyR1GMacnoMOkW2PrH993ZvilLUb4+BwMnjpMlHqXDdCo5riHXdIMtxFGlKr9apj7BIqPBOGzLE1/JxT287jbueIuhr6YeSdlWavFZ+a0hpQAnCPc+eJSS57OT4hjpmC2Vh1FkiKyNqkYZ+csK/MefwuEgHppgu2X8ea2ggIF6N2yCSvgpzEth1PsQPjrVS1fy8VxYOt3lh55XAs3NYSbq9SRQG4Oc30pNG3KVFmiaDa3uvwCpt4+O+wTq3E9Xh3otr10W+t6yEMso+BwqPeofJIoDR/0kFMm25FZTUrXfNmGOtHra97kmWk2n+yHy/wscohwbKKYEYCXhfjAlFncbZBuCHP8pvaC4kZ92qMiXykJbqSTSsXKQUpBiGCjePHMN1AXmmWa81UlRBHV1dQ9tqbOmUzLoVLvpbgP5jdB8ZlIK6kGYk2EZMhRJN1wE25Cmsd7AlpaKl+7GgL+Ng9FC3WddX02KcSaVHM1S3zZK1SkR7OR+pMievOetxbL7y6vUeellkyI4Qal95tlH3hJK7HIK4xdXRzwOK4jmocR30XFKZc0HQXUAL4KCFiRlCSkJf7MFrCQ6lU7CTl1HavPopHisMH5VipCywJEOWFNh6j4Apk7dqPsc/y5sbXa+uoAapi70feESWSqRcqwg5RjVXMoRF0hBrBTxL2grF23z4mM2GXyco4eNb6++bqrY/8EyFSIXcU+mTaMy9DElGAzeRQ+hB0o9Ys0N74s9k34KPdlxYiLvm01i5eWTRaX6pAaLlGR7rRLzLxt6mPbkNvGD8ecxVoydJCpi+ATf/zIyY11HGeudJSpEmuxfSfI8ph9yaJIiix7qZqonp/CnyLb8aZZcQ8P1qDmh+Wya/lLghvKWJ2fJF3C8+F2ZewiSDO8wm81T1Wm/PughTfSQE2VOcPvlt16yHpkhc8pxqMRwecW2P8+RbQ33gRIVKquU55QIWwRN3uihZzaTm0glyr08yWX7C9+iYmueXNOR2De6D57+mmAjwTtfng9zkg3dHzkb1vTQNAKS0TTa3E29lP/NT14sXLjQTHXqK5RDApxTCn/MFisuflvseG2B0Lwy6FcLNTPFPuqRsFmunI9XqlBZWnBV8rASUYvkmHSbSDank2AmUW7pL7xB7J26FHmzNyLzwkHocO2JvwoTmdzuyp+bhZxP16DVqd3Q+eZTYEk7XFqspA0b0I19ylszc8z71aQot5LAniFhdeKRzkNfbZCjh/bMZHT8/SlIPalLC4hldJRvzKG4r0Jldj7anDdArkA0J4bW9dBz8nfsnqeG50cy4BdCixE9CY/jcgkJ8hFSFjnRxJ/vwsGZ61G8eAeMTgvSz+qNjFG9YO/Q9KOYDcEmtkt+3oX8eZvkB1pZkdteOqTGVx/oWRbTszxD7a/olua1QFps3iwvL89ITEzk+XpXk4APz0ziBm7hgm3S+Cxbb+avQCT2yURiv0wkD+oAS6ozPk/FI/KeAFybcuHafAgV5NiwHK/R5a+Rp53eAylDOtC9QjcjZeC3QGtJ0SeZTCaenlkhD/zCabEKEg5KBJ6BM4YS4SrKmWzB5fDCXb0yAE9OCbxU6lRuy4M3t5wSNRdmas/wWIPm5jmqoXN59Ry1EEM7lKz8hpTHH/wlblkCsFXoBFI8W7tkONqnwpxas01E9+d3CRtJCT6m3f9SXJpkwnBL4BelIJEgxeHW32Byp5Hj74jwZNJ0SkRe1GwkF9Vz0vlcCgRps4F+Ukj+TXTtHaQAq8m/kba/qG+9HOc4TQzw/8MySJ3ZZPdb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20iVBORw0KGgoAAAANSUhEUgAAAIgAAABtCAYAAAENNBn1AAAAAXNSR0IArs4c6QAAAARnQU1BAACxjwv8YQUAAAAJcEhZcwAADsMAAA7DAcdvqGQAACP/SURBVHhe7Z0HmFXF2cffW3fZxi5dVkEs2FD5bEAEG4LY0cT+6WcsLKCAohEbotFEjGI0YEWliC0qJsFYQIkiYBQUFpDeYfvte3s73/+dO7vL7u2VXfX3PHPPnLnnzJl5z3umF8oaDoej3FB1vtIWt/M/irwkNvL6mLjd7mPl5eHg/69Cl4VoaGjALzuH+y1vCScY9MhLmmjyINwjm2FKuEfBYPAE+b8AcsFvdE8YeSup5ZFUKtUGaSW73U5z5rwnz1p44olnpC0K0vNmbDYbfpMMCaKzXFoFxcUl0tZCMNh8eXTkA0DbELQ1imK3vhz5DYl/D2DSpCn4Dd24dm2lcGsCIX9E3haOqeYKeVls5OUClTy2ou1FbcGbjHhfRBBkl3gsCAQCC6RzDpEPb4XbuZSFuVNeEhuH7TV5W2Qc1tkx5UWW+rHy0hALF56CX1LuuOO6kIMkGLRH9ghB9cprBE6nHr8hHWEzZszN7NyMvK01lvpb5d9NtHjAxu9Xs2Mr5K0tSHfBH/94MX5be7J5cy9l2rRLYA9hqrkstichWnsSDLa+xGqY1OxJ82cZ8O+VNqLZs9+Qthba6mheweXSdgDyAcqHH4beSDRTURGSnd/vv0be2hrxL/D5fNIWujH0plqw1N8e+e0w+D6+lNfFRF4eHa/Xe5bd/Ky8vDXm+jHxPTgQKN8Qea9AOkck8XRBAv9YQHYkKTqP82PyuJZSMGAkje5oKii+mTTaQ/ma6Wq1+gF5S+aAvJ3Gmss5Uknh82ySNiWBXCIG7IPH9V/hU7o0mv/EB630OnHcjiXCg0hUVnIGFFLltqaurgTHyHCiD+k65CPi4/P8JG+NRuRANJm9e7vgGJlg0AkT+Fg+qpmwd4cQ79NC8dJBpwtIWzgqVSdyWJ++WJ42ExYQaPuhpNLJs9aMH38zfuN/aL16WWnLlt4oUz0tXVrDX1lcpASjcs89v8Nv+Otoa9asWYtjZAzV58dPkHCdzljN+U1rbruNs9bwB8Yzb731dxzDkY+LDfRkcaP5KXlLCwsWnIHfyA+MZN555wMcWxMM2JJOno+0W/4qb48Msi2UK69VXnttmDJ58kPSNQqyqCG9Tx4EaHm0zCcRPK4V4ii9ywx4ZbXsqbF6FBImo3hAWxzWFxWnbY6wIxKHyFt/JWmSLgbg9fwVid5dwUAdORvnUsC3hVTqUtLnD6X8wiv5c3GjiFAEEz15TQcEwODzVCquxsjpwoEYq4eLI3QkvOKYKvCskD31ur4VnieDsfoiDkyj9Cp14Mnpbsci6W1quB2fiKP0Mnlwb5HLvlB4ki5+335xlF4nh7gzBmPHTlQ8Hi1soeR848ZDlM8/j16YajRN59f0rvQ+MXCDP+DnVp/IzJ/PhfNQANqaRx99EsfIOKyvJCcVh222vDWc5557Eb+RA9FiooNIRiwqhhWMcOEP+QWXyLNwPJ6PpC06K1d+J23heJ0fF0hrK8ICgoToFLWmlzwLp29fm7RFp6qqXtrC8Qf2ssjCHhAWEJcjtj7t3t1Z2qLTu3cPaQunsOQOBIQ+kafNhAXEbf+XtLVmzJib6L77psKmDznE4Msvl9OUKVfRp59+Jl1agzr9/0hrZLZu3ZpnrGlpfjiQzz5brCxadDJsBypldPPww7FrhvKRkcH/Gi7YxuIf/4jd6MBm/vz4+ZF8ZHTMdb+Xl0Yj8sMPNCtWHI1jbOTjohPwV8lLw/nxx8PxG/nhbc3tt0/AMZxg0MfVzvfl46Ijr28F11Gqq0thC39gLPPAA7/FsTWyqhL2kYSBBO0hm7GlRP7MM88iFirYIj8snlm/vpxTU9ib8CWezEOA8qYWuOoQ6UHRTNsGL8Zl/4gD9Zp8THz4YlOEhhmPJ9STYTable++OwK21g8fO/b/cAwR6hoIRz4icfimWDkwM2PGLOWFF86BLoxW9u8PlTmiYWmYyIfoSW4s+M42jcEpYag6h7+U5MoibWGPXPZ/CQ9TwWq4lwMRlrekhPCwYbLwOFEctnniCH07SXqTGeDhYeyxq/E9xW5+WjykLcGAWZTchT0Y3CZvzR4Q9YfiaW3Aw7k/b6C87FfiAol1ghkF8wHM9pAcWwP3AMxWSP1tHIfBKX4BqCOAyJwEI3JybudtNP1ZMVaNhJ4/q/g8G9g5Jj7vZoUbrAzVI3Dvn0SLFwM/d7jd7v7yMe0bBPYdDrTfu0M0YPp9u0QkMglnOkb47XV9J87xzJny8e0DvK3jOWB+317FmGDvcyax1FdA40Jd5BBOTxms3INyiRggYbe+2tx8eTDxeXcqVuOD8iy8FpkoSbfjMXgTUN1t5PdupvzCy6RrcpjNJvroo09p9ervUenzwATJ79dR//4DaMSIoXTiiSfKK5PD5/meggET6fJHOjQaTZF0zg74PI5j8RsjDCFKhK+/XoaC5QWwhUq38QzXoB544FHYk8dQdZ442u327LR7w++r+AGm2qv5kDSTJvF94ZFOxCxderzyww8/wp4cTRUzaPSZMhqZAR4ewx5HquMkwrhxN+E3cmQTNUuX9lesVivsyWE13CWOiEPmNIU9NNaMFh4nC49Ge/fdQbCFRzIZw025Cxf+G/bkMdZcJo4yOjGJ2ygAyaLG4KSSLk9Il+RQq9XwQ56kQSCg5ha3lCjt9goygJ84LlOkU1Tit5IQTW40Pkha/QnyNDny8/Npz5747aDxqKkpjdlWGgu1thdZjXex9UnhkCrQMjFOq2H/mXxIiPXrNyirVyfevpaq8fk0yuTJPH4xMayhppDk22QOBCqWx56Yaq4UniVLbW2dcvvtE+X4t8gRS8bcf//VyooVyffiMdwiwsioRSXmJ6NSqXx8DAbj90FEomfPHnTeeWeR3Z4vXdLDbO5Ov/nNYHmWHAHfVmlLE2iJ0W55Xkg3WaZMeVRxu1s6+jJhJk68lrNQ2JPDhmJ9IBDcLaOVOvBL5Lc20yN8SIhnn52FUumxsIVHKBPG49Eot902vrmdNx6hbuJg5gpo8Mjvdi6Gn5EDcP/9D8BcqVRWcvNe5Ehky1gsBcpzz52n3HnnjYrXG6kJOKjwqCTEIXq/4gEknLOz1zbjPVTSdYZ0aY3JZKK///1ftH79WiosrKY//WlhzGFw6fL88xfQtm19qKysL1111eV00kkD5D+tMddeSWW9FnJ6mFBckxEIj83zNpoeoeIufww5xqCi4joaOnQXVVb2RWC00DI/DR68C4FfJa9IDL7/ww9PJoejEH4o1LdvPY5quv76N6lXr9i1fEv9zVTaYy5b1ZBHelluNKB6Qb9vn/wuU2PJki/xiV0RNTt+990zlMcemw57ang9axWP+zvuePDIYGcXyGQaP9hc97/4NhNL2OKBwEtbejTNbvL7/bfL4OYOREK0FpvrblACfoMIyMEgqPggiJHCjjCtkME7eEBjeDyN4vPuSLmJIBXMdf/X3NgMQTwug9O+gHDkgHm/aAC2mR4PnWaARvNfFFPd9fhMQ3OWIITF8rEZI8UKdWLYbLbuRUVFHyGFby4QcTusyz6f/L4dpAQtpNb0QC5UjH9USFEdFPRXwa0raqiHiikXoVp2KJgQ9qdqtfp6+GcRDlkgqwKJBSLHUuD6/PGwd2M3vPR9Go1mFyJcB2Nnt1/5JQEN6ANtuA9mGb5/MWq8LfivCuZLZJt3OxyOQ+WtOSPrnwwiNxyH2fgE+oVcuO+kEmnIOnGEmCjg308abW/YVUgzBpIO6YYu71RxLQM/NkKA4/V6/dfSqeOBSMySL11M+7LU3Si6MHiUc7wyC3dsu51LkK3ehHuuQdbaMtOr3Wav0UCA/yzDrliN9yvm+lvjjoqKRzBgUSyGSYqlYTyfhdyCwQnyke0TBLCvCCmwGu5BmeEZeZZZHLY50JwbhR3PdMN0l0FoP0ArHuMAet2rRTE+F1gaJihuOeoMQhFN6u0CCGOVCGD9LRBI9Alv2YCHYDQtAIBwfC6DdPBAIMSwKMN+Hvl08OCBjlxVgKb8KIOWe/BwKYzE+2yyCXeVIElhoSTXApUJ8FDRydpQNVQEpr1gqg2N40b4wlcTSJCkC2YoQd6G+sZsY/U51LX3V9I1eZYvX0nffPM97dmzjbRaP4SsJp2uiM488zc0evTFhEKYvDI5jFVnUdfyZRzOi3U6XWaG6kYDkhc9edwLluog57lzFyhTplyh7NrVDWctzYZNhlvRX3nlbGXy5AejtKLHh5sIJBoZ9OyARNTs9+1BafNT+bzkGDNmorJnT2RBRDJ33321sn17xOGsMeEhnR7Xcs55sjeM2efziUkVxmoeEpU8Y8ZMSqmPd+rUy8WEg2QxSy2Blg2RUcgs+FyCTtt8kZIny7x5byk1NclPdmkyoXn3ydNofJgT2KRa3hMZH8LCuAS1VZXHuYRUqjzpmhgIF23d+nfq1Sv1Rq677vqYVq78rzxLnCAFuINKj/CfJp0yA75Fm8u+CNLmwf3JgdwE6UZX2MLffDIm7loDEWnuxky4kzuRIVXFarW62GmbCWlHnOIZk23b9lKfPgksmBEHj2e/tCWDivye1awlXPFM6GuIexE8egDpNhV2Tq3+tG7dWmlLj+7dUxNqUdljFAxUs5Yn1FwQVyCQ7lhX41uUV3ChdEkOaJi0pYdanZo/Wv1xZLc8z4P/7pVOMUlEIGVu+3x5ljx5ecklwtHwepNf0qiJgH8HxyOh9tmYAuF+FT5q9MeI81Q47rjURi+2xeHgXovU0OlDs7wMBkPcpStiCqSoqGgkZ176vNTGdTE8TjUTuFwtmoZ0TdoSI6/gUtzkoS5dusSeWQ5ihhZqdjQvwaHLHypd4vP00zNo+vRRVFFxK82a9QatXftTWurehFqtohdfnEtjxozF8VwaO7YiYcFotL3I593E1jOEQ6ogQXzP790uGnkT5fbbeaJ6S/khW+b114eiIphouIKKC/UvxOevMmpRiakh8KmbGJKpSvwNz5z5Ek2ZMpX+8pcLqK4u/RHMbXn77UHQvgo6/fSXqHPnRP1XUdC/jy3c+ZM6yLuXet2rIFlnSNBJsmDBe8r8+dyiFv6GkzW8mN299z6S0owIxmF9mQfRLJFRi0q8NMSkVpdCVfzSJTluuOFqWrUqM5XN118fgvTpMSopSW2NI5W6hBN4oSaxiJcFeEjViRQSA5pTQq+PG4aEOP/8bbRlS2qjkYOBBiSsR7J1j3BIFajYBK7uu+zxlwWJxJw5CxSzmReaivwZJGuQw+CYPD7PRmQMjZyoXiSjFpWYGgIV+4qr+1539EV9ooFCEFks86i0NPF1KuMxder7+HSSLzV7XF/ikxHzEdcLh3RgCTdN6EsUt9utVFSkP60sknn77cHKihUrYU8cU+214iijlB7sUaM58TGjdXV1ytix3PcaHplMmXnzfqMsWhRaKy0RzLXX4XPBnZkA392ygL9eDIaNBbeQP/PMTOX553mcaOSIZNKsWnWEMn78ZGXv3r04jw6vlO11/8DpR2ZWFEdET2ePow23rKqqUu688zpl7twhGZ8Kkoj5+uv+yuTJVykzZ87EeTg2w33iCIEcJqMUk3jZLncYia5Bnf5k/IZrHZcWAwGi4cO3oKqfWnklHQYN2kV9+xrpyCOPki6tCQYtLDl/ImUQJqGeO5RYX0el9Ra75SkqKo28IPWyZSvo448/Q610Pw0btpmuvjr5RuFEqa4uo6eeGoXI9qbBgwfT7353acR2F7fjH6jpjkIBM/8pFDLvl87pAwmLyYjWhkl8iMtDD/Ei1a1VO5PmvvvC1+KKhKmG1y0WJNxlm/CF0BIeNDvKZryPSrr+RbpGZtmy5SiDTKDNm3tSbW2ZcOvRw0LXXbca6m0Q54nAzQZvvjmINmw4jLRa/rp9dMopu2nFisE0a9bfQhdFwWF9kQpKboUEda9qNJoK6Zw5WMosaidKrYkM9DeZwnvblixZigrab5HAtX7jkcw77wxSnnxyhijTHEjb80hwv7PNJAY1ZSarjQb3/PNDki2oHQg0TZkw4V7l22+Pwlm4IIzGImXcuBuVLVu24Dw1mqaI+Hy+6OtuRiHp4RDIvnjo9eHm2iuorFf8tTyjsW7derEpRFnZDnxGFrJa9bRzZzmddtoIuvnm/5VXJY/VMFFMg1MUzXp8KpldNCwaLP1AwKJYDX8QbyJdoHnSlh4O62tiigpeWsr5f9xySCTw7G5qdWcq7HwH2c2pLZJwIHiT0pY6rsb5pNUfS1rdEbR9+/ZC6Zw78BbEajM8EtBSP46tB41G0+OoWqwRdqfT2UcGMfdAKP05EDzvLtJOXrnAWHMRPt/QkvMIT7kM2sED4eCBHwIexu1xfSPPsovXU4lqvVgFiAXBeXHkLS4OFgjU9xw4v3eXyJYD/jo+zTjBgFUxVl/YvFoeFxhlENofEErzeCse4yVWpHMLOaUNjxtjQbjs/5AuQjN+Ix/dvsFbe0KGGZpSq1jqfi9mUPKGPgnP8w36oAXrxbZQ5tprIZCt8g+RTWeuotaGpAtmycAlWxTiXkQdSHzfStBKHtdX5HF+Bm0yUTBQg2zyWK6NIi1yk9+3jdSabqRWdyd9p2GipqpWh+pCgDtkxsKv9NaqbQ8gIjoIZxI0p1q84gTB9btwXwWsWX1xB5KzBx0IIqhDeaFnJ4DToUgLuIWf/1rmAgUFBTwrM3tLS/xK4hwUDTlYQDM1MLzEKBftec5w0+JI3GnDHeHcq8/1IG5udMFwOujEp1ufn5/vgNbWstsviZ+VguDld4bh0Qbn4GWeiuNpSJoS7BwPci4IiXBSlliVF/5z6x9PKPsez/sPzHcw7tC/Pw86rIIgX+Jp0dxDeb2KVMeo1Adu1hcQSy34vVvI512DI0+XZrQiwipNV9JoD0fpRwd9KENJiFe85gYI/jc0+DPg3y1Gt6J8SEH/fhQ1q+CKBEYJDZzX6vuTLu8MUYrS6HhRoZb2BoSJa1aVUJZ5OP0XlJRv7pB0GAWBQhyHw90Q/HUQePO6wgH/HrGlqcf5hSj26vNOx4s7jfT5Z5JazJ3PLlzc9rn/K4ZH+DzcoadD8fpsyiu8grTa5qn9HH4DFOZVWF9A+KtDru2fdqsgUAQN8n5eOGUaBCqG/jA+zxpyNb4h6jy6vEHUqeg6fM08qLh9RSXg205u5yJRZ1NrDqFOxTdSHupmTbs4QWFWw0zL+pzAnxs+n+9CKEbzHLtgwC72YuP2JpvxEYWXT+uIcFsZD7ExVA1FPKbivEb+I+qvqxDvc6QIfqUt+JJ6wrwv5aVw4ygvVspKwSNLUx0h257hTaG4SZ4XWT9wjDjk8CJM6nMcfk54PJ4B+Hqae295uDRvYWs1TsFXldpQ5Y4Gt6XaLX+DspzVqqEYclkJRUlvu+6OCiJ+CgTQPErO2fgmBHSO4nZ8Ll1+mXCvo6FqhGIzPQHNCU3vh5zWQl6pz9zqSDidzsMQ2U0i5sBhew0COVekHL/SApezTLW/Q/bzsFgAlIGifAHZdZGizBk5KfojfjxU72+okdzB5x7n52S3TKfiLo+LbbYPFl6vlxwOJ/n9Ptj93GrKqRvl5enEqiU6nZ6KigozMkgjFfyoCdkaxlN+8fVieUxWFIRvmlarzdkKbllXEESIN8ZdjKpqDyVoI3P9TajunUWFnSfLK3LDrl27admylfTDD5VQBgOVl9fCWGEaoRA+6tPHQGVlTlypUH19Ce3f35VcLh3t21eCe7uSzXYIlZZ2p6FDB9OQIadT165dQx7nALfjI3LaXqSSbi+IRj3IcxM+tlEwe+UlWSOrCoIvcgq+vulsdzs+RCRfodIeC8RCsrmgsrKS3nrrA7zobXTppRvozDO3U2Fheot388jpzz8/nr79tj8df/wpdMMN11D37tlfYE8JOsnSUEG6vAFUVDqFlQTfXvAmpCZvyUs6Dgg8N3K9jSPwiXUcbYb7Q6c5gDdIq6i4Q0ylcbt1cOEgZd7s399FmTbtUuXuux+IOzMlUzgsL6N8cqVoH2KgJLOk2DsGCHAnKMeyUODtYuSXs1Fsmpl1GhoalHvueVCZMWOkguwBLpFfbKbN7t3dlQkTrlNee20OFybhll14CpSherji9+4U55A5b7zQvkbVRYIDCQGJ9XADATNqKMMVj/NLPs0627ZtR6pxp7JkCe/ZGf4Ss228Xo3y9NMjxSYWLldoofls4vNuU4zVIxWf5ydxDrnz5OGURl7nBAROBU3+IBRYi2jwylW7Rn19vTJx4h+UxYt5Z9vwl5crEwiolCefHAVF+Rt/1XDLLj7vFrFPKWo74hxK8pJ8HRkjYxqH8D2GUvVvkcmQzTiZ8ouupLyCkfLf7LJ06XLUMDbRsGHZ37A9Fmq1Qpdfvg61nk20caNYryWrcI2mqMsjZG2YhEKsiVQq9RiPx3OL/DsjZERB8LUMgnJMZbvT9jqqRnrU23Ozuw2ejWopV1vNlJ+f+poVmaK83ESdO9fR7t25GQKizx8mtny2GR+EggTVWq3+WcgkYy2vaSsIUg4uDT7Pdr93A3mc/6aisofFf7nA7XbTjh3b8VJyP2M6EoWFXurUyU1OZ+4GlhWU3IYPxRwaWqAmXnSIx9FnpHUvEynIaLVaPQiqgtTjNWQrF5NGm9s5OxAGTPsYD4KgCMNLiuUONRWW3Cnkz/MDkJrzbO2z5Z9pkbaCIDm7j49+70YxTC+/cLRwzxU8Mv74448nqzX9deIygdOZh1QtH9ldaguMpwpPFFGpi8njWCTOoSATYNLW0rQUBAEYCG0Vo724pVSrH0BqTW637cDzSa/PJ4sl+WVus4HBUExmcyl169Y8oydncFnE4/5G2CEXXmC5rzhJg3QVZBgCUqYoLvL7dqa1fGYsXC4XffHFl/T88y/RSy+9TmvWrOU1TOW/vLqLTny5mVhtMl18Pt5mXid2aWe4jLR16zZasOBdmj79OXrllTdow4afWHbi/0yi059CAbyHYKCOFeRQPCPtOf0pJ0F4OPfQvo2AXBPw7SJz3TXUpfdi5L2l8orMsGZNJb388nM0btx/aMCAfcjS1CiU9qR168rJZAq9hM6dvTR8+Cbq2dMqzg8mwaCK1q49HOEuJ49HTQUFfjr6aAOdfPJe0Q/k96vp3XcH0apVg2natIeoa9fM9eAHg1ayGcah0DoRtZvB/I4eRfnwMfl3SqSjIDwJ6QMoyGi/bytZDROoS88PmxaOyxjcJf/GG3Mh8JU0ZMh2GjFiI/XoYcvqps7ZwOnU06ZN5bRkyTG0Z08/uvrqq+jcc8+V/2YO3hybd80sKL6F39FcKMjv5V8pkbKCoHDKG6jw6kPn8nB/u2UGlfaYh6QtM2txR6Kx0Q5FWUPr12+hzZs3I7WqpnPO2UqXXLK23SlMTU0p/fOfA5Ga9KPS0r50wgn9aeDAE+mYY/qLsSbZwmb8A/HCIAUl41hBluL98PaKuQcP550mluAoVh8wVF8g1uHMNcuWfSPWDt26tSfOOFgH37z33hnKpEkPKvv25X4EPi/t47DNFna8n7SHAqRTSOWWKRNbxPz8gJEU4ZRb+vbtg5RE325qMYzJVEBlZZ2RFeZm3EsTiuIhHpSl1TU3pKbdnJuygqDsAQUNikVqeWKQNm+AaAvJJbW1tfTMMzNRLllBp5++S7oefG6+eSVe1nJ69dW5nBVL1+wTDBpFDYbfR+g8mPZk87SqucjfeACyX6XuRBpNOfk8q+U/2WfdunU0derjNHr0J3TllT9I1/ZBfr6XHnroE1RxF9Ijj/y5VZU8m3BtkouVWl1fKAeqmWp17l5IJKChJYFAYDfndx7nf8TesdkuhzidTmXGjJlik7vaWp7M3zr/b2/mq6+OVW67bYyyePEXOM8uloY7xSxEBu9lVV1dXWarlKkAJRELLAWDPkXsuZ2lAUI8COeVV95Qbr3198rXXx8Ll8gvpD0aHkw0Z86ZSkXFBGX58hVwyzw8cIj3FvbLKZ14LxnZdDnttnoEhNdOWI4ySXePczE5G9+gsh7z4XP6VTnEk77/fhUtXPhv8vs30003fUcnn5ze7g0Hk0BAjarvKfTZZydR//4DxVLRhx9+uPw3PUT7h7YfFXS+k+W2E06DkcU0hP5NnbQVhPH7/Q9rNBoxV8NmuIs0+qOpsERMgUkY3ili375q2rRpC23dupNqanZSeXkVjRy5hU49dVeHaxiLh9XaiZYtO4a++eZIcjoPpz59DqMBA46jfv36omZ2GBUUJF4r87jwYdrm4MOcjZpkIbfhV0A5Zof+bQcgFeGByiLt5LGopprRKJN8xacJsXHjRuWWW8Yon38+QPH5uIG2dRL9SzFWa4Hy0ktno3w1RXE4Ett0lNdN5GGHPk9l6DwQ4GGfGfnwmYx5BCXh1VJ4KaZuft8WsjZUUGmPtxIeG+Jw2GnJkqX4or4jr3cv9e7NWxcY6LjjaqhrV7vox+jcWSwb1qHhbMZsLkR89VRdXUo//dSb9u4tpYaGQ6hHj7500UXno8p+GtcQ5R3R4TYPS8Mt1KnoZsovvATvQNne2GgbVFpaKtqnMkHGFISBkvAglc+gJPlc5bUZp4jmd402oR0ow8BXBGFaaOfOXbR7936xv/DYsR/RwIFZn1CWcZBC0Lx5Z1Jl5fl03nln0KGH9oYpF/uIpNL0zgODLA23Un7BRVCQG1j2Vsh9CDc9yEvaJwjocBgx45ib4Hk7c94nMRO88MKrymOPXQJbKEnm2oHZXKCYTIUwoSOfezy538EGKYIMR0tYeDN+HunO/1dXlynjx9+o/PhjKCtIB15PxFRzqeJq/DB0HgzaYU6RryCjZDQFaYKVBIdPoNF6XjfMXHcTFZXeS3kFF4QuSBGTyURvvvkmCrO11KVLDyTJ3amsrJg0GjUVFxeT3W5HgTmAVMcmNrtzOPbS4MHbkWyvp27dGqUvmWHTpt6oXf0PsodDUMA8FoXLPmIUGW9gw6PcLBYLspMgsg6LCLfTaaVhw4bQqFG8kU3qYueF+ayGO6ikyxOkC3Xp89pnPC5ns7wko2RFQRgE/HCYZQj4YQoFyNZwJ6k1XcWM/iw+Nozq6mpatOgzWr36WzrrrJ/osssqkazzJO3k2bq1F73//qlUVXU0XXjhCNSwhkfc0ShbOG2vktv5CbLtOSijlPGHWIks5VzI2CwvyThZfVNQEO7xfR+RuIzPm5Z96Nx9Nml1kffOyia7d+8WyrJhw1o64ohdUJgdOBqoe3cbBN56hBeyLyhCFzEw6ZtvjiK3uy+df/7ZNGLEeSgw53aLDd7C02oYS3mdRlJBSWiPJMh2FuSa0Ab06ZCTTxlKcjkO70HT8xTFS42Gu0lRBcV2NyrVweuF3bt3H+3YsYeMRjPt37+f6usbRHbVr18/ZF1lqEn1oKOO6pfTpR5ao4hNaLgTtKT7LChxV1YMI/64DMqxMnTNzwREjOftyhn/vIpONQpaVyqNYrmlzGwr9HPC2bhArL7kOWD1JciP93DMXf58MEBqUg4T2gII+H17hKJYDfehdJ5Y49DPl6Bit74s1mvzuFq2xYViLMahmxThLwMoyQmI+LqQCFgIFrGOCC8XwTPXf0nwGqrWhnGIO+8Es0O6iurrcpfL1bJc8y8RCKEHFKVVF7Db8W/FUM1riD4KxQltsfVzI7QW7AtILc4Wi/lx6tEEZPI6TM4XrGvXQC4aCGUClKV5gVQWorNxvmKsHoEs6B7F5wstmNJREastm55EfM5X7OZnW42dQdxr/H7/DVIc7YZ2WeCBsHh6Hm+0NRY1n+Zqjtf9Lbka51DAv08sLdGp8FpSa0PD69ojvN21x/kJue3vQ9IaKii+FeG+UP4r4snN47wZ8V9RK2mXHU3tvkQMIRbD3ApBToAQj5DOIEh+TyW57O+Sz7eRVOoSyi+4hHR5p5NW2xcxy+2KTAH/XrHbAzdkBf282doxYp6yLv8MVOV5Z60QiMs2xGU6DE86a/d7y3S4KpPb7e6v1+tvQKp8IxQmrADHqYvXvRLKsxaKswF5lwepDO/gfRRpcFTrDiWNpg/svXC1Fi+Pp2tG6jnlThZebyRIwUC92HaEX7wf/gd8O4RC8MB+rf440ulPhCIMhVLwytmtRQqF2ABFWAArT2KqC7l2HDp8nRqKkg8zANYrYC6GORIvJOpYTE72SXHhpZtxb2hd1GCAR4Nz+1OoNVWlLoUCcS6ngQLliU2HeIsado8GwsBbsG/Fsz/A6SdQhtwO8c8SHV5BooGXxd2oxbAOxFd8Al7YMTg/Gi+Qawe8PbxoHoV7VBngPtYYNvW4j4fx1cPwEUkTbaypqVlfXl6eWsfOr/xKx4fo/wEbPd6o4Ry5OAAAAABJRU5ErkJggg=="/>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5" descr="data:image/png;base64,%20iVBORw0KGgoAAAANSUhEUgAAAIcAAABsCAYAAAE3Y5HdAAAAAXNSR0IArs4c6QAAAARnQU1BAACxjwv8YQUAAAAJcEhZcwAADsMAAA7DAcdvqGQAAB8ySURBVHhe7Z0HfFTF9sfP7qZhAqGHIkV6FUFERVCkKRYEu8/en/q3P1Gf+nwWREGK6FPU90ARG6iAoNQQWgLSa+iEnkB6T7bN/3dmZze7m23ZkmyA7+dz996ZvWXuuWfO9BkKGWazuc4js7cIZxamZgh1igMatbfBJ6tDT0RpNBqDOiat2kvMZtPP6tAberWXOITEPhSaMb+rI0fE+JFyn12ip8ax0fJ6W0hKSkraqENJy/gY2wWuaHRBlDqyg0NhD704V2QUlAmzWQijySzKDSZBr8xX/1pQlzrKxBkNAstbxGsLKCrC/am2f/BZp6vDKuNRsFr1rxm+fMx7q5yGfJFMK54eIM9wexNv4NQOWq32kHI60nbcMr6XV9Tp7lHnVeJQVhG+lnmPOs03cMGf6nq+eKDyrkZKoVjOpBzJ5tAsUKd4xgDt9MSqQ1mehXogs0id6h11icSmJxBdGZzRfOwuBk8Z2YOeH9BOHsOe2K61qf36Y3nyBlZcxWBtxXUOimm7yRWtG6gjC/IUo5lOvXmdyxvO2HhMHdndxBnrQ5vXiybNP+ZT2utDLR6KE/l4e4X7+K3Qm8wyRC3rxSgfC28N7aSO7G5SqMfJduhehXBhQ+r8cyHMso5isLf/JBBJnDp0hIXlC8/P3+leV0wm03vqPLe8+Psu9zewgvNiXl6wy3KFEyfzS73fwB5co7FcKgRCaFTeLnGwbL6C++Yeyi6pP+aP3XSmqFx+wbxSo9ToEV2a8v+3w+r9qk4PHnibvGu+WCvfrCqw9WDUbfxH3iVIbDqe6zFAbj9Nz/GJYscrg5XLQlaxnvZnFimXZzj2XtmmoXJZ+Cw5jZ7p33Y5Ptsw5WXDZUBGzvhLzH+on3JVYLV25o9GUuuxS+lEQYUpcMXUW3rSs1ddpFwWnpu/kybf1O35iIiIqcpLUsmUQIrbXAXCnttnbaQTeaXKVTU4cDqd7hPldI/li7qG80icd2JOF5bZjp154pdt8typaw8rH0feX76/kr54Na6+wNGXP5vmhbnS/dmonnLvjpu7JaijCioFhFO0PlNWKVfwKdIbqWezuo6pAXCprLAb7y7ce+atkd2aKR8L7pJmd8y6uzfd26eVclVgn3x7ZdOmTZE3Tl+vvmrgDP0ymbNGHs28R3DxB6x8/tJq7BK5V7cLDvhkn/NNO360XGyEpXSmWG8UXWEIuRTCqMtqF74rjUJvNL4QqdNNnrb+CL2+aA+1bVAHvhq67ML6NO22XjgSp2DCW1rODgHQtH0DP18rylzk0Z3phE/HqEuDA+6nW3U4S964qlwxdTXHlL/UrfwHN2ne5gPfSm/usMY4dcuqg2sjEt5dLG8SKP9JOcyS8ZxUu+PbTcfUbYJD8/eWcGAeVrevhMtYgxJXIf6qlNlPPpLjczS7FLEo2qlCorDcSPViIl3ewqXnRdCLw07loas/X0trEJCq4Fw4+z01g27umpCC6H2V8rJRKfU1m02LnQPBCJVOXd+5KZWOvVEeVxVORJHe9VdOByoFpNysvU4dumTRo1dQTKQOIVMeVeTyqavVkSOVAjJk2lp15BrNy/No2Nfr3HxU74wZ1IHNwkfKaaNSQNo2ZJPtHjFxFC197EqkgGYyfnizzEg3rBMp9YG3etGQlgduu7gF7x6SDjsqBaR1fc8BYazZGt7zlv3OCIsHyH/Pu/5AT5qqQxuVApJfVvW8i+bl+Y65N666qyKVArL+aNWiqMTZgnuw6EdySthqH1ZOG5UC8mDf1uooNIyeuYF3T0iHHZUCYq2fChVcYwCDlqicNipFQoPBcN2sracWP3SZo2QGfpFMa9OyK9XkWo8ZZ7erai/GVS6+kkQiIyOX3NC1cgGoaWyk3PNDrA+yP2ac3c5c/HES73yvcjUajQ/eNnODJdkMEnqT5wx1JRFZ4YvKjeZKKai/sKR09vWbTrh9Cn/HYAVi84l8vLEYpJz+wZJB8s07vyg3mjhDdIO6XWCgYFVw/4+V28g8wTkyRt0iuPCNZ28/KR7+eSu/pXyQPVPXHhLPzN0hj/H/C+qy0IFYdYd8mhOQ3Gx1SpVxq8WhAGHlCuC2OLwNcQHZQNERQeB8gapiF7n44W0vPuofpaWl82NjY0/Kv2o7UJGm2GTh6huUTLp9vEK8+sdukXq6gL28wq1Pc3aclNfdMuMvkVWsl/645wJsDi0yYQsC+g4H+qbp68VHSQfkCwSbnBK9uPD9JWL7qXzpRhJ9q3p8eAAhNEe4zFxVveFY5SqkUNNtwgqRWVTOdqMEzggVrOoHgmjBAWoWpNqCQPliXZpYXVGHE5yU2le4afaKT1erZ4cXnC7rjWa2NVtVcEMHHnIhP/SxOVvlw8OZR36yZFhU0H3G52RXr9dfc7zQsPJUQRkNaOvYNubMn3tP041cVaALkebqTZQ59kZqHOuiV44d3cYnUuqYIVRQUNA4Pj4+W3l7xKcQQzMSioVu5e70Aq/CYMYlHawsDJQEuAojKETp6Mdt3rMnLIx+n6yievXqZSkvr/gkEGSiMq7/Mplu7u7YfuQTEISsu5k0StbtyNInC6eaWPn0AFqYepo/aqHy8ohXgeBGr45feZDWP+t/3yBkstQRilgn8/DU6ssgXxCpg8Ye4I8aV15e3kt5u8VryGCXkKKsia6KQKz1Fjaco4o1Ornyh18UooROoyWDyYTyCs5xYYtcNa2740huiexD0PfC+pshmL7K2yW+CEQ8PXcHfT76YuXjHQeBcJRBdLHCfUwS3l6EG+PdJ95i6/SUjQA38mAkuU7XXjBVEQjzXuJ+emtIJ5cVQ/Z4jTJM3ejQZwBZGCnc4PGP+fLllx90tIMpz13NX0e5qo7Ox1jqk0BY5UINd224ipsI2L5AE4Z9tkb9YwHqDoPmv0DaNriA7WG+crrFF4EcP11Yrg5rJz8jif5b7wv5cJn08IBXgSBDNnLxY1fSqsM+5WvCkk+SLVX9MB+VmmOc8SqQ6OjobdE6zfGv1h9RPoFhb9I0Vaif0vmZVD8yexulPDOQE4evtFptsfJ2i89P4dSm28crKPUfjl3iXFEp2Q0BvqQyc3el07XtG1N8TEQehOHYRdcNVRI7C+XSKato8wvXKB/3XDJ5Je31se9gVWCzOrJbAs257zKLhxveXbaPXr22I3L5mhIII1Z5Bx9Y6swFqRliR7qlxiocsfboQFiXqGCHFjxrED+w3ThLb51w4aXfd4rD2cXKJeJVcKsPfIGP+MmdxyeK4nKjDEVNcPf3m8TBLMuABIPBMFoFr+aAYK7nwGw9mSd6fLwCqirDFlLm7UoXI2dUdJpEGBxGOIUNRqPxOQ6gEVK55Zu/xO0zN4qCMoMMdCCwALgv5PqjOdINAbA2eE/yqoh/iXsVgIDuQ4boE1h6WbPENW6JBzPpt50ZVFBuoPSCcplb52JKXFQElRqNNLJ7cxrVvRld0iKeIlT+AzI4it3juI/X3GYghFwg3sCLRmGLh9A4Rc3Bvvpqj84TRmRlZdWDJoxC7J+DbS82p56X5jSz2bQFtuErOAZgcxxSFWJCHlXwYp1QbvkUjxqGuKBZmJpB83Zn0MrDWbKPHJdjDGYzxUVH0M70QhrWsQkNwTYcW7tGF+AOApaYeITu87AbfvT2CgMgBJnCZBTpxQ3/Wyd6T14pftt1SuiN3rtkM9xey6Paek5MEjNV113cswybfx1CawKkIg9wwH/dmS4zaFuQFwmUMoNRPDp7qxj8ZbLgIaQQiB6by46uYQECVw9bwcZjuaLTR4mysTkUcA+CO7/bKI9NJtMB9fjwwaoNPT5OcjlYJBRcPnW1HMLH4CN4bUaoFvB15iFDJbojW17d8KjqO5SW4IO8ooJUM+CLrPlzz2nxryV7ZIBqglK9SbQeu1QeIzzeRxGGAmhE8vdbToi5SCHCgVbvW7oSQiBTVBCrBwjiS+4FFOzRKoFi1RBEmXtUUEMLJD+ixGAWT/+2XT44nOCertd9tU4eI5yVxg4EFTwjgh/U7sPwqvmyZ8uJPPHLjpMsjIoW81AgzKYj3Fsw3LlddXeHQGaqoPuEz2UTvV4/IM9Aa5bsPU339ZGtWR7ZmV4gB4kFmyZxUdSxsevJK+zpN2UlbXhhEGtzDMo0PjUh+iwMlnSX8Ym0d8wQ5eOeqDG/k21SpBDQpUkc7XGa9sCZOTtOUf+2Dal5XNQunU7neRy7wqfGaqjbFScLymn6XX2Uj3sgMzKEuIfP3owCdeSeOy5uQddOS+YBNj0QJs+dyRQ+CUOj0cy+8asU6t/Ge8OVy7Z1bnFnAQXQFcEf/jm4o+wR4Kvt8CoMJdVWt13i54hrBGbdc1fLzi4/3NtXuquLh/q2pmfm7mTtuEt5ecQHYZie+XbzcYd5e6rCTw/0s81WdA8E+lSIx545g8Kc3OOjen2wV2FoNNqXP+Jukf6A6NGvVX3lsOA8jVOoeXt4ZypAqgZhjFNebvHBZmhaWmYq8AOthh7+2bE39Ot/pqqj6mFU9+Y0f3c6H94hPTzgURgwPNGcjXthYHuLhx+sSsumpu8uoUfmbKM6ry+gUzXQa+iztWleO8Ux3jTj8h2nCugyJ1WvEogqmfmlNGP9ESrTQ7TWBIVTFjam1k36YTOYKCZCZxmjaH9+AHCNMoOo4lEgHoUBYbZD6ZQa1LEMI/WHV5G8mT8eJTfuadwlwZJ7vO3iltJt9Y/Eh5t228UkJo+m0g9upLIPbiIxZTRNHtkj4BSoeV1bi0NntXeJN80YtGz/GXXoH6yc1k26LbuKvTqYff9l9OQVPFTOkRcGtqPXh3p8B69YGuwgU5PJY07UozCgViLCRe/eUDCqh/v+7R+M6Cqjj78MaNtI7pHf8DiBgQ9vGoRI6yN9p64mzUvzqN2Hy5VPBXGx/o8F9DXj61UYxgA6r1aFbzcdp83H8+Rci2k5JbKgZU+9GP97N/vaxdObMA4M79S0WnTjx20nKgwJmLdL5g1sxAcgjIiKPtb71d4lHoUBg7OPB+5wB/lQ45wNCOYHsOsR7ShhJzwKQ6fTbeqcUJfWhLjfZ6iJi7LYTRhQ/4WBi4/ybb7+izvP1F5cJdmu8GpAmbRc/6aHDAdmbTlBt1/cgrMJKcrLLV6FgZv89x2U/GorYxP3y/5hsH8fKC+3+KIZr90Jyb68cLdyVg3nqUushtK5/7yz2xkfylkuGdyhsdxHRkb+IQ884NMToB1lV0xZFb3ehz7lZuRwdC/Pl/kFhh9g/x7WbIuzP2eM7FMQd9dJUFbh8ow3Jq06RM8hO68lsReJAbKxnvHJZkDFXln0ZH9akHpa+fgOvwO/iHWz4uxv95fE+X9/+GbzMRlFoFXBqfZjIiIiPuWS6xgfKmZktPA39L7iw+2/23yclj3Rn7XagFRxh/L2iE/CULyz/v8G0hfrvA/Wmf3I5bY6iWBv8XUiaOcY752Ev914jBLiZHnGe9z2B0hZPDR7izBVR2fxABj2VYrcm83m0GWQysvLL+GHtFFN/+EIz8+x8pBtjg7v7ZCBAGM6u0RvtHUyCyeKyg3igZ82y2NoxSMqyKEFDyrgpv/Jqw/JB4cLvSYnyT0+mONA2lDDD+VZ/CeuOigDUJOwDWurZv+FIHyeaiJo4LlafjiPBXl4ds3N3nKmqFz0nrJSHrPGquBVP3i+DgHQ55UaRAc163R18suOU+LZebYp6sJjIjWopjQe3J156f4zMnChhKNF1wmJYs+ZQumGIH5TQQkPEKB/csB4MB33ujuRXyoDGmye+m27bcJCxmAwBGfqxmCDsNWHlsj+kClHckSHD5fLpdICJbu4XPC0pPf9uNmW4cNz1qvHhjfQEu4tI4cTFJUbxWNztomeE1eIT9ceFiUG78NAcb1IgWG+94dNogeum787Xf0jhZCK/73PqOQHdoXk4INA81R6s1BQkoUJHmSz9WSBbBX/ffdp4gnSS/RmWVTnInxTlCUaxUbKmqlB7RpTs7oObSXf4l5P4V61t9rNCgSTgG0cNp+6FUMDthqNxjdwfujGuYcbeXl5DfDCPC1nPeVVY4Q0moQjUDptUVFRk9jY2AiNRhMJd2Ps67M2qlM4q8B26wz2+TExMdwFoADR06f5ws4mzirlwPfl9+HVigbj+Go4euKL92IlkCco+GvzhrSOcorL6UReCWWXWHryNo2Noub1YqhhXAxFR2hkBZirSjAoTz7uy7PKc0VaIo7XYcuTf54l1FrlwMfn2TOGY38/PsqVOG7MUZ/7M/OSB4kHMmmD6vyoQwreFIl194S61LVpHHXFnl+cE/SYCC2O4VKSsNoP5Iooq0gvK3VTzxTQvsxiZA7yKa/MaOkHrRGy98fwTk3o0lYNqBnuJRs9hODs1EnkGnghh1kI2zZsoW+yDgG1RjkQUxtie1Kn1T4Jwbfhj8gt4zy/Ji8x07FxLD5UU15qhno2r77kmhuMdqQXyOHcKK1SRmG5XGnm3t4t6TIojRUoDK/4MgGK8ie2wHqrVRNhrRxQhqsQwH/hcJhgqe45LafH5NkgH+vXmu7q1ZJa+bBUTE3APZG+33pCtuUkwGr9e1hnuqZ9Y2nF8F4leJ3/4rSxyMsE1pvwXIJbJ8wmk1xlNbdEL95YnCpnpXr1z91y/e/aSlpOsXhq7nY5C/r7ifvlRP8MFIXnPpiKrcZLJ2HJJiEiIZyPISljmdEs3l2+T078P2HVQTlg82yDa3143DivejJp9UE5lRMDGfAywl6HAJwTQBDNIJA1LJi9ZwrljAN3zNwosopDMwdFOHIst0QM/zpF9P9sja3Wm4FcJmNXcws+1BR48RZWpUC6LE3tlDXh1YRZE/ASRm0+WGq/6AW3CkxNSko6+5UE7xqPTTYT8jpPLWBW5+6qqBQ/j4XPU9JEq7FL7XtdsCV5Q4nx7MNoNL7GL7n3TJGcvogXOD+PZ15HJrznpCRxptCSzEJBMvV6vcf5+msVeKfWeKm9/HKPzN4qO2TV5OyrtQ1elevSKSvlkmdWTCbTdOyq0nsx/IC1eBQvYd6XWSTajVsmJ0Q9j39MW5cmLoIMOQPLQEGOIdL5vjJGOIGAT+SXmLHxmJwhN70W11GECweyikR75EXmq0gGBeE6kuFK5EEn6DWkCLMO228ajWbkm4v20KYTubT48eBM5chjId9P3E8Hs4prT8W/IIqM0NDQDk3o3eu6WBY+CYASg4mGTUuhOy9pSc8PtMyXASV5KiIiYpp0BJGgi9hsMi3UaLU3vvJHKh3JKaY593teoMBXRn2zgebzOmVqpF6txGCmb/7Whx50Wmi7qnB7znVfr5Prx709vIv0Q4R8WqvVfiEdQSKomRqYuEmsGP9euo/2nC4MmmKwMLJLDTz4RfnUUiDtAp42I0B4DNAfj14h16eyW8/mM4PBcJ06DgpBUw5kPp9BUvLi3J3ptCA1HYpRzSUuo1lOhn9py3iY8MayaT5KDqSqFQ2gVSZKp6XfHuxHX6YcoUV7z/BoNa1Op/sOEbSjOiVgghIVEaCuCNyWA9klMbfN+ItmwnTyKgXBgi3HNUhn1x7ItI2ltGEyU5/WDWjp41dSowsqT++2HNfcMXMj5ZXB8rCy1CQI69Rbe1Vp+T1vrDmcTY//so2S/n6V7KSE5IVn6bgJSUzAUyIFy3LwMOSYMQt20gN9WwVVMTxiFpQQX4d+urevS8VghnZsQp+M4mlpanmS5IaB7RrR6J4taAzyeAwi6VDsHpaOAAlYOWA1BiJAoxKR/mUUldNDAWa2qgTyIKfzSmX+xhO7+P+zNHlhXkKpZfupfNrIs9oAWI9neCVl6QiAIFgO8Sr/Tt9wlEZ0TvC6DHTQQTJzC5Kye3/YTAdQxOUeYozBJCjpUBZ1nbCCJizfL9fTPFtpEhdNI7om0Debjkk3kpQecXFxAa+PEZDEYDU6IR90aU6ZiRbvy7SutVn9wIL8gGJupw8TSfvSXEK2mKJemU+DkU+R6wg651P8gbXOeQsjeErIlYgMPJ0sA+vhdYlPbwSUEEM57kaS8iPPwMqT+yxC8SoUSw57zJDivzYNL6BOjePkefZw/rMcpZjNJ/OppBxFSH5bnNO0bgz1aGbpZGyP9fzkI7lkxl4LpbusTQN6BEkl91HlEgJXagmNoGLcj834LztP0Q6YdPlkbxneEGRIreQjwz1yxgb69/DOcpVPKEcGvK+BFfE4p5cnvLyNZ6Ack6AcL768YLecMe6TW3qof4KLR+XAR3xtWCcaN6Kb8nCEF/keNC2Z9qQXWJIWnH87LNzP910q6wucOZlfRv0/XU3T7+5NQzo0Ub7e4ZnrHv15KxXqje6VJITKwfB7DkEx/q2hnfnblOPbDINy+D2kPlB7K7tXH0OmsLqmEww1LeNj6Oibw6ukGAxPmZ46ZrAsTnIpqibojVKiTmv5pFAKHjjp5+ziFgJVDkmkTkNN46o5I1oN5JYaKAmlME4yeTArRwJPXIhi9fvXd5UWoibggbTBjKRBUQ7OBJ2G+T5b4Gkne01MooavL6TBX6bQE79up1HfbqQ27yym9uOW0Zli9+/ap2U8Nagh63EUyhvMQllQbsWZQZlZO0v4IHE/7eA6A27ks88+ROroMIrL/0lOUx6V6ZZQV45TqYnSzO7ThchrVDzXZDIFNPw+0C8qVzfvmhBHmyDMUCygU92wFdyfXQzJuMtUClmf4g6+ys2VIYUHehkRtqsvskzQjdLKGZ1O53dJhQlIOZAb3otd7k3dWsj6hPTCMssf5zAcb6vfZhClwmpkIWkfoJQDHEKmdI869otAlWMbVHR/gxgdje7ejGZtPqH+OXepKcvB9S1cS6pTFg9F2T/lQQAEnFFALOExn7JNxTqQ+DzVy/H8Ulp1KIse6suzT8gkJRdW4yfpCIBg5CJ/Q2C2X9W2IXVGxnTaOveZtfOEhglJB+iqto3sW8O/g3L4uVZWBQErBwKRAxM2lo/fv6Eb/b4rndYdrZ2LxNdGluw7Q2vScmT/VAYRlefWfkc6AiQYloOnuZ6DQP23VXwM/Wt4F3r4521UVF0lFySxh7JLZKce7hFlvy3dl0mJB7KoiLvmWau0sctAxnnx3kxsjucvhqCX4JpMXh7EXRU40vT0gnJKOpTtcK28Xt4j0/F5IYSTk+fn7qBPbulpaw1HRH2eI6x0BEjQ3gDKEYWAbUDAek1efYgWpGbQoseulFNxB4rHthUrnooIrt6yquc748/1QWxbKTOaqP9na3GvdvTwZba8xruQ/9vSEQSCYjkYlFz02G5GAI+8eHV7GtKxCd0wfT0CrE4IAJ6WSStv5OFm/EHcba5wdZ518wVX11k3Dzi3HPsDV5Ff//V6uY6oVTEQMX8IpmIwQVMOBoE7XlZWdg0U5MQbQzrJ6Y8GfL5WNoMHAltoTq7qREXKVlWpcVZdqRUbfpDU9GpVnx641PIx/YXbey6euILu69OSXhnUQfpB3rMh+/ulI4h40XP/gBYnYLcSlqTLrzvT6ZU/dtOyx6+k9o0Cn0+U+y2ko7hcDGGHJPBBhsPY4IJIalEvJuAmhu3p+XTrjA30v7t606D2ll6AUIwvoRh/l47aAgKtNZlM87AXJ/NLRbcJK8QXKWnsPI8fjE3cJ3pPXikHVltBJPw/Je7aCV7gWfUu4s3FqZVe8DyeOZ5bInpOSBQTVh5QPlIpTmPrrURcuyktLb0IVkSuLcHLPFwyKUmMWVgxpcB5XMNz/18+dbXIK62ITJDj10qsZxfQ9nuwGfgl1x3NEe3GLQ+7FWtqGl7/AHk0OTPBntMVc4RBKfZAdrV3rUVfwHtq8KIf4UXlS/OCNTzvxLgV+2Eupdc5ywvzd4qeE5PErvQC5SOVogCyGqnEd26A99bhxcdbRCBEWnaxGDwtWQz9MlnOQ3GusP1Unrjys9VixP/WiSM5lolZGMgm32AwjFbiOjeBHDRGo/FBCMNmQ6etOyJnGHx5wS6RXXz2ZV55GZ2nkZ/gtcZmbTmufC1ADtthKbor8ZzHCoTSEcJZpOQkSvVGMWnVQdH+w2Xinu83if2ZtdOicGq5E0nFqG/+El3GJ4r/oEhvP/ku3rsQ7/0e9mE1V3fY1iNBULwSwhSNRtPP4kP01/Fc+nDFAdpysoD+1rul7L/QuUlo1770l10ZBTQ1OY2W7jtD/Vo3oNeu7UB9WlbM6oP34/6dP5SVlb0dGxsbHmvSOVEbKhlZkBchgj2n1Wp59LjstMA10lxjyDWws3ecIl78+HJ8hDt6NqcezepRPNyhfjluJ8ktNdLWU3n0y4502nAsl2AP6M5eLejWHs2pa9O66kwLeAfutjcVG/e3cN8RNUyoFcphDwSswdYB29OwKqOwtVV/yY/FnZy3wbIs2JMhe2Nzx1tugu/cJJZa169D/Vo1oKgIrTyuH2NZo4fbbnAfeWzfezu7RE/H88vIaDJT8tEcOpZbSmk5xXKdloYXREll5PVWekIZ46IjHISJ8HG6sQHbj8XFxT/Ex8dnq79qDbVOOVyBD8CT1HXGB+ZGP576aAC2+nB7nEDseF4pFbjod8JCqQ/Lw+0h3sDzuFf1KWwrOL+k0+nWwSqkyz9rOWeFcngCSRIPC+TEPh7K0gsfk1usLsHGyzRyczEP6WRFYjPC8uD8I48z5XVQZHd6uHfDfQwf/1BERAR3v+MloIrgF/gEX+c5T+2D6P8B7ByVdTB5a0s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png;base64,%20iVBORw0KGgoAAAANSUhEUgAAAIcAAABrCAYAAAEqZqFlAAAAAXNSR0IArs4c6QAAAARnQU1BAACxjwv8YQUAAAAJcEhZcwAADsMAAA7DAcdvqGQAAB9ESURBVHhe7Z0HnBvFvcdHK+lOpyvuHTeKwQZjMKGaUEOJ88ILvIQ0SDAmpMFLIDQTaiAQjDEECBjygIQESAgQCBBCgBhjwIB7OWzO5+6z73z2dfWy7/cbje50qitppZONvx+vt2hvd8p//vOfmf/MioKh6/pp1y3rxK4HbzAs9+qW9Mg70/D3rd70DwqHw13q3rQ88pm714Msai/hDeqwFxd90CH3Dx1bLQaU9fyJBXCvyTOAUJyrDiWXLor8ISnDXdzmrnWpK0LMq/Ooo5iQxIci9iFRnjyxRh1FSAhJPN8d71BHmel+SDAYPFMdSs4cXiZigxYfincb/eooTcJ+/8MOoeFXvuWJuAdEiUan90PCYTd+qVCnKfGFdOGw8RUReqWJRdOcu3xJc7kXsQ9ISTisT9vtDTF2vajrCGZ+Q+nBoAcRp1juWCWL1WnqlvTUtgXkH6VD3ZqcD5v96rb0oJz1FJxY1O9JmfFhuzqKwJiqP5N0y8ny1qA6ihS+v2/zdR/H7gnlFKH5qjpNXoop8tYk4pRVKf7jSYll5UsokKnofsgeX1gdRbj+8Ep1FOE7caoBAe9WYkmj04IHXrW0Sx7PO75aVCSJWzQqpNevsQ9KB27zaCis6rT3Q0imB7EI2rWeUJCEhGUwFzYH1FkPG7tCfMGp8Q/oOyBkI7FJZcMiWg8ds6EzyFMJfuM2Wt1uLnzBrOW963cjzP3UJffqMWlJm858CPV6ebJilAVr24NiYj9bL/GMJ2npI/cjNtznGwjCQJCFTakro6RveXqDR7/4wMTKfAaU0lNJqtMZ0D3xcZ1xYIVocIfEt+JK/jqmTn97wnsTLkDSmvDUoeq0FxfDWLLHpGEA2mdUhSZ2xakh8tjxNb3ujRJGmliE7oYC6KWrEm9NEQgSH2q+KFkgmP7JAkFoBEBUurVQlCS367vUQQJPT6uRqZAOBiJZ9sWCMuBWh90kBMRi0YbdsjKinOPhS84e2duGixJEAFkfZQrEHzZ4RHy2pOX2lYYM86y4bmlnsjhIEoQ1Fh9UZ4wBnzc56RFSjool+sdbXCF5LRve3xWptCJPSV9JZR1fl8s10ul0Nry83S+Wt/jFaKdVXt/lDYsThpSLM4bZKIwHQA4a5A/7PKFQ6K8R0dNlrbuqJaBv7F37/k3dWhj4kh3ukP4yGsLpeKLerXvQ8qapoP7UHPDsY/iC7a6eWBvh/V0Rkx4BmqIelTt4yG+f2eSRD8yV5cg6POcB9cjswR+fR1PADBY2+RmY/1KPTkrK4rsT8jAcNatZ0E7T0hi8SX9gLNShaXQGdFENMySVYksa5ZtX9vSrREHbXB0l8sJWnzSauD1RH2lO3hxXcTIQL2z1qrNEEkKHvHQj0Al9FOxBOnekXVw0vvdP6zpCYnZt74DT+LnhCKc4rCZiIkZpZ6pY9Tar1TpAXeomiRmQvKOEufWfxoD4nurSinLn6kSTgcZPfCBIP6QKVH9/ddqLhBR5YK1L/9lhCQaUjOVlH/UEghnFhiSt/PhMY1Pu6STNX/KfRr84c0R5wnsTUqQrRZ/MxTCQY3/hkyg3ye52prH8F6oaOZ6EgIyvitSm8TCGqR/fm6snJqZolGTNcZIQkJYUTQ/+PU1BW9Jy1psJNckjQ1KleMJj0xlA7L2gbZqOyw9O3yl4cHXyQCak0yYEeVxl6hgR6ooPknQZsFX46HHV6iw5jIc1iVJLuID6EhrJkrTPdrs7LFJZ+OyhNdLVCzXQgiI8SJ12k5A1aE5UzPk0odkhoWZku4a5zJjx+OShdik7RgJx/bIu6pGEQJCkIlyIuiZKVnUNb75pRfIsyJVnNnlTBiItgUBg+mN1biZO3lyLhhXqsOnq0dkDs3POvLr8jCMGAgb3XeqRuePz+aaqDuyseWqDmylxhHqUOfCJvzIYoBuWyazIoPp6k7Xw4A2vdArLeQ/XuoVd00X/Mk3s9ISFA8rsyklO4dD1Vyya9jV1+95H9sUpD5Bb7Bc5Cdsl2NjeqUGJ7u6TRa5uw479qKtw/UkcfwgFmGi3FpCCJUgwGLwIkfk9Iuagll7ZGhSvb/cJ9ridONguDoalUAPLcahDk4EIwAJs8eui2RsWa9pDYmVLQAws18TXx5R3m0hIKA69XILn/kVeKGUQWBskoB57fQsMCaqxBjTRzGRla0Aqhi6kHsH7NqjXlw4I1I0MHIcDH15nTkPZKLOQOK3s5QOQyBtUkPoG1MxzGZC7VnchUOZKQrawx+q17ZHOI1Suc1QQcyJrHQKJqIZe6OBI6hnDykQ/M/tg82QZ9M4A6J3xsPuRNjXQNZ3qp8IAsbyFuXBbATrGzeTqJZEBP4R3lgq6+bBjlZ5C7zb55MsKyWYo5SV7/HpdexCKU13MkvtqI5mGcLP6NowheUdK/0Ro1t+90+gXZ49IPbQf5To0oI4eaBPfHpe5sRXlztUuObqdikqbRbShWmYVfsuRlWJCirZzLPfUuqRXAdLlcpoA6nJaMiYIHsY3B29a4RJ3HmVsvCl27LEfDuYeU4U2VeQ8GT/9pFN40vQRxsJOiKEVFjFnavo2fpQblneJ3xzN9xtr02W8CSL3zsLm0BmnDrOrK5l5YK1LrGpLzG0/IjMVksNm+jAYZFG++367oeFtOVp4Uo2AsBhmuzskqmyaqLHpL1it1m+oyynJ+GiWwysXd0q3PKP8bYtXnIIaaBZyx0zYY/jsyf3UmXHuQcPr+sOdhqQkaVdEPCcOMS4dhH1vZicGoV7KBTYLjGIoQQzdFMM1kyrFb79QnbHTMRtY3K7Fc3OBTXGjGIrrphyGmzkQwjrBjERhDv95Wnovg3QYcMzsJmOCwBB4a2yGHt9U/GlaP3EfahhWIMaFtjd8N5+TK9Q7XxtdTl34vLqUFkNpR8X63GZvVnZFPEtaguLBdW7DNcTgMk3MRmLmy22rXOI22C2mVbsEhtkP6lzi8bFOTTgzxGgritcdMLJoV9CJ2Kj+4WDJSFTFt0ypTDvOlA1L0baZ3N8u7Bb9UhhmT6nL5oBG3ROvbkvvjpAOFxTBsj0BfSk2ekzzvJDQc2ErNoT7ERUF82FjaU1bUG9E9pcybzT4dE9QdiBdp4JeOPA+J196Qw4upMWAPXUEiZFbHZ0reOHdTd6w/mIGr55icfdql065RVPjdhXEvgEJcw39jK6Pm1RUDHyhsH71kg55jHBcpYJUOiBUGzd1hfSbVnR2z7Iymz0wLH6+hB3NUhrWqVeXPlDAFyLffJtdYf2X0DeP17llZIzC5GTv/W/XuvR7a12RzuRw2IvnZmyx5oM5Fb5BEEcLtul46fnConOSF0xQLaYZrXfipnZdWN7ByUuwpd7Eln27YT/7KQhFKy4sKl6vd1x5efkFOOXMqIOxDUZxkI0V/M7x22Zs9agtXrNara/gt838bZ8BEbsUWysi2wtauXSDrm0N6GvbIi7RHf7EGgk1yG78/UXqcQWlIJLR3NxcPWjQoNeQs6fwvCOgi5e2+ugwJkY5reK4wXYxokITDmuk45nQc42D342esFi4yy9a/WExdaBdnDOirLuPFWnzIXZno3FWVC+AnEFOzo/kqa4/u8kj54dyXCUXYGfJxh9nlr29s2f8B5Lyb+yKWiNmBWyB70SCqusPrXPLhDCTAMyV2bVd+j9iWtd4Z1GKT1ZAGpYzcB81+/W5nxZ2OJOGLg26RjZbAd69WAWjb0FY6Pch/RzoftCi3A+KwWooXS5pQBAG5kBufZlmwJczICzXfdFwi/KzxZHGmyK3cYh8wEs1vrnFF9Jnr+n7Uf6rVGuWqCAWD4illz170bnApUBUQlhsVTALD172Hl96cwn6fUQlBGGcr4JbOAKBwDmxLy01WNNE/daQIGeoYBsmK8OFL3llm0/Oy001c6OvWdMWlJ7BBzi1rF3UDQ+/oj5/mmO/MCZLNiHIEf1tYl5dZEYEpMOQs0vWUCpuWVH4KpR+pIv3+OXWnqThZpQXtkQsYBV8QxjKYkjFYyGhXf7J7oCYNjSza4ML0kMXpmzg31yzrEu4sY8KHiXRCtmlt090yaf5jX45J+qLQ9O7Zj2w1i1+PtFJ6XjcarX+UF1Oi6EQM4U5W/C6uBVcktHu18WPP+mUI+1GR8zRehc//rhTLlOVDPwsuDxEK55dif28DNOdory10y/OQqvXqO7IqDOQspO4H1RuTL0sbPbLpvn3F7Ub9ve6aknqhCAUMuqqweUW8eAxVXI+KUqQ+jU17+2KLJKFOBwpDzJgJIZzqaEvPjDj0lgSzq4ldmTG5R91io9QtNKxx2fc74OSccmiTnHCYDsSL3Nm08NAJZohj+SMiQEJO+evm71pcy6Wg2ImY7Lf5rH1HnHF4s6ERZOivI/cM1qcGK05x1TKatMIk/rZxOsNUjpOlxcyYOipFVkoQ/ZixS5Uwr+kUrx6aZfUJQua/JCEHhGnPjDKkQNsYmRFdo3TJXsCzFDb888/n/EP08YSZW0iHvQpJwufkWbNrHie3ugR7zalLh6RBNBFP1QL5Qgi57MYgTl9zaTUU3iTcT9qlatQq6AOGKZpWsrVZkgmyZjCueSTYcgYhRqcFip9RlNBQbNBp7igYI0mBEk3hTgVh/Xr/puz1T4lmRLj9FooTzq4GYVRm7XcJT7e3bNOnBnQfJqQZL59Jg6ptiHBw5SMjHojU2KUsXrMxuXwLBQn1g6pVlDKFY41HpaDZHBxAuowFJGMf5wxyFzpLhto3pw5PDsHXCMYNHMSGOzQDFfdGV+Ri1PaJQdViJOG2KWLpFmcd0C5OsqOEMqX0ShkSgxPNQwMA8ZeAt870CFXCTik2pqzz2gUivlXc0yMba6wtGOgM9JbfyBTYrw33GHhylrq1DifdYTE5WhvcBWU7GWrN+ePNl6tx8PRPE5LBe/KC2nIlBgrx0GDp7Ie08HqeFylZlhE03HBmNwddzf0TA56S+1TkjYxoIHXMk/SGVDpuPOoKjERNUA2VmYs/LsHs5gakoxP1EIfMB53y4M0ZJIMyYbO3J1orkWz//Hja6QCzKaPgwnBOSZVWfaLxBMpIroPiZFRvDMnhq6/lmolHKOwM2ZFazDlQjPxyISA2X24WnwzV9iCPgfWcDis/1tdSkvGZEf75JCOkKVupzuYdMWlVLAGYAK8uNUrGtxhw0YYZ+A/dFyVKf2sz27yyiWEUZNMRpFfoy6nxNAb8TD9+uVd4p6jM88I+L96j3gb7RP2NxhZsigKDSOupMqeKbO4eUWXuAN6C0XEUDwN3QTpmPvmTv9VZ40oN1w7cH1Irs/DzhsGhX8W7bdgTc22BgvNGNQ47IRhr7aZUM9VwRQfUibmWq3WX6jL5kDpmFOb23AiXUF3oZFDx5Ml2NgDzgHrQnKVGm5UwTcXSMej/9zuQ8QKHAsT4IoQje4QR9XuV8E3H74oOne9lInO/1fBLgxI6bPonvXmjsLPr88VLo9BENZTVbANk4W+x82a9pZT099iazQXE73QfAhr8yLUSEiLVxHWBepyYUGyu36zpks6vpcK210h/V87pPNbmwpmccALpecOHc1KATrTPr4+4t+lglhc8F7p03XT8q6CT9BLx/qOoP5kfbebZVbF3lTwcpseDnU8gVxZ05r5eydm88o2r/5BZE3lwi5Tkw30xazvCnVr8kJDD51foIrvhESi1vhYBaN0QKD+hwG9p7ZLf7/J2EdtcuGvmz36c8r7OBgMfku9vjQJh0PzmRT0GY/1986XP0AvPPxZt7/WG9j1nX7IhoaGBid0ydsM+AtbvPqtKzv1BY0+3W98upo0++knfv3SHid6JAKd9M1r1sZhsA2aGwg456Zdglbrr/GqEbWdunhjm1t4QpGOl9jhQhpy9Wxp2ixiYLlFfHWMU4yjF0RkocUbLZr2Z3ljASloYsSDnJ2A3bl46el48yl4PaMbHXEKIOYetOsXIF3+g/N/wYqsj/y0n/30JUUtJqUAiupAi8VS6fV6reXl5QNxaUjkl270QCCwu6ysrAX6LoR7PdgyDjPsi+wzwqEqL36p7VTo3i/i0hE4n4rj7Lx9DIB3uCAwK/B8bh9brVYO2O3CtdLr2siDvVI4kCE2bCciM2Zi/yVcGoHjXnYpP3URXQGZy7Bxz9FXuxZZNQiNS34nSvRX/sfst2f/Px0m6d7LkUS66rhgFdF/aUylVfoaDq+wiiEO/J1dS+qriPA0YXsZrbZn7Hb7YoQr9SdOSpy9QjhQUiuwXQgt8L9I7KnqsoT+lfTeXdISUEN4FjGpn1WMr7KJ8ZWadOExEwrRZgjbNmz0v1gP85k+UxyLpafOaAhR/DgxhGUJwn8/NMwLCH/PR35LnJIVDiToOGw34vA7SNBub/76zqB4uzEgNkELMENOHWqX+2wc8goB+x7b/WGxui0kPaC7oHFOgLCcPLSs1wexEScKB1fGvQ3C3iQvliglJRxIuMHY+MmLyyAQMmxs7L7e4BMf7w6IYwbZxLkjy8XgXD0B+4Da9qAMf5tPl25q9C6PyjHiytrrD4jqtdhaI1dLh5IQDqjcb2L3EBJIthxY5/9li1eOrXPNR06ySFa/7224YQe9uNUnVrYExfRRZeK04WXd43pIgzbEfya0yUvqUp/TZ0mOUsOVBu6jHcFz1uX0fHkT25dH2vkdtL3DIMoR+mnyM0k7PSFx6UEVYlyM/xjSZS7S5ToIS+4ediZQ9PRXQnE/In8Fz1ltcN7KHmiLn06oMDxHbl+C654+s9ErLhhbLk4e0tMPjnR6COn0CwhJbj6peVJU4UBkf4Td7xBZjR6SXI2XTcmZKDlmfMJ8b2d9R1A8UueRX1r48qiIGz0KEwXjRxCSrD7vYAZFyREIxRRE8h+I4BhWH9QUO9DsvPIwZ1ZzoD4vcG7Ykxs84sKxDnE87C2CNNwaDAanl5eX18oL+wKI1BwIhuT9Jp9+zdLOXl+43k9qXt3ulR5Dsd94CoVCd6ukLTgFK7aIR38IxrvQFlPoPM85qGMrNVka9mOcjkBY3Fvrll8eibqbI20/QdV8NrZ2eaFAFEQ4IBSTEQEKxkD2JD6wziN+eIgjp+mr+4nAT9NwGODqiZXRqXl7IBwnY9t7ll+GYByHTXo8fbzbL9eB60u/wX2JRc1+/TqkZ/Tjj6DN7/cfq5LedEzVHAyozWZ7F9Ls5DoS7+0KyElpRlYJKUU2d4XkzMbP0IrY5Q33mgzM/ttqm0VMHmCT32OaCK2YLpqsHrhySq4foomytp3GqlfMQrryU6oQEK5TdTK09PLIHeZhWq5BW4zAjqOQo+gA/+YOn/yYXKbvrBiFapWLGnB5nEKKGicUPFHvFavaAnIZDCNyTZnhNLSRFWiWH+yUYyn8vPuK1oBY0xYSOzwh+QG+Xx5RKcpMaLKzS57z9fgtKnYFIO23I92Ph4DsULeYginpjMCxUf4qAngWS9vv6tzi1slVclqZGXDUlV8u5Ed6OJHyK6PKxDdh2JqtkJ7e6IVQ++UCMbkiHTogLQwbNQ2DyLmL0cVsOIrMyZ8cPc4HrlO9EJr5RggcQR68Y7Va6b5gGqYkLwI2C4JxlzcU+fwkx0OmQN2axbObveKNBn/3jNpISdXF4f1t4hJokuEV+feqPvKZR3y4O2B4rap0MHwsF1EDnNqoyROWX9q9Adp0mAnhJY/WeaRvydfVCgOoYn4M7TFPnphA3sIBwRiP3SIIx7C/bfHJD6SxpJjJ86hSXt3eIxyxhFBUOQuZo53/DaEcnoP/xrIW9ky6pXuzKaUlBmq6UU4NrbWK7s+sm0WbPyzmfOoWMw5yiIOqbRSOHW63+5iqqqpGdUte5C3CCNAPKBjs8VyNeppLWpkNV4dkPR5rEEbhipK8zCH9G5Z1iYs+aBdXL+2EQPmk84+RSV4c/fVA3ZspGBQ0Gp/3f6FKfrPWbMEgXECW/R9c4Y7RRD6MdDqdMyO/5k9e6QHB6KeHwx9ZNO0wGowcL5lxkLH1FLOFVvqcte7uetwITDAairQBuZDlgcggZhgnPVDlO1DvD4Gm+QAG9FMbOAXAPM3Bjr8jUe397DBnUo1nFjTSb13pkkMRo6GhkCdrcfkEVC8dkTtyJ6+0CAQCZ9us2r+48uOdq1ziUqi32KFns6BA0H5jlfUwbAOu7JGvbRDVQlIg8Gyz84++qF8ZVZ7Xp0KNwhVWg1CR34KRDuHgMD8/nMKJLnmRV5rAOj5QWDTLDldIWvhqHSnTod/Dt9/vEFcu7pRD/PTV5Ciuyt+coLBxo1YxO9QMlxUSN9IkwzMT1Ig7UYUSVC1W2IGT5Ume5Bv64/nfNgSMy+eZ0YZPBlfGroLhT1W9zR2SC6fSu7wwb8sf2jm0kb4wyPy1EpPBvg6ukMmOOoJCe7Q8yBNTRJu9f2xOmtTflQBLxhWHOqUw5KMtigWnPXB1rWyXcc8V2ho1MGzMThtThIMdO4XONPabPHxctTi8n1X4+9R5Lj00gA9Fs/LsEbmteZkL7BwMQyADyZpzeZCXcKB+k0VjAKzDYpQRVl3XTKoUT51UI7473iGGoNXB9GB1U2jhNALDwo6unxxa0e1hXgy4PDDTIN9e13jyEg5Yxou4d0B9buwKydZEMXh1u1cshd0xptIm1zLlTLS+diijYNCr7abJlUWfOsEBPWqNqHAgX5bKgzzJNxbrEZTglAF2sRvGED99Ugy+Ntoh69hFuwNyEIrfxCzSq5PCd7NL/M6jKsWwArXY0sGJXpzaORBaC4IRhEJfrX7Ki3xjQs2xFlWsnEv6KTKqGLCA/GhChfj1lEhmsIu6r0AjQZw+zC4XHo1+yLWYUGPVdYTEsaplBOGgj+kSeZInecVG0zRPOKzLSThHD7Rl/GqM2YxFK+ZuZMrvT6iWNsgYVC9UrBQWbka6znOF2oLVx71TqwrWK2yERmhsugdMHRQZ5IPWeA5blzzJk7xr6nA4PBa5sMiiaSNuWtElvjnOkdUnRgoB61+ON3D43YtjM80RCgXXHbr8EIc4CtVpX/N4vUfO+L9wbDm1Bv06jsZmynoipqRbMBicZbVa74osWO0Td0DdF5PoTHv6OKxpD8lBLzO7GKi6+UzO3p9xcEVOI7+FgDP8n4Jw3HpkZaTHWNd/Am3+qPo5b0xJQgTKju1lSOz03yOwbNp+fUz+7fwGd0gs2BWQTTW25ZklHNzjB5B4jZ1vId0S6QLHZqI8SGHAPzG+ShPfQFyO6N/3WiIWDrjNXuMW5yNs/DwXNPgbKKDT1c+mYFp6InCj8LDFIYtlxD2rXeKkoXZx2jBzhu+ZSRQULpq+qDkghYOZR6FgT0s+keCz6RPCPe1JLrhOn1BO3u4LA9Mo933qlkvtceY+CiaX0+NIbOm5CUaBgExCZi3w6JbBty3vkl/aobdWIaCqp4fVDjRj6ZrINQjboVX8kBp+CKfVx+yOwCN+947+D4wwm8Ec+5jY3ypGOqxiBAzZfL/MUUz+uMEjbZ+ZqOIgGHtwaRoE47PIr+ZheopAQGAQiQVdQUv1Xau7xIUwUI8y0WXw88689R5RjgSecbAcnm/BpdMhGKsiv5pLQYoLBGQCyuvCsEUbOnuNS0xBM3f6yOKNNeyLsBq9t9YF+8Iu1/aAYDTAxjsF20Z1i+kUTJdCQGrw8NdhFJz8p41esccfFlce6izqmMO+wnbYW5w1eAmqaX58BoKxEEJxLrbIt9X3ViAktyIy+joYBNcu7dTXdxR/kfi9GS5nfueqLt2j5p4Hg8GbVNIWnKKUYwjIEXjRi9AiE+bVeeT3cq+YsH9NjnTQyKZL5IXjysVxg+zUFvV+v/8rDoejTt1ScIqaO5D671s17ck9AaHdv9YlpqL+vMCE/pB9CU434IoEh9TYxEXjHTDddF8oHJ5ps9meUbcUjaIXXZQA+jjOhoV9dZNXFw9+5hJHozVzwWjzZ7DtTTSjWf44WiL0w+VYDVvWSKd7kE43wrbok6HFPssOCIlND4fvsmjatW1+XTxR7xFhoYvL0HZnD+vnBc6n5bzXU4eVSW91Jgyq319BIG5Tt/QZJVFWUULOQ0CeRKIMmt/oFy9v98mFSuhqty/KCR2BKRB0CmZhoLsDZKI5FApdZrfb/6Fu63NKSpFDSIbpodDtms0606dbbC9v9Yolu4Pi+CF28eUiOuwWAi5iw/kl7NXltE36X0Ag+D2dp1TVsX+RWqO43e7RsMxnIYAzwxZL2UcQkrd3+ORYypnDy6Tbfylrld0QgveaAnIaxQGVGoS7XE6JRFXqRyT2L29tFihdDmznQzC4oO2xQWGxrmgJiQWNPtEK1Uy1zFX3Dqq2Su1SzEhxjKM9EBbL9gTFytag1AwT+1nFKcMcYlwlQ6Kzh2JpKBSejRbHP6Eh9pqvKOwVwhHP/PnzbdOmTTsBiX0pBOYcRGMkB9c2u3WxpNkvtriCogn1+gC7JsagtLIFMKJCk183OMBplZGmBsoEPck4iLcVVUJHQMjVhul1xR5L/jYaGoGz26cOLhNqRUigN+K3lyAEz+HkI+yL4ztZAPZK4UgBP8YzFvujkHNnIJP4QZ4DIAX98JOdOcTPFez2CNHJ4g7CHNqVY7aJaJbI91QGOSyiBhnP3phIYvGrB5Y21A8N+Mv3cLwAAkBvb451lPCMmuzZl4QjIxAeWilO7l0ul6OysvJAnHMx/lgJYZo0Y9uAzYsM528cw9DV8X7283lHiP8Hgi01T2g9uGg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7" descr="data:image/png;base64,%20iVBORw0KGgoAAAANSUhEUgAAAIwAAABvCAYAAAFJFxiEAAAAAXNSR0IArs4c6QAAAARnQU1BAACxjwv8YQUAAAAJcEhZcwAADsMAAA7DAcdvqGQAACW3SURBVHhe7Z0HfBTFGsC/u3RCCyT0IjX0qggWQAQREemI5QlIUVAUEBRB0edDUfQp+p76LCAiiIpYQVAEFBRQEkgvEEhIAiSk91zd933fzl1yySW3lytJIP/8NjM7u7c78+03s7NTvgGXIyHp27eSwySuXsGuOGwbnU430VBUxD+yRtrWj8nxFadXDZ9tg4KwU9XHrDAyXJwqk/rvjZIuL4/9heFh7JZH/Kwy4riZU9cPlEL69GB/6MA+7JZH/MwSrVZ7gzhuRpOaKulyc2R/Sgq75RE/ZdTCBZVK1Vh4mVOD+kJRZDhE3j4KEhY9DNFTJsLp6weKo5UxX8jLy+uw8DIqT09I2/wRdP/P++DXpy8MDgkHSasVRytjvhAROe4W4StD5ecH+uwssVdG+qcfC58VjEbjAZF8KfuX/dLpGwZZbDkHfxVHJQnPHSd+xqiEa4ZOEt5qQZla/NYiaQSdgNeKj7prjAgpI3L8SLrROxUvYhP8kYqSi9sPIqgWMBgMuxOff4ZExRj1eilr7w8k3AXiFAtqJOSKsrHYUXIBE+UvZH5K+Hsv4TUTfutw0F1JB0NhoQixAcXCGhHjRkv5f50Qe5aIn5YR+8B0ccgSzaWLvFWkNDnJfBFzcgwF+cInk7P/J87lURPGQfSkCXLuLndzTWqK8JVDX1Qo7iFJVCZHjB3N/pDe3dm9+PZbkqG0lP0mxE/LYqLy9QsRXqsURkUIn4xer58svJaPOG7ubCn4k53sDxs2mN3yDPr7NLua1GTw7di5ko6ZiXvoXhFZ64SPGVHpqVi9Gp0svJWoqK02wbyyELezuE0SQc6jsLCwDV44n9NXAcy8qejYF1t7oIvTjcJH30iOYpJeXMOuuIxNqk0Bpr43llMx9IZyBKOmFNQ+vjafb6Xi3wSlKGP7VqsROff4YnZD+3Rn1xYUESJs5DB6jNm8oxSKSPavP5NTJaeG9Jd0WVlSSN+eUtiI6zmMCjJrVZbyRNw5igr/v8StLLAqmYKTJyDg9jvEXhWo1eDZooXsV1Up4Er03/cbPa5hYteCSs8QY/107Iy7X+uze68IsSTxmZWQvc/6sfK0mn0/dFzzvNizJP/YUWh6061qjJSFcldKEp6wxadjJ7FnibG4GHIPHgDPgADw69qVXsLyAcwwQdNngtrDA9Te3qD29YXMb75GxdXIxyvQeNBQuk+lXGYtMpndNr0v9qyj9vYBlZc3DI0+Az0/2GyO1ODTUVwXHIxldFX1wfy/joG6USOxZ0mVWY2UTXgtoPcb5TCVpxc0HTGC32/F8fHg2TwAj0pYp8yGto8+Bmkff8ARKw+97j0aN7aZxa1CEYp9cCY5DhM9bQK74tI1hy4SM/Mevpi95B6WK8viUtVit7iw0MpQq9WBuswMOL/iMdBmZIB/vwGQd/Q3aDx4KHTb9B4Xcnj/Y3jezeJnDbgffFRvsSJUAAtMrO7rl4jTXAvd0FBcLEVNGS/pC8tqpyaoLhx+23Cx54ScYw1McLq+sEAqiosVt7FN0gvPsotS3C4u4zh0wdM3DeYL14RL771Nj0+8NxyALhYzewpf1BHi5symCOnFZe0Hf5wVdotcT3EGWXu+p0f2lri8feiyMsVlKhPSq5tkKCmRruz6QoQoR1zeKlZrRfQjXV6e2KuMyssTzi56GIJm3AtZWFUgisLDQJeZyf6qiL5nHEm8VOwqo/xHpTXyThzj6uXljz/k/ZiZU7ml7Mrn23nfFuI2lagkGYz5x3EPzhR71ml64wjwbt0aa5vyzyWt9UqUNS5ueoPu0UPsWmCtcjW/9+ffiL3qwSzCrgorW0RJwll2q6M06Tw5x3nHFkKSNtFcusRu7uFD7BafiZcMWDDaovRCErvidhZUqkJUdaKJ0H7BKE+rel8GVkOpSmoNzN+gwrqytdqeXZE5NaA3dHkDiwp6PHha0vNrOPy69Rsg6bln2W+CKuNDI+PEXhnG0hKssPtZjYyNJFYAJXL+qWUQcOddcP7ppzhCxtJS3jeWlPApkgELWgyn1Fsj9/BB4atMpciQZDK/3y32KqP2kZXVw9+fK9f9D8gNx20WPQqGggJot3Q5DA61bAoqT8qrL1FusppDrElmbPYPynJTeTQXLvBDb/Ow1WZLM/32/AoeHh4zxK4FlSKD9dZDPTfvEHvVQ4/IhMQvZhUkLFkkB1hB0unAo0lT9nJABazqDIoxFStJYq8MyglEwuKFfGGvNm0gac0zkPDoAvBs2owfW6O+/eDU4H4g6Su/pNO3f0JqsFbsVqKSRpuoKldFjBkJxsICsWcddZMmMODgEbEnk/HFdgia/WC1H3BVHkDp9MTyIt7RhiKG0oVxqC4iRJVZG3XnjKRW79KmXRYhNYNarSgiKOgbRFDNQQm9QI8sP+Qvcuzi7JKH2cVrKGviUgpd9MqXO6SScwl8g+q48vk2SZuZwX7xc0VU+wwrgikcgY/9GPlT33oNcg7sB/++A0DCR6G5mAptFi6BFndO5HMxHs3wUVs22buKwsLCtnjDrzCCCbidwfrtf3Jzc6ld5OrArsfkTFCa/ui0Q4l2x9eDScHVOp3usJeXVx6qw2Xcqu4OdTEuFQyqlBq3DZjAp0UQV3OKosIhc9cX3C1jLNXgyz6P2y6923fg151Xq9bQdPhN0GLiZKxqtxG/5OvloDMP88X3ckg9Qq/XL8YEMEXxMVLEuFu4Q9RRdPl50rkVj0sJSxdRWwKHodbpS0pKnFucOhOMXDeOKXLhX89LaZ/IX3auhoSOJS37MUvmiujUPlgeTKJIGXVaKWxkpSEdbqMk8bwUN/c+scd4iyi6F7yxh3x/SQq71XnNN46iz8uVElY8xn7MZhkiuu4Bb7iKbpz43CoJC1KOhCKMRuFxPdSsaSiWR2vl5+cHiai7DhTKXrrZ6ZuH8k3tofjsGSl0QG9Jk5YmZX67Wwrt30sccQ2aS6lS1v497Md4Vx714yzw4h/RTcLH3sw3qwlxD87m8R00MO3ipje5lZ16fUP69WSh5R37g8+jpjjqAabmOFu9wNVBDehZ+/hZknB6iqQoosrPpfLgdTthXWRB4pqVMODAHyLUfoI/2wmmz692Ty7Hj8vP6eIwNDIevFq3htTXXuFjzsLDvzFI2lL+Asf4x4tgRSgVzDnqg/Xv11+E1BzqXPYydcm7gZb3TAN8rbMfteYD9ijApmBQKAEobc8Lr7wIre6fI0JrDrWPmNpIWk6Zxm5o356gS0+H9k+u4H08C+LnPAAZu7+y2p5iL+2XPc3XwXRU3WJkL1qtdgTl0ahJ48ipl1BZlvfnUfaLZNnE5rcSVvGfxY+8V2JnTYLeX/0oQpUR/9D9UBwTLfacR+PBQ6DHR5+IPdtQE2PB8T+h6c0jadcTNcdmZ6DNrIQfbL+Rq/K2PUi7PMbiIiiKCOePRh4rUn6zMm7EdF7LSebxglVScPJvPl8p+pwc/jAllAiFUCIY7n9pM/+RagdFV0ZWRmpCp3EtkeNu4/3YmVMh7KYbYEhELDer9/jfx9Dvp1/Mg26ajRrNAuq59TMqLaEFCsok0A5P4Ue6fa1fzMVNG8GvRzAVvop/rPStdKD5bWPhzIIHRYjzoFepqXGbyPv9Nzi/4kkeaYK1V+j8wkuQtHY1hwXd9wCfby/Ua0OgtoxljwIUCQa1hofFXbfhTSg8Ve1QWpdAA6Dzfj8EkWNHY5a27/swevId0GntP0lbLmM6DolgmygSDIFa09GnfQeg8UO67Op7q2UqaG25Yt6kIQN+Pwb+Q4air+xgp3X/hM7rRUVPpQbt5cvQHbPbwOOh0OfbH8tpjO1cET//Qej7PWZTBF8g7dijELta8FDq7VAdL1L/MNVgm93CpXyVJP/rBcj67lvSYRHiBLDcabPwEWi7+HERYJ2I22+CAQe5sZyykBMjUA1cIUDCRg0TvrqD9kq6lPLGq+zHB2k5QtEd4E3X0c1LU1OkxHVlcztqk/IfuBg/1zc3VIfBYPieI6LR1IoG0dy0M4vl7jQCBTJeRK1ugBEyN+UVRUdJ4bffJBlsjP6pKZk/fidFTbkTK7RyoziSi1ulKT11DhTSENyK5TiToCKlSPzWOrv0Eank/LnyCaoWQ0kxjb+QoqfdJV1Yv04yarXiCGtGJDr2VcfrGpgAT0zIWtxsjzCyAv4uCbdZ4nINNNBA/cE9NcIKYLFB/VKB6G2GZccE/IaRh14C0FgNqq6mY5h7xm3UNiiAGbidxE3PJaoySrCe9CW6g8Rl3IZLNQaF0BsTtReffhcRBNqMK5D780+Qi1/LOvTTZCZtajKovHx43pray5t7DAKn3wtNrh9mbjIg6Fr42TMbN4VzjesYKJAbcCuhR07k/naQq+sJyxZzx5tRpxNHqoYqh5nf7JJiZkySzi1bwt9AJvDaUbiVSayuQ5FF1ZeHHxiNUuLaVdKZR+ZKupxsDnIE6owLH3sLunKjNoH3+kLcuu6C8ZwrR1eSUt/5N2sHCcfZlFxIlMJHD5dKU5J5Hx+GATe5QbeugU/uT4qkPj9POn3zEMmgsZxS7wqyfvhWOrtkvthjAS0U0akbYISyKGIZ3+6SUjau50i6CyqrTo8om1eFD+i/Ilq1CwqFp/AnPve0VBD6N0euNoiePlHSZfPzIeFsEdGrHTACMRSR86tXWLwxaotzK5dK2gx5dDE+sFUimu4FhfIpReDiu5t4Wk5dgYybmJo0UDhDRHTdA96QB9tRy1nWj99xJOoSYbeWDWoSUXYP4p48/1IxbhxmRsTeN41d1OxIEW3XgjfiuZmRE2SrN/ZwMrirdPmjD9gfPeVus6kvV5D3x+/cakhoNBrXZim8hxfdqPhMnJR/4hh57SJizK1SxO0j2U/GRc4sKmvAdgWmHgPM+vKkN1eB2rKPbhR2i/0DE4m0rVt4QCLVPUL6BZufaEHYaSn3UJm9stLkC1h+RbC/EI9pr1xhv73oC/KljK/Nk48rW15zFnR1milfFMdvabvRFxSwQC699x8pFF0ifu6D0qnB/Xhg4ulhQzgs8bln0S9X2kL69kCBbmZ/TYgQWR61Jk0kQzGK+q71ev1ccs89+Qg0Cu7NYfZC0/HUfn6A5Qz49ZCnGReEnIRWc+ZB8PYvwFhSDPhJweHOovum96E4Joq6aFujfBT30xNKRztsJLfpcMc0MnDGLIpkWb+zCsCnbTvTZEl6ArLrJPx69oLEtfLEFywKrNv9qQJFgsHEBOUc/AXaL3OsQtlk6PU80qExuu7CV5gwwof7FHsUYlMwmD95DGvG9k/As3lzDqsxpjqXG+te7Z5YAdrLl+jhNhFBilCiMY/RP6tm/RwF5aNNTwNjkWipNE2UNcnNDtNcVeHXrQfk7JetbOFDNjex2kLJnW+kfwF3OW5kTzJKFuN2/YKDIW3LxxB330xQ+frynGmywEWjLEMH9uHyCF8p4uwagtfIPSJPnUfBOM8gEr/vkOyf5TH5jkDjbckuLZkBNVHw919YUz0i9mTyjvzOLtmtpfqIo0TPkk1cYQG8WSTLceiC1IxYEFJ77S2OYjKJhBrzk0iWTWx2n9AFqXzR5+WCf1/75hKgdkDc7OlYP3FO3xnNQei1cxd44yveHmIfmAa9d3xDWemIh4fHKBFcLYpLN7WXfcNPDFhZi7rzdp4Vy5b7nLCRLTsaL2yy+aEcczKtGwexgjLBoF6RvQ97OP/Ucp5p4tOpM1tTMW8vvwqNevcRZ5XReMgQ6LLx3zYnVdA1L7xoV10NdGmX2MXCXHFHnSLBeLdqAwbTK1Uhuswr7JL6k2UX8zZ+AniVm0ttguZcNx8z1mIwdFWUnj8nfMrwDJCnAWGpoHhou03B4MWiVJiNimNrNlmi8PQpCOnTAzTJyTzkPqR3d8jZt9dsZ4WzRbkKn6TXWdpgoUlYeH975g5UhLSMQI1RPJFdicawRLL37eEdu8F6BJvkEUNt1d5e0HPbDhhw6AgLgKwleQXSwAeZQcdCYGhUPKgb+bMgB50IhUHHMcyKESOlkOVRwQnh2kSJYHj+i0cTu2rU1VMhu6BWCh9A2HA5EUH4wdl87B38RR7SU66wtnrgIXbtQZOSDEEzZ7Mfv5cUq70SwfC0nJaTZ+ATdm1jGCOEpEItIxNqBNmy5ewltM4eLr33Nvh07kLCt2t2hk3BoJRpcnVp4NQZkL59qwh1L/0P/i4sZJVpllKwYsoupuFL9ihEicYQ75J9sIzPt4ld9xLaqxuvSpG5y6608YSQzuv+xX58wFXapLKGIsFgac4m3bpufJu/hp0BlSvWzE7RB6SMCgyiIoc1Vui7/1cIvPc+3lfK2UfmQrNbR7Mf05DMHoUoFQyN9ElufP0wiJ9zrwi1EyoeuIxQgS47h+3CDDpRfu6TXH4MPCq/OLRYKSs8KWeDgX+c4JovTfljFLTn0Gu++ejb2Y8fj0+yxw4Ul2YomOvQSaQJVb7duoNPB+vGvU0kPbcacvbvk3cwIf4DBuBnhQ8UhJ5kTQmcPhPLrE+h+S0joeDUKfBo1gwadesGJUlJWAseCtl7f2Tzfr7XdYEWEydB3pHfeI4lCbfVQ/Og/RPL5GtXQex9+H20Uzakhw/W7lLbrh+g5BMxr14XMWYE1kNsm6qkyhzNe3QmpAlDwmPEnnXIlibNqQoYO54e6DKM89vikGKUFr4M3oC7CPr9dAgu/NN2WUaVt6Y338o5iCyXOrThRZrfPg6GnI4SV6+as4vmsFCwbCqtiVBqhF6v53lKmd99LRVGyx1jdYmoyeOFj9tf3DsEDW94mW6csHyJpM+T162qC9AAJtMAIoyjXa9np8F3R6KnTVQ0PNXVXN7yIQ9NIVCrQ0U03Q/e35djgUTPuFvC+o3Ycz+Ja1ZKRaK/G18QqSKKtUdOTk5zjg1CE61yDpvXGnMbUZPGlh9/5167VNWB8aHlyHh8V1FMFGuPOyhOOCNF3HGr2OMy5aSIUt0CI3ZcxFGK+8csKf3zbWLPuRg0Gil66gQL7cQypXYGIyoFhWNe+oxWd6AEXPrff0SIY2izMvlVfPG/b4oQ1pJC3FqJ29d9MLI7RNy5cy31rY08WZS0yJZdfTNGI8/pPv/Mcs4y5ecQEHgPx80fVYPd3xBKwbhTrZoGI5sTQE2VtNpSxq6d/JVO/VVNht7AzZhEydl4MBQWgHdQK/AfOBhaz1lg0YeEwjBiDXgB1maVW9Wpy2B6RuIb4zi6yuYVlwN/o8FtM2729bI5iMs0piowrY1w64demlFPIyppeJVswB6A+lxoO4CaQd2pyeg62KvfQAMNNNBAfcHtLyV3gi8/6oXogC7ZtRmCL7iOuE9N12RRilzFYG2BRnucwSoUjVSnpYpoO4XXCUO3BF37+7zqIVeFwuADbIMbreN7P+7ehA+vLW7VDhGiIUhUx8Yfg1Gr4aU3TWMsaGyFV8uW8lR4lJDazx88mzXjY9WB96eBY9Q7/g3en8ZAnEPXfrN9dZh6qTCY26kbjeYST8QH0pgDy0EDbgpPh0DeH0egJD4WSs7EgUez5uDTsSP4de0BHrSabfeeqAiNeIKDb+cu4FFhUVgjftRRH4w+L48H7JSeT+Cl6jRJiRxOfb++3XpAox7B0GT4CGgybAQqVZWjw0NRmbZgXHfg5tzZEm6mXigMLQbh4+NDFpDnoMAteu/o6zzr268h5+DPPHavyQ03QsD4u8CvRy8uJdwBDcIsSTwPeYcOQM6hX3ioHPWXt7r3AfDt0hWlXNZ1h8pOry6yiLLe09Nz/9VWAtUamCN7oVDLZr0JaPIbdR3RoqfnVj0pFUXVvf4+E8Vn46Wkl56TTo0YxHY/rPVNGgyGdL1evwC9V3V90iWg0AJQSf6Hm4U9otzfD0tRk++QYu6dLOUe/U2E1j+o/4RMdISNHi5l7P7SwqIfgcoTg2lvWBPbFiiroSioMFlsMjQbNXr63VLs/dOk4njl6zjXF8gQRsKyJWxzM/d3eXlWEygLasdd+dVXXyke239NoNPpaAIRGQ5lqIvl0vvvsCUhskNzrZD/93Ep8u6xbLJKl5sjQmWw1PkcHcsa+bUG5p7r6d0ti4QURSedX7OSOyxpUa1rFV1urnT28UVS3NzZ5vEJJlBmzl0opz6A6Q6g7jZZBCgEnU5KfHYFW+nVpvHQrAYQMnmW8ORiKfYfsyRtOcVB2ZViqWx7gY+rAfwSWIK5xNwvS5W+8DEjpMLw0yKkgYrQGmvRU+6Ukje+LEJkUHEOoyyFsYerjIyMjCaYQDYaSNA7OmrKeCnl9VdESAO2yNrzvRQ26kas/MeJEH5FleImr8nsRlz67Y8J6ovOYZVKxesl5B46ABdeWgvBm3dwK6mzMRQXw6V33gJ9bi5PUQiaNRv8BwwUR4FXGMk//gdGTIJmY26HFhPcLu8aQ42D8XPv40HubZeUTRNB3XlZrVY/J3brL5iQsagwZiu+KW9skOLm3Y/1Fsu2B2eT8c3XbOQptH+wlLB0sXk4dmlSohQ+cgQbeooYdxsW9xc5vL5xYf0L3AhYHpTzTiF2l2PXdBOlYAIm4/Yzliw8wznxmeW8zlDwlh2Y81279Ebg1OlsyogKz/yjR6HgL3kmWPpnW0GXlcXN9rTukL0GIeoKnda+yKuix8y422y7AeU8G+VN7RAub7dxusJgxMkS324sJvna51cuBbV/Y+j6unumCRHtV60Gla8P4Oc6pG/bCvjuh+y9e0iyPCqUlIrAUgfOPPwQhPbvBVjyQGi/YIi66w7I/GY3HzeR+OwqONnjOjg1uB8UnJAnrF3ZsY3DyOpA2paPOMxdtJ67EIKmzYK4OffyunYEKs0MlLvLI+JUhSkpKaExJjtRV1jTU994BYyaUvOMXnfh37cf11+ohkZr7yU8Mp9nCKq9faDdiqe4fpN78FdeibEw7DR4BQRA0PSZ0GTYjTwn9cK6NawkJqhUNFlmATkfgAqTqPaRw2iqprsJuv8haHbLKEh4dJ4IYaWZhxn2GbHrEpyqMN7e3u9jpGmQEuboH7CCeQy6vLqJj7mbtouWgG/n67gHm8a+kO2QwFmzoPHAwXxck3yBlVnCjQzAdXrhJV6B0juwFStFSUw06PEVVpdp/8RTbErx4tuvixBmHSpN9WsMOoDTFAYjOQ9LljvJr8/JgpTX8AG8tMHpc4mV4tG0KbSet4Bq31xv8QoMgjbzrJnjx2JImAKgSe14tvzpyPN8ObhO0+m5lyDnl308eZ3ADEvD7GmNQ5csTeYUhcHI0cghc1F4cdMb0GzkbXZbPHM2nqg0NHqONIGM96g8nFqg1gmo8h44dSakffy+2WQVZlxaj/wB3nEyzlKYSajZweTXpFyAvD+PYMXMeQuyuxxTvQRLFfrjwblycVM1tVBvqYqgWffzK7bgL3k1WQF9OZkm8DgNZ2U586KEuYd/Bd8u3cC3azcRUjch43K0nBUZd7r07juQ+toGSHl9Ay+BRa8ov959wdM0Yo+UB5WJcnDGzh2QuHI5pGxYj5XeurEgpUfTZhBwxwS48lnZOiao/LSKNzWcOhWHFaaoqKg9ljBmm4fZe76H5qPHsKmO2oaUwatVK1YOz5ZBmNqyUqHFXROhx5Zt4N+nDxjy8iD90y28DDsV8df961WsrJdVJFveM4UX36d2j+K4WGh843Csn70MHs0DONw0ebM2oaXjSdn1uTkihBku3LoDFnv0vmQ0ly/xEIXaXDroWsVQUsLTrfP/Kls0A5+NMO3kPBz+DsBIzcLij82t0YDshMcW4Ofpemg85AY+7moknZbNAxdFR4E22S77ZC7Ft3t3NjZLMxWcIGab0CwHav3ttHodNL1JXg0BdeZXrACP4x0n4XBKMFKr0dlAfrJembjmKeiycRP4tG1PQS6j+Ew8JK1aDiXnErhBzlRxrUtQnYdsEDTq0xe6vvk2G8B0FVicsMG9tguX8BcqgZn5OCrMKMzQTpuZ4LCUUWHK7D9jxdCQnw+6y5dFgGvI/PoriJ0xBTQXL5rXXaUFUmxtps9OW1BjX9lvar62CLUAkwlZsr4cPWkCZItFEFwCVtSNxSXcim0CFaXUmcpCOKwwer3+lPCywshlVnXfo45BRe+VHZ+ZK9XUgkvrpQyNPlv9FhnPtvIox1cHtwhPn2n+HVmedcTCNENyQdI+/ohbl12BpDfIFV5xLwIzs4MRr4zDCuPp6ZmLRR+vLeDTvgNquDd/SbgMNjRfppDUIFeCr6ezC+fB2YcfgvPLnwDdFdlWO/UfXXh+DZyZ9w8+Xng6VG7Is0GZEViEPqmVwm03VZ+PuZ3+yztOpuDv4+AV2BLrTWVf0vg6+kt4nYbDCoNCuICO2dp2iwl3y4OU7BG0I6jUYCgqYnv1BbgVRUWWlQgYB1LewlOhUBgZwbMiWz+8AEuQGaw49OqhUqf1vPnQctoM2d58hXjTOY3w05vOCXrgH2xQt/yrjfxk/6jDymeg+3//B13e2AQtJ0/lDkuqV7gLSrdni0DwxE99E1j6KzYPrxRnKEwxbubVVJqNug0KQ0/KDWB1BolfYYHTpkO7x56ANvMXcS8zKUPglGlyGCoErVOPNUXxG5mOa56HLq++Aa3nPgwdlq+Evnv280g9Y3EReLdrB/1/Pgg9N2+Flngdz6AgHovT6fkXYeDR4zxuxdYr0BkYMcPkHNhnNpdP4OsowsPDQ5h+dh4OK4yAjGdx5ZcmudNnXdpH7/OB+k7Ka69A1PgxkPQcm0WnHCKb60fFIoWghjvi3BNLIHrCOEhYupitQFAJ5teTe0tcTvbPe8GzcWNoOsJiccEf8JWULfxOwykKgxGjzyLzOIYOK8gc+B62Pl3fMdU7VBbLxcmvrfLjYKgUGnDkOH4+vyOWSHAPuuwsXg6i9fxH2BoFgaULGaB1ybgSZ5UwpDSvYCnDGuLdrj0W88sg6fmnFX/K1ncyv9kFF/+9EVI3boDEp5+CpNWrIO/IYYvPXFeQsnE9NBl8PTQfTV1HZtbi83DJYB6nKQzmRPrmn49Kwy/toNkPgk/HzpC8fh0fr5tIlBuF3zEKQ0Mge99eKE1OgraPLoEOT6+GJkPkZVJdRcYX20FzLgHrWS+IEC5ddqCyuGyhFacpDIERPYpKQ3ZcmC6vvsnjZi9/9J4IqWVEGwU19jUZNhw6rXsJ61vVG0vw7dGTe619O3cWIfhQRGOe5mKZ6fGWU2dwfablpCm8iodni5Y0BNFpClkRWvc3fdsW6Pbfj8yvRrzX3yh/l44rcarCEKg072LEeR4wfZn0/GAr5B/7Ay6965xXKvVAl+91toD1AUsN/DKhSil/XtMDw/qHsbgYcn75mU+j0XgdVq+F4tgYfG38zmHUIMhVE7oGlgr0WyodvIJaQZ9vf4R2T8r5oDDkb8j8ehd4NPKHvN8OQ+KqFaDPyYGAO8bDgMNHodX9D/JvL779FmR8vp2/xkxwG1C5hrWaQiPsUl9/GXpu3cmf+QSW7AmoLJNxK+YAF+F47KsAleZFdMxlZcLjC1nI1M/kKKSA55bScsmkDBWSgArCrwGRs7kOYTqHjulkZaKxMDQIij6tzeeKRj1uPxGvEsq9VErweQgvEVqx3wqPGXU6+T54Lt2zfAMhxYfaeHq89yH4DybjxDWHShWyjd1rx9e8XDEhlGUUZlZ5qUsX4jKFITAhSzEh74hdfDW9D9l7v4fgT7+ozh6cImgJ09Q3X4fsH78HCXO0s3Kv00DFISWimQWt5zzM6+A7UgEmpTv3xKO8rCK96k2gMlPj3FhUFnm+iYtxuYRRaWgZif2YIP7mo5VHac20DiufhZb3TONzHEXS6kCfn8ulhxuSZBsqZfBV5NmiBb4NHR/KWRR2Cs5iCU3DRgLGTRChLNsPPDw8HhW7Vw+oMI0MBsMv6Jq58PILUvTUOyVdlqUdlAbKMGo1UsKyxdKZRXMszJuhLGlhDqeOc6mTYCKnYWLN8611WZmoNHdJ51Yudfmc6/oGrQRDFhvILl55UIZfJCcny2M6rgUwzbTI0mty8mVoaGfMjLul888skwwlxSL0GsRokC59+K4UPu4WqTA6UgTKYEaL0Wg0tKzHtQnKoBkKYY8sDhlN2mUpfuFDUsyse9hk6bWCNjNDOrv0ESnynnFSUWy0CJXBzJWNW1nF5VoHZdIYFec9FIpRFpFMxu6v2BZv8qsvSYbiIhF69WDA+knap5ul0zcPkVI3vS4ZSkvFERkUR7hWqzUvY99ABVBGar1ePweVJ1MWmYy+qIgXLwsffSNXlLVXam+FSUfR5edJaVs+lMJuvYGNU1tLC6Z/OyqLexd/re+g3AJRaFTqWK5VZjBIWXu+k6ImjZOi7hkvXflye52u8xg1GjY3Fjt7KtvzS9++FUsSc53fDCpJGKZVHrldx6lDLV3WQXkG4rYGt/lqtdrCECBZZcj/8wikb9vMi0X4BfeGFhMmQZPrh3GTvjuh7gFqY8r64RsoigjjRS8CZ94HzceMA6+WgeIsGUwLjdL6E7cXME2HObCeUOcVpiI6nW6Mh4fHYyj0iSjsSgNPqGOQ+nvyjh2F4qhIKI6LAe+2bdmmnm/7juDXuw94BrQA/z79QeVNrcNqi3EtFhiNwON7DUYoio3isScl8fGgvZgCpYnneFqNz3VdoVFwLx681OTGm6q0VoHxjUTnA9y2YbzLZlrUM+qdwlSkpKSkq5eX1yx8CNRs3E+lUlXbRmEoKgRjUTHocrLAWJAPkkrFpZP28iXURj11XbICUQnl3aYd6pMKVD6+vO/h58fzmG2BypGC2wF8zWxH5T6BcZNti10F1HuFsQY+LBVuffGBDcOHRQbv+uF+f/Q71oElwOvSKyUOlTMKt9NYWQ+h8bN4fZ49cTVzVSqMPQjlaoFeMsUgd1vLkD8blcDpc3saaKCBBhqoDMD/AdqyBp82oHFV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2" descr="data:image/png;base64,%20iVBORw0KGgoAAAANSUhEUgAAAIwAAABvCAYAAAFJFxiEAAAAAXNSR0IArs4c6QAAAARnQU1BAACxjwv8YQUAAAAJcEhZcwAADsMAAA7DAcdvqGQAAB5OSURBVHhe7Z0HXBTH98CfHFXBigV7711M7DEmMZa/Jlhi7Bo7EmMs0fizY4nG2BM1GsSC3dgrauwVe0MsoCigdFDa3bH/9+YGOPDKHrcHd8qXz3x2ZvbYffvmzezsVDA5qamp5fyfvBaOnHooxMYnCsMmbhcIflocdx+GsH/SBt4kgv9UO9MXHeE/141SqXzK/4WRjx8ZeDoGwKoQDzLcPDZDeNQ75j+/ZQQ7ppEP4V6w4kfGRb/nmS5ChEW8ZcesFyFIMu7NfKEWrpW4T4XPgVsgs1LdtGXvNeyozpzlvtyX5UJZUaamch+AXKHkvgwi+SMTOi804JvGeDGV9Fd3urOjOtGxidyX5UKvwmK5TxzeS3pzX5YLlSlVSKVZkWhNNYx36j7cm4dU1KjkDNXRZQUTLJB7tdP3x82UslpByxavA/xx1UHjtvJ/FYSnQRGCXME1n+OQBH1Gb2K5nnL/0dP+lLc8+WndKBSK/uwZtDB76THdj4W6qM5/q5POA9dmulCm3B76Jk4oVdyJh1S06qPKU9bWVnB64zDmT0PdbhgoxRR+o0y07L2a+96H/2uGJFExCUKRQg48pIJyNt2Lfm5vZw0nvYfwMyrSJEm33klzD3BfBmm5mo7jB7difnVQ+sxlS1BwFBcyM2IeJ12S8mUKT+Jeg0m/iJWV1ULuNZhMORolrMO96WjKzTuwWH0vedVBZY1UPbFm+nhs1m2x6tA/XL8TzP6R6O2+kYqCRfy0dOBFi6Fbhy4aHSXvDnRN+GnTQk/27RAvOoii/xhVYYmCNuCXMA4sjpZ4/G83u6gx9Bq1gR35ZTWi3XKQ5BSFYGsj4yHttOn3NyZZxn00FUJpbNhxDQb0dC2EWSWOR6WTKQuoc+bSE1GCNOu1Kl0QfMWwIkShoZKQxsDvmkL/n7bEJiUlVedR6WjUjD51qtP8+9XpVR5NdSdt0API0v6Ro1Ez2/bd5D7tUL2L3g3q16MwuanLMupc2hj481buy0CjMEkpCu7TTt8uDZkm0qpdBIXJzfnpKx6jHeei+bkvA43CDOrZlPtMx2T3L7gvA43CUPk8a8kxHpKeIRO2Q0FH64o8mI7W3DRzXId8vmcf8ZB09By5ARZP61A0f/78z3mUeLDQWzhkwjZWYBnDaSwqCH5Z48HsKPjsuc4uKoYngeHCy9AYeh18yi9hOvAmZdDtx/sGkktNVR7FcCN++iMGq+oDUBNH0EWhe45uLD+VLTS+DnSBN3yMOb/qHCxlyRpH9m8BdrYyKg5g3ZbLcNc/FLz++J79FOP0v9yyAwpx7E1EvPDfxcfMOPURFfNO2O97j/n5JaSBLjhy8k52YUM5ftafHfmldKI3mehCbyLfQolijjzGKKww6bQKplMYEiT+bTI4OdrxGONBYbTeU+sJtJEzf/x9ps2EEW15jGZi45Og4zBv/MjJuJS2ek0c/ragk71WgbS+my74BekVhOg8YkMmQXRBgvTx2EQPqrFaoFEYfB9F1K/lwkPaydoGReGscVnZsrI/aeYqD2ZCozApKcpiBR3teUg7+E3Offg/ciVc2eHOnD7mrTjBfZnRKExvj83cZxoa1S1DSeXFg+m8l9j4I487D0NXNKhdmsdoJq1VQp200uTCVnEV86yGrEkzHcXYi6b8QHGa84k4NAnzhZaclwmykazGSnHJKboNWBfv3RWT6RAK04kHdfI6Ih66j9nC/CSIpoZZXehNJhRmfxyWurnBe8JYW1uv+WXufh4yDXcehtBDb+TBdDRm7R8HteY+0/Cn9wX8tJUN5MF0NApTq1qJV9xrEtYs6Ml9mdEoDEpddurCwzwkLT+M3wZyubwFD2ZCozDE7AkdLgQGR/GQdFCV1NbW9hIPZkKrMKidVpXKFeUhzVhby1gTJrkalYvzWO3Qw2XNzgaRkqKgOpbR7DvO6sNaH140dJXQ17F0yBbRsQl0MOJFkQUsF07+PHMPu7hYegz3pk/bjE44qcFrPzt98Ykwad4BQaFQ8ttmsHbLJWHF+nM8JKE29IGCjUBHLQGB3M3EcOYekDyMJ8eSFFPQCt1I9E7BkqaMKhYgKVkOb9+lwNuEjIoCfuiBc9ECkN/BlseoMjQejiYnJ492cHDQ369qrqAZUzNSKD1QZPQ7wWPqbpb/XoVlr7SijoMdB24JvUdvFPxuv+CxrItkMb+l+YJyVlaJKwiDx20Vzl55ykOmITo2Ueg+bL0QwpWNX57vd4rmJphqC0mwFV7nTK4MbcjlSqEbKkkN07SYiUGhUAwiCdx/3SVIVcuQgoE/bxGUqalGvZ+zXfiSANSrUL5MEahRpQSPNY6ImAQ4ei4A/J+GQ3RcAt6Dn0BkMitYMbULD4nje/dNsO2v/iSrp5WV1XQeLQqDFYOJUAPfKv7fDvGCvf/8wGOzz7vEFPis31o2sEIXunpfdfHXhgswrE8z+v9wVI7oFDSoYoxKaURKGTB2iyRKIdr2168UY3Af2BI/o0MhOCSmOMovesyWaIvBi9qhUpJ6jdoI21cN4LHGERYeD24/+mTq+CWoW/zUhiFQQK0eYyynLjyGZk0qgoOd9QW0nPeH7GTBEIt5+eeG85IphdD2RYllgqRKIdq1rAbDJ+6g79iWeP2aPForohSD1uKCF3ROMaKRLo1QtJKrd14yd8s/TKPJUs33xoOQ9N+Ru3bX+KaZTSv6wulLT+h5NLY2qCMqK2HFyQvz6eDa1UqBra1x1QMaN7Fq6xUeEk+ZkgVhu9qAz+yCr3LYsKSP3hYQsVnJbe+xe0YrxRhaYfkgBSWKqvrt0GoyjwLMgiiLwYtEjp2xt+iy2W48RhrCo95CV/fN7xW+2WnSFsu4Wftg8YxvyFsJjSaIRWpArMXs+7J19UwjdaRAfZRYThERrRoRrksphCjF4EWmdPmqDmzbd4PHWC6d2tWit94bHtSKWMWE4SH88o0XqggLZdrvR+D7rmwATRsWoQOxWYkos8LTDUb+uosHLYsXr6JhQA9XspaLWMHTO3RMtGLQauSI6+r5Pdj3hyVBHafXbr2AqhWdE1EpLXm0TgyxGOqGuY6HKvT9QaW7JRAUHAVXbjyHbp3qh6BS3h+vqQWDFEOg5TxDl49eeTQC0pwZOXknVCxXFFo2rUTNDuntzCZHoVD8gHlW6D/Ghw5mw7krz4TDJx+YtiNJDHh/TwVWcnqM8Oai5Q5rNl0Uzlx+SgqhHi/TtWUYCgpTkQSk1Jo4h8aZmp4L1wJZDwSB33QHuSjmS0JCQjlMufDkZIUw3nOfMHvpcSEpWc4ewBh2HrwtdB++XnjwOIyFURl/8FtKiqhvJalARY3FcpvaXotQR9tFvyC49SAEwsPfwm3/ENWPkPJlCkPxYk7QoJYLfNKwPGtXRvDfU49iuTbZzs7uLvthHnnkYe7kaBmjTkpKyidUPccypwW6TzAqbepsPixTr2JcMJYppxMTE32dnJxe83M5Ro4pJikpqZqNjc1KVEZ7HsVISEwBGhGvTpFC+SG/vQ3YqE26Q2W9REUtkMlka1Bpch5tMkyuGHwYGvYxl/kFAf49fBe2778JJYs7Qf1apaB65RLQpF5ZNnsjjcjoBLjnHwrX7gTDg0dh8FmLqtCjU31wKVGQnUclPcFDe1Sy5Q0HwfrFfKpnEDQLpOdIb+Hk+QAeYzgBT8MFmtM1deFhITFJVR/Ce4Sj4svyW5o3KGgjdGgcgrBi/Vnhpxl7hOQU4yt26mzcdU3oN2YzGzNDoIJO8tubJyjgARL08vUgYdDPWwS53LQjIDbsvCpM/+Mo81NiIBW4KOYBypUPhYomAYeM38YWuMgp8L5s8BCtxkDQ0BQuVu6CsshIoCTM9z3wGya3WLP5onDsjGoCGfIbFy938PPzsyEpYuIShXEz9zKJcpMbd4OZgji5pxw04xQy4bnLfbksuc/zV1HCSj7QGOUbykXNOfCmj2gEdNriVObEvUehwn7VwHhSTjUuskFkq4KHN5uBlbaZbkPXw551g3mscVCv5BWs0B06/QgSk+WAdRV+hsoxgP+NbAtlS723MJZWtu69AS0/qQzlSxemdmqDn9Pgf0ClOOB9Ejym/QsrPbvxWOOYs/o/2HviAdjbam6NxIQH7996QrUKxXiMOAaN3QreS3uTzBfxU0JUt0kaBvcSIM+fvYiEAd1dedA4Rs/eD0fPBmhVijGQUtyn7KJFhFrgt1otHi0KgxSTnJzcGK2l+JTfDrGWNWMJi4iH6/dNOleL+pMgIuod9YkZNCjHIMXg1/HJI/89hDULvuMxxrHt0B2wlmXHaMXzZavqzGowQZ0wS4peIkm0VJhPy+HFC2/Y6QeFnPTPQRbDVSxsNUFf2mkTqNMclTPZ5Rf3dsxq8Bqih9SLLnxRMSfvB4S1cy7qCFmXY8suXUZuhOi4jIUH06BJc15zu/OQNNAQ3I1L+5DXBhNY7/I9oi0GL9but5WnJFOKLsq7FOY+6WhQSzWfHK3mV+bRgyjFoLWwFd2qVDTsdWlOjB7YknXXINIpBhlE40tofRRLxd7eBjbsukaWL2o6oFjF9N/87/X0pkVjuHwrmI3b9bv3CuRKzeOGafEI9TG+5Kht2FiSeG0a6zR6B0CLKnwxX1KzIvyziK2eYxSu3f8EO16Z01VRV38J0RvJ549eUEnVI5ltNqLFDOjRlK7njpW+VTxaI6ILX6lGbJIy0pwu1H8n4F/xIgX4mezjWr8cvEtglteVRehAr2JQu2xQf068jbShVAqsO8VYaCWbl6Gx9Ex6TU+MYthFmqC2cwv68ha7jI8uymI14K5/CFphPr09C2KyEuv1Ml4sFTTqO81pgxQh5nfZISFRXF+d3ufFOkxJ1HDY7sO3oXsnaRY7TaPrqI0QpbbkdhpftagGMzza8ZC00Nu1r1vjV1j46rQavRaDSomm4/OX7CAp2j5/qLA1BVTwNqpTmooHvZ/0YhTDivGXoTEsbMlERr8DB9UEsXAWoQMxZQzj2Qvpl3DJaYLQ6iuXL0aJfYhHaUWkYoTX1UUsEWPuHPS9x47Jycl6V9oVpRgsCzZ1/qJ2poUpLJE3kaopOQ4ODjRaQidis9L6Ns2qwPEz0i9rm5O0+bQyFbwZW1joQJRi8NX2gN7r/x6x3MGSR0/7Q6+ujaj6sYBH6UR04YuaPk6TuSyVtT6XoEB+W1p+iw1i0odoxWBJPrBXl4awZO1pHmM50DIJw/o2p8R9gc8han6BIYqhWW6xaRvrWBLjZ+2DDm1ZE4zohmTRiiFQ41/Om9QZreYMjzF/qIGr/Wc1SPYELCv9eLReDFIMXZiZI37p0oeeJdD3Rx/o1rE+DZ81qOvUIMUQ4eHhdcYOaQNZNzAyRw6eeAB/zetO1nLF3t7+IY8WhcGKKVmy5FulUjl1/eLvYfWmizzW/KDK6LPnkaydGi29GY8WjcGKIaytrecWcrJ/WtalEDx6qncKs1aqVCiWviqlunORoLVwyPjtMGZIa6r+v7e7iMnBypJ83ooTwuvweLRW86HzgLXsqFAoRnFRcxa8NxuYOHvJMSEwOJK8uU63oaoBkjQAm4uZe5AgNCgwt5Z6I2i0eNqcTFTKPC5a7oKyWGG2irjrHypMmneQCZeTXL35Qpj2u2q7SJTDg4tlPqBQbIbodyM3CNo2ZZMSpTKVTW1+yOdH4v3Na2S4OihcMxLy2u0XQh+PTUJE1FsmtNTMX3lCWLT6FPNj1rGcqjgqaB4J/d+lJ2zW64Vrz9hDGAPtZzJ25l5h8d+nBZrFgQqJSkxM1LlyUHaRqrtIK/R2wArW5HeJcvh91Ul49CQcunWuDy2aVKS9RPmvNEOt+rcfvIKNu/zYXKexQz+D2tVKUplGX8lfo/PnP5UckysmDbSgenhYgA/TAY/5Ap6Fw637r+D2w1B4GRoN4bzZkZaOrF/TBSqWKwINapeBpg3K0Zc9nhFiUDc0vvhPdNL2wmkgxxSjzqtXr/K7uLhQOwAtntkcH5Rqp+qyRKIiqVOMCvNjeHzJ4/PIIw+LIleKGHMDizFqZCBH45e1LYJI5X0SOmoyFrBYtIyGOon54A0mISGhgo2NTR2ZTNYcDaMVJnQVjC6MR6ObfPB6ZDw0l542t32C1zyDcZfR/xD9L9GZvFKR03wwBoOVHhpo64YJ1gUTqn1Wg6CBOClyBYS+joMnQRHw8Mkbts8d7VlFVWrazC/sDaa7Fo1YW1mxRWyoF8Axvy0ULZwfSpUoCNUrFYdqlZyhcKH8YGP9fmsoyhOJB2oA3hwVFXXU2dn5vZ2TLQmLNRg0ECophqPrh8aRvumcXK5kBnH55nP478IT9oS0M349/MRo1qgilCzuyLpp1bcOyS7UfUQN7rQ9SeCLSLh4PQieBEawODKojp/Xwk+a0lC6ZCH8pOH/hKAR0comtHPfGqzRP2aRFoLFGAwq2RbdMHSTUcnpYwpfh8fDjoO34NzVZ5jz7TCRasLnLaoCzRzKbahUow4U3/MBtM06W/mlU7ua0KFtLXBQG7KMzxSEGWAuPtcmdGY9/sisDQYVaaNUKt2xBJmCimTbLNCYhaP/+cPOQ7fBuUgBGNjDFRrXK8saKiwBal3yPRcA2w/cgsIF7WFwz6bg2qB8+tBuNJxofN7Z6F1ljsZjlgYjl8u/RGXRek01KExGQhtHn73yDDphMd+vuyvbUPpDIBTrTcu9zrFN//p3a8KWpkaDYefQeJ6ifxTqQe8oyo8OLE2ssTTxRCWloJ91iew6dFvoOvgfYfWmC+nLLn3I0J6K42fvEwb+7CPcfRjCY1ljfyq6WVxVHzeoDxkq4w+ValRL0IydsUfo/5MPKjCOx358nLrwWGjfZ7WwbutlHqMCdfU7Hizj/Ss1VNFTqUFlKO5TdgmeS48LCYmskMkDoQ7ugWO3CCu9z/MYFWg4v+HBYj5ajALrKB3QWNjaY7Q97YhJO4Tpi46Y1a545kZwSLTQ98fNwl8bMgwHdRiPutQ729ViwWfMjzlDNXgFoYf/YfxW4U2EeQ1P0wYNHpArlEKKXKHTYUKq/sEE0LrobkO9hIvXA3kMM5x9eBC9z4Ix5FiRlpKS0sra2voI1vodnz6PhAme+2FEv+Zpo9fNAmqIo0WPDp32x2MIRMYksDgl39Eg7etFG5hoYGsjg/Xze0D1is48VnqofWfucl82e3H+r//HNkpEo3mHrquNjc0p/jOTkCMGgw8yDpXNFsb32XMdjp15BMtnu0HhguaxM3fQqxjw/Osk3Hv8mrXn0HZ62YEMhpZjXuvZzeA117LD9TvBMGf5CZg/uTPUrKraDRRL8P9hxjTZcEyTGwy+Y9fgA1ATPvwy9wCUcHaCCSPasnPmwNod1+DvHVfTlyQxhpw2GIL6wH6c9i90bFcTenVhu2hRBl0nk8kM35BWBCb9PENrX0/GQv077lN2Q8M6ZczKWI6efwzrdvlJYiy5hZOjHfyzqBdcux0MqzepNgCzsrIairrfyAISYzKDQStfioIPoi1NxkzfA21bVIE+3zbmZ3MfhTIVfPbfzNQpaKnQa3TR1K5suY1VG9ONpj8azZ8sICEmUZdCoRiNReJK8v88cy/Uq1UafuhFW1OYDzHxSTAES72QN3Gi+6HolfNFsyrQ7eu6YC3LxyqfWaGKcdXyxUy6Y7c2qIL+04y90KppRTajnECZx6DxrGABCZDcYLBkaYRCXkMhZbRH4suwGKBptuYGjYMZOnUP27Q/68a3mqBljjp9VgNmenzBY8wTWhdv9NTdMHbIZ/Bpo/JkMDTA6ytMDxrYZTSSv5JQwOVkLFduPoert15gneVzfiaPnIDG4dCM5pXe5yAqOoFKPBrnMQ8zsiSfpJIaDL6KvkdjaZWcosAK2CW2zSs9QB45y6eNKrCFZ722X2VhNBrKtcavcIlIZjBYsqBc+SaR3/dsABRysqNNTdk5c4TaWgyt8OJ/cJ/549axHtwLCGX7M3OGYhoZnXsl0wAWeTTB6DjWuxwneu6DVp9UBrcONEkrd/E5cAuWYl0qJz6dMUHAxloGa+fkXDuMLmiH80pYAVf74GiNaXSe+7OFlK+kr9A5PnseAQ8ev4avsYL4sYGZhb2CnYuYx2uYul18zz1ihkzg0egKpSQGg4LQANWm5Kd5njSh1d7O+GV2LQ5MGAf8nKb+JHOAZjnQvhePAyNYGNPpa+YxAqlKGDt0JckTjZ91VSo4p49R/ZiQK1KhZeMKUECCGQlSUKqEE5QuWRDeZaxrWRyrDka9K6UqYQqiY0sd38QSpoRz7o/Yzw2oPaegozSbv0gB1adS5KlwP0C1Xy/WX2jZeaM2SpCkGECrLY0GE4if1LbDf9nB1pbr0VnapbKzy6vXcRD4MjpTiUd+auBavukixL1NFlUaKrD0cK1XFga6NWJ+TVBNgSq7UmwHIBXU0t6oblnWxIFpRKtbt8Z0yvY+vZKUMGi5cehukr9y+aKgVIpasTJHKINFcqsmFaBFo/LprlmDctCkTmmWAzW07muEZkdSZbYpKr95w/IaXQt05mQshC1+HRYtnN5mR62+sSpv9pCqDkMvSbYEecVyxVjPKfVr5JG7BIfEsGXuq1VKX7g8AksXo5Z3l6qEof0fWLNi/dql4UVINJvHnEfuQhvTUaWD2mI4R/gx20hVwhAn0L2tULYoFCtcAG7cNe3+jnnoh+Z6N65TVv0z/yw/ZhvJDAZLmctY+X1YwMEGalQuDmeu6F3ZPw8TQiX8Jb9AaOFakYWxwnsB0+g6CxiBlAZDnUmLyd+3uysKG/RBbBNjqdDa1rQESfMmKoPBzOyF6ZPAAkYg5SuJRnltQ0s+W7xoAejWsQEsW3eOn8kjJ6F1b7btuwnD+qiW+0ZjOYtps5UFjERSg+GMxfJPMbBnU4iOS4DDpwxauD0PCVi89gy0+bQKW5sGM3A8liwT0WDe3+8tG0huMCjYTWVq6gQaOjB9bHvYtNvPqEXm8zCMzXuuQ3jk2/QtgbF0mYppohoYIwGmKGFoR4JlKOgi6vz635ivYMqCw2zhnzxMy/GzAXDyXAAsmtYV08CKSpe/MC2W89OSYBKDIWQy2UQ0mi11a5SCKR5fsLkzoW/yjMZU0P5w2/bdgGWz3NjqVmgsW7FkGc1PS4bJDIZAo+mLRrOWNu6dNb4DeEzdDf55ryfJ8fn3OluRa+Wc7mznZdS5FxpLH35aUkxqMAQazXC09om1qpVkG6d7LvOF/b73+dk8jGX670fgcVAErF34HeR3sKHJg5NQ50P4ackxucEQaO2L0GiaF3Kyi/NZ3hcePn7NelGl3qH6YyIoOAp6jPCGVp9WhpnjvqZXEHUsfo51loWqX5iGHDEYAo2G5sXQMAjfSe7tYGifZtBr1AY2hDA3oFGLCqUS5Arxzhx64UmG+StPwqI1p8F7cW9o34ZtU3g0PDzcBT+fLW9nTjHgO7YzPmQMOgE/u4Xuw9YLj4PCKZhjoAxspat3CeJdUnLuLni03/ee8M0PXsLtB6r17/AZ4tB9uAsKZQUfdj49OK08NWvJMWHUrzuFqOh3TBl5ZHD5RhBbRGjv0bssjHqjRRLnoDfH3hBmAz50Pnz+BaQIhUIpzFnmK3w7xEu4o7aK5MfK9gM3hU79/xYOnrjPY5ix0AKSH+EI+yygEshwPJlWkIMnHghdBq0TvLZfFeRyJY/98HkT+Vb4Zc4BYcBPPsLjQNVrGvWiQDcNvZIMqf3gkMvl7bHIfUTKiopJEGYtPib0GO4t+J71Z6XQh0ZsXCJbJbPr4HXC1r038BlVa+ShDp6hodB8L7PBrC0WleWAbizW/n/FryynNxHxsGbzJTY465uv68K3HeqazbJnhoKlB9uckCb90QzRXl0bqsYYCwJVZH+XyWQL8blT+M/NBosp4lCJduiGo+FMREWWo8/L89cCYeu+GxAfnwxftq7OZvrRljTmtkgQzTJ49OwN7D58B/ALB+rUKAX93JpA9cqqsbZoJM/x2Wh3zM3oVLs8mikW+05EBddDRdPGFT3QsSUrqUGQBg5hhZlNHfmkUQVwrV8W6tZ0ybHJZWHh8ez+V248x2Mom6PVtGF56NyuNhQvlj6jIBZl34LHP9FALKrZ+4OpRMXHx5d0dHTsiAnRGw2Ipu0WofhYLH2CgiPhfkAY3Lz3ks1TojGutGeSLb4CqlcuAfb2NlCmpBObWqppNSq8HtuFhPZhio1PYsudUksr3ovFK1MFNj2Y1vCj65V1KZS2AhVNnaBXjB/+1is5OflsgQIFLHrH0w/GYDSBiUSpXxaPrdE1x9xcF4810QDYtN6s0HK8tPZdVshgrK21L/aBBkHTN+7j8R7+lnZfO43HMHTmM0FLIj5ogzEETGx6X1CppEsnUeZexzAtAP8PO/+vOUvLj/wAAAAASUVORK5CYII="/>
          <p:cNvSpPr>
            <a:spLocks noChangeAspect="1" noChangeArrowheads="1"/>
          </p:cNvSpPr>
          <p:nvPr/>
        </p:nvSpPr>
        <p:spPr bwMode="auto">
          <a:xfrm>
            <a:off x="8097768" y="2098465"/>
            <a:ext cx="1338469" cy="133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16" name="Group 15"/>
          <p:cNvGrpSpPr/>
          <p:nvPr/>
        </p:nvGrpSpPr>
        <p:grpSpPr>
          <a:xfrm>
            <a:off x="6096000" y="2020420"/>
            <a:ext cx="5512752" cy="885491"/>
            <a:chOff x="6910228" y="1825625"/>
            <a:chExt cx="3998090" cy="642197"/>
          </a:xfrm>
        </p:grpSpPr>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20332" y="1858544"/>
              <a:ext cx="761633" cy="609278"/>
            </a:xfrm>
            <a:prstGeom prst="rect">
              <a:avLst/>
            </a:prstGeom>
          </p:spPr>
        </p:pic>
        <p:pic>
          <p:nvPicPr>
            <p:cNvPr id="11" name="Content Placeholder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87098" y="1873574"/>
              <a:ext cx="742845" cy="594248"/>
            </a:xfrm>
            <a:prstGeom prst="rect">
              <a:avLst/>
            </a:prstGeom>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910228" y="1825625"/>
              <a:ext cx="762090" cy="609643"/>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23194" y="1841020"/>
              <a:ext cx="742845" cy="594248"/>
            </a:xfrm>
            <a:prstGeom prst="rect">
              <a:avLst/>
            </a:prstGeom>
          </p:spPr>
        </p:pic>
        <p:pic>
          <p:nvPicPr>
            <p:cNvPr id="14" name="Picture 1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924325" y="1855530"/>
              <a:ext cx="735555" cy="588416"/>
            </a:xfrm>
            <a:prstGeom prst="rect">
              <a:avLst/>
            </a:prstGeom>
          </p:spPr>
        </p:pic>
        <p:pic>
          <p:nvPicPr>
            <p:cNvPr id="15" name="Picture 1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72763" y="1841020"/>
              <a:ext cx="735555" cy="588416"/>
            </a:xfrm>
            <a:prstGeom prst="rect">
              <a:avLst/>
            </a:prstGeom>
          </p:spPr>
        </p:pic>
      </p:grpSp>
      <p:sp>
        <p:nvSpPr>
          <p:cNvPr id="24" name="Content Placeholder 2"/>
          <p:cNvSpPr txBox="1">
            <a:spLocks/>
          </p:cNvSpPr>
          <p:nvPr/>
        </p:nvSpPr>
        <p:spPr>
          <a:xfrm>
            <a:off x="717884" y="2429436"/>
            <a:ext cx="10515600" cy="4078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endParaRPr lang="en-GB" dirty="0" smtClean="0">
              <a:latin typeface="Bahnschrift Light Condensed" panose="020B0502040204020203" pitchFamily="34" charset="0"/>
            </a:endParaRPr>
          </a:p>
          <a:p>
            <a:pPr marL="0" indent="0">
              <a:buFont typeface="Arial" panose="020B0604020202020204" pitchFamily="34" charset="0"/>
              <a:buNone/>
            </a:pPr>
            <a:endParaRPr lang="en-GB" sz="900" dirty="0">
              <a:latin typeface="Bahnschrift Light Condensed" panose="020B0502040204020203" pitchFamily="34" charset="0"/>
            </a:endParaRPr>
          </a:p>
        </p:txBody>
      </p:sp>
    </p:spTree>
    <p:extLst>
      <p:ext uri="{BB962C8B-B14F-4D97-AF65-F5344CB8AC3E}">
        <p14:creationId xmlns:p14="http://schemas.microsoft.com/office/powerpoint/2010/main" val="1495986412"/>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250"/>
                                  </p:stCondLst>
                                  <p:childTnLst>
                                    <p:set>
                                      <p:cBhvr>
                                        <p:cTn id="9" dur="1" fill="hold">
                                          <p:stCondLst>
                                            <p:cond delay="0"/>
                                          </p:stCondLst>
                                        </p:cTn>
                                        <p:tgtEl>
                                          <p:spTgt spid="3">
                                            <p:txEl>
                                              <p:pRg st="5" end="5"/>
                                            </p:txEl>
                                          </p:spTgt>
                                        </p:tgtEl>
                                        <p:attrNameLst>
                                          <p:attrName>style.visibility</p:attrName>
                                        </p:attrNameLst>
                                      </p:cBhvr>
                                      <p:to>
                                        <p:strVal val="visible"/>
                                      </p:to>
                                    </p:set>
                                  </p:childTnLst>
                                </p:cTn>
                              </p:par>
                            </p:childTnLst>
                          </p:cTn>
                        </p:par>
                        <p:par>
                          <p:cTn id="10" fill="hold">
                            <p:stCondLst>
                              <p:cond delay="250"/>
                            </p:stCondLst>
                            <p:childTnLst>
                              <p:par>
                                <p:cTn id="11" presetID="1" presetClass="entr" presetSubtype="0" fill="hold" nodeType="afterEffect">
                                  <p:stCondLst>
                                    <p:cond delay="25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par>
                          <p:cTn id="13" fill="hold">
                            <p:stCondLst>
                              <p:cond delay="500"/>
                            </p:stCondLst>
                            <p:childTnLst>
                              <p:par>
                                <p:cTn id="14" presetID="1" presetClass="entr" presetSubtype="0" fill="hold" nodeType="afterEffect">
                                  <p:stCondLst>
                                    <p:cond delay="250"/>
                                  </p:stCondLst>
                                  <p:childTnLst>
                                    <p:set>
                                      <p:cBhvr>
                                        <p:cTn id="15" dur="1" fill="hold">
                                          <p:stCondLst>
                                            <p:cond delay="0"/>
                                          </p:stCondLst>
                                        </p:cTn>
                                        <p:tgtEl>
                                          <p:spTgt spid="3">
                                            <p:txEl>
                                              <p:pRg st="7" end="7"/>
                                            </p:txEl>
                                          </p:spTgt>
                                        </p:tgtEl>
                                        <p:attrNameLst>
                                          <p:attrName>style.visibility</p:attrName>
                                        </p:attrNameLst>
                                      </p:cBhvr>
                                      <p:to>
                                        <p:strVal val="visible"/>
                                      </p:to>
                                    </p:set>
                                  </p:childTnLst>
                                </p:cTn>
                              </p:par>
                            </p:childTnLst>
                          </p:cTn>
                        </p:par>
                        <p:par>
                          <p:cTn id="16" fill="hold">
                            <p:stCondLst>
                              <p:cond delay="750"/>
                            </p:stCondLst>
                            <p:childTnLst>
                              <p:par>
                                <p:cTn id="17" presetID="1" presetClass="entr" presetSubtype="0" fill="hold" nodeType="afterEffect">
                                  <p:stCondLst>
                                    <p:cond delay="25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54412"/>
          <a:stretch/>
        </p:blipFill>
        <p:spPr>
          <a:xfrm rot="16200000">
            <a:off x="5235841" y="-5250656"/>
            <a:ext cx="1720315" cy="12192001"/>
          </a:xfrm>
          <a:prstGeom prst="rect">
            <a:avLst/>
          </a:prstGeom>
        </p:spPr>
      </p:pic>
      <p:sp>
        <p:nvSpPr>
          <p:cNvPr id="2" name="Title 1"/>
          <p:cNvSpPr>
            <a:spLocks noGrp="1"/>
          </p:cNvSpPr>
          <p:nvPr>
            <p:ph type="title"/>
          </p:nvPr>
        </p:nvSpPr>
        <p:spPr>
          <a:xfrm>
            <a:off x="-1" y="1"/>
            <a:ext cx="12191999" cy="1690688"/>
          </a:xfrm>
        </p:spPr>
        <p:txBody>
          <a:bodyPr>
            <a:normAutofit/>
          </a:bodyPr>
          <a:lstStyle/>
          <a:p>
            <a:pPr algn="ctr"/>
            <a:r>
              <a:rPr lang="en-GB" sz="4800" dirty="0">
                <a:solidFill>
                  <a:schemeClr val="bg1"/>
                </a:solidFill>
              </a:rPr>
              <a:t>Content </a:t>
            </a:r>
            <a:r>
              <a:rPr lang="en-GB" sz="4800" dirty="0" smtClean="0">
                <a:solidFill>
                  <a:schemeClr val="bg1"/>
                </a:solidFill>
              </a:rPr>
              <a:t>Marketing – Building YOUR brand </a:t>
            </a:r>
            <a:endParaRPr lang="en-GB" sz="4800" dirty="0">
              <a:solidFill>
                <a:schemeClr val="bg1"/>
              </a:solidFill>
            </a:endParaRPr>
          </a:p>
        </p:txBody>
      </p:sp>
      <p:sp>
        <p:nvSpPr>
          <p:cNvPr id="5" name="Content Placeholder 2"/>
          <p:cNvSpPr txBox="1">
            <a:spLocks/>
          </p:cNvSpPr>
          <p:nvPr/>
        </p:nvSpPr>
        <p:spPr>
          <a:xfrm>
            <a:off x="838200" y="1893857"/>
            <a:ext cx="10515600" cy="4078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latin typeface="Bahnschrift Light SemiCondensed" panose="020B0502040204020203" pitchFamily="34" charset="0"/>
              </a:rPr>
              <a:t>Need to know: </a:t>
            </a:r>
          </a:p>
          <a:p>
            <a:pPr marL="0" indent="0">
              <a:buFont typeface="Arial" panose="020B0604020202020204" pitchFamily="34" charset="0"/>
              <a:buNone/>
            </a:pPr>
            <a:r>
              <a:rPr lang="en-GB" sz="2200" dirty="0" smtClean="0">
                <a:latin typeface="Arial Narrow" panose="020B0606020202030204" pitchFamily="34" charset="0"/>
              </a:rPr>
              <a:t>Who your (ideal) customers are - their interests, motivations, wants and needs</a:t>
            </a:r>
          </a:p>
          <a:p>
            <a:pPr marL="0" indent="0">
              <a:buFont typeface="Arial" panose="020B0604020202020204" pitchFamily="34" charset="0"/>
              <a:buNone/>
            </a:pPr>
            <a:r>
              <a:rPr lang="en-GB" sz="2200" dirty="0" smtClean="0">
                <a:latin typeface="Arial Narrow" panose="020B0606020202030204" pitchFamily="34" charset="0"/>
              </a:rPr>
              <a:t>The product/service(s) you will provide to meet those requirements </a:t>
            </a:r>
          </a:p>
          <a:p>
            <a:pPr marL="0" indent="0">
              <a:buFont typeface="Arial" panose="020B0604020202020204" pitchFamily="34" charset="0"/>
              <a:buNone/>
            </a:pPr>
            <a:r>
              <a:rPr lang="en-GB" sz="2200" dirty="0" smtClean="0">
                <a:latin typeface="Arial Narrow" panose="020B0606020202030204" pitchFamily="34" charset="0"/>
              </a:rPr>
              <a:t>How you want to position yourself – how do you want to appear to your customers? (what will appeal) </a:t>
            </a:r>
          </a:p>
          <a:p>
            <a:pPr marL="0" indent="0">
              <a:buFont typeface="Arial" panose="020B0604020202020204" pitchFamily="34" charset="0"/>
              <a:buNone/>
            </a:pPr>
            <a:r>
              <a:rPr lang="en-GB" sz="2200" dirty="0" smtClean="0">
                <a:latin typeface="Arial Narrow" panose="020B0606020202030204" pitchFamily="34" charset="0"/>
              </a:rPr>
              <a:t>Once this is </a:t>
            </a:r>
            <a:r>
              <a:rPr lang="en-GB" sz="2200" dirty="0">
                <a:latin typeface="Arial Narrow" panose="020B0606020202030204" pitchFamily="34" charset="0"/>
              </a:rPr>
              <a:t>known and understood, you can create a plan: </a:t>
            </a:r>
          </a:p>
          <a:p>
            <a:pPr marL="0" indent="0">
              <a:buFont typeface="Arial" panose="020B0604020202020204" pitchFamily="34" charset="0"/>
              <a:buNone/>
            </a:pPr>
            <a:endParaRPr lang="en-GB" b="1" dirty="0" smtClean="0">
              <a:latin typeface="Bahnschrift Light Condensed" panose="020B0502040204020203" pitchFamily="34" charset="0"/>
            </a:endParaRPr>
          </a:p>
          <a:p>
            <a:pPr marL="0" indent="0">
              <a:buFont typeface="Arial" panose="020B0604020202020204" pitchFamily="34" charset="0"/>
              <a:buNone/>
            </a:pPr>
            <a:endParaRPr lang="en-GB" sz="900" dirty="0">
              <a:latin typeface="Bahnschrift Light Condensed" panose="020B0502040204020203" pitchFamily="34" charset="0"/>
            </a:endParaRPr>
          </a:p>
        </p:txBody>
      </p:sp>
      <p:sp>
        <p:nvSpPr>
          <p:cNvPr id="4" name="Rectangle 3"/>
          <p:cNvSpPr/>
          <p:nvPr/>
        </p:nvSpPr>
        <p:spPr>
          <a:xfrm>
            <a:off x="638175" y="5750004"/>
            <a:ext cx="10306050" cy="1354217"/>
          </a:xfrm>
          <a:prstGeom prst="rect">
            <a:avLst/>
          </a:prstGeom>
        </p:spPr>
        <p:txBody>
          <a:bodyPr wrap="square">
            <a:spAutoFit/>
          </a:bodyPr>
          <a:lstStyle/>
          <a:p>
            <a:r>
              <a:rPr lang="en-GB" sz="1600" dirty="0" smtClean="0">
                <a:latin typeface="Arial Narrow" panose="020B0606020202030204" pitchFamily="34" charset="0"/>
              </a:rPr>
              <a:t>Interesting article: </a:t>
            </a:r>
            <a:r>
              <a:rPr lang="en-GB" sz="1600" dirty="0" smtClean="0">
                <a:latin typeface="Arial Narrow" panose="020B0606020202030204" pitchFamily="34" charset="0"/>
                <a:hlinkClick r:id="rId4"/>
              </a:rPr>
              <a:t>https</a:t>
            </a:r>
            <a:r>
              <a:rPr lang="en-GB" sz="1600" dirty="0">
                <a:latin typeface="Arial Narrow" panose="020B0606020202030204" pitchFamily="34" charset="0"/>
                <a:hlinkClick r:id="rId4"/>
              </a:rPr>
              <a:t>://resoundcreative.com/content-strategy/inbound-without-d-bag</a:t>
            </a:r>
            <a:r>
              <a:rPr lang="en-GB" sz="1600" dirty="0" smtClean="0">
                <a:latin typeface="Arial Narrow" panose="020B0606020202030204" pitchFamily="34" charset="0"/>
                <a:hlinkClick r:id="rId4"/>
              </a:rPr>
              <a:t>/</a:t>
            </a:r>
            <a:endParaRPr lang="en-GB" sz="1600" dirty="0" smtClean="0">
              <a:latin typeface="Arial Narrow" panose="020B0606020202030204" pitchFamily="34" charset="0"/>
            </a:endParaRPr>
          </a:p>
          <a:p>
            <a:r>
              <a:rPr lang="en-GB" sz="1600" dirty="0" smtClean="0">
                <a:latin typeface="Arial Narrow" panose="020B0606020202030204" pitchFamily="34" charset="0"/>
              </a:rPr>
              <a:t>See also: ‘RACE’ Reach, Act, Convert, </a:t>
            </a:r>
            <a:r>
              <a:rPr lang="en-GB" sz="1600" dirty="0">
                <a:latin typeface="Arial Narrow" panose="020B0606020202030204" pitchFamily="34" charset="0"/>
              </a:rPr>
              <a:t>Engage – </a:t>
            </a:r>
            <a:r>
              <a:rPr lang="en-GB" sz="1600" dirty="0" smtClean="0">
                <a:latin typeface="Arial Narrow" panose="020B0606020202030204" pitchFamily="34" charset="0"/>
              </a:rPr>
              <a:t>(Chaffey)</a:t>
            </a:r>
          </a:p>
          <a:p>
            <a:r>
              <a:rPr lang="en-GB" sz="1600" dirty="0" smtClean="0">
                <a:latin typeface="Arial Narrow" panose="020B0606020202030204" pitchFamily="34" charset="0"/>
                <a:hlinkClick r:id="rId5"/>
              </a:rPr>
              <a:t>https</a:t>
            </a:r>
            <a:r>
              <a:rPr lang="en-GB" sz="1600" dirty="0">
                <a:latin typeface="Arial Narrow" panose="020B0606020202030204" pitchFamily="34" charset="0"/>
                <a:hlinkClick r:id="rId5"/>
              </a:rPr>
              <a:t>://www.smartinsights.com/digital-marketing-strategy/race-a-practical-framework-to-improve-your-digital-marketing</a:t>
            </a:r>
            <a:r>
              <a:rPr lang="en-GB" sz="1600" dirty="0" smtClean="0">
                <a:latin typeface="Arial Narrow" panose="020B0606020202030204" pitchFamily="34" charset="0"/>
                <a:hlinkClick r:id="rId5"/>
              </a:rPr>
              <a:t>/</a:t>
            </a:r>
            <a:endParaRPr lang="en-GB" sz="1600" dirty="0" smtClean="0">
              <a:latin typeface="Arial Narrow" panose="020B0606020202030204" pitchFamily="34" charset="0"/>
            </a:endParaRPr>
          </a:p>
          <a:p>
            <a:endParaRPr lang="en-GB" sz="1600" dirty="0" smtClean="0">
              <a:latin typeface="Arial Narrow" panose="020B0606020202030204" pitchFamily="34" charset="0"/>
            </a:endParaRPr>
          </a:p>
          <a:p>
            <a:endParaRPr lang="en-GB" dirty="0" smtClean="0"/>
          </a:p>
        </p:txBody>
      </p:sp>
      <p:pic>
        <p:nvPicPr>
          <p:cNvPr id="6" name="Picture 5"/>
          <p:cNvPicPr>
            <a:picLocks noChangeAspect="1"/>
          </p:cNvPicPr>
          <p:nvPr/>
        </p:nvPicPr>
        <p:blipFill rotWithShape="1">
          <a:blip r:embed="rId6"/>
          <a:srcRect l="17343" t="49375" r="19492" b="21027"/>
          <a:stretch/>
        </p:blipFill>
        <p:spPr>
          <a:xfrm>
            <a:off x="3302793" y="4241049"/>
            <a:ext cx="5586410" cy="1471745"/>
          </a:xfrm>
          <a:prstGeom prst="rect">
            <a:avLst/>
          </a:prstGeom>
        </p:spPr>
      </p:pic>
    </p:spTree>
    <p:extLst>
      <p:ext uri="{BB962C8B-B14F-4D97-AF65-F5344CB8AC3E}">
        <p14:creationId xmlns:p14="http://schemas.microsoft.com/office/powerpoint/2010/main" val="1092948687"/>
      </p:ext>
    </p:extLst>
  </p:cSld>
  <p:clrMapOvr>
    <a:masterClrMapping/>
  </p:clrMapOvr>
  <p:transition>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r="73387"/>
          <a:stretch/>
        </p:blipFill>
        <p:spPr>
          <a:xfrm rot="5400000">
            <a:off x="5235844" y="-5235844"/>
            <a:ext cx="1720312" cy="12192000"/>
          </a:xfrm>
        </p:spPr>
      </p:pic>
      <p:sp>
        <p:nvSpPr>
          <p:cNvPr id="2" name="Title 1"/>
          <p:cNvSpPr>
            <a:spLocks noGrp="1"/>
          </p:cNvSpPr>
          <p:nvPr>
            <p:ph type="title"/>
          </p:nvPr>
        </p:nvSpPr>
        <p:spPr>
          <a:xfrm>
            <a:off x="838200" y="1"/>
            <a:ext cx="10515600" cy="1690688"/>
          </a:xfrm>
        </p:spPr>
        <p:txBody>
          <a:bodyPr>
            <a:normAutofit/>
          </a:bodyPr>
          <a:lstStyle/>
          <a:p>
            <a:r>
              <a:rPr lang="en-GB" sz="4800" dirty="0"/>
              <a:t>Building YOUR brand – principles </a:t>
            </a:r>
          </a:p>
        </p:txBody>
      </p:sp>
      <p:graphicFrame>
        <p:nvGraphicFramePr>
          <p:cNvPr id="8" name="Diagram 7"/>
          <p:cNvGraphicFramePr/>
          <p:nvPr>
            <p:extLst>
              <p:ext uri="{D42A27DB-BD31-4B8C-83A1-F6EECF244321}">
                <p14:modId xmlns:p14="http://schemas.microsoft.com/office/powerpoint/2010/main" val="1935641746"/>
              </p:ext>
            </p:extLst>
          </p:nvPr>
        </p:nvGraphicFramePr>
        <p:xfrm>
          <a:off x="2104964" y="1446306"/>
          <a:ext cx="8117540" cy="54116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p:cNvSpPr txBox="1"/>
          <p:nvPr/>
        </p:nvSpPr>
        <p:spPr>
          <a:xfrm>
            <a:off x="8864599" y="2138083"/>
            <a:ext cx="2929467" cy="707886"/>
          </a:xfrm>
          <a:prstGeom prst="rect">
            <a:avLst/>
          </a:prstGeom>
          <a:noFill/>
        </p:spPr>
        <p:txBody>
          <a:bodyPr wrap="square" rtlCol="0">
            <a:spAutoFit/>
          </a:bodyPr>
          <a:lstStyle/>
          <a:p>
            <a:r>
              <a:rPr lang="en-GB" sz="2000" dirty="0">
                <a:latin typeface="Arial Narrow" panose="020B0606020202030204" pitchFamily="34" charset="0"/>
              </a:rPr>
              <a:t>There will be lots of trial and error at first. </a:t>
            </a:r>
          </a:p>
        </p:txBody>
      </p:sp>
      <p:sp>
        <p:nvSpPr>
          <p:cNvPr id="11" name="TextBox 10"/>
          <p:cNvSpPr txBox="1"/>
          <p:nvPr/>
        </p:nvSpPr>
        <p:spPr>
          <a:xfrm>
            <a:off x="326047" y="2150954"/>
            <a:ext cx="3243650" cy="1015663"/>
          </a:xfrm>
          <a:prstGeom prst="rect">
            <a:avLst/>
          </a:prstGeom>
          <a:noFill/>
        </p:spPr>
        <p:txBody>
          <a:bodyPr wrap="square" rtlCol="0">
            <a:spAutoFit/>
          </a:bodyPr>
          <a:lstStyle/>
          <a:p>
            <a:r>
              <a:rPr lang="en-GB" sz="2000" dirty="0" smtClean="0">
                <a:latin typeface="Arial Narrow" panose="020B0606020202030204" pitchFamily="34" charset="0"/>
              </a:rPr>
              <a:t>You don’t have to be everywhere at once.  - it’s OK to start on one platform then add in another.  </a:t>
            </a:r>
            <a:endParaRPr lang="en-GB" sz="2000" dirty="0">
              <a:latin typeface="Arial Narrow" panose="020B0606020202030204" pitchFamily="34" charset="0"/>
            </a:endParaRPr>
          </a:p>
        </p:txBody>
      </p:sp>
      <p:sp>
        <p:nvSpPr>
          <p:cNvPr id="12" name="TextBox 11"/>
          <p:cNvSpPr txBox="1"/>
          <p:nvPr/>
        </p:nvSpPr>
        <p:spPr>
          <a:xfrm>
            <a:off x="640230" y="5717400"/>
            <a:ext cx="2929467" cy="707886"/>
          </a:xfrm>
          <a:prstGeom prst="rect">
            <a:avLst/>
          </a:prstGeom>
          <a:noFill/>
        </p:spPr>
        <p:txBody>
          <a:bodyPr wrap="square" rtlCol="0">
            <a:spAutoFit/>
          </a:bodyPr>
          <a:lstStyle/>
          <a:p>
            <a:r>
              <a:rPr lang="en-GB" sz="2000" dirty="0">
                <a:latin typeface="Arial Narrow" panose="020B0606020202030204" pitchFamily="34" charset="0"/>
              </a:rPr>
              <a:t>Try and use whatever free insights you can access.  </a:t>
            </a:r>
          </a:p>
        </p:txBody>
      </p:sp>
      <p:sp>
        <p:nvSpPr>
          <p:cNvPr id="13" name="TextBox 12"/>
          <p:cNvSpPr txBox="1"/>
          <p:nvPr/>
        </p:nvSpPr>
        <p:spPr>
          <a:xfrm>
            <a:off x="8906933" y="4965655"/>
            <a:ext cx="2929467" cy="1323439"/>
          </a:xfrm>
          <a:prstGeom prst="rect">
            <a:avLst/>
          </a:prstGeom>
          <a:noFill/>
        </p:spPr>
        <p:txBody>
          <a:bodyPr wrap="square" rtlCol="0">
            <a:spAutoFit/>
          </a:bodyPr>
          <a:lstStyle/>
          <a:p>
            <a:r>
              <a:rPr lang="en-GB" sz="2000" dirty="0">
                <a:latin typeface="Arial Narrow" panose="020B0606020202030204" pitchFamily="34" charset="0"/>
              </a:rPr>
              <a:t>Run tests – post the same content on different platforms, post similar content at different time of the day etc.  </a:t>
            </a:r>
          </a:p>
        </p:txBody>
      </p:sp>
    </p:spTree>
    <p:extLst>
      <p:ext uri="{BB962C8B-B14F-4D97-AF65-F5344CB8AC3E}">
        <p14:creationId xmlns:p14="http://schemas.microsoft.com/office/powerpoint/2010/main" val="1401930560"/>
      </p:ext>
    </p:extLst>
  </p:cSld>
  <p:clrMapOvr>
    <a:masterClrMapping/>
  </p:clrMapOvr>
  <p:transition>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3" cstate="print">
            <a:extLst>
              <a:ext uri="{28A0092B-C50C-407E-A947-70E740481C1C}">
                <a14:useLocalDpi xmlns:a14="http://schemas.microsoft.com/office/drawing/2010/main" val="0"/>
              </a:ext>
            </a:extLst>
          </a:blip>
          <a:srcRect l="55368"/>
          <a:stretch/>
        </p:blipFill>
        <p:spPr>
          <a:xfrm rot="5400000">
            <a:off x="5225976" y="-5254955"/>
            <a:ext cx="1740049" cy="12192000"/>
          </a:xfrm>
          <a:prstGeom prst="rect">
            <a:avLst/>
          </a:prstGeom>
        </p:spPr>
      </p:pic>
      <p:sp>
        <p:nvSpPr>
          <p:cNvPr id="4" name="AutoShape 3" descr="data:image/png;base64,%20iVBORw0KGgoAAAANSUhEUgAAAIgAAABtCAYAAAENNBn1AAAAAXNSR0IArs4c6QAAAARnQU1BAACxjwv8YQUAAAAJcEhZcwAADsMAAA7DAcdvqGQAAC4eSURBVHhe7Z0HfBZF+sd/by+pJIHQe++gop4NUO+wi9jb2Xs/0dPTv3KnZz+58yyIB+p5qIiiCIgiIuBJ76GFXhJIL2/y9t35P8+8E0KS903el7wJ0eP7yWRnZ/fdnX3mmbozz6LJ2PnK96I2mx+bKXRdn6JOiYzf7z9Z/aZe1OmHMaitJNwJkTAQylt9kS1PzRJ9/3KR9D/+SBZ8ZV6M6O1AYiCIBL/A7u/ycduy38rjzJEXOYyMp+LVi2crnxAlm3LF9g9WqL1qNE1boX5ajTom2TptrfKF2DDwz8pXE/VTGNW2Bq0zKuDL2qj2gCSUKl8DqItLXFMel1vvIwNE5c2nSn841E+rKVmxRx0Swj/1DOWrZvdvblK+EOpnNSFFGqeOVxNwCeHOE0LXVECIyl2FkVVB8wTUaZHZ+dr3DesSnaeHTq9L4eLtDV/gSOjxPuUfVu4skBdQwc0IxcAfKPPIu9dGnVI/W5+pVvdwePPK67+Q92CZOrV+ipfuqnOhwzmRT1BeXH/Zcoz6TQpS/H4k+XTsnZOLW5b8DmaHSZ0RJhfLWygmPfyT8gmxf/5muf1+6FQxb9gn0s8ULd5R97HWXP++OizEp9fOkNtlQyfIbcH0ZXK7vP8/5bYK9VOJzMWWVIfcYXom7pLbLp2Wy23GFSfLbaKxTG7DIS+Sef4AucN07JQtt21nzYH3/uEou/gsuW8RHrmNCBXQI1QsJbqnVPmqye4zXvmEKN90MHxSH/iodhFIWchLKq/51X416ieHqZFM4U6oDZ0SMBqNVrUrqVE8ctqvuXaq2qsFXZ4u8HbtC9QLx6oqBxN3qOCw1K076oGqiXUUkyGHZq7H7jcXwd4hFUazEdbWSej+yGjY2iTxOQ+Zzea/q5/EB3qK1ECpW2jehkvN2qy68j25VZc6Onbv3m3f/Mcv5YUaix4M1RPq0hGpkzT0m1IR1FMMJPJwPPrCTvioiWCmazuCGuyaDptfh5ncKWdn4LRL26sza7Lh7k8w6K2relHS7lBBkeEqQvPVTQYKFw/+Zr7ai4ynyCPK95eLT0+YpUJqsuuNHyNKpoZEtr80X/R87By1V827N8xFx3Z2nP/yaLm/5pnPUTF7F8wkDUNAg9lmxUlrHpXHmCWDp+KMDTervbrUKZprs/F+WWfW4ZurPxQ5s9ZI/4E3pomtZ9wn/UeSPfhJ5RNibb9XlS886nY1qKEIQZdP+WrSu/MGajqG2l0d7rsG7fqtRWDNT3KfyTtrLOnLQbUH2EzlyneUqAjXoXL2G6Lir8PVXsPsGPQn5avJtglzWd8eULerQZ20Klt3QCQP6aD2jiDgglj1IGCn+o2lGwhAuH0QJW7oByvg3xWAd1cCKve1QufVH6gfVRMs98KUZNMp11TX4w2hHiBurLh0Ejfe31SXjx11naNm5eWTOSkC6nKNh65p5wuvuvJfQg/UbFEfSfHPO0XOp6ulX/30OEdN1M0AkvYJtFkVKHZj56vfw5fvAiUTfIfK0fXO09H2sqF8jodyhTP0izhDyjaA03zDfdN5Uy/BCp/Y/Hio1lY/jw98wRUXvS0vHAu6pgtPTiln2dfUpY4evqDnQN0mcCysu/0/nH2z1CVjhy8SrPTJizWWdbfJyDQ8UlMbEudnuTNqjlA0lrL1B3hTb9FeJ9dkv/Ct6PXH6sGZI1m5oRzvz8yHiXTRruvUOqMWWoBaa34NqdQVvOFPfeBINKuz61JfO6TGAYo1199Job2aXDtuJYQvgBEnpyLdboBVC1JkBCxBAWtQR1FWGSoO+KguNODutXUfZN3N/8aQKdd3p+y9WwVFJlKS3H7Cd+L9p9apvfD4XF65/WzoTJGz6JD0h0Pdqg6HG0Z0TmLQ5VV7NWnrqMTv/zJE7YWoyC3FlkmL1R7w0xnTsOqWeRj6aHesf6A6/Eg0t1/56oE0+7tQnOvy6m/+rXwhFgx7RSwe/KL4eehLYvmwl8WaUW+qI9SZrPCKhf2nqr2abHxQFophuweHA0mPzlXeOmRoFcoHLBr8FNLbmnHG+sdx6trHMGLNeJiLi+DPUcN2JH2bHr7PLkixKSKXqt0ahO+81CJNrx4bbJNSiiFzH1J7IVqd2w77b3hX+g3US7bp4du+6SN78uZCuVOLqCLSvvU+5QNS2xxQvmrE9r2wJVRnQLMhfERI7Pz/O+mvRXQSST+kfEDKyD4ov+VUtUeRqHTDkr8XHb8eXxUSMSL532xmFfhZ7dbgcEQo7Z5R3jokphUpH+C8/yXYuprhfXgo3HeNQMXt56HNp8+ro5QzXG5KnqDaq0lC93SOSLV4I7Hulpq5o4qyCScpX8PkPPqWyD4p/KA1o25VP1SOqNNr4pl8jghMqzukHI5dg8YLQc2A2nhyZbMgYs+rRhEfDAb/z7uzaEJC7zYqpBqx6FpKFyr9zUYYNMqGPurTuDzQCyoR3O+Ff7sBnpx02G+8CynXh4bejqTox+3IGNU7Yl1Th0B5+OHaavhpyfkK6THzydG21lh5bXiwngrMBgYEa0G/M3KHKN6oy8cGxf5vWY98ri7RODz7SxrXfqXIvLH8wrfU5Y4ONfbW+FY9RaZ92cYcofmC8sLRsv6OaXKrLhM/KEK7Dn65Thz6eqO8QVgoy66+LlTr0vmRh4viAd3jBHKVfLPKHQVHDuZyGbFHnXaceqFk6k3uPXI7lfAiQlL103nfk7uSdu3qEs1K9CVuFNCDXEiV69fsL1m6C3veWgJnjwy0u3wYkgeGHweuTeX2fBz8Yh3KN+aiyx2nI/1M2ZZi9eR28G+pExChrdNCICEs5NTdM+knsW3CHPY2CbvfXix2vFpj6kFfFYVjDwlBvjU7+NUGse/9pTJ2zUne3E1i9z9kOnDJuVRFq/nx+Xxy6JnfikZ6xdys6LpYcUmoudLsgqEbeg5MWyl8+S4ZgZZE0OMX218KdZYDgUDdVzzxhASRzjdaecVkecOWzMb7Qm+aqLbaoqIfM/XWMiSME6nWWLlr4kJ0f2iUCm2Y9z7cj8+/KYLDSn1IXcBArTSj0GHWdeqZ67BQmJWHmTSNwshP/RITOTM7nboq1EM0ahQ5v0Ba5wTcNCM0ryAa8mZtRPro3jAlWA9RjdROBUdNRIGQMJJIGOXZz85B72cvUKH1M/Xv2/HfOfkkBA3DT0/DXc8OVEeOjr0Lc7HooVUw2s0wmMy47ufwg4u1yZ2+Bu3GDuFO4FoSynAV3DhI84L8vidaVv+QK/7wm2/Ewyd+pUKOjrI9xeKrflPE7MH/Frnf7ZNhc87/XMw64XPx7QXz5H40rLv1I7mlMuUS9UhREVZDSDuuq8g6+BE3qkzO6CZn/OO6eSjf48KAM9ti7AtnqNCa5CzainUPfg2byQojKBsZDDI7waeh3bgB6D1hjDxv5cXToLk0jJh/nZyDUZadjzVXzUeQstK5G6+T5zSECGjIm52FzEsH15miUh/hx6sMmLiNskq0wmBSjQGkCxfSzHVfIB78YQMWD3sRux+eiXbtHBi58E6MXv0QRq56EGfRtvt1A1Dx5RqsHfYStl7zPk6adS1OWXiDFAaT0D4Z9kAlHFr0owgGiwn73l/Gw1IWSuCOKrhBwgqE0i3D0bmV2ouOFK0SacFKdB6WoUJCePbnI/cP05EYKMOpix/G8G/ugzm5Zjel0xNjMHz9k7AbyyE278W+Bz5RR6qxCR8VyOFHwyPR4Wp+4ycZobYNEnFEk/rRyhcd6ZYStEvIRYKjZqTLZ8xEett9yOhRAFNi/f215LM70YN7oGXVfGfB48ZWoxsWEkosHDH/5nK1bZCIAjFxnRkD6amHkJFxADZjiQoJkfng7UhI2YtEct4v/q1C68JDxfrs5VTtutHm0d+p0CqoWiZhmI2xDbyVLt8rt5RtZkpPFIQVCBXOK3Rf+OHiSCSnFCMlPR9iT/WMFonRiNafLII9vRT6oolw33MCPA+eDe+k5+CfPxOuR25FyYUjUXrVVbBnFKPDN08i4fy6NaURAZgiDGFHIlDqVj5ELZBItUwb+LW80rX70eqUbiq0fopfuQWGws2wduyKhPvrlgFViINbEZzxFG33QFRQFkjsBNO5t8M8aqw6oy6ejbuQc+1UBKmx1nfzX1Ro/XgPUnkU1GHvmLKfapnOKvjo0YW+fsufvpZ1eTTo7nJR+dJw4Z14gtDzt6nQ+JDd7VaxY/CTIv+luSqkYVZfPUX5hEU9UlTU23TXdE1fM+49w4lf1DvfsxrNB23mBTA4E6mVSPvpw2DsfiWQxAl0xK3keCvvk4f/yMn2CJXjfEgvKkTljC/gmrYAwtQR/ooEpD19BVKvOoV/2CA883X4tJs5619B2jFDBUdFvQJhWMSrxk3GiZ/frkKiJI8epugHuoOfHBVV8sGpX0N9F5I0NZyoveKjYx4/ZR2qmcrcCJb5SRgaAgWC/E6YBo1GyuP30+8bjOZhVl3+Hk6ccRvf6xoSRuS82xio93ho52sL6p1d1RLYcHdoervb7e6iot50+P1++f5uVQz9m+Yi64HP5JgIVQY5KrrNB930DY1uvjbCS9jmZOMD04V7b7H0U7wSVBSPDRSBmzkiG+79VPAc0+bCk1MiVl8TqkEoDrkqOi0LipgcqtozaQml2mdy4ls84Vl921/4VvrpXj5yPdSt4070xXeUUJydFOFpVMJfgoCO3C/WoeD7rXwArc/pC2f3dFhaKe1WNS9PYSLVRyGdp3kCyBjZC+2uGE7dBwsLu4zcWIvFsjD0o6Yl7gKpDxJWKrl08nJn5XDvMRgMbqKaLMdutx+gfkcUE7CO8+tAZZ9baPsjbRt8kUPnbCdNmUTb6DpQTUCTZBl6oMdp83+k/nJWRtmqfSj+eReKluyEOdEaGmvh1ieVH0arCf4CF1qd2h3pZ/WU2yroOqvoGr+n8mizCvrlQJG3kZNvi7iRlP3XeWLluMni0KwNcj8aeCZKwfwtYtVV/xK8yqtqRhNpTYCufa26VcuHIvsfjrh7d6FcGnJodj0zWmKg6KcdYvmFbx9u59B9Ksj1VrdteVAch3JEeWr68gveEq6tkacQNwbvoXKx7Py3hLcg9BqVhPKVikLLgSL1Okdu+4vfiQMfr5IRbWoKf8yWWYmh+/O8yZjGOpoMisxmipFY+ts3jmo5aWNZMXbS4RWgHo+nq4rWsYGEsZunQqy/MzS17lix6bGZwpdfLv0Up8Eqes0L3XgPL/7f9Gh8Zm02lh0vzxeu7Dzpp7g1/RjIkdANZ+v+oFwg1JLgeSFswkHRPBP1SBiX8d2aYnJxPODsyz1siqdLRbnpoPuZ+KZV6+pbKlXznUkob6uoNw3UStzGk9yOUMsWCbeGd7+5SO2Jmi+YY6DevgxJewD1JbK2/PEr9HsxpmkWKCwO4MvvC7F5pxt+P88i4rdvAmZyFjWLiGcN8Qo6njnEfmOQjtFvnclG/O6aLug8IOy6t4js+seP6HbvmRAG5JlMprYqOCYaEogn+9m59j4ToptBxJSWBXDX+K1wezRY6Oo8lYpfPfCDW3UNVt5S546nV/FUKp5SZVECCW0BU5Ac9f90n8AFzw1E3zF1l4pEYu3vP8SwD27krN6TOoU7VXDURBQICaM/acemXa//gO4Ph+wzNMShQx7cc1sWHNbQvDIzqUVmphU9eyVIAUitoHATCcZMGsMPbeTzOFz6gYocN8r3ueEt9MNoI33SDeh5XnuMmlBtlqY+eHSu1YguMCbaCkhLopdkQ5BAsmrNHG6Qa05fJG4/d4m4beQPYk9246ZvagFNfHn5AvHRSXPEhyfOFQd+yldHGqbq/Qw9Q7J6nKiJOB2CtGNA5Y4Ctdcw7/zferQWAdhKK/HOd2ehS69EdSR2KnJdcvbQJZ+NRkom4EAAPz9c1zBaJGxtD5c9/1TbqAkrEJLsNf68CvT6U2jOVzRsmpcrZ/lccFNnmCwR5dwgX5/9PhZfNAtzhk6T+2dPHQlr0C+dryS6CTPdHxotB6SI6CakHUGkmD+54+Xv4OiYqnbrh7QTTnhg170YfXMvFRoeXdOQt2wn1r04DwUU6UB5zRlHFipDbMIPS9AHQYWsI8NJtZAbdkMAuXMbXsXI8JStvW8vYS2nIkpEXuwdhrACoQsN9OZH3+irKPPBYQhSLeGD1RH5/j9cPRnfDpuITffNRsmMbdh8/ywsPesdLD3jLfjyQvc76d3z4HQY0PuewTCYQmW+yeyFRWjwH4jehIy1TSjbBIPBsOuFI1FHIJRdbLxNPSH6OSZmo5Ei7EeCCD8pLujxYW7/v8C0vRyJFqpuvZTiPImOtICzmamyEuvOfhvly/Yi/cxuOPW/N6HrPYcnzCG5rY2uH0CQsnG0ZIzqJW1qUNV7lQqKijoC8fv9nXnwN+Ps6EfqeFKckwWih3+lsvC0F5DksMDsc6PPU+fi9KwncOrqx3DK+scxdNbtlCVIsywCO275CMGyuvPIjFqAqukgVdnUSImS9LN6w72zkL3ny4AoqSMQq9Xavnz9AdjaxFZjsTAcwboakjN7BRIpG1v9bpww5x60GTtUHQlh65yG4eufogaZG1abwPbLJ6sj1ZhJ2GaqaYyIXiDmJBvK1x1gDYlpPWa4MuS08o05sGVG32xmDXGQQGxhrP7sf/4L2AxepPZvA3sXfmkXnh7v30hCCUA/ULeqZ80wk+NWbyxo3titEIUTiNC8sc3246LPAS8SjXXzeKJeDKezBB0bWE2RMLwHTJSlLCYBrahShYYwGkk7KMvEoiFM8ZKGzbnVJpxAYoY1JMVZiuSEYhVSjYPC7QllsPdouK9lpIKTp1/W7lCYqQYzsqt+HRwdMUzFqiK8QKhdERPUZ0lwlCGBHrw2jjY6bEmVcM+t/82BXumhB9eoTxOAwV5zMN0IKlCNQbpNbAKxZsTeWq4jEKp2D3GVK3hSaJSwhiQklJMLk2VOHwarsxL+b+oaXTuSvDv/DBNV+AYqR4x1Fh2QMNjxqqIYSBka9Zz/w4QTyEZb2+TDDaWoIA1x0EPbyNUm+d4nYLaUwJKiwXVv7SnbIVxvT4Zxzx6Y7JXIeHacCq2Gyw/WDkMMWUb3B5HQJ5OfJ6b54HUEYjabs9lWqGtLngppGCNlVZujEvbEMPemRpvzlidgsbthMhWj8rYh8Lz+CIIrF8H98p9QOnYktHkzYU7wwtYrBYnXjFQ/rMZIojBQgcqaGC0Vmw/B2TWNW90LVFBU1BEI1duyfczLtKKGUs9qpzLAHr7zZTntMlhvmkACKYWZu0d7FiI49Q8QOxbAkkyFpaUCtiFdkf6f10M/qAXPY+XxFQMPu0UJ2wqxtJJNkPCWkSIQtlAVEKU8uTZqDNR0J2FYHH6STfh8bhp+EWyvb4f5t7fA1CYVBhsJMNUK89AhSHpnOhJfDi8MRneRQCi72HpEP1RaSAJhysvL35OexkD57un877bQs0U/UbfkiWHC9ZfhIrjpGxUSP7b1ekBkD3xKeLdF/zJ918Qf5FY9UtSE1RDKd8/zBLl9k8NaLwqLrVtPKgdM0Ja8oELiQ8HETygrOiECQSpjMlVo/RT/dyc633E6J2xM2YWJJBAu0t08KzBa7Je9BEOiGcZEUu6fq001NQbPivWoeIefSSDxdwMpYqHwhtj9xiI5g5Ge414VFDURbxEIBMYF8ytnBErcSBoQ3XpgbcXLMOQtIXWhdgSVK4ZuY2FoT012a4o6QyHUbas0Wqct//FuIAD/hvUom/guArnUbvW2QjBgR8+sl0PnNgBP8SyjTl3a6T0EVRBhE7w+6pU558Fl572JU76JXtBiy9tUxC+lqoVaWWYzV1sUqApojZ6Y15qS+gt/AMJDzXQ3degqfNDLgtBLNASpx66VWREodyJQ4URQa4POi19ltQ1dowHW3vgBhn34e37BdiM1ISKvaYtAvXfRg/pD/gLX6768ciQPiaHV56c+zf5pEL79dAcSgppgF9IEEk5AI4GElobI5SHlbhKIF1pxgASiQyugVoehIxLuewi2EweFrhkFbGC1cnsBUk/rJkwmU8zaERVUMAVXXxvetmD0KHNfmk8If4kQvoKQcX02/cWfyfCV02Gq0djFULPVZsUl78gtZffoR8djxePxdOebVFleaKnwp0KCbrlEJPY+f6xQfpxenpUr8udvVbdvWZRvzBF534S+k0E0KqtE9WPKj1cm9m/r8h4o4c+HqNCWQZDKnoOfr0ObMf149zeyydAckOSpOyHE5vEzRSCC4cTmhifeVa2dCQaDNU2KNgd0Xzl5hj9K5d5dxN5jBs9yXn31v6SfsvR/VBSbH7q/hSOx/8Pl9dvga0JKVu4V2c+F+kxUiEY0ftqsUETK2fbf2pubd+3dpvFfiNI1IUMrFIfrVXRaBhQhOSUx68HPRMH3TVsDla7dL9bc+KH0032D1K1vraLRsqDI9aA4av7CCjkxr3Bhtox0vChbt18sP/8tabyeofLiX+rWLRsq5e/iCPNCAF6IyLWRj4R0NPiLKwV/Xoyzoyc39JUwEsRaEn7ME2BiJboeUwxQpMdSj+UDo8GQ5NlbLA1EVmTnIal/O6Sd1h0JvVjTDdLYCVtvYCqy81G2eh/K1uyj49SZu+VUJPYLvcchWXxSXFx8Z0ZGRiO/HtMCIOHcpelajUW9bCmPC+Mq51VZoQr6TSW5D71eb391mWYl7hoSCXpWnnbNNkS5bxSyCRqCW8vfkiuoGuA+Tgui2TSkOSDNM7jd7g5Op5MHX1vRPs+6qZqaeRK5tJC3JnQeTzlYQ/0g3uV5W1lUSbjMZvMB0tqWuZy+mfjFKQiVtzzjawgl6iWUoKeT/xTahrWoxTOqpO0WTcC9rxj+ggoY+C2jgq4BS5Idzu4ZMFhN8pjRGnmKHJ3PM6SWkGPTrd/RfZeT+1UvRG/RCkIJwt3Ic8jdQTmZ59scHrwPlHrArZyyNftR/NMOaH4NJhvb1DRSi6ctbO1SQu8KKNGtqQ4Ya02wOBJWJP78FS+vdu8uhHtPMSq35iHo9sswXmrN8yFSTuwCZ5c0WFvXnGRB8eMSiOvJt0lheOn1r0ZpWpyCUAnB6y7uIyEfHiWmlhsKf8hG0Y/Z8puJPOmj1ek9kHpi55isVzYWLonK1+1HybI9KFm+B8IfRPqo3mj9235wdqs5eY6UhhVmAin2sbOgHQeOuYKQQvBUx3vIPUpKIV/tew6UImfaSpSu2CtLgY7Xj5DG8o+sHloSvECiYP4WOf3C0SUdHW8cUcOoPylLDj0nK8tH5GIz5niMOWYSp0bgbSSsv5JSyDEeLh32TVkGk92MLnedgZThneR5v0RcWbnY/+EKUpx8dLrpVLS9uPrFIynLfto8Ss8+PRTSsmlWBaFcxNnqPVKK83ifJ13v/NsCaZ6pxyOjKfeF7WT8ovFRw3j/v36mamk3ut59Jlr/Tr45kpA8viBZPETKwkrzvwsJYgS5XZR7BK+Tz35+nlh+0duidOUeDvqfgQ0UrL3p32LTI58LnzKCwpBsfvZ4PE1mlK0xNGkJQg9+Mj3/p5RDuvAE4M3jv5A2nvu9fCksKQ511v8eQhfY9eoCuLYcQu+nx8hutgwXYh2VKOPIyYWCLYEmURBSjDR62LmkGCdz93HjA9Ph7JpOwjhPrkk+jkII7Hj5e/A6rYETLz+8PJBkt4SUhMd5alo+/zWgadrz9IByqu/2v84T6+/6WPhL3Rx0nAjoQV3wB5fX3/nxYYttDDXk2Sxey+y6xQrXoVRyyDdRJct38xxOUbpqr3zQ40SHN7dMrBj7rsj5tNr2Gcl0M7n4WXKIkbhoJz3AbVQcTua6desfv5KfL+n7/EXq6HFiZe/kn1G6Yg8G/v1yORDIekIl82UWi6XZrfo1WkFIOf5OyvGAn9oa62/5CF3uOg1txkRn7ySeVLpDS3PkA1X/qzMJvMEH5vnVoX9yh6fcG00G2O31fqM/7vDgG1s36vPnC+WrA4YU5Xlq1z0ld5qJBuUVCYqskZTjA4rw9RXb8uTDDPjbZXB2O2qTUA2ydUcl5i8uxqqsChwqDMiRVbZoxKvv+EHYzJN8IEpVNt7DzkTHeUKBSWdLR+xnQz90LvnlMfLL/arf6LzPRoL4NxxOQtJon/SPw+T5pHXteiRg0DmtMfD8TDhbNc1wv+bygdpw8ttJmReFBttI7q+QzB+TO83AUSkIRZJn7b5LJcdtrqyD2PbsbAyYeEXUFldi4VCeD3/7+25s2lIBu81IiRNKKFYKKnlJihQfVgxSAE50aQtMJjYpBCsIO1YKVggZHlKAKuWQv+EweZyvzfuGwwoUUgpeBkpb+keJo+7Pd6ISNEh+sxGDL++AU+7tAYsjviWN7g0g6+HP0fqcPmg3blgoTNdfMZlMzaIkR6UgVB++SoL6A5cc256eg/6vjYWjU2xfOWuIoiJSjD9vxfYtbjhsnECUHJR41OJHaqoZQ09Jw5ARaejZNxnJqZamfU9Dt9ZJWUp3u1CcXY7d3+UiZ2kBBCkHG4vicovUCkGvhhPu7oXhdx05Iarx8Oew1t/6ETreeLJ8Mah4gjLoi8rfZMQsVSo5riD3caCo0rThjmno89zFh+vIeJG1uggTH91IVYKBSgzOxSHFOP/WbhhzQ1eYG2H0Kp64ciqw5LHlKM1yqXkkBgSDApnD0zHqzREwx7Hdwt8b23DXJ+g5/hyksCkG6gVTRh1DDdeYFqrHSkwKQkVbB2r1rTYEReamx2cieXAHdPp99B96jYbifA9evHkZ/MVsPokn++hIy7Th/ndPQWrmsRl9zV26F+teWgbPfh8c6Qnof/tgdL2i2hjZ9s+3Yd2za2Gx87RKAwI+Hd0v74YTnh56lGV0eMrW7pcDa0Pfu44/lstKkk2lyMnkStUpcSemrEgRGk/Pm3nw6w3QKv3oeEPU35uMmrnvbUGwwAWn2Qu7wYMUhx9XPd7vmCnH9mlrsPqmObDs8yGJqhlzoRtbJvyMVfcskEPmTK9xfdD1snYweSqlBTqnWUPe3D0o2xLfgdCUYZ2QOrwT9v0rtLyeFKM3p4ncaSKi1m8qPfpRhNZrFT7Lxvuno9t9Z8miLp64ynyY8sASFG4rg9lM9XogiM4D03DTu2fLrmasBDx+5CzYgoPfZ6NkdS5AXWGzgZqsPk3OPGP7jLym2pqZgNZndEfb8/oieWDNFesu6m6uvfVrBPP9MHA1wo1i6sX0f2Ek2l5Y/X6tdGs+ll5HiqTb6bhRVok97h6Ennc37gvUteFpk+vv/Bj9Xx6LhJ4ZnGmLKPgkahPuDp0RX2JRkH+Sgtx7aNYGFMzbgkFvxWQ8LyoqSUE+vHchCrJLpZE7+APoP7ozLn6proGZSGj0m03/XIB9H1GRH7TAQkpA8ZbtGNkdpsvyQ7NjIzVVEuANd4p4lpizV2t0f/JspIyozgCBYo90/C7J3qnughRvfgVWXP0ZRBFpnMmEoE+g9e+6YPDfzlRnxA+26+AvqkAf9dl0SpsXqFfzpNyJM1FVMaSl3EWRn9zO+zoL7au/aRxXeHzBZgjCDqrrpVnJABXZ0ZuTy3ptNr4b8jyK/7MRyVRSOC0aLAEfrAEPWvVIQdcbhqPP4yPRd8Jv0efpc9Bj/Jlod3FfOKkXZPJ6YIWfutKkZPsKkH3bNKw/+024VoWMk1rSHHD2TAurHIzZaYbFxoaTg9JCo5niznb4moLW5/aB90AptdNC5q4oA5xNShK9EcIYiEpBAoFAT4rEYDYzqVOxn9CzqRb6CVIOuj4pR6JOdXnQi7a9ahkZCYPm9WHZ1f9A0ZTV1GaxSNujFq8bqV2ScdKsO3Da+icxZPqt6PLQKGRedQJaXzQIrccOQeY1J6LbM+dj6IL7MSLrSXT/8xjYkg0wsylfE1VDxeXYcf37OPj3H9Wd6oetz5nZkXJYyZliNcEXJQk928gq0l1tC3oQpU8H5Y8rUSmI2Ww+i7f+okrY26XA3rbp1vzZWTHI2UlJHLoPia2kXduI6EENGx+cAn1DPpxWIQ3aWvwe9HruIgz64m7Yu0a2xFkDKr3SLhqKAT/8AWnndqUSxU0JHKCeCVA46UeUfLlenRgZaduVzRGSY4OVsRqtjBYemLNQb8q9i5sfsgRxUCnfJO83olIQQq4ZKFu3n3ovPvqVqrjjDLcTbFREs5KEHFUPDYxily3fDGzYiYQk6vVYK6j0KEOn+05HxtijqwYN1Grt+PwVcA7NkNUOWzi2GDUUT/5Rmk2LDI/EsnJQySHNvMZmCDhWUoZ3lNMYj6BJ3vhGqyAhKJc1JXx5u9GLBLMLSdZyJDtKYTHVbxvXs3wF/YZKj8QyOJwlSGofQMblp6qjR4eRGiLWTgkwkpKaVElg8HipVxU5wVkyJhOfT6UHKYdRKkeoG9wk0KWD/O37angRWdyJTUGaGO5lJNpdSHGWIclZKp3FXP8aJCdVd44UN+wJLtgTXdR2KIQ/K0sdPXqMfp9sS8hSgbZGNipNJVx9yOrFSA1UctLybROWIJIj4kNVTJMsEY1WQeR55iR7vUsTGwubCEogBUlIKA1Z6U0spxu71dHwJI0ZDUd7M2zOclgTK2F1lME94z3oJXVtQEdL5YLl8H27FmarkUoCUhLqCSWc2AWm9PrNFrOhW9n2oJ6YyRiQz9NU8PuZ9JHV9vWpHdIkC7SiUhCPx8OrxJDUNxPeg+VNZ4zKQG0QeyWczgqqLshRqWASdS0XH4kpLR1pDz8GazL1PBwVsFJbxFSxCxVP3oDguugNelZR9o8pKHvkFdiTDDBZPDAGqXTq3xbpT12mzogEv67z0yOwRWRVLZGiNBW8uo9tXDLUxdVIQY4+R9RDVAricDhyqAjbkTy0o2yk+mMxUR0DHBmb3Qebwx1yTh/0Aw1/Xdg8YDiSn/wHzK1MMFFD1ZxIVYKxCL63HkLlfaPg+/AV6PvDf5BK+HwIrFyOsoceQOGZoxGc/TUsGUYSPluJLkPimH7InD4exlT1afV6kGay2baqtK/Krmng5aeefcVIUqv3SDkOUvpskTtxJupnIC2dRhG5ZtfEhbKx1mP8OepI/NArXch77TFoB7JhpsxhpF6M/YSzkHxb9BZptf9+isBXL/HgDT0dVYd66BFFQED4qU2g0b5uBjcPRJBHWMlvtEHX6IaaEXrADN1LVUXbznA+8iCsQ6LrPWoVbuwe9wpETpAub6IqQEfymIHo8PqV6oz4cXDmOhQv2Yn+r4yV4yGkHJMobe4hF/c6Ldo2CPM+NYlE5vkD4Np0UK6ujzs868vkgdXuDVn5Jme21N+LqY3ptKtgf3kNbH/8AubTLqCcb4HRVA6TjaqeRA2mZKoKUnS5NSWTIlBpY7BUwmQug6l9Mpw334BWn3+G1A/ejVo5mEBOIbRDRdRNJqFSW4R7ZJb28Z9AxROICudvRZsx/auUw02K8VFTKAcTdQlCEbEIXZ9pMBov2Pr0bDg6pqDLnXL0Pa64poxHYPP3MNnZhjQ1EFMz4Lz3cxjsjRyc09iiMbWd8nZAFOXwqAWMHfuDPwtncNK1G9mFL5r8NQpf+RZmeypVLlQSCQMyn74IqVeeqM6IDwWkHAdnrMXAN66QHQZKlxmkHFeSa5I+ddQlCEWAm+XPUywqezw4GoULsmU9GG8cZ15BvSVqSyQI2pphDByEtngiHWnk85tI4RIzYOhxCowjxsE04lIY2veGISGl0coRyC1AyfvzqRRyhsyN8xc/u6VRDyv+b3L3T12KzreeWqUcPJT6bFMpBxNLFcPzMZdSrJ63ZDjR+bbTkD3hG2hsZzyOmHuMgJ2qCZONqoMEM0ytkiH2fg1t7n2UEvV3eY8F7mUbsO/ip2AsJWU2G+XcWP4aUNtnLqEqLL6fw9752gJknNMXqSMOf6X+L5Qmm5S/SYg565DWmnQhvjUaDGfvnfQT3LuL0O+vF5P2NC4X1kbbOA3amrdgsNlI8NTYpPqWvx+DVn1hGHAbDOlUPRibbkymPrSCQlR8OQ9l/5kHUWjivjY0auzyR1GMacnoMOkW2PrH993ZvilLUb4+BwMnjpMlHqXDdCo5riHXdIMtxFGlKr9apj7BIqPBOGzLE1/JxT287jbueIuhr6YeSdlWavFZ+a0hpQAnCPc+eJSS57OT4hjpmC2Vh1FkiKyNqkYZ+csK/MefwuEgHppgu2X8ea2ggIF6N2yCSvgpzEth1PsQPjrVS1fy8VxYOt3lh55XAs3NYSbq9SRQG4Oc30pNG3KVFmiaDa3uvwCpt4+O+wTq3E9Xh3otr10W+t6yEMso+BwqPeofJIoDR/0kFMm25FZTUrXfNmGOtHra97kmWk2n+yHy/wscohwbKKYEYCXhfjAlFncbZBuCHP8pvaC4kZ92qMiXykJbqSTSsXKQUpBiGCjePHMN1AXmmWa81UlRBHV1dQ9tqbOmUzLoVLvpbgP5jdB8ZlIK6kGYk2EZMhRJN1wE25Cmsd7AlpaKl+7GgL+Ng9FC3WddX02KcSaVHM1S3zZK1SkR7OR+pMievOetxbL7y6vUeellkyI4Qal95tlH3hJK7HIK4xdXRzwOK4jmocR30XFKZc0HQXUAL4KCFiRlCSkJf7MFrCQ6lU7CTl1HavPopHisMH5VipCywJEOWFNh6j4Apk7dqPsc/y5sbXa+uoAapi70feESWSqRcqwg5RjVXMoRF0hBrBTxL2grF23z4mM2GXyco4eNb6++bqrY/8EyFSIXcU+mTaMy9DElGAzeRQ+hB0o9Ys0N74s9k34KPdlxYiLvm01i5eWTRaX6pAaLlGR7rRLzLxt6mPbkNvGD8ecxVoydJCpi+ATf/zIyY11HGeudJSpEmuxfSfI8ph9yaJIiix7qZqonp/CnyLb8aZZcQ8P1qDmh+Wya/lLghvKWJ2fJF3C8+F2ZewiSDO8wm81T1Wm/PughTfSQE2VOcPvlt16yHpkhc8pxqMRwecW2P8+RbQ33gRIVKquU55QIWwRN3uihZzaTm0glyr08yWX7C9+iYmueXNOR2De6D57+mmAjwTtfng9zkg3dHzkb1vTQNAKS0TTa3E29lP/NT14sXLjQTHXqK5RDApxTCn/MFisuflvseG2B0Lwy6FcLNTPFPuqRsFmunI9XqlBZWnBV8rASUYvkmHSbSDank2AmUW7pL7xB7J26FHmzNyLzwkHocO2JvwoTmdzuyp+bhZxP16DVqd3Q+eZTYEk7XFqspA0b0I19ylszc8z71aQot5LAniFhdeKRzkNfbZCjh/bMZHT8/SlIPalLC4hldJRvzKG4r0Jldj7anDdArkA0J4bW9dBz8nfsnqeG50cy4BdCixE9CY/jcgkJ8hFSFjnRxJ/vwsGZ61G8eAeMTgvSz+qNjFG9YO/Q9KOYDcEmtkt+3oX8eZvkB1pZkdteOqTGVx/oWRbTszxD7a/olua1QFps3iwvL89ITEzk+XpXk4APz0ziBm7hgm3S+Cxbb+avQCT2yURiv0wkD+oAS6ozPk/FI/KeAFybcuHafAgV5NiwHK/R5a+Rp53eAylDOtC9QjcjZeC3QGtJ0SeZTCaenlkhD/zCabEKEg5KBJ6BM4YS4SrKmWzB5fDCXb0yAE9OCbxU6lRuy4M3t5wSNRdmas/wWIPm5jmqoXN59Ry1EEM7lKz8hpTHH/wlblkCsFXoBFI8W7tkONqnwpxas01E9+d3CRtJCT6m3f9SXJpkwnBL4BelIJEgxeHW32Byp5Hj74jwZNJ0SkRe1GwkF9Vz0vlcCgRps4F+Ukj+TXTtHaQAq8m/kba/qG+9HOc4TQzw/8MySJ3ZZPdb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20iVBORw0KGgoAAAANSUhEUgAAAIgAAABtCAYAAAENNBn1AAAAAXNSR0IArs4c6QAAAARnQU1BAACxjwv8YQUAAAAJcEhZcwAADsMAAA7DAcdvqGQAACP/SURBVHhe7Z0HmFXF2cffW3fZxi5dVkEs2FD5bEAEG4LY0cT+6WcsLKCAohEbotFEjGI0YEWliC0qJsFYQIkiYBQUFpDeYfvte3s73/+dO7vL7u2VXfX3PHPPnLnnzJl5z3umF8oaDoej3FB1vtIWt/M/irwkNvL6mLjd7mPl5eHg/69Cl4VoaGjALzuH+y1vCScY9MhLmmjyINwjm2FKuEfBYPAE+b8AcsFvdE8YeSup5ZFUKtUGaSW73U5z5rwnz1p44olnpC0K0vNmbDYbfpMMCaKzXFoFxcUl0tZCMNh8eXTkA0DbELQ1imK3vhz5DYl/D2DSpCn4Dd24dm2lcGsCIX9E3haOqeYKeVls5OUClTy2ou1FbcGbjHhfRBBkl3gsCAQCC6RzDpEPb4XbuZSFuVNeEhuH7TV5W2Qc1tkx5UWW+rHy0hALF56CX1LuuOO6kIMkGLRH9ghB9cprBE6nHr8hHWEzZszN7NyMvK01lvpb5d9NtHjAxu9Xs2Mr5K0tSHfBH/94MX5be7J5cy9l2rRLYA9hqrkstichWnsSDLa+xGqY1OxJ82cZ8O+VNqLZs9+Qthba6mheweXSdgDyAcqHH4beSDRTURGSnd/vv0be2hrxL/D5fNIWujH0plqw1N8e+e0w+D6+lNfFRF4eHa/Xe5bd/Ky8vDXm+jHxPTgQKN8Qea9AOkck8XRBAv9YQHYkKTqP82PyuJZSMGAkje5oKii+mTTaQ/ma6Wq1+gF5S+aAvJ3Gmss5Uknh82ySNiWBXCIG7IPH9V/hU7o0mv/EB630OnHcjiXCg0hUVnIGFFLltqaurgTHyHCiD+k65CPi4/P8JG+NRuRANJm9e7vgGJlg0AkT+Fg+qpmwd4cQ79NC8dJBpwtIWzgqVSdyWJ++WJ42ExYQaPuhpNLJs9aMH38zfuN/aL16WWnLlt4oUz0tXVrDX1lcpASjcs89v8Nv+Otoa9asWYtjZAzV58dPkHCdzljN+U1rbruNs9bwB8Yzb731dxzDkY+LDfRkcaP5KXlLCwsWnIHfyA+MZN555wMcWxMM2JJOno+0W/4qb48Msi2UK69VXnttmDJ58kPSNQqyqCG9Tx4EaHm0zCcRPK4V4ii9ywx4ZbXsqbF6FBImo3hAWxzWFxWnbY6wIxKHyFt/JWmSLgbg9fwVid5dwUAdORvnUsC3hVTqUtLnD6X8wiv5c3GjiFAEEz15TQcEwODzVCquxsjpwoEYq4eLI3QkvOKYKvCskD31ur4VnieDsfoiDkyj9Cp14Mnpbsci6W1quB2fiKP0Mnlwb5HLvlB4ki5+335xlF4nh7gzBmPHTlQ8Hi1soeR848ZDlM8/j16YajRN59f0rvQ+MXCDP+DnVp/IzJ/PhfNQANqaRx99EsfIOKyvJCcVh222vDWc5557Eb+RA9FiooNIRiwqhhWMcOEP+QWXyLNwPJ6PpC06K1d+J23heJ0fF0hrK8ICgoToFLWmlzwLp29fm7RFp6qqXtrC8Qf2ssjCHhAWEJcjtj7t3t1Z2qLTu3cPaQunsOQOBIQ+kafNhAXEbf+XtLVmzJib6L77psKmDznE4Msvl9OUKVfRp59+Jl1agzr9/0hrZLZu3ZpnrGlpfjiQzz5brCxadDJsBypldPPww7FrhvKRkcH/Gi7YxuIf/4jd6MBm/vz4+ZF8ZHTMdb+Xl0Yj8sMPNCtWHI1jbOTjohPwV8lLw/nxx8PxG/nhbc3tt0/AMZxg0MfVzvfl46Ijr28F11Gqq0thC39gLPPAA7/FsTWyqhL2kYSBBO0hm7GlRP7MM88iFirYIj8snlm/vpxTU9ib8CWezEOA8qYWuOoQ6UHRTNsGL8Zl/4gD9Zp8THz4YlOEhhmPJ9STYTable++OwK21g8fO/b/cAwR6hoIRz4icfimWDkwM2PGLOWFF86BLoxW9u8PlTmiYWmYyIfoSW4s+M42jcEpYag6h7+U5MoibWGPXPZ/CQ9TwWq4lwMRlrekhPCwYbLwOFEctnniCH07SXqTGeDhYeyxq/E9xW5+WjykLcGAWZTchT0Y3CZvzR4Q9YfiaW3Aw7k/b6C87FfiAol1ghkF8wHM9pAcWwP3AMxWSP1tHIfBKX4BqCOAyJwEI3JybudtNP1ZMVaNhJ4/q/g8G9g5Jj7vZoUbrAzVI3Dvn0SLFwM/d7jd7v7yMe0bBPYdDrTfu0M0YPp9u0QkMglnOkb47XV9J87xzJny8e0DvK3jOWB+317FmGDvcyax1FdA40Jd5BBOTxms3INyiRggYbe+2tx8eTDxeXcqVuOD8iy8FpkoSbfjMXgTUN1t5PdupvzCy6RrcpjNJvroo09p9ervUenzwATJ79dR//4DaMSIoXTiiSfKK5PD5/meggET6fJHOjQaTZF0zg74PI5j8RsjDCFKhK+/XoaC5QWwhUq38QzXoB544FHYk8dQdZ442u327LR7w++r+AGm2qv5kDSTJvF94ZFOxCxderzyww8/wp4cTRUzaPSZMhqZAR4ewx5HquMkwrhxN+E3cmQTNUuX9lesVivsyWE13CWOiEPmNIU9NNaMFh4nC49Ge/fdQbCFRzIZw025Cxf+G/bkMdZcJo4yOjGJ2ygAyaLG4KSSLk9Il+RQq9XwQ56kQSCg5ha3lCjt9goygJ84LlOkU1Tit5IQTW40Pkha/QnyNDny8/Npz5747aDxqKkpjdlWGgu1thdZjXex9UnhkCrQMjFOq2H/mXxIiPXrNyirVyfevpaq8fk0yuTJPH4xMayhppDk22QOBCqWx56Yaq4UniVLbW2dcvvtE+X4t8gRS8bcf//VyooVyffiMdwiwsioRSXmJ6NSqXx8DAbj90FEomfPHnTeeWeR3Z4vXdLDbO5Ov/nNYHmWHAHfVmlLE2iJ0W55Xkg3WaZMeVRxu1s6+jJhJk68lrNQ2JPDhmJ9IBDcLaOVOvBL5Lc20yN8SIhnn52FUumxsIVHKBPG49Eot902vrmdNx6hbuJg5gpo8Mjvdi6Gn5EDcP/9D8BcqVRWcvNe5Ehky1gsBcpzz52n3HnnjYrXG6kJOKjwqCTEIXq/4gEknLOz1zbjPVTSdYZ0aY3JZKK///1ftH79WiosrKY//WlhzGFw6fL88xfQtm19qKysL1111eV00kkD5D+tMddeSWW9FnJ6mFBckxEIj83zNpoeoeIufww5xqCi4joaOnQXVVb2RWC00DI/DR68C4FfJa9IDL7/ww9PJoejEH4o1LdvPY5quv76N6lXr9i1fEv9zVTaYy5b1ZBHelluNKB6Qb9vn/wuU2PJki/xiV0RNTt+990zlMcemw57ang9axWP+zvuePDIYGcXyGQaP9hc97/4NhNL2OKBwEtbejTNbvL7/bfL4OYOREK0FpvrblACfoMIyMEgqPggiJHCjjCtkME7eEBjeDyN4vPuSLmJIBXMdf/X3NgMQTwug9O+gHDkgHm/aAC2mR4PnWaARvNfFFPd9fhMQ3OWIITF8rEZI8UKdWLYbLbuRUVFHyGFby4QcTusyz6f/L4dpAQtpNb0QC5UjH9USFEdFPRXwa0raqiHiikXoVp2KJgQ9qdqtfp6+GcRDlkgqwKJBSLHUuD6/PGwd2M3vPR9Go1mFyJcB2Nnt1/5JQEN6ANtuA9mGb5/MWq8LfivCuZLZJt3OxyOQ+WtOSPrnwwiNxyH2fgE+oVcuO+kEmnIOnGEmCjg308abW/YVUgzBpIO6YYu71RxLQM/NkKA4/V6/dfSqeOBSMySL11M+7LU3Si6MHiUc7wyC3dsu51LkK3ehHuuQdbaMtOr3Wav0UCA/yzDrliN9yvm+lvjjoqKRzBgUSyGSYqlYTyfhdyCwQnyke0TBLCvCCmwGu5BmeEZeZZZHLY50JwbhR3PdMN0l0FoP0ArHuMAet2rRTE+F1gaJihuOeoMQhFN6u0CCGOVCGD9LRBI9Alv2YCHYDQtAIBwfC6DdPBAIMSwKMN+Hvl08OCBjlxVgKb8KIOWe/BwKYzE+2yyCXeVIElhoSTXApUJ8FDRydpQNVQEpr1gqg2N40b4wlcTSJCkC2YoQd6G+sZsY/U51LX3V9I1eZYvX0nffPM97dmzjbRaP4SsJp2uiM488zc0evTFhEKYvDI5jFVnUdfyZRzOi3U6XWaG6kYDkhc9edwLluog57lzFyhTplyh7NrVDWctzYZNhlvRX3nlbGXy5AejtKLHh5sIJBoZ9OyARNTs9+1BafNT+bzkGDNmorJnT2RBRDJ33321sn17xOGsMeEhnR7Xcs55sjeM2efziUkVxmoeEpU8Y8ZMSqmPd+rUy8WEg2QxSy2Blg2RUcgs+FyCTtt8kZIny7x5byk1NclPdmkyoXn3ydNofJgT2KRa3hMZH8LCuAS1VZXHuYRUqjzpmhgIF23d+nfq1Sv1Rq677vqYVq78rzxLnCAFuINKj/CfJp0yA75Fm8u+CNLmwf3JgdwE6UZX2MLffDIm7loDEWnuxky4kzuRIVXFarW62GmbCWlHnOIZk23b9lKfPgksmBEHj2e/tCWDivye1awlXPFM6GuIexE8egDpNhV2Tq3+tG7dWmlLj+7dUxNqUdljFAxUs5Yn1FwQVyCQ7lhX41uUV3ChdEkOaJi0pYdanZo/Wv1xZLc8z4P/7pVOMUlEIGVu+3x5ljx5ecklwtHwepNf0qiJgH8HxyOh9tmYAuF+FT5q9MeI81Q47rjURi+2xeHgXovU0OlDs7wMBkPcpStiCqSoqGgkZ176vNTGdTE8TjUTuFwtmoZ0TdoSI6/gUtzkoS5dusSeWQ5ihhZqdjQvwaHLHypd4vP00zNo+vRRVFFxK82a9QatXftTWurehFqtohdfnEtjxozF8VwaO7YiYcFotL3I593E1jOEQ6ogQXzP790uGnkT5fbbeaJ6S/khW+b114eiIphouIKKC/UvxOevMmpRiakh8KmbGJKpSvwNz5z5Ek2ZMpX+8pcLqK4u/RHMbXn77UHQvgo6/fSXqHPnRP1XUdC/jy3c+ZM6yLuXet2rIFlnSNBJsmDBe8r8+dyiFv6GkzW8mN299z6S0owIxmF9mQfRLJFRi0q8NMSkVpdCVfzSJTluuOFqWrUqM5XN118fgvTpMSopSW2NI5W6hBN4oSaxiJcFeEjViRQSA5pTQq+PG4aEOP/8bbRlS2qjkYOBBiSsR7J1j3BIFajYBK7uu+zxlwWJxJw5CxSzmReaivwZJGuQw+CYPD7PRmQMjZyoXiSjFpWYGgIV+4qr+1539EV9ooFCEFks86i0NPF1KuMxder7+HSSLzV7XF/ikxHzEdcLh3RgCTdN6EsUt9utVFSkP60sknn77cHKihUrYU8cU+214iijlB7sUaM58TGjdXV1ytix3PcaHplMmXnzfqMsWhRaKy0RzLXX4XPBnZkA392ygL9eDIaNBbeQP/PMTOX553mcaOSIZNKsWnWEMn78ZGXv3r04jw6vlO11/8DpR2ZWFEdET2ePow23rKqqUu688zpl7twhGZ8Kkoj5+uv+yuTJVykzZ87EeTg2w33iCIEcJqMUk3jZLncYia5Bnf5k/IZrHZcWAwGi4cO3oKqfWnklHQYN2kV9+xrpyCOPki6tCQYtLDl/ImUQJqGeO5RYX0el9Ra75SkqKo28IPWyZSvo448/Q610Pw0btpmuvjr5RuFEqa4uo6eeGoXI9qbBgwfT7353acR2F7fjH6jpjkIBM/8pFDLvl87pAwmLyYjWhkl8iMtDD/Ei1a1VO5PmvvvC1+KKhKmG1y0WJNxlm/CF0BIeNDvKZryPSrr+RbpGZtmy5SiDTKDNm3tSbW2ZcOvRw0LXXbca6m0Q54nAzQZvvjmINmw4jLRa/rp9dMopu2nFisE0a9bfQhdFwWF9kQpKboUEda9qNJoK6Zw5WMosaidKrYkM9DeZwnvblixZigrab5HAtX7jkcw77wxSnnxyhijTHEjb80hwv7PNJAY1ZSarjQb3/PNDki2oHQg0TZkw4V7l22+Pwlm4IIzGImXcuBuVLVu24Dw1mqaI+Hy+6OtuRiHp4RDIvnjo9eHm2iuorFf8tTyjsW7derEpRFnZDnxGFrJa9bRzZzmddtoIuvnm/5VXJY/VMFFMg1MUzXp8KpldNCwaLP1AwKJYDX8QbyJdoHnSlh4O62tiigpeWsr5f9xySCTw7G5qdWcq7HwH2c2pLZJwIHiT0pY6rsb5pNUfS1rdEbR9+/ZC6Zw78BbEajM8EtBSP46tB41G0+OoWqwRdqfT2UcGMfdAKP05EDzvLtJOXrnAWHMRPt/QkvMIT7kM2sED4eCBHwIexu1xfSPPsovXU4lqvVgFiAXBeXHkLS4OFgjU9xw4v3eXyJYD/jo+zTjBgFUxVl/YvFoeFxhlENofEErzeCse4yVWpHMLOaUNjxtjQbjs/5AuQjN+Ix/dvsFbe0KGGZpSq1jqfi9mUPKGPgnP8w36oAXrxbZQ5tprIZCt8g+RTWeuotaGpAtmycAlWxTiXkQdSHzfStBKHtdX5HF+Bm0yUTBQg2zyWK6NIi1yk9+3jdSabqRWdyd9p2GipqpWh+pCgDtkxsKv9NaqbQ8gIjoIZxI0p1q84gTB9btwXwWsWX1xB5KzBx0IIqhDeaFnJ4DToUgLuIWf/1rmAgUFBTwrM3tLS/xK4hwUDTlYQDM1MLzEKBftec5w0+JI3GnDHeHcq8/1IG5udMFwOujEp1ufn5/vgNbWstsviZ+VguDld4bh0Qbn4GWeiuNpSJoS7BwPci4IiXBSlliVF/5z6x9PKPsez/sPzHcw7tC/Pw86rIIgX+Jp0dxDeb2KVMeo1Adu1hcQSy34vVvI512DI0+XZrQiwipNV9JoD0fpRwd9KENJiFe85gYI/jc0+DPg3y1Gt6J8SEH/fhQ1q+CKBEYJDZzX6vuTLu8MUYrS6HhRoZb2BoSJa1aVUJZ5OP0XlJRv7pB0GAWBQhyHw90Q/HUQePO6wgH/HrGlqcf5hSj26vNOx4s7jfT5Z5JazJ3PLlzc9rn/K4ZH+DzcoadD8fpsyiu8grTa5qn9HH4DFOZVWF9A+KtDru2fdqsgUAQN8n5eOGUaBCqG/jA+zxpyNb4h6jy6vEHUqeg6fM08qLh9RSXg205u5yJRZ1NrDqFOxTdSHupmTbs4QWFWw0zL+pzAnxs+n+9CKEbzHLtgwC72YuP2JpvxEYWXT+uIcFsZD7ExVA1FPKbivEb+I+qvqxDvc6QIfqUt+JJ6wrwv5aVw4ygvVspKwSNLUx0h257hTaG4SZ4XWT9wjDjk8CJM6nMcfk54PJ4B+Hqae295uDRvYWs1TsFXldpQ5Y4Gt6XaLX+DspzVqqEYclkJRUlvu+6OCiJ+CgTQPErO2fgmBHSO4nZ8Ll1+mXCvo6FqhGIzPQHNCU3vh5zWQl6pz9zqSDidzsMQ2U0i5sBhew0COVekHL/SApezTLW/Q/bzsFgAlIGifAHZdZGizBk5KfojfjxU72+okdzB5x7n52S3TKfiLo+LbbYPFl6vlxwOJ/n9Ptj93GrKqRvl5enEqiU6nZ6KigozMkgjFfyoCdkaxlN+8fVieUxWFIRvmlarzdkKbllXEESIN8ZdjKpqDyVoI3P9TajunUWFnSfLK3LDrl27admylfTDD5VQBgOVl9fCWGEaoRA+6tPHQGVlTlypUH19Ce3f35VcLh3t21eCe7uSzXYIlZZ2p6FDB9OQIadT165dQx7nALfjI3LaXqSSbi+IRj3IcxM+tlEwe+UlWSOrCoIvcgq+vulsdzs+RCRfodIeC8RCsrmgsrKS3nrrA7zobXTppRvozDO3U2Fheot388jpzz8/nr79tj8df/wpdMMN11D37tlfYE8JOsnSUEG6vAFUVDqFlQTfXvAmpCZvyUs6Dgg8N3K9jSPwiXUcbYb7Q6c5gDdIq6i4Q0ylcbt1cOEgZd7s399FmTbtUuXuux+IOzMlUzgsL6N8cqVoH2KgJLOk2DsGCHAnKMeyUODtYuSXs1Fsmpl1GhoalHvueVCZMWOkguwBLpFfbKbN7t3dlQkTrlNee20OFybhll14CpSherji9+4U55A5b7zQvkbVRYIDCQGJ9XADATNqKMMVj/NLPs0627ZtR6pxp7JkCe/ZGf4Ss228Xo3y9NMjxSYWLldoofls4vNuU4zVIxWf5ydxDrnz5OGURl7nBAROBU3+IBRYi2jwylW7Rn19vTJx4h+UxYt5Z9vwl5crEwiolCefHAVF+Rt/1XDLLj7vFrFPKWo74hxK8pJ8HRkjYxqH8D2GUvVvkcmQzTiZ8ouupLyCkfLf7LJ06XLUMDbRsGHZ37A9Fmq1Qpdfvg61nk20caNYryWrcI2mqMsjZG2YhEKsiVQq9RiPx3OL/DsjZERB8LUMgnJMZbvT9jqqRnrU23Ozuw2ejWopV1vNlJ+f+poVmaK83ESdO9fR7t25GQKizx8mtny2GR+EggTVWq3+WcgkYy2vaSsIUg4uDT7Pdr93A3mc/6aisofFf7nA7XbTjh3b8VJyP2M6EoWFXurUyU1OZ+4GlhWU3IYPxRwaWqAmXnSIx9FnpHUvEynIaLVaPQiqgtTjNWQrF5NGm9s5OxAGTPsYD4KgCMNLiuUONRWW3Cnkz/MDkJrzbO2z5Z9pkbaCIDm7j49+70YxTC+/cLRwzxU8Mv74448nqzX9deIygdOZh1QtH9ldaguMpwpPFFGpi8njWCTOoSATYNLW0rQUBAEYCG0Vo724pVSrH0BqTW637cDzSa/PJ4sl+WVus4HBUExmcyl169Y8oydncFnE4/5G2CEXXmC5rzhJg3QVZBgCUqYoLvL7dqa1fGYsXC4XffHFl/T88y/RSy+9TmvWrOU1TOW/vLqLTny5mVhtMl18Pt5mXid2aWe4jLR16zZasOBdmj79OXrllTdow4afWHbi/0yi059CAbyHYKCOFeRQPCPtOf0pJ0F4OPfQvo2AXBPw7SJz3TXUpfdi5L2l8orMsGZNJb388nM0btx/aMCAfcjS1CiU9qR168rJZAq9hM6dvTR8+Cbq2dMqzg8mwaCK1q49HOEuJ49HTQUFfjr6aAOdfPJe0Q/k96vp3XcH0apVg2natIeoa9fM9eAHg1ayGcah0DoRtZvB/I4eRfnwMfl3SqSjIDwJ6QMoyGi/bytZDROoS88PmxaOyxjcJf/GG3Mh8JU0ZMh2GjFiI/XoYcvqps7ZwOnU06ZN5bRkyTG0Z08/uvrqq+jcc8+V/2YO3hybd80sKL6F39FcKMjv5V8pkbKCoHDKG6jw6kPn8nB/u2UGlfaYh6QtM2txR6Kx0Q5FWUPr12+hzZs3I7WqpnPO2UqXXLK23SlMTU0p/fOfA5Ga9KPS0r50wgn9aeDAE+mYY/qLsSbZwmb8A/HCIAUl41hBluL98PaKuQcP550mluAoVh8wVF8g1uHMNcuWfSPWDt26tSfOOFgH37z33hnKpEkPKvv25X4EPi/t47DNFna8n7SHAqRTSOWWKRNbxPz8gJEU4ZRb+vbtg5RE325qMYzJVEBlZZ2RFeZm3EsTiuIhHpSl1TU3pKbdnJuygqDsAQUNikVqeWKQNm+AaAvJJbW1tfTMMzNRLllBp5++S7oefG6+eSVe1nJ69dW5nBVL1+wTDBpFDYbfR+g8mPZk87SqucjfeACyX6XuRBpNOfk8q+U/2WfdunU0derjNHr0J3TllT9I1/ZBfr6XHnroE1RxF9Ijj/y5VZU8m3BtkouVWl1fKAeqmWp17l5IJKChJYFAYDfndx7nf8TesdkuhzidTmXGjJlik7vaWp7M3zr/b2/mq6+OVW67bYyyePEXOM8uloY7xSxEBu9lVV1dXWarlKkAJRELLAWDPkXsuZ2lAUI8COeVV95Qbr3198rXXx8Ll8gvpD0aHkw0Z86ZSkXFBGX58hVwyzw8cIj3FvbLKZ14LxnZdDnttnoEhNdOWI4ySXePczE5G9+gsh7z4XP6VTnEk77/fhUtXPhv8vs30003fUcnn5ze7g0Hk0BAjarvKfTZZydR//4DxVLRhx9+uPw3PUT7h7YfFXS+k+W2E06DkcU0hP5NnbQVhPH7/Q9rNBoxV8NmuIs0+qOpsERMgUkY3ili375q2rRpC23dupNqanZSeXkVjRy5hU49dVeHaxiLh9XaiZYtO4a++eZIcjoPpz59DqMBA46jfv36omZ2GBUUJF4r87jwYdrm4MOcjZpkIbfhV0A5Zof+bQcgFeGByiLt5LGopprRKJN8xacJsXHjRuWWW8Yon38+QPH5uIG2dRL9SzFWa4Hy0ktno3w1RXE4Ett0lNdN5GGHPk9l6DwQ4GGfGfnwmYx5BCXh1VJ4KaZuft8WsjZUUGmPtxIeG+Jw2GnJkqX4or4jr3cv9e7NWxcY6LjjaqhrV7vox+jcWSwb1qHhbMZsLkR89VRdXUo//dSb9u4tpYaGQ6hHj7500UXno8p+GtcQ5R3R4TYPS8Mt1KnoZsovvATvQNne2GgbVFpaKtqnMkHGFISBkvAglc+gJPlc5bUZp4jmd402oR0ow8BXBGFaaOfOXbR7936xv/DYsR/RwIFZn1CWcZBC0Lx5Z1Jl5fl03nln0KGH9oYpF/uIpNL0zgODLA23Un7BRVCQG1j2Vsh9CDc9yEvaJwjocBgx45ib4Hk7c94nMRO88MKrymOPXQJbKEnm2oHZXKCYTIUwoSOfezy538EGKYIMR0tYeDN+HunO/1dXlynjx9+o/PhjKCtIB15PxFRzqeJq/DB0HgzaYU6RryCjZDQFaYKVBIdPoNF6XjfMXHcTFZXeS3kFF4QuSBGTyURvvvkmCrO11KVLDyTJ3amsrJg0GjUVFxeT3W5HgTmAVMcmNrtzOPbS4MHbkWyvp27dGqUvmWHTpt6oXf0PsodDUMA8FoXLPmIUGW9gw6PcLBYLspMgsg6LCLfTaaVhw4bQqFG8kU3qYueF+ayGO6ikyxOkC3Xp89pnPC5ns7wko2RFQRgE/HCYZQj4YQoFyNZwJ6k1XcWM/iw+Nozq6mpatOgzWr36WzrrrJ/osssqkazzJO3k2bq1F73//qlUVXU0XXjhCNSwhkfc0ShbOG2vktv5CbLtOSijlPGHWIks5VzI2CwvyThZfVNQEO7xfR+RuIzPm5Z96Nx9Nml1kffOyia7d+8WyrJhw1o64ohdUJgdOBqoe3cbBN56hBeyLyhCFzEw6ZtvjiK3uy+df/7ZNGLEeSgw53aLDd7C02oYS3mdRlJBSWiPJMh2FuSa0Ab06ZCTTxlKcjkO70HT8xTFS42Gu0lRBcV2NyrVweuF3bt3H+3YsYeMRjPt37+f6usbRHbVr18/ZF1lqEn1oKOO6pfTpR5ao4hNaLgTtKT7LChxV1YMI/64DMqxMnTNzwREjOftyhn/vIpONQpaVyqNYrmlzGwr9HPC2bhArL7kOWD1JciP93DMXf58MEBqUg4T2gII+H17hKJYDfehdJ5Y49DPl6Bit74s1mvzuFq2xYViLMahmxThLwMoyQmI+LqQCFgIFrGOCC8XwTPXf0nwGqrWhnGIO+8Es0O6iurrcpfL1bJc8y8RCKEHFKVVF7Db8W/FUM1riD4KxQltsfVzI7QW7AtILc4Wi/lx6tEEZPI6TM4XrGvXQC4aCGUClKV5gVQWorNxvmKsHoEs6B7F5wstmNJREastm55EfM5X7OZnW42dQdxr/H7/DVIc7YZ2WeCBsHh6Hm+0NRY1n+Zqjtf9Lbka51DAv08sLdGp8FpSa0PD69ojvN21x/kJue3vQ9IaKii+FeG+UP4r4snN47wZ8V9RK2mXHU3tvkQMIRbD3ApBToAQj5DOIEh+TyW57O+Sz7eRVOoSyi+4hHR5p5NW2xcxy+2KTAH/XrHbAzdkBf282doxYp6yLv8MVOV5Z60QiMs2xGU6DE86a/d7y3S4KpPb7e6v1+tvQKp8IxQmrADHqYvXvRLKsxaKswF5lwepDO/gfRRpcFTrDiWNpg/svXC1Fi+Pp2tG6jnlThZebyRIwUC92HaEX7wf/gd8O4RC8MB+rf440ulPhCIMhVLwytmtRQqF2ABFWAArT2KqC7l2HDp8nRqKkg8zANYrYC6GORIvJOpYTE72SXHhpZtxb2hd1GCAR4Nz+1OoNVWlLoUCcS6ngQLliU2HeIsado8GwsBbsG/Fsz/A6SdQhtwO8c8SHV5BooGXxd2oxbAOxFd8Al7YMTg/Gi+Qawe8PbxoHoV7VBngPtYYNvW4j4fx1cPwEUkTbaypqVlfXl6eWsfOr/xKx4fo/wEbPd6o4Ry5OAAAAABJRU5ErkJggg=="/>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5" descr="data:image/png;base64,%20iVBORw0KGgoAAAANSUhEUgAAAIcAAABsCAYAAAE3Y5HdAAAAAXNSR0IArs4c6QAAAARnQU1BAACxjwv8YQUAAAAJcEhZcwAADsMAAA7DAcdvqGQAAB8ySURBVHhe7Z0HfFTF9sfP7qZhAqGHIkV6FUFERVCkKRYEu8/en/q3P1Gf+nwWREGK6FPU90ARG6iAoNQQWgLSa+iEnkB6T7bN/3dmZze7m23ZkmyA7+dz996ZvWXuuWfO9BkKGWazuc4js7cIZxamZgh1igMatbfBJ6tDT0RpNBqDOiat2kvMZtPP6tAberWXOITEPhSaMb+rI0fE+JFyn12ip8ax0fJ6W0hKSkraqENJy/gY2wWuaHRBlDqyg0NhD704V2QUlAmzWQijySzKDSZBr8xX/1pQlzrKxBkNAstbxGsLKCrC/am2f/BZp6vDKuNRsFr1rxm+fMx7q5yGfJFMK54eIM9wexNv4NQOWq32kHI60nbcMr6XV9Tp7lHnVeJQVhG+lnmPOs03cMGf6nq+eKDyrkZKoVjOpBzJ5tAsUKd4xgDt9MSqQ1mehXogs0id6h11icSmJxBdGZzRfOwuBk8Z2YOeH9BOHsOe2K61qf36Y3nyBlZcxWBtxXUOimm7yRWtG6gjC/IUo5lOvXmdyxvO2HhMHdndxBnrQ5vXiybNP+ZT2utDLR6KE/l4e4X7+K3Qm8wyRC3rxSgfC28N7aSO7G5SqMfJduhehXBhQ+r8cyHMso5isLf/JBBJnDp0hIXlC8/P3+leV0wm03vqPLe8+Psu9zewgvNiXl6wy3KFEyfzS73fwB5co7FcKgRCaFTeLnGwbL6C++Yeyi6pP+aP3XSmqFx+wbxSo9ToEV2a8v+3w+r9qk4PHnibvGu+WCvfrCqw9WDUbfxH3iVIbDqe6zFAbj9Nz/GJYscrg5XLQlaxnvZnFimXZzj2XtmmoXJZ+Cw5jZ7p33Y5Ptsw5WXDZUBGzvhLzH+on3JVYLV25o9GUuuxS+lEQYUpcMXUW3rSs1ddpFwWnpu/kybf1O35iIiIqcpLUsmUQIrbXAXCnttnbaQTeaXKVTU4cDqd7hPldI/li7qG80icd2JOF5bZjp154pdt8typaw8rH0feX76/kr54Na6+wNGXP5vmhbnS/dmonnLvjpu7JaijCioFhFO0PlNWKVfwKdIbqWezuo6pAXCprLAb7y7ce+atkd2aKR8L7pJmd8y6uzfd26eVclVgn3x7ZdOmTZE3Tl+vvmrgDP0ymbNGHs28R3DxB6x8/tJq7BK5V7cLDvhkn/NNO360XGyEpXSmWG8UXWEIuRTCqMtqF74rjUJvNL4QqdNNnrb+CL2+aA+1bVAHvhq67ML6NO22XjgSp2DCW1rODgHQtH0DP18rylzk0Z3phE/HqEuDA+6nW3U4S964qlwxdTXHlL/UrfwHN2ne5gPfSm/usMY4dcuqg2sjEt5dLG8SKP9JOcyS8ZxUu+PbTcfUbYJD8/eWcGAeVrevhMtYgxJXIf6qlNlPPpLjczS7FLEo2qlCorDcSPViIl3ewqXnRdCLw07loas/X0trEJCq4Fw4+z01g27umpCC6H2V8rJRKfU1m02LnQPBCJVOXd+5KZWOvVEeVxVORJHe9VdOByoFpNysvU4dumTRo1dQTKQOIVMeVeTyqavVkSOVAjJk2lp15BrNy/No2Nfr3HxU74wZ1IHNwkfKaaNSQNo2ZJPtHjFxFC197EqkgGYyfnizzEg3rBMp9YG3etGQlgduu7gF7x6SDjsqBaR1fc8BYazZGt7zlv3OCIsHyH/Pu/5AT5qqQxuVApJfVvW8i+bl+Y65N666qyKVArL+aNWiqMTZgnuw6EdySthqH1ZOG5UC8mDf1uooNIyeuYF3T0iHHZUCYq2fChVcYwCDlqicNipFQoPBcN2sracWP3SZo2QGfpFMa9OyK9XkWo8ZZ7erai/GVS6+kkQiIyOX3NC1cgGoaWyk3PNDrA+yP2ac3c5c/HES73yvcjUajQ/eNnODJdkMEnqT5wx1JRFZ4YvKjeZKKai/sKR09vWbTrh9Cn/HYAVi84l8vLEYpJz+wZJB8s07vyg3mjhDdIO6XWCgYFVw/4+V28g8wTkyRt0iuPCNZ28/KR7+eSu/pXyQPVPXHhLPzN0hj/H/C+qy0IFYdYd8mhOQ3Gx1SpVxq8WhAGHlCuC2OLwNcQHZQNERQeB8gapiF7n44W0vPuofpaWl82NjY0/Kv2o7UJGm2GTh6huUTLp9vEK8+sdukXq6gL28wq1Pc3aclNfdMuMvkVWsl/645wJsDi0yYQsC+g4H+qbp68VHSQfkCwSbnBK9uPD9JWL7qXzpRhJ9q3p8eAAhNEe4zFxVveFY5SqkUNNtwgqRWVTOdqMEzggVrOoHgmjBAWoWpNqCQPliXZpYXVGHE5yU2le4afaKT1erZ4cXnC7rjWa2NVtVcEMHHnIhP/SxOVvlw8OZR36yZFhU0H3G52RXr9dfc7zQsPJUQRkNaOvYNubMn3tP041cVaALkebqTZQ59kZqHOuiV44d3cYnUuqYIVRQUNA4Pj4+W3l7xKcQQzMSioVu5e70Aq/CYMYlHawsDJQEuAojKETp6Mdt3rMnLIx+n6yievXqZSkvr/gkEGSiMq7/Mplu7u7YfuQTEISsu5k0StbtyNInC6eaWPn0AFqYepo/aqHy8ohXgeBGr45feZDWP+t/3yBkstQRilgn8/DU6ssgXxCpg8Ye4I8aV15e3kt5u8VryGCXkKKsia6KQKz1Fjaco4o1Ornyh18UooROoyWDyYTyCs5xYYtcNa2740huiexD0PfC+pshmL7K2yW+CEQ8PXcHfT76YuXjHQeBcJRBdLHCfUwS3l6EG+PdJ95i6/SUjQA38mAkuU7XXjBVEQjzXuJ+emtIJ5cVQ/Z4jTJM3ejQZwBZGCnc4PGP+fLllx90tIMpz13NX0e5qo7Ox1jqk0BY5UINd224ipsI2L5AE4Z9tkb9YwHqDoPmv0DaNriA7WG+crrFF4EcP11Yrg5rJz8jif5b7wv5cJn08IBXgSBDNnLxY1fSqsM+5WvCkk+SLVX9MB+VmmOc8SqQ6OjobdE6zfGv1h9RPoFhb9I0Vaif0vmZVD8yexulPDOQE4evtFptsfJ2i89P4dSm28crKPUfjl3iXFEp2Q0BvqQyc3el07XtG1N8TEQehOHYRdcNVRI7C+XSKato8wvXKB/3XDJ5Je31se9gVWCzOrJbAs257zKLhxveXbaPXr22I3L5mhIII1Z5Bx9Y6swFqRliR7qlxiocsfboQFiXqGCHFjxrED+w3ThLb51w4aXfd4rD2cXKJeJVcKsPfIGP+MmdxyeK4nKjDEVNcPf3m8TBLMuABIPBMFoFr+aAYK7nwGw9mSd6fLwCqirDFlLm7UoXI2dUdJpEGBxGOIUNRqPxOQ6gEVK55Zu/xO0zN4qCMoMMdCCwALgv5PqjOdINAbA2eE/yqoh/iXsVgIDuQ4boE1h6WbPENW6JBzPpt50ZVFBuoPSCcplb52JKXFQElRqNNLJ7cxrVvRld0iKeIlT+AzI4it3juI/X3GYghFwg3sCLRmGLh9A4Rc3Bvvpqj84TRmRlZdWDJoxC7J+DbS82p56X5jSz2bQFtuErOAZgcxxSFWJCHlXwYp1QbvkUjxqGuKBZmJpB83Zn0MrDWbKPHJdjDGYzxUVH0M70QhrWsQkNwTYcW7tGF+AOApaYeITu87AbfvT2CgMgBJnCZBTpxQ3/Wyd6T14pftt1SuiN3rtkM9xey6Paek5MEjNV113cswybfx1CawKkIg9wwH/dmS4zaFuQFwmUMoNRPDp7qxj8ZbLgIaQQiB6by46uYQECVw9bwcZjuaLTR4mysTkUcA+CO7/bKI9NJtMB9fjwwaoNPT5OcjlYJBRcPnW1HMLH4CN4bUaoFvB15iFDJbojW17d8KjqO5SW4IO8ooJUM+CLrPlzz2nxryV7ZIBqglK9SbQeu1QeIzzeRxGGAmhE8vdbToi5SCHCgVbvW7oSQiBTVBCrBwjiS+4FFOzRKoFi1RBEmXtUUEMLJD+ixGAWT/+2XT44nOCertd9tU4eI5yVxg4EFTwjgh/U7sPwqvmyZ8uJPPHLjpMsjIoW81AgzKYj3Fsw3LlddXeHQGaqoPuEz2UTvV4/IM9Aa5bsPU339ZGtWR7ZmV4gB4kFmyZxUdSxsevJK+zpN2UlbXhhEGtzDMo0PjUh+iwMlnSX8Ym0d8wQ5eOeqDG/k21SpBDQpUkc7XGa9sCZOTtOUf+2Dal5XNQunU7neRy7wqfGaqjbFScLymn6XX2Uj3sgMzKEuIfP3owCdeSeOy5uQddOS+YBNj0QJs+dyRQ+CUOj0cy+8asU6t/Ge8OVy7Z1bnFnAQXQFcEf/jm4o+wR4Kvt8CoMJdVWt13i54hrBGbdc1fLzi4/3NtXuquLh/q2pmfm7mTtuEt5ecQHYZie+XbzcYd5e6rCTw/0s81WdA8E+lSIx545g8Kc3OOjen2wV2FoNNqXP+Jukf6A6NGvVX3lsOA8jVOoeXt4ZypAqgZhjFNebvHBZmhaWmYq8AOthh7+2bE39Ot/pqqj6mFU9+Y0f3c6H94hPTzgURgwPNGcjXthYHuLhx+sSsumpu8uoUfmbKM6ry+gUzXQa+iztWleO8Ux3jTj8h2nCugyJ1WvEogqmfmlNGP9ESrTQ7TWBIVTFjam1k36YTOYKCZCZxmjaH9+AHCNMoOo4lEgHoUBYbZD6ZQa1LEMI/WHV5G8mT8eJTfuadwlwZJ7vO3iltJt9Y/Eh5t228UkJo+m0g9upLIPbiIxZTRNHtkj4BSoeV1bi0NntXeJN80YtGz/GXXoH6yc1k26LbuKvTqYff9l9OQVPFTOkRcGtqPXh3p8B69YGuwgU5PJY07UozCgViLCRe/eUDCqh/v+7R+M6Cqjj78MaNtI7pHf8DiBgQ9vGoRI6yN9p64mzUvzqN2Hy5VPBXGx/o8F9DXj61UYxgA6r1aFbzcdp83H8+Rci2k5JbKgZU+9GP97N/vaxdObMA4M79S0WnTjx20nKgwJmLdL5g1sxAcgjIiKPtb71d4lHoUBg7OPB+5wB/lQ45wNCOYHsOsR7ShhJzwKQ6fTbeqcUJfWhLjfZ6iJi7LYTRhQ/4WBi4/ybb7+izvP1F5cJdmu8GpAmbRc/6aHDAdmbTlBt1/cgrMJKcrLLV6FgZv89x2U/GorYxP3y/5hsH8fKC+3+KIZr90Jyb68cLdyVg3nqUushtK5/7yz2xkfylkuGdyhsdxHRkb+IQ884NMToB1lV0xZFb3ehz7lZuRwdC/Pl/kFhh9g/x7WbIuzP2eM7FMQd9dJUFbh8ow3Jq06RM8hO68lsReJAbKxnvHJZkDFXln0ZH9akHpa+fgOvwO/iHWz4uxv95fE+X9/+GbzMRlFoFXBqfZjIiIiPuWS6xgfKmZktPA39L7iw+2/23yclj3Rn7XagFRxh/L2iE/CULyz/v8G0hfrvA/Wmf3I5bY6iWBv8XUiaOcY752Ev914jBLiZHnGe9z2B0hZPDR7izBVR2fxABj2VYrcm83m0GWQysvLL+GHtFFN/+EIz8+x8pBtjg7v7ZCBAGM6u0RvtHUyCyeKyg3igZ82y2NoxSMqyKEFDyrgpv/Jqw/JB4cLvSYnyT0+mONA2lDDD+VZ/CeuOigDUJOwDWurZv+FIHyeaiJo4LlafjiPBXl4ds3N3nKmqFz0nrJSHrPGquBVP3i+DgHQ55UaRAc163R18suOU+LZebYp6sJjIjWopjQe3J156f4zMnChhKNF1wmJYs+ZQumGIH5TQQkPEKB/csB4MB33ujuRXyoDGmye+m27bcJCxmAwBGfqxmCDsNWHlsj+kClHckSHD5fLpdICJbu4XPC0pPf9uNmW4cNz1qvHhjfQEu4tI4cTFJUbxWNztomeE1eIT9ceFiUG78NAcb1IgWG+94dNogeum787Xf0jhZCK/73PqOQHdoXk4INA81R6s1BQkoUJHmSz9WSBbBX/ffdp4gnSS/RmWVTnInxTlCUaxUbKmqlB7RpTs7oObSXf4l5P4V61t9rNCgSTgG0cNp+6FUMDthqNxjdwfujGuYcbeXl5DfDCPC1nPeVVY4Q0moQjUDptUVFRk9jY2AiNRhMJd2Ps67M2qlM4q8B26wz2+TExMdwFoADR06f5ws4mzirlwPfl9+HVigbj+Go4euKL92IlkCco+GvzhrSOcorL6UReCWWXWHryNo2Noub1YqhhXAxFR2hkBZirSjAoTz7uy7PKc0VaIo7XYcuTf54l1FrlwMfn2TOGY38/PsqVOG7MUZ/7M/OSB4kHMmmD6vyoQwreFIl194S61LVpHHXFnl+cE/SYCC2O4VKSsNoP5Iooq0gvK3VTzxTQvsxiZA7yKa/MaOkHrRGy98fwTk3o0lYNqBnuJRs9hODs1EnkGnghh1kI2zZsoW+yDgG1RjkQUxtie1Kn1T4Jwbfhj8gt4zy/Ji8x07FxLD5UU15qhno2r77kmhuMdqQXyOHcKK1SRmG5XGnm3t4t6TIojRUoDK/4MgGK8ie2wHqrVRNhrRxQhqsQwH/hcJhgqe45LafH5NkgH+vXmu7q1ZJa+bBUTE3APZG+33pCtuUkwGr9e1hnuqZ9Y2nF8F4leJ3/4rSxyMsE1pvwXIJbJ8wmk1xlNbdEL95YnCpnpXr1z91y/e/aSlpOsXhq7nY5C/r7ifvlRP8MFIXnPpiKrcZLJ2HJJiEiIZyPISljmdEs3l2+T078P2HVQTlg82yDa3143DivejJp9UE5lRMDGfAywl6HAJwTQBDNIJA1LJi9ZwrljAN3zNwosopDMwdFOHIst0QM/zpF9P9sja3Wm4FcJmNXcws+1BR48RZWpUC6LE3tlDXh1YRZE/ASRm0+WGq/6AW3CkxNSko6+5UE7xqPTTYT8jpPLWBW5+6qqBQ/j4XPU9JEq7FL7XtdsCV5Q4nx7MNoNL7GL7n3TJGcvogXOD+PZ15HJrznpCRxptCSzEJBMvV6vcf5+msVeKfWeKm9/HKPzN4qO2TV5OyrtQ1elevSKSvlkmdWTCbTdOyq0nsx/IC1eBQvYd6XWSTajVsmJ0Q9j39MW5cmLoIMOQPLQEGOIdL5vjJGOIGAT+SXmLHxmJwhN70W11GECweyikR75EXmq0gGBeE6kuFK5EEn6DWkCLMO228ajWbkm4v20KYTubT48eBM5chjId9P3E8Hs4prT8W/IIqM0NDQDk3o3eu6WBY+CYASg4mGTUuhOy9pSc8PtMyXASV5KiIiYpp0BJGgi9hsMi3UaLU3vvJHKh3JKaY593teoMBXRn2zgebzOmVqpF6txGCmb/7Whx50Wmi7qnB7znVfr5Prx709vIv0Q4R8WqvVfiEdQSKomRqYuEmsGP9euo/2nC4MmmKwMLJLDTz4RfnUUiDtAp42I0B4DNAfj14h16eyW8/mM4PBcJ06DgpBUw5kPp9BUvLi3J3ptCA1HYpRzSUuo1lOhn9py3iY8MayaT5KDqSqFQ2gVSZKp6XfHuxHX6YcoUV7z/BoNa1Op/sOEbSjOiVgghIVEaCuCNyWA9klMbfN+ItmwnTyKgXBgi3HNUhn1x7ItI2ltGEyU5/WDWjp41dSowsqT++2HNfcMXMj5ZXB8rCy1CQI69Rbe1Vp+T1vrDmcTY//so2S/n6V7KSE5IVn6bgJSUzAUyIFy3LwMOSYMQt20gN9WwVVMTxiFpQQX4d+urevS8VghnZsQp+M4mlpanmS5IaB7RrR6J4taAzyeAwi6VDsHpaOAAlYOWA1BiJAoxKR/mUUldNDAWa2qgTyIKfzSmX+xhO7+P+zNHlhXkKpZfupfNrIs9oAWI9neCVl6QiAIFgO8Sr/Tt9wlEZ0TvC6DHTQQTJzC5Kye3/YTAdQxOUeYozBJCjpUBZ1nbCCJizfL9fTPFtpEhdNI7om0Debjkk3kpQecXFxAa+PEZDEYDU6IR90aU6ZiRbvy7SutVn9wIL8gGJupw8TSfvSXEK2mKJemU+DkU+R6wg651P8gbXOeQsjeErIlYgMPJ0sA+vhdYlPbwSUEEM57kaS8iPPwMqT+yxC8SoUSw57zJDivzYNL6BOjePkefZw/rMcpZjNJ/OppBxFSH5bnNO0bgz1aGbpZGyP9fzkI7lkxl4LpbusTQN6BEkl91HlEgJXagmNoGLcj834LztP0Q6YdPlkbxneEGRIreQjwz1yxgb69/DOcpVPKEcGvK+BFfE4p5cnvLyNZ6Ack6AcL768YLecMe6TW3qof4KLR+XAR3xtWCcaN6Kb8nCEF/keNC2Z9qQXWJIWnH87LNzP910q6wucOZlfRv0/XU3T7+5NQzo0Ub7e4ZnrHv15KxXqje6VJITKwfB7DkEx/q2hnfnblOPbDINy+D2kPlB7K7tXH0OmsLqmEww1LeNj6Oibw6ukGAxPmZ46ZrAsTnIpqibojVKiTmv5pFAKHjjp5+ziFgJVDkmkTkNN46o5I1oN5JYaKAmlME4yeTArRwJPXIhi9fvXd5UWoibggbTBjKRBUQ7OBJ2G+T5b4Gkne01MooavL6TBX6bQE79up1HfbqQ27yym9uOW0Zli9+/ap2U8Nagh63EUyhvMQllQbsWZQZlZO0v4IHE/7eA6A27ks88+ROroMIrL/0lOUx6V6ZZQV45TqYnSzO7ThchrVDzXZDIFNPw+0C8qVzfvmhBHmyDMUCygU92wFdyfXQzJuMtUClmf4g6+ys2VIYUHehkRtqsvskzQjdLKGZ1O53dJhQlIOZAb3otd7k3dWsj6hPTCMssf5zAcb6vfZhClwmpkIWkfoJQDHEKmdI869otAlWMbVHR/gxgdje7ejGZtPqH+OXepKcvB9S1cS6pTFg9F2T/lQQAEnFFALOExn7JNxTqQ+DzVy/H8Ulp1KIse6suzT8gkJRdW4yfpCIBg5CJ/Q2C2X9W2IXVGxnTaOveZtfOEhglJB+iqto3sW8O/g3L4uVZWBQErBwKRAxM2lo/fv6Eb/b4rndYdrZ2LxNdGluw7Q2vScmT/VAYRlefWfkc6AiQYloOnuZ6DQP23VXwM/Wt4F3r4521UVF0lFySxh7JLZKce7hFlvy3dl0mJB7KoiLvmWau0sctAxnnx3kxsjucvhqCX4JpMXh7EXRU40vT0gnJKOpTtcK28Xt4j0/F5IYSTk+fn7qBPbulpaw1HRH2eI6x0BEjQ3gDKEYWAbUDAek1efYgWpGbQoseulFNxB4rHthUrnooIrt6yquc748/1QWxbKTOaqP9na3GvdvTwZba8xruQ/9vSEQSCYjkYlFz02G5GAI+8eHV7GtKxCd0wfT0CrE4IAJ6WSStv5OFm/EHcba5wdZ518wVX11k3Dzi3HPsDV5Ff//V6uY6oVTEQMX8IpmIwQVMOBoE7XlZWdg0U5MQbQzrJ6Y8GfL5WNoMHAltoTq7qREXKVlWpcVZdqRUbfpDU9GpVnx641PIx/YXbey6euILu69OSXhnUQfpB3rMh+/ulI4h40XP/gBYnYLcSlqTLrzvT6ZU/dtOyx6+k9o0Cn0+U+y2ko7hcDGGHJPBBhsPY4IJIalEvJuAmhu3p+XTrjA30v7t606D2ll6AUIwvoRh/l47aAgKtNZlM87AXJ/NLRbcJK8QXKWnsPI8fjE3cJ3pPXikHVltBJPw/Je7aCV7gWfUu4s3FqZVe8DyeOZ5bInpOSBQTVh5QPlIpTmPrrURcuyktLb0IVkSuLcHLPFwyKUmMWVgxpcB5XMNz/18+dbXIK62ITJDj10qsZxfQ9nuwGfgl1x3NEe3GLQ+7FWtqGl7/AHk0OTPBntMVc4RBKfZAdrV3rUVfwHtq8KIf4UXlS/OCNTzvxLgV+2Eupdc5ywvzd4qeE5PErvQC5SOVogCyGqnEd26A99bhxcdbRCBEWnaxGDwtWQz9MlnOQ3GusP1Unrjys9VixP/WiSM5lolZGMgm32AwjFbiOjeBHDRGo/FBCMNmQ6etOyJnGHx5wS6RXXz2ZV55GZ2nkZ/gtcZmbTmufC1ADtthKbor8ZzHCoTSEcJZpOQkSvVGMWnVQdH+w2Xinu83if2ZtdOicGq5E0nFqG/+El3GJ4r/oEhvP/ku3rsQ7/0e9mE1V3fY1iNBULwSwhSNRtPP4kP01/Fc+nDFAdpysoD+1rul7L/QuUlo1770l10ZBTQ1OY2W7jtD/Vo3oNeu7UB9WlbM6oP34/6dP5SVlb0dGxsbHmvSOVEbKhlZkBchgj2n1Wp59LjstMA10lxjyDWws3ecIl78+HJ8hDt6NqcezepRPNyhfjluJ8ktNdLWU3n0y4502nAsl2AP6M5eLejWHs2pa9O66kwLeAfutjcVG/e3cN8RNUyoFcphDwSswdYB29OwKqOwtVV/yY/FnZy3wbIs2JMhe2Nzx1tugu/cJJZa169D/Vo1oKgIrTyuH2NZo4fbbnAfeWzfezu7RE/H88vIaDJT8tEcOpZbSmk5xXKdloYXREll5PVWekIZ46IjHISJ8HG6sQHbj8XFxT/Ex8dnq79qDbVOOVyBD8CT1HXGB+ZGP576aAC2+nB7nEDseF4pFbjod8JCqQ/Lw+0h3sDzuFf1KWwrOL+k0+nWwSqkyz9rOWeFcngCSRIPC+TEPh7K0gsfk1usLsHGyzRyczEP6WRFYjPC8uD8I48z5XVQZHd6uHfDfQwf/1BERAR3v+MloIrgF/gEX+c5T+2D6P8B7ByVdTB5a0s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png;base64,%20iVBORw0KGgoAAAANSUhEUgAAAIcAAABrCAYAAAEqZqFlAAAAAXNSR0IArs4c6QAAAARnQU1BAACxjwv8YQUAAAAJcEhZcwAADsMAAA7DAcdvqGQAAB9ESURBVHhe7Z0HnBvFvcdHK+lOpyvuHTeKwQZjMKGaUEOJ88ILvIQ0SDAmpMFLIDQTaiAQjDEECBjygIQESAgQCBBCgBhjwIB7OWzO5+6z73z2dfWy7/cbje50qitppZONvx+vt2hvd8p//vOfmf/MioKh6/pp1y3rxK4HbzAs9+qW9Mg70/D3rd70DwqHw13q3rQ88pm714Msai/hDeqwFxd90CH3Dx1bLQaU9fyJBXCvyTOAUJyrDiWXLor8ISnDXdzmrnWpK0LMq/Ooo5iQxIci9iFRnjyxRh1FSAhJPN8d71BHmel+SDAYPFMdSs4cXiZigxYfincb/eooTcJ+/8MOoeFXvuWJuAdEiUan90PCYTd+qVCnKfGFdOGw8RUReqWJRdOcu3xJc7kXsQ9ISTisT9vtDTF2vajrCGZ+Q+nBoAcRp1juWCWL1WnqlvTUtgXkH6VD3ZqcD5v96rb0oJz1FJxY1O9JmfFhuzqKwJiqP5N0y8ny1qA6ihS+v2/zdR/H7gnlFKH5qjpNXoop8tYk4pRVKf7jSYll5UsokKnofsgeX1gdRbj+8Ep1FOE7caoBAe9WYkmj04IHXrW0Sx7PO75aVCSJWzQqpNevsQ9KB27zaCis6rT3Q0imB7EI2rWeUJCEhGUwFzYH1FkPG7tCfMGp8Q/oOyBkI7FJZcMiWg8ds6EzyFMJfuM2Wt1uLnzBrOW963cjzP3UJffqMWlJm858CPV6ebJilAVr24NiYj9bL/GMJ2npI/cjNtznGwjCQJCFTakro6RveXqDR7/4wMTKfAaU0lNJqtMZ0D3xcZ1xYIVocIfEt+JK/jqmTn97wnsTLkDSmvDUoeq0FxfDWLLHpGEA2mdUhSZ2xakh8tjxNb3ujRJGmliE7oYC6KWrEm9NEQgSH2q+KFkgmP7JAkFoBEBUurVQlCS367vUQQJPT6uRqZAOBiJZ9sWCMuBWh90kBMRi0YbdsjKinOPhS84e2duGixJEAFkfZQrEHzZ4RHy2pOX2lYYM86y4bmlnsjhIEoQ1Fh9UZ4wBnzc56RFSjool+sdbXCF5LRve3xWptCJPSV9JZR1fl8s10ul0Nry83S+Wt/jFaKdVXt/lDYsThpSLM4bZKIwHQA4a5A/7PKFQ6K8R0dNlrbuqJaBv7F37/k3dWhj4kh3ukP4yGsLpeKLerXvQ8qapoP7UHPDsY/iC7a6eWBvh/V0Rkx4BmqIelTt4yG+f2eSRD8yV5cg6POcB9cjswR+fR1PADBY2+RmY/1KPTkrK4rsT8jAcNatZ0E7T0hi8SX9gLNShaXQGdFENMySVYksa5ZtX9vSrREHbXB0l8sJWnzSauD1RH2lO3hxXcTIQL2z1qrNEEkKHvHQj0Al9FOxBOnekXVw0vvdP6zpCYnZt74DT+LnhCKc4rCZiIkZpZ6pY9Tar1TpAXeomiRmQvKOEufWfxoD4nurSinLn6kSTgcZPfCBIP6QKVH9/ddqLhBR5YK1L/9lhCQaUjOVlH/UEghnFhiSt/PhMY1Pu6STNX/KfRr84c0R5wnsTUqQrRZ/MxTCQY3/hkyg3ye52prH8F6oaOZ6EgIyvitSm8TCGqR/fm6snJqZolGTNcZIQkJYUTQ/+PU1BW9Jy1psJNckjQ1KleMJj0xlA7L2gbZqOyw9O3yl4cHXyQCak0yYEeVxl6hgR6ooPknQZsFX46HHV6iw5jIc1iVJLuID6EhrJkrTPdrs7LFJZ+OyhNdLVCzXQgiI8SJ12k5A1aE5UzPk0odkhoWZku4a5zJjx+OShdik7RgJx/bIu6pGEQJCkIlyIuiZKVnUNb75pRfIsyJVnNnlTBiItgUBg+mN1biZO3lyLhhXqsOnq0dkDs3POvLr8jCMGAgb3XeqRuePz+aaqDuyseWqDmylxhHqUOfCJvzIYoBuWyazIoPp6k7Xw4A2vdArLeQ/XuoVd00X/Mk3s9ISFA8rsyklO4dD1Vyya9jV1+95H9sUpD5Bb7Bc5Cdsl2NjeqUGJ7u6TRa5uw479qKtw/UkcfwgFmGi3FpCCJUgwGLwIkfk9Iuagll7ZGhSvb/cJ9ridONguDoalUAPLcahDk4EIwAJs8eui2RsWa9pDYmVLQAws18TXx5R3m0hIKA69XILn/kVeKGUQWBskoB57fQsMCaqxBjTRzGRla0Aqhi6kHsH7NqjXlw4I1I0MHIcDH15nTkPZKLOQOK3s5QOQyBtUkPoG1MxzGZC7VnchUOZKQrawx+q17ZHOI1Suc1QQcyJrHQKJqIZe6OBI6hnDykQ/M/tg82QZ9M4A6J3xsPuRNjXQNZ3qp8IAsbyFuXBbATrGzeTqJZEBP4R3lgq6+bBjlZ5C7zb55MsKyWYo5SV7/HpdexCKU13MkvtqI5mGcLP6NowheUdK/0Ro1t+90+gXZ49IPbQf5To0oI4eaBPfHpe5sRXlztUuObqdikqbRbShWmYVfsuRlWJCirZzLPfUuqRXAdLlcpoA6nJaMiYIHsY3B29a4RJ3HmVsvCl27LEfDuYeU4U2VeQ8GT/9pFN40vQRxsJOiKEVFjFnavo2fpQblneJ3xzN9xtr02W8CSL3zsLm0BmnDrOrK5l5YK1LrGpLzG0/IjMVksNm+jAYZFG++367oeFtOVp4Uo2AsBhmuzskqmyaqLHpL1it1m+oyynJ+GiWwysXd0q3PKP8bYtXnIIaaBZyx0zYY/jsyf3UmXHuQcPr+sOdhqQkaVdEPCcOMS4dhH1vZicGoV7KBTYLjGIoQQzdFMM1kyrFb79QnbHTMRtY3K7Fc3OBTXGjGIrrphyGmzkQwjrBjERhDv95Wnovg3QYcMzsJmOCwBB4a2yGHt9U/GlaP3EfahhWIMaFtjd8N5+TK9Q7XxtdTl34vLqUFkNpR8X63GZvVnZFPEtaguLBdW7DNcTgMk3MRmLmy22rXOI22C2mVbsEhtkP6lzi8bFOTTgzxGgritcdMLJoV9CJ2Kj+4WDJSFTFt0ypTDvOlA1L0baZ3N8u7Bb9UhhmT6nL5oBG3ROvbkvvjpAOFxTBsj0BfSk2ekzzvJDQc2ErNoT7ERUF82FjaU1bUG9E9pcybzT4dE9QdiBdp4JeOPA+J196Qw4upMWAPXUEiZFbHZ0reOHdTd6w/mIGr55icfdql065RVPjdhXEvgEJcw39jK6Pm1RUDHyhsH71kg55jHBcpYJUOiBUGzd1hfSbVnR2z7Iymz0wLH6+hB3NUhrWqVeXPlDAFyLffJtdYf2X0DeP17llZIzC5GTv/W/XuvR7a12RzuRw2IvnZmyx5oM5Fb5BEEcLtul46fnConOSF0xQLaYZrXfipnZdWN7ByUuwpd7Eln27YT/7KQhFKy4sKl6vd1x5efkFOOXMqIOxDUZxkI0V/M7x22Zs9agtXrNara/gt838bZ8BEbsUWysi2wtauXSDrm0N6GvbIi7RHf7EGgk1yG78/UXqcQWlIJLR3NxcPWjQoNeQs6fwvCOgi5e2+ugwJkY5reK4wXYxokITDmuk45nQc42D342esFi4yy9a/WExdaBdnDOirLuPFWnzIXZno3FWVC+AnEFOzo/kqa4/u8kj54dyXCUXYGfJxh9nlr29s2f8B5Lyb+yKWiNmBWyB70SCqusPrXPLhDCTAMyV2bVd+j9iWtd4Z1GKT1ZAGpYzcB81+/W5nxZ2OJOGLg26RjZbAd69WAWjb0FY6Pch/RzoftCi3A+KwWooXS5pQBAG5kBufZlmwJczICzXfdFwi/KzxZHGmyK3cYh8wEs1vrnFF9Jnr+n7Uf6rVGuWqCAWD4illz170bnApUBUQlhsVTALD172Hl96cwn6fUQlBGGcr4JbOAKBwDmxLy01WNNE/daQIGeoYBsmK8OFL3llm0/Oy001c6OvWdMWlJ7BBzi1rF3UDQ+/oj5/mmO/MCZLNiHIEf1tYl5dZEYEpMOQs0vWUCpuWVH4KpR+pIv3+OXWnqThZpQXtkQsYBV8QxjKYkjFYyGhXf7J7oCYNjSza4ML0kMXpmzg31yzrEu4sY8KHiXRCtmlt090yaf5jX45J+qLQ9O7Zj2w1i1+PtFJ6XjcarX+UF1Oi6EQM4U5W/C6uBVcktHu18WPP+mUI+1GR8zRehc//rhTLlOVDPwsuDxEK55dif28DNOdory10y/OQqvXqO7IqDOQspO4H1RuTL0sbPbLpvn3F7Ub9ve6aknqhCAUMuqqweUW8eAxVXI+KUqQ+jU17+2KLJKFOBwpDzJgJIZzqaEvPjDj0lgSzq4ldmTG5R91io9QtNKxx2fc74OSccmiTnHCYDsSL3Nm08NAJZohj+SMiQEJO+evm71pcy6Wg2ImY7Lf5rH1HnHF4s6ERZOivI/cM1qcGK05x1TKatMIk/rZxOsNUjpOlxcyYOipFVkoQ/ZixS5Uwr+kUrx6aZfUJQua/JCEHhGnPjDKkQNsYmRFdo3TJXsCzFDb888/n/EP08YSZW0iHvQpJwufkWbNrHie3ugR7zalLh6RBNBFP1QL5Qgi57MYgTl9zaTUU3iTcT9qlatQq6AOGKZpWsrVZkgmyZjCueSTYcgYhRqcFip9RlNBQbNBp7igYI0mBEk3hTgVh/Xr/puz1T4lmRLj9FooTzq4GYVRm7XcJT7e3bNOnBnQfJqQZL59Jg6ptiHBw5SMjHojU2KUsXrMxuXwLBQn1g6pVlDKFY41HpaDZHBxAuowFJGMf5wxyFzpLhto3pw5PDsHXCMYNHMSGOzQDFfdGV+Ri1PaJQdViJOG2KWLpFmcd0C5OsqOEMqX0ShkSgxPNQwMA8ZeAt870CFXCTik2pqzz2gUivlXc0yMba6wtGOgM9JbfyBTYrw33GHhylrq1DifdYTE5WhvcBWU7GWrN+ePNl6tx8PRPE5LBe/KC2nIlBgrx0GDp7Ie08HqeFylZlhE03HBmNwddzf0TA56S+1TkjYxoIHXMk/SGVDpuPOoKjERNUA2VmYs/LsHs5gakoxP1EIfMB53y4M0ZJIMyYbO3J1orkWz//Hja6QCzKaPgwnBOSZVWfaLxBMpIroPiZFRvDMnhq6/lmolHKOwM2ZFazDlQjPxyISA2X24WnwzV9iCPgfWcDis/1tdSkvGZEf75JCOkKVupzuYdMWlVLAGYAK8uNUrGtxhw0YYZ+A/dFyVKf2sz27yyiWEUZNMRpFfoy6nxNAb8TD9+uVd4p6jM88I+L96j3gb7RP2NxhZsigKDSOupMqeKbO4eUWXuAN6C0XEUDwN3QTpmPvmTv9VZ40oN1w7cH1Irs/DzhsGhX8W7bdgTc22BgvNGNQ47IRhr7aZUM9VwRQfUibmWq3WX6jL5kDpmFOb23AiXUF3oZFDx5Ml2NgDzgHrQnKVGm5UwTcXSMej/9zuQ8QKHAsT4IoQje4QR9XuV8E3H74oOne9lInO/1fBLgxI6bPonvXmjsLPr88VLo9BENZTVbANk4W+x82a9pZT099iazQXE73QfAhr8yLUSEiLVxHWBepyYUGyu36zpks6vpcK210h/V87pPNbmwpmccALpecOHc1KATrTPr4+4t+lglhc8F7p03XT8q6CT9BLx/qOoP5kfbebZVbF3lTwcpseDnU8gVxZ05r5eydm88o2r/5BZE3lwi5Tkw30xazvCnVr8kJDD51foIrvhESi1vhYBaN0QKD+hwG9p7ZLf7/J2EdtcuGvmz36c8r7OBgMfku9vjQJh0PzmRT0GY/1986XP0AvPPxZt7/WG9j1nX7IhoaGBid0ydsM+AtbvPqtKzv1BY0+3W98upo0++knfv3SHid6JAKd9M1r1sZhsA2aGwg456Zdglbrr/GqEbWdunhjm1t4QpGOl9jhQhpy9Wxp2ixiYLlFfHWMU4yjF0RkocUbLZr2Z3ljASloYsSDnJ2A3bl46el48yl4PaMbHXEKIOYetOsXIF3+g/N/wYqsj/y0n/30JUUtJqUAiupAi8VS6fV6reXl5QNxaUjkl270QCCwu6ysrAX6LoR7PdgyDjPsi+wzwqEqL36p7VTo3i/i0hE4n4rj7Lx9DIB3uCAwK/B8bh9brVYO2O3CtdLr2siDvVI4kCE2bCciM2Zi/yVcGoHjXnYpP3URXQGZy7Bxz9FXuxZZNQiNS34nSvRX/sfst2f/Px0m6d7LkUS66rhgFdF/aUylVfoaDq+wiiEO/J1dS+qriPA0YXsZrbZn7Hb7YoQr9SdOSpy9QjhQUiuwXQgt8L9I7KnqsoT+lfTeXdISUEN4FjGpn1WMr7KJ8ZWadOExEwrRZgjbNmz0v1gP85k+UxyLpafOaAhR/DgxhGUJwn8/NMwLCH/PR35LnJIVDiToOGw34vA7SNBub/76zqB4uzEgNkELMENOHWqX+2wc8goB+x7b/WGxui0kPaC7oHFOgLCcPLSs1wexEScKB1fGvQ3C3iQvliglJRxIuMHY+MmLyyAQMmxs7L7e4BMf7w6IYwbZxLkjy8XgXD0B+4Da9qAMf5tPl25q9C6PyjHiytrrD4jqtdhaI1dLh5IQDqjcb2L3EBJIthxY5/9li1eOrXPNR06ySFa/7224YQe9uNUnVrYExfRRZeK04WXd43pIgzbEfya0yUvqUp/TZ0mOUsOVBu6jHcFz1uX0fHkT25dH2vkdtL3DIMoR+mnyM0k7PSFx6UEVYlyM/xjSZS7S5ToIS+4ediZQ9PRXQnE/In8Fz1ltcN7KHmiLn06oMDxHbl+C654+s9ErLhhbLk4e0tMPjnR6COn0CwhJbj6peVJU4UBkf4Td7xBZjR6SXI2XTcmZKDlmfMJ8b2d9R1A8UueRX1r48qiIGz0KEwXjRxCSrD7vYAZFyREIxRRE8h+I4BhWH9QUO9DsvPIwZ1ZzoD4vcG7Ykxs84sKxDnE87C2CNNwaDAanl5eX18oL+wKI1BwIhuT9Jp9+zdLOXl+43k9qXt3ulR5Dsd94CoVCd6ukLTgFK7aIR38IxrvQFlPoPM85qGMrNVka9mOcjkBY3Fvrll8eibqbI20/QdV8NrZ2eaFAFEQ4IBSTEQEKxkD2JD6wziN+eIgjp+mr+4nAT9NwGODqiZXRqXl7IBwnY9t7ll+GYByHTXo8fbzbL9eB60u/wX2JRc1+/TqkZ/Tjj6DN7/cfq5LedEzVHAyozWZ7F9Ls5DoS7+0KyElpRlYJKUU2d4XkzMbP0IrY5Q33mgzM/ttqm0VMHmCT32OaCK2YLpqsHrhySq4foomytp3GqlfMQrryU6oQEK5TdTK09PLIHeZhWq5BW4zAjqOQo+gA/+YOn/yYXKbvrBiFapWLGnB5nEKKGicUPFHvFavaAnIZDCNyTZnhNLSRFWiWH+yUYyn8vPuK1oBY0xYSOzwh+QG+Xx5RKcpMaLKzS57z9fgtKnYFIO23I92Ph4DsULeYginpjMCxUf4qAngWS9vv6tzi1slVclqZGXDUlV8u5Ed6OJHyK6PKxDdh2JqtkJ7e6IVQ++UCMbkiHTogLQwbNQ2DyLmL0cVsOIrMyZ8cPc4HrlO9EJr5RggcQR68Y7Va6b5gGqYkLwI2C4JxlzcU+fwkx0OmQN2axbObveKNBn/3jNpISdXF4f1t4hJokuEV+feqPvKZR3y4O2B4rap0MHwsF1EDnNqoyROWX9q9Adp0mAnhJY/WeaRvydfVCgOoYn4M7TFPnphA3sIBwRiP3SIIx7C/bfHJD6SxpJjJ86hSXt3eIxyxhFBUOQuZo53/DaEcnoP/xrIW9ky6pXuzKaUlBmq6UU4NrbWK7s+sm0WbPyzmfOoWMw5yiIOqbRSOHW63+5iqqqpGdUte5C3CCNAPKBjs8VyNeppLWpkNV4dkPR5rEEbhipK8zCH9G5Z1iYs+aBdXL+2EQPmk84+RSV4c/fVA3ZspGBQ0Gp/3f6FKfrPWbMEgXECW/R9c4Y7RRD6MdDqdMyO/5k9e6QHB6KeHwx9ZNO0wGowcL5lxkLH1FLOFVvqcte7uetwITDAairQBuZDlgcggZhgnPVDlO1DvD4Gm+QAG9FMbOAXAPM3Bjr8jUe397DBnUo1nFjTSb13pkkMRo6GhkCdrcfkEVC8dkTtyJ6+0CAQCZ9us2r+48uOdq1ziUqi32KFns6BA0H5jlfUwbAOu7JGvbRDVQlIg8Gyz84++qF8ZVZ7Xp0KNwhVWg1CR34KRDuHgMD8/nMKJLnmRV5rAOj5QWDTLDldIWvhqHSnTod/Dt9/vEFcu7pRD/PTV5Ciuyt+coLBxo1YxO9QMlxUSN9IkwzMT1Ig7UYUSVC1W2IGT5Ume5Bv64/nfNgSMy+eZ0YZPBlfGroLhT1W9zR2SC6fSu7wwb8sf2jm0kb4wyPy1EpPBvg6ukMmOOoJCe7Q8yBNTRJu9f2xOmtTflQBLxhWHOqUw5KMtigWnPXB1rWyXcc8V2ho1MGzMThtThIMdO4XONPabPHxctTi8n1X4+9R5Lj00gA9Fs/LsEbmteZkL7BwMQyADyZpzeZCXcKB+k0VjAKzDYpQRVl3XTKoUT51UI7473iGGoNXB9GB1U2jhNALDwo6unxxa0e1hXgy4PDDTIN9e13jyEg5Yxou4d0B9buwKydZEMXh1u1cshd0xptIm1zLlTLS+diijYNCr7abJlUWfOsEBPWqNqHAgX5bKgzzJNxbrEZTglAF2sRvGED99Ugy+Ntoh69hFuwNyEIrfxCzSq5PCd7NL/M6jKsWwArXY0sGJXpzaORBaC4IRhEJfrX7Ki3xjQs2xFlWsnEv6KTKqGLCA/GhChfj1lEhmsIu6r0AjQZw+zC4XHo1+yLWYUGPVdYTEsaplBOGgj+kSeZInecVG0zRPOKzLSThHD7Rl/GqM2YxFK+ZuZMrvT6iWNsgYVC9UrBQWbka6znOF2oLVx71TqwrWK2yERmhsugdMHRQZ5IPWeA5blzzJk7xr6nA4PBa5sMiiaSNuWtElvjnOkdUnRgoB61+ON3D43YtjM80RCgXXHbr8EIc4CtVpX/N4vUfO+L9wbDm1Bv06jsZmynoipqRbMBicZbVa74osWO0Td0DdF5PoTHv6OKxpD8lBLzO7GKi6+UzO3p9xcEVOI7+FgDP8n4Jw3HpkZaTHWNd/Am3+qPo5b0xJQgTKju1lSOz03yOwbNp+fUz+7fwGd0gs2BWQTTW25ZklHNzjB5B4jZ1vId0S6QLHZqI8SGHAPzG+ShPfQFyO6N/3WiIWDrjNXuMW5yNs/DwXNPgbKKDT1c+mYFp6InCj8LDFIYtlxD2rXeKkoXZx2jBzhu+ZSRQULpq+qDkghYOZR6FgT0s+keCz6RPCPe1JLrhOn1BO3u4LA9Mo933qlkvtceY+CiaX0+NIbOm5CUaBgExCZi3w6JbBty3vkl/aobdWIaCqp4fVDjRj6ZrINQjboVX8kBp+CKfVx+yOwCN+947+D4wwm8Ec+5jY3ypGOqxiBAzZfL/MUUz+uMEjbZ+ZqOIgGHtwaRoE47PIr+ZheopAQGAQiQVdQUv1Xau7xIUwUI8y0WXw88689R5RjgSecbAcnm/BpdMhGKsiv5pLQYoLBGQCyuvCsEUbOnuNS0xBM3f6yOKNNeyLsBq9t9YF+8Iu1/aAYDTAxjsF20Z1i+kUTJdCQGrw8NdhFJz8p41esccfFlce6izqmMO+wnbYW5w1eAmqaX58BoKxEEJxLrbIt9X3ViAktyIy+joYBNcu7dTXdxR/kfi9GS5nfueqLt2j5p4Hg8GbVNIWnKKUYwjIEXjRi9AiE+bVeeT3cq+YsH9NjnTQyKZL5IXjysVxg+zUFvV+v/8rDoejTt1ScIqaO5D671s17ck9AaHdv9YlpqL+vMCE/pB9CU434IoEh9TYxEXjHTDddF8oHJ5ps9meUbcUjaIXXZQA+jjOhoV9dZNXFw9+5hJHozVzwWjzZ7DtTTSjWf44WiL0w+VYDVvWSKd7kE43wrbok6HFPssOCIlND4fvsmjatW1+XTxR7xFhoYvL0HZnD+vnBc6n5bzXU4eVSW91Jgyq319BIG5Tt/QZJVFWUULOQ0CeRKIMmt/oFy9v98mFSuhqty/KCR2BKRB0CmZhoLsDZKI5FApdZrfb/6Fu63NKSpFDSIbpodDtms0606dbbC9v9Yolu4Pi+CF28eUiOuwWAi5iw/kl7NXltE36X0Ag+D2dp1TVsX+RWqO43e7RsMxnIYAzwxZL2UcQkrd3+ORYypnDy6Tbfylrld0QgveaAnIaxQGVGoS7XE6JRFXqRyT2L29tFihdDmznQzC4oO2xQWGxrmgJiQWNPtEK1Uy1zFX3Dqq2Su1SzEhxjKM9EBbL9gTFytag1AwT+1nFKcMcYlwlQ6Kzh2JpKBSejRbHP6Eh9pqvKOwVwhHP/PnzbdOmTTsBiX0pBOYcRGMkB9c2u3WxpNkvtriCogn1+gC7JsagtLIFMKJCk183OMBplZGmBsoEPck4iLcVVUJHQMjVhul1xR5L/jYaGoGz26cOLhNqRUigN+K3lyAEz+HkI+yL4ztZAPZK4UgBP8YzFvujkHNnIJP4QZ4DIAX98JOdOcTPFez2CNHJ4g7CHNqVY7aJaJbI91QGOSyiBhnP3phIYvGrB5Y21A8N+Mv3cLwAAkBvb451lPCMmuzZl4QjIxAeWilO7l0ul6OysvJAnHMx/lgJYZo0Y9uAzYsM528cw9DV8X7283lHiP8Hgi01T2g9uGg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7" descr="data:image/png;base64,%20iVBORw0KGgoAAAANSUhEUgAAAIwAAABvCAYAAAFJFxiEAAAAAXNSR0IArs4c6QAAAARnQU1BAACxjwv8YQUAAAAJcEhZcwAADsMAAA7DAcdvqGQAACW3SURBVHhe7Z0HfBTFGsC/u3RCCyT0IjX0qggWQAQREemI5QlIUVAUEBRB0edDUfQp+p76LCAiiIpYQVAEFBRQEkgvEEhIAiSk91zd933fzl1yySW3lytJIP/8NjM7u7c78+03s7NTvgGXIyHp27eSwySuXsGuOGwbnU430VBUxD+yRtrWj8nxFadXDZ9tg4KwU9XHrDAyXJwqk/rvjZIuL4/9heFh7JZH/Kwy4riZU9cPlEL69GB/6MA+7JZH/MwSrVZ7gzhuRpOaKulyc2R/Sgq75RE/ZdTCBZVK1Vh4mVOD+kJRZDhE3j4KEhY9DNFTJsLp6weKo5UxX8jLy+uw8DIqT09I2/wRdP/P++DXpy8MDgkHSasVRytjvhAROe4W4StD5ecH+uwssVdG+qcfC58VjEbjAZF8KfuX/dLpGwZZbDkHfxVHJQnPHSd+xqiEa4ZOEt5qQZla/NYiaQSdgNeKj7prjAgpI3L8SLrROxUvYhP8kYqSi9sPIqgWMBgMuxOff4ZExRj1eilr7w8k3AXiFAtqJOSKsrHYUXIBE+UvZH5K+Hsv4TUTfutw0F1JB0NhoQixAcXCGhHjRkv5f50Qe5aIn5YR+8B0ccgSzaWLvFWkNDnJfBFzcgwF+cInk7P/J87lURPGQfSkCXLuLndzTWqK8JVDX1Qo7iFJVCZHjB3N/pDe3dm9+PZbkqG0lP0mxE/LYqLy9QsRXqsURkUIn4xer58svJaPOG7ubCn4k53sDxs2mN3yDPr7NLua1GTw7di5ko6ZiXvoXhFZ64SPGVHpqVi9Gp0svJWoqK02wbyyELezuE0SQc6jsLCwDV44n9NXAcy8qejYF1t7oIvTjcJH30iOYpJeXMOuuIxNqk0Bpr43llMx9IZyBKOmFNQ+vjafb6Xi3wSlKGP7VqsROff4YnZD+3Rn1xYUESJs5DB6jNm8oxSKSPavP5NTJaeG9Jd0WVlSSN+eUtiI6zmMCjJrVZbyRNw5igr/v8StLLAqmYKTJyDg9jvEXhWo1eDZooXsV1Up4Er03/cbPa5hYteCSs8QY/107Iy7X+uze68IsSTxmZWQvc/6sfK0mn0/dFzzvNizJP/YUWh6061qjJSFcldKEp6wxadjJ7FnibG4GHIPHgDPgADw69qVXsLyAcwwQdNngtrDA9Te3qD29YXMb75GxdXIxyvQeNBQuk+lXGYtMpndNr0v9qyj9vYBlZc3DI0+Az0/2GyO1ODTUVwXHIxldFX1wfy/joG6USOxZ0mVWY2UTXgtoPcb5TCVpxc0HTGC32/F8fHg2TwAj0pYp8yGto8+Bmkff8ARKw+97j0aN7aZxa1CEYp9cCY5DhM9bQK74tI1hy4SM/Mevpi95B6WK8viUtVit7iw0MpQq9WBuswMOL/iMdBmZIB/vwGQd/Q3aDx4KHTb9B4Xcnj/Y3jezeJnDbgffFRvsSJUAAtMrO7rl4jTXAvd0FBcLEVNGS/pC8tqpyaoLhx+23Cx54ScYw1McLq+sEAqiosVt7FN0gvPsotS3C4u4zh0wdM3DeYL14RL771Nj0+8NxyALhYzewpf1BHi5symCOnFZe0Hf5wVdotcT3EGWXu+p0f2lri8feiyMsVlKhPSq5tkKCmRruz6QoQoR1zeKlZrRfQjXV6e2KuMyssTzi56GIJm3AtZWFUgisLDQJeZyf6qiL5nHEm8VOwqo/xHpTXyThzj6uXljz/k/ZiZU7ml7Mrn23nfFuI2lagkGYz5x3EPzhR71ml64wjwbt0aa5vyzyWt9UqUNS5ueoPu0UPsWmCtcjW/9+ffiL3qwSzCrgorW0RJwll2q6M06Tw5x3nHFkKSNtFcusRu7uFD7BafiZcMWDDaovRCErvidhZUqkJUdaKJ0H7BKE+rel8GVkOpSmoNzN+gwrqytdqeXZE5NaA3dHkDiwp6PHha0vNrOPy69Rsg6bln2W+CKuNDI+PEXhnG0hKssPtZjYyNJFYAJXL+qWUQcOddcP7ppzhCxtJS3jeWlPApkgELWgyn1Fsj9/BB4atMpciQZDK/3y32KqP2kZXVw9+fK9f9D8gNx20WPQqGggJot3Q5DA61bAoqT8qrL1FusppDrElmbPYPynJTeTQXLvBDb/Ow1WZLM/32/AoeHh4zxK4FlSKD9dZDPTfvEHvVQ4/IhMQvZhUkLFkkB1hB0unAo0lT9nJABazqDIoxFStJYq8MyglEwuKFfGGvNm0gac0zkPDoAvBs2owfW6O+/eDU4H4g6Su/pNO3f0JqsFbsVqKSRpuoKldFjBkJxsICsWcddZMmMODgEbEnk/HFdgia/WC1H3BVHkDp9MTyIt7RhiKG0oVxqC4iRJVZG3XnjKRW79KmXRYhNYNarSgiKOgbRFDNQQm9QI8sP+Qvcuzi7JKH2cVrKGviUgpd9MqXO6SScwl8g+q48vk2SZuZwX7xc0VU+wwrgikcgY/9GPlT33oNcg7sB/++A0DCR6G5mAptFi6BFndO5HMxHs3wUVs22buKwsLCtnjDrzCCCbidwfrtf3Jzc6ld5OrArsfkTFCa/ui0Q4l2x9eDScHVOp3usJeXVx6qw2Xcqu4OdTEuFQyqlBq3DZjAp0UQV3OKosIhc9cX3C1jLNXgyz6P2y6923fg151Xq9bQdPhN0GLiZKxqtxG/5OvloDMP88X3ckg9Qq/XL8YEMEXxMVLEuFu4Q9RRdPl50rkVj0sJSxdRWwKHodbpS0pKnFucOhOMXDeOKXLhX89LaZ/IX3auhoSOJS37MUvmiujUPlgeTKJIGXVaKWxkpSEdbqMk8bwUN/c+scd4iyi6F7yxh3x/SQq71XnNN46iz8uVElY8xn7MZhkiuu4Bb7iKbpz43CoJC1KOhCKMRuFxPdSsaSiWR2vl5+cHiai7DhTKXrrZ6ZuH8k3tofjsGSl0QG9Jk5YmZX67Wwrt30sccQ2aS6lS1v497Md4Vx714yzw4h/RTcLH3sw3qwlxD87m8R00MO3ipje5lZ16fUP69WSh5R37g8+jpjjqAabmOFu9wNVBDehZ+/hZknB6iqQoosrPpfLgdTthXWRB4pqVMODAHyLUfoI/2wmmz692Ty7Hj8vP6eIwNDIevFq3htTXXuFjzsLDvzFI2lL+Asf4x4tgRSgVzDnqg/Xv11+E1BzqXPYydcm7gZb3TAN8rbMfteYD9ijApmBQKAEobc8Lr7wIre6fI0JrDrWPmNpIWk6Zxm5o356gS0+H9k+u4H08C+LnPAAZu7+y2p5iL+2XPc3XwXRU3WJkL1qtdgTl0ahJ48ipl1BZlvfnUfaLZNnE5rcSVvGfxY+8V2JnTYLeX/0oQpUR/9D9UBwTLfacR+PBQ6DHR5+IPdtQE2PB8T+h6c0jadcTNcdmZ6DNrIQfbL+Rq/K2PUi7PMbiIiiKCOePRh4rUn6zMm7EdF7LSebxglVScPJvPl8p+pwc/jAllAiFUCIY7n9pM/+RagdFV0ZWRmpCp3EtkeNu4/3YmVMh7KYbYEhELDer9/jfx9Dvp1/Mg26ajRrNAuq59TMqLaEFCsok0A5P4Ue6fa1fzMVNG8GvRzAVvop/rPStdKD5bWPhzIIHRYjzoFepqXGbyPv9Nzi/4kkeaYK1V+j8wkuQtHY1hwXd9wCfby/Ua0OgtoxljwIUCQa1hofFXbfhTSg8Ve1QWpdAA6Dzfj8EkWNHY5a27/swevId0GntP0lbLmM6DolgmygSDIFa09GnfQeg8UO67Op7q2UqaG25Yt6kIQN+Pwb+Q4air+xgp3X/hM7rRUVPpQbt5cvQHbPbwOOh0OfbH8tpjO1cET//Qej7PWZTBF8g7dijELta8FDq7VAdL1L/MNVgm93CpXyVJP/rBcj67lvSYRHiBLDcabPwEWi7+HERYJ2I22+CAQe5sZyykBMjUA1cIUDCRg0TvrqD9kq6lPLGq+zHB2k5QtEd4E3X0c1LU1OkxHVlcztqk/IfuBg/1zc3VIfBYPieI6LR1IoG0dy0M4vl7jQCBTJeRK1ugBEyN+UVRUdJ4bffJBlsjP6pKZk/fidFTbkTK7RyoziSi1ulKT11DhTSENyK5TiToCKlSPzWOrv0Eank/LnyCaoWQ0kxjb+QoqfdJV1Yv04yarXiCGtGJDr2VcfrGpgAT0zIWtxsjzCyAv4uCbdZ4nINNNBA/cE9NcIKYLFB/VKB6G2GZccE/IaRh14C0FgNqq6mY5h7xm3UNiiAGbidxE3PJaoySrCe9CW6g8Rl3IZLNQaF0BsTtReffhcRBNqMK5D780+Qi1/LOvTTZCZtajKovHx43pray5t7DAKn3wtNrh9mbjIg6Fr42TMbN4VzjesYKJAbcCuhR07k/naQq+sJyxZzx5tRpxNHqoYqh5nf7JJiZkySzi1bwt9AJvDaUbiVSayuQ5FF1ZeHHxiNUuLaVdKZR+ZKupxsDnIE6owLH3sLunKjNoH3+kLcuu6C8ZwrR1eSUt/5N2sHCcfZlFxIlMJHD5dKU5J5Hx+GATe5QbeugU/uT4qkPj9POn3zEMmgsZxS7wqyfvhWOrtkvthjAS0U0akbYISyKGIZ3+6SUjau50i6CyqrTo8om1eFD+i/Ilq1CwqFp/AnPve0VBD6N0euNoiePlHSZfPzIeFsEdGrHTACMRSR86tXWLwxaotzK5dK2gx5dDE+sFUimu4FhfIpReDiu5t4Wk5dgYybmJo0UDhDRHTdA96QB9tRy1nWj99xJOoSYbeWDWoSUXYP4p48/1IxbhxmRsTeN41d1OxIEW3XgjfiuZmRE2SrN/ZwMrirdPmjD9gfPeVus6kvV5D3x+/cakhoNBrXZim8hxfdqPhMnJR/4hh57SJizK1SxO0j2U/GRc4sKmvAdgWmHgPM+vKkN1eB2rKPbhR2i/0DE4m0rVt4QCLVPUL6BZufaEHYaSn3UJm9stLkC1h+RbC/EI9pr1xhv73oC/KljK/Nk48rW15zFnR1milfFMdvabvRFxSwQC699x8pFF0ifu6D0qnB/Xhg4ulhQzgs8bln0S9X2kL69kCBbmZ/TYgQWR61Jk0kQzGK+q71ev1ccs89+Qg0Cu7NYfZC0/HUfn6A5Qz49ZCnGReEnIRWc+ZB8PYvwFhSDPhJweHOovum96E4Joq6aFujfBT30xNKRztsJLfpcMc0MnDGLIpkWb+zCsCnbTvTZEl6ArLrJPx69oLEtfLEFywKrNv9qQJFgsHEBOUc/AXaL3OsQtlk6PU80qExuu7CV5gwwof7FHsUYlMwmD95DGvG9k/As3lzDqsxpjqXG+te7Z5YAdrLl+jhNhFBilCiMY/RP6tm/RwF5aNNTwNjkWipNE2UNcnNDtNcVeHXrQfk7JetbOFDNjex2kLJnW+kfwF3OW5kTzJKFuN2/YKDIW3LxxB330xQ+frynGmywEWjLEMH9uHyCF8p4uwagtfIPSJPnUfBOM8gEr/vkOyf5TH5jkDjbckuLZkBNVHw919YUz0i9mTyjvzOLtmtpfqIo0TPkk1cYQG8WSTLceiC1IxYEFJ77S2OYjKJhBrzk0iWTWx2n9AFqXzR5+WCf1/75hKgdkDc7OlYP3FO3xnNQei1cxd44yveHmIfmAa9d3xDWemIh4fHKBFcLYpLN7WXfcNPDFhZi7rzdp4Vy5b7nLCRLTsaL2yy+aEcczKtGwexgjLBoF6RvQ97OP/Ucp5p4tOpM1tTMW8vvwqNevcRZ5XReMgQ6LLx3zYnVdA1L7xoV10NdGmX2MXCXHFHnSLBeLdqAwbTK1Uhuswr7JL6k2UX8zZ+AniVm0ttguZcNx8z1mIwdFWUnj8nfMrwDJCnAWGpoHhou03B4MWiVJiNimNrNlmi8PQpCOnTAzTJyTzkPqR3d8jZt9dsZ4WzRbkKn6TXWdpgoUlYeH975g5UhLSMQI1RPJFdicawRLL37eEdu8F6BJvkEUNt1d5e0HPbDhhw6AgLgKwleQXSwAeZQcdCYGhUPKgb+bMgB50IhUHHMcyKESOlkOVRwQnh2kSJYHj+i0cTu2rU1VMhu6BWCh9A2HA5EUH4wdl87B38RR7SU66wtnrgIXbtQZOSDEEzZ7Mfv5cUq70SwfC0nJaTZ+ATdm1jGCOEpEItIxNqBNmy5ewltM4eLr33Nvh07kLCt2t2hk3BoJRpcnVp4NQZkL59qwh1L/0P/i4sZJVpllKwYsoupuFL9ihEicYQ75J9sIzPt4ld9xLaqxuvSpG5y6608YSQzuv+xX58wFXapLKGIsFgac4m3bpufJu/hp0BlSvWzE7RB6SMCgyiIoc1Vui7/1cIvPc+3lfK2UfmQrNbR7Mf05DMHoUoFQyN9ElufP0wiJ9zrwi1EyoeuIxQgS47h+3CDDpRfu6TXH4MPCq/OLRYKSs8KWeDgX+c4JovTfljFLTn0Gu++ejb2Y8fj0+yxw4Ul2YomOvQSaQJVb7duoNPB+vGvU0kPbcacvbvk3cwIf4DBuBnhQ8UhJ5kTQmcPhPLrE+h+S0joeDUKfBo1gwadesGJUlJWAseCtl7f2Tzfr7XdYEWEydB3pHfeI4lCbfVQ/Og/RPL5GtXQex9+H20Uzakhw/W7lLbrh+g5BMxr14XMWYE1kNsm6qkyhzNe3QmpAlDwmPEnnXIlibNqQoYO54e6DKM89vikGKUFr4M3oC7CPr9dAgu/NN2WUaVt6Y338o5iCyXOrThRZrfPg6GnI4SV6+as4vmsFCwbCqtiVBqhF6v53lKmd99LRVGyx1jdYmoyeOFj9tf3DsEDW94mW6csHyJpM+T162qC9AAJtMAIoyjXa9np8F3R6KnTVQ0PNXVXN7yIQ9NIVCrQ0U03Q/e35djgUTPuFvC+o3Ycz+Ja1ZKRaK/G18QqSKKtUdOTk5zjg1CE61yDpvXGnMbUZPGlh9/5167VNWB8aHlyHh8V1FMFGuPOyhOOCNF3HGr2OMy5aSIUt0CI3ZcxFGK+8csKf3zbWLPuRg0Gil66gQL7cQypXYGIyoFhWNe+oxWd6AEXPrff0SIY2izMvlVfPG/b4oQ1pJC3FqJ29d9MLI7RNy5cy31rY08WZS0yJZdfTNGI8/pPv/Mcs4y5ecQEHgPx80fVYPd3xBKwbhTrZoGI5sTQE2VtNpSxq6d/JVO/VVNht7AzZhEydl4MBQWgHdQK/AfOBhaz1lg0YeEwjBiDXgB1maVW9Wpy2B6RuIb4zi6yuYVlwN/o8FtM2729bI5iMs0piowrY1w64demlFPIyppeJVswB6A+lxoO4CaQd2pyeg62KvfQAMNNNBAfcHtLyV3gi8/6oXogC7ZtRmCL7iOuE9N12RRilzFYG2BRnucwSoUjVSnpYpoO4XXCUO3BF37+7zqIVeFwuADbIMbreN7P+7ehA+vLW7VDhGiIUhUx8Yfg1Gr4aU3TWMsaGyFV8uW8lR4lJDazx88mzXjY9WB96eBY9Q7/g3en8ZAnEPXfrN9dZh6qTCY26kbjeYST8QH0pgDy0EDbgpPh0DeH0egJD4WSs7EgUez5uDTsSP4de0BHrSabfeeqAiNeIKDb+cu4FFhUVgjftRRH4w+L48H7JSeT+Cl6jRJiRxOfb++3XpAox7B0GT4CGgybAQqVZWjw0NRmbZgXHfg5tzZEm6mXigMLQbh4+NDFpDnoMAteu/o6zzr268h5+DPPHavyQ03QsD4u8CvRy8uJdwBDcIsSTwPeYcOQM6hX3ioHPWXt7r3AfDt0hWlXNZ1h8pOry6yiLLe09Nz/9VWAtUamCN7oVDLZr0JaPIbdR3RoqfnVj0pFUXVvf4+E8Vn46Wkl56TTo0YxHY/rPVNGgyGdL1evwC9V3V90iWg0AJQSf6Hm4U9otzfD0tRk++QYu6dLOUe/U2E1j+o/4RMdISNHi5l7P7SwqIfgcoTg2lvWBPbFiiroSioMFlsMjQbNXr63VLs/dOk4njl6zjXF8gQRsKyJWxzM/d3eXlWEygLasdd+dVXXyke239NoNPpaAIRGQ5lqIvl0vvvsCUhskNzrZD/93Ep8u6xbLJKl5sjQmWw1PkcHcsa+bUG5p7r6d0ti4QURSedX7OSOyxpUa1rFV1urnT28UVS3NzZ5vEJJlBmzl0opz6A6Q6g7jZZBCgEnU5KfHYFW+nVpvHQrAYQMnmW8ORiKfYfsyRtOcVB2ZViqWx7gY+rAfwSWIK5xNwvS5W+8DEjpMLw0yKkgYrQGmvRU+6Ukje+LEJkUHEOoyyFsYerjIyMjCaYQDYaSNA7OmrKeCnl9VdESAO2yNrzvRQ26kas/MeJEH5FleImr8nsRlz67Y8J6ovOYZVKxesl5B46ABdeWgvBm3dwK6mzMRQXw6V33gJ9bi5PUQiaNRv8BwwUR4FXGMk//gdGTIJmY26HFhPcLu8aQ42D8XPv40HubZeUTRNB3XlZrVY/J3brL5iQsagwZiu+KW9skOLm3Y/1Fsu2B2eT8c3XbOQptH+wlLB0sXk4dmlSohQ+cgQbeooYdxsW9xc5vL5xYf0L3AhYHpTzTiF2l2PXdBOlYAIm4/Yzliw8wznxmeW8zlDwlh2Y81279Ebg1OlsyogKz/yjR6HgL3kmWPpnW0GXlcXN9rTukL0GIeoKnda+yKuix8y422y7AeU8G+VN7RAub7dxusJgxMkS324sJvna51cuBbV/Y+j6unumCRHtV60Gla8P4Oc6pG/bCvjuh+y9e0iyPCqUlIrAUgfOPPwQhPbvBVjyQGi/YIi66w7I/GY3HzeR+OwqONnjOjg1uB8UnJAnrF3ZsY3DyOpA2paPOMxdtJ67EIKmzYK4OffyunYEKs0MlLvLI+JUhSkpKaExJjtRV1jTU994BYyaUvOMXnfh37cf11+ohkZr7yU8Mp9nCKq9faDdiqe4fpN78FdeibEw7DR4BQRA0PSZ0GTYjTwn9cK6NawkJqhUNFlmATkfgAqTqPaRw2iqprsJuv8haHbLKEh4dJ4IYaWZhxn2GbHrEpyqMN7e3u9jpGmQEuboH7CCeQy6vLqJj7mbtouWgG/n67gHm8a+kO2QwFmzoPHAwXxck3yBlVnCjQzAdXrhJV6B0juwFStFSUw06PEVVpdp/8RTbErx4tuvixBmHSpN9WsMOoDTFAYjOQ9LljvJr8/JgpTX8AG8tMHpc4mV4tG0KbSet4Bq31xv8QoMgjbzrJnjx2JImAKgSe14tvzpyPN8ObhO0+m5lyDnl308eZ3ADEvD7GmNQ5csTeYUhcHI0cghc1F4cdMb0GzkbXZbPHM2nqg0NHqONIGM96g8nFqg1gmo8h44dSakffy+2WQVZlxaj/wB3nEyzlKYSajZweTXpFyAvD+PYMXMeQuyuxxTvQRLFfrjwblycVM1tVBvqYqgWffzK7bgL3k1WQF9OZkm8DgNZ2U586KEuYd/Bd8u3cC3azcRUjch43K0nBUZd7r07juQ+toGSHl9Ay+BRa8ov959wdM0Yo+UB5WJcnDGzh2QuHI5pGxYj5XeurEgpUfTZhBwxwS48lnZOiao/LSKNzWcOhWHFaaoqKg9ljBmm4fZe76H5qPHsKmO2oaUwatVK1YOz5ZBmNqyUqHFXROhx5Zt4N+nDxjy8iD90y28DDsV8df961WsrJdVJFveM4UX36d2j+K4WGh843Csn70MHs0DONw0ebM2oaXjSdn1uTkihBku3LoDFnv0vmQ0ly/xEIXaXDroWsVQUsLTrfP/Kls0A5+NMO3kPBz+DsBIzcLij82t0YDshMcW4Ofpemg85AY+7moknZbNAxdFR4E22S77ZC7Ft3t3NjZLMxWcIGab0CwHav3ttHodNL1JXg0BdeZXrACP4x0n4XBKMFKr0dlAfrJembjmKeiycRP4tG1PQS6j+Ew8JK1aDiXnErhBzlRxrUtQnYdsEDTq0xe6vvk2G8B0FVicsMG9tguX8BcqgZn5OCrMKMzQTpuZ4LCUUWHK7D9jxdCQnw+6y5dFgGvI/PoriJ0xBTQXL5rXXaUFUmxtps9OW1BjX9lvar62CLUAkwlZsr4cPWkCZItFEFwCVtSNxSXcim0CFaXUmcpCOKwwer3+lPCywshlVnXfo45BRe+VHZ+ZK9XUgkvrpQyNPlv9FhnPtvIox1cHtwhPn2n+HVmedcTCNENyQdI+/ohbl12BpDfIFV5xLwIzs4MRr4zDCuPp6ZmLRR+vLeDTvgNquDd/SbgMNjRfppDUIFeCr6ezC+fB2YcfgvPLnwDdFdlWO/UfXXh+DZyZ9w8+Xng6VG7Is0GZEViEPqmVwm03VZ+PuZ3+yztOpuDv4+AV2BLrTWVf0vg6+kt4nYbDCoNCuICO2dp2iwl3y4OU7BG0I6jUYCgqYnv1BbgVRUWWlQgYB1LewlOhUBgZwbMiWz+8AEuQGaw49OqhUqf1vPnQctoM2d58hXjTOY3w05vOCXrgH2xQt/yrjfxk/6jDymeg+3//B13e2AQtJ0/lDkuqV7gLSrdni0DwxE99E1j6KzYPrxRnKEwxbubVVJqNug0KQ0/KDWB1BolfYYHTpkO7x56ANvMXcS8zKUPglGlyGCoErVOPNUXxG5mOa56HLq++Aa3nPgwdlq+Evnv280g9Y3EReLdrB/1/Pgg9N2+Flngdz6AgHovT6fkXYeDR4zxuxdYr0BkYMcPkHNhnNpdP4OsowsPDQ5h+dh4OK4yAjGdx5ZcmudNnXdpH7/OB+k7Ka69A1PgxkPQcm0WnHCKb60fFIoWghjvi3BNLIHrCOEhYupitQFAJ5teTe0tcTvbPe8GzcWNoOsJiccEf8JWULfxOwykKgxGjzyLzOIYOK8gc+B62Pl3fMdU7VBbLxcmvrfLjYKgUGnDkOH4+vyOWSHAPuuwsXg6i9fxH2BoFgaULGaB1ybgSZ5UwpDSvYCnDGuLdrj0W88sg6fmnFX/K1ncyv9kFF/+9EVI3boDEp5+CpNWrIO/IYYvPXFeQsnE9NBl8PTQfTV1HZtbi83DJYB6nKQzmRPrmn49Kwy/toNkPgk/HzpC8fh0fr5tIlBuF3zEKQ0Mge99eKE1OgraPLoEOT6+GJkPkZVJdRcYX20FzLgHrWS+IEC5ddqCyuGyhFacpDIERPYpKQ3ZcmC6vvsnjZi9/9J4IqWVEGwU19jUZNhw6rXsJ61vVG0vw7dGTe619O3cWIfhQRGOe5mKZ6fGWU2dwfablpCm8iodni5Y0BNFpClkRWvc3fdsW6Pbfj8yvRrzX3yh/l44rcarCEKg072LEeR4wfZn0/GAr5B/7Ay6965xXKvVAl+91toD1AUsN/DKhSil/XtMDw/qHsbgYcn75mU+j0XgdVq+F4tgYfG38zmHUIMhVE7oGlgr0WyodvIJaQZ9vf4R2T8r5oDDkb8j8ehd4NPKHvN8OQ+KqFaDPyYGAO8bDgMNHodX9D/JvL779FmR8vp2/xkxwG1C5hrWaQiPsUl9/GXpu3cmf+QSW7AmoLJNxK+YAF+F47KsAleZFdMxlZcLjC1nI1M/kKKSA55bScsmkDBWSgArCrwGRs7kOYTqHjulkZaKxMDQIij6tzeeKRj1uPxGvEsq9VErweQgvEVqx3wqPGXU6+T54Lt2zfAMhxYfaeHq89yH4DybjxDWHShWyjd1rx9e8XDEhlGUUZlZ5qUsX4jKFITAhSzEh74hdfDW9D9l7v4fgT7+ozh6cImgJ09Q3X4fsH78HCXO0s3Kv00DFISWimQWt5zzM6+A7UgEmpTv3xKO8rCK96k2gMlPj3FhUFnm+iYtxuYRRaWgZif2YIP7mo5VHac20DiufhZb3TONzHEXS6kCfn8ulhxuSZBsqZfBV5NmiBb4NHR/KWRR2Cs5iCU3DRgLGTRChLNsPPDw8HhW7Vw+oMI0MBsMv6Jq58PILUvTUOyVdlqUdlAbKMGo1UsKyxdKZRXMszJuhLGlhDqeOc6mTYCKnYWLN8611WZmoNHdJ51Yudfmc6/oGrQRDFhvILl55UIZfJCcny2M6rgUwzbTI0mty8mVoaGfMjLul888skwwlxSL0GsRokC59+K4UPu4WqTA6UgTKYEaL0Wg0tKzHtQnKoBkKYY8sDhlN2mUpfuFDUsyse9hk6bWCNjNDOrv0ESnynnFSUWy0CJXBzJWNW1nF5VoHZdIYFec9FIpRFpFMxu6v2BZv8qsvSYbiIhF69WDA+knap5ul0zcPkVI3vS4ZSkvFERkUR7hWqzUvY99ABVBGar1ePweVJ1MWmYy+qIgXLwsffSNXlLVXam+FSUfR5edJaVs+lMJuvYGNU1tLC6Z/OyqLexd/re+g3AJRaFTqWK5VZjBIWXu+k6ImjZOi7hkvXflye52u8xg1GjY3Fjt7KtvzS9++FUsSc53fDCpJGKZVHrldx6lDLV3WQXkG4rYGt/lqtdrCECBZZcj/8wikb9vMi0X4BfeGFhMmQZPrh3GTvjuh7gFqY8r64RsoigjjRS8CZ94HzceMA6+WgeIsGUwLjdL6E7cXME2HObCeUOcVpiI6nW6Mh4fHYyj0iSjsSgNPqGOQ+nvyjh2F4qhIKI6LAe+2bdmmnm/7juDXuw94BrQA/z79QeVNrcNqi3EtFhiNwON7DUYoio3isScl8fGgvZgCpYnneFqNz3VdoVFwLx681OTGm6q0VoHxjUTnA9y2YbzLZlrUM+qdwlSkpKSkq5eX1yx8CNRs3E+lUlXbRmEoKgRjUTHocrLAWJAPkkrFpZP28iXURj11XbICUQnl3aYd6pMKVD6+vO/h58fzmG2BypGC2wF8zWxH5T6BcZNti10F1HuFsQY+LBVuffGBDcOHRQbv+uF+f/Q71oElwOvSKyUOlTMKt9NYWQ+h8bN4fZ49cTVzVSqMPQjlaoFeMsUgd1vLkD8blcDpc3saaKCBBhqoDMD/AdqyBp82oHFV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2" descr="data:image/png;base64,%20iVBORw0KGgoAAAANSUhEUgAAAIwAAABvCAYAAAFJFxiEAAAAAXNSR0IArs4c6QAAAARnQU1BAACxjwv8YQUAAAAJcEhZcwAADsMAAA7DAcdvqGQAAB5OSURBVHhe7Z0HXBTH98CfHFXBigV7711M7DEmMZa/Jlhi7Bo7EmMs0fizY4nG2BM1GsSC3dgrauwVe0MsoCigdFDa3bH/9+YGOPDKHrcHd8qXz3x2ZvbYffvmzezsVDA5qamp5fyfvBaOnHooxMYnCsMmbhcIflocdx+GsH/SBt4kgv9UO9MXHeE/141SqXzK/4WRjx8ZeDoGwKoQDzLcPDZDeNQ75j+/ZQQ7ppEP4V6w4kfGRb/nmS5ChEW8ZcesFyFIMu7NfKEWrpW4T4XPgVsgs1LdtGXvNeyozpzlvtyX5UJZUaamch+AXKHkvgwi+SMTOi804JvGeDGV9Fd3urOjOtGxidyX5UKvwmK5TxzeS3pzX5YLlSlVSKVZkWhNNYx36j7cm4dU1KjkDNXRZQUTLJB7tdP3x82UslpByxavA/xx1UHjtvJ/FYSnQRGCXME1n+OQBH1Gb2K5nnL/0dP+lLc8+WndKBSK/uwZtDB76THdj4W6qM5/q5POA9dmulCm3B76Jk4oVdyJh1S06qPKU9bWVnB64zDmT0PdbhgoxRR+o0y07L2a+96H/2uGJFExCUKRQg48pIJyNt2Lfm5vZw0nvYfwMyrSJEm33klzD3BfBmm5mo7jB7difnVQ+sxlS1BwFBcyM2IeJ12S8mUKT+Jeg0m/iJWV1ULuNZhMORolrMO96WjKzTuwWH0vedVBZY1UPbFm+nhs1m2x6tA/XL8TzP6R6O2+kYqCRfy0dOBFi6Fbhy4aHSXvDnRN+GnTQk/27RAvOoii/xhVYYmCNuCXMA4sjpZ4/G83u6gx9Bq1gR35ZTWi3XKQ5BSFYGsj4yHttOn3NyZZxn00FUJpbNhxDQb0dC2EWSWOR6WTKQuoc+bSE1GCNOu1Kl0QfMWwIkShoZKQxsDvmkL/n7bEJiUlVedR6WjUjD51qtP8+9XpVR5NdSdt0API0v6Ro1Ez2/bd5D7tUL2L3g3q16MwuanLMupc2hj481buy0CjMEkpCu7TTt8uDZkm0qpdBIXJzfnpKx6jHeei+bkvA43CDOrZlPtMx2T3L7gvA43CUPk8a8kxHpKeIRO2Q0FH64o8mI7W3DRzXId8vmcf8ZB09By5ARZP61A0f/78z3mUeLDQWzhkwjZWYBnDaSwqCH5Z48HsKPjsuc4uKoYngeHCy9AYeh18yi9hOvAmZdDtx/sGkktNVR7FcCN++iMGq+oDUBNH0EWhe45uLD+VLTS+DnSBN3yMOb/qHCxlyRpH9m8BdrYyKg5g3ZbLcNc/FLz++J79FOP0v9yyAwpx7E1EvPDfxcfMOPURFfNO2O97j/n5JaSBLjhy8k52YUM5ftafHfmldKI3mehCbyLfQolijjzGKKww6bQKplMYEiT+bTI4OdrxGONBYbTeU+sJtJEzf/x9ps2EEW15jGZi45Og4zBv/MjJuJS2ek0c/ragk71WgbS+my74BekVhOg8YkMmQXRBgvTx2EQPqrFaoFEYfB9F1K/lwkPaydoGReGscVnZsrI/aeYqD2ZCozApKcpiBR3teUg7+E3Offg/ciVc2eHOnD7mrTjBfZnRKExvj83cZxoa1S1DSeXFg+m8l9j4I487D0NXNKhdmsdoJq1VQp200uTCVnEV86yGrEkzHcXYi6b8QHGa84k4NAnzhZaclwmykazGSnHJKboNWBfv3RWT6RAK04kHdfI6Ih66j9nC/CSIpoZZXehNJhRmfxyWurnBe8JYW1uv+WXufh4yDXcehtBDb+TBdDRm7R8HteY+0/Cn9wX8tJUN5MF0NApTq1qJV9xrEtYs6Ml9mdEoDEpddurCwzwkLT+M3wZyubwFD2ZCozDE7AkdLgQGR/GQdFCV1NbW9hIPZkKrMKidVpXKFeUhzVhby1gTJrkalYvzWO3Qw2XNzgaRkqKgOpbR7DvO6sNaH140dJXQ17F0yBbRsQl0MOJFkQUsF07+PHMPu7hYegz3pk/bjE44qcFrPzt98Ykwad4BQaFQ8ttmsHbLJWHF+nM8JKE29IGCjUBHLQGB3M3EcOYekDyMJ8eSFFPQCt1I9E7BkqaMKhYgKVkOb9+lwNuEjIoCfuiBc9ECkN/BlseoMjQejiYnJ492cHDQ369qrqAZUzNSKD1QZPQ7wWPqbpb/XoVlr7SijoMdB24JvUdvFPxuv+CxrItkMb+l+YJyVlaJKwiDx20Vzl55ykOmITo2Ueg+bL0QwpWNX57vd4rmJphqC0mwFV7nTK4MbcjlSqEbKkkN07SYiUGhUAwiCdx/3SVIVcuQgoE/bxGUqalGvZ+zXfiSANSrUL5MEahRpQSPNY6ImAQ4ei4A/J+GQ3RcAt6Dn0BkMitYMbULD4nje/dNsO2v/iSrp5WV1XQeLQqDFYOJUAPfKv7fDvGCvf/8wGOzz7vEFPis31o2sEIXunpfdfHXhgswrE8z+v9wVI7oFDSoYoxKaURKGTB2iyRKIdr2168UY3Af2BI/o0MhOCSmOMovesyWaIvBi9qhUpJ6jdoI21cN4LHGERYeD24/+mTq+CWoW/zUhiFQQK0eYyynLjyGZk0qgoOd9QW0nPeH7GTBEIt5+eeG85IphdD2RYllgqRKIdq1rAbDJ+6g79iWeP2aPForohSD1uKCF3ROMaKRLo1QtJKrd14yd8s/TKPJUs33xoOQ9N+Ru3bX+KaZTSv6wulLT+h5NLY2qCMqK2HFyQvz6eDa1UqBra1x1QMaN7Fq6xUeEk+ZkgVhu9qAz+yCr3LYsKSP3hYQsVnJbe+xe0YrxRhaYfkgBSWKqvrt0GoyjwLMgiiLwYtEjp2xt+iy2W48RhrCo95CV/fN7xW+2WnSFsu4Wftg8YxvyFsJjSaIRWpArMXs+7J19UwjdaRAfZRYThERrRoRrksphCjF4EWmdPmqDmzbd4PHWC6d2tWit94bHtSKWMWE4SH88o0XqggLZdrvR+D7rmwATRsWoQOxWYkos8LTDUb+uosHLYsXr6JhQA9XspaLWMHTO3RMtGLQauSI6+r5Pdj3hyVBHafXbr2AqhWdE1EpLXm0TgyxGOqGuY6HKvT9QaW7JRAUHAVXbjyHbp3qh6BS3h+vqQWDFEOg5TxDl49eeTQC0pwZOXknVCxXFFo2rUTNDuntzCZHoVD8gHlW6D/Ghw5mw7krz4TDJx+YtiNJDHh/TwVWcnqM8Oai5Q5rNl0Uzlx+SgqhHi/TtWUYCgpTkQSk1Jo4h8aZmp4L1wJZDwSB33QHuSjmS0JCQjlMufDkZIUw3nOfMHvpcSEpWc4ewBh2HrwtdB++XnjwOIyFURl/8FtKiqhvJalARY3FcpvaXotQR9tFvyC49SAEwsPfwm3/ENWPkPJlCkPxYk7QoJYLfNKwPGtXRvDfU49iuTbZzs7uLvthHnnkYe7kaBmjTkpKyidUPccypwW6TzAqbepsPixTr2JcMJYppxMTE32dnJxe83M5Ro4pJikpqZqNjc1KVEZ7HsVISEwBGhGvTpFC+SG/vQ3YqE26Q2W9REUtkMlka1Bpch5tMkyuGHwYGvYxl/kFAf49fBe2778JJYs7Qf1apaB65RLQpF5ZNnsjjcjoBLjnHwrX7gTDg0dh8FmLqtCjU31wKVGQnUclPcFDe1Sy5Q0HwfrFfKpnEDQLpOdIb+Hk+QAeYzgBT8MFmtM1deFhITFJVR/Ce4Sj4svyW5o3KGgjdGgcgrBi/Vnhpxl7hOQU4yt26mzcdU3oN2YzGzNDoIJO8tubJyjgARL08vUgYdDPWwS53LQjIDbsvCpM/+Mo81NiIBW4KOYBypUPhYomAYeM38YWuMgp8L5s8BCtxkDQ0BQuVu6CsshIoCTM9z3wGya3WLP5onDsjGoCGfIbFy938PPzsyEpYuIShXEz9zKJcpMbd4OZgji5pxw04xQy4bnLfbksuc/zV1HCSj7QGOUbykXNOfCmj2gEdNriVObEvUehwn7VwHhSTjUuskFkq4KHN5uBlbaZbkPXw551g3mscVCv5BWs0B06/QgSk+WAdRV+hsoxgP+NbAtlS723MJZWtu69AS0/qQzlSxemdmqDn9Pgf0ClOOB9Ejym/QsrPbvxWOOYs/o/2HviAdjbam6NxIQH7996QrUKxXiMOAaN3QreS3uTzBfxU0JUt0kaBvcSIM+fvYiEAd1dedA4Rs/eD0fPBmhVijGQUtyn7KJFhFrgt1otHi0KgxSTnJzcGK2l+JTfDrGWNWMJi4iH6/dNOleL+pMgIuod9YkZNCjHIMXg1/HJI/89hDULvuMxxrHt0B2wlmXHaMXzZavqzGowQZ0wS4peIkm0VJhPy+HFC2/Y6QeFnPTPQRbDVSxsNUFf2mkTqNMclTPZ5Rf3dsxq8Bqih9SLLnxRMSfvB4S1cy7qCFmXY8suXUZuhOi4jIUH06BJc15zu/OQNNAQ3I1L+5DXBhNY7/I9oi0GL9but5WnJFOKLsq7FOY+6WhQSzWfHK3mV+bRgyjFoLWwFd2qVDTsdWlOjB7YknXXINIpBhlE40tofRRLxd7eBjbsukaWL2o6oFjF9N/87/X0pkVjuHwrmI3b9bv3CuRKzeOGafEI9TG+5Kht2FiSeG0a6zR6B0CLKnwxX1KzIvyziK2eYxSu3f8EO16Z01VRV38J0RvJ549eUEnVI5ltNqLFDOjRlK7njpW+VTxaI6ILX6lGbJIy0pwu1H8n4F/xIgX4mezjWr8cvEtglteVRehAr2JQu2xQf068jbShVAqsO8VYaCWbl6Gx9Ex6TU+MYthFmqC2cwv68ha7jI8uymI14K5/CFphPr09C2KyEuv1Ml4sFTTqO81pgxQh5nfZISFRXF+d3ufFOkxJ1HDY7sO3oXsnaRY7TaPrqI0QpbbkdhpftagGMzza8ZC00Nu1r1vjV1j46rQavRaDSomm4/OX7CAp2j5/qLA1BVTwNqpTmooHvZ/0YhTDivGXoTEsbMlERr8DB9UEsXAWoQMxZQzj2Qvpl3DJaYLQ6iuXL0aJfYhHaUWkYoTX1UUsEWPuHPS9x47Jycl6V9oVpRgsCzZ1/qJ2poUpLJE3kaopOQ4ODjRaQidis9L6Ns2qwPEz0i9rm5O0+bQyFbwZW1joQJRi8NX2gN7r/x6x3MGSR0/7Q6+ujaj6sYBH6UR04YuaPk6TuSyVtT6XoEB+W1p+iw1i0odoxWBJPrBXl4awZO1pHmM50DIJw/o2p8R9gc8han6BIYqhWW6xaRvrWBLjZ+2DDm1ZE4zohmTRiiFQ41/Om9QZreYMjzF/qIGr/Wc1SPYELCv9eLReDFIMXZiZI37p0oeeJdD3Rx/o1rE+DZ81qOvUIMUQ4eHhdcYOaQNZNzAyRw6eeAB/zetO1nLF3t7+IY8WhcGKKVmy5FulUjl1/eLvYfWmizzW/KDK6LPnkaydGi29GY8WjcGKIaytrecWcrJ/WtalEDx6qncKs1aqVCiWviqlunORoLVwyPjtMGZIa6r+v7e7iMnBypJ83ooTwuvweLRW86HzgLXsqFAoRnFRcxa8NxuYOHvJMSEwOJK8uU63oaoBkjQAm4uZe5AgNCgwt5Z6I2i0eNqcTFTKPC5a7oKyWGG2irjrHypMmneQCZeTXL35Qpj2u2q7SJTDg4tlPqBQbIbodyM3CNo2ZZMSpTKVTW1+yOdH4v3Na2S4OihcMxLy2u0XQh+PTUJE1FsmtNTMX3lCWLT6FPNj1rGcqjgqaB4J/d+lJ2zW64Vrz9hDGAPtZzJ25l5h8d+nBZrFgQqJSkxM1LlyUHaRqrtIK/R2wArW5HeJcvh91Ul49CQcunWuDy2aVKS9RPmvNEOt+rcfvIKNu/zYXKexQz+D2tVKUplGX8lfo/PnP5UckysmDbSgenhYgA/TAY/5Ap6Fw637r+D2w1B4GRoN4bzZkZaOrF/TBSqWKwINapeBpg3K0Zc9nhFiUDc0vvhPdNL2wmkgxxSjzqtXr/K7uLhQOwAtntkcH5Rqp+qyRKIiqVOMCvNjeHzJ4/PIIw+LIleKGHMDizFqZCBH45e1LYJI5X0SOmoyFrBYtIyGOon54A0mISGhgo2NTR2ZTNYcDaMVJnQVjC6MR6ObfPB6ZDw0l542t32C1zyDcZfR/xD9L9GZvFKR03wwBoOVHhpo64YJ1gUTqn1Wg6CBOClyBYS+joMnQRHw8Mkbts8d7VlFVWrazC/sDaa7Fo1YW1mxRWyoF8Axvy0ULZwfSpUoCNUrFYdqlZyhcKH8YGP9fmsoyhOJB2oA3hwVFXXU2dn5vZ2TLQmLNRg0ECophqPrh8aRvumcXK5kBnH55nP478IT9oS0M349/MRo1qgilCzuyLpp1bcOyS7UfUQN7rQ9SeCLSLh4PQieBEawODKojp/Xwk+a0lC6ZCH8pOH/hKAR0comtHPfGqzRP2aRFoLFGAwq2RbdMHSTUcnpYwpfh8fDjoO34NzVZ5jz7TCRasLnLaoCzRzKbahUow4U3/MBtM06W/mlU7ua0KFtLXBQG7KMzxSEGWAuPtcmdGY9/sisDQYVaaNUKt2xBJmCimTbLNCYhaP/+cPOQ7fBuUgBGNjDFRrXK8saKiwBal3yPRcA2w/cgsIF7WFwz6bg2qB8+tBuNJxofN7Z6F1ljsZjlgYjl8u/RGXRek01KExGQhtHn73yDDphMd+vuyvbUPpDIBTrTcu9zrFN//p3a8KWpkaDYefQeJ6ifxTqQe8oyo8OLE2ssTTxRCWloJ91iew6dFvoOvgfYfWmC+nLLn3I0J6K42fvEwb+7CPcfRjCY1ljfyq6WVxVHzeoDxkq4w+ValRL0IydsUfo/5MPKjCOx358nLrwWGjfZ7WwbutlHqMCdfU7Hizj/Ss1VNFTqUFlKO5TdgmeS48LCYmskMkDoQ7ugWO3CCu9z/MYFWg4v+HBYj5ajALrKB3QWNjaY7Q97YhJO4Tpi46Y1a545kZwSLTQ98fNwl8bMgwHdRiPutQ729ViwWfMjzlDNXgFoYf/YfxW4U2EeQ1P0wYNHpArlEKKXKHTYUKq/sEE0LrobkO9hIvXA3kMM5x9eBC9z4Ix5FiRlpKS0sra2voI1vodnz6PhAme+2FEv+Zpo9fNAmqIo0WPDp32x2MIRMYksDgl39Eg7etFG5hoYGsjg/Xze0D1is48VnqofWfucl82e3H+r//HNkpEo3mHrquNjc0p/jOTkCMGgw8yDpXNFsb32XMdjp15BMtnu0HhguaxM3fQqxjw/Osk3Hv8mrXn0HZ62YEMhpZjXuvZzeA117LD9TvBMGf5CZg/uTPUrKraDRRL8P9hxjTZcEyTGwy+Y9fgA1ATPvwy9wCUcHaCCSPasnPmwNod1+DvHVfTlyQxhpw2GIL6wH6c9i90bFcTenVhu2hRBl0nk8kM35BWBCb9PENrX0/GQv077lN2Q8M6ZczKWI6efwzrdvlJYiy5hZOjHfyzqBdcux0MqzepNgCzsrIairrfyAISYzKDQStfioIPoi1NxkzfA21bVIE+3zbmZ3MfhTIVfPbfzNQpaKnQa3TR1K5suY1VG9ONpj8azZ8sICEmUZdCoRiNReJK8v88cy/Uq1UafuhFW1OYDzHxSTAES72QN3Gi+6HolfNFsyrQ7eu6YC3LxyqfWaGKcdXyxUy6Y7c2qIL+04y90KppRTajnECZx6DxrGABCZDcYLBkaYRCXkMhZbRH4suwGKBptuYGjYMZOnUP27Q/68a3mqBljjp9VgNmenzBY8wTWhdv9NTdMHbIZ/Bpo/JkMDTA6ytMDxrYZTSSv5JQwOVkLFduPoert15gneVzfiaPnIDG4dCM5pXe5yAqOoFKPBrnMQ8zsiSfpJIaDL6KvkdjaZWcosAK2CW2zSs9QB45y6eNKrCFZ722X2VhNBrKtcavcIlIZjBYsqBc+SaR3/dsABRysqNNTdk5c4TaWgyt8OJ/cJ/549axHtwLCGX7M3OGYhoZnXsl0wAWeTTB6DjWuxwneu6DVp9UBrcONEkrd/E5cAuWYl0qJz6dMUHAxloGa+fkXDuMLmiH80pYAVf74GiNaXSe+7OFlK+kr9A5PnseAQ8ev4avsYL4sYGZhb2CnYuYx2uYul18zz1ihkzg0egKpSQGg4LQANWm5Kd5njSh1d7O+GV2LQ5MGAf8nKb+JHOAZjnQvhePAyNYGNPpa+YxAqlKGDt0JckTjZ91VSo4p49R/ZiQK1KhZeMKUECCGQlSUKqEE5QuWRDeZaxrWRyrDka9K6UqYQqiY0sd38QSpoRz7o/Yzw2oPaegozSbv0gB1adS5KlwP0C1Xy/WX2jZeaM2SpCkGECrLY0GE4if1LbDf9nB1pbr0VnapbKzy6vXcRD4MjpTiUd+auBavukixL1NFlUaKrD0cK1XFga6NWJ+TVBNgSq7UmwHIBXU0t6oblnWxIFpRKtbt8Z0yvY+vZKUMGi5cehukr9y+aKgVIpasTJHKINFcqsmFaBFo/LprlmDctCkTmmWAzW07muEZkdSZbYpKr95w/IaXQt05mQshC1+HRYtnN5mR62+sSpv9pCqDkMvSbYEecVyxVjPKfVr5JG7BIfEsGXuq1VKX7g8AksXo5Z3l6qEof0fWLNi/dql4UVINJvHnEfuQhvTUaWD2mI4R/gx20hVwhAn0L2tULYoFCtcAG7cNe3+jnnoh+Z6N65TVv0z/yw/ZhvJDAZLmctY+X1YwMEGalQuDmeu6F3ZPw8TQiX8Jb9AaOFakYWxwnsB0+g6CxiBlAZDnUmLyd+3uysKG/RBbBNjqdDa1rQESfMmKoPBzOyF6ZPAAkYg5SuJRnltQ0s+W7xoAejWsQEsW3eOn8kjJ6F1b7btuwnD+qiW+0ZjOYtps5UFjERSg+GMxfJPMbBnU4iOS4DDpwxauD0PCVi89gy0+bQKW5sGM3A8liwT0WDe3+8tG0huMCjYTWVq6gQaOjB9bHvYtNvPqEXm8zCMzXuuQ3jk2/QtgbF0mYppohoYIwGmKGFoR4JlKOgi6vz635ivYMqCw2zhnzxMy/GzAXDyXAAsmtYV08CKSpe/MC2W89OSYBKDIWQy2UQ0mi11a5SCKR5fsLkzoW/yjMZU0P5w2/bdgGWz3NjqVmgsW7FkGc1PS4bJDIZAo+mLRrOWNu6dNb4DeEzdDf55ryfJ8fn3OluRa+Wc7mznZdS5FxpLH35aUkxqMAQazXC09om1qpVkG6d7LvOF/b73+dk8jGX670fgcVAErF34HeR3sKHJg5NQ50P4ackxucEQaO2L0GiaF3Kyi/NZ3hcePn7NelGl3qH6YyIoOAp6jPCGVp9WhpnjvqZXEHUsfo51loWqX5iGHDEYAo2G5sXQMAjfSe7tYGifZtBr1AY2hDA3oFGLCqUS5Arxzhx64UmG+StPwqI1p8F7cW9o34ZtU3g0PDzcBT+fLW9nTjHgO7YzPmQMOgE/u4Xuw9YLj4PCKZhjoAxspat3CeJdUnLuLni03/ee8M0PXsLtB6r17/AZ4tB9uAsKZQUfdj49OK08NWvJMWHUrzuFqOh3TBl5ZHD5RhBbRGjv0bssjHqjRRLnoDfH3hBmAz50Pnz+BaQIhUIpzFnmK3w7xEu4o7aK5MfK9gM3hU79/xYOnrjPY5ix0AKSH+EI+yygEshwPJlWkIMnHghdBq0TvLZfFeRyJY/98HkT+Vb4Zc4BYcBPPsLjQNVrGvWiQDcNvZIMqf3gkMvl7bHIfUTKiopJEGYtPib0GO4t+J71Z6XQh0ZsXCJbJbPr4HXC1r038BlVa+ShDp6hodB8L7PBrC0WleWAbizW/n/FryynNxHxsGbzJTY465uv68K3HeqazbJnhoKlB9uckCb90QzRXl0bqsYYCwJVZH+XyWQL8blT+M/NBosp4lCJduiGo+FMREWWo8/L89cCYeu+GxAfnwxftq7OZvrRljTmtkgQzTJ49OwN7D58B/ALB+rUKAX93JpA9cqqsbZoJM/x2Wh3zM3oVLs8mikW+05EBddDRdPGFT3QsSUrqUGQBg5hhZlNHfmkUQVwrV8W6tZ0ybHJZWHh8ez+V248x2Mom6PVtGF56NyuNhQvlj6jIBZl34LHP9FALKrZ+4OpRMXHx5d0dHTsiAnRGw2Ipu0WofhYLH2CgiPhfkAY3Lz3ks1TojGutGeSLb4CqlcuAfb2NlCmpBObWqppNSq8HtuFhPZhio1PYsudUksr3ovFK1MFNj2Y1vCj65V1KZS2AhVNnaBXjB/+1is5OflsgQIFLHrH0w/GYDSBiUSpXxaPrdE1x9xcF4810QDYtN6s0HK8tPZdVshgrK21L/aBBkHTN+7j8R7+lnZfO43HMHTmM0FLIj5ogzEETGx6X1CppEsnUeZexzAtAP8PO/+vOUvLj/wAAAAASUVORK5CYII="/>
          <p:cNvSpPr>
            <a:spLocks noChangeAspect="1" noChangeArrowheads="1"/>
          </p:cNvSpPr>
          <p:nvPr/>
        </p:nvSpPr>
        <p:spPr bwMode="auto">
          <a:xfrm>
            <a:off x="8097768" y="2098465"/>
            <a:ext cx="1338469" cy="133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4" name="Content Placeholder 2"/>
          <p:cNvSpPr txBox="1">
            <a:spLocks/>
          </p:cNvSpPr>
          <p:nvPr/>
        </p:nvSpPr>
        <p:spPr>
          <a:xfrm>
            <a:off x="717884" y="2429436"/>
            <a:ext cx="10515600" cy="4078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endParaRPr lang="en-GB" dirty="0" smtClean="0">
              <a:latin typeface="Bahnschrift Light Condensed" panose="020B0502040204020203" pitchFamily="34" charset="0"/>
            </a:endParaRPr>
          </a:p>
          <a:p>
            <a:pPr marL="0" indent="0">
              <a:buFont typeface="Arial" panose="020B0604020202020204" pitchFamily="34" charset="0"/>
              <a:buNone/>
            </a:pPr>
            <a:endParaRPr lang="en-GB" sz="900" dirty="0">
              <a:latin typeface="Bahnschrift Light Condensed" panose="020B0502040204020203" pitchFamily="34" charset="0"/>
            </a:endParaRPr>
          </a:p>
        </p:txBody>
      </p:sp>
      <p:sp>
        <p:nvSpPr>
          <p:cNvPr id="20" name="Title 1"/>
          <p:cNvSpPr txBox="1">
            <a:spLocks/>
          </p:cNvSpPr>
          <p:nvPr/>
        </p:nvSpPr>
        <p:spPr>
          <a:xfrm>
            <a:off x="838200" y="1"/>
            <a:ext cx="10515600" cy="16906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smtClean="0">
                <a:solidFill>
                  <a:schemeClr val="bg1"/>
                </a:solidFill>
                <a:latin typeface="Arial Narrow" panose="020B0606020202030204" pitchFamily="34" charset="0"/>
              </a:rPr>
              <a:t>Building YOUR brand – practicalities</a:t>
            </a:r>
            <a:endParaRPr lang="en-GB" sz="4800" dirty="0">
              <a:solidFill>
                <a:schemeClr val="bg1"/>
              </a:solidFill>
              <a:latin typeface="Arial Narrow" panose="020B0606020202030204" pitchFamily="34" charset="0"/>
            </a:endParaRPr>
          </a:p>
        </p:txBody>
      </p:sp>
      <p:sp>
        <p:nvSpPr>
          <p:cNvPr id="21" name="Content Placeholder 2"/>
          <p:cNvSpPr txBox="1">
            <a:spLocks/>
          </p:cNvSpPr>
          <p:nvPr/>
        </p:nvSpPr>
        <p:spPr>
          <a:xfrm>
            <a:off x="838200" y="2043718"/>
            <a:ext cx="10515600" cy="481428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buClr>
                <a:srgbClr val="C6278B"/>
              </a:buClr>
              <a:buFont typeface="Wingdings" panose="05000000000000000000" pitchFamily="2" charset="2"/>
              <a:buChar char="§"/>
            </a:pPr>
            <a:r>
              <a:rPr lang="en-GB" sz="2200" dirty="0" smtClean="0">
                <a:latin typeface="Arial Narrow" panose="020B0606020202030204" pitchFamily="34" charset="0"/>
              </a:rPr>
              <a:t>If you have Instagram, convert to a ‘business’ profile, this will give you ‘customer insights’ that will tell you the demographics of your audience and the best time to post (if more than 100 followers). </a:t>
            </a:r>
          </a:p>
          <a:p>
            <a:pPr>
              <a:lnSpc>
                <a:spcPct val="110000"/>
              </a:lnSpc>
              <a:buClr>
                <a:srgbClr val="C6278B"/>
              </a:buClr>
              <a:buFont typeface="Wingdings" panose="05000000000000000000" pitchFamily="2" charset="2"/>
              <a:buChar char="§"/>
            </a:pPr>
            <a:r>
              <a:rPr lang="en-GB" sz="2200" dirty="0" smtClean="0">
                <a:latin typeface="Arial Narrow" panose="020B0606020202030204" pitchFamily="34" charset="0"/>
              </a:rPr>
              <a:t>Instagram algorithm means we now see 40% more from friends &amp; family – difficult for brands to break through.  BUT posts with 9 hashtags perform 2.5x better than those with 1.  </a:t>
            </a:r>
          </a:p>
          <a:p>
            <a:pPr>
              <a:lnSpc>
                <a:spcPct val="110000"/>
              </a:lnSpc>
              <a:buClr>
                <a:srgbClr val="C6278B"/>
              </a:buClr>
              <a:buFont typeface="Wingdings" panose="05000000000000000000" pitchFamily="2" charset="2"/>
              <a:buChar char="§"/>
            </a:pPr>
            <a:r>
              <a:rPr lang="en-GB" sz="2200" dirty="0" smtClean="0">
                <a:latin typeface="Arial Narrow" panose="020B0606020202030204" pitchFamily="34" charset="0"/>
              </a:rPr>
              <a:t>Create a Facebook page – don’t have to have a separate business name, can be your name if you wish. It will provide a good base for distributing content e.g. links to articles, blog posts (yours or others), display pricing options etc.  If you decide to start paying for advertising, you will have more options available to you. </a:t>
            </a:r>
          </a:p>
          <a:p>
            <a:pPr>
              <a:lnSpc>
                <a:spcPct val="110000"/>
              </a:lnSpc>
              <a:buClr>
                <a:srgbClr val="C6278B"/>
              </a:buClr>
              <a:buFont typeface="Wingdings" panose="05000000000000000000" pitchFamily="2" charset="2"/>
              <a:buChar char="§"/>
            </a:pPr>
            <a:r>
              <a:rPr lang="en-GB" sz="2200" dirty="0" smtClean="0">
                <a:latin typeface="Arial Narrow" panose="020B0606020202030204" pitchFamily="34" charset="0"/>
              </a:rPr>
              <a:t>Different platforms attract different demographics (Twitter tends to have an older average age than Instagram, Facebook is growing the over 50’s age group, but still popular across the board.</a:t>
            </a:r>
          </a:p>
          <a:p>
            <a:pPr marL="0" indent="0" algn="ctr">
              <a:lnSpc>
                <a:spcPct val="110000"/>
              </a:lnSpc>
              <a:buFont typeface="Arial" panose="020B0604020202020204" pitchFamily="34" charset="0"/>
              <a:buNone/>
            </a:pPr>
            <a:r>
              <a:rPr lang="en-GB" sz="3200" cap="small" dirty="0" smtClean="0">
                <a:latin typeface="Arial Narrow" panose="020B0606020202030204" pitchFamily="34" charset="0"/>
              </a:rPr>
              <a:t>Post the </a:t>
            </a:r>
            <a:r>
              <a:rPr lang="en-GB" sz="3200" b="1" cap="small" dirty="0" smtClean="0">
                <a:solidFill>
                  <a:srgbClr val="3DA2EA"/>
                </a:solidFill>
                <a:latin typeface="Arial Narrow" panose="020B0606020202030204" pitchFamily="34" charset="0"/>
              </a:rPr>
              <a:t>Right</a:t>
            </a:r>
            <a:r>
              <a:rPr lang="en-GB" sz="3200" b="1" cap="small" dirty="0" smtClean="0">
                <a:solidFill>
                  <a:srgbClr val="A00DBD"/>
                </a:solidFill>
                <a:latin typeface="Arial Narrow" panose="020B0606020202030204" pitchFamily="34" charset="0"/>
              </a:rPr>
              <a:t> </a:t>
            </a:r>
            <a:r>
              <a:rPr lang="en-GB" sz="3200" b="1" cap="small" dirty="0" smtClean="0">
                <a:solidFill>
                  <a:srgbClr val="4792E5"/>
                </a:solidFill>
                <a:latin typeface="Arial Narrow" panose="020B0606020202030204" pitchFamily="34" charset="0"/>
              </a:rPr>
              <a:t>Content</a:t>
            </a:r>
            <a:r>
              <a:rPr lang="en-GB" sz="3200" b="1" cap="small" dirty="0" smtClean="0">
                <a:solidFill>
                  <a:srgbClr val="A00DBD"/>
                </a:solidFill>
                <a:latin typeface="Arial Narrow" panose="020B0606020202030204" pitchFamily="34" charset="0"/>
              </a:rPr>
              <a:t> </a:t>
            </a:r>
            <a:r>
              <a:rPr lang="en-GB" sz="3200" cap="small" dirty="0" smtClean="0">
                <a:latin typeface="Arial Narrow" panose="020B0606020202030204" pitchFamily="34" charset="0"/>
              </a:rPr>
              <a:t>at the </a:t>
            </a:r>
            <a:r>
              <a:rPr lang="en-GB" sz="3200" b="1" cap="small" dirty="0" smtClean="0">
                <a:solidFill>
                  <a:srgbClr val="6860D6"/>
                </a:solidFill>
                <a:latin typeface="Arial Narrow" panose="020B0606020202030204" pitchFamily="34" charset="0"/>
              </a:rPr>
              <a:t>Right</a:t>
            </a:r>
            <a:r>
              <a:rPr lang="en-GB" sz="3200" b="1" cap="small" dirty="0" smtClean="0">
                <a:solidFill>
                  <a:srgbClr val="A00DBD"/>
                </a:solidFill>
                <a:latin typeface="Arial Narrow" panose="020B0606020202030204" pitchFamily="34" charset="0"/>
              </a:rPr>
              <a:t> </a:t>
            </a:r>
            <a:r>
              <a:rPr lang="en-GB" sz="3200" b="1" cap="small" dirty="0">
                <a:solidFill>
                  <a:srgbClr val="7848CF"/>
                </a:solidFill>
                <a:latin typeface="Arial Narrow" panose="020B0606020202030204" pitchFamily="34" charset="0"/>
              </a:rPr>
              <a:t>T</a:t>
            </a:r>
            <a:r>
              <a:rPr lang="en-GB" sz="3200" b="1" cap="small" dirty="0" smtClean="0">
                <a:solidFill>
                  <a:srgbClr val="7848CF"/>
                </a:solidFill>
                <a:latin typeface="Arial Narrow" panose="020B0606020202030204" pitchFamily="34" charset="0"/>
              </a:rPr>
              <a:t>ime</a:t>
            </a:r>
            <a:r>
              <a:rPr lang="en-GB" sz="3200" b="1" cap="small" dirty="0" smtClean="0">
                <a:solidFill>
                  <a:srgbClr val="A00DBD"/>
                </a:solidFill>
                <a:latin typeface="Arial Narrow" panose="020B0606020202030204" pitchFamily="34" charset="0"/>
              </a:rPr>
              <a:t> </a:t>
            </a:r>
            <a:r>
              <a:rPr lang="en-GB" sz="3200" cap="small" dirty="0" smtClean="0">
                <a:latin typeface="Arial Narrow" panose="020B0606020202030204" pitchFamily="34" charset="0"/>
              </a:rPr>
              <a:t>to the </a:t>
            </a:r>
            <a:r>
              <a:rPr lang="en-GB" sz="3200" b="1" cap="small" dirty="0" smtClean="0">
                <a:solidFill>
                  <a:srgbClr val="961BC1"/>
                </a:solidFill>
                <a:latin typeface="Arial Narrow" panose="020B0606020202030204" pitchFamily="34" charset="0"/>
              </a:rPr>
              <a:t>Right</a:t>
            </a:r>
            <a:r>
              <a:rPr lang="en-GB" sz="3200" b="1" cap="small" dirty="0" smtClean="0">
                <a:solidFill>
                  <a:srgbClr val="A00DBD"/>
                </a:solidFill>
                <a:latin typeface="Arial Narrow" panose="020B0606020202030204" pitchFamily="34" charset="0"/>
              </a:rPr>
              <a:t> </a:t>
            </a:r>
            <a:r>
              <a:rPr lang="en-GB" sz="3200" b="1" cap="small" dirty="0">
                <a:solidFill>
                  <a:srgbClr val="9E0EBD"/>
                </a:solidFill>
                <a:latin typeface="Arial Narrow" panose="020B0606020202030204" pitchFamily="34" charset="0"/>
              </a:rPr>
              <a:t>P</a:t>
            </a:r>
            <a:r>
              <a:rPr lang="en-GB" sz="3200" b="1" cap="small" dirty="0" smtClean="0">
                <a:solidFill>
                  <a:srgbClr val="9E0EBD"/>
                </a:solidFill>
                <a:latin typeface="Arial Narrow" panose="020B0606020202030204" pitchFamily="34" charset="0"/>
              </a:rPr>
              <a:t>eople </a:t>
            </a:r>
          </a:p>
        </p:txBody>
      </p:sp>
    </p:spTree>
    <p:extLst>
      <p:ext uri="{BB962C8B-B14F-4D97-AF65-F5344CB8AC3E}">
        <p14:creationId xmlns:p14="http://schemas.microsoft.com/office/powerpoint/2010/main" val="3814800670"/>
      </p:ext>
    </p:extLst>
  </p:cSld>
  <p:clrMapOvr>
    <a:masterClrMapping/>
  </p:clrMapOvr>
  <p:transition>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3" cstate="print">
            <a:extLst>
              <a:ext uri="{28A0092B-C50C-407E-A947-70E740481C1C}">
                <a14:useLocalDpi xmlns:a14="http://schemas.microsoft.com/office/drawing/2010/main" val="0"/>
              </a:ext>
            </a:extLst>
          </a:blip>
          <a:srcRect r="69710"/>
          <a:stretch/>
        </p:blipFill>
        <p:spPr>
          <a:xfrm rot="5400000">
            <a:off x="5244231" y="-5257083"/>
            <a:ext cx="1703540" cy="12192002"/>
          </a:xfrm>
          <a:prstGeom prst="rect">
            <a:avLst/>
          </a:prstGeom>
        </p:spPr>
      </p:pic>
      <p:sp>
        <p:nvSpPr>
          <p:cNvPr id="2" name="Title 1"/>
          <p:cNvSpPr>
            <a:spLocks noGrp="1"/>
          </p:cNvSpPr>
          <p:nvPr>
            <p:ph type="title"/>
          </p:nvPr>
        </p:nvSpPr>
        <p:spPr>
          <a:xfrm>
            <a:off x="838200" y="1"/>
            <a:ext cx="10515600" cy="1690688"/>
          </a:xfrm>
        </p:spPr>
        <p:txBody>
          <a:bodyPr>
            <a:normAutofit/>
          </a:bodyPr>
          <a:lstStyle/>
          <a:p>
            <a:pPr algn="ctr"/>
            <a:r>
              <a:rPr lang="en-GB" sz="4800" dirty="0">
                <a:solidFill>
                  <a:schemeClr val="bg1"/>
                </a:solidFill>
              </a:rPr>
              <a:t>Building YOUR brand – </a:t>
            </a:r>
            <a:r>
              <a:rPr lang="en-GB" sz="4800" dirty="0" smtClean="0">
                <a:solidFill>
                  <a:schemeClr val="bg1"/>
                </a:solidFill>
              </a:rPr>
              <a:t>practicalities</a:t>
            </a:r>
            <a:endParaRPr lang="en-GB" sz="4800" dirty="0"/>
          </a:p>
        </p:txBody>
      </p:sp>
      <p:sp>
        <p:nvSpPr>
          <p:cNvPr id="4" name="Content Placeholder 2"/>
          <p:cNvSpPr>
            <a:spLocks noGrp="1"/>
          </p:cNvSpPr>
          <p:nvPr>
            <p:ph idx="1"/>
          </p:nvPr>
        </p:nvSpPr>
        <p:spPr>
          <a:xfrm>
            <a:off x="838200" y="1825624"/>
            <a:ext cx="10515600" cy="4826187"/>
          </a:xfrm>
        </p:spPr>
        <p:txBody>
          <a:bodyPr>
            <a:normAutofit/>
          </a:bodyPr>
          <a:lstStyle/>
          <a:p>
            <a:pPr marL="0" indent="0" algn="ctr">
              <a:buNone/>
            </a:pPr>
            <a:r>
              <a:rPr lang="en-GB" sz="3200" b="1" dirty="0" smtClean="0">
                <a:latin typeface="Bahnschrift Light SemiCondensed" panose="020B0502040204020203" pitchFamily="34" charset="0"/>
              </a:rPr>
              <a:t>5 Golden Words to Remember</a:t>
            </a:r>
          </a:p>
          <a:p>
            <a:pPr marL="0" indent="0">
              <a:buNone/>
            </a:pPr>
            <a:endParaRPr lang="en-GB" sz="900" dirty="0"/>
          </a:p>
          <a:p>
            <a:pPr marL="0" indent="0">
              <a:buNone/>
            </a:pPr>
            <a:endParaRPr lang="en-GB" sz="900" dirty="0">
              <a:latin typeface="Bahnschrift Light Condensed" panose="020B0502040204020203" pitchFamily="34" charset="0"/>
            </a:endParaRPr>
          </a:p>
        </p:txBody>
      </p:sp>
      <p:grpSp>
        <p:nvGrpSpPr>
          <p:cNvPr id="12" name="Group 11"/>
          <p:cNvGrpSpPr/>
          <p:nvPr/>
        </p:nvGrpSpPr>
        <p:grpSpPr>
          <a:xfrm>
            <a:off x="2262924" y="2709332"/>
            <a:ext cx="7668471" cy="3531059"/>
            <a:chOff x="2628897" y="2693791"/>
            <a:chExt cx="6929965" cy="3191003"/>
          </a:xfrm>
        </p:grpSpPr>
        <p:sp>
          <p:nvSpPr>
            <p:cNvPr id="7" name="Round Diagonal Corner Rectangle 6"/>
            <p:cNvSpPr/>
            <p:nvPr/>
          </p:nvSpPr>
          <p:spPr>
            <a:xfrm>
              <a:off x="2628897" y="2738990"/>
              <a:ext cx="3225799" cy="829734"/>
            </a:xfrm>
            <a:prstGeom prst="round2DiagRect">
              <a:avLst>
                <a:gd name="adj1" fmla="val 45238"/>
                <a:gd name="adj2" fmla="val 0"/>
              </a:avLst>
            </a:prstGeom>
            <a:solidFill>
              <a:srgbClr val="F985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latin typeface="Arial Narrow" panose="020B0606020202030204" pitchFamily="34" charset="0"/>
                </a:rPr>
                <a:t>Audience</a:t>
              </a:r>
            </a:p>
          </p:txBody>
        </p:sp>
        <p:sp>
          <p:nvSpPr>
            <p:cNvPr id="8" name="Round Diagonal Corner Rectangle 7"/>
            <p:cNvSpPr/>
            <p:nvPr/>
          </p:nvSpPr>
          <p:spPr>
            <a:xfrm>
              <a:off x="6333063" y="2693791"/>
              <a:ext cx="3225799" cy="829734"/>
            </a:xfrm>
            <a:prstGeom prst="round2DiagRect">
              <a:avLst>
                <a:gd name="adj1" fmla="val 45238"/>
                <a:gd name="adj2" fmla="val 0"/>
              </a:avLst>
            </a:prstGeom>
            <a:solidFill>
              <a:srgbClr val="C425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latin typeface="Arial Narrow" panose="020B0606020202030204" pitchFamily="34" charset="0"/>
                </a:rPr>
                <a:t>Detail</a:t>
              </a:r>
            </a:p>
          </p:txBody>
        </p:sp>
        <p:sp>
          <p:nvSpPr>
            <p:cNvPr id="9" name="Round Diagonal Corner Rectangle 8"/>
            <p:cNvSpPr/>
            <p:nvPr/>
          </p:nvSpPr>
          <p:spPr>
            <a:xfrm>
              <a:off x="2628897" y="3897025"/>
              <a:ext cx="3225799" cy="829734"/>
            </a:xfrm>
            <a:prstGeom prst="round2DiagRect">
              <a:avLst>
                <a:gd name="adj1" fmla="val 45238"/>
                <a:gd name="adj2" fmla="val 0"/>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latin typeface="Arial Narrow" panose="020B0606020202030204" pitchFamily="34" charset="0"/>
                </a:rPr>
                <a:t>Standards</a:t>
              </a:r>
            </a:p>
          </p:txBody>
        </p:sp>
        <p:sp>
          <p:nvSpPr>
            <p:cNvPr id="10" name="Round Diagonal Corner Rectangle 9"/>
            <p:cNvSpPr/>
            <p:nvPr/>
          </p:nvSpPr>
          <p:spPr>
            <a:xfrm>
              <a:off x="6333062" y="3823850"/>
              <a:ext cx="3225799" cy="829734"/>
            </a:xfrm>
            <a:prstGeom prst="round2DiagRect">
              <a:avLst>
                <a:gd name="adj1" fmla="val 45238"/>
                <a:gd name="adj2" fmla="val 0"/>
              </a:avLst>
            </a:prstGeom>
            <a:solidFill>
              <a:srgbClr val="E0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latin typeface="Arial Narrow" panose="020B0606020202030204" pitchFamily="34" charset="0"/>
                </a:rPr>
                <a:t>Personality</a:t>
              </a:r>
            </a:p>
          </p:txBody>
        </p:sp>
        <p:sp>
          <p:nvSpPr>
            <p:cNvPr id="11" name="Round Diagonal Corner Rectangle 10"/>
            <p:cNvSpPr/>
            <p:nvPr/>
          </p:nvSpPr>
          <p:spPr>
            <a:xfrm>
              <a:off x="4500027" y="5055060"/>
              <a:ext cx="3225799" cy="829734"/>
            </a:xfrm>
            <a:prstGeom prst="round2DiagRect">
              <a:avLst>
                <a:gd name="adj1" fmla="val 45238"/>
                <a:gd name="adj2" fmla="val 0"/>
              </a:avLst>
            </a:prstGeom>
            <a:solidFill>
              <a:srgbClr val="39B5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smtClean="0">
                  <a:latin typeface="Arial Narrow" panose="020B0606020202030204" pitchFamily="34" charset="0"/>
                </a:rPr>
                <a:t>Authenticity</a:t>
              </a:r>
              <a:endParaRPr lang="en-GB" sz="4400" b="1" dirty="0">
                <a:latin typeface="Arial Narrow" panose="020B0606020202030204" pitchFamily="34" charset="0"/>
              </a:endParaRPr>
            </a:p>
          </p:txBody>
        </p:sp>
      </p:grpSp>
    </p:spTree>
    <p:extLst>
      <p:ext uri="{BB962C8B-B14F-4D97-AF65-F5344CB8AC3E}">
        <p14:creationId xmlns:p14="http://schemas.microsoft.com/office/powerpoint/2010/main" val="3831881636"/>
      </p:ext>
    </p:extLst>
  </p:cSld>
  <p:clrMapOvr>
    <a:masterClrMapping/>
  </p:clrMapOvr>
  <p:transition>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r="73387"/>
          <a:stretch/>
        </p:blipFill>
        <p:spPr>
          <a:xfrm rot="5400000">
            <a:off x="5235844" y="-5235844"/>
            <a:ext cx="1720312" cy="12192000"/>
          </a:xfrm>
        </p:spPr>
      </p:pic>
      <p:sp>
        <p:nvSpPr>
          <p:cNvPr id="4" name="AutoShape 3" descr="data:image/png;base64,%20iVBORw0KGgoAAAANSUhEUgAAAIgAAABtCAYAAAENNBn1AAAAAXNSR0IArs4c6QAAAARnQU1BAACxjwv8YQUAAAAJcEhZcwAADsMAAA7DAcdvqGQAAC4eSURBVHhe7Z0HfBZF+sd/by+pJIHQe++gop4NUO+wi9jb2Xs/0dPTv3KnZz+58yyIB+p5qIiiCIgiIuBJ76GFXhJIL2/y9t35P8+8E0KS903el7wJ0eP7yWRnZ/fdnX3mmbozz6LJ2PnK96I2mx+bKXRdn6JOiYzf7z9Z/aZe1OmHMaitJNwJkTAQylt9kS1PzRJ9/3KR9D/+SBZ8ZV6M6O1AYiCIBL/A7u/ycduy38rjzJEXOYyMp+LVi2crnxAlm3LF9g9WqL1qNE1boX5ajTom2TptrfKF2DDwz8pXE/VTGNW2Bq0zKuDL2qj2gCSUKl8DqItLXFMel1vvIwNE5c2nSn841E+rKVmxRx0Swj/1DOWrZvdvblK+EOpnNSFFGqeOVxNwCeHOE0LXVECIyl2FkVVB8wTUaZHZ+dr3DesSnaeHTq9L4eLtDV/gSOjxPuUfVu4skBdQwc0IxcAfKPPIu9dGnVI/W5+pVvdwePPK67+Q92CZOrV+ipfuqnOhwzmRT1BeXH/Zcoz6TQpS/H4k+XTsnZOLW5b8DmaHSZ0RJhfLWygmPfyT8gmxf/5muf1+6FQxb9gn0s8ULd5R97HWXP++OizEp9fOkNtlQyfIbcH0ZXK7vP8/5bYK9VOJzMWWVIfcYXom7pLbLp2Wy23GFSfLbaKxTG7DIS+Sef4AucN07JQtt21nzYH3/uEou/gsuW8RHrmNCBXQI1QsJbqnVPmqye4zXvmEKN90MHxSH/iodhFIWchLKq/51X416ieHqZFM4U6oDZ0SMBqNVrUrqVE8ctqvuXaq2qsFXZ4u8HbtC9QLx6oqBxN3qOCw1K076oGqiXUUkyGHZq7H7jcXwd4hFUazEdbWSej+yGjY2iTxOQ+Zzea/q5/EB3qK1ECpW2jehkvN2qy68j25VZc6Onbv3m3f/Mcv5YUaix4M1RPq0hGpkzT0m1IR1FMMJPJwPPrCTvioiWCmazuCGuyaDptfh5ncKWdn4LRL26sza7Lh7k8w6K2relHS7lBBkeEqQvPVTQYKFw/+Zr7ai4ynyCPK95eLT0+YpUJqsuuNHyNKpoZEtr80X/R87By1V827N8xFx3Z2nP/yaLm/5pnPUTF7F8wkDUNAg9lmxUlrHpXHmCWDp+KMDTervbrUKZprs/F+WWfW4ZurPxQ5s9ZI/4E3pomtZ9wn/UeSPfhJ5RNibb9XlS886nY1qKEIQZdP+WrSu/MGajqG2l0d7rsG7fqtRWDNT3KfyTtrLOnLQbUH2EzlyneUqAjXoXL2G6Lir8PVXsPsGPQn5avJtglzWd8eULerQZ20Klt3QCQP6aD2jiDgglj1IGCn+o2lGwhAuH0QJW7oByvg3xWAd1cCKve1QufVH6gfVRMs98KUZNMp11TX4w2hHiBurLh0Ejfe31SXjx11naNm5eWTOSkC6nKNh65p5wuvuvJfQg/UbFEfSfHPO0XOp6ulX/30OEdN1M0AkvYJtFkVKHZj56vfw5fvAiUTfIfK0fXO09H2sqF8jodyhTP0izhDyjaA03zDfdN5Uy/BCp/Y/Hio1lY/jw98wRUXvS0vHAu6pgtPTiln2dfUpY4evqDnQN0mcCysu/0/nH2z1CVjhy8SrPTJizWWdbfJyDQ8UlMbEudnuTNqjlA0lrL1B3hTb9FeJ9dkv/Ct6PXH6sGZI1m5oRzvz8yHiXTRruvUOqMWWoBaa34NqdQVvOFPfeBINKuz61JfO6TGAYo1199Job2aXDtuJYQvgBEnpyLdboBVC1JkBCxBAWtQR1FWGSoO+KguNODutXUfZN3N/8aQKdd3p+y9WwVFJlKS3H7Cd+L9p9apvfD4XF65/WzoTJGz6JD0h0Pdqg6HG0Z0TmLQ5VV7NWnrqMTv/zJE7YWoyC3FlkmL1R7w0xnTsOqWeRj6aHesf6A6/Eg0t1/56oE0+7tQnOvy6m/+rXwhFgx7RSwe/KL4eehLYvmwl8WaUW+qI9SZrPCKhf2nqr2abHxQFophuweHA0mPzlXeOmRoFcoHLBr8FNLbmnHG+sdx6trHMGLNeJiLi+DPUcN2JH2bHr7PLkixKSKXqt0ahO+81CJNrx4bbJNSiiFzH1J7IVqd2w77b3hX+g3US7bp4du+6SN78uZCuVOLqCLSvvU+5QNS2xxQvmrE9r2wJVRnQLMhfERI7Pz/O+mvRXQSST+kfEDKyD4ov+VUtUeRqHTDkr8XHb8eXxUSMSL532xmFfhZ7dbgcEQo7Z5R3jokphUpH+C8/yXYuprhfXgo3HeNQMXt56HNp8+ro5QzXG5KnqDaq0lC93SOSLV4I7Hulpq5o4qyCScpX8PkPPqWyD4p/KA1o25VP1SOqNNr4pl8jghMqzukHI5dg8YLQc2A2nhyZbMgYs+rRhEfDAb/z7uzaEJC7zYqpBqx6FpKFyr9zUYYNMqGPurTuDzQCyoR3O+Ff7sBnpx02G+8CynXh4bejqTox+3IGNU7Yl1Th0B5+OHaavhpyfkK6THzydG21lh5bXiwngrMBgYEa0G/M3KHKN6oy8cGxf5vWY98ri7RODz7SxrXfqXIvLH8wrfU5Y4ONfbW+FY9RaZ92cYcofmC8sLRsv6OaXKrLhM/KEK7Dn65Thz6eqO8QVgoy66+LlTr0vmRh4viAd3jBHKVfLPKHQVHDuZyGbFHnXaceqFk6k3uPXI7lfAiQlL103nfk7uSdu3qEs1K9CVuFNCDXEiV69fsL1m6C3veWgJnjwy0u3wYkgeGHweuTeX2fBz8Yh3KN+aiyx2nI/1M2ZZi9eR28G+pExChrdNCICEs5NTdM+knsW3CHPY2CbvfXix2vFpj6kFfFYVjDwlBvjU7+NUGse/9pTJ2zUne3E1i9z9kOnDJuVRFq/nx+Xxy6JnfikZ6xdys6LpYcUmoudLsgqEbeg5MWyl8+S4ZgZZE0OMX218KdZYDgUDdVzzxhASRzjdaecVkecOWzMb7Qm+aqLbaoqIfM/XWMiSME6nWWLlr4kJ0f2iUCm2Y9z7cj8+/KYLDSn1IXcBArTSj0GHWdeqZ67BQmJWHmTSNwshP/RITOTM7nboq1EM0ahQ5v0Ba5wTcNCM0ryAa8mZtRPro3jAlWA9RjdROBUdNRIGQMJJIGOXZz85B72cvUKH1M/Xv2/HfOfkkBA3DT0/DXc8OVEeOjr0Lc7HooVUw2s0wmMy47ufwg4u1yZ2+Bu3GDuFO4FoSynAV3DhI84L8vidaVv+QK/7wm2/Ewyd+pUKOjrI9xeKrflPE7MH/Frnf7ZNhc87/XMw64XPx7QXz5H40rLv1I7mlMuUS9UhREVZDSDuuq8g6+BE3qkzO6CZn/OO6eSjf48KAM9ti7AtnqNCa5CzainUPfg2byQojKBsZDDI7waeh3bgB6D1hjDxv5cXToLk0jJh/nZyDUZadjzVXzUeQstK5G6+T5zSECGjIm52FzEsH15miUh/hx6sMmLiNskq0wmBSjQGkCxfSzHVfIB78YQMWD3sRux+eiXbtHBi58E6MXv0QRq56EGfRtvt1A1Dx5RqsHfYStl7zPk6adS1OWXiDFAaT0D4Z9kAlHFr0owgGiwn73l/Gw1IWSuCOKrhBwgqE0i3D0bmV2ouOFK0SacFKdB6WoUJCePbnI/cP05EYKMOpix/G8G/ugzm5Zjel0xNjMHz9k7AbyyE278W+Bz5RR6qxCR8VyOFHwyPR4Wp+4ycZobYNEnFEk/rRyhcd6ZYStEvIRYKjZqTLZ8xEett9yOhRAFNi/f215LM70YN7oGXVfGfB48ZWoxsWEkosHDH/5nK1bZCIAjFxnRkD6amHkJFxADZjiQoJkfng7UhI2YtEct4v/q1C68JDxfrs5VTtutHm0d+p0CqoWiZhmI2xDbyVLt8rt5RtZkpPFIQVCBXOK3Rf+OHiSCSnFCMlPR9iT/WMFonRiNafLII9vRT6oolw33MCPA+eDe+k5+CfPxOuR25FyYUjUXrVVbBnFKPDN08i4fy6NaURAZgiDGFHIlDqVj5ELZBItUwb+LW80rX70eqUbiq0fopfuQWGws2wduyKhPvrlgFViINbEZzxFG33QFRQFkjsBNO5t8M8aqw6oy6ejbuQc+1UBKmx1nfzX1Ro/XgPUnkU1GHvmLKfapnOKvjo0YW+fsufvpZ1eTTo7nJR+dJw4Z14gtDzt6nQ+JDd7VaxY/CTIv+luSqkYVZfPUX5hEU9UlTU23TXdE1fM+49w4lf1DvfsxrNB23mBTA4E6mVSPvpw2DsfiWQxAl0xK3keCvvk4f/yMn2CJXjfEgvKkTljC/gmrYAwtQR/ooEpD19BVKvOoV/2CA883X4tJs5619B2jFDBUdFvQJhWMSrxk3GiZ/frkKiJI8epugHuoOfHBVV8sGpX0N9F5I0NZyoveKjYx4/ZR2qmcrcCJb5SRgaAgWC/E6YBo1GyuP30+8bjOZhVl3+Hk6ccRvf6xoSRuS82xio93ho52sL6p1d1RLYcHdoervb7e6iot50+P1++f5uVQz9m+Yi64HP5JgIVQY5KrrNB930DY1uvjbCS9jmZOMD04V7b7H0U7wSVBSPDRSBmzkiG+79VPAc0+bCk1MiVl8TqkEoDrkqOi0LipgcqtozaQml2mdy4ls84Vl921/4VvrpXj5yPdSt4070xXeUUJydFOFpVMJfgoCO3C/WoeD7rXwArc/pC2f3dFhaKe1WNS9PYSLVRyGdp3kCyBjZC+2uGE7dBwsLu4zcWIvFsjD0o6Yl7gKpDxJWKrl08nJn5XDvMRgMbqKaLMdutx+gfkcUE7CO8+tAZZ9baPsjbRt8kUPnbCdNmUTb6DpQTUCTZBl6oMdp83+k/nJWRtmqfSj+eReKluyEOdEaGmvh1ieVH0arCf4CF1qd2h3pZ/WU2yroOqvoGr+n8mizCvrlQJG3kZNvi7iRlP3XeWLluMni0KwNcj8aeCZKwfwtYtVV/xK8yqtqRhNpTYCufa26VcuHIvsfjrh7d6FcGnJodj0zWmKg6KcdYvmFbx9u59B9Ksj1VrdteVAch3JEeWr68gveEq6tkacQNwbvoXKx7Py3hLcg9BqVhPKVikLLgSL1Okdu+4vfiQMfr5IRbWoKf8yWWYmh+/O8yZjGOpoMisxmipFY+ts3jmo5aWNZMXbS4RWgHo+nq4rWsYGEsZunQqy/MzS17lix6bGZwpdfLv0Up8Eqes0L3XgPL/7f9Gh8Zm02lh0vzxeu7Dzpp7g1/RjIkdANZ+v+oFwg1JLgeSFswkHRPBP1SBiX8d2aYnJxPODsyz1siqdLRbnpoPuZ+KZV6+pbKlXznUkob6uoNw3UStzGk9yOUMsWCbeGd7+5SO2Jmi+YY6DevgxJewD1JbK2/PEr9HsxpmkWKCwO4MvvC7F5pxt+P88i4rdvAmZyFjWLiGcN8Qo6njnEfmOQjtFvnclG/O6aLug8IOy6t4js+seP6HbvmRAG5JlMprYqOCYaEogn+9m59j4ToptBxJSWBXDX+K1wezRY6Oo8lYpfPfCDW3UNVt5S546nV/FUKp5SZVECCW0BU5Ac9f90n8AFzw1E3zF1l4pEYu3vP8SwD27krN6TOoU7VXDURBQICaM/acemXa//gO4Ph+wzNMShQx7cc1sWHNbQvDIzqUVmphU9eyVIAUitoHATCcZMGsMPbeTzOFz6gYocN8r3ueEt9MNoI33SDeh5XnuMmlBtlqY+eHSu1YguMCbaCkhLopdkQ5BAsmrNHG6Qa05fJG4/d4m4beQPYk9246ZvagFNfHn5AvHRSXPEhyfOFQd+yldHGqbq/Qw9Q7J6nKiJOB2CtGNA5Y4Ctdcw7/zferQWAdhKK/HOd2ehS69EdSR2KnJdcvbQJZ+NRkom4EAAPz9c1zBaJGxtD5c9/1TbqAkrEJLsNf68CvT6U2jOVzRsmpcrZ/lccFNnmCwR5dwgX5/9PhZfNAtzhk6T+2dPHQlr0C+dryS6CTPdHxotB6SI6CakHUGkmD+54+Xv4OiYqnbrh7QTTnhg170YfXMvFRoeXdOQt2wn1r04DwUU6UB5zRlHFipDbMIPS9AHQYWsI8NJtZAbdkMAuXMbXsXI8JStvW8vYS2nIkpEXuwdhrACoQsN9OZH3+irKPPBYQhSLeGD1RH5/j9cPRnfDpuITffNRsmMbdh8/ywsPesdLD3jLfjyQvc76d3z4HQY0PuewTCYQmW+yeyFRWjwH4jehIy1TSjbBIPBsOuFI1FHIJRdbLxNPSH6OSZmo5Ei7EeCCD8pLujxYW7/v8C0vRyJFqpuvZTiPImOtICzmamyEuvOfhvly/Yi/cxuOPW/N6HrPYcnzCG5rY2uH0CQsnG0ZIzqJW1qUNV7lQqKijoC8fv9nXnwN+Ps6EfqeFKckwWih3+lsvC0F5DksMDsc6PPU+fi9KwncOrqx3DK+scxdNbtlCVIsywCO275CMGyuvPIjFqAqukgVdnUSImS9LN6w72zkL3ny4AoqSMQq9Xavnz9AdjaxFZjsTAcwboakjN7BRIpG1v9bpww5x60GTtUHQlh65yG4eufogaZG1abwPbLJ6sj1ZhJ2GaqaYyIXiDmJBvK1x1gDYlpPWa4MuS08o05sGVG32xmDXGQQGxhrP7sf/4L2AxepPZvA3sXfmkXnh7v30hCCUA/ULeqZ80wk+NWbyxo3titEIUTiNC8sc3246LPAS8SjXXzeKJeDKezBB0bWE2RMLwHTJSlLCYBrahShYYwGkk7KMvEoiFM8ZKGzbnVJpxAYoY1JMVZiuSEYhVSjYPC7QllsPdouK9lpIKTp1/W7lCYqQYzsqt+HRwdMUzFqiK8QKhdERPUZ0lwlCGBHrw2jjY6bEmVcM+t/82BXumhB9eoTxOAwV5zMN0IKlCNQbpNbAKxZsTeWq4jEKp2D3GVK3hSaJSwhiQklJMLk2VOHwarsxL+b+oaXTuSvDv/DBNV+AYqR4x1Fh2QMNjxqqIYSBka9Zz/w4QTyEZb2+TDDaWoIA1x0EPbyNUm+d4nYLaUwJKiwXVv7SnbIVxvT4Zxzx6Y7JXIeHacCq2Gyw/WDkMMWUb3B5HQJ5OfJ6b54HUEYjabs9lWqGtLngppGCNlVZujEvbEMPemRpvzlidgsbthMhWj8rYh8Lz+CIIrF8H98p9QOnYktHkzYU7wwtYrBYnXjFQ/rMZIojBQgcqaGC0Vmw/B2TWNW90LVFBU1BEI1duyfczLtKKGUs9qpzLAHr7zZTntMlhvmkACKYWZu0d7FiI49Q8QOxbAkkyFpaUCtiFdkf6f10M/qAXPY+XxFQMPu0UJ2wqxtJJNkPCWkSIQtlAVEKU8uTZqDNR0J2FYHH6STfh8bhp+EWyvb4f5t7fA1CYVBhsJMNUK89AhSHpnOhJfDi8MRneRQCi72HpEP1RaSAJhysvL35OexkD57un877bQs0U/UbfkiWHC9ZfhIrjpGxUSP7b1ekBkD3xKeLdF/zJ918Qf5FY9UtSE1RDKd8/zBLl9k8NaLwqLrVtPKgdM0Ja8oELiQ8HETygrOiECQSpjMlVo/RT/dyc633E6J2xM2YWJJBAu0t08KzBa7Je9BEOiGcZEUu6fq001NQbPivWoeIefSSDxdwMpYqHwhtj9xiI5g5Ge414VFDURbxEIBMYF8ytnBErcSBoQ3XpgbcXLMOQtIXWhdgSVK4ZuY2FoT012a4o6QyHUbas0Wqct//FuIAD/hvUom/guArnUbvW2QjBgR8+sl0PnNgBP8SyjTl3a6T0EVRBhE7w+6pU558Fl572JU76JXtBiy9tUxC+lqoVaWWYzV1sUqApojZ6Y15qS+gt/AMJDzXQ3degqfNDLgtBLNASpx66VWREodyJQ4URQa4POi19ltQ1dowHW3vgBhn34e37BdiM1ISKvaYtAvXfRg/pD/gLX6768ciQPiaHV56c+zf5pEL79dAcSgppgF9IEEk5AI4GElobI5SHlbhKIF1pxgASiQyugVoehIxLuewi2EweFrhkFbGC1cnsBUk/rJkwmU8zaERVUMAVXXxvetmD0KHNfmk8If4kQvoKQcX02/cWfyfCV02Gq0djFULPVZsUl78gtZffoR8djxePxdOebVFleaKnwp0KCbrlEJPY+f6xQfpxenpUr8udvVbdvWZRvzBF534S+k0E0KqtE9WPKj1cm9m/r8h4o4c+HqNCWQZDKnoOfr0ObMf149zeyydAckOSpOyHE5vEzRSCC4cTmhifeVa2dCQaDNU2KNgd0Xzl5hj9K5d5dxN5jBs9yXn31v6SfsvR/VBSbH7q/hSOx/8Pl9dvga0JKVu4V2c+F+kxUiEY0ftqsUETK2fbf2pubd+3dpvFfiNI1IUMrFIfrVXRaBhQhOSUx68HPRMH3TVsDla7dL9bc+KH0032D1K1vraLRsqDI9aA4av7CCjkxr3Bhtox0vChbt18sP/8tabyeofLiX+rWLRsq5e/iCPNCAF6IyLWRj4R0NPiLKwV/Xoyzoyc39JUwEsRaEn7ME2BiJboeUwxQpMdSj+UDo8GQ5NlbLA1EVmTnIal/O6Sd1h0JvVjTDdLYCVtvYCqy81G2eh/K1uyj49SZu+VUJPYLvcchWXxSXFx8Z0ZGRiO/HtMCIOHcpelajUW9bCmPC+Mq51VZoQr6TSW5D71eb391mWYl7hoSCXpWnnbNNkS5bxSyCRqCW8vfkiuoGuA+Tgui2TSkOSDNM7jd7g5Op5MHX1vRPs+6qZqaeRK5tJC3JnQeTzlYQ/0g3uV5W1lUSbjMZvMB0tqWuZy+mfjFKQiVtzzjawgl6iWUoKeT/xTahrWoxTOqpO0WTcC9rxj+ggoY+C2jgq4BS5Idzu4ZMFhN8pjRGnmKHJ3PM6SWkGPTrd/RfZeT+1UvRG/RCkIJwt3Ic8jdQTmZ59scHrwPlHrArZyyNftR/NMOaH4NJhvb1DRSi6ctbO1SQu8KKNGtqQ4Ya02wOBJWJP78FS+vdu8uhHtPMSq35iHo9sswXmrN8yFSTuwCZ5c0WFvXnGRB8eMSiOvJt0lheOn1r0ZpWpyCUAnB6y7uIyEfHiWmlhsKf8hG0Y/Z8puJPOmj1ek9kHpi55isVzYWLonK1+1HybI9KFm+B8IfRPqo3mj9235wdqs5eY6UhhVmAin2sbOgHQeOuYKQQvBUx3vIPUpKIV/tew6UImfaSpSu2CtLgY7Xj5DG8o+sHloSvECiYP4WOf3C0SUdHW8cUcOoPylLDj0nK8tH5GIz5niMOWYSp0bgbSSsv5JSyDEeLh32TVkGk92MLnedgZThneR5v0RcWbnY/+EKUpx8dLrpVLS9uPrFIynLfto8Ss8+PRTSsmlWBaFcxNnqPVKK83ifJ13v/NsCaZ6pxyOjKfeF7WT8ovFRw3j/v36mamk3ut59Jlr/Tr45kpA8viBZPETKwkrzvwsJYgS5XZR7BK+Tz35+nlh+0duidOUeDvqfgQ0UrL3p32LTI58LnzKCwpBsfvZ4PE1mlK0xNGkJQg9+Mj3/p5RDuvAE4M3jv5A2nvu9fCksKQ511v8eQhfY9eoCuLYcQu+nx8hutgwXYh2VKOPIyYWCLYEmURBSjDR62LmkGCdz93HjA9Ph7JpOwjhPrkk+jkII7Hj5e/A6rYETLz+8PJBkt4SUhMd5alo+/zWgadrz9IByqu/2v84T6+/6WPhL3Rx0nAjoQV3wB5fX3/nxYYttDDXk2Sxey+y6xQrXoVRyyDdRJct38xxOUbpqr3zQ40SHN7dMrBj7rsj5tNr2Gcl0M7n4WXKIkbhoJz3AbVQcTua6desfv5KfL+n7/EXq6HFiZe/kn1G6Yg8G/v1yORDIekIl82UWi6XZrfo1WkFIOf5OyvGAn9oa62/5CF3uOg1txkRn7ySeVLpDS3PkA1X/qzMJvMEH5vnVoX9yh6fcG00G2O31fqM/7vDgG1s36vPnC+WrA4YU5Xlq1z0ld5qJBuUVCYqskZTjA4rw9RXb8uTDDPjbZXB2O2qTUA2ydUcl5i8uxqqsChwqDMiRVbZoxKvv+EHYzJN8IEpVNt7DzkTHeUKBSWdLR+xnQz90LvnlMfLL/arf6LzPRoL4NxxOQtJon/SPw+T5pHXteiRg0DmtMfD8TDhbNc1wv+bygdpw8ttJmReFBttI7q+QzB+TO83AUSkIRZJn7b5LJcdtrqyD2PbsbAyYeEXUFldi4VCeD3/7+25s2lIBu81IiRNKKFYKKnlJihQfVgxSAE50aQtMJjYpBCsIO1YKVggZHlKAKuWQv+EweZyvzfuGwwoUUgpeBkpb+keJo+7Pd6ISNEh+sxGDL++AU+7tAYsjviWN7g0g6+HP0fqcPmg3blgoTNdfMZlMzaIkR6UgVB++SoL6A5cc256eg/6vjYWjU2xfOWuIoiJSjD9vxfYtbjhsnECUHJR41OJHaqoZQ09Jw5ARaejZNxnJqZamfU9Dt9ZJWUp3u1CcXY7d3+UiZ2kBBCkHG4vicovUCkGvhhPu7oXhdx05Iarx8Oew1t/6ETreeLJ8Mah4gjLoi8rfZMQsVSo5riD3caCo0rThjmno89zFh+vIeJG1uggTH91IVYKBSgzOxSHFOP/WbhhzQ1eYG2H0Kp64ciqw5LHlKM1yqXkkBgSDApnD0zHqzREwx7Hdwt8b23DXJ+g5/hyksCkG6gVTRh1DDdeYFqrHSkwKQkVbB2r1rTYEReamx2cieXAHdPp99B96jYbifA9evHkZ/MVsPokn++hIy7Th/ndPQWrmsRl9zV26F+teWgbPfh8c6Qnof/tgdL2i2hjZ9s+3Yd2za2Gx87RKAwI+Hd0v74YTnh56lGV0eMrW7pcDa0Pfu44/lstKkk2lyMnkStUpcSemrEgRGk/Pm3nw6w3QKv3oeEPU35uMmrnvbUGwwAWn2Qu7wYMUhx9XPd7vmCnH9mlrsPqmObDs8yGJqhlzoRtbJvyMVfcskEPmTK9xfdD1snYweSqlBTqnWUPe3D0o2xLfgdCUYZ2QOrwT9v0rtLyeFKM3p4ncaSKi1m8qPfpRhNZrFT7Lxvuno9t9Z8miLp64ynyY8sASFG4rg9lM9XogiM4D03DTu2fLrmasBDx+5CzYgoPfZ6NkdS5AXWGzgZqsPk3OPGP7jLym2pqZgNZndEfb8/oieWDNFesu6m6uvfVrBPP9MHA1wo1i6sX0f2Ek2l5Y/X6tdGs+ll5HiqTb6bhRVok97h6Ennc37gvUteFpk+vv/Bj9Xx6LhJ4ZnGmLKPgkahPuDp0RX2JRkH+Sgtx7aNYGFMzbgkFvxWQ8LyoqSUE+vHchCrJLpZE7+APoP7ozLn6proGZSGj0m03/XIB9H1GRH7TAQkpA8ZbtGNkdpsvyQ7NjIzVVEuANd4p4lpizV2t0f/JspIyozgCBYo90/C7J3qnughRvfgVWXP0ZRBFpnMmEoE+g9e+6YPDfzlRnxA+26+AvqkAf9dl0SpsXqFfzpNyJM1FVMaSl3EWRn9zO+zoL7au/aRxXeHzBZgjCDqrrpVnJABXZ0ZuTy3ptNr4b8jyK/7MRyVRSOC0aLAEfrAEPWvVIQdcbhqPP4yPRd8Jv0efpc9Bj/Jlod3FfOKkXZPJ6YIWfutKkZPsKkH3bNKw/+024VoWMk1rSHHD2TAurHIzZaYbFxoaTg9JCo5niznb4moLW5/aB90AptdNC5q4oA5xNShK9EcIYiEpBAoFAT4rEYDYzqVOxn9CzqRb6CVIOuj4pR6JOdXnQi7a9ahkZCYPm9WHZ1f9A0ZTV1GaxSNujFq8bqV2ScdKsO3Da+icxZPqt6PLQKGRedQJaXzQIrccOQeY1J6LbM+dj6IL7MSLrSXT/8xjYkg0wsylfE1VDxeXYcf37OPj3H9Wd6oetz5nZkXJYyZliNcEXJQk928gq0l1tC3oQpU8H5Y8rUSmI2Ww+i7f+okrY26XA3rbp1vzZWTHI2UlJHLoPia2kXduI6EENGx+cAn1DPpxWIQ3aWvwe9HruIgz64m7Yu0a2xFkDKr3SLhqKAT/8AWnndqUSxU0JHKCeCVA46UeUfLlenRgZaduVzRGSY4OVsRqtjBYemLNQb8q9i5sfsgRxUCnfJO83olIQQq4ZKFu3n3ovPvqVqrjjDLcTbFREs5KEHFUPDYxily3fDGzYiYQk6vVYK6j0KEOn+05HxtijqwYN1Grt+PwVcA7NkNUOWzi2GDUUT/5Rmk2LDI/EsnJQySHNvMZmCDhWUoZ3lNMYj6BJ3vhGqyAhKJc1JXx5u9GLBLMLSdZyJDtKYTHVbxvXs3wF/YZKj8QyOJwlSGofQMblp6qjR4eRGiLWTgkwkpKaVElg8HipVxU5wVkyJhOfT6UHKYdRKkeoG9wk0KWD/O37angRWdyJTUGaGO5lJNpdSHGWIclZKp3FXP8aJCdVd44UN+wJLtgTXdR2KIQ/K0sdPXqMfp9sS8hSgbZGNipNJVx9yOrFSA1UctLybROWIJIj4kNVTJMsEY1WQeR55iR7vUsTGwubCEogBUlIKA1Z6U0spxu71dHwJI0ZDUd7M2zOclgTK2F1lME94z3oJXVtQEdL5YLl8H27FmarkUoCUhLqCSWc2AWm9PrNFrOhW9n2oJ6YyRiQz9NU8PuZ9JHV9vWpHdIkC7SiUhCPx8OrxJDUNxPeg+VNZ4zKQG0QeyWczgqqLshRqWASdS0XH4kpLR1pDz8GazL1PBwVsFJbxFSxCxVP3oDguugNelZR9o8pKHvkFdiTDDBZPDAGqXTq3xbpT12mzogEv67z0yOwRWRVLZGiNBW8uo9tXDLUxdVIQY4+R9RDVAricDhyqAjbkTy0o2yk+mMxUR0DHBmb3Qebwx1yTh/0Aw1/Xdg8YDiSn/wHzK1MMFFD1ZxIVYKxCL63HkLlfaPg+/AV6PvDf5BK+HwIrFyOsoceQOGZoxGc/TUsGUYSPluJLkPimH7InD4exlT1afV6kGay2baqtK/Krmng5aeefcVIUqv3SDkOUvpskTtxJupnIC2dRhG5ZtfEhbKx1mP8OepI/NArXch77TFoB7JhpsxhpF6M/YSzkHxb9BZptf9+isBXL/HgDT0dVYd66BFFQED4qU2g0b5uBjcPRJBHWMlvtEHX6IaaEXrADN1LVUXbznA+8iCsQ6LrPWoVbuwe9wpETpAub6IqQEfymIHo8PqV6oz4cXDmOhQv2Yn+r4yV4yGkHJMobe4hF/c6Ldo2CPM+NYlE5vkD4Np0UK6ujzs868vkgdXuDVn5Jme21N+LqY3ptKtgf3kNbH/8AubTLqCcb4HRVA6TjaqeRA2mZKoKUnS5NSWTIlBpY7BUwmQug6l9Mpw334BWn3+G1A/ejVo5mEBOIbRDRdRNJqFSW4R7ZJb28Z9AxROICudvRZsx/auUw02K8VFTKAcTdQlCEbEIXZ9pMBov2Pr0bDg6pqDLnXL0Pa64poxHYPP3MNnZhjQ1EFMz4Lz3cxjsjRyc09iiMbWd8nZAFOXwqAWMHfuDPwtncNK1G9mFL5r8NQpf+RZmeypVLlQSCQMyn74IqVeeqM6IDwWkHAdnrMXAN66QHQZKlxmkHFeSa5I+ddQlCEWAm+XPUywqezw4GoULsmU9GG8cZ15BvSVqSyQI2pphDByEtngiHWnk85tI4RIzYOhxCowjxsE04lIY2veGISGl0coRyC1AyfvzqRRyhsyN8xc/u6VRDyv+b3L3T12KzreeWqUcPJT6bFMpBxNLFcPzMZdSrJ63ZDjR+bbTkD3hG2hsZzyOmHuMgJ2qCZONqoMEM0ytkiH2fg1t7n2UEvV3eY8F7mUbsO/ip2AsJWU2G+XcWP4aUNtnLqEqLL6fw9752gJknNMXqSMOf6X+L5Qmm5S/SYg565DWmnQhvjUaDGfvnfQT3LuL0O+vF5P2NC4X1kbbOA3amrdgsNlI8NTYpPqWvx+DVn1hGHAbDOlUPRibbkymPrSCQlR8OQ9l/5kHUWjivjY0auzyR1GMacnoMOkW2PrH993ZvilLUb4+BwMnjpMlHqXDdCo5riHXdIMtxFGlKr9apj7BIqPBOGzLE1/JxT287jbueIuhr6YeSdlWavFZ+a0hpQAnCPc+eJSS57OT4hjpmC2Vh1FkiKyNqkYZ+csK/MefwuEgHppgu2X8ea2ggIF6N2yCSvgpzEth1PsQPjrVS1fy8VxYOt3lh55XAs3NYSbq9SRQG4Oc30pNG3KVFmiaDa3uvwCpt4+O+wTq3E9Xh3otr10W+t6yEMso+BwqPeofJIoDR/0kFMm25FZTUrXfNmGOtHra97kmWk2n+yHy/wscohwbKKYEYCXhfjAlFncbZBuCHP8pvaC4kZ92qMiXykJbqSTSsXKQUpBiGCjePHMN1AXmmWa81UlRBHV1dQ9tqbOmUzLoVLvpbgP5jdB8ZlIK6kGYk2EZMhRJN1wE25Cmsd7AlpaKl+7GgL+Ng9FC3WddX02KcSaVHM1S3zZK1SkR7OR+pMievOetxbL7y6vUeellkyI4Qal95tlH3hJK7HIK4xdXRzwOK4jmocR30XFKZc0HQXUAL4KCFiRlCSkJf7MFrCQ6lU7CTl1HavPopHisMH5VipCywJEOWFNh6j4Apk7dqPsc/y5sbXa+uoAapi70feESWSqRcqwg5RjVXMoRF0hBrBTxL2grF23z4mM2GXyco4eNb6++bqrY/8EyFSIXcU+mTaMy9DElGAzeRQ+hB0o9Ys0N74s9k34KPdlxYiLvm01i5eWTRaX6pAaLlGR7rRLzLxt6mPbkNvGD8ecxVoydJCpi+ATf/zIyY11HGeudJSpEmuxfSfI8ph9yaJIiix7qZqonp/CnyLb8aZZcQ8P1qDmh+Wya/lLghvKWJ2fJF3C8+F2ZewiSDO8wm81T1Wm/PughTfSQE2VOcPvlt16yHpkhc8pxqMRwecW2P8+RbQ33gRIVKquU55QIWwRN3uihZzaTm0glyr08yWX7C9+iYmueXNOR2De6D57+mmAjwTtfng9zkg3dHzkb1vTQNAKS0TTa3E29lP/NT14sXLjQTHXqK5RDApxTCn/MFisuflvseG2B0Lwy6FcLNTPFPuqRsFmunI9XqlBZWnBV8rASUYvkmHSbSDank2AmUW7pL7xB7J26FHmzNyLzwkHocO2JvwoTmdzuyp+bhZxP16DVqd3Q+eZTYEk7XFqspA0b0I19ylszc8z71aQot5LAniFhdeKRzkNfbZCjh/bMZHT8/SlIPalLC4hldJRvzKG4r0Jldj7anDdArkA0J4bW9dBz8nfsnqeG50cy4BdCixE9CY/jcgkJ8hFSFjnRxJ/vwsGZ61G8eAeMTgvSz+qNjFG9YO/Q9KOYDcEmtkt+3oX8eZvkB1pZkdteOqTGVx/oWRbTszxD7a/olua1QFps3iwvL89ITEzk+XpXk4APz0ziBm7hgm3S+Cxbb+avQCT2yURiv0wkD+oAS6ozPk/FI/KeAFybcuHafAgV5NiwHK/R5a+Rp53eAylDOtC9QjcjZeC3QGtJ0SeZTCaenlkhD/zCabEKEg5KBJ6BM4YS4SrKmWzB5fDCXb0yAE9OCbxU6lRuy4M3t5wSNRdmas/wWIPm5jmqoXN59Ry1EEM7lKz8hpTHH/wlblkCsFXoBFI8W7tkONqnwpxas01E9+d3CRtJCT6m3f9SXJpkwnBL4BelIJEgxeHW32Byp5Hj74jwZNJ0SkRe1GwkF9Vz0vlcCgRps4F+Ukj+TXTtHaQAq8m/kba/qG+9HOc4TQzw/8MySJ3ZZPdb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20iVBORw0KGgoAAAANSUhEUgAAAIgAAABtCAYAAAENNBn1AAAAAXNSR0IArs4c6QAAAARnQU1BAACxjwv8YQUAAAAJcEhZcwAADsMAAA7DAcdvqGQAACP/SURBVHhe7Z0HmFXF2cffW3fZxi5dVkEs2FD5bEAEG4LY0cT+6WcsLKCAohEbotFEjGI0YEWliC0qJsFYQIkiYBQUFpDeYfvte3s73/+dO7vL7u2VXfX3PHPPnLnnzJl5z3umF8oaDoej3FB1vtIWt/M/irwkNvL6mLjd7mPl5eHg/69Cl4VoaGjALzuH+y1vCScY9MhLmmjyINwjm2FKuEfBYPAE+b8AcsFvdE8YeSup5ZFUKtUGaSW73U5z5rwnz1p44olnpC0K0vNmbDYbfpMMCaKzXFoFxcUl0tZCMNh8eXTkA0DbELQ1imK3vhz5DYl/D2DSpCn4Dd24dm2lcGsCIX9E3haOqeYKeVls5OUClTy2ou1FbcGbjHhfRBBkl3gsCAQCC6RzDpEPb4XbuZSFuVNeEhuH7TV5W2Qc1tkx5UWW+rHy0hALF56CX1LuuOO6kIMkGLRH9ghB9cprBE6nHr8hHWEzZszN7NyMvK01lvpb5d9NtHjAxu9Xs2Mr5K0tSHfBH/94MX5be7J5cy9l2rRLYA9hqrkstichWnsSDLa+xGqY1OxJ82cZ8O+VNqLZs9+Qthba6mheweXSdgDyAcqHH4beSDRTURGSnd/vv0be2hrxL/D5fNIWujH0plqw1N8e+e0w+D6+lNfFRF4eHa/Xe5bd/Ky8vDXm+jHxPTgQKN8Qea9AOkck8XRBAv9YQHYkKTqP82PyuJZSMGAkje5oKii+mTTaQ/ma6Wq1+gF5S+aAvJ3Gmss5Uknh82ySNiWBXCIG7IPH9V/hU7o0mv/EB630OnHcjiXCg0hUVnIGFFLltqaurgTHyHCiD+k65CPi4/P8JG+NRuRANJm9e7vgGJlg0AkT+Fg+qpmwd4cQ79NC8dJBpwtIWzgqVSdyWJ++WJ42ExYQaPuhpNLJs9aMH38zfuN/aL16WWnLlt4oUz0tXVrDX1lcpASjcs89v8Nv+Otoa9asWYtjZAzV58dPkHCdzljN+U1rbruNs9bwB8Yzb731dxzDkY+LDfRkcaP5KXlLCwsWnIHfyA+MZN555wMcWxMM2JJOno+0W/4qb48Msi2UK69VXnttmDJ58kPSNQqyqCG9Tx4EaHm0zCcRPK4V4ii9ywx4ZbXsqbF6FBImo3hAWxzWFxWnbY6wIxKHyFt/JWmSLgbg9fwVid5dwUAdORvnUsC3hVTqUtLnD6X8wiv5c3GjiFAEEz15TQcEwODzVCquxsjpwoEYq4eLI3QkvOKYKvCskD31ur4VnieDsfoiDkyj9Cp14Mnpbsci6W1quB2fiKP0Mnlwb5HLvlB4ki5+335xlF4nh7gzBmPHTlQ8Hi1soeR848ZDlM8/j16YajRN59f0rvQ+MXCDP+DnVp/IzJ/PhfNQANqaRx99EsfIOKyvJCcVh222vDWc5557Eb+RA9FiooNIRiwqhhWMcOEP+QWXyLNwPJ6PpC06K1d+J23heJ0fF0hrK8ICgoToFLWmlzwLp29fm7RFp6qqXtrC8Qf2ssjCHhAWEJcjtj7t3t1Z2qLTu3cPaQunsOQOBIQ+kafNhAXEbf+XtLVmzJib6L77psKmDznE4Msvl9OUKVfRp59+Jl1agzr9/0hrZLZu3ZpnrGlpfjiQzz5brCxadDJsBypldPPww7FrhvKRkcH/Gi7YxuIf/4jd6MBm/vz4+ZF8ZHTMdb+Xl0Yj8sMPNCtWHI1jbOTjohPwV8lLw/nxx8PxG/nhbc3tt0/AMZxg0MfVzvfl46Ijr28F11Gqq0thC39gLPPAA7/FsTWyqhL2kYSBBO0hm7GlRP7MM88iFirYIj8snlm/vpxTU9ib8CWezEOA8qYWuOoQ6UHRTNsGL8Zl/4gD9Zp8THz4YlOEhhmPJ9STYTable++OwK21g8fO/b/cAwR6hoIRz4icfimWDkwM2PGLOWFF86BLoxW9u8PlTmiYWmYyIfoSW4s+M42jcEpYag6h7+U5MoibWGPXPZ/CQ9TwWq4lwMRlrekhPCwYbLwOFEctnniCH07SXqTGeDhYeyxq/E9xW5+WjykLcGAWZTchT0Y3CZvzR4Q9YfiaW3Aw7k/b6C87FfiAol1ghkF8wHM9pAcWwP3AMxWSP1tHIfBKX4BqCOAyJwEI3JybudtNP1ZMVaNhJ4/q/g8G9g5Jj7vZoUbrAzVI3Dvn0SLFwM/d7jd7v7yMe0bBPYdDrTfu0M0YPp9u0QkMglnOkb47XV9J87xzJny8e0DvK3jOWB+317FmGDvcyax1FdA40Jd5BBOTxms3INyiRggYbe+2tx8eTDxeXcqVuOD8iy8FpkoSbfjMXgTUN1t5PdupvzCy6RrcpjNJvroo09p9ervUenzwATJ79dR//4DaMSIoXTiiSfKK5PD5/meggET6fJHOjQaTZF0zg74PI5j8RsjDCFKhK+/XoaC5QWwhUq38QzXoB544FHYk8dQdZ442u327LR7w++r+AGm2qv5kDSTJvF94ZFOxCxderzyww8/wp4cTRUzaPSZMhqZAR4ewx5HquMkwrhxN+E3cmQTNUuX9lesVivsyWE13CWOiEPmNIU9NNaMFh4nC49Ge/fdQbCFRzIZw025Cxf+G/bkMdZcJo4yOjGJ2ygAyaLG4KSSLk9Il+RQq9XwQ56kQSCg5ha3lCjt9goygJ84LlOkU1Tit5IQTW40Pkha/QnyNDny8/Npz5747aDxqKkpjdlWGgu1thdZjXex9UnhkCrQMjFOq2H/mXxIiPXrNyirVyfevpaq8fk0yuTJPH4xMayhppDk22QOBCqWx56Yaq4UniVLbW2dcvvtE+X4t8gRS8bcf//VyooVyffiMdwiwsioRSXmJ6NSqXx8DAbj90FEomfPHnTeeWeR3Z4vXdLDbO5Ov/nNYHmWHAHfVmlLE2iJ0W55Xkg3WaZMeVRxu1s6+jJhJk68lrNQ2JPDhmJ9IBDcLaOVOvBL5Lc20yN8SIhnn52FUumxsIVHKBPG49Eot902vrmdNx6hbuJg5gpo8Mjvdi6Gn5EDcP/9D8BcqVRWcvNe5Ehky1gsBcpzz52n3HnnjYrXG6kJOKjwqCTEIXq/4gEknLOz1zbjPVTSdYZ0aY3JZKK///1ftH79WiosrKY//WlhzGFw6fL88xfQtm19qKysL1111eV00kkD5D+tMddeSWW9FnJ6mFBckxEIj83zNpoeoeIufww5xqCi4joaOnQXVVb2RWC00DI/DR68C4FfJa9IDL7/ww9PJoejEH4o1LdvPY5quv76N6lXr9i1fEv9zVTaYy5b1ZBHelluNKB6Qb9vn/wuU2PJki/xiV0RNTt+990zlMcemw57ang9axWP+zvuePDIYGcXyGQaP9hc97/4NhNL2OKBwEtbejTNbvL7/bfL4OYOREK0FpvrblACfoMIyMEgqPggiJHCjjCtkME7eEBjeDyN4vPuSLmJIBXMdf/X3NgMQTwug9O+gHDkgHm/aAC2mR4PnWaARvNfFFPd9fhMQ3OWIITF8rEZI8UKdWLYbLbuRUVFHyGFby4QcTusyz6f/L4dpAQtpNb0QC5UjH9USFEdFPRXwa0raqiHiikXoVp2KJgQ9qdqtfp6+GcRDlkgqwKJBSLHUuD6/PGwd2M3vPR9Go1mFyJcB2Nnt1/5JQEN6ANtuA9mGb5/MWq8LfivCuZLZJt3OxyOQ+WtOSPrnwwiNxyH2fgE+oVcuO+kEmnIOnGEmCjg308abW/YVUgzBpIO6YYu71RxLQM/NkKA4/V6/dfSqeOBSMySL11M+7LU3Si6MHiUc7wyC3dsu51LkK3ehHuuQdbaMtOr3Wav0UCA/yzDrliN9yvm+lvjjoqKRzBgUSyGSYqlYTyfhdyCwQnyke0TBLCvCCmwGu5BmeEZeZZZHLY50JwbhR3PdMN0l0FoP0ArHuMAet2rRTE+F1gaJihuOeoMQhFN6u0CCGOVCGD9LRBI9Alv2YCHYDQtAIBwfC6DdPBAIMSwKMN+Hvl08OCBjlxVgKb8KIOWe/BwKYzE+2yyCXeVIElhoSTXApUJ8FDRydpQNVQEpr1gqg2N40b4wlcTSJCkC2YoQd6G+sZsY/U51LX3V9I1eZYvX0nffPM97dmzjbRaP4SsJp2uiM488zc0evTFhEKYvDI5jFVnUdfyZRzOi3U6XWaG6kYDkhc9edwLluog57lzFyhTplyh7NrVDWctzYZNhlvRX3nlbGXy5AejtKLHh5sIJBoZ9OyARNTs9+1BafNT+bzkGDNmorJnT2RBRDJ33321sn17xOGsMeEhnR7Xcs55sjeM2efziUkVxmoeEpU8Y8ZMSqmPd+rUy8WEg2QxSy2Blg2RUcgs+FyCTtt8kZIny7x5byk1NclPdmkyoXn3ydNofJgT2KRa3hMZH8LCuAS1VZXHuYRUqjzpmhgIF23d+nfq1Sv1Rq677vqYVq78rzxLnCAFuINKj/CfJp0yA75Fm8u+CNLmwf3JgdwE6UZX2MLffDIm7loDEWnuxky4kzuRIVXFarW62GmbCWlHnOIZk23b9lKfPgksmBEHj2e/tCWDivye1awlXPFM6GuIexE8egDpNhV2Tq3+tG7dWmlLj+7dUxNqUdljFAxUs5Yn1FwQVyCQ7lhX41uUV3ChdEkOaJi0pYdanZo/Wv1xZLc8z4P/7pVOMUlEIGVu+3x5ljx5ecklwtHwepNf0qiJgH8HxyOh9tmYAuF+FT5q9MeI81Q47rjURi+2xeHgXovU0OlDs7wMBkPcpStiCqSoqGgkZ176vNTGdTE8TjUTuFwtmoZ0TdoSI6/gUtzkoS5dusSeWQ5ihhZqdjQvwaHLHypd4vP00zNo+vRRVFFxK82a9QatXftTWurehFqtohdfnEtjxozF8VwaO7YiYcFotL3I593E1jOEQ6ogQXzP790uGnkT5fbbeaJ6S/khW+b114eiIphouIKKC/UvxOevMmpRiakh8KmbGJKpSvwNz5z5Ek2ZMpX+8pcLqK4u/RHMbXn77UHQvgo6/fSXqHPnRP1XUdC/jy3c+ZM6yLuXet2rIFlnSNBJsmDBe8r8+dyiFv6GkzW8mN299z6S0owIxmF9mQfRLJFRi0q8NMSkVpdCVfzSJTluuOFqWrUqM5XN118fgvTpMSopSW2NI5W6hBN4oSaxiJcFeEjViRQSA5pTQq+PG4aEOP/8bbRlS2qjkYOBBiSsR7J1j3BIFajYBK7uu+zxlwWJxJw5CxSzmReaivwZJGuQw+CYPD7PRmQMjZyoXiSjFpWYGgIV+4qr+1539EV9ooFCEFks86i0NPF1KuMxder7+HSSLzV7XF/ikxHzEdcLh3RgCTdN6EsUt9utVFSkP60sknn77cHKihUrYU8cU+214iijlB7sUaM58TGjdXV1ytix3PcaHplMmXnzfqMsWhRaKy0RzLXX4XPBnZkA392ygL9eDIaNBbeQP/PMTOX553mcaOSIZNKsWnWEMn78ZGXv3r04jw6vlO11/8DpR2ZWFEdET2ePow23rKqqUu688zpl7twhGZ8Kkoj5+uv+yuTJVykzZ87EeTg2w33iCIEcJqMUk3jZLncYia5Bnf5k/IZrHZcWAwGi4cO3oKqfWnklHQYN2kV9+xrpyCOPki6tCQYtLDl/ImUQJqGeO5RYX0el9Ra75SkqKo28IPWyZSvo448/Q610Pw0btpmuvjr5RuFEqa4uo6eeGoXI9qbBgwfT7353acR2F7fjH6jpjkIBM/8pFDLvl87pAwmLyYjWhkl8iMtDD/Ei1a1VO5PmvvvC1+KKhKmG1y0WJNxlm/CF0BIeNDvKZryPSrr+RbpGZtmy5SiDTKDNm3tSbW2ZcOvRw0LXXbca6m0Q54nAzQZvvjmINmw4jLRa/rp9dMopu2nFisE0a9bfQhdFwWF9kQpKboUEda9qNJoK6Zw5WMosaidKrYkM9DeZwnvblixZigrab5HAtX7jkcw77wxSnnxyhijTHEjb80hwv7PNJAY1ZSarjQb3/PNDki2oHQg0TZkw4V7l22+Pwlm4IIzGImXcuBuVLVu24Dw1mqaI+Hy+6OtuRiHp4RDIvnjo9eHm2iuorFf8tTyjsW7derEpRFnZDnxGFrJa9bRzZzmddtoIuvnm/5VXJY/VMFFMg1MUzXp8KpldNCwaLP1AwKJYDX8QbyJdoHnSlh4O62tiigpeWsr5f9xySCTw7G5qdWcq7HwH2c2pLZJwIHiT0pY6rsb5pNUfS1rdEbR9+/ZC6Zw78BbEajM8EtBSP46tB41G0+OoWqwRdqfT2UcGMfdAKP05EDzvLtJOXrnAWHMRPt/QkvMIT7kM2sED4eCBHwIexu1xfSPPsovXU4lqvVgFiAXBeXHkLS4OFgjU9xw4v3eXyJYD/jo+zTjBgFUxVl/YvFoeFxhlENofEErzeCse4yVWpHMLOaUNjxtjQbjs/5AuQjN+Ix/dvsFbe0KGGZpSq1jqfi9mUPKGPgnP8w36oAXrxbZQ5tprIZCt8g+RTWeuotaGpAtmycAlWxTiXkQdSHzfStBKHtdX5HF+Bm0yUTBQg2zyWK6NIi1yk9+3jdSabqRWdyd9p2GipqpWh+pCgDtkxsKv9NaqbQ8gIjoIZxI0p1q84gTB9btwXwWsWX1xB5KzBx0IIqhDeaFnJ4DToUgLuIWf/1rmAgUFBTwrM3tLS/xK4hwUDTlYQDM1MLzEKBftec5w0+JI3GnDHeHcq8/1IG5udMFwOujEp1ufn5/vgNbWstsviZ+VguDld4bh0Qbn4GWeiuNpSJoS7BwPci4IiXBSlliVF/5z6x9PKPsez/sPzHcw7tC/Pw86rIIgX+Jp0dxDeb2KVMeo1Adu1hcQSy34vVvI512DI0+XZrQiwipNV9JoD0fpRwd9KENJiFe85gYI/jc0+DPg3y1Gt6J8SEH/fhQ1q+CKBEYJDZzX6vuTLu8MUYrS6HhRoZb2BoSJa1aVUJZ5OP0XlJRv7pB0GAWBQhyHw90Q/HUQePO6wgH/HrGlqcf5hSj26vNOx4s7jfT5Z5JazJ3PLlzc9rn/K4ZH+DzcoadD8fpsyiu8grTa5qn9HH4DFOZVWF9A+KtDru2fdqsgUAQN8n5eOGUaBCqG/jA+zxpyNb4h6jy6vEHUqeg6fM08qLh9RSXg205u5yJRZ1NrDqFOxTdSHupmTbs4QWFWw0zL+pzAnxs+n+9CKEbzHLtgwC72YuP2JpvxEYWXT+uIcFsZD7ExVA1FPKbivEb+I+qvqxDvc6QIfqUt+JJ6wrwv5aVw4ygvVspKwSNLUx0h257hTaG4SZ4XWT9wjDjk8CJM6nMcfk54PJ4B+Hqae295uDRvYWs1TsFXldpQ5Y4Gt6XaLX+DspzVqqEYclkJRUlvu+6OCiJ+CgTQPErO2fgmBHSO4nZ8Ll1+mXCvo6FqhGIzPQHNCU3vh5zWQl6pz9zqSDidzsMQ2U0i5sBhew0COVekHL/SApezTLW/Q/bzsFgAlIGifAHZdZGizBk5KfojfjxU72+okdzB5x7n52S3TKfiLo+LbbYPFl6vlxwOJ/n9Ptj93GrKqRvl5enEqiU6nZ6KigozMkgjFfyoCdkaxlN+8fVieUxWFIRvmlarzdkKbllXEESIN8ZdjKpqDyVoI3P9TajunUWFnSfLK3LDrl27admylfTDD5VQBgOVl9fCWGEaoRA+6tPHQGVlTlypUH19Ce3f35VcLh3t21eCe7uSzXYIlZZ2p6FDB9OQIadT165dQx7nALfjI3LaXqSSbi+IRj3IcxM+tlEwe+UlWSOrCoIvcgq+vulsdzs+RCRfodIeC8RCsrmgsrKS3nrrA7zobXTppRvozDO3U2Fheot388jpzz8/nr79tj8df/wpdMMN11D37tlfYE8JOsnSUEG6vAFUVDqFlQTfXvAmpCZvyUs6Dgg8N3K9jSPwiXUcbYb7Q6c5gDdIq6i4Q0ylcbt1cOEgZd7s399FmTbtUuXuux+IOzMlUzgsL6N8cqVoH2KgJLOk2DsGCHAnKMeyUODtYuSXs1Fsmpl1GhoalHvueVCZMWOkguwBLpFfbKbN7t3dlQkTrlNee20OFybhll14CpSherji9+4U55A5b7zQvkbVRYIDCQGJ9XADATNqKMMVj/NLPs0627ZtR6pxp7JkCe/ZGf4Ss228Xo3y9NMjxSYWLldoofls4vNuU4zVIxWf5ydxDrnz5OGURl7nBAROBU3+IBRYi2jwylW7Rn19vTJx4h+UxYt5Z9vwl5crEwiolCefHAVF+Rt/1XDLLj7vFrFPKWo74hxK8pJ8HRkjYxqH8D2GUvVvkcmQzTiZ8ouupLyCkfLf7LJ06XLUMDbRsGHZ37A9Fmq1Qpdfvg61nk20caNYryWrcI2mqMsjZG2YhEKsiVQq9RiPx3OL/DsjZERB8LUMgnJMZbvT9jqqRnrU23Ozuw2ejWopV1vNlJ+f+poVmaK83ESdO9fR7t25GQKizx8mtny2GR+EggTVWq3+WcgkYy2vaSsIUg4uDT7Pdr93A3mc/6aisofFf7nA7XbTjh3b8VJyP2M6EoWFXurUyU1OZ+4GlhWU3IYPxRwaWqAmXnSIx9FnpHUvEynIaLVaPQiqgtTjNWQrF5NGm9s5OxAGTPsYD4KgCMNLiuUONRWW3Cnkz/MDkJrzbO2z5Z9pkbaCIDm7j49+70YxTC+/cLRwzxU8Mv74448nqzX9deIygdOZh1QtH9ldaguMpwpPFFGpi8njWCTOoSATYNLW0rQUBAEYCG0Vo724pVSrH0BqTW637cDzSa/PJ4sl+WVus4HBUExmcyl169Y8oydncFnE4/5G2CEXXmC5rzhJg3QVZBgCUqYoLvL7dqa1fGYsXC4XffHFl/T88y/RSy+9TmvWrOU1TOW/vLqLTny5mVhtMl18Pt5mXid2aWe4jLR16zZasOBdmj79OXrllTdow4afWHbi/0yi059CAbyHYKCOFeRQPCPtOf0pJ0F4OPfQvo2AXBPw7SJz3TXUpfdi5L2l8orMsGZNJb388nM0btx/aMCAfcjS1CiU9qR168rJZAq9hM6dvTR8+Cbq2dMqzg8mwaCK1q49HOEuJ49HTQUFfjr6aAOdfPJe0Q/k96vp3XcH0apVg2natIeoa9fM9eAHg1ayGcah0DoRtZvB/I4eRfnwMfl3SqSjIDwJ6QMoyGi/bytZDROoS88PmxaOyxjcJf/GG3Mh8JU0ZMh2GjFiI/XoYcvqps7ZwOnU06ZN5bRkyTG0Z08/uvrqq+jcc8+V/2YO3hybd80sKL6F39FcKMjv5V8pkbKCoHDKG6jw6kPn8nB/u2UGlfaYh6QtM2txR6Kx0Q5FWUPr12+hzZs3I7WqpnPO2UqXXLK23SlMTU0p/fOfA5Ga9KPS0r50wgn9aeDAE+mYY/qLsSbZwmb8A/HCIAUl41hBluL98PaKuQcP550mluAoVh8wVF8g1uHMNcuWfSPWDt26tSfOOFgH37z33hnKpEkPKvv25X4EPi/t47DNFna8n7SHAqRTSOWWKRNbxPz8gJEU4ZRb+vbtg5RE325qMYzJVEBlZZ2RFeZm3EsTiuIhHpSl1TU3pKbdnJuygqDsAQUNikVqeWKQNm+AaAvJJbW1tfTMMzNRLllBp5++S7oefG6+eSVe1nJ69dW5nBVL1+wTDBpFDYbfR+g8mPZk87SqucjfeACyX6XuRBpNOfk8q+U/2WfdunU0derjNHr0J3TllT9I1/ZBfr6XHnroE1RxF9Ijj/y5VZU8m3BtkouVWl1fKAeqmWp17l5IJKChJYFAYDfndx7nf8TesdkuhzidTmXGjJlik7vaWp7M3zr/b2/mq6+OVW67bYyyePEXOM8uloY7xSxEBu9lVV1dXWarlKkAJRELLAWDPkXsuZ2lAUI8COeVV95Qbr3198rXXx8Ll8gvpD0aHkw0Z86ZSkXFBGX58hVwyzw8cIj3FvbLKZ14LxnZdDnttnoEhNdOWI4ySXePczE5G9+gsh7z4XP6VTnEk77/fhUtXPhv8vs30003fUcnn5ze7g0Hk0BAjarvKfTZZydR//4DxVLRhx9+uPw3PUT7h7YfFXS+k+W2E06DkcU0hP5NnbQVhPH7/Q9rNBoxV8NmuIs0+qOpsERMgUkY3ili375q2rRpC23dupNqanZSeXkVjRy5hU49dVeHaxiLh9XaiZYtO4a++eZIcjoPpz59DqMBA46jfv36omZ2GBUUJF4r87jwYdrm4MOcjZpkIbfhV0A5Zof+bQcgFeGByiLt5LGopprRKJN8xacJsXHjRuWWW8Yon38+QPH5uIG2dRL9SzFWa4Hy0ktno3w1RXE4Ett0lNdN5GGHPk9l6DwQ4GGfGfnwmYx5BCXh1VJ4KaZuft8WsjZUUGmPtxIeG+Jw2GnJkqX4or4jr3cv9e7NWxcY6LjjaqhrV7vox+jcWSwb1qHhbMZsLkR89VRdXUo//dSb9u4tpYaGQ6hHj7500UXno8p+GtcQ5R3R4TYPS8Mt1KnoZsovvATvQNne2GgbVFpaKtqnMkHGFISBkvAglc+gJPlc5bUZp4jmd402oR0ow8BXBGFaaOfOXbR7936xv/DYsR/RwIFZn1CWcZBC0Lx5Z1Jl5fl03nln0KGH9oYpF/uIpNL0zgODLA23Un7BRVCQG1j2Vsh9CDc9yEvaJwjocBgx45ib4Hk7c94nMRO88MKrymOPXQJbKEnm2oHZXKCYTIUwoSOfezy538EGKYIMR0tYeDN+HunO/1dXlynjx9+o/PhjKCtIB15PxFRzqeJq/DB0HgzaYU6RryCjZDQFaYKVBIdPoNF6XjfMXHcTFZXeS3kFF4QuSBGTyURvvvkmCrO11KVLDyTJ3amsrJg0GjUVFxeT3W5HgTmAVMcmNrtzOPbS4MHbkWyvp27dGqUvmWHTpt6oXf0PsodDUMA8FoXLPmIUGW9gw6PcLBYLspMgsg6LCLfTaaVhw4bQqFG8kU3qYueF+ayGO6ikyxOkC3Xp89pnPC5ns7wko2RFQRgE/HCYZQj4YQoFyNZwJ6k1XcWM/iw+Nozq6mpatOgzWr36WzrrrJ/osssqkazzJO3k2bq1F73//qlUVXU0XXjhCNSwhkfc0ShbOG2vktv5CbLtOSijlPGHWIks5VzI2CwvyThZfVNQEO7xfR+RuIzPm5Z96Nx9Nml1kffOyia7d+8WyrJhw1o64ohdUJgdOBqoe3cbBN56hBeyLyhCFzEw6ZtvjiK3uy+df/7ZNGLEeSgw53aLDd7C02oYS3mdRlJBSWiPJMh2FuSa0Ab06ZCTTxlKcjkO70HT8xTFS42Gu0lRBcV2NyrVweuF3bt3H+3YsYeMRjPt37+f6usbRHbVr18/ZF1lqEn1oKOO6pfTpR5ao4hNaLgTtKT7LChxV1YMI/64DMqxMnTNzwREjOftyhn/vIpONQpaVyqNYrmlzGwr9HPC2bhArL7kOWD1JciP93DMXf58MEBqUg4T2gII+H17hKJYDfehdJ5Y49DPl6Bit74s1mvzuFq2xYViLMahmxThLwMoyQmI+LqQCFgIFrGOCC8XwTPXf0nwGqrWhnGIO+8Es0O6iurrcpfL1bJc8y8RCKEHFKVVF7Db8W/FUM1riD4KxQltsfVzI7QW7AtILc4Wi/lx6tEEZPI6TM4XrGvXQC4aCGUClKV5gVQWorNxvmKsHoEs6B7F5wstmNJREastm55EfM5X7OZnW42dQdxr/H7/DVIc7YZ2WeCBsHh6Hm+0NRY1n+Zqjtf9Lbka51DAv08sLdGp8FpSa0PD69ojvN21x/kJue3vQ9IaKii+FeG+UP4r4snN47wZ8V9RK2mXHU3tvkQMIRbD3ApBToAQj5DOIEh+TyW57O+Sz7eRVOoSyi+4hHR5p5NW2xcxy+2KTAH/XrHbAzdkBf282doxYp6yLv8MVOV5Z60QiMs2xGU6DE86a/d7y3S4KpPb7e6v1+tvQKp8IxQmrADHqYvXvRLKsxaKswF5lwepDO/gfRRpcFTrDiWNpg/svXC1Fi+Pp2tG6jnlThZebyRIwUC92HaEX7wf/gd8O4RC8MB+rf440ulPhCIMhVLwytmtRQqF2ABFWAArT2KqC7l2HDp8nRqKkg8zANYrYC6GORIvJOpYTE72SXHhpZtxb2hd1GCAR4Nz+1OoNVWlLoUCcS6ngQLliU2HeIsado8GwsBbsG/Fsz/A6SdQhtwO8c8SHV5BooGXxd2oxbAOxFd8Al7YMTg/Gi+Qawe8PbxoHoV7VBngPtYYNvW4j4fx1cPwEUkTbaypqVlfXl6eWsfOr/xKx4fo/wEbPd6o4Ry5OAAAAABJRU5ErkJggg=="/>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5" descr="data:image/png;base64,%20iVBORw0KGgoAAAANSUhEUgAAAIcAAABsCAYAAAE3Y5HdAAAAAXNSR0IArs4c6QAAAARnQU1BAACxjwv8YQUAAAAJcEhZcwAADsMAAA7DAcdvqGQAAB8ySURBVHhe7Z0HfFTF9sfP7qZhAqGHIkV6FUFERVCkKRYEu8/en/q3P1Gf+nwWREGK6FPU90ARG6iAoNQQWgLSa+iEnkB6T7bN/3dmZze7m23ZkmyA7+dz996ZvWXuuWfO9BkKGWazuc4js7cIZxamZgh1igMatbfBJ6tDT0RpNBqDOiat2kvMZtPP6tAberWXOITEPhSaMb+rI0fE+JFyn12ip8ax0fJ6W0hKSkraqENJy/gY2wWuaHRBlDqyg0NhD704V2QUlAmzWQijySzKDSZBr8xX/1pQlzrKxBkNAstbxGsLKCrC/am2f/BZp6vDKuNRsFr1rxm+fMx7q5yGfJFMK54eIM9wexNv4NQOWq32kHI60nbcMr6XV9Tp7lHnVeJQVhG+lnmPOs03cMGf6nq+eKDyrkZKoVjOpBzJ5tAsUKd4xgDt9MSqQ1mehXogs0id6h11icSmJxBdGZzRfOwuBk8Z2YOeH9BOHsOe2K61qf36Y3nyBlZcxWBtxXUOimm7yRWtG6gjC/IUo5lOvXmdyxvO2HhMHdndxBnrQ5vXiybNP+ZT2utDLR6KE/l4e4X7+K3Qm8wyRC3rxSgfC28N7aSO7G5SqMfJduhehXBhQ+r8cyHMso5isLf/JBBJnDp0hIXlC8/P3+leV0wm03vqPLe8+Psu9zewgvNiXl6wy3KFEyfzS73fwB5co7FcKgRCaFTeLnGwbL6C++Yeyi6pP+aP3XSmqFx+wbxSo9ToEV2a8v+3w+r9qk4PHnibvGu+WCvfrCqw9WDUbfxH3iVIbDqe6zFAbj9Nz/GJYscrg5XLQlaxnvZnFimXZzj2XtmmoXJZ+Cw5jZ7p33Y5Ptsw5WXDZUBGzvhLzH+on3JVYLV25o9GUuuxS+lEQYUpcMXUW3rSs1ddpFwWnpu/kybf1O35iIiIqcpLUsmUQIrbXAXCnttnbaQTeaXKVTU4cDqd7hPldI/li7qG80icd2JOF5bZjp154pdt8typaw8rH0feX76/kr54Na6+wNGXP5vmhbnS/dmonnLvjpu7JaijCioFhFO0PlNWKVfwKdIbqWezuo6pAXCprLAb7y7ce+atkd2aKR8L7pJmd8y6uzfd26eVclVgn3x7ZdOmTZE3Tl+vvmrgDP0ymbNGHs28R3DxB6x8/tJq7BK5V7cLDvhkn/NNO360XGyEpXSmWG8UXWEIuRTCqMtqF74rjUJvNL4QqdNNnrb+CL2+aA+1bVAHvhq67ML6NO22XjgSp2DCW1rODgHQtH0DP18rylzk0Z3phE/HqEuDA+6nW3U4S964qlwxdTXHlL/UrfwHN2ne5gPfSm/usMY4dcuqg2sjEt5dLG8SKP9JOcyS8ZxUu+PbTcfUbYJD8/eWcGAeVrevhMtYgxJXIf6qlNlPPpLjczS7FLEo2qlCorDcSPViIl3ewqXnRdCLw07loas/X0trEJCq4Fw4+z01g27umpCC6H2V8rJRKfU1m02LnQPBCJVOXd+5KZWOvVEeVxVORJHe9VdOByoFpNysvU4dumTRo1dQTKQOIVMeVeTyqavVkSOVAjJk2lp15BrNy/No2Nfr3HxU74wZ1IHNwkfKaaNSQNo2ZJPtHjFxFC197EqkgGYyfnizzEg3rBMp9YG3etGQlgduu7gF7x6SDjsqBaR1fc8BYazZGt7zlv3OCIsHyH/Pu/5AT5qqQxuVApJfVvW8i+bl+Y65N666qyKVArL+aNWiqMTZgnuw6EdySthqH1ZOG5UC8mDf1uooNIyeuYF3T0iHHZUCYq2fChVcYwCDlqicNipFQoPBcN2sracWP3SZo2QGfpFMa9OyK9XkWo8ZZ7erai/GVS6+kkQiIyOX3NC1cgGoaWyk3PNDrA+yP2ac3c5c/HES73yvcjUajQ/eNnODJdkMEnqT5wx1JRFZ4YvKjeZKKai/sKR09vWbTrh9Cn/HYAVi84l8vLEYpJz+wZJB8s07vyg3mjhDdIO6XWCgYFVw/4+V28g8wTkyRt0iuPCNZ28/KR7+eSu/pXyQPVPXHhLPzN0hj/H/C+qy0IFYdYd8mhOQ3Gx1SpVxq8WhAGHlCuC2OLwNcQHZQNERQeB8gapiF7n44W0vPuofpaWl82NjY0/Kv2o7UJGm2GTh6huUTLp9vEK8+sdukXq6gL28wq1Pc3aclNfdMuMvkVWsl/645wJsDi0yYQsC+g4H+qbp68VHSQfkCwSbnBK9uPD9JWL7qXzpRhJ9q3p8eAAhNEe4zFxVveFY5SqkUNNtwgqRWVTOdqMEzggVrOoHgmjBAWoWpNqCQPliXZpYXVGHE5yU2le4afaKT1erZ4cXnC7rjWa2NVtVcEMHHnIhP/SxOVvlw8OZR36yZFhU0H3G52RXr9dfc7zQsPJUQRkNaOvYNubMn3tP041cVaALkebqTZQ59kZqHOuiV44d3cYnUuqYIVRQUNA4Pj4+W3l7xKcQQzMSioVu5e70Aq/CYMYlHawsDJQEuAojKETp6Mdt3rMnLIx+n6yievXqZSkvr/gkEGSiMq7/Mplu7u7YfuQTEISsu5k0StbtyNInC6eaWPn0AFqYepo/aqHy8ohXgeBGr45feZDWP+t/3yBkstQRilgn8/DU6ssgXxCpg8Ye4I8aV15e3kt5u8VryGCXkKKsia6KQKz1Fjaco4o1Ornyh18UooROoyWDyYTyCs5xYYtcNa2740huiexD0PfC+pshmL7K2yW+CEQ8PXcHfT76YuXjHQeBcJRBdLHCfUwS3l6EG+PdJ95i6/SUjQA38mAkuU7XXjBVEQjzXuJ+emtIJ5cVQ/Z4jTJM3ejQZwBZGCnc4PGP+fLllx90tIMpz13NX0e5qo7Ox1jqk0BY5UINd224ipsI2L5AE4Z9tkb9YwHqDoPmv0DaNriA7WG+crrFF4EcP11Yrg5rJz8jif5b7wv5cJn08IBXgSBDNnLxY1fSqsM+5WvCkk+SLVX9MB+VmmOc8SqQ6OjobdE6zfGv1h9RPoFhb9I0Vaif0vmZVD8yexulPDOQE4evtFptsfJ2i89P4dSm28crKPUfjl3iXFEp2Q0BvqQyc3el07XtG1N8TEQehOHYRdcNVRI7C+XSKato8wvXKB/3XDJ5Je31se9gVWCzOrJbAs257zKLhxveXbaPXr22I3L5mhIII1Z5Bx9Y6swFqRliR7qlxiocsfboQFiXqGCHFjxrED+w3ThLb51w4aXfd4rD2cXKJeJVcKsPfIGP+MmdxyeK4nKjDEVNcPf3m8TBLMuABIPBMFoFr+aAYK7nwGw9mSd6fLwCqirDFlLm7UoXI2dUdJpEGBxGOIUNRqPxOQ6gEVK55Zu/xO0zN4qCMoMMdCCwALgv5PqjOdINAbA2eE/yqoh/iXsVgIDuQ4boE1h6WbPENW6JBzPpt50ZVFBuoPSCcplb52JKXFQElRqNNLJ7cxrVvRld0iKeIlT+AzI4it3juI/X3GYghFwg3sCLRmGLh9A4Rc3Bvvpqj84TRmRlZdWDJoxC7J+DbS82p56X5jSz2bQFtuErOAZgcxxSFWJCHlXwYp1QbvkUjxqGuKBZmJpB83Zn0MrDWbKPHJdjDGYzxUVH0M70QhrWsQkNwTYcW7tGF+AOApaYeITu87AbfvT2CgMgBJnCZBTpxQ3/Wyd6T14pftt1SuiN3rtkM9xey6Paek5MEjNV113cswybfx1CawKkIg9wwH/dmS4zaFuQFwmUMoNRPDp7qxj8ZbLgIaQQiB6by46uYQECVw9bwcZjuaLTR4mysTkUcA+CO7/bKI9NJtMB9fjwwaoNPT5OcjlYJBRcPnW1HMLH4CN4bUaoFvB15iFDJbojW17d8KjqO5SW4IO8ooJUM+CLrPlzz2nxryV7ZIBqglK9SbQeu1QeIzzeRxGGAmhE8vdbToi5SCHCgVbvW7oSQiBTVBCrBwjiS+4FFOzRKoFi1RBEmXtUUEMLJD+ixGAWT/+2XT44nOCertd9tU4eI5yVxg4EFTwjgh/U7sPwqvmyZ8uJPPHLjpMsjIoW81AgzKYj3Fsw3LlddXeHQGaqoPuEz2UTvV4/IM9Aa5bsPU339ZGtWR7ZmV4gB4kFmyZxUdSxsevJK+zpN2UlbXhhEGtzDMo0PjUh+iwMlnSX8Ym0d8wQ5eOeqDG/k21SpBDQpUkc7XGa9sCZOTtOUf+2Dal5XNQunU7neRy7wqfGaqjbFScLymn6XX2Uj3sgMzKEuIfP3owCdeSeOy5uQddOS+YBNj0QJs+dyRQ+CUOj0cy+8asU6t/Ge8OVy7Z1bnFnAQXQFcEf/jm4o+wR4Kvt8CoMJdVWt13i54hrBGbdc1fLzi4/3NtXuquLh/q2pmfm7mTtuEt5ecQHYZie+XbzcYd5e6rCTw/0s81WdA8E+lSIx545g8Kc3OOjen2wV2FoNNqXP+Jukf6A6NGvVX3lsOA8jVOoeXt4ZypAqgZhjFNebvHBZmhaWmYq8AOthh7+2bE39Ot/pqqj6mFU9+Y0f3c6H94hPTzgURgwPNGcjXthYHuLhx+sSsumpu8uoUfmbKM6ry+gUzXQa+iztWleO8Ux3jTj8h2nCugyJ1WvEogqmfmlNGP9ESrTQ7TWBIVTFjam1k36YTOYKCZCZxmjaH9+AHCNMoOo4lEgHoUBYbZD6ZQa1LEMI/WHV5G8mT8eJTfuadwlwZJ7vO3iltJt9Y/Eh5t228UkJo+m0g9upLIPbiIxZTRNHtkj4BSoeV1bi0NntXeJN80YtGz/GXXoH6yc1k26LbuKvTqYff9l9OQVPFTOkRcGtqPXh3p8B69YGuwgU5PJY07UozCgViLCRe/eUDCqh/v+7R+M6Cqjj78MaNtI7pHf8DiBgQ9vGoRI6yN9p64mzUvzqN2Hy5VPBXGx/o8F9DXj61UYxgA6r1aFbzcdp83H8+Rci2k5JbKgZU+9GP97N/vaxdObMA4M79S0WnTjx20nKgwJmLdL5g1sxAcgjIiKPtb71d4lHoUBg7OPB+5wB/lQ45wNCOYHsOsR7ShhJzwKQ6fTbeqcUJfWhLjfZ6iJi7LYTRhQ/4WBi4/ybb7+izvP1F5cJdmu8GpAmbRc/6aHDAdmbTlBt1/cgrMJKcrLLV6FgZv89x2U/GorYxP3y/5hsH8fKC+3+KIZr90Jyb68cLdyVg3nqUushtK5/7yz2xkfylkuGdyhsdxHRkb+IQ884NMToB1lV0xZFb3ehz7lZuRwdC/Pl/kFhh9g/x7WbIuzP2eM7FMQd9dJUFbh8ow3Jq06RM8hO68lsReJAbKxnvHJZkDFXln0ZH9akHpa+fgOvwO/iHWz4uxv95fE+X9/+GbzMRlFoFXBqfZjIiIiPuWS6xgfKmZktPA39L7iw+2/23yclj3Rn7XagFRxh/L2iE/CULyz/v8G0hfrvA/Wmf3I5bY6iWBv8XUiaOcY752Ev914jBLiZHnGe9z2B0hZPDR7izBVR2fxABj2VYrcm83m0GWQysvLL+GHtFFN/+EIz8+x8pBtjg7v7ZCBAGM6u0RvtHUyCyeKyg3igZ82y2NoxSMqyKEFDyrgpv/Jqw/JB4cLvSYnyT0+mONA2lDDD+VZ/CeuOigDUJOwDWurZv+FIHyeaiJo4LlafjiPBXl4ds3N3nKmqFz0nrJSHrPGquBVP3i+DgHQ55UaRAc163R18suOU+LZebYp6sJjIjWopjQe3J156f4zMnChhKNF1wmJYs+ZQumGIH5TQQkPEKB/csB4MB33ujuRXyoDGmye+m27bcJCxmAwBGfqxmCDsNWHlsj+kClHckSHD5fLpdICJbu4XPC0pPf9uNmW4cNz1qvHhjfQEu4tI4cTFJUbxWNztomeE1eIT9ceFiUG78NAcb1IgWG+94dNogeum787Xf0jhZCK/73PqOQHdoXk4INA81R6s1BQkoUJHmSz9WSBbBX/ffdp4gnSS/RmWVTnInxTlCUaxUbKmqlB7RpTs7oObSXf4l5P4V61t9rNCgSTgG0cNp+6FUMDthqNxjdwfujGuYcbeXl5DfDCPC1nPeVVY4Q0moQjUDptUVFRk9jY2AiNRhMJd2Ps67M2qlM4q8B26wz2+TExMdwFoADR06f5ws4mzirlwPfl9+HVigbj+Go4euKL92IlkCco+GvzhrSOcorL6UReCWWXWHryNo2Noub1YqhhXAxFR2hkBZirSjAoTz7uy7PKc0VaIo7XYcuTf54l1FrlwMfn2TOGY38/PsqVOG7MUZ/7M/OSB4kHMmmD6vyoQwreFIl194S61LVpHHXFnl+cE/SYCC2O4VKSsNoP5Iooq0gvK3VTzxTQvsxiZA7yKa/MaOkHrRGy98fwTk3o0lYNqBnuJRs9hODs1EnkGnghh1kI2zZsoW+yDgG1RjkQUxtie1Kn1T4Jwbfhj8gt4zy/Ji8x07FxLD5UU15qhno2r77kmhuMdqQXyOHcKK1SRmG5XGnm3t4t6TIojRUoDK/4MgGK8ie2wHqrVRNhrRxQhqsQwH/hcJhgqe45LafH5NkgH+vXmu7q1ZJa+bBUTE3APZG+33pCtuUkwGr9e1hnuqZ9Y2nF8F4leJ3/4rSxyMsE1pvwXIJbJ8wmk1xlNbdEL95YnCpnpXr1z91y/e/aSlpOsXhq7nY5C/r7ifvlRP8MFIXnPpiKrcZLJ2HJJiEiIZyPISljmdEs3l2+T078P2HVQTlg82yDa3143DivejJp9UE5lRMDGfAywl6HAJwTQBDNIJA1LJi9ZwrljAN3zNwosopDMwdFOHIst0QM/zpF9P9sja3Wm4FcJmNXcws+1BR48RZWpUC6LE3tlDXh1YRZE/ASRm0+WGq/6AW3CkxNSko6+5UE7xqPTTYT8jpPLWBW5+6qqBQ/j4XPU9JEq7FL7XtdsCV5Q4nx7MNoNL7GL7n3TJGcvogXOD+PZ15HJrznpCRxptCSzEJBMvV6vcf5+msVeKfWeKm9/HKPzN4qO2TV5OyrtQ1elevSKSvlkmdWTCbTdOyq0nsx/IC1eBQvYd6XWSTajVsmJ0Q9j39MW5cmLoIMOQPLQEGOIdL5vjJGOIGAT+SXmLHxmJwhN70W11GECweyikR75EXmq0gGBeE6kuFK5EEn6DWkCLMO228ajWbkm4v20KYTubT48eBM5chjId9P3E8Hs4prT8W/IIqM0NDQDk3o3eu6WBY+CYASg4mGTUuhOy9pSc8PtMyXASV5KiIiYpp0BJGgi9hsMi3UaLU3vvJHKh3JKaY593teoMBXRn2zgebzOmVqpF6txGCmb/7Whx50Wmi7qnB7znVfr5Prx709vIv0Q4R8WqvVfiEdQSKomRqYuEmsGP9euo/2nC4MmmKwMLJLDTz4RfnUUiDtAp42I0B4DNAfj14h16eyW8/mM4PBcJ06DgpBUw5kPp9BUvLi3J3ptCA1HYpRzSUuo1lOhn9py3iY8MayaT5KDqSqFQ2gVSZKp6XfHuxHX6YcoUV7z/BoNa1Op/sOEbSjOiVgghIVEaCuCNyWA9klMbfN+ItmwnTyKgXBgi3HNUhn1x7ItI2ltGEyU5/WDWjp41dSowsqT++2HNfcMXMj5ZXB8rCy1CQI69Rbe1Vp+T1vrDmcTY//so2S/n6V7KSE5IVn6bgJSUzAUyIFy3LwMOSYMQt20gN9WwVVMTxiFpQQX4d+urevS8VghnZsQp+M4mlpanmS5IaB7RrR6J4taAzyeAwi6VDsHpaOAAlYOWA1BiJAoxKR/mUUldNDAWa2qgTyIKfzSmX+xhO7+P+zNHlhXkKpZfupfNrIs9oAWI9neCVl6QiAIFgO8Sr/Tt9wlEZ0TvC6DHTQQTJzC5Kye3/YTAdQxOUeYozBJCjpUBZ1nbCCJizfL9fTPFtpEhdNI7om0Debjkk3kpQecXFxAa+PEZDEYDU6IR90aU6ZiRbvy7SutVn9wIL8gGJupw8TSfvSXEK2mKJemU+DkU+R6wg651P8gbXOeQsjeErIlYgMPJ0sA+vhdYlPbwSUEEM57kaS8iPPwMqT+yxC8SoUSw57zJDivzYNL6BOjePkefZw/rMcpZjNJ/OppBxFSH5bnNO0bgz1aGbpZGyP9fzkI7lkxl4LpbusTQN6BEkl91HlEgJXagmNoGLcj834LztP0Q6YdPlkbxneEGRIreQjwz1yxgb69/DOcpVPKEcGvK+BFfE4p5cnvLyNZ6Ack6AcL768YLecMe6TW3qof4KLR+XAR3xtWCcaN6Kb8nCEF/keNC2Z9qQXWJIWnH87LNzP910q6wucOZlfRv0/XU3T7+5NQzo0Ub7e4ZnrHv15KxXqje6VJITKwfB7DkEx/q2hnfnblOPbDINy+D2kPlB7K7tXH0OmsLqmEww1LeNj6Oibw6ukGAxPmZ46ZrAsTnIpqibojVKiTmv5pFAKHjjp5+ziFgJVDkmkTkNN46o5I1oN5JYaKAmlME4yeTArRwJPXIhi9fvXd5UWoibggbTBjKRBUQ7OBJ2G+T5b4Gkne01MooavL6TBX6bQE79up1HfbqQ27yym9uOW0Zli9+/ap2U8Nagh63EUyhvMQllQbsWZQZlZO0v4IHE/7eA6A27ks88+ROroMIrL/0lOUx6V6ZZQV45TqYnSzO7ThchrVDzXZDIFNPw+0C8qVzfvmhBHmyDMUCygU92wFdyfXQzJuMtUClmf4g6+ys2VIYUHehkRtqsvskzQjdLKGZ1O53dJhQlIOZAb3otd7k3dWsj6hPTCMssf5zAcb6vfZhClwmpkIWkfoJQDHEKmdI869otAlWMbVHR/gxgdje7ejGZtPqH+OXepKcvB9S1cS6pTFg9F2T/lQQAEnFFALOExn7JNxTqQ+DzVy/H8Ulp1KIse6suzT8gkJRdW4yfpCIBg5CJ/Q2C2X9W2IXVGxnTaOveZtfOEhglJB+iqto3sW8O/g3L4uVZWBQErBwKRAxM2lo/fv6Eb/b4rndYdrZ2LxNdGluw7Q2vScmT/VAYRlefWfkc6AiQYloOnuZ6DQP23VXwM/Wt4F3r4521UVF0lFySxh7JLZKce7hFlvy3dl0mJB7KoiLvmWau0sctAxnnx3kxsjucvhqCX4JpMXh7EXRU40vT0gnJKOpTtcK28Xt4j0/F5IYSTk+fn7qBPbulpaw1HRH2eI6x0BEjQ3gDKEYWAbUDAek1efYgWpGbQoseulFNxB4rHthUrnooIrt6yquc748/1QWxbKTOaqP9na3GvdvTwZba8xruQ/9vSEQSCYjkYlFz02G5GAI+8eHV7GtKxCd0wfT0CrE4IAJ6WSStv5OFm/EHcba5wdZ518wVX11k3Dzi3HPsDV5Ff//V6uY6oVTEQMX8IpmIwQVMOBoE7XlZWdg0U5MQbQzrJ6Y8GfL5WNoMHAltoTq7qREXKVlWpcVZdqRUbfpDU9GpVnx641PIx/YXbey6euILu69OSXhnUQfpB3rMh+/ulI4h40XP/gBYnYLcSlqTLrzvT6ZU/dtOyx6+k9o0Cn0+U+y2ko7hcDGGHJPBBhsPY4IJIalEvJuAmhu3p+XTrjA30v7t606D2ll6AUIwvoRh/l47aAgKtNZlM87AXJ/NLRbcJK8QXKWnsPI8fjE3cJ3pPXikHVltBJPw/Je7aCV7gWfUu4s3FqZVe8DyeOZ5bInpOSBQTVh5QPlIpTmPrrURcuyktLb0IVkSuLcHLPFwyKUmMWVgxpcB5XMNz/18+dbXIK62ITJDj10qsZxfQ9nuwGfgl1x3NEe3GLQ+7FWtqGl7/AHk0OTPBntMVc4RBKfZAdrV3rUVfwHtq8KIf4UXlS/OCNTzvxLgV+2Eupdc5ywvzd4qeE5PErvQC5SOVogCyGqnEd26A99bhxcdbRCBEWnaxGDwtWQz9MlnOQ3GusP1Unrjys9VixP/WiSM5lolZGMgm32AwjFbiOjeBHDRGo/FBCMNmQ6etOyJnGHx5wS6RXXz2ZV55GZ2nkZ/gtcZmbTmufC1ADtthKbor8ZzHCoTSEcJZpOQkSvVGMWnVQdH+w2Xinu83if2ZtdOicGq5E0nFqG/+El3GJ4r/oEhvP/ku3rsQ7/0e9mE1V3fY1iNBULwSwhSNRtPP4kP01/Fc+nDFAdpysoD+1rul7L/QuUlo1770l10ZBTQ1OY2W7jtD/Vo3oNeu7UB9WlbM6oP34/6dP5SVlb0dGxsbHmvSOVEbKhlZkBchgj2n1Wp59LjstMA10lxjyDWws3ecIl78+HJ8hDt6NqcezepRPNyhfjluJ8ktNdLWU3n0y4502nAsl2AP6M5eLejWHs2pa9O66kwLeAfutjcVG/e3cN8RNUyoFcphDwSswdYB29OwKqOwtVV/yY/FnZy3wbIs2JMhe2Nzx1tugu/cJJZa169D/Vo1oKgIrTyuH2NZo4fbbnAfeWzfezu7RE/H88vIaDJT8tEcOpZbSmk5xXKdloYXREll5PVWekIZ46IjHISJ8HG6sQHbj8XFxT/Ex8dnq79qDbVOOVyBD8CT1HXGB+ZGP576aAC2+nB7nEDseF4pFbjod8JCqQ/Lw+0h3sDzuFf1KWwrOL+k0+nWwSqkyz9rOWeFcngCSRIPC+TEPh7K0gsfk1usLsHGyzRyczEP6WRFYjPC8uD8I48z5XVQZHd6uHfDfQwf/1BERAR3v+MloIrgF/gEX+c5T+2D6P8B7ByVdTB5a0s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png;base64,%20iVBORw0KGgoAAAANSUhEUgAAAIcAAABrCAYAAAEqZqFlAAAAAXNSR0IArs4c6QAAAARnQU1BAACxjwv8YQUAAAAJcEhZcwAADsMAAA7DAcdvqGQAAB9ESURBVHhe7Z0HnBvFvcdHK+lOpyvuHTeKwQZjMKGaUEOJ88ILvIQ0SDAmpMFLIDQTaiAQjDEECBjygIQESAgQCBBCgBhjwIB7OWzO5+6z73z2dfWy7/cbje50qitppZONvx+vt2hvd8p//vOfmf/MioKh6/pp1y3rxK4HbzAs9+qW9Mg70/D3rd70DwqHw13q3rQ88pm714Msai/hDeqwFxd90CH3Dx1bLQaU9fyJBXCvyTOAUJyrDiWXLor8ISnDXdzmrnWpK0LMq/Ooo5iQxIci9iFRnjyxRh1FSAhJPN8d71BHmel+SDAYPFMdSs4cXiZigxYfincb/eooTcJ+/8MOoeFXvuWJuAdEiUan90PCYTd+qVCnKfGFdOGw8RUReqWJRdOcu3xJc7kXsQ9ISTisT9vtDTF2vajrCGZ+Q+nBoAcRp1juWCWL1WnqlvTUtgXkH6VD3ZqcD5v96rb0oJz1FJxY1O9JmfFhuzqKwJiqP5N0y8ny1qA6ihS+v2/zdR/H7gnlFKH5qjpNXoop8tYk4pRVKf7jSYll5UsokKnofsgeX1gdRbj+8Ep1FOE7caoBAe9WYkmj04IHXrW0Sx7PO75aVCSJWzQqpNevsQ9KB27zaCis6rT3Q0imB7EI2rWeUJCEhGUwFzYH1FkPG7tCfMGp8Q/oOyBkI7FJZcMiWg8ds6EzyFMJfuM2Wt1uLnzBrOW963cjzP3UJffqMWlJm858CPV6ebJilAVr24NiYj9bL/GMJ2npI/cjNtznGwjCQJCFTakro6RveXqDR7/4wMTKfAaU0lNJqtMZ0D3xcZ1xYIVocIfEt+JK/jqmTn97wnsTLkDSmvDUoeq0FxfDWLLHpGEA2mdUhSZ2xakh8tjxNb3ujRJGmliE7oYC6KWrEm9NEQgSH2q+KFkgmP7JAkFoBEBUurVQlCS367vUQQJPT6uRqZAOBiJZ9sWCMuBWh90kBMRi0YbdsjKinOPhS84e2duGixJEAFkfZQrEHzZ4RHy2pOX2lYYM86y4bmlnsjhIEoQ1Fh9UZ4wBnzc56RFSjool+sdbXCF5LRve3xWptCJPSV9JZR1fl8s10ul0Nry83S+Wt/jFaKdVXt/lDYsThpSLM4bZKIwHQA4a5A/7PKFQ6K8R0dNlrbuqJaBv7F37/k3dWhj4kh3ukP4yGsLpeKLerXvQ8qapoP7UHPDsY/iC7a6eWBvh/V0Rkx4BmqIelTt4yG+f2eSRD8yV5cg6POcB9cjswR+fR1PADBY2+RmY/1KPTkrK4rsT8jAcNatZ0E7T0hi8SX9gLNShaXQGdFENMySVYksa5ZtX9vSrREHbXB0l8sJWnzSauD1RH2lO3hxXcTIQL2z1qrNEEkKHvHQj0Al9FOxBOnekXVw0vvdP6zpCYnZt74DT+LnhCKc4rCZiIkZpZ6pY9Tar1TpAXeomiRmQvKOEufWfxoD4nurSinLn6kSTgcZPfCBIP6QKVH9/ddqLhBR5YK1L/9lhCQaUjOVlH/UEghnFhiSt/PhMY1Pu6STNX/KfRr84c0R5wnsTUqQrRZ/MxTCQY3/hkyg3ye52prH8F6oaOZ6EgIyvitSm8TCGqR/fm6snJqZolGTNcZIQkJYUTQ/+PU1BW9Jy1psJNckjQ1KleMJj0xlA7L2gbZqOyw9O3yl4cHXyQCak0yYEeVxl6hgR6ooPknQZsFX46HHV6iw5jIc1iVJLuID6EhrJkrTPdrs7LFJZ+OyhNdLVCzXQgiI8SJ12k5A1aE5UzPk0odkhoWZku4a5zJjx+OShdik7RgJx/bIu6pGEQJCkIlyIuiZKVnUNb75pRfIsyJVnNnlTBiItgUBg+mN1biZO3lyLhhXqsOnq0dkDs3POvLr8jCMGAgb3XeqRuePz+aaqDuyseWqDmylxhHqUOfCJvzIYoBuWyazIoPp6k7Xw4A2vdArLeQ/XuoVd00X/Mk3s9ISFA8rsyklO4dD1Vyya9jV1+95H9sUpD5Bb7Bc5Cdsl2NjeqUGJ7u6TRa5uw479qKtw/UkcfwgFmGi3FpCCJUgwGLwIkfk9Iuagll7ZGhSvb/cJ9ridONguDoalUAPLcahDk4EIwAJs8eui2RsWa9pDYmVLQAws18TXx5R3m0hIKA69XILn/kVeKGUQWBskoB57fQsMCaqxBjTRzGRla0Aqhi6kHsH7NqjXlw4I1I0MHIcDH15nTkPZKLOQOK3s5QOQyBtUkPoG1MxzGZC7VnchUOZKQrawx+q17ZHOI1Suc1QQcyJrHQKJqIZe6OBI6hnDykQ/M/tg82QZ9M4A6J3xsPuRNjXQNZ3qp8IAsbyFuXBbATrGzeTqJZEBP4R3lgq6+bBjlZ5C7zb55MsKyWYo5SV7/HpdexCKU13MkvtqI5mGcLP6NowheUdK/0Ro1t+90+gXZ49IPbQf5To0oI4eaBPfHpe5sRXlztUuObqdikqbRbShWmYVfsuRlWJCirZzLPfUuqRXAdLlcpoA6nJaMiYIHsY3B29a4RJ3HmVsvCl27LEfDuYeU4U2VeQ8GT/9pFN40vQRxsJOiKEVFjFnavo2fpQblneJ3xzN9xtr02W8CSL3zsLm0BmnDrOrK5l5YK1LrGpLzG0/IjMVksNm+jAYZFG++367oeFtOVp4Uo2AsBhmuzskqmyaqLHpL1it1m+oyynJ+GiWwysXd0q3PKP8bYtXnIIaaBZyx0zYY/jsyf3UmXHuQcPr+sOdhqQkaVdEPCcOMS4dhH1vZicGoV7KBTYLjGIoQQzdFMM1kyrFb79QnbHTMRtY3K7Fc3OBTXGjGIrrphyGmzkQwjrBjERhDv95Wnovg3QYcMzsJmOCwBB4a2yGHt9U/GlaP3EfahhWIMaFtjd8N5+TK9Q7XxtdTl34vLqUFkNpR8X63GZvVnZFPEtaguLBdW7DNcTgMk3MRmLmy22rXOI22C2mVbsEhtkP6lzi8bFOTTgzxGgritcdMLJoV9CJ2Kj+4WDJSFTFt0ypTDvOlA1L0baZ3N8u7Bb9UhhmT6nL5oBG3ROvbkvvjpAOFxTBsj0BfSk2ekzzvJDQc2ErNoT7ERUF82FjaU1bUG9E9pcybzT4dE9QdiBdp4JeOPA+J196Qw4upMWAPXUEiZFbHZ0reOHdTd6w/mIGr55icfdql065RVPjdhXEvgEJcw39jK6Pm1RUDHyhsH71kg55jHBcpYJUOiBUGzd1hfSbVnR2z7Iymz0wLH6+hB3NUhrWqVeXPlDAFyLffJtdYf2X0DeP17llZIzC5GTv/W/XuvR7a12RzuRw2IvnZmyx5oM5Fb5BEEcLtul46fnConOSF0xQLaYZrXfipnZdWN7ByUuwpd7Eln27YT/7KQhFKy4sKl6vd1x5efkFOOXMqIOxDUZxkI0V/M7x22Zs9agtXrNara/gt838bZ8BEbsUWysi2wtauXSDrm0N6GvbIi7RHf7EGgk1yG78/UXqcQWlIJLR3NxcPWjQoNeQs6fwvCOgi5e2+ugwJkY5reK4wXYxokITDmuk45nQc42D342esFi4yy9a/WExdaBdnDOirLuPFWnzIXZno3FWVC+AnEFOzo/kqa4/u8kj54dyXCUXYGfJxh9nlr29s2f8B5Lyb+yKWiNmBWyB70SCqusPrXPLhDCTAMyV2bVd+j9iWtd4Z1GKT1ZAGpYzcB81+/W5nxZ2OJOGLg26RjZbAd69WAWjb0FY6Pch/RzoftCi3A+KwWooXS5pQBAG5kBufZlmwJczICzXfdFwi/KzxZHGmyK3cYh8wEs1vrnFF9Jnr+n7Uf6rVGuWqCAWD4illz170bnApUBUQlhsVTALD172Hl96cwn6fUQlBGGcr4JbOAKBwDmxLy01WNNE/daQIGeoYBsmK8OFL3llm0/Oy001c6OvWdMWlJ7BBzi1rF3UDQ+/oj5/mmO/MCZLNiHIEf1tYl5dZEYEpMOQs0vWUCpuWVH4KpR+pIv3+OXWnqThZpQXtkQsYBV8QxjKYkjFYyGhXf7J7oCYNjSza4ML0kMXpmzg31yzrEu4sY8KHiXRCtmlt090yaf5jX45J+qLQ9O7Zj2w1i1+PtFJ6XjcarX+UF1Oi6EQM4U5W/C6uBVcktHu18WPP+mUI+1GR8zRehc//rhTLlOVDPwsuDxEK55dif28DNOdory10y/OQqvXqO7IqDOQspO4H1RuTL0sbPbLpvn3F7Ub9ve6aknqhCAUMuqqweUW8eAxVXI+KUqQ+jU17+2KLJKFOBwpDzJgJIZzqaEvPjDj0lgSzq4ldmTG5R91io9QtNKxx2fc74OSccmiTnHCYDsSL3Nm08NAJZohj+SMiQEJO+evm71pcy6Wg2ImY7Lf5rH1HnHF4s6ERZOivI/cM1qcGK05x1TKatMIk/rZxOsNUjpOlxcyYOipFVkoQ/ZixS5Uwr+kUrx6aZfUJQua/JCEHhGnPjDKkQNsYmRFdo3TJXsCzFDb888/n/EP08YSZW0iHvQpJwufkWbNrHie3ugR7zalLh6RBNBFP1QL5Qgi57MYgTl9zaTUU3iTcT9qlatQq6AOGKZpWsrVZkgmyZjCueSTYcgYhRqcFip9RlNBQbNBp7igYI0mBEk3hTgVh/Xr/puz1T4lmRLj9FooTzq4GYVRm7XcJT7e3bNOnBnQfJqQZL59Jg6ptiHBw5SMjHojU2KUsXrMxuXwLBQn1g6pVlDKFY41HpaDZHBxAuowFJGMf5wxyFzpLhto3pw5PDsHXCMYNHMSGOzQDFfdGV+Ri1PaJQdViJOG2KWLpFmcd0C5OsqOEMqX0ShkSgxPNQwMA8ZeAt870CFXCTik2pqzz2gUivlXc0yMba6wtGOgM9JbfyBTYrw33GHhylrq1DifdYTE5WhvcBWU7GWrN+ePNl6tx8PRPE5LBe/KC2nIlBgrx0GDp7Ie08HqeFylZlhE03HBmNwddzf0TA56S+1TkjYxoIHXMk/SGVDpuPOoKjERNUA2VmYs/LsHs5gakoxP1EIfMB53y4M0ZJIMyYbO3J1orkWz//Hja6QCzKaPgwnBOSZVWfaLxBMpIroPiZFRvDMnhq6/lmolHKOwM2ZFazDlQjPxyISA2X24WnwzV9iCPgfWcDis/1tdSkvGZEf75JCOkKVupzuYdMWlVLAGYAK8uNUrGtxhw0YYZ+A/dFyVKf2sz27yyiWEUZNMRpFfoy6nxNAb8TD9+uVd4p6jM88I+L96j3gb7RP2NxhZsigKDSOupMqeKbO4eUWXuAN6C0XEUDwN3QTpmPvmTv9VZ40oN1w7cH1Irs/DzhsGhX8W7bdgTc22BgvNGNQ47IRhr7aZUM9VwRQfUibmWq3WX6jL5kDpmFOb23AiXUF3oZFDx5Ml2NgDzgHrQnKVGm5UwTcXSMej/9zuQ8QKHAsT4IoQje4QR9XuV8E3H74oOne9lInO/1fBLgxI6bPonvXmjsLPr88VLo9BENZTVbANk4W+x82a9pZT099iazQXE73QfAhr8yLUSEiLVxHWBepyYUGyu36zpks6vpcK210h/V87pPNbmwpmccALpecOHc1KATrTPr4+4t+lglhc8F7p03XT8q6CT9BLx/qOoP5kfbebZVbF3lTwcpseDnU8gVxZ05r5eydm88o2r/5BZE3lwi5Tkw30xazvCnVr8kJDD51foIrvhESi1vhYBaN0QKD+hwG9p7ZLf7/J2EdtcuGvmz36c8r7OBgMfku9vjQJh0PzmRT0GY/1986XP0AvPPxZt7/WG9j1nX7IhoaGBid0ydsM+AtbvPqtKzv1BY0+3W98upo0++knfv3SHid6JAKd9M1r1sZhsA2aGwg456Zdglbrr/GqEbWdunhjm1t4QpGOl9jhQhpy9Wxp2ixiYLlFfHWMU4yjF0RkocUbLZr2Z3ljASloYsSDnJ2A3bl46el48yl4PaMbHXEKIOYetOsXIF3+g/N/wYqsj/y0n/30JUUtJqUAiupAi8VS6fV6reXl5QNxaUjkl270QCCwu6ysrAX6LoR7PdgyDjPsi+wzwqEqL36p7VTo3i/i0hE4n4rj7Lx9DIB3uCAwK/B8bh9brVYO2O3CtdLr2siDvVI4kCE2bCciM2Zi/yVcGoHjXnYpP3URXQGZy7Bxz9FXuxZZNQiNS34nSvRX/sfst2f/Px0m6d7LkUS66rhgFdF/aUylVfoaDq+wiiEO/J1dS+qriPA0YXsZrbZn7Hb7YoQr9SdOSpy9QjhQUiuwXQgt8L9I7KnqsoT+lfTeXdISUEN4FjGpn1WMr7KJ8ZWadOExEwrRZgjbNmz0v1gP85k+UxyLpafOaAhR/DgxhGUJwn8/NMwLCH/PR35LnJIVDiToOGw34vA7SNBub/76zqB4uzEgNkELMENOHWqX+2wc8goB+x7b/WGxui0kPaC7oHFOgLCcPLSs1wexEScKB1fGvQ3C3iQvliglJRxIuMHY+MmLyyAQMmxs7L7e4BMf7w6IYwbZxLkjy8XgXD0B+4Da9qAMf5tPl25q9C6PyjHiytrrD4jqtdhaI1dLh5IQDqjcb2L3EBJIthxY5/9li1eOrXPNR06ySFa/7224YQe9uNUnVrYExfRRZeK04WXd43pIgzbEfya0yUvqUp/TZ0mOUsOVBu6jHcFz1uX0fHkT25dH2vkdtL3DIMoR+mnyM0k7PSFx6UEVYlyM/xjSZS7S5ToIS+4ediZQ9PRXQnE/In8Fz1ltcN7KHmiLn06oMDxHbl+C654+s9ErLhhbLk4e0tMPjnR6COn0CwhJbj6peVJU4UBkf4Td7xBZjR6SXI2XTcmZKDlmfMJ8b2d9R1A8UueRX1r48qiIGz0KEwXjRxCSrD7vYAZFyREIxRRE8h+I4BhWH9QUO9DsvPIwZ1ZzoD4vcG7Ykxs84sKxDnE87C2CNNwaDAanl5eX18oL+wKI1BwIhuT9Jp9+zdLOXl+43k9qXt3ulR5Dsd94CoVCd6ukLTgFK7aIR38IxrvQFlPoPM85qGMrNVka9mOcjkBY3Fvrll8eibqbI20/QdV8NrZ2eaFAFEQ4IBSTEQEKxkD2JD6wziN+eIgjp+mr+4nAT9NwGODqiZXRqXl7IBwnY9t7ll+GYByHTXo8fbzbL9eB60u/wX2JRc1+/TqkZ/Tjj6DN7/cfq5LedEzVHAyozWZ7F9Ls5DoS7+0KyElpRlYJKUU2d4XkzMbP0IrY5Q33mgzM/ttqm0VMHmCT32OaCK2YLpqsHrhySq4foomytp3GqlfMQrryU6oQEK5TdTK09PLIHeZhWq5BW4zAjqOQo+gA/+YOn/yYXKbvrBiFapWLGnB5nEKKGicUPFHvFavaAnIZDCNyTZnhNLSRFWiWH+yUYyn8vPuK1oBY0xYSOzwh+QG+Xx5RKcpMaLKzS57z9fgtKnYFIO23I92Ph4DsULeYginpjMCxUf4qAngWS9vv6tzi1slVclqZGXDUlV8u5Ed6OJHyK6PKxDdh2JqtkJ7e6IVQ++UCMbkiHTogLQwbNQ2DyLmL0cVsOIrMyZ8cPc4HrlO9EJr5RggcQR68Y7Va6b5gGqYkLwI2C4JxlzcU+fwkx0OmQN2axbObveKNBn/3jNpISdXF4f1t4hJokuEV+feqPvKZR3y4O2B4rap0MHwsF1EDnNqoyROWX9q9Adp0mAnhJY/WeaRvydfVCgOoYn4M7TFPnphA3sIBwRiP3SIIx7C/bfHJD6SxpJjJ86hSXt3eIxyxhFBUOQuZo53/DaEcnoP/xrIW9ky6pXuzKaUlBmq6UU4NrbWK7s+sm0WbPyzmfOoWMw5yiIOqbRSOHW63+5iqqqpGdUte5C3CCNAPKBjs8VyNeppLWpkNV4dkPR5rEEbhipK8zCH9G5Z1iYs+aBdXL+2EQPmk84+RSV4c/fVA3ZspGBQ0Gp/3f6FKfrPWbMEgXECW/R9c4Y7RRD6MdDqdMyO/5k9e6QHB6KeHwx9ZNO0wGowcL5lxkLH1FLOFVvqcte7uetwITDAairQBuZDlgcggZhgnPVDlO1DvD4Gm+QAG9FMbOAXAPM3Bjr8jUe397DBnUo1nFjTSb13pkkMRo6GhkCdrcfkEVC8dkTtyJ6+0CAQCZ9us2r+48uOdq1ziUqi32KFns6BA0H5jlfUwbAOu7JGvbRDVQlIg8Gyz84++qF8ZVZ7Xp0KNwhVWg1CR34KRDuHgMD8/nMKJLnmRV5rAOj5QWDTLDldIWvhqHSnTod/Dt9/vEFcu7pRD/PTV5Ciuyt+coLBxo1YxO9QMlxUSN9IkwzMT1Ig7UYUSVC1W2IGT5Ume5Bv64/nfNgSMy+eZ0YZPBlfGroLhT1W9zR2SC6fSu7wwb8sf2jm0kb4wyPy1EpPBvg6ukMmOOoJCe7Q8yBNTRJu9f2xOmtTflQBLxhWHOqUw5KMtigWnPXB1rWyXcc8V2ho1MGzMThtThIMdO4XONPabPHxctTi8n1X4+9R5Lj00gA9Fs/LsEbmteZkL7BwMQyADyZpzeZCXcKB+k0VjAKzDYpQRVl3XTKoUT51UI7473iGGoNXB9GB1U2jhNALDwo6unxxa0e1hXgy4PDDTIN9e13jyEg5Yxou4d0B9buwKydZEMXh1u1cshd0xptIm1zLlTLS+diijYNCr7abJlUWfOsEBPWqNqHAgX5bKgzzJNxbrEZTglAF2sRvGED99Ugy+Ntoh69hFuwNyEIrfxCzSq5PCd7NL/M6jKsWwArXY0sGJXpzaORBaC4IRhEJfrX7Ki3xjQs2xFlWsnEv6KTKqGLCA/GhChfj1lEhmsIu6r0AjQZw+zC4XHo1+yLWYUGPVdYTEsaplBOGgj+kSeZInecVG0zRPOKzLSThHD7Rl/GqM2YxFK+ZuZMrvT6iWNsgYVC9UrBQWbka6znOF2oLVx71TqwrWK2yERmhsugdMHRQZ5IPWeA5blzzJk7xr6nA4PBa5sMiiaSNuWtElvjnOkdUnRgoB61+ON3D43YtjM80RCgXXHbr8EIc4CtVpX/N4vUfO+L9wbDm1Bv06jsZmynoipqRbMBicZbVa74osWO0Td0DdF5PoTHv6OKxpD8lBLzO7GKi6+UzO3p9xcEVOI7+FgDP8n4Jw3HpkZaTHWNd/Am3+qPo5b0xJQgTKju1lSOz03yOwbNp+fUz+7fwGd0gs2BWQTTW25ZklHNzjB5B4jZ1vId0S6QLHZqI8SGHAPzG+ShPfQFyO6N/3WiIWDrjNXuMW5yNs/DwXNPgbKKDT1c+mYFp6InCj8LDFIYtlxD2rXeKkoXZx2jBzhu+ZSRQULpq+qDkghYOZR6FgT0s+keCz6RPCPe1JLrhOn1BO3u4LA9Mo933qlkvtceY+CiaX0+NIbOm5CUaBgExCZi3w6JbBty3vkl/aobdWIaCqp4fVDjRj6ZrINQjboVX8kBp+CKfVx+yOwCN+947+D4wwm8Ec+5jY3ypGOqxiBAzZfL/MUUz+uMEjbZ+ZqOIgGHtwaRoE47PIr+ZheopAQGAQiQVdQUv1Xau7xIUwUI8y0WXw88689R5RjgSecbAcnm/BpdMhGKsiv5pLQYoLBGQCyuvCsEUbOnuNS0xBM3f6yOKNNeyLsBq9t9YF+8Iu1/aAYDTAxjsF20Z1i+kUTJdCQGrw8NdhFJz8p41esccfFlce6izqmMO+wnbYW5w1eAmqaX58BoKxEEJxLrbIt9X3ViAktyIy+joYBNcu7dTXdxR/kfi9GS5nfueqLt2j5p4Hg8GbVNIWnKKUYwjIEXjRi9AiE+bVeeT3cq+YsH9NjnTQyKZL5IXjysVxg+zUFvV+v/8rDoejTt1ScIqaO5D671s17ck9AaHdv9YlpqL+vMCE/pB9CU434IoEh9TYxEXjHTDddF8oHJ5ps9meUbcUjaIXXZQA+jjOhoV9dZNXFw9+5hJHozVzwWjzZ7DtTTSjWf44WiL0w+VYDVvWSKd7kE43wrbok6HFPssOCIlND4fvsmjatW1+XTxR7xFhoYvL0HZnD+vnBc6n5bzXU4eVSW91Jgyq319BIG5Tt/QZJVFWUULOQ0CeRKIMmt/oFy9v98mFSuhqty/KCR2BKRB0CmZhoLsDZKI5FApdZrfb/6Fu63NKSpFDSIbpodDtms0606dbbC9v9Yolu4Pi+CF28eUiOuwWAi5iw/kl7NXltE36X0Ag+D2dp1TVsX+RWqO43e7RsMxnIYAzwxZL2UcQkrd3+ORYypnDy6Tbfylrld0QgveaAnIaxQGVGoS7XE6JRFXqRyT2L29tFihdDmznQzC4oO2xQWGxrmgJiQWNPtEK1Uy1zFX3Dqq2Su1SzEhxjKM9EBbL9gTFytag1AwT+1nFKcMcYlwlQ6Kzh2JpKBSejRbHP6Eh9pqvKOwVwhHP/PnzbdOmTTsBiX0pBOYcRGMkB9c2u3WxpNkvtriCogn1+gC7JsagtLIFMKJCk183OMBplZGmBsoEPck4iLcVVUJHQMjVhul1xR5L/jYaGoGz26cOLhNqRUigN+K3lyAEz+HkI+yL4ztZAPZK4UgBP8YzFvujkHNnIJP4QZ4DIAX98JOdOcTPFez2CNHJ4g7CHNqVY7aJaJbI91QGOSyiBhnP3phIYvGrB5Y21A8N+Mv3cLwAAkBvb451lPCMmuzZl4QjIxAeWilO7l0ul6OysvJAnHMx/lgJYZo0Y9uAzYsM528cw9DV8X7283lHiP8Hgi01T2g9uGg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7" descr="data:image/png;base64,%20iVBORw0KGgoAAAANSUhEUgAAAIwAAABvCAYAAAFJFxiEAAAAAXNSR0IArs4c6QAAAARnQU1BAACxjwv8YQUAAAAJcEhZcwAADsMAAA7DAcdvqGQAACW3SURBVHhe7Z0HfBTFGsC/u3RCCyT0IjX0qggWQAQREemI5QlIUVAUEBRB0edDUfQp+p76LCAiiIpYQVAEFBRQEkgvEEhIAiSk91zd933fzl1yySW3lytJIP/8NjM7u7c78+03s7NTvgGXIyHp27eSwySuXsGuOGwbnU430VBUxD+yRtrWj8nxFadXDZ9tg4KwU9XHrDAyXJwqk/rvjZIuL4/9heFh7JZH/Kwy4riZU9cPlEL69GB/6MA+7JZH/MwSrVZ7gzhuRpOaKulyc2R/Sgq75RE/ZdTCBZVK1Vh4mVOD+kJRZDhE3j4KEhY9DNFTJsLp6weKo5UxX8jLy+uw8DIqT09I2/wRdP/P++DXpy8MDgkHSasVRytjvhAROe4W4StD5ecH+uwssVdG+qcfC58VjEbjAZF8KfuX/dLpGwZZbDkHfxVHJQnPHSd+xqiEa4ZOEt5qQZla/NYiaQSdgNeKj7prjAgpI3L8SLrROxUvYhP8kYqSi9sPIqgWMBgMuxOff4ZExRj1eilr7w8k3AXiFAtqJOSKsrHYUXIBE+UvZH5K+Hsv4TUTfutw0F1JB0NhoQixAcXCGhHjRkv5f50Qe5aIn5YR+8B0ccgSzaWLvFWkNDnJfBFzcgwF+cInk7P/J87lURPGQfSkCXLuLndzTWqK8JVDX1Qo7iFJVCZHjB3N/pDe3dm9+PZbkqG0lP0mxE/LYqLy9QsRXqsURkUIn4xer58svJaPOG7ubCn4k53sDxs2mN3yDPr7NLua1GTw7di5ko6ZiXvoXhFZ64SPGVHpqVi9Gp0svJWoqK02wbyyELezuE0SQc6jsLCwDV44n9NXAcy8qejYF1t7oIvTjcJH30iOYpJeXMOuuIxNqk0Bpr43llMx9IZyBKOmFNQ+vjafb6Xi3wSlKGP7VqsROff4YnZD+3Rn1xYUESJs5DB6jNm8oxSKSPavP5NTJaeG9Jd0WVlSSN+eUtiI6zmMCjJrVZbyRNw5igr/v8StLLAqmYKTJyDg9jvEXhWo1eDZooXsV1Up4Er03/cbPa5hYteCSs8QY/107Iy7X+uze68IsSTxmZWQvc/6sfK0mn0/dFzzvNizJP/YUWh6061qjJSFcldKEp6wxadjJ7FnibG4GHIPHgDPgADw69qVXsLyAcwwQdNngtrDA9Te3qD29YXMb75GxdXIxyvQeNBQuk+lXGYtMpndNr0v9qyj9vYBlZc3DI0+Az0/2GyO1ODTUVwXHIxldFX1wfy/joG6USOxZ0mVWY2UTXgtoPcb5TCVpxc0HTGC32/F8fHg2TwAj0pYp8yGto8+Bmkff8ARKw+97j0aN7aZxa1CEYp9cCY5DhM9bQK74tI1hy4SM/Mevpi95B6WK8viUtVit7iw0MpQq9WBuswMOL/iMdBmZIB/vwGQd/Q3aDx4KHTb9B4Xcnj/Y3jezeJnDbgffFRvsSJUAAtMrO7rl4jTXAvd0FBcLEVNGS/pC8tqpyaoLhx+23Cx54ScYw1McLq+sEAqiosVt7FN0gvPsotS3C4u4zh0wdM3DeYL14RL771Nj0+8NxyALhYzewpf1BHi5symCOnFZe0Hf5wVdotcT3EGWXu+p0f2lri8feiyMsVlKhPSq5tkKCmRruz6QoQoR1zeKlZrRfQjXV6e2KuMyssTzi56GIJm3AtZWFUgisLDQJeZyf6qiL5nHEm8VOwqo/xHpTXyThzj6uXljz/k/ZiZU7ml7Mrn23nfFuI2lagkGYz5x3EPzhR71ml64wjwbt0aa5vyzyWt9UqUNS5ueoPu0UPsWmCtcjW/9+ffiL3qwSzCrgorW0RJwll2q6M06Tw5x3nHFkKSNtFcusRu7uFD7BafiZcMWDDaovRCErvidhZUqkJUdaKJ0H7BKE+rel8GVkOpSmoNzN+gwrqytdqeXZE5NaA3dHkDiwp6PHha0vNrOPy69Rsg6bln2W+CKuNDI+PEXhnG0hKssPtZjYyNJFYAJXL+qWUQcOddcP7ppzhCxtJS3jeWlPApkgELWgyn1Fsj9/BB4atMpciQZDK/3y32KqP2kZXVw9+fK9f9D8gNx20WPQqGggJot3Q5DA61bAoqT8qrL1FusppDrElmbPYPynJTeTQXLvBDb/Ow1WZLM/32/AoeHh4zxK4FlSKD9dZDPTfvEHvVQ4/IhMQvZhUkLFkkB1hB0unAo0lT9nJABazqDIoxFStJYq8MyglEwuKFfGGvNm0gac0zkPDoAvBs2owfW6O+/eDU4H4g6Su/pNO3f0JqsFbsVqKSRpuoKldFjBkJxsICsWcddZMmMODgEbEnk/HFdgia/WC1H3BVHkDp9MTyIt7RhiKG0oVxqC4iRJVZG3XnjKRW79KmXRYhNYNarSgiKOgbRFDNQQm9QI8sP+Qvcuzi7JKH2cVrKGviUgpd9MqXO6SScwl8g+q48vk2SZuZwX7xc0VU+wwrgikcgY/9GPlT33oNcg7sB/++A0DCR6G5mAptFi6BFndO5HMxHs3wUVs22buKwsLCtnjDrzCCCbidwfrtf3Jzc6ld5OrArsfkTFCa/ui0Q4l2x9eDScHVOp3usJeXVx6qw2Xcqu4OdTEuFQyqlBq3DZjAp0UQV3OKosIhc9cX3C1jLNXgyz6P2y6923fg151Xq9bQdPhN0GLiZKxqtxG/5OvloDMP88X3ckg9Qq/XL8YEMEXxMVLEuFu4Q9RRdPl50rkVj0sJSxdRWwKHodbpS0pKnFucOhOMXDeOKXLhX89LaZ/IX3auhoSOJS37MUvmiujUPlgeTKJIGXVaKWxkpSEdbqMk8bwUN/c+scd4iyi6F7yxh3x/SQq71XnNN46iz8uVElY8xn7MZhkiuu4Bb7iKbpz43CoJC1KOhCKMRuFxPdSsaSiWR2vl5+cHiai7DhTKXrrZ6ZuH8k3tofjsGSl0QG9Jk5YmZX67Wwrt30sccQ2aS6lS1v497Md4Vx714yzw4h/RTcLH3sw3qwlxD87m8R00MO3ipje5lZ16fUP69WSh5R37g8+jpjjqAabmOFu9wNVBDehZ+/hZknB6iqQoosrPpfLgdTthXWRB4pqVMODAHyLUfoI/2wmmz692Ty7Hj8vP6eIwNDIevFq3htTXXuFjzsLDvzFI2lL+Asf4x4tgRSgVzDnqg/Xv11+E1BzqXPYydcm7gZb3TAN8rbMfteYD9ijApmBQKAEobc8Lr7wIre6fI0JrDrWPmNpIWk6Zxm5o356gS0+H9k+u4H08C+LnPAAZu7+y2p5iL+2XPc3XwXRU3WJkL1qtdgTl0ahJ48ipl1BZlvfnUfaLZNnE5rcSVvGfxY+8V2JnTYLeX/0oQpUR/9D9UBwTLfacR+PBQ6DHR5+IPdtQE2PB8T+h6c0jadcTNcdmZ6DNrIQfbL+Rq/K2PUi7PMbiIiiKCOePRh4rUn6zMm7EdF7LSebxglVScPJvPl8p+pwc/jAllAiFUCIY7n9pM/+RagdFV0ZWRmpCp3EtkeNu4/3YmVMh7KYbYEhELDer9/jfx9Dvp1/Mg26ajRrNAuq59TMqLaEFCsok0A5P4Ue6fa1fzMVNG8GvRzAVvop/rPStdKD5bWPhzIIHRYjzoFepqXGbyPv9Nzi/4kkeaYK1V+j8wkuQtHY1hwXd9wCfby/Ua0OgtoxljwIUCQa1hofFXbfhTSg8Ve1QWpdAA6Dzfj8EkWNHY5a27/swevId0GntP0lbLmM6DolgmygSDIFa09GnfQeg8UO67Op7q2UqaG25Yt6kIQN+Pwb+Q4air+xgp3X/hM7rRUVPpQbt5cvQHbPbwOOh0OfbH8tpjO1cET//Qej7PWZTBF8g7dijELta8FDq7VAdL1L/MNVgm93CpXyVJP/rBcj67lvSYRHiBLDcabPwEWi7+HERYJ2I22+CAQe5sZyykBMjUA1cIUDCRg0TvrqD9kq6lPLGq+zHB2k5QtEd4E3X0c1LU1OkxHVlcztqk/IfuBg/1zc3VIfBYPieI6LR1IoG0dy0M4vl7jQCBTJeRK1ugBEyN+UVRUdJ4bffJBlsjP6pKZk/fidFTbkTK7RyoziSi1ulKT11DhTSENyK5TiToCKlSPzWOrv0Eank/LnyCaoWQ0kxjb+QoqfdJV1Yv04yarXiCGtGJDr2VcfrGpgAT0zIWtxsjzCyAv4uCbdZ4nINNNBA/cE9NcIKYLFB/VKB6G2GZccE/IaRh14C0FgNqq6mY5h7xm3UNiiAGbidxE3PJaoySrCe9CW6g8Rl3IZLNQaF0BsTtReffhcRBNqMK5D780+Qi1/LOvTTZCZtajKovHx43pray5t7DAKn3wtNrh9mbjIg6Fr42TMbN4VzjesYKJAbcCuhR07k/naQq+sJyxZzx5tRpxNHqoYqh5nf7JJiZkySzi1bwt9AJvDaUbiVSayuQ5FF1ZeHHxiNUuLaVdKZR+ZKupxsDnIE6owLH3sLunKjNoH3+kLcuu6C8ZwrR1eSUt/5N2sHCcfZlFxIlMJHD5dKU5J5Hx+GATe5QbeugU/uT4qkPj9POn3zEMmgsZxS7wqyfvhWOrtkvthjAS0U0akbYISyKGIZ3+6SUjau50i6CyqrTo8om1eFD+i/Ilq1CwqFp/AnPve0VBD6N0euNoiePlHSZfPzIeFsEdGrHTACMRSR86tXWLwxaotzK5dK2gx5dDE+sFUimu4FhfIpReDiu5t4Wk5dgYybmJo0UDhDRHTdA96QB9tRy1nWj99xJOoSYbeWDWoSUXYP4p48/1IxbhxmRsTeN41d1OxIEW3XgjfiuZmRE2SrN/ZwMrirdPmjD9gfPeVus6kvV5D3x+/cakhoNBrXZim8hxfdqPhMnJR/4hh57SJizK1SxO0j2U/GRc4sKmvAdgWmHgPM+vKkN1eB2rKPbhR2i/0DE4m0rVt4QCLVPUL6BZufaEHYaSn3UJm9stLkC1h+RbC/EI9pr1xhv73oC/KljK/Nk48rW15zFnR1milfFMdvabvRFxSwQC699x8pFF0ifu6D0qnB/Xhg4ulhQzgs8bln0S9X2kL69kCBbmZ/TYgQWR61Jk0kQzGK+q71ev1ccs89+Qg0Cu7NYfZC0/HUfn6A5Qz49ZCnGReEnIRWc+ZB8PYvwFhSDPhJweHOovum96E4Joq6aFujfBT30xNKRztsJLfpcMc0MnDGLIpkWb+zCsCnbTvTZEl6ArLrJPx69oLEtfLEFywKrNv9qQJFgsHEBOUc/AXaL3OsQtlk6PU80qExuu7CV5gwwof7FHsUYlMwmD95DGvG9k/As3lzDqsxpjqXG+te7Z5YAdrLl+jhNhFBilCiMY/RP6tm/RwF5aNNTwNjkWipNE2UNcnNDtNcVeHXrQfk7JetbOFDNjex2kLJnW+kfwF3OW5kTzJKFuN2/YKDIW3LxxB330xQ+frynGmywEWjLEMH9uHyCF8p4uwagtfIPSJPnUfBOM8gEr/vkOyf5TH5jkDjbckuLZkBNVHw919YUz0i9mTyjvzOLtmtpfqIo0TPkk1cYQG8WSTLceiC1IxYEFJ77S2OYjKJhBrzk0iWTWx2n9AFqXzR5+WCf1/75hKgdkDc7OlYP3FO3xnNQei1cxd44yveHmIfmAa9d3xDWemIh4fHKBFcLYpLN7WXfcNPDFhZi7rzdp4Vy5b7nLCRLTsaL2yy+aEcczKtGwexgjLBoF6RvQ97OP/Ucp5p4tOpM1tTMW8vvwqNevcRZ5XReMgQ6LLx3zYnVdA1L7xoV10NdGmX2MXCXHFHnSLBeLdqAwbTK1Uhuswr7JL6k2UX8zZ+AniVm0ttguZcNx8z1mIwdFWUnj8nfMrwDJCnAWGpoHhou03B4MWiVJiNimNrNlmi8PQpCOnTAzTJyTzkPqR3d8jZt9dsZ4WzRbkKn6TXWdpgoUlYeH975g5UhLSMQI1RPJFdicawRLL37eEdu8F6BJvkEUNt1d5e0HPbDhhw6AgLgKwleQXSwAeZQcdCYGhUPKgb+bMgB50IhUHHMcyKESOlkOVRwQnh2kSJYHj+i0cTu2rU1VMhu6BWCh9A2HA5EUH4wdl87B38RR7SU66wtnrgIXbtQZOSDEEzZ7Mfv5cUq70SwfC0nJaTZ+ATdm1jGCOEpEItIxNqBNmy5ewltM4eLr33Nvh07kLCt2t2hk3BoJRpcnVp4NQZkL59qwh1L/0P/i4sZJVpllKwYsoupuFL9ihEicYQ75J9sIzPt4ld9xLaqxuvSpG5y6608YSQzuv+xX58wFXapLKGIsFgac4m3bpufJu/hp0BlSvWzE7RB6SMCgyiIoc1Vui7/1cIvPc+3lfK2UfmQrNbR7Mf05DMHoUoFQyN9ElufP0wiJ9zrwi1EyoeuIxQgS47h+3CDDpRfu6TXH4MPCq/OLRYKSs8KWeDgX+c4JovTfljFLTn0Gu++ejb2Y8fj0+yxw4Ul2YomOvQSaQJVb7duoNPB+vGvU0kPbcacvbvk3cwIf4DBuBnhQ8UhJ5kTQmcPhPLrE+h+S0joeDUKfBo1gwadesGJUlJWAseCtl7f2Tzfr7XdYEWEydB3pHfeI4lCbfVQ/Og/RPL5GtXQex9+H20Uzakhw/W7lLbrh+g5BMxr14XMWYE1kNsm6qkyhzNe3QmpAlDwmPEnnXIlibNqQoYO54e6DKM89vikGKUFr4M3oC7CPr9dAgu/NN2WUaVt6Y338o5iCyXOrThRZrfPg6GnI4SV6+as4vmsFCwbCqtiVBqhF6v53lKmd99LRVGyx1jdYmoyeOFj9tf3DsEDW94mW6csHyJpM+T162qC9AAJtMAIoyjXa9np8F3R6KnTVQ0PNXVXN7yIQ9NIVCrQ0U03Q/e35djgUTPuFvC+o3Ycz+Ja1ZKRaK/G18QqSKKtUdOTk5zjg1CE61yDpvXGnMbUZPGlh9/5167VNWB8aHlyHh8V1FMFGuPOyhOOCNF3HGr2OMy5aSIUt0CI3ZcxFGK+8csKf3zbWLPuRg0Gil66gQL7cQypXYGIyoFhWNe+oxWd6AEXPrff0SIY2izMvlVfPG/b4oQ1pJC3FqJ29d9MLI7RNy5cy31rY08WZS0yJZdfTNGI8/pPv/Mcs4y5ecQEHgPx80fVYPd3xBKwbhTrZoGI5sTQE2VtNpSxq6d/JVO/VVNht7AzZhEydl4MBQWgHdQK/AfOBhaz1lg0YeEwjBiDXgB1maVW9Wpy2B6RuIb4zi6yuYVlwN/o8FtM2729bI5iMs0piowrY1w64demlFPIyppeJVswB6A+lxoO4CaQd2pyeg62KvfQAMNNNBAfcHtLyV3gi8/6oXogC7ZtRmCL7iOuE9N12RRilzFYG2BRnucwSoUjVSnpYpoO4XXCUO3BF37+7zqIVeFwuADbIMbreN7P+7ehA+vLW7VDhGiIUhUx8Yfg1Gr4aU3TWMsaGyFV8uW8lR4lJDazx88mzXjY9WB96eBY9Q7/g3en8ZAnEPXfrN9dZh6qTCY26kbjeYST8QH0pgDy0EDbgpPh0DeH0egJD4WSs7EgUez5uDTsSP4de0BHrSabfeeqAiNeIKDb+cu4FFhUVgjftRRH4w+L48H7JSeT+Cl6jRJiRxOfb++3XpAox7B0GT4CGgybAQqVZWjw0NRmbZgXHfg5tzZEm6mXigMLQbh4+NDFpDnoMAteu/o6zzr268h5+DPPHavyQ03QsD4u8CvRy8uJdwBDcIsSTwPeYcOQM6hX3ioHPWXt7r3AfDt0hWlXNZ1h8pOry6yiLLe09Nz/9VWAtUamCN7oVDLZr0JaPIbdR3RoqfnVj0pFUXVvf4+E8Vn46Wkl56TTo0YxHY/rPVNGgyGdL1evwC9V3V90iWg0AJQSf6Hm4U9otzfD0tRk++QYu6dLOUe/U2E1j+o/4RMdISNHi5l7P7SwqIfgcoTg2lvWBPbFiiroSioMFlsMjQbNXr63VLs/dOk4njl6zjXF8gQRsKyJWxzM/d3eXlWEygLasdd+dVXXyke239NoNPpaAIRGQ5lqIvl0vvvsCUhskNzrZD/93Ep8u6xbLJKl5sjQmWw1PkcHcsa+bUG5p7r6d0ti4QURSedX7OSOyxpUa1rFV1urnT28UVS3NzZ5vEJJlBmzl0opz6A6Q6g7jZZBCgEnU5KfHYFW+nVpvHQrAYQMnmW8ORiKfYfsyRtOcVB2ZViqWx7gY+rAfwSWIK5xNwvS5W+8DEjpMLw0yKkgYrQGmvRU+6Ukje+LEJkUHEOoyyFsYerjIyMjCaYQDYaSNA7OmrKeCnl9VdESAO2yNrzvRQ26kas/MeJEH5FleImr8nsRlz67Y8J6ovOYZVKxesl5B46ABdeWgvBm3dwK6mzMRQXw6V33gJ9bi5PUQiaNRv8BwwUR4FXGMk//gdGTIJmY26HFhPcLu8aQ42D8XPv40HubZeUTRNB3XlZrVY/J3brL5iQsagwZiu+KW9skOLm3Y/1Fsu2B2eT8c3XbOQptH+wlLB0sXk4dmlSohQ+cgQbeooYdxsW9xc5vL5xYf0L3AhYHpTzTiF2l2PXdBOlYAIm4/Yzliw8wznxmeW8zlDwlh2Y81279Ebg1OlsyogKz/yjR6HgL3kmWPpnW0GXlcXN9rTukL0GIeoKnda+yKuix8y422y7AeU8G+VN7RAub7dxusJgxMkS324sJvna51cuBbV/Y+j6unumCRHtV60Gla8P4Oc6pG/bCvjuh+y9e0iyPCqUlIrAUgfOPPwQhPbvBVjyQGi/YIi66w7I/GY3HzeR+OwqONnjOjg1uB8UnJAnrF3ZsY3DyOpA2paPOMxdtJ67EIKmzYK4OffyunYEKs0MlLvLI+JUhSkpKaExJjtRV1jTU994BYyaUvOMXnfh37cf11+ohkZr7yU8Mp9nCKq9faDdiqe4fpN78FdeibEw7DR4BQRA0PSZ0GTYjTwn9cK6NawkJqhUNFlmATkfgAqTqPaRw2iqprsJuv8haHbLKEh4dJ4IYaWZhxn2GbHrEpyqMN7e3u9jpGmQEuboH7CCeQy6vLqJj7mbtouWgG/n67gHm8a+kO2QwFmzoPHAwXxck3yBlVnCjQzAdXrhJV6B0juwFStFSUw06PEVVpdp/8RTbErx4tuvixBmHSpN9WsMOoDTFAYjOQ9LljvJr8/JgpTX8AG8tMHpc4mV4tG0KbSet4Bq31xv8QoMgjbzrJnjx2JImAKgSe14tvzpyPN8ObhO0+m5lyDnl308eZ3ADEvD7GmNQ5csTeYUhcHI0cghc1F4cdMb0GzkbXZbPHM2nqg0NHqONIGM96g8nFqg1gmo8h44dSakffy+2WQVZlxaj/wB3nEyzlKYSajZweTXpFyAvD+PYMXMeQuyuxxTvQRLFfrjwblycVM1tVBvqYqgWffzK7bgL3k1WQF9OZkm8DgNZ2U586KEuYd/Bd8u3cC3azcRUjch43K0nBUZd7r07juQ+toGSHl9Ay+BRa8ov959wdM0Yo+UB5WJcnDGzh2QuHI5pGxYj5XeurEgpUfTZhBwxwS48lnZOiao/LSKNzWcOhWHFaaoqKg9ljBmm4fZe76H5qPHsKmO2oaUwatVK1YOz5ZBmNqyUqHFXROhx5Zt4N+nDxjy8iD90y28DDsV8df961WsrJdVJFveM4UX36d2j+K4WGh843Csn70MHs0DONw0ebM2oaXjSdn1uTkihBku3LoDFnv0vmQ0ly/xEIXaXDroWsVQUsLTrfP/Kls0A5+NMO3kPBz+DsBIzcLij82t0YDshMcW4Ofpemg85AY+7moknZbNAxdFR4E22S77ZC7Ft3t3NjZLMxWcIGab0CwHav3ttHodNL1JXg0BdeZXrACP4x0n4XBKMFKr0dlAfrJembjmKeiycRP4tG1PQS6j+Ew8JK1aDiXnErhBzlRxrUtQnYdsEDTq0xe6vvk2G8B0FVicsMG9tguX8BcqgZn5OCrMKMzQTpuZ4LCUUWHK7D9jxdCQnw+6y5dFgGvI/PoriJ0xBTQXL5rXXaUFUmxtps9OW1BjX9lvar62CLUAkwlZsr4cPWkCZItFEFwCVtSNxSXcim0CFaXUmcpCOKwwer3+lPCywshlVnXfo45BRe+VHZ+ZK9XUgkvrpQyNPlv9FhnPtvIox1cHtwhPn2n+HVmedcTCNENyQdI+/ohbl12BpDfIFV5xLwIzs4MRr4zDCuPp6ZmLRR+vLeDTvgNquDd/SbgMNjRfppDUIFeCr6ezC+fB2YcfgvPLnwDdFdlWO/UfXXh+DZyZ9w8+Xng6VG7Is0GZEViEPqmVwm03VZ+PuZ3+yztOpuDv4+AV2BLrTWVf0vg6+kt4nYbDCoNCuICO2dp2iwl3y4OU7BG0I6jUYCgqYnv1BbgVRUWWlQgYB1LewlOhUBgZwbMiWz+8AEuQGaw49OqhUqf1vPnQctoM2d58hXjTOY3w05vOCXrgH2xQt/yrjfxk/6jDymeg+3//B13e2AQtJ0/lDkuqV7gLSrdni0DwxE99E1j6KzYPrxRnKEwxbubVVJqNug0KQ0/KDWB1BolfYYHTpkO7x56ANvMXcS8zKUPglGlyGCoErVOPNUXxG5mOa56HLq++Aa3nPgwdlq+Evnv280g9Y3EReLdrB/1/Pgg9N2+Flngdz6AgHovT6fkXYeDR4zxuxdYr0BkYMcPkHNhnNpdP4OsowsPDQ5h+dh4OK4yAjGdx5ZcmudNnXdpH7/OB+k7Ka69A1PgxkPQcm0WnHCKb60fFIoWghjvi3BNLIHrCOEhYupitQFAJ5teTe0tcTvbPe8GzcWNoOsJiccEf8JWULfxOwykKgxGjzyLzOIYOK8gc+B62Pl3fMdU7VBbLxcmvrfLjYKgUGnDkOH4+vyOWSHAPuuwsXg6i9fxH2BoFgaULGaB1ybgSZ5UwpDSvYCnDGuLdrj0W88sg6fmnFX/K1ncyv9kFF/+9EVI3boDEp5+CpNWrIO/IYYvPXFeQsnE9NBl8PTQfTV1HZtbi83DJYB6nKQzmRPrmn49Kwy/toNkPgk/HzpC8fh0fr5tIlBuF3zEKQ0Mge99eKE1OgraPLoEOT6+GJkPkZVJdRcYX20FzLgHrWS+IEC5ddqCyuGyhFacpDIERPYpKQ3ZcmC6vvsnjZi9/9J4IqWVEGwU19jUZNhw6rXsJ61vVG0vw7dGTe619O3cWIfhQRGOe5mKZ6fGWU2dwfablpCm8iodni5Y0BNFpClkRWvc3fdsW6Pbfj8yvRrzX3yh/l44rcarCEKg072LEeR4wfZn0/GAr5B/7Ay6965xXKvVAl+91toD1AUsN/DKhSil/XtMDw/qHsbgYcn75mU+j0XgdVq+F4tgYfG38zmHUIMhVE7oGlgr0WyodvIJaQZ9vf4R2T8r5oDDkb8j8ehd4NPKHvN8OQ+KqFaDPyYGAO8bDgMNHodX9D/JvL779FmR8vp2/xkxwG1C5hrWaQiPsUl9/GXpu3cmf+QSW7AmoLJNxK+YAF+F47KsAleZFdMxlZcLjC1nI1M/kKKSA55bScsmkDBWSgArCrwGRs7kOYTqHjulkZaKxMDQIij6tzeeKRj1uPxGvEsq9VErweQgvEVqx3wqPGXU6+T54Lt2zfAMhxYfaeHq89yH4DybjxDWHShWyjd1rx9e8XDEhlGUUZlZ5qUsX4jKFITAhSzEh74hdfDW9D9l7v4fgT7+ozh6cImgJ09Q3X4fsH78HCXO0s3Kv00DFISWimQWt5zzM6+A7UgEmpTv3xKO8rCK96k2gMlPj3FhUFnm+iYtxuYRRaWgZif2YIP7mo5VHac20DiufhZb3TONzHEXS6kCfn8ulhxuSZBsqZfBV5NmiBb4NHR/KWRR2Cs5iCU3DRgLGTRChLNsPPDw8HhW7Vw+oMI0MBsMv6Jq58PILUvTUOyVdlqUdlAbKMGo1UsKyxdKZRXMszJuhLGlhDqeOc6mTYCKnYWLN8611WZmoNHdJ51Yudfmc6/oGrQRDFhvILl55UIZfJCcny2M6rgUwzbTI0mty8mVoaGfMjLul888skwwlxSL0GsRokC59+K4UPu4WqTA6UgTKYEaL0Wg0tKzHtQnKoBkKYY8sDhlN2mUpfuFDUsyse9hk6bWCNjNDOrv0ESnynnFSUWy0CJXBzJWNW1nF5VoHZdIYFec9FIpRFpFMxu6v2BZv8qsvSYbiIhF69WDA+knap5ul0zcPkVI3vS4ZSkvFERkUR7hWqzUvY99ABVBGar1ePweVJ1MWmYy+qIgXLwsffSNXlLVXam+FSUfR5edJaVs+lMJuvYGNU1tLC6Z/OyqLexd/re+g3AJRaFTqWK5VZjBIWXu+k6ImjZOi7hkvXflye52u8xg1GjY3Fjt7KtvzS9++FUsSc53fDCpJGKZVHrldx6lDLV3WQXkG4rYGt/lqtdrCECBZZcj/8wikb9vMi0X4BfeGFhMmQZPrh3GTvjuh7gFqY8r64RsoigjjRS8CZ94HzceMA6+WgeIsGUwLjdL6E7cXME2HObCeUOcVpiI6nW6Mh4fHYyj0iSjsSgNPqGOQ+nvyjh2F4qhIKI6LAe+2bdmmnm/7juDXuw94BrQA/z79QeVNrcNqi3EtFhiNwON7DUYoio3isScl8fGgvZgCpYnneFqNz3VdoVFwLx681OTGm6q0VoHxjUTnA9y2YbzLZlrUM+qdwlSkpKSkq5eX1yx8CNRs3E+lUlXbRmEoKgRjUTHocrLAWJAPkkrFpZP28iXURj11XbICUQnl3aYd6pMKVD6+vO/h58fzmG2BypGC2wF8zWxH5T6BcZNti10F1HuFsQY+LBVuffGBDcOHRQbv+uF+f/Q71oElwOvSKyUOlTMKt9NYWQ+h8bN4fZ49cTVzVSqMPQjlaoFeMsUgd1vLkD8blcDpc3saaKCBBhqoDMD/AdqyBp82oHFV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2" descr="data:image/png;base64,%20iVBORw0KGgoAAAANSUhEUgAAAIwAAABvCAYAAAFJFxiEAAAAAXNSR0IArs4c6QAAAARnQU1BAACxjwv8YQUAAAAJcEhZcwAADsMAAA7DAcdvqGQAAB5OSURBVHhe7Z0HXBTH98CfHFXBigV7711M7DEmMZa/Jlhi7Bo7EmMs0fizY4nG2BM1GsSC3dgrauwVe0MsoCigdFDa3bH/9+YGOPDKHrcHd8qXz3x2ZvbYffvmzezsVDA5qamp5fyfvBaOnHooxMYnCsMmbhcIflocdx+GsH/SBt4kgv9UO9MXHeE/141SqXzK/4WRjx8ZeDoGwKoQDzLcPDZDeNQ75j+/ZQQ7ppEP4V6w4kfGRb/nmS5ChEW8ZcesFyFIMu7NfKEWrpW4T4XPgVsgs1LdtGXvNeyozpzlvtyX5UJZUaamch+AXKHkvgwi+SMTOi804JvGeDGV9Fd3urOjOtGxidyX5UKvwmK5TxzeS3pzX5YLlSlVSKVZkWhNNYx36j7cm4dU1KjkDNXRZQUTLJB7tdP3x82UslpByxavA/xx1UHjtvJ/FYSnQRGCXME1n+OQBH1Gb2K5nnL/0dP+lLc8+WndKBSK/uwZtDB76THdj4W6qM5/q5POA9dmulCm3B76Jk4oVdyJh1S06qPKU9bWVnB64zDmT0PdbhgoxRR+o0y07L2a+96H/2uGJFExCUKRQg48pIJyNt2Lfm5vZw0nvYfwMyrSJEm33klzD3BfBmm5mo7jB7difnVQ+sxlS1BwFBcyM2IeJ12S8mUKT+Jeg0m/iJWV1ULuNZhMORolrMO96WjKzTuwWH0vedVBZY1UPbFm+nhs1m2x6tA/XL8TzP6R6O2+kYqCRfy0dOBFi6Fbhy4aHSXvDnRN+GnTQk/27RAvOoii/xhVYYmCNuCXMA4sjpZ4/G83u6gx9Bq1gR35ZTWi3XKQ5BSFYGsj4yHttOn3NyZZxn00FUJpbNhxDQb0dC2EWSWOR6WTKQuoc+bSE1GCNOu1Kl0QfMWwIkShoZKQxsDvmkL/n7bEJiUlVedR6WjUjD51qtP8+9XpVR5NdSdt0API0v6Ro1Ez2/bd5D7tUL2L3g3q16MwuanLMupc2hj481buy0CjMEkpCu7TTt8uDZkm0qpdBIXJzfnpKx6jHeei+bkvA43CDOrZlPtMx2T3L7gvA43CUPk8a8kxHpKeIRO2Q0FH64o8mI7W3DRzXId8vmcf8ZB09By5ARZP61A0f/78z3mUeLDQWzhkwjZWYBnDaSwqCH5Z48HsKPjsuc4uKoYngeHCy9AYeh18yi9hOvAmZdDtx/sGkktNVR7FcCN++iMGq+oDUBNH0EWhe45uLD+VLTS+DnSBN3yMOb/qHCxlyRpH9m8BdrYyKg5g3ZbLcNc/FLz++J79FOP0v9yyAwpx7E1EvPDfxcfMOPURFfNO2O97j/n5JaSBLjhy8k52YUM5ftafHfmldKI3mehCbyLfQolijjzGKKww6bQKplMYEiT+bTI4OdrxGONBYbTeU+sJtJEzf/x9ps2EEW15jGZi45Og4zBv/MjJuJS2ek0c/ragk71WgbS+my74BekVhOg8YkMmQXRBgvTx2EQPqrFaoFEYfB9F1K/lwkPaydoGReGscVnZsrI/aeYqD2ZCozApKcpiBR3teUg7+E3Offg/ciVc2eHOnD7mrTjBfZnRKExvj83cZxoa1S1DSeXFg+m8l9j4I487D0NXNKhdmsdoJq1VQp200uTCVnEV86yGrEkzHcXYi6b8QHGa84k4NAnzhZaclwmykazGSnHJKboNWBfv3RWT6RAK04kHdfI6Ih66j9nC/CSIpoZZXehNJhRmfxyWurnBe8JYW1uv+WXufh4yDXcehtBDb+TBdDRm7R8HteY+0/Cn9wX8tJUN5MF0NApTq1qJV9xrEtYs6Ml9mdEoDEpddurCwzwkLT+M3wZyubwFD2ZCozDE7AkdLgQGR/GQdFCV1NbW9hIPZkKrMKidVpXKFeUhzVhby1gTJrkalYvzWO3Qw2XNzgaRkqKgOpbR7DvO6sNaH140dJXQ17F0yBbRsQl0MOJFkQUsF07+PHMPu7hYegz3pk/bjE44qcFrPzt98Ykwad4BQaFQ8ttmsHbLJWHF+nM8JKE29IGCjUBHLQGB3M3EcOYekDyMJ8eSFFPQCt1I9E7BkqaMKhYgKVkOb9+lwNuEjIoCfuiBc9ECkN/BlseoMjQejiYnJ492cHDQ369qrqAZUzNSKD1QZPQ7wWPqbpb/XoVlr7SijoMdB24JvUdvFPxuv+CxrItkMb+l+YJyVlaJKwiDx20Vzl55ykOmITo2Ueg+bL0QwpWNX57vd4rmJphqC0mwFV7nTK4MbcjlSqEbKkkN07SYiUGhUAwiCdx/3SVIVcuQgoE/bxGUqalGvZ+zXfiSANSrUL5MEahRpQSPNY6ImAQ4ei4A/J+GQ3RcAt6Dn0BkMitYMbULD4nje/dNsO2v/iSrp5WV1XQeLQqDFYOJUAPfKv7fDvGCvf/8wGOzz7vEFPis31o2sEIXunpfdfHXhgswrE8z+v9wVI7oFDSoYoxKaURKGTB2iyRKIdr2168UY3Af2BI/o0MhOCSmOMovesyWaIvBi9qhUpJ6jdoI21cN4LHGERYeD24/+mTq+CWoW/zUhiFQQK0eYyynLjyGZk0qgoOd9QW0nPeH7GTBEIt5+eeG85IphdD2RYllgqRKIdq1rAbDJ+6g79iWeP2aPForohSD1uKCF3ROMaKRLo1QtJKrd14yd8s/TKPJUs33xoOQ9N+Ru3bX+KaZTSv6wulLT+h5NLY2qCMqK2HFyQvz6eDa1UqBra1x1QMaN7Fq6xUeEk+ZkgVhu9qAz+yCr3LYsKSP3hYQsVnJbe+xe0YrxRhaYfkgBSWKqvrt0GoyjwLMgiiLwYtEjp2xt+iy2W48RhrCo95CV/fN7xW+2WnSFsu4Wftg8YxvyFsJjSaIRWpArMXs+7J19UwjdaRAfZRYThERrRoRrksphCjF4EWmdPmqDmzbd4PHWC6d2tWit94bHtSKWMWE4SH88o0XqggLZdrvR+D7rmwATRsWoQOxWYkos8LTDUb+uosHLYsXr6JhQA9XspaLWMHTO3RMtGLQauSI6+r5Pdj3hyVBHafXbr2AqhWdE1EpLXm0TgyxGOqGuY6HKvT9QaW7JRAUHAVXbjyHbp3qh6BS3h+vqQWDFEOg5TxDl49eeTQC0pwZOXknVCxXFFo2rUTNDuntzCZHoVD8gHlW6D/Ghw5mw7krz4TDJx+YtiNJDHh/TwVWcnqM8Oai5Q5rNl0Uzlx+SgqhHi/TtWUYCgpTkQSk1Jo4h8aZmp4L1wJZDwSB33QHuSjmS0JCQjlMufDkZIUw3nOfMHvpcSEpWc4ewBh2HrwtdB++XnjwOIyFURl/8FtKiqhvJalARY3FcpvaXotQR9tFvyC49SAEwsPfwm3/ENWPkPJlCkPxYk7QoJYLfNKwPGtXRvDfU49iuTbZzs7uLvthHnnkYe7kaBmjTkpKyidUPccypwW6TzAqbepsPixTr2JcMJYppxMTE32dnJxe83M5Ro4pJikpqZqNjc1KVEZ7HsVISEwBGhGvTpFC+SG/vQ3YqE26Q2W9REUtkMlka1Bpch5tMkyuGHwYGvYxl/kFAf49fBe2778JJYs7Qf1apaB65RLQpF5ZNnsjjcjoBLjnHwrX7gTDg0dh8FmLqtCjU31wKVGQnUclPcFDe1Sy5Q0HwfrFfKpnEDQLpOdIb+Hk+QAeYzgBT8MFmtM1deFhITFJVR/Ce4Sj4svyW5o3KGgjdGgcgrBi/Vnhpxl7hOQU4yt26mzcdU3oN2YzGzNDoIJO8tubJyjgARL08vUgYdDPWwS53LQjIDbsvCpM/+Mo81NiIBW4KOYBypUPhYomAYeM38YWuMgp8L5s8BCtxkDQ0BQuVu6CsshIoCTM9z3wGya3WLP5onDsjGoCGfIbFy938PPzsyEpYuIShXEz9zKJcpMbd4OZgji5pxw04xQy4bnLfbksuc/zV1HCSj7QGOUbykXNOfCmj2gEdNriVObEvUehwn7VwHhSTjUuskFkq4KHN5uBlbaZbkPXw551g3mscVCv5BWs0B06/QgSk+WAdRV+hsoxgP+NbAtlS723MJZWtu69AS0/qQzlSxemdmqDn9Pgf0ClOOB9Ejym/QsrPbvxWOOYs/o/2HviAdjbam6NxIQH7996QrUKxXiMOAaN3QreS3uTzBfxU0JUt0kaBvcSIM+fvYiEAd1dedA4Rs/eD0fPBmhVijGQUtyn7KJFhFrgt1otHi0KgxSTnJzcGK2l+JTfDrGWNWMJi4iH6/dNOleL+pMgIuod9YkZNCjHIMXg1/HJI/89hDULvuMxxrHt0B2wlmXHaMXzZavqzGowQZ0wS4peIkm0VJhPy+HFC2/Y6QeFnPTPQRbDVSxsNUFf2mkTqNMclTPZ5Rf3dsxq8Bqih9SLLnxRMSfvB4S1cy7qCFmXY8suXUZuhOi4jIUH06BJc15zu/OQNNAQ3I1L+5DXBhNY7/I9oi0GL9but5WnJFOKLsq7FOY+6WhQSzWfHK3mV+bRgyjFoLWwFd2qVDTsdWlOjB7YknXXINIpBhlE40tofRRLxd7eBjbsukaWL2o6oFjF9N/87/X0pkVjuHwrmI3b9bv3CuRKzeOGafEI9TG+5Kht2FiSeG0a6zR6B0CLKnwxX1KzIvyziK2eYxSu3f8EO16Z01VRV38J0RvJ549eUEnVI5ltNqLFDOjRlK7njpW+VTxaI6ILX6lGbJIy0pwu1H8n4F/xIgX4mezjWr8cvEtglteVRehAr2JQu2xQf068jbShVAqsO8VYaCWbl6Gx9Ex6TU+MYthFmqC2cwv68ha7jI8uymI14K5/CFphPr09C2KyEuv1Ml4sFTTqO81pgxQh5nfZISFRXF+d3ufFOkxJ1HDY7sO3oXsnaRY7TaPrqI0QpbbkdhpftagGMzza8ZC00Nu1r1vjV1j46rQavRaDSomm4/OX7CAp2j5/qLA1BVTwNqpTmooHvZ/0YhTDivGXoTEsbMlERr8DB9UEsXAWoQMxZQzj2Qvpl3DJaYLQ6iuXL0aJfYhHaUWkYoTX1UUsEWPuHPS9x47Jycl6V9oVpRgsCzZ1/qJ2poUpLJE3kaopOQ4ODjRaQidis9L6Ns2qwPEz0i9rm5O0+bQyFbwZW1joQJRi8NX2gN7r/x6x3MGSR0/7Q6+ujaj6sYBH6UR04YuaPk6TuSyVtT6XoEB+W1p+iw1i0odoxWBJPrBXl4awZO1pHmM50DIJw/o2p8R9gc8han6BIYqhWW6xaRvrWBLjZ+2DDm1ZE4zohmTRiiFQ41/Om9QZreYMjzF/qIGr/Wc1SPYELCv9eLReDFIMXZiZI37p0oeeJdD3Rx/o1rE+DZ81qOvUIMUQ4eHhdcYOaQNZNzAyRw6eeAB/zetO1nLF3t7+IY8WhcGKKVmy5FulUjl1/eLvYfWmizzW/KDK6LPnkaydGi29GY8WjcGKIaytrecWcrJ/WtalEDx6qncKs1aqVCiWviqlunORoLVwyPjtMGZIa6r+v7e7iMnBypJ83ooTwuvweLRW86HzgLXsqFAoRnFRcxa8NxuYOHvJMSEwOJK8uU63oaoBkjQAm4uZe5AgNCgwt5Z6I2i0eNqcTFTKPC5a7oKyWGG2irjrHypMmneQCZeTXL35Qpj2u2q7SJTDg4tlPqBQbIbodyM3CNo2ZZMSpTKVTW1+yOdH4v3Na2S4OihcMxLy2u0XQh+PTUJE1FsmtNTMX3lCWLT6FPNj1rGcqjgqaB4J/d+lJ2zW64Vrz9hDGAPtZzJ25l5h8d+nBZrFgQqJSkxM1LlyUHaRqrtIK/R2wArW5HeJcvh91Ul49CQcunWuDy2aVKS9RPmvNEOt+rcfvIKNu/zYXKexQz+D2tVKUplGX8lfo/PnP5UckysmDbSgenhYgA/TAY/5Ap6Fw637r+D2w1B4GRoN4bzZkZaOrF/TBSqWKwINapeBpg3K0Zc9nhFiUDc0vvhPdNL2wmkgxxSjzqtXr/K7uLhQOwAtntkcH5Rqp+qyRKIiqVOMCvNjeHzJ4/PIIw+LIleKGHMDizFqZCBH45e1LYJI5X0SOmoyFrBYtIyGOon54A0mISGhgo2NTR2ZTNYcDaMVJnQVjC6MR6ObfPB6ZDw0l542t32C1zyDcZfR/xD9L9GZvFKR03wwBoOVHhpo64YJ1gUTqn1Wg6CBOClyBYS+joMnQRHw8Mkbts8d7VlFVWrazC/sDaa7Fo1YW1mxRWyoF8Axvy0ULZwfSpUoCNUrFYdqlZyhcKH8YGP9fmsoyhOJB2oA3hwVFXXU2dn5vZ2TLQmLNRg0ECophqPrh8aRvumcXK5kBnH55nP478IT9oS0M349/MRo1qgilCzuyLpp1bcOyS7UfUQN7rQ9SeCLSLh4PQieBEawODKojp/Xwk+a0lC6ZCH8pOH/hKAR0comtHPfGqzRP2aRFoLFGAwq2RbdMHSTUcnpYwpfh8fDjoO34NzVZ5jz7TCRasLnLaoCzRzKbahUow4U3/MBtM06W/mlU7ua0KFtLXBQG7KMzxSEGWAuPtcmdGY9/sisDQYVaaNUKt2xBJmCimTbLNCYhaP/+cPOQ7fBuUgBGNjDFRrXK8saKiwBal3yPRcA2w/cgsIF7WFwz6bg2qB8+tBuNJxofN7Z6F1ljsZjlgYjl8u/RGXRek01KExGQhtHn73yDDphMd+vuyvbUPpDIBTrTcu9zrFN//p3a8KWpkaDYefQeJ6ifxTqQe8oyo8OLE2ssTTxRCWloJ91iew6dFvoOvgfYfWmC+nLLn3I0J6K42fvEwb+7CPcfRjCY1ljfyq6WVxVHzeoDxkq4w+ValRL0IydsUfo/5MPKjCOx358nLrwWGjfZ7WwbutlHqMCdfU7Hizj/Ss1VNFTqUFlKO5TdgmeS48LCYmskMkDoQ7ugWO3CCu9z/MYFWg4v+HBYj5ajALrKB3QWNjaY7Q97YhJO4Tpi46Y1a545kZwSLTQ98fNwl8bMgwHdRiPutQ729ViwWfMjzlDNXgFoYf/YfxW4U2EeQ1P0wYNHpArlEKKXKHTYUKq/sEE0LrobkO9hIvXA3kMM5x9eBC9z4Ix5FiRlpKS0sra2voI1vodnz6PhAme+2FEv+Zpo9fNAmqIo0WPDp32x2MIRMYksDgl39Eg7etFG5hoYGsjg/Xze0D1is48VnqofWfucl82e3H+r//HNkpEo3mHrquNjc0p/jOTkCMGgw8yDpXNFsb32XMdjp15BMtnu0HhguaxM3fQqxjw/Osk3Hv8mrXn0HZ62YEMhpZjXuvZzeA117LD9TvBMGf5CZg/uTPUrKraDRRL8P9hxjTZcEyTGwy+Y9fgA1ATPvwy9wCUcHaCCSPasnPmwNod1+DvHVfTlyQxhpw2GIL6wH6c9i90bFcTenVhu2hRBl0nk8kM35BWBCb9PENrX0/GQv077lN2Q8M6ZczKWI6efwzrdvlJYiy5hZOjHfyzqBdcux0MqzepNgCzsrIairrfyAISYzKDQStfioIPoi1NxkzfA21bVIE+3zbmZ3MfhTIVfPbfzNQpaKnQa3TR1K5suY1VG9ONpj8azZ8sICEmUZdCoRiNReJK8v88cy/Uq1UafuhFW1OYDzHxSTAES72QN3Gi+6HolfNFsyrQ7eu6YC3LxyqfWaGKcdXyxUy6Y7c2qIL+04y90KppRTajnECZx6DxrGABCZDcYLBkaYRCXkMhZbRH4suwGKBptuYGjYMZOnUP27Q/68a3mqBljjp9VgNmenzBY8wTWhdv9NTdMHbIZ/Bpo/JkMDTA6ytMDxrYZTSSv5JQwOVkLFduPoert15gneVzfiaPnIDG4dCM5pXe5yAqOoFKPBrnMQ8zsiSfpJIaDL6KvkdjaZWcosAK2CW2zSs9QB45y6eNKrCFZ722X2VhNBrKtcavcIlIZjBYsqBc+SaR3/dsABRysqNNTdk5c4TaWgyt8OJ/cJ/549axHtwLCGX7M3OGYhoZnXsl0wAWeTTB6DjWuxwneu6DVp9UBrcONEkrd/E5cAuWYl0qJz6dMUHAxloGa+fkXDuMLmiH80pYAVf74GiNaXSe+7OFlK+kr9A5PnseAQ8ev4avsYL4sYGZhb2CnYuYx2uYul18zz1ihkzg0egKpSQGg4LQANWm5Kd5njSh1d7O+GV2LQ5MGAf8nKb+JHOAZjnQvhePAyNYGNPpa+YxAqlKGDt0JckTjZ91VSo4p49R/ZiQK1KhZeMKUECCGQlSUKqEE5QuWRDeZaxrWRyrDka9K6UqYQqiY0sd38QSpoRz7o/Yzw2oPaegozSbv0gB1adS5KlwP0C1Xy/WX2jZeaM2SpCkGECrLY0GE4if1LbDf9nB1pbr0VnapbKzy6vXcRD4MjpTiUd+auBavukixL1NFlUaKrD0cK1XFga6NWJ+TVBNgSq7UmwHIBXU0t6oblnWxIFpRKtbt8Z0yvY+vZKUMGi5cehukr9y+aKgVIpasTJHKINFcqsmFaBFo/LprlmDctCkTmmWAzW07muEZkdSZbYpKr95w/IaXQt05mQshC1+HRYtnN5mR62+sSpv9pCqDkMvSbYEecVyxVjPKfVr5JG7BIfEsGXuq1VKX7g8AksXo5Z3l6qEof0fWLNi/dql4UVINJvHnEfuQhvTUaWD2mI4R/gx20hVwhAn0L2tULYoFCtcAG7cNe3+jnnoh+Z6N65TVv0z/yw/ZhvJDAZLmctY+X1YwMEGalQuDmeu6F3ZPw8TQiX8Jb9AaOFakYWxwnsB0+g6CxiBlAZDnUmLyd+3uysKG/RBbBNjqdDa1rQESfMmKoPBzOyF6ZPAAkYg5SuJRnltQ0s+W7xoAejWsQEsW3eOn8kjJ6F1b7btuwnD+qiW+0ZjOYtps5UFjERSg+GMxfJPMbBnU4iOS4DDpwxauD0PCVi89gy0+bQKW5sGM3A8liwT0WDe3+8tG0huMCjYTWVq6gQaOjB9bHvYtNvPqEXm8zCMzXuuQ3jk2/QtgbF0mYppohoYIwGmKGFoR4JlKOgi6vz635ivYMqCw2zhnzxMy/GzAXDyXAAsmtYV08CKSpe/MC2W89OSYBKDIWQy2UQ0mi11a5SCKR5fsLkzoW/yjMZU0P5w2/bdgGWz3NjqVmgsW7FkGc1PS4bJDIZAo+mLRrOWNu6dNb4DeEzdDf55ryfJ8fn3OluRa+Wc7mznZdS5FxpLH35aUkxqMAQazXC09om1qpVkG6d7LvOF/b73+dk8jGX670fgcVAErF34HeR3sKHJg5NQ50P4ackxucEQaO2L0GiaF3Kyi/NZ3hcePn7NelGl3qH6YyIoOAp6jPCGVp9WhpnjvqZXEHUsfo51loWqX5iGHDEYAo2G5sXQMAjfSe7tYGifZtBr1AY2hDA3oFGLCqUS5Arxzhx64UmG+StPwqI1p8F7cW9o34ZtU3g0PDzcBT+fLW9nTjHgO7YzPmQMOgE/u4Xuw9YLj4PCKZhjoAxspat3CeJdUnLuLni03/ee8M0PXsLtB6r17/AZ4tB9uAsKZQUfdj49OK08NWvJMWHUrzuFqOh3TBl5ZHD5RhBbRGjv0bssjHqjRRLnoDfH3hBmAz50Pnz+BaQIhUIpzFnmK3w7xEu4o7aK5MfK9gM3hU79/xYOnrjPY5ix0AKSH+EI+yygEshwPJlWkIMnHghdBq0TvLZfFeRyJY/98HkT+Vb4Zc4BYcBPPsLjQNVrGvWiQDcNvZIMqf3gkMvl7bHIfUTKiopJEGYtPib0GO4t+J71Z6XQh0ZsXCJbJbPr4HXC1r038BlVa+ShDp6hodB8L7PBrC0WleWAbizW/n/FryynNxHxsGbzJTY465uv68K3HeqazbJnhoKlB9uckCb90QzRXl0bqsYYCwJVZH+XyWQL8blT+M/NBosp4lCJduiGo+FMREWWo8/L89cCYeu+GxAfnwxftq7OZvrRljTmtkgQzTJ49OwN7D58B/ALB+rUKAX93JpA9cqqsbZoJM/x2Wh3zM3oVLs8mikW+05EBddDRdPGFT3QsSUrqUGQBg5hhZlNHfmkUQVwrV8W6tZ0ybHJZWHh8ez+V248x2Mom6PVtGF56NyuNhQvlj6jIBZl34LHP9FALKrZ+4OpRMXHx5d0dHTsiAnRGw2Ipu0WofhYLH2CgiPhfkAY3Lz3ks1TojGutGeSLb4CqlcuAfb2NlCmpBObWqppNSq8HtuFhPZhio1PYsudUksr3ovFK1MFNj2Y1vCj65V1KZS2AhVNnaBXjB/+1is5OflsgQIFLHrH0w/GYDSBiUSpXxaPrdE1x9xcF4810QDYtN6s0HK8tPZdVshgrK21L/aBBkHTN+7j8R7+lnZfO43HMHTmM0FLIj5ogzEETGx6X1CppEsnUeZexzAtAP8PO/+vOUvLj/wAAAAASUVORK5CYII="/>
          <p:cNvSpPr>
            <a:spLocks noChangeAspect="1" noChangeArrowheads="1"/>
          </p:cNvSpPr>
          <p:nvPr/>
        </p:nvSpPr>
        <p:spPr bwMode="auto">
          <a:xfrm>
            <a:off x="8097768" y="2098465"/>
            <a:ext cx="1338469" cy="133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4" name="Content Placeholder 2"/>
          <p:cNvSpPr txBox="1">
            <a:spLocks/>
          </p:cNvSpPr>
          <p:nvPr/>
        </p:nvSpPr>
        <p:spPr>
          <a:xfrm>
            <a:off x="717884" y="2429436"/>
            <a:ext cx="10515600" cy="4078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endParaRPr lang="en-GB" dirty="0" smtClean="0">
              <a:latin typeface="Bahnschrift Light Condensed" panose="020B0502040204020203" pitchFamily="34" charset="0"/>
            </a:endParaRPr>
          </a:p>
          <a:p>
            <a:pPr marL="0" indent="0">
              <a:buFont typeface="Arial" panose="020B0604020202020204" pitchFamily="34" charset="0"/>
              <a:buNone/>
            </a:pPr>
            <a:endParaRPr lang="en-GB" sz="900" dirty="0">
              <a:latin typeface="Bahnschrift Light Condensed" panose="020B0502040204020203" pitchFamily="34" charset="0"/>
            </a:endParaRPr>
          </a:p>
        </p:txBody>
      </p:sp>
      <p:sp>
        <p:nvSpPr>
          <p:cNvPr id="20" name="Title 1"/>
          <p:cNvSpPr txBox="1">
            <a:spLocks/>
          </p:cNvSpPr>
          <p:nvPr/>
        </p:nvSpPr>
        <p:spPr>
          <a:xfrm>
            <a:off x="838200" y="1"/>
            <a:ext cx="10515600" cy="16906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smtClean="0">
                <a:solidFill>
                  <a:schemeClr val="bg1"/>
                </a:solidFill>
                <a:latin typeface="Arial Narrow" panose="020B0606020202030204" pitchFamily="34" charset="0"/>
              </a:rPr>
              <a:t>Building YOUR brand</a:t>
            </a:r>
            <a:endParaRPr lang="en-GB" sz="4800" dirty="0">
              <a:solidFill>
                <a:schemeClr val="bg1"/>
              </a:solidFill>
              <a:latin typeface="Arial Narrow" panose="020B0606020202030204" pitchFamily="34" charset="0"/>
            </a:endParaRPr>
          </a:p>
        </p:txBody>
      </p:sp>
      <p:sp>
        <p:nvSpPr>
          <p:cNvPr id="21" name="Content Placeholder 2"/>
          <p:cNvSpPr txBox="1">
            <a:spLocks/>
          </p:cNvSpPr>
          <p:nvPr/>
        </p:nvSpPr>
        <p:spPr>
          <a:xfrm>
            <a:off x="838200" y="2043718"/>
            <a:ext cx="10515600" cy="481428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0000"/>
              </a:lnSpc>
              <a:buFont typeface="Arial" panose="020B0604020202020204" pitchFamily="34" charset="0"/>
              <a:buNone/>
            </a:pPr>
            <a:r>
              <a:rPr lang="en-GB" sz="2200" dirty="0" smtClean="0">
                <a:latin typeface="Arial Narrow" panose="020B0606020202030204" pitchFamily="34" charset="0"/>
              </a:rPr>
              <a:t>But posting the </a:t>
            </a:r>
            <a:r>
              <a:rPr lang="en-GB" sz="2200" b="1" dirty="0" smtClean="0">
                <a:latin typeface="Arial Narrow" panose="020B0606020202030204" pitchFamily="34" charset="0"/>
              </a:rPr>
              <a:t>right content </a:t>
            </a:r>
            <a:r>
              <a:rPr lang="en-GB" sz="2200" dirty="0" smtClean="0">
                <a:latin typeface="Arial Narrow" panose="020B0606020202030204" pitchFamily="34" charset="0"/>
              </a:rPr>
              <a:t>at the </a:t>
            </a:r>
            <a:r>
              <a:rPr lang="en-GB" sz="2200" b="1" dirty="0" smtClean="0">
                <a:latin typeface="Arial Narrow" panose="020B0606020202030204" pitchFamily="34" charset="0"/>
              </a:rPr>
              <a:t>right time </a:t>
            </a:r>
            <a:r>
              <a:rPr lang="en-GB" sz="2200" dirty="0" smtClean="0">
                <a:latin typeface="Arial Narrow" panose="020B0606020202030204" pitchFamily="34" charset="0"/>
              </a:rPr>
              <a:t>to the </a:t>
            </a:r>
            <a:r>
              <a:rPr lang="en-GB" sz="2200" b="1" dirty="0" smtClean="0">
                <a:latin typeface="Arial Narrow" panose="020B0606020202030204" pitchFamily="34" charset="0"/>
              </a:rPr>
              <a:t>right people is </a:t>
            </a:r>
            <a:r>
              <a:rPr lang="en-GB" sz="2200" dirty="0" smtClean="0">
                <a:latin typeface="Arial Narrow" panose="020B0606020202030204" pitchFamily="34" charset="0"/>
              </a:rPr>
              <a:t>not the end of the story</a:t>
            </a:r>
          </a:p>
          <a:p>
            <a:pPr marL="0" indent="0">
              <a:lnSpc>
                <a:spcPct val="110000"/>
              </a:lnSpc>
              <a:buFont typeface="Arial" panose="020B0604020202020204" pitchFamily="34" charset="0"/>
              <a:buNone/>
            </a:pPr>
            <a:r>
              <a:rPr lang="en-GB" sz="2200" b="1" dirty="0" smtClean="0">
                <a:latin typeface="Arial Narrow" panose="020B0606020202030204" pitchFamily="34" charset="0"/>
              </a:rPr>
              <a:t>You also need to be</a:t>
            </a:r>
            <a:r>
              <a:rPr lang="en-GB" sz="2200" dirty="0" smtClean="0">
                <a:latin typeface="Arial Narrow" panose="020B0606020202030204" pitchFamily="34" charset="0"/>
              </a:rPr>
              <a:t>:</a:t>
            </a:r>
          </a:p>
          <a:p>
            <a:pPr>
              <a:lnSpc>
                <a:spcPct val="110000"/>
              </a:lnSpc>
              <a:buClr>
                <a:srgbClr val="0070C0"/>
              </a:buClr>
              <a:buFont typeface="Wingdings" panose="05000000000000000000" pitchFamily="2" charset="2"/>
              <a:buChar char="§"/>
            </a:pPr>
            <a:r>
              <a:rPr lang="en-GB" sz="2200" dirty="0" smtClean="0">
                <a:latin typeface="Arial Narrow" panose="020B0606020202030204" pitchFamily="34" charset="0"/>
              </a:rPr>
              <a:t>Consistent</a:t>
            </a:r>
          </a:p>
          <a:p>
            <a:pPr>
              <a:lnSpc>
                <a:spcPct val="110000"/>
              </a:lnSpc>
              <a:buClr>
                <a:srgbClr val="0070C0"/>
              </a:buClr>
              <a:buFont typeface="Wingdings" panose="05000000000000000000" pitchFamily="2" charset="2"/>
              <a:buChar char="§"/>
            </a:pPr>
            <a:r>
              <a:rPr lang="en-GB" sz="2200" dirty="0" smtClean="0">
                <a:latin typeface="Arial Narrow" panose="020B0606020202030204" pitchFamily="34" charset="0"/>
              </a:rPr>
              <a:t>Clear </a:t>
            </a:r>
          </a:p>
          <a:p>
            <a:pPr>
              <a:lnSpc>
                <a:spcPct val="110000"/>
              </a:lnSpc>
              <a:buClr>
                <a:srgbClr val="0070C0"/>
              </a:buClr>
              <a:buFont typeface="Wingdings" panose="05000000000000000000" pitchFamily="2" charset="2"/>
              <a:buChar char="§"/>
            </a:pPr>
            <a:r>
              <a:rPr lang="en-GB" sz="2200" dirty="0" smtClean="0">
                <a:latin typeface="Arial Narrow" panose="020B0606020202030204" pitchFamily="34" charset="0"/>
              </a:rPr>
              <a:t>Credible </a:t>
            </a:r>
          </a:p>
          <a:p>
            <a:pPr>
              <a:lnSpc>
                <a:spcPct val="110000"/>
              </a:lnSpc>
              <a:buClr>
                <a:srgbClr val="0070C0"/>
              </a:buClr>
              <a:buFont typeface="Wingdings" panose="05000000000000000000" pitchFamily="2" charset="2"/>
              <a:buChar char="§"/>
            </a:pPr>
            <a:r>
              <a:rPr lang="en-GB" sz="2200" dirty="0" smtClean="0">
                <a:latin typeface="Arial Narrow" panose="020B0606020202030204" pitchFamily="34" charset="0"/>
              </a:rPr>
              <a:t>Competitive (what’s your competitive edge that makes you stand out from your competitors?)</a:t>
            </a:r>
          </a:p>
          <a:p>
            <a:pPr marL="0" indent="0">
              <a:lnSpc>
                <a:spcPct val="110000"/>
              </a:lnSpc>
              <a:buNone/>
            </a:pPr>
            <a:endParaRPr lang="en-GB" sz="2200" dirty="0" smtClean="0">
              <a:latin typeface="Arial Narrow" panose="020B0606020202030204" pitchFamily="34" charset="0"/>
            </a:endParaRPr>
          </a:p>
          <a:p>
            <a:pPr marL="0" indent="0">
              <a:lnSpc>
                <a:spcPct val="110000"/>
              </a:lnSpc>
              <a:buNone/>
            </a:pPr>
            <a:r>
              <a:rPr lang="en-GB" sz="2200" dirty="0" smtClean="0">
                <a:latin typeface="Arial Narrow" panose="020B0606020202030204" pitchFamily="34" charset="0"/>
              </a:rPr>
              <a:t>(4 C’s for </a:t>
            </a:r>
            <a:r>
              <a:rPr lang="en-GB" sz="2200" dirty="0">
                <a:latin typeface="Arial Narrow" panose="020B0606020202030204" pitchFamily="34" charset="0"/>
              </a:rPr>
              <a:t>Marketing Communications: </a:t>
            </a:r>
            <a:endParaRPr lang="en-GB" sz="2200" dirty="0" smtClean="0">
              <a:latin typeface="Arial Narrow" panose="020B0606020202030204" pitchFamily="34" charset="0"/>
            </a:endParaRPr>
          </a:p>
          <a:p>
            <a:pPr marL="0" indent="0">
              <a:lnSpc>
                <a:spcPct val="110000"/>
              </a:lnSpc>
              <a:buNone/>
            </a:pPr>
            <a:r>
              <a:rPr lang="en-GB" sz="2200" dirty="0" smtClean="0">
                <a:latin typeface="Arial Narrow" panose="020B0606020202030204" pitchFamily="34" charset="0"/>
                <a:hlinkClick r:id="rId4"/>
              </a:rPr>
              <a:t>https</a:t>
            </a:r>
            <a:r>
              <a:rPr lang="en-GB" sz="2200" dirty="0">
                <a:latin typeface="Arial Narrow" panose="020B0606020202030204" pitchFamily="34" charset="0"/>
                <a:hlinkClick r:id="rId4"/>
              </a:rPr>
              <a:t>://www.smartinsights.com/marketing-planning/marketing-models/4cs-marketing-model</a:t>
            </a:r>
            <a:r>
              <a:rPr lang="en-GB" sz="2200" dirty="0" smtClean="0">
                <a:latin typeface="Arial Narrow" panose="020B0606020202030204" pitchFamily="34" charset="0"/>
                <a:hlinkClick r:id="rId4"/>
              </a:rPr>
              <a:t>/</a:t>
            </a:r>
            <a:r>
              <a:rPr lang="en-GB" sz="2200" dirty="0" smtClean="0">
                <a:latin typeface="Arial Narrow" panose="020B0606020202030204" pitchFamily="34" charset="0"/>
              </a:rPr>
              <a:t>) </a:t>
            </a:r>
          </a:p>
          <a:p>
            <a:pPr marL="0" indent="0" algn="ctr">
              <a:lnSpc>
                <a:spcPct val="110000"/>
              </a:lnSpc>
              <a:buFont typeface="Arial" panose="020B0604020202020204" pitchFamily="34" charset="0"/>
              <a:buNone/>
            </a:pPr>
            <a:r>
              <a:rPr lang="en-GB" sz="2200" b="1" dirty="0" smtClean="0">
                <a:latin typeface="Arial Narrow" panose="020B0606020202030204" pitchFamily="34" charset="0"/>
              </a:rPr>
              <a:t> </a:t>
            </a:r>
          </a:p>
        </p:txBody>
      </p:sp>
    </p:spTree>
    <p:extLst>
      <p:ext uri="{BB962C8B-B14F-4D97-AF65-F5344CB8AC3E}">
        <p14:creationId xmlns:p14="http://schemas.microsoft.com/office/powerpoint/2010/main" val="2803232535"/>
      </p:ext>
    </p:extLst>
  </p:cSld>
  <p:clrMapOvr>
    <a:masterClrMapping/>
  </p:clrMapOvr>
  <p:transition>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3" cstate="print">
            <a:extLst>
              <a:ext uri="{28A0092B-C50C-407E-A947-70E740481C1C}">
                <a14:useLocalDpi xmlns:a14="http://schemas.microsoft.com/office/drawing/2010/main" val="0"/>
              </a:ext>
            </a:extLst>
          </a:blip>
          <a:srcRect l="54412"/>
          <a:stretch/>
        </p:blipFill>
        <p:spPr>
          <a:xfrm rot="16200000">
            <a:off x="5235841" y="-5250656"/>
            <a:ext cx="1720315" cy="12192001"/>
          </a:xfrm>
          <a:prstGeom prst="rect">
            <a:avLst/>
          </a:prstGeom>
        </p:spPr>
      </p:pic>
      <p:sp>
        <p:nvSpPr>
          <p:cNvPr id="2" name="Title 1"/>
          <p:cNvSpPr>
            <a:spLocks noGrp="1"/>
          </p:cNvSpPr>
          <p:nvPr>
            <p:ph type="title"/>
          </p:nvPr>
        </p:nvSpPr>
        <p:spPr>
          <a:xfrm>
            <a:off x="838200" y="1"/>
            <a:ext cx="10515600" cy="1690688"/>
          </a:xfrm>
        </p:spPr>
        <p:txBody>
          <a:bodyPr>
            <a:normAutofit/>
          </a:bodyPr>
          <a:lstStyle/>
          <a:p>
            <a:pPr algn="ctr"/>
            <a:r>
              <a:rPr lang="en-GB" sz="4800" dirty="0" smtClean="0">
                <a:solidFill>
                  <a:schemeClr val="bg1"/>
                </a:solidFill>
              </a:rPr>
              <a:t>Building YOUR brand – practicalities</a:t>
            </a:r>
            <a:endParaRPr lang="en-GB" sz="4800" dirty="0">
              <a:solidFill>
                <a:schemeClr val="bg1"/>
              </a:solidFill>
            </a:endParaRPr>
          </a:p>
        </p:txBody>
      </p:sp>
      <p:sp>
        <p:nvSpPr>
          <p:cNvPr id="3" name="Rectangle 2"/>
          <p:cNvSpPr/>
          <p:nvPr/>
        </p:nvSpPr>
        <p:spPr>
          <a:xfrm>
            <a:off x="347133" y="1879601"/>
            <a:ext cx="11497733" cy="533864"/>
          </a:xfrm>
          <a:prstGeom prst="rect">
            <a:avLst/>
          </a:prstGeom>
        </p:spPr>
        <p:txBody>
          <a:bodyPr wrap="square">
            <a:spAutoFit/>
          </a:bodyPr>
          <a:lstStyle/>
          <a:p>
            <a:pPr algn="ctr">
              <a:lnSpc>
                <a:spcPct val="110000"/>
              </a:lnSpc>
            </a:pPr>
            <a:r>
              <a:rPr lang="en-GB" sz="2800" dirty="0" smtClean="0">
                <a:latin typeface="Bahnschrift Light SemiCondensed" panose="020B0502040204020203" pitchFamily="34" charset="0"/>
              </a:rPr>
              <a:t>Post the </a:t>
            </a:r>
            <a:r>
              <a:rPr lang="en-GB" sz="2800" b="1" dirty="0" smtClean="0">
                <a:solidFill>
                  <a:srgbClr val="3DA2EA"/>
                </a:solidFill>
                <a:latin typeface="Bahnschrift Light SemiCondensed" panose="020B0502040204020203" pitchFamily="34" charset="0"/>
              </a:rPr>
              <a:t>right</a:t>
            </a:r>
            <a:r>
              <a:rPr lang="en-GB" sz="2800" b="1" dirty="0" smtClean="0">
                <a:solidFill>
                  <a:srgbClr val="A00DBD"/>
                </a:solidFill>
                <a:latin typeface="Bahnschrift Light SemiCondensed" panose="020B0502040204020203" pitchFamily="34" charset="0"/>
              </a:rPr>
              <a:t> </a:t>
            </a:r>
            <a:r>
              <a:rPr lang="en-GB" sz="2800" b="1" dirty="0" smtClean="0">
                <a:solidFill>
                  <a:srgbClr val="4792E5"/>
                </a:solidFill>
                <a:latin typeface="Bahnschrift Light SemiCondensed" panose="020B0502040204020203" pitchFamily="34" charset="0"/>
              </a:rPr>
              <a:t>content</a:t>
            </a:r>
            <a:r>
              <a:rPr lang="en-GB" sz="2800" b="1" dirty="0" smtClean="0">
                <a:solidFill>
                  <a:srgbClr val="A00DBD"/>
                </a:solidFill>
                <a:latin typeface="Bahnschrift Light SemiCondensed" panose="020B0502040204020203" pitchFamily="34" charset="0"/>
              </a:rPr>
              <a:t> </a:t>
            </a:r>
            <a:r>
              <a:rPr lang="en-GB" sz="2800" dirty="0" smtClean="0">
                <a:latin typeface="Bahnschrift Light SemiCondensed" panose="020B0502040204020203" pitchFamily="34" charset="0"/>
              </a:rPr>
              <a:t>at the </a:t>
            </a:r>
            <a:r>
              <a:rPr lang="en-GB" sz="2800" b="1" dirty="0" smtClean="0">
                <a:solidFill>
                  <a:srgbClr val="6860D6"/>
                </a:solidFill>
                <a:latin typeface="Bahnschrift Light SemiCondensed" panose="020B0502040204020203" pitchFamily="34" charset="0"/>
              </a:rPr>
              <a:t>right</a:t>
            </a:r>
            <a:r>
              <a:rPr lang="en-GB" sz="2800" b="1" dirty="0" smtClean="0">
                <a:solidFill>
                  <a:srgbClr val="A00DBD"/>
                </a:solidFill>
                <a:latin typeface="Bahnschrift Light SemiCondensed" panose="020B0502040204020203" pitchFamily="34" charset="0"/>
              </a:rPr>
              <a:t> </a:t>
            </a:r>
            <a:r>
              <a:rPr lang="en-GB" sz="2800" b="1" dirty="0" smtClean="0">
                <a:solidFill>
                  <a:srgbClr val="7848CF"/>
                </a:solidFill>
                <a:latin typeface="Bahnschrift Light SemiCondensed" panose="020B0502040204020203" pitchFamily="34" charset="0"/>
              </a:rPr>
              <a:t>time</a:t>
            </a:r>
            <a:r>
              <a:rPr lang="en-GB" sz="2800" b="1" dirty="0" smtClean="0">
                <a:solidFill>
                  <a:srgbClr val="A00DBD"/>
                </a:solidFill>
                <a:latin typeface="Bahnschrift Light SemiCondensed" panose="020B0502040204020203" pitchFamily="34" charset="0"/>
              </a:rPr>
              <a:t> </a:t>
            </a:r>
            <a:r>
              <a:rPr lang="en-GB" sz="2800" dirty="0" smtClean="0">
                <a:latin typeface="Bahnschrift Light SemiCondensed" panose="020B0502040204020203" pitchFamily="34" charset="0"/>
              </a:rPr>
              <a:t>to the </a:t>
            </a:r>
            <a:r>
              <a:rPr lang="en-GB" sz="2800" b="1" dirty="0" smtClean="0">
                <a:solidFill>
                  <a:srgbClr val="961BC1"/>
                </a:solidFill>
                <a:latin typeface="Bahnschrift Light SemiCondensed" panose="020B0502040204020203" pitchFamily="34" charset="0"/>
              </a:rPr>
              <a:t>right</a:t>
            </a:r>
            <a:r>
              <a:rPr lang="en-GB" sz="2800" b="1" dirty="0" smtClean="0">
                <a:solidFill>
                  <a:srgbClr val="A00DBD"/>
                </a:solidFill>
                <a:latin typeface="Bahnschrift Light SemiCondensed" panose="020B0502040204020203" pitchFamily="34" charset="0"/>
              </a:rPr>
              <a:t> </a:t>
            </a:r>
            <a:r>
              <a:rPr lang="en-GB" sz="2800" b="1" dirty="0" smtClean="0">
                <a:solidFill>
                  <a:srgbClr val="9E0EBD"/>
                </a:solidFill>
                <a:latin typeface="Bahnschrift Light SemiCondensed" panose="020B0502040204020203" pitchFamily="34" charset="0"/>
              </a:rPr>
              <a:t>people </a:t>
            </a:r>
            <a:endParaRPr lang="en-GB" sz="2800" b="1" dirty="0">
              <a:solidFill>
                <a:srgbClr val="9E0EBD"/>
              </a:solidFill>
              <a:latin typeface="Bahnschrift Light SemiCondensed" panose="020B0502040204020203" pitchFamily="34" charset="0"/>
            </a:endParaRPr>
          </a:p>
        </p:txBody>
      </p:sp>
      <p:pic>
        <p:nvPicPr>
          <p:cNvPr id="10" name="Picture 9"/>
          <p:cNvPicPr>
            <a:picLocks noChangeAspect="1"/>
          </p:cNvPicPr>
          <p:nvPr/>
        </p:nvPicPr>
        <p:blipFill>
          <a:blip r:embed="rId4"/>
          <a:stretch>
            <a:fillRect/>
          </a:stretch>
        </p:blipFill>
        <p:spPr>
          <a:xfrm>
            <a:off x="656057" y="2669456"/>
            <a:ext cx="6950538" cy="3756141"/>
          </a:xfrm>
          <a:prstGeom prst="rect">
            <a:avLst/>
          </a:prstGeom>
          <a:ln>
            <a:solidFill>
              <a:srgbClr val="59C184"/>
            </a:solidFill>
          </a:ln>
        </p:spPr>
      </p:pic>
      <p:cxnSp>
        <p:nvCxnSpPr>
          <p:cNvPr id="7" name="Straight Arrow Connector 6"/>
          <p:cNvCxnSpPr/>
          <p:nvPr/>
        </p:nvCxnSpPr>
        <p:spPr>
          <a:xfrm flipH="1">
            <a:off x="2831336" y="2280423"/>
            <a:ext cx="1299990" cy="495828"/>
          </a:xfrm>
          <a:prstGeom prst="straightConnector1">
            <a:avLst/>
          </a:prstGeom>
          <a:ln>
            <a:solidFill>
              <a:srgbClr val="6FBAEF"/>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5"/>
          <a:stretch>
            <a:fillRect/>
          </a:stretch>
        </p:blipFill>
        <p:spPr>
          <a:xfrm>
            <a:off x="8537129" y="2572752"/>
            <a:ext cx="2816671" cy="3949547"/>
          </a:xfrm>
          <a:prstGeom prst="rect">
            <a:avLst/>
          </a:prstGeom>
          <a:ln>
            <a:solidFill>
              <a:srgbClr val="3DC3C4"/>
            </a:solidFill>
          </a:ln>
        </p:spPr>
      </p:pic>
      <p:cxnSp>
        <p:nvCxnSpPr>
          <p:cNvPr id="17" name="Straight Arrow Connector 16"/>
          <p:cNvCxnSpPr/>
          <p:nvPr/>
        </p:nvCxnSpPr>
        <p:spPr>
          <a:xfrm>
            <a:off x="4671152" y="2254175"/>
            <a:ext cx="4252511" cy="1359358"/>
          </a:xfrm>
          <a:prstGeom prst="straightConnector1">
            <a:avLst/>
          </a:prstGeom>
          <a:ln>
            <a:solidFill>
              <a:srgbClr val="6FBAEF"/>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52036"/>
      </p:ext>
    </p:extLst>
  </p:cSld>
  <p:clrMapOvr>
    <a:masterClrMapping/>
  </p:clrMapOvr>
  <p:transition>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3" cstate="print">
            <a:extLst>
              <a:ext uri="{28A0092B-C50C-407E-A947-70E740481C1C}">
                <a14:useLocalDpi xmlns:a14="http://schemas.microsoft.com/office/drawing/2010/main" val="0"/>
              </a:ext>
            </a:extLst>
          </a:blip>
          <a:srcRect l="55368"/>
          <a:stretch/>
        </p:blipFill>
        <p:spPr>
          <a:xfrm rot="5400000">
            <a:off x="5225976" y="-5254955"/>
            <a:ext cx="1740049" cy="12192000"/>
          </a:xfrm>
          <a:prstGeom prst="rect">
            <a:avLst/>
          </a:prstGeom>
        </p:spPr>
      </p:pic>
      <p:sp>
        <p:nvSpPr>
          <p:cNvPr id="2" name="Title 1"/>
          <p:cNvSpPr>
            <a:spLocks noGrp="1"/>
          </p:cNvSpPr>
          <p:nvPr>
            <p:ph type="title"/>
          </p:nvPr>
        </p:nvSpPr>
        <p:spPr>
          <a:xfrm>
            <a:off x="-1" y="1"/>
            <a:ext cx="12191999" cy="1690688"/>
          </a:xfrm>
        </p:spPr>
        <p:txBody>
          <a:bodyPr>
            <a:normAutofit/>
          </a:bodyPr>
          <a:lstStyle/>
          <a:p>
            <a:pPr algn="ctr"/>
            <a:r>
              <a:rPr lang="en-GB" sz="4800" dirty="0">
                <a:solidFill>
                  <a:schemeClr val="bg1"/>
                </a:solidFill>
              </a:rPr>
              <a:t>Content </a:t>
            </a:r>
            <a:r>
              <a:rPr lang="en-GB" sz="4800" dirty="0" smtClean="0">
                <a:solidFill>
                  <a:schemeClr val="bg1"/>
                </a:solidFill>
              </a:rPr>
              <a:t>Marketing – Building YOUR brand </a:t>
            </a:r>
            <a:endParaRPr lang="en-GB" sz="4800" dirty="0">
              <a:solidFill>
                <a:schemeClr val="bg1"/>
              </a:solidFill>
            </a:endParaRPr>
          </a:p>
        </p:txBody>
      </p:sp>
      <p:sp>
        <p:nvSpPr>
          <p:cNvPr id="7" name="Rectangle 6"/>
          <p:cNvSpPr/>
          <p:nvPr/>
        </p:nvSpPr>
        <p:spPr>
          <a:xfrm>
            <a:off x="347133" y="1879601"/>
            <a:ext cx="11497733" cy="533864"/>
          </a:xfrm>
          <a:prstGeom prst="rect">
            <a:avLst/>
          </a:prstGeom>
        </p:spPr>
        <p:txBody>
          <a:bodyPr wrap="square">
            <a:spAutoFit/>
          </a:bodyPr>
          <a:lstStyle/>
          <a:p>
            <a:pPr algn="ctr">
              <a:lnSpc>
                <a:spcPct val="110000"/>
              </a:lnSpc>
            </a:pPr>
            <a:r>
              <a:rPr lang="en-GB" sz="2800" dirty="0" smtClean="0">
                <a:latin typeface="Bahnschrift Light SemiCondensed" panose="020B0502040204020203" pitchFamily="34" charset="0"/>
              </a:rPr>
              <a:t>Post the </a:t>
            </a:r>
            <a:r>
              <a:rPr lang="en-GB" sz="2800" b="1" dirty="0" smtClean="0">
                <a:solidFill>
                  <a:srgbClr val="3DA2EA"/>
                </a:solidFill>
                <a:latin typeface="Bahnschrift Light SemiCondensed" panose="020B0502040204020203" pitchFamily="34" charset="0"/>
              </a:rPr>
              <a:t>right</a:t>
            </a:r>
            <a:r>
              <a:rPr lang="en-GB" sz="2800" b="1" dirty="0" smtClean="0">
                <a:solidFill>
                  <a:srgbClr val="A00DBD"/>
                </a:solidFill>
                <a:latin typeface="Bahnschrift Light SemiCondensed" panose="020B0502040204020203" pitchFamily="34" charset="0"/>
              </a:rPr>
              <a:t> </a:t>
            </a:r>
            <a:r>
              <a:rPr lang="en-GB" sz="2800" b="1" dirty="0" smtClean="0">
                <a:solidFill>
                  <a:srgbClr val="4792E5"/>
                </a:solidFill>
                <a:latin typeface="Bahnschrift Light SemiCondensed" panose="020B0502040204020203" pitchFamily="34" charset="0"/>
              </a:rPr>
              <a:t>content</a:t>
            </a:r>
            <a:r>
              <a:rPr lang="en-GB" sz="2800" b="1" dirty="0" smtClean="0">
                <a:solidFill>
                  <a:srgbClr val="A00DBD"/>
                </a:solidFill>
                <a:latin typeface="Bahnschrift Light SemiCondensed" panose="020B0502040204020203" pitchFamily="34" charset="0"/>
              </a:rPr>
              <a:t> </a:t>
            </a:r>
            <a:r>
              <a:rPr lang="en-GB" sz="2800" dirty="0" smtClean="0">
                <a:latin typeface="Bahnschrift Light SemiCondensed" panose="020B0502040204020203" pitchFamily="34" charset="0"/>
              </a:rPr>
              <a:t>at the </a:t>
            </a:r>
            <a:r>
              <a:rPr lang="en-GB" sz="2800" b="1" dirty="0" smtClean="0">
                <a:solidFill>
                  <a:srgbClr val="6860D6"/>
                </a:solidFill>
                <a:latin typeface="Bahnschrift Light SemiCondensed" panose="020B0502040204020203" pitchFamily="34" charset="0"/>
              </a:rPr>
              <a:t>right</a:t>
            </a:r>
            <a:r>
              <a:rPr lang="en-GB" sz="2800" b="1" dirty="0" smtClean="0">
                <a:solidFill>
                  <a:srgbClr val="A00DBD"/>
                </a:solidFill>
                <a:latin typeface="Bahnschrift Light SemiCondensed" panose="020B0502040204020203" pitchFamily="34" charset="0"/>
              </a:rPr>
              <a:t> </a:t>
            </a:r>
            <a:r>
              <a:rPr lang="en-GB" sz="2800" b="1" dirty="0" smtClean="0">
                <a:solidFill>
                  <a:srgbClr val="7848CF"/>
                </a:solidFill>
                <a:latin typeface="Bahnschrift Light SemiCondensed" panose="020B0502040204020203" pitchFamily="34" charset="0"/>
              </a:rPr>
              <a:t>time</a:t>
            </a:r>
            <a:r>
              <a:rPr lang="en-GB" sz="2800" b="1" dirty="0" smtClean="0">
                <a:solidFill>
                  <a:srgbClr val="A00DBD"/>
                </a:solidFill>
                <a:latin typeface="Bahnschrift Light SemiCondensed" panose="020B0502040204020203" pitchFamily="34" charset="0"/>
              </a:rPr>
              <a:t> </a:t>
            </a:r>
            <a:r>
              <a:rPr lang="en-GB" sz="2800" dirty="0" smtClean="0">
                <a:latin typeface="Bahnschrift Light SemiCondensed" panose="020B0502040204020203" pitchFamily="34" charset="0"/>
              </a:rPr>
              <a:t>to the </a:t>
            </a:r>
            <a:r>
              <a:rPr lang="en-GB" sz="2800" b="1" dirty="0" smtClean="0">
                <a:solidFill>
                  <a:srgbClr val="961BC1"/>
                </a:solidFill>
                <a:latin typeface="Bahnschrift Light SemiCondensed" panose="020B0502040204020203" pitchFamily="34" charset="0"/>
              </a:rPr>
              <a:t>right</a:t>
            </a:r>
            <a:r>
              <a:rPr lang="en-GB" sz="2800" b="1" dirty="0" smtClean="0">
                <a:solidFill>
                  <a:srgbClr val="A00DBD"/>
                </a:solidFill>
                <a:latin typeface="Bahnschrift Light SemiCondensed" panose="020B0502040204020203" pitchFamily="34" charset="0"/>
              </a:rPr>
              <a:t> </a:t>
            </a:r>
            <a:r>
              <a:rPr lang="en-GB" sz="2800" b="1" dirty="0" smtClean="0">
                <a:solidFill>
                  <a:srgbClr val="9E0EBD"/>
                </a:solidFill>
                <a:latin typeface="Bahnschrift Light SemiCondensed" panose="020B0502040204020203" pitchFamily="34" charset="0"/>
              </a:rPr>
              <a:t>people </a:t>
            </a:r>
            <a:endParaRPr lang="en-GB" sz="2800" b="1" dirty="0">
              <a:solidFill>
                <a:srgbClr val="9E0EBD"/>
              </a:solidFill>
              <a:latin typeface="Bahnschrift Light SemiCondensed" panose="020B0502040204020203" pitchFamily="34" charset="0"/>
            </a:endParaRPr>
          </a:p>
        </p:txBody>
      </p:sp>
      <p:pic>
        <p:nvPicPr>
          <p:cNvPr id="8" name="Picture 7"/>
          <p:cNvPicPr>
            <a:picLocks noChangeAspect="1"/>
          </p:cNvPicPr>
          <p:nvPr/>
        </p:nvPicPr>
        <p:blipFill rotWithShape="1">
          <a:blip r:embed="rId4"/>
          <a:srcRect l="4445" t="19244" r="21944" b="10104"/>
          <a:stretch/>
        </p:blipFill>
        <p:spPr>
          <a:xfrm>
            <a:off x="347133" y="2740621"/>
            <a:ext cx="7213659" cy="3892654"/>
          </a:xfrm>
          <a:prstGeom prst="rect">
            <a:avLst/>
          </a:prstGeom>
          <a:ln>
            <a:solidFill>
              <a:srgbClr val="3CC3C7"/>
            </a:solidFill>
          </a:ln>
        </p:spPr>
      </p:pic>
      <p:cxnSp>
        <p:nvCxnSpPr>
          <p:cNvPr id="9" name="Straight Arrow Connector 8"/>
          <p:cNvCxnSpPr/>
          <p:nvPr/>
        </p:nvCxnSpPr>
        <p:spPr>
          <a:xfrm flipH="1">
            <a:off x="2681209" y="2335576"/>
            <a:ext cx="4358569" cy="872573"/>
          </a:xfrm>
          <a:prstGeom prst="straightConnector1">
            <a:avLst/>
          </a:prstGeom>
          <a:ln>
            <a:solidFill>
              <a:srgbClr val="7848CF"/>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rotWithShape="1">
          <a:blip r:embed="rId5"/>
          <a:srcRect l="25932" t="25978" r="40890" b="7323"/>
          <a:stretch/>
        </p:blipFill>
        <p:spPr>
          <a:xfrm>
            <a:off x="8057868" y="2698288"/>
            <a:ext cx="3481463" cy="3934987"/>
          </a:xfrm>
          <a:prstGeom prst="rect">
            <a:avLst/>
          </a:prstGeom>
          <a:ln>
            <a:solidFill>
              <a:srgbClr val="3CC3C7"/>
            </a:solidFill>
          </a:ln>
        </p:spPr>
      </p:pic>
      <p:cxnSp>
        <p:nvCxnSpPr>
          <p:cNvPr id="11" name="Straight Arrow Connector 10"/>
          <p:cNvCxnSpPr/>
          <p:nvPr/>
        </p:nvCxnSpPr>
        <p:spPr>
          <a:xfrm>
            <a:off x="10036366" y="2335576"/>
            <a:ext cx="393096" cy="3972459"/>
          </a:xfrm>
          <a:prstGeom prst="straightConnector1">
            <a:avLst/>
          </a:prstGeom>
          <a:ln>
            <a:solidFill>
              <a:srgbClr val="9E0EBD"/>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4035143"/>
      </p:ext>
    </p:extLst>
  </p:cSld>
  <p:clrMapOvr>
    <a:masterClrMapping/>
  </p:clrMapOvr>
  <p:transition>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rotWithShape="1">
          <a:blip r:embed="rId3" cstate="print">
            <a:extLst>
              <a:ext uri="{28A0092B-C50C-407E-A947-70E740481C1C}">
                <a14:useLocalDpi xmlns:a14="http://schemas.microsoft.com/office/drawing/2010/main" val="0"/>
              </a:ext>
            </a:extLst>
          </a:blip>
          <a:srcRect r="69710"/>
          <a:stretch/>
        </p:blipFill>
        <p:spPr>
          <a:xfrm rot="5400000">
            <a:off x="5244231" y="-5257083"/>
            <a:ext cx="1703540" cy="12192002"/>
          </a:xfrm>
          <a:prstGeom prst="rect">
            <a:avLst/>
          </a:prstGeom>
        </p:spPr>
      </p:pic>
      <p:sp>
        <p:nvSpPr>
          <p:cNvPr id="3" name="Content Placeholder 2"/>
          <p:cNvSpPr>
            <a:spLocks noGrp="1"/>
          </p:cNvSpPr>
          <p:nvPr>
            <p:ph idx="1"/>
          </p:nvPr>
        </p:nvSpPr>
        <p:spPr>
          <a:xfrm>
            <a:off x="9077324" y="2117487"/>
            <a:ext cx="2838451" cy="4205288"/>
          </a:xfrm>
        </p:spPr>
        <p:txBody>
          <a:bodyPr>
            <a:normAutofit/>
          </a:bodyPr>
          <a:lstStyle/>
          <a:p>
            <a:pPr marL="0" indent="0">
              <a:buNone/>
            </a:pPr>
            <a:r>
              <a:rPr lang="en-GB" sz="1800" dirty="0" smtClean="0"/>
              <a:t>Facebook still the global leader</a:t>
            </a:r>
          </a:p>
          <a:p>
            <a:pPr marL="0" indent="0">
              <a:buNone/>
            </a:pPr>
            <a:r>
              <a:rPr lang="en-GB" sz="1800" dirty="0" smtClean="0"/>
              <a:t>Followed by </a:t>
            </a:r>
            <a:r>
              <a:rPr lang="en-GB" sz="1800" dirty="0" err="1" smtClean="0"/>
              <a:t>Youtube</a:t>
            </a:r>
            <a:r>
              <a:rPr lang="en-GB" sz="1800" dirty="0" smtClean="0"/>
              <a:t>, -Instagram - Twitter - LinkedIn then Snapchat.</a:t>
            </a:r>
          </a:p>
          <a:p>
            <a:pPr marL="0" indent="0">
              <a:buNone/>
            </a:pPr>
            <a:endParaRPr lang="en-GB" sz="1800" dirty="0"/>
          </a:p>
          <a:p>
            <a:pPr marL="0" indent="0">
              <a:buNone/>
            </a:pPr>
            <a:r>
              <a:rPr lang="en-GB" sz="1800" dirty="0" smtClean="0"/>
              <a:t>BUT in the UK, Snapchat is more popular than LinkedIn </a:t>
            </a:r>
          </a:p>
          <a:p>
            <a:pPr marL="0" indent="0">
              <a:buNone/>
            </a:pPr>
            <a:r>
              <a:rPr lang="en-GB" sz="1800" dirty="0" smtClean="0"/>
              <a:t>*</a:t>
            </a:r>
            <a:r>
              <a:rPr lang="en-GB" sz="1800" dirty="0" err="1" smtClean="0"/>
              <a:t>Youtube</a:t>
            </a:r>
            <a:r>
              <a:rPr lang="en-GB" sz="1800" dirty="0" smtClean="0"/>
              <a:t> shown as more popular but reporting metrics have changed so FB more than likely is still No1.   </a:t>
            </a:r>
            <a:endParaRPr lang="en-GB" sz="1800" dirty="0"/>
          </a:p>
        </p:txBody>
      </p:sp>
      <p:sp>
        <p:nvSpPr>
          <p:cNvPr id="2" name="Title 1"/>
          <p:cNvSpPr>
            <a:spLocks noGrp="1"/>
          </p:cNvSpPr>
          <p:nvPr>
            <p:ph type="title"/>
          </p:nvPr>
        </p:nvSpPr>
        <p:spPr>
          <a:xfrm>
            <a:off x="838200" y="1"/>
            <a:ext cx="10515600" cy="1690688"/>
          </a:xfrm>
        </p:spPr>
        <p:txBody>
          <a:bodyPr>
            <a:normAutofit/>
          </a:bodyPr>
          <a:lstStyle/>
          <a:p>
            <a:pPr algn="ctr"/>
            <a:r>
              <a:rPr lang="en-GB" sz="4800" dirty="0" smtClean="0">
                <a:solidFill>
                  <a:schemeClr val="bg1"/>
                </a:solidFill>
              </a:rPr>
              <a:t>Choosing your channels</a:t>
            </a:r>
            <a:endParaRPr lang="en-GB" sz="4800" dirty="0"/>
          </a:p>
        </p:txBody>
      </p:sp>
      <p:grpSp>
        <p:nvGrpSpPr>
          <p:cNvPr id="13" name="Group 12"/>
          <p:cNvGrpSpPr/>
          <p:nvPr/>
        </p:nvGrpSpPr>
        <p:grpSpPr>
          <a:xfrm>
            <a:off x="334723" y="1825625"/>
            <a:ext cx="8517957" cy="4789013"/>
            <a:chOff x="409461" y="197194"/>
            <a:chExt cx="11524712" cy="6479487"/>
          </a:xfrm>
        </p:grpSpPr>
        <p:pic>
          <p:nvPicPr>
            <p:cNvPr id="14" name="Picture 13"/>
            <p:cNvPicPr>
              <a:picLocks noChangeAspect="1"/>
            </p:cNvPicPr>
            <p:nvPr/>
          </p:nvPicPr>
          <p:blipFill>
            <a:blip r:embed="rId4"/>
            <a:stretch>
              <a:fillRect/>
            </a:stretch>
          </p:blipFill>
          <p:spPr>
            <a:xfrm>
              <a:off x="409461" y="197194"/>
              <a:ext cx="11524712" cy="6479487"/>
            </a:xfrm>
            <a:prstGeom prst="rect">
              <a:avLst/>
            </a:prstGeom>
          </p:spPr>
        </p:pic>
        <p:sp>
          <p:nvSpPr>
            <p:cNvPr id="15" name="Rectangle 14"/>
            <p:cNvSpPr/>
            <p:nvPr/>
          </p:nvSpPr>
          <p:spPr>
            <a:xfrm rot="20846107">
              <a:off x="7534809" y="3404063"/>
              <a:ext cx="3748842" cy="582986"/>
            </a:xfrm>
            <a:prstGeom prst="rect">
              <a:avLst/>
            </a:prstGeom>
            <a:solidFill>
              <a:schemeClr val="bg1"/>
            </a:solidFill>
          </p:spPr>
          <p:txBody>
            <a:bodyPr wrap="square" tIns="0" bIns="0" anchor="t" anchorCtr="1">
              <a:spAutoFit/>
            </a:bodyPr>
            <a:lstStyle/>
            <a:p>
              <a:r>
                <a:rPr lang="en-GB" sz="2800" dirty="0" smtClean="0">
                  <a:solidFill>
                    <a:schemeClr val="accent2"/>
                  </a:solidFill>
                  <a:latin typeface="Bahnschrift Light Condensed" panose="020B0502040204020203" pitchFamily="34" charset="0"/>
                </a:rPr>
                <a:t>wearesocial.com</a:t>
              </a:r>
              <a:endParaRPr lang="en-GB" sz="2800" dirty="0">
                <a:solidFill>
                  <a:schemeClr val="accent2"/>
                </a:solidFill>
                <a:latin typeface="Bahnschrift Light Condensed" panose="020B0502040204020203" pitchFamily="34" charset="0"/>
              </a:endParaRPr>
            </a:p>
          </p:txBody>
        </p:sp>
      </p:grpSp>
      <p:pic>
        <p:nvPicPr>
          <p:cNvPr id="16" name="Picture 1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4723" y="1825625"/>
            <a:ext cx="8524413" cy="4789908"/>
          </a:xfrm>
          <a:prstGeom prst="rect">
            <a:avLst/>
          </a:prstGeom>
        </p:spPr>
      </p:pic>
    </p:spTree>
    <p:extLst>
      <p:ext uri="{BB962C8B-B14F-4D97-AF65-F5344CB8AC3E}">
        <p14:creationId xmlns:p14="http://schemas.microsoft.com/office/powerpoint/2010/main" val="390132772"/>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r="73387"/>
          <a:stretch/>
        </p:blipFill>
        <p:spPr>
          <a:xfrm rot="5400000">
            <a:off x="5235844" y="-5235844"/>
            <a:ext cx="1720312" cy="12192000"/>
          </a:xfrm>
          <a:prstGeom prst="rect">
            <a:avLst/>
          </a:prstGeom>
        </p:spPr>
      </p:pic>
      <p:sp>
        <p:nvSpPr>
          <p:cNvPr id="2" name="Title 1"/>
          <p:cNvSpPr>
            <a:spLocks noGrp="1"/>
          </p:cNvSpPr>
          <p:nvPr>
            <p:ph type="title"/>
          </p:nvPr>
        </p:nvSpPr>
        <p:spPr>
          <a:xfrm>
            <a:off x="838200" y="0"/>
            <a:ext cx="10515600" cy="1711067"/>
          </a:xfrm>
        </p:spPr>
        <p:txBody>
          <a:bodyPr>
            <a:normAutofit/>
          </a:bodyPr>
          <a:lstStyle/>
          <a:p>
            <a:pPr algn="ctr"/>
            <a:r>
              <a:rPr lang="en-GB" sz="4800" dirty="0" smtClean="0">
                <a:solidFill>
                  <a:schemeClr val="bg1"/>
                </a:solidFill>
              </a:rPr>
              <a:t>Choosing your channels</a:t>
            </a:r>
            <a:endParaRPr lang="en-GB" sz="4800" dirty="0">
              <a:solidFill>
                <a:schemeClr val="bg1"/>
              </a:solidFill>
            </a:endParaRPr>
          </a:p>
        </p:txBody>
      </p:sp>
      <p:sp>
        <p:nvSpPr>
          <p:cNvPr id="4" name="AutoShape 3" descr="data:image/png;base64,%20iVBORw0KGgoAAAANSUhEUgAAAIgAAABtCAYAAAENNBn1AAAAAXNSR0IArs4c6QAAAARnQU1BAACxjwv8YQUAAAAJcEhZcwAADsMAAA7DAcdvqGQAAC4eSURBVHhe7Z0HfBZF+sd/by+pJIHQe++gop4NUO+wi9jb2Xs/0dPTv3KnZz+58yyIB+p5qIiiCIgiIuBJ76GFXhJIL2/y9t35P8+8E0KS903el7wJ0eP7yWRnZ/fdnX3mmbozz6LJ2PnK96I2mx+bKXRdn6JOiYzf7z9Z/aZe1OmHMaitJNwJkTAQylt9kS1PzRJ9/3KR9D/+SBZ8ZV6M6O1AYiCIBL/A7u/ycduy38rjzJEXOYyMp+LVi2crnxAlm3LF9g9WqL1qNE1boX5ajTom2TptrfKF2DDwz8pXE/VTGNW2Bq0zKuDL2qj2gCSUKl8DqItLXFMel1vvIwNE5c2nSn841E+rKVmxRx0Swj/1DOWrZvdvblK+EOpnNSFFGqeOVxNwCeHOE0LXVECIyl2FkVVB8wTUaZHZ+dr3DesSnaeHTq9L4eLtDV/gSOjxPuUfVu4skBdQwc0IxcAfKPPIu9dGnVI/W5+pVvdwePPK67+Q92CZOrV+ipfuqnOhwzmRT1BeXH/Zcoz6TQpS/H4k+XTsnZOLW5b8DmaHSZ0RJhfLWygmPfyT8gmxf/5muf1+6FQxb9gn0s8ULd5R97HWXP++OizEp9fOkNtlQyfIbcH0ZXK7vP8/5bYK9VOJzMWWVIfcYXom7pLbLp2Wy23GFSfLbaKxTG7DIS+Sef4AucN07JQtt21nzYH3/uEou/gsuW8RHrmNCBXQI1QsJbqnVPmqye4zXvmEKN90MHxSH/iodhFIWchLKq/51X416ieHqZFM4U6oDZ0SMBqNVrUrqVE8ctqvuXaq2qsFXZ4u8HbtC9QLx6oqBxN3qOCw1K076oGqiXUUkyGHZq7H7jcXwd4hFUazEdbWSej+yGjY2iTxOQ+Zzea/q5/EB3qK1ECpW2jehkvN2qy68j25VZc6Onbv3m3f/Mcv5YUaix4M1RPq0hGpkzT0m1IR1FMMJPJwPPrCTvioiWCmazuCGuyaDptfh5ncKWdn4LRL26sza7Lh7k8w6K2relHS7lBBkeEqQvPVTQYKFw/+Zr7ai4ynyCPK95eLT0+YpUJqsuuNHyNKpoZEtr80X/R87By1V827N8xFx3Z2nP/yaLm/5pnPUTF7F8wkDUNAg9lmxUlrHpXHmCWDp+KMDTervbrUKZprs/F+WWfW4ZurPxQ5s9ZI/4E3pomtZ9wn/UeSPfhJ5RNibb9XlS886nY1qKEIQZdP+WrSu/MGajqG2l0d7rsG7fqtRWDNT3KfyTtrLOnLQbUH2EzlyneUqAjXoXL2G6Lir8PVXsPsGPQn5avJtglzWd8eULerQZ20Klt3QCQP6aD2jiDgglj1IGCn+o2lGwhAuH0QJW7oByvg3xWAd1cCKve1QufVH6gfVRMs98KUZNMp11TX4w2hHiBurLh0Ejfe31SXjx11naNm5eWTOSkC6nKNh65p5wuvuvJfQg/UbFEfSfHPO0XOp6ulX/30OEdN1M0AkvYJtFkVKHZj56vfw5fvAiUTfIfK0fXO09H2sqF8jodyhTP0izhDyjaA03zDfdN5Uy/BCp/Y/Hio1lY/jw98wRUXvS0vHAu6pgtPTiln2dfUpY4evqDnQN0mcCysu/0/nH2z1CVjhy8SrPTJizWWdbfJyDQ8UlMbEudnuTNqjlA0lrL1B3hTb9FeJ9dkv/Ct6PXH6sGZI1m5oRzvz8yHiXTRruvUOqMWWoBaa34NqdQVvOFPfeBINKuz61JfO6TGAYo1199Job2aXDtuJYQvgBEnpyLdboBVC1JkBCxBAWtQR1FWGSoO+KguNODutXUfZN3N/8aQKdd3p+y9WwVFJlKS3H7Cd+L9p9apvfD4XF65/WzoTJGz6JD0h0Pdqg6HG0Z0TmLQ5VV7NWnrqMTv/zJE7YWoyC3FlkmL1R7w0xnTsOqWeRj6aHesf6A6/Eg0t1/56oE0+7tQnOvy6m/+rXwhFgx7RSwe/KL4eehLYvmwl8WaUW+qI9SZrPCKhf2nqr2abHxQFophuweHA0mPzlXeOmRoFcoHLBr8FNLbmnHG+sdx6trHMGLNeJiLi+DPUcN2JH2bHr7PLkixKSKXqt0ahO+81CJNrx4bbJNSiiFzH1J7IVqd2w77b3hX+g3US7bp4du+6SN78uZCuVOLqCLSvvU+5QNS2xxQvmrE9r2wJVRnQLMhfERI7Pz/O+mvRXQSST+kfEDKyD4ov+VUtUeRqHTDkr8XHb8eXxUSMSL532xmFfhZ7dbgcEQo7Z5R3jokphUpH+C8/yXYuprhfXgo3HeNQMXt56HNp8+ro5QzXG5KnqDaq0lC93SOSLV4I7Hulpq5o4qyCScpX8PkPPqWyD4p/KA1o25VP1SOqNNr4pl8jghMqzukHI5dg8YLQc2A2nhyZbMgYs+rRhEfDAb/z7uzaEJC7zYqpBqx6FpKFyr9zUYYNMqGPurTuDzQCyoR3O+Ff7sBnpx02G+8CynXh4bejqTox+3IGNU7Yl1Th0B5+OHaavhpyfkK6THzydG21lh5bXiwngrMBgYEa0G/M3KHKN6oy8cGxf5vWY98ri7RODz7SxrXfqXIvLH8wrfU5Y4ONfbW+FY9RaZ92cYcofmC8sLRsv6OaXKrLhM/KEK7Dn65Thz6eqO8QVgoy66+LlTr0vmRh4viAd3jBHKVfLPKHQVHDuZyGbFHnXaceqFk6k3uPXI7lfAiQlL103nfk7uSdu3qEs1K9CVuFNCDXEiV69fsL1m6C3veWgJnjwy0u3wYkgeGHweuTeX2fBz8Yh3KN+aiyx2nI/1M2ZZi9eR28G+pExChrdNCICEs5NTdM+knsW3CHPY2CbvfXix2vFpj6kFfFYVjDwlBvjU7+NUGse/9pTJ2zUne3E1i9z9kOnDJuVRFq/nx+Xxy6JnfikZ6xdys6LpYcUmoudLsgqEbeg5MWyl8+S4ZgZZE0OMX218KdZYDgUDdVzzxhASRzjdaecVkecOWzMb7Qm+aqLbaoqIfM/XWMiSME6nWWLlr4kJ0f2iUCm2Y9z7cj8+/KYLDSn1IXcBArTSj0GHWdeqZ67BQmJWHmTSNwshP/RITOTM7nboq1EM0ahQ5v0Ba5wTcNCM0ryAa8mZtRPro3jAlWA9RjdROBUdNRIGQMJJIGOXZz85B72cvUKH1M/Xv2/HfOfkkBA3DT0/DXc8OVEeOjr0Lc7HooVUw2s0wmMy47ufwg4u1yZ2+Bu3GDuFO4FoSynAV3DhI84L8vidaVv+QK/7wm2/Ewyd+pUKOjrI9xeKrflPE7MH/Frnf7ZNhc87/XMw64XPx7QXz5H40rLv1I7mlMuUS9UhREVZDSDuuq8g6+BE3qkzO6CZn/OO6eSjf48KAM9ti7AtnqNCa5CzainUPfg2byQojKBsZDDI7waeh3bgB6D1hjDxv5cXToLk0jJh/nZyDUZadjzVXzUeQstK5G6+T5zSECGjIm52FzEsH15miUh/hx6sMmLiNskq0wmBSjQGkCxfSzHVfIB78YQMWD3sRux+eiXbtHBi58E6MXv0QRq56EGfRtvt1A1Dx5RqsHfYStl7zPk6adS1OWXiDFAaT0D4Z9kAlHFr0owgGiwn73l/Gw1IWSuCOKrhBwgqE0i3D0bmV2ouOFK0SacFKdB6WoUJCePbnI/cP05EYKMOpix/G8G/ugzm5Zjel0xNjMHz9k7AbyyE278W+Bz5RR6qxCR8VyOFHwyPR4Wp+4ycZobYNEnFEk/rRyhcd6ZYStEvIRYKjZqTLZ8xEett9yOhRAFNi/f215LM70YN7oGXVfGfB48ZWoxsWEkosHDH/5nK1bZCIAjFxnRkD6amHkJFxADZjiQoJkfng7UhI2YtEct4v/q1C68JDxfrs5VTtutHm0d+p0CqoWiZhmI2xDbyVLt8rt5RtZkpPFIQVCBXOK3Rf+OHiSCSnFCMlPR9iT/WMFonRiNafLII9vRT6oolw33MCPA+eDe+k5+CfPxOuR25FyYUjUXrVVbBnFKPDN08i4fy6NaURAZgiDGFHIlDqVj5ELZBItUwb+LW80rX70eqUbiq0fopfuQWGws2wduyKhPvrlgFViINbEZzxFG33QFRQFkjsBNO5t8M8aqw6oy6ejbuQc+1UBKmx1nfzX1Ro/XgPUnkU1GHvmLKfapnOKvjo0YW+fsufvpZ1eTTo7nJR+dJw4Z14gtDzt6nQ+JDd7VaxY/CTIv+luSqkYVZfPUX5hEU9UlTU23TXdE1fM+49w4lf1DvfsxrNB23mBTA4E6mVSPvpw2DsfiWQxAl0xK3keCvvk4f/yMn2CJXjfEgvKkTljC/gmrYAwtQR/ooEpD19BVKvOoV/2CA883X4tJs5619B2jFDBUdFvQJhWMSrxk3GiZ/frkKiJI8epugHuoOfHBVV8sGpX0N9F5I0NZyoveKjYx4/ZR2qmcrcCJb5SRgaAgWC/E6YBo1GyuP30+8bjOZhVl3+Hk6ccRvf6xoSRuS82xio93ho52sL6p1d1RLYcHdoervb7e6iot50+P1++f5uVQz9m+Yi64HP5JgIVQY5KrrNB930DY1uvjbCS9jmZOMD04V7b7H0U7wSVBSPDRSBmzkiG+79VPAc0+bCk1MiVl8TqkEoDrkqOi0LipgcqtozaQml2mdy4ls84Vl921/4VvrpXj5yPdSt4070xXeUUJydFOFpVMJfgoCO3C/WoeD7rXwArc/pC2f3dFhaKe1WNS9PYSLVRyGdp3kCyBjZC+2uGE7dBwsLu4zcWIvFsjD0o6Yl7gKpDxJWKrl08nJn5XDvMRgMbqKaLMdutx+gfkcUE7CO8+tAZZ9baPsjbRt8kUPnbCdNmUTb6DpQTUCTZBl6oMdp83+k/nJWRtmqfSj+eReKluyEOdEaGmvh1ieVH0arCf4CF1qd2h3pZ/WU2yroOqvoGr+n8mizCvrlQJG3kZNvi7iRlP3XeWLluMni0KwNcj8aeCZKwfwtYtVV/xK8yqtqRhNpTYCufa26VcuHIvsfjrh7d6FcGnJodj0zWmKg6KcdYvmFbx9u59B9Ksj1VrdteVAch3JEeWr68gveEq6tkacQNwbvoXKx7Py3hLcg9BqVhPKVikLLgSL1Okdu+4vfiQMfr5IRbWoKf8yWWYmh+/O8yZjGOpoMisxmipFY+ts3jmo5aWNZMXbS4RWgHo+nq4rWsYGEsZunQqy/MzS17lix6bGZwpdfLv0Up8Eqes0L3XgPL/7f9Gh8Zm02lh0vzxeu7Dzpp7g1/RjIkdANZ+v+oFwg1JLgeSFswkHRPBP1SBiX8d2aYnJxPODsyz1siqdLRbnpoPuZ+KZV6+pbKlXznUkob6uoNw3UStzGk9yOUMsWCbeGd7+5SO2Jmi+YY6DevgxJewD1JbK2/PEr9HsxpmkWKCwO4MvvC7F5pxt+P88i4rdvAmZyFjWLiGcN8Qo6njnEfmOQjtFvnclG/O6aLug8IOy6t4js+seP6HbvmRAG5JlMprYqOCYaEogn+9m59j4ToptBxJSWBXDX+K1wezRY6Oo8lYpfPfCDW3UNVt5S546nV/FUKp5SZVECCW0BU5Ac9f90n8AFzw1E3zF1l4pEYu3vP8SwD27krN6TOoU7VXDURBQICaM/acemXa//gO4Ph+wzNMShQx7cc1sWHNbQvDIzqUVmphU9eyVIAUitoHATCcZMGsMPbeTzOFz6gYocN8r3ueEt9MNoI33SDeh5XnuMmlBtlqY+eHSu1YguMCbaCkhLopdkQ5BAsmrNHG6Qa05fJG4/d4m4beQPYk9246ZvagFNfHn5AvHRSXPEhyfOFQd+yldHGqbq/Qw9Q7J6nKiJOB2CtGNA5Y4Ctdcw7/zferQWAdhKK/HOd2ehS69EdSR2KnJdcvbQJZ+NRkom4EAAPz9c1zBaJGxtD5c9/1TbqAkrEJLsNf68CvT6U2jOVzRsmpcrZ/lccFNnmCwR5dwgX5/9PhZfNAtzhk6T+2dPHQlr0C+dryS6CTPdHxotB6SI6CakHUGkmD+54+Xv4OiYqnbrh7QTTnhg170YfXMvFRoeXdOQt2wn1r04DwUU6UB5zRlHFipDbMIPS9AHQYWsI8NJtZAbdkMAuXMbXsXI8JStvW8vYS2nIkpEXuwdhrACoQsN9OZH3+irKPPBYQhSLeGD1RH5/j9cPRnfDpuITffNRsmMbdh8/ywsPesdLD3jLfjyQvc76d3z4HQY0PuewTCYQmW+yeyFRWjwH4jehIy1TSjbBIPBsOuFI1FHIJRdbLxNPSH6OSZmo5Ei7EeCCD8pLujxYW7/v8C0vRyJFqpuvZTiPImOtICzmamyEuvOfhvly/Yi/cxuOPW/N6HrPYcnzCG5rY2uH0CQsnG0ZIzqJW1qUNV7lQqKijoC8fv9nXnwN+Ps6EfqeFKckwWih3+lsvC0F5DksMDsc6PPU+fi9KwncOrqx3DK+scxdNbtlCVIsywCO275CMGyuvPIjFqAqukgVdnUSImS9LN6w72zkL3ny4AoqSMQq9Xavnz9AdjaxFZjsTAcwboakjN7BRIpG1v9bpww5x60GTtUHQlh65yG4eufogaZG1abwPbLJ6sj1ZhJ2GaqaYyIXiDmJBvK1x1gDYlpPWa4MuS08o05sGVG32xmDXGQQGxhrP7sf/4L2AxepPZvA3sXfmkXnh7v30hCCUA/ULeqZ80wk+NWbyxo3titEIUTiNC8sc3246LPAS8SjXXzeKJeDKezBB0bWE2RMLwHTJSlLCYBrahShYYwGkk7KMvEoiFM8ZKGzbnVJpxAYoY1JMVZiuSEYhVSjYPC7QllsPdouK9lpIKTp1/W7lCYqQYzsqt+HRwdMUzFqiK8QKhdERPUZ0lwlCGBHrw2jjY6bEmVcM+t/82BXumhB9eoTxOAwV5zMN0IKlCNQbpNbAKxZsTeWq4jEKp2D3GVK3hSaJSwhiQklJMLk2VOHwarsxL+b+oaXTuSvDv/DBNV+AYqR4x1Fh2QMNjxqqIYSBka9Zz/w4QTyEZb2+TDDaWoIA1x0EPbyNUm+d4nYLaUwJKiwXVv7SnbIVxvT4Zxzx6Y7JXIeHacCq2Gyw/WDkMMWUb3B5HQJ5OfJ6b54HUEYjabs9lWqGtLngppGCNlVZujEvbEMPemRpvzlidgsbthMhWj8rYh8Lz+CIIrF8H98p9QOnYktHkzYU7wwtYrBYnXjFQ/rMZIojBQgcqaGC0Vmw/B2TWNW90LVFBU1BEI1duyfczLtKKGUs9qpzLAHr7zZTntMlhvmkACKYWZu0d7FiI49Q8QOxbAkkyFpaUCtiFdkf6f10M/qAXPY+XxFQMPu0UJ2wqxtJJNkPCWkSIQtlAVEKU8uTZqDNR0J2FYHH6STfh8bhp+EWyvb4f5t7fA1CYVBhsJMNUK89AhSHpnOhJfDi8MRneRQCi72HpEP1RaSAJhysvL35OexkD57un877bQs0U/UbfkiWHC9ZfhIrjpGxUSP7b1ekBkD3xKeLdF/zJ918Qf5FY9UtSE1RDKd8/zBLl9k8NaLwqLrVtPKgdM0Ja8oELiQ8HETygrOiECQSpjMlVo/RT/dyc633E6J2xM2YWJJBAu0t08KzBa7Je9BEOiGcZEUu6fq001NQbPivWoeIefSSDxdwMpYqHwhtj9xiI5g5Ge414VFDURbxEIBMYF8ytnBErcSBoQ3XpgbcXLMOQtIXWhdgSVK4ZuY2FoT012a4o6QyHUbas0Wqct//FuIAD/hvUom/guArnUbvW2QjBgR8+sl0PnNgBP8SyjTl3a6T0EVRBhE7w+6pU558Fl572JU76JXtBiy9tUxC+lqoVaWWYzV1sUqApojZ6Y15qS+gt/AMJDzXQ3degqfNDLgtBLNASpx66VWREodyJQ4URQa4POi19ltQ1dowHW3vgBhn34e37BdiM1ISKvaYtAvXfRg/pD/gLX6768ciQPiaHV56c+zf5pEL79dAcSgppgF9IEEk5AI4GElobI5SHlbhKIF1pxgASiQyugVoehIxLuewi2EweFrhkFbGC1cnsBUk/rJkwmU8zaERVUMAVXXxvetmD0KHNfmk8If4kQvoKQcX02/cWfyfCV02Gq0djFULPVZsUl78gtZffoR8djxePxdOebVFleaKnwp0KCbrlEJPY+f6xQfpxenpUr8udvVbdvWZRvzBF534S+k0E0KqtE9WPKj1cm9m/r8h4o4c+HqNCWQZDKnoOfr0ObMf149zeyydAckOSpOyHE5vEzRSCC4cTmhifeVa2dCQaDNU2KNgd0Xzl5hj9K5d5dxN5jBs9yXn31v6SfsvR/VBSbH7q/hSOx/8Pl9dvga0JKVu4V2c+F+kxUiEY0ftqsUETK2fbf2pubd+3dpvFfiNI1IUMrFIfrVXRaBhQhOSUx68HPRMH3TVsDla7dL9bc+KH0032D1K1vraLRsqDI9aA4av7CCjkxr3Bhtox0vChbt18sP/8tabyeofLiX+rWLRsq5e/iCPNCAF6IyLWRj4R0NPiLKwV/Xoyzoyc39JUwEsRaEn7ME2BiJboeUwxQpMdSj+UDo8GQ5NlbLA1EVmTnIal/O6Sd1h0JvVjTDdLYCVtvYCqy81G2eh/K1uyj49SZu+VUJPYLvcchWXxSXFx8Z0ZGRiO/HtMCIOHcpelajUW9bCmPC+Mq51VZoQr6TSW5D71eb391mWYl7hoSCXpWnnbNNkS5bxSyCRqCW8vfkiuoGuA+Tgui2TSkOSDNM7jd7g5Op5MHX1vRPs+6qZqaeRK5tJC3JnQeTzlYQ/0g3uV5W1lUSbjMZvMB0tqWuZy+mfjFKQiVtzzjawgl6iWUoKeT/xTahrWoxTOqpO0WTcC9rxj+ggoY+C2jgq4BS5Idzu4ZMFhN8pjRGnmKHJ3PM6SWkGPTrd/RfZeT+1UvRG/RCkIJwt3Ic8jdQTmZ59scHrwPlHrArZyyNftR/NMOaH4NJhvb1DRSi6ctbO1SQu8KKNGtqQ4Ya02wOBJWJP78FS+vdu8uhHtPMSq35iHo9sswXmrN8yFSTuwCZ5c0WFvXnGRB8eMSiOvJt0lheOn1r0ZpWpyCUAnB6y7uIyEfHiWmlhsKf8hG0Y/Z8puJPOmj1ek9kHpi55isVzYWLonK1+1HybI9KFm+B8IfRPqo3mj9235wdqs5eY6UhhVmAin2sbOgHQeOuYKQQvBUx3vIPUpKIV/tew6UImfaSpSu2CtLgY7Xj5DG8o+sHloSvECiYP4WOf3C0SUdHW8cUcOoPylLDj0nK8tH5GIz5niMOWYSp0bgbSSsv5JSyDEeLh32TVkGk92MLnedgZThneR5v0RcWbnY/+EKUpx8dLrpVLS9uPrFIynLfto8Ss8+PRTSsmlWBaFcxNnqPVKK83ifJ13v/NsCaZ6pxyOjKfeF7WT8ovFRw3j/v36mamk3ut59Jlr/Tr45kpA8viBZPETKwkrzvwsJYgS5XZR7BK+Tz35+nlh+0duidOUeDvqfgQ0UrL3p32LTI58LnzKCwpBsfvZ4PE1mlK0xNGkJQg9+Mj3/p5RDuvAE4M3jv5A2nvu9fCksKQ511v8eQhfY9eoCuLYcQu+nx8hutgwXYh2VKOPIyYWCLYEmURBSjDR62LmkGCdz93HjA9Ph7JpOwjhPrkk+jkII7Hj5e/A6rYETLz+8PJBkt4SUhMd5alo+/zWgadrz9IByqu/2v84T6+/6WPhL3Rx0nAjoQV3wB5fX3/nxYYttDDXk2Sxey+y6xQrXoVRyyDdRJct38xxOUbpqr3zQ40SHN7dMrBj7rsj5tNr2Gcl0M7n4WXKIkbhoJz3AbVQcTua6desfv5KfL+n7/EXq6HFiZe/kn1G6Yg8G/v1yORDIekIl82UWi6XZrfo1WkFIOf5OyvGAn9oa62/5CF3uOg1txkRn7ySeVLpDS3PkA1X/qzMJvMEH5vnVoX9yh6fcG00G2O31fqM/7vDgG1s36vPnC+WrA4YU5Xlq1z0ld5qJBuUVCYqskZTjA4rw9RXb8uTDDPjbZXB2O2qTUA2ydUcl5i8uxqqsChwqDMiRVbZoxKvv+EHYzJN8IEpVNt7DzkTHeUKBSWdLR+xnQz90LvnlMfLL/arf6LzPRoL4NxxOQtJon/SPw+T5pHXteiRg0DmtMfD8TDhbNc1wv+bygdpw8ttJmReFBttI7q+QzB+TO83AUSkIRZJn7b5LJcdtrqyD2PbsbAyYeEXUFldi4VCeD3/7+25s2lIBu81IiRNKKFYKKnlJihQfVgxSAE50aQtMJjYpBCsIO1YKVggZHlKAKuWQv+EweZyvzfuGwwoUUgpeBkpb+keJo+7Pd6ISNEh+sxGDL++AU+7tAYsjviWN7g0g6+HP0fqcPmg3blgoTNdfMZlMzaIkR6UgVB++SoL6A5cc256eg/6vjYWjU2xfOWuIoiJSjD9vxfYtbjhsnECUHJR41OJHaqoZQ09Jw5ARaejZNxnJqZamfU9Dt9ZJWUp3u1CcXY7d3+UiZ2kBBCkHG4vicovUCkGvhhPu7oXhdx05Iarx8Oew1t/6ETreeLJ8Mah4gjLoi8rfZMQsVSo5riD3caCo0rThjmno89zFh+vIeJG1uggTH91IVYKBSgzOxSHFOP/WbhhzQ1eYG2H0Kp64ciqw5LHlKM1yqXkkBgSDApnD0zHqzREwx7Hdwt8b23DXJ+g5/hyksCkG6gVTRh1DDdeYFqrHSkwKQkVbB2r1rTYEReamx2cieXAHdPp99B96jYbifA9evHkZ/MVsPokn++hIy7Th/ndPQWrmsRl9zV26F+teWgbPfh8c6Qnof/tgdL2i2hjZ9s+3Yd2za2Gx87RKAwI+Hd0v74YTnh56lGV0eMrW7pcDa0Pfu44/lstKkk2lyMnkStUpcSemrEgRGk/Pm3nw6w3QKv3oeEPU35uMmrnvbUGwwAWn2Qu7wYMUhx9XPd7vmCnH9mlrsPqmObDs8yGJqhlzoRtbJvyMVfcskEPmTK9xfdD1snYweSqlBTqnWUPe3D0o2xLfgdCUYZ2QOrwT9v0rtLyeFKM3p4ncaSKi1m8qPfpRhNZrFT7Lxvuno9t9Z8miLp64ynyY8sASFG4rg9lM9XogiM4D03DTu2fLrmasBDx+5CzYgoPfZ6NkdS5AXWGzgZqsPk3OPGP7jLym2pqZgNZndEfb8/oieWDNFesu6m6uvfVrBPP9MHA1wo1i6sX0f2Ek2l5Y/X6tdGs+ll5HiqTb6bhRVok97h6Ennc37gvUteFpk+vv/Bj9Xx6LhJ4ZnGmLKPgkahPuDp0RX2JRkH+Sgtx7aNYGFMzbgkFvxWQ8LyoqSUE+vHchCrJLpZE7+APoP7ozLn6proGZSGj0m03/XIB9H1GRH7TAQkpA8ZbtGNkdpsvyQ7NjIzVVEuANd4p4lpizV2t0f/JspIyozgCBYo90/C7J3qnughRvfgVWXP0ZRBFpnMmEoE+g9e+6YPDfzlRnxA+26+AvqkAf9dl0SpsXqFfzpNyJM1FVMaSl3EWRn9zO+zoL7au/aRxXeHzBZgjCDqrrpVnJABXZ0ZuTy3ptNr4b8jyK/7MRyVRSOC0aLAEfrAEPWvVIQdcbhqPP4yPRd8Jv0efpc9Bj/Jlod3FfOKkXZPJ6YIWfutKkZPsKkH3bNKw/+024VoWMk1rSHHD2TAurHIzZaYbFxoaTg9JCo5niznb4moLW5/aB90AptdNC5q4oA5xNShK9EcIYiEpBAoFAT4rEYDYzqVOxn9CzqRb6CVIOuj4pR6JOdXnQi7a9ahkZCYPm9WHZ1f9A0ZTV1GaxSNujFq8bqV2ScdKsO3Da+icxZPqt6PLQKGRedQJaXzQIrccOQeY1J6LbM+dj6IL7MSLrSXT/8xjYkg0wsylfE1VDxeXYcf37OPj3H9Wd6oetz5nZkXJYyZliNcEXJQk928gq0l1tC3oQpU8H5Y8rUSmI2Ww+i7f+okrY26XA3rbp1vzZWTHI2UlJHLoPia2kXduI6EENGx+cAn1DPpxWIQ3aWvwe9HruIgz64m7Yu0a2xFkDKr3SLhqKAT/8AWnndqUSxU0JHKCeCVA46UeUfLlenRgZaduVzRGSY4OVsRqtjBYemLNQb8q9i5sfsgRxUCnfJO83olIQQq4ZKFu3n3ovPvqVqrjjDLcTbFREs5KEHFUPDYxily3fDGzYiYQk6vVYK6j0KEOn+05HxtijqwYN1Grt+PwVcA7NkNUOWzi2GDUUT/5Rmk2LDI/EsnJQySHNvMZmCDhWUoZ3lNMYj6BJ3vhGqyAhKJc1JXx5u9GLBLMLSdZyJDtKYTHVbxvXs3wF/YZKj8QyOJwlSGofQMblp6qjR4eRGiLWTgkwkpKaVElg8HipVxU5wVkyJhOfT6UHKYdRKkeoG9wk0KWD/O37angRWdyJTUGaGO5lJNpdSHGWIclZKp3FXP8aJCdVd44UN+wJLtgTXdR2KIQ/K0sdPXqMfp9sS8hSgbZGNipNJVx9yOrFSA1UctLybROWIJIj4kNVTJMsEY1WQeR55iR7vUsTGwubCEogBUlIKA1Z6U0spxu71dHwJI0ZDUd7M2zOclgTK2F1lME94z3oJXVtQEdL5YLl8H27FmarkUoCUhLqCSWc2AWm9PrNFrOhW9n2oJ6YyRiQz9NU8PuZ9JHV9vWpHdIkC7SiUhCPx8OrxJDUNxPeg+VNZ4zKQG0QeyWczgqqLshRqWASdS0XH4kpLR1pDz8GazL1PBwVsFJbxFSxCxVP3oDguugNelZR9o8pKHvkFdiTDDBZPDAGqXTq3xbpT12mzogEv67z0yOwRWRVLZGiNBW8uo9tXDLUxdVIQY4+R9RDVAricDhyqAjbkTy0o2yk+mMxUR0DHBmb3Qebwx1yTh/0Aw1/Xdg8YDiSn/wHzK1MMFFD1ZxIVYKxCL63HkLlfaPg+/AV6PvDf5BK+HwIrFyOsoceQOGZoxGc/TUsGUYSPluJLkPimH7InD4exlT1afV6kGay2baqtK/Krmng5aeefcVIUqv3SDkOUvpskTtxJupnIC2dRhG5ZtfEhbKx1mP8OepI/NArXch77TFoB7JhpsxhpF6M/YSzkHxb9BZptf9+isBXL/HgDT0dVYd66BFFQED4qU2g0b5uBjcPRJBHWMlvtEHX6IaaEXrADN1LVUXbznA+8iCsQ6LrPWoVbuwe9wpETpAub6IqQEfymIHo8PqV6oz4cXDmOhQv2Yn+r4yV4yGkHJMobe4hF/c6Ldo2CPM+NYlE5vkD4Np0UK6ujzs868vkgdXuDVn5Jme21N+LqY3ptKtgf3kNbH/8AubTLqCcb4HRVA6TjaqeRA2mZKoKUnS5NSWTIlBpY7BUwmQug6l9Mpw334BWn3+G1A/ejVo5mEBOIbRDRdRNJqFSW4R7ZJb28Z9AxROICudvRZsx/auUw02K8VFTKAcTdQlCEbEIXZ9pMBov2Pr0bDg6pqDLnXL0Pa64poxHYPP3MNnZhjQ1EFMz4Lz3cxjsjRyc09iiMbWd8nZAFOXwqAWMHfuDPwtncNK1G9mFL5r8NQpf+RZmeypVLlQSCQMyn74IqVeeqM6IDwWkHAdnrMXAN66QHQZKlxmkHFeSa5I+ddQlCEWAm+XPUywqezw4GoULsmU9GG8cZ15BvSVqSyQI2pphDByEtngiHWnk85tI4RIzYOhxCowjxsE04lIY2veGISGl0coRyC1AyfvzqRRyhsyN8xc/u6VRDyv+b3L3T12KzreeWqUcPJT6bFMpBxNLFcPzMZdSrJ63ZDjR+bbTkD3hG2hsZzyOmHuMgJ2qCZONqoMEM0ytkiH2fg1t7n2UEvV3eY8F7mUbsO/ip2AsJWU2G+XcWP4aUNtnLqEqLL6fw9752gJknNMXqSMOf6X+L5Qmm5S/SYg565DWmnQhvjUaDGfvnfQT3LuL0O+vF5P2NC4X1kbbOA3amrdgsNlI8NTYpPqWvx+DVn1hGHAbDOlUPRibbkymPrSCQlR8OQ9l/5kHUWjivjY0auzyR1GMacnoMOkW2PrH993ZvilLUb4+BwMnjpMlHqXDdCo5riHXdIMtxFGlKr9apj7BIqPBOGzLE1/JxT287jbueIuhr6YeSdlWavFZ+a0hpQAnCPc+eJSS57OT4hjpmC2Vh1FkiKyNqkYZ+csK/MefwuEgHppgu2X8ea2ggIF6N2yCSvgpzEth1PsQPjrVS1fy8VxYOt3lh55XAs3NYSbq9SRQG4Oc30pNG3KVFmiaDa3uvwCpt4+O+wTq3E9Xh3otr10W+t6yEMso+BwqPeofJIoDR/0kFMm25FZTUrXfNmGOtHra97kmWk2n+yHy/wscohwbKKYEYCXhfjAlFncbZBuCHP8pvaC4kZ92qMiXykJbqSTSsXKQUpBiGCjePHMN1AXmmWa81UlRBHV1dQ9tqbOmUzLoVLvpbgP5jdB8ZlIK6kGYk2EZMhRJN1wE25Cmsd7AlpaKl+7GgL+Ng9FC3WddX02KcSaVHM1S3zZK1SkR7OR+pMievOetxbL7y6vUeellkyI4Qal95tlH3hJK7HIK4xdXRzwOK4jmocR30XFKZc0HQXUAL4KCFiRlCSkJf7MFrCQ6lU7CTl1HavPopHisMH5VipCywJEOWFNh6j4Apk7dqPsc/y5sbXa+uoAapi70feESWSqRcqwg5RjVXMoRF0hBrBTxL2grF23z4mM2GXyco4eNb6++bqrY/8EyFSIXcU+mTaMy9DElGAzeRQ+hB0o9Ys0N74s9k34KPdlxYiLvm01i5eWTRaX6pAaLlGR7rRLzLxt6mPbkNvGD8ecxVoydJCpi+ATf/zIyY11HGeudJSpEmuxfSfI8ph9yaJIiix7qZqonp/CnyLb8aZZcQ8P1qDmh+Wya/lLghvKWJ2fJF3C8+F2ZewiSDO8wm81T1Wm/PughTfSQE2VOcPvlt16yHpkhc8pxqMRwecW2P8+RbQ33gRIVKquU55QIWwRN3uihZzaTm0glyr08yWX7C9+iYmueXNOR2De6D57+mmAjwTtfng9zkg3dHzkb1vTQNAKS0TTa3E29lP/NT14sXLjQTHXqK5RDApxTCn/MFisuflvseG2B0Lwy6FcLNTPFPuqRsFmunI9XqlBZWnBV8rASUYvkmHSbSDank2AmUW7pL7xB7J26FHmzNyLzwkHocO2JvwoTmdzuyp+bhZxP16DVqd3Q+eZTYEk7XFqspA0b0I19ylszc8z71aQot5LAniFhdeKRzkNfbZCjh/bMZHT8/SlIPalLC4hldJRvzKG4r0Jldj7anDdArkA0J4bW9dBz8nfsnqeG50cy4BdCixE9CY/jcgkJ8hFSFjnRxJ/vwsGZ61G8eAeMTgvSz+qNjFG9YO/Q9KOYDcEmtkt+3oX8eZvkB1pZkdteOqTGVx/oWRbTszxD7a/olua1QFps3iwvL89ITEzk+XpXk4APz0ziBm7hgm3S+Cxbb+avQCT2yURiv0wkD+oAS6ozPk/FI/KeAFybcuHafAgV5NiwHK/R5a+Rp53eAylDOtC9QjcjZeC3QGtJ0SeZTCaenlkhD/zCabEKEg5KBJ6BM4YS4SrKmWzB5fDCXb0yAE9OCbxU6lRuy4M3t5wSNRdmas/wWIPm5jmqoXN59Ry1EEM7lKz8hpTHH/wlblkCsFXoBFI8W7tkONqnwpxas01E9+d3CRtJCT6m3f9SXJpkwnBL4BelIJEgxeHW32Byp5Hj74jwZNJ0SkRe1GwkF9Vz0vlcCgRps4F+Ukj+TXTtHaQAq8m/kba/qG+9HOc4TQzw/8MySJ3ZZPdb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20iVBORw0KGgoAAAANSUhEUgAAAIgAAABtCAYAAAENNBn1AAAAAXNSR0IArs4c6QAAAARnQU1BAACxjwv8YQUAAAAJcEhZcwAADsMAAA7DAcdvqGQAACP/SURBVHhe7Z0HmFXF2cffW3fZxi5dVkEs2FD5bEAEG4LY0cT+6WcsLKCAohEbotFEjGI0YEWliC0qJsFYQIkiYBQUFpDeYfvte3s73/+dO7vL7u2VXfX3PHPPnLnnzJl5z3umF8oaDoej3FB1vtIWt/M/irwkNvL6mLjd7mPl5eHg/69Cl4VoaGjALzuH+y1vCScY9MhLmmjyINwjm2FKuEfBYPAE+b8AcsFvdE8YeSup5ZFUKtUGaSW73U5z5rwnz1p44olnpC0K0vNmbDYbfpMMCaKzXFoFxcUl0tZCMNh8eXTkA0DbELQ1imK3vhz5DYl/D2DSpCn4Dd24dm2lcGsCIX9E3haOqeYKeVls5OUClTy2ou1FbcGbjHhfRBBkl3gsCAQCC6RzDpEPb4XbuZSFuVNeEhuH7TV5W2Qc1tkx5UWW+rHy0hALF56CX1LuuOO6kIMkGLRH9ghB9cprBE6nHr8hHWEzZszN7NyMvK01lvpb5d9NtHjAxu9Xs2Mr5K0tSHfBH/94MX5be7J5cy9l2rRLYA9hqrkstichWnsSDLa+xGqY1OxJ82cZ8O+VNqLZs9+Qthba6mheweXSdgDyAcqHH4beSDRTURGSnd/vv0be2hrxL/D5fNIWujH0plqw1N8e+e0w+D6+lNfFRF4eHa/Xe5bd/Ky8vDXm+jHxPTgQKN8Qea9AOkck8XRBAv9YQHYkKTqP82PyuJZSMGAkje5oKii+mTTaQ/ma6Wq1+gF5S+aAvJ3Gmss5Uknh82ySNiWBXCIG7IPH9V/hU7o0mv/EB630OnHcjiXCg0hUVnIGFFLltqaurgTHyHCiD+k65CPi4/P8JG+NRuRANJm9e7vgGJlg0AkT+Fg+qpmwd4cQ79NC8dJBpwtIWzgqVSdyWJ++WJ42ExYQaPuhpNLJs9aMH38zfuN/aL16WWnLlt4oUz0tXVrDX1lcpASjcs89v8Nv+Otoa9asWYtjZAzV58dPkHCdzljN+U1rbruNs9bwB8Yzb731dxzDkY+LDfRkcaP5KXlLCwsWnIHfyA+MZN555wMcWxMM2JJOno+0W/4qb48Msi2UK69VXnttmDJ58kPSNQqyqCG9Tx4EaHm0zCcRPK4V4ii9ywx4ZbXsqbF6FBImo3hAWxzWFxWnbY6wIxKHyFt/JWmSLgbg9fwVid5dwUAdORvnUsC3hVTqUtLnD6X8wiv5c3GjiFAEEz15TQcEwODzVCquxsjpwoEYq4eLI3QkvOKYKvCskD31ur4VnieDsfoiDkyj9Cp14Mnpbsci6W1quB2fiKP0Mnlwb5HLvlB4ki5+335xlF4nh7gzBmPHTlQ8Hi1soeR848ZDlM8/j16YajRN59f0rvQ+MXCDP+DnVp/IzJ/PhfNQANqaRx99EsfIOKyvJCcVh222vDWc5557Eb+RA9FiooNIRiwqhhWMcOEP+QWXyLNwPJ6PpC06K1d+J23heJ0fF0hrK8ICgoToFLWmlzwLp29fm7RFp6qqXtrC8Qf2ssjCHhAWEJcjtj7t3t1Z2qLTu3cPaQunsOQOBIQ+kafNhAXEbf+XtLVmzJib6L77psKmDznE4Msvl9OUKVfRp59+Jl1agzr9/0hrZLZu3ZpnrGlpfjiQzz5brCxadDJsBypldPPww7FrhvKRkcH/Gi7YxuIf/4jd6MBm/vz4+ZF8ZHTMdb+Xl0Yj8sMPNCtWHI1jbOTjohPwV8lLw/nxx8PxG/nhbc3tt0/AMZxg0MfVzvfl46Ijr28F11Gqq0thC39gLPPAA7/FsTWyqhL2kYSBBO0hm7GlRP7MM88iFirYIj8snlm/vpxTU9ib8CWezEOA8qYWuOoQ6UHRTNsGL8Zl/4gD9Zp8THz4YlOEhhmPJ9STYTable++OwK21g8fO/b/cAwR6hoIRz4icfimWDkwM2PGLOWFF86BLoxW9u8PlTmiYWmYyIfoSW4s+M42jcEpYag6h7+U5MoibWGPXPZ/CQ9TwWq4lwMRlrekhPCwYbLwOFEctnniCH07SXqTGeDhYeyxq/E9xW5+WjykLcGAWZTchT0Y3CZvzR4Q9YfiaW3Aw7k/b6C87FfiAol1ghkF8wHM9pAcWwP3AMxWSP1tHIfBKX4BqCOAyJwEI3JybudtNP1ZMVaNhJ4/q/g8G9g5Jj7vZoUbrAzVI3Dvn0SLFwM/d7jd7v7yMe0bBPYdDrTfu0M0YPp9u0QkMglnOkb47XV9J87xzJny8e0DvK3jOWB+317FmGDvcyax1FdA40Jd5BBOTxms3INyiRggYbe+2tx8eTDxeXcqVuOD8iy8FpkoSbfjMXgTUN1t5PdupvzCy6RrcpjNJvroo09p9ervUenzwATJ79dR//4DaMSIoXTiiSfKK5PD5/meggET6fJHOjQaTZF0zg74PI5j8RsjDCFKhK+/XoaC5QWwhUq38QzXoB544FHYk8dQdZ442u327LR7w++r+AGm2qv5kDSTJvF94ZFOxCxderzyww8/wp4cTRUzaPSZMhqZAR4ewx5HquMkwrhxN+E3cmQTNUuX9lesVivsyWE13CWOiEPmNIU9NNaMFh4nC49Ge/fdQbCFRzIZw025Cxf+G/bkMdZcJo4yOjGJ2ygAyaLG4KSSLk9Il+RQq9XwQ56kQSCg5ha3lCjt9goygJ84LlOkU1Tit5IQTW40Pkha/QnyNDny8/Npz5747aDxqKkpjdlWGgu1thdZjXex9UnhkCrQMjFOq2H/mXxIiPXrNyirVyfevpaq8fk0yuTJPH4xMayhppDk22QOBCqWx56Yaq4UniVLbW2dcvvtE+X4t8gRS8bcf//VyooVyffiMdwiwsioRSXmJ6NSqXx8DAbj90FEomfPHnTeeWeR3Z4vXdLDbO5Ov/nNYHmWHAHfVmlLE2iJ0W55Xkg3WaZMeVRxu1s6+jJhJk68lrNQ2JPDhmJ9IBDcLaOVOvBL5Lc20yN8SIhnn52FUumxsIVHKBPG49Eot902vrmdNx6hbuJg5gpo8Mjvdi6Gn5EDcP/9D8BcqVRWcvNe5Ehky1gsBcpzz52n3HnnjYrXG6kJOKjwqCTEIXq/4gEknLOz1zbjPVTSdYZ0aY3JZKK///1ftH79WiosrKY//WlhzGFw6fL88xfQtm19qKysL1111eV00kkD5D+tMddeSWW9FnJ6mFBckxEIj83zNpoeoeIufww5xqCi4joaOnQXVVb2RWC00DI/DR68C4FfJa9IDL7/ww9PJoejEH4o1LdvPY5quv76N6lXr9i1fEv9zVTaYy5b1ZBHelluNKB6Qb9vn/wuU2PJki/xiV0RNTt+990zlMcemw57ang9axWP+zvuePDIYGcXyGQaP9hc97/4NhNL2OKBwEtbejTNbvL7/bfL4OYOREK0FpvrblACfoMIyMEgqPggiJHCjjCtkME7eEBjeDyN4vPuSLmJIBXMdf/X3NgMQTwug9O+gHDkgHm/aAC2mR4PnWaARvNfFFPd9fhMQ3OWIITF8rEZI8UKdWLYbLbuRUVFHyGFby4QcTusyz6f/L4dpAQtpNb0QC5UjH9USFEdFPRXwa0raqiHiikXoVp2KJgQ9qdqtfp6+GcRDlkgqwKJBSLHUuD6/PGwd2M3vPR9Go1mFyJcB2Nnt1/5JQEN6ANtuA9mGb5/MWq8LfivCuZLZJt3OxyOQ+WtOSPrnwwiNxyH2fgE+oVcuO+kEmnIOnGEmCjg308abW/YVUgzBpIO6YYu71RxLQM/NkKA4/V6/dfSqeOBSMySL11M+7LU3Si6MHiUc7wyC3dsu51LkK3ehHuuQdbaMtOr3Wav0UCA/yzDrliN9yvm+lvjjoqKRzBgUSyGSYqlYTyfhdyCwQnyke0TBLCvCCmwGu5BmeEZeZZZHLY50JwbhR3PdMN0l0FoP0ArHuMAet2rRTE+F1gaJihuOeoMQhFN6u0CCGOVCGD9LRBI9Alv2YCHYDQtAIBwfC6DdPBAIMSwKMN+Hvl08OCBjlxVgKb8KIOWe/BwKYzE+2yyCXeVIElhoSTXApUJ8FDRydpQNVQEpr1gqg2N40b4wlcTSJCkC2YoQd6G+sZsY/U51LX3V9I1eZYvX0nffPM97dmzjbRaP4SsJp2uiM488zc0evTFhEKYvDI5jFVnUdfyZRzOi3U6XWaG6kYDkhc9edwLluog57lzFyhTplyh7NrVDWctzYZNhlvRX3nlbGXy5AejtKLHh5sIJBoZ9OyARNTs9+1BafNT+bzkGDNmorJnT2RBRDJ33321sn17xOGsMeEhnR7Xcs55sjeM2efziUkVxmoeEpU8Y8ZMSqmPd+rUy8WEg2QxSy2Blg2RUcgs+FyCTtt8kZIny7x5byk1NclPdmkyoXn3ydNofJgT2KRa3hMZH8LCuAS1VZXHuYRUqjzpmhgIF23d+nfq1Sv1Rq677vqYVq78rzxLnCAFuINKj/CfJp0yA75Fm8u+CNLmwf3JgdwE6UZX2MLffDIm7loDEWnuxky4kzuRIVXFarW62GmbCWlHnOIZk23b9lKfPgksmBEHj2e/tCWDivye1awlXPFM6GuIexE8egDpNhV2Tq3+tG7dWmlLj+7dUxNqUdljFAxUs5Yn1FwQVyCQ7lhX41uUV3ChdEkOaJi0pYdanZo/Wv1xZLc8z4P/7pVOMUlEIGVu+3x5ljx5ecklwtHwepNf0qiJgH8HxyOh9tmYAuF+FT5q9MeI81Q47rjURi+2xeHgXovU0OlDs7wMBkPcpStiCqSoqGgkZ176vNTGdTE8TjUTuFwtmoZ0TdoSI6/gUtzkoS5dusSeWQ5ihhZqdjQvwaHLHypd4vP00zNo+vRRVFFxK82a9QatXftTWurehFqtohdfnEtjxozF8VwaO7YiYcFotL3I593E1jOEQ6ogQXzP790uGnkT5fbbeaJ6S/khW+b114eiIphouIKKC/UvxOevMmpRiakh8KmbGJKpSvwNz5z5Ek2ZMpX+8pcLqK4u/RHMbXn77UHQvgo6/fSXqHPnRP1XUdC/jy3c+ZM6yLuXet2rIFlnSNBJsmDBe8r8+dyiFv6GkzW8mN299z6S0owIxmF9mQfRLJFRi0q8NMSkVpdCVfzSJTluuOFqWrUqM5XN118fgvTpMSopSW2NI5W6hBN4oSaxiJcFeEjViRQSA5pTQq+PG4aEOP/8bbRlS2qjkYOBBiSsR7J1j3BIFajYBK7uu+zxlwWJxJw5CxSzmReaivwZJGuQw+CYPD7PRmQMjZyoXiSjFpWYGgIV+4qr+1539EV9ooFCEFks86i0NPF1KuMxder7+HSSLzV7XF/ikxHzEdcLh3RgCTdN6EsUt9utVFSkP60sknn77cHKihUrYU8cU+214iijlB7sUaM58TGjdXV1ytix3PcaHplMmXnzfqMsWhRaKy0RzLXX4XPBnZkA392ygL9eDIaNBbeQP/PMTOX553mcaOSIZNKsWnWEMn78ZGXv3r04jw6vlO11/8DpR2ZWFEdET2ePow23rKqqUu688zpl7twhGZ8Kkoj5+uv+yuTJVykzZ87EeTg2w33iCIEcJqMUk3jZLncYia5Bnf5k/IZrHZcWAwGi4cO3oKqfWnklHQYN2kV9+xrpyCOPki6tCQYtLDl/ImUQJqGeO5RYX0el9Ra75SkqKo28IPWyZSvo448/Q610Pw0btpmuvjr5RuFEqa4uo6eeGoXI9qbBgwfT7353acR2F7fjH6jpjkIBM/8pFDLvl87pAwmLyYjWhkl8iMtDD/Ei1a1VO5PmvvvC1+KKhKmG1y0WJNxlm/CF0BIeNDvKZryPSrr+RbpGZtmy5SiDTKDNm3tSbW2ZcOvRw0LXXbca6m0Q54nAzQZvvjmINmw4jLRa/rp9dMopu2nFisE0a9bfQhdFwWF9kQpKboUEda9qNJoK6Zw5WMosaidKrYkM9DeZwnvblixZigrab5HAtX7jkcw77wxSnnxyhijTHEjb80hwv7PNJAY1ZSarjQb3/PNDki2oHQg0TZkw4V7l22+Pwlm4IIzGImXcuBuVLVu24Dw1mqaI+Hy+6OtuRiHp4RDIvnjo9eHm2iuorFf8tTyjsW7derEpRFnZDnxGFrJa9bRzZzmddtoIuvnm/5VXJY/VMFFMg1MUzXp8KpldNCwaLP1AwKJYDX8QbyJdoHnSlh4O62tiigpeWsr5f9xySCTw7G5qdWcq7HwH2c2pLZJwIHiT0pY6rsb5pNUfS1rdEbR9+/ZC6Zw78BbEajM8EtBSP46tB41G0+OoWqwRdqfT2UcGMfdAKP05EDzvLtJOXrnAWHMRPt/QkvMIT7kM2sED4eCBHwIexu1xfSPPsovXU4lqvVgFiAXBeXHkLS4OFgjU9xw4v3eXyJYD/jo+zTjBgFUxVl/YvFoeFxhlENofEErzeCse4yVWpHMLOaUNjxtjQbjs/5AuQjN+Ix/dvsFbe0KGGZpSq1jqfi9mUPKGPgnP8w36oAXrxbZQ5tprIZCt8g+RTWeuotaGpAtmycAlWxTiXkQdSHzfStBKHtdX5HF+Bm0yUTBQg2zyWK6NIi1yk9+3jdSabqRWdyd9p2GipqpWh+pCgDtkxsKv9NaqbQ8gIjoIZxI0p1q84gTB9btwXwWsWX1xB5KzBx0IIqhDeaFnJ4DToUgLuIWf/1rmAgUFBTwrM3tLS/xK4hwUDTlYQDM1MLzEKBftec5w0+JI3GnDHeHcq8/1IG5udMFwOujEp1ufn5/vgNbWstsviZ+VguDld4bh0Qbn4GWeiuNpSJoS7BwPci4IiXBSlliVF/5z6x9PKPsez/sPzHcw7tC/Pw86rIIgX+Jp0dxDeb2KVMeo1Adu1hcQSy34vVvI512DI0+XZrQiwipNV9JoD0fpRwd9KENJiFe85gYI/jc0+DPg3y1Gt6J8SEH/fhQ1q+CKBEYJDZzX6vuTLu8MUYrS6HhRoZb2BoSJa1aVUJZ5OP0XlJRv7pB0GAWBQhyHw90Q/HUQePO6wgH/HrGlqcf5hSj26vNOx4s7jfT5Z5JazJ3PLlzc9rn/K4ZH+DzcoadD8fpsyiu8grTa5qn9HH4DFOZVWF9A+KtDru2fdqsgUAQN8n5eOGUaBCqG/jA+zxpyNb4h6jy6vEHUqeg6fM08qLh9RSXg205u5yJRZ1NrDqFOxTdSHupmTbs4QWFWw0zL+pzAnxs+n+9CKEbzHLtgwC72YuP2JpvxEYWXT+uIcFsZD7ExVA1FPKbivEb+I+qvqxDvc6QIfqUt+JJ6wrwv5aVw4ygvVspKwSNLUx0h257hTaG4SZ4XWT9wjDjk8CJM6nMcfk54PJ4B+Hqae295uDRvYWs1TsFXldpQ5Y4Gt6XaLX+DspzVqqEYclkJRUlvu+6OCiJ+CgTQPErO2fgmBHSO4nZ8Ll1+mXCvo6FqhGIzPQHNCU3vh5zWQl6pz9zqSDidzsMQ2U0i5sBhew0COVekHL/SApezTLW/Q/bzsFgAlIGifAHZdZGizBk5KfojfjxU72+okdzB5x7n52S3TKfiLo+LbbYPFl6vlxwOJ/n9Ptj93GrKqRvl5enEqiU6nZ6KigozMkgjFfyoCdkaxlN+8fVieUxWFIRvmlarzdkKbllXEESIN8ZdjKpqDyVoI3P9TajunUWFnSfLK3LDrl27admylfTDD5VQBgOVl9fCWGEaoRA+6tPHQGVlTlypUH19Ce3f35VcLh3t21eCe7uSzXYIlZZ2p6FDB9OQIadT165dQx7nALfjI3LaXqSSbi+IRj3IcxM+tlEwe+UlWSOrCoIvcgq+vulsdzs+RCRfodIeC8RCsrmgsrKS3nrrA7zobXTppRvozDO3U2Fheot388jpzz8/nr79tj8df/wpdMMN11D37tlfYE8JOsnSUEG6vAFUVDqFlQTfXvAmpCZvyUs6Dgg8N3K9jSPwiXUcbYb7Q6c5gDdIq6i4Q0ylcbt1cOEgZd7s399FmTbtUuXuux+IOzMlUzgsL6N8cqVoH2KgJLOk2DsGCHAnKMeyUODtYuSXs1Fsmpl1GhoalHvueVCZMWOkguwBLpFfbKbN7t3dlQkTrlNee20OFybhll14CpSherji9+4U55A5b7zQvkbVRYIDCQGJ9XADATNqKMMVj/NLPs0627ZtR6pxp7JkCe/ZGf4Ss228Xo3y9NMjxSYWLldoofls4vNuU4zVIxWf5ydxDrnz5OGURl7nBAROBU3+IBRYi2jwylW7Rn19vTJx4h+UxYt5Z9vwl5crEwiolCefHAVF+Rt/1XDLLj7vFrFPKWo74hxK8pJ8HRkjYxqH8D2GUvVvkcmQzTiZ8ouupLyCkfLf7LJ06XLUMDbRsGHZ37A9Fmq1Qpdfvg61nk20caNYryWrcI2mqMsjZG2YhEKsiVQq9RiPx3OL/DsjZERB8LUMgnJMZbvT9jqqRnrU23Ozuw2ejWopV1vNlJ+f+poVmaK83ESdO9fR7t25GQKizx8mtny2GR+EggTVWq3+WcgkYy2vaSsIUg4uDT7Pdr93A3mc/6aisofFf7nA7XbTjh3b8VJyP2M6EoWFXurUyU1OZ+4GlhWU3IYPxRwaWqAmXnSIx9FnpHUvEynIaLVaPQiqgtTjNWQrF5NGm9s5OxAGTPsYD4KgCMNLiuUONRWW3Cnkz/MDkJrzbO2z5Z9pkbaCIDm7j49+70YxTC+/cLRwzxU8Mv74448nqzX9deIygdOZh1QtH9ldaguMpwpPFFGpi8njWCTOoSATYNLW0rQUBAEYCG0Vo724pVSrH0BqTW637cDzSa/PJ4sl+WVus4HBUExmcyl169Y8oydncFnE4/5G2CEXXmC5rzhJg3QVZBgCUqYoLvL7dqa1fGYsXC4XffHFl/T88y/RSy+9TmvWrOU1TOW/vLqLTny5mVhtMl18Pt5mXid2aWe4jLR16zZasOBdmj79OXrllTdow4afWHbi/0yi059CAbyHYKCOFeRQPCPtOf0pJ0F4OPfQvo2AXBPw7SJz3TXUpfdi5L2l8orMsGZNJb388nM0btx/aMCAfcjS1CiU9qR168rJZAq9hM6dvTR8+Cbq2dMqzg8mwaCK1q49HOEuJ49HTQUFfjr6aAOdfPJe0Q/k96vp3XcH0apVg2natIeoa9fM9eAHg1ayGcah0DoRtZvB/I4eRfnwMfl3SqSjIDwJ6QMoyGi/bytZDROoS88PmxaOyxjcJf/GG3Mh8JU0ZMh2GjFiI/XoYcvqps7ZwOnU06ZN5bRkyTG0Z08/uvrqq+jcc8+V/2YO3hybd80sKL6F39FcKMjv5V8pkbKCoHDKG6jw6kPn8nB/u2UGlfaYh6QtM2txR6Kx0Q5FWUPr12+hzZs3I7WqpnPO2UqXXLK23SlMTU0p/fOfA5Ga9KPS0r50wgn9aeDAE+mYY/qLsSbZwmb8A/HCIAUl41hBluL98PaKuQcP550mluAoVh8wVF8g1uHMNcuWfSPWDt26tSfOOFgH37z33hnKpEkPKvv25X4EPi/t47DNFna8n7SHAqRTSOWWKRNbxPz8gJEU4ZRb+vbtg5RE325qMYzJVEBlZZ2RFeZm3EsTiuIhHpSl1TU3pKbdnJuygqDsAQUNikVqeWKQNm+AaAvJJbW1tfTMMzNRLllBp5++S7oefG6+eSVe1nJ69dW5nBVL1+wTDBpFDYbfR+g8mPZk87SqucjfeACyX6XuRBpNOfk8q+U/2WfdunU0derjNHr0J3TllT9I1/ZBfr6XHnroE1RxF9Ijj/y5VZU8m3BtkouVWl1fKAeqmWp17l5IJKChJYFAYDfndx7nf8TesdkuhzidTmXGjJlik7vaWp7M3zr/b2/mq6+OVW67bYyyePEXOM8uloY7xSxEBu9lVV1dXWarlKkAJRELLAWDPkXsuZ2lAUI8COeVV95Qbr3198rXXx8Ll8gvpD0aHkw0Z86ZSkXFBGX58hVwyzw8cIj3FvbLKZ14LxnZdDnttnoEhNdOWI4ySXePczE5G9+gsh7z4XP6VTnEk77/fhUtXPhv8vs30003fUcnn5ze7g0Hk0BAjarvKfTZZydR//4DxVLRhx9+uPw3PUT7h7YfFXS+k+W2E06DkcU0hP5NnbQVhPH7/Q9rNBoxV8NmuIs0+qOpsERMgUkY3ili375q2rRpC23dupNqanZSeXkVjRy5hU49dVeHaxiLh9XaiZYtO4a++eZIcjoPpz59DqMBA46jfv36omZ2GBUUJF4r87jwYdrm4MOcjZpkIbfhV0A5Zof+bQcgFeGByiLt5LGopprRKJN8xacJsXHjRuWWW8Yon38+QPH5uIG2dRL9SzFWa4Hy0ktno3w1RXE4Ett0lNdN5GGHPk9l6DwQ4GGfGfnwmYx5BCXh1VJ4KaZuft8WsjZUUGmPtxIeG+Jw2GnJkqX4or4jr3cv9e7NWxcY6LjjaqhrV7vox+jcWSwb1qHhbMZsLkR89VRdXUo//dSb9u4tpYaGQ6hHj7500UXno8p+GtcQ5R3R4TYPS8Mt1KnoZsovvATvQNne2GgbVFpaKtqnMkHGFISBkvAglc+gJPlc5bUZp4jmd402oR0ow8BXBGFaaOfOXbR7936xv/DYsR/RwIFZn1CWcZBC0Lx5Z1Jl5fl03nln0KGH9oYpF/uIpNL0zgODLA23Un7BRVCQG1j2Vsh9CDc9yEvaJwjocBgx45ib4Hk7c94nMRO88MKrymOPXQJbKEnm2oHZXKCYTIUwoSOfezy538EGKYIMR0tYeDN+HunO/1dXlynjx9+o/PhjKCtIB15PxFRzqeJq/DB0HgzaYU6RryCjZDQFaYKVBIdPoNF6XjfMXHcTFZXeS3kFF4QuSBGTyURvvvkmCrO11KVLDyTJ3amsrJg0GjUVFxeT3W5HgTmAVMcmNrtzOPbS4MHbkWyvp27dGqUvmWHTpt6oXf0PsodDUMA8FoXLPmIUGW9gw6PcLBYLspMgsg6LCLfTaaVhw4bQqFG8kU3qYueF+ayGO6ikyxOkC3Xp89pnPC5ns7wko2RFQRgE/HCYZQj4YQoFyNZwJ6k1XcWM/iw+Nozq6mpatOgzWr36WzrrrJ/osssqkazzJO3k2bq1F73//qlUVXU0XXjhCNSwhkfc0ShbOG2vktv5CbLtOSijlPGHWIks5VzI2CwvyThZfVNQEO7xfR+RuIzPm5Z96Nx9Nml1kffOyia7d+8WyrJhw1o64ohdUJgdOBqoe3cbBN56hBeyLyhCFzEw6ZtvjiK3uy+df/7ZNGLEeSgw53aLDd7C02oYS3mdRlJBSWiPJMh2FuSa0Ab06ZCTTxlKcjkO70HT8xTFS42Gu0lRBcV2NyrVweuF3bt3H+3YsYeMRjPt37+f6usbRHbVr18/ZF1lqEn1oKOO6pfTpR5ao4hNaLgTtKT7LChxV1YMI/64DMqxMnTNzwREjOftyhn/vIpONQpaVyqNYrmlzGwr9HPC2bhArL7kOWD1JciP93DMXf58MEBqUg4T2gII+H17hKJYDfehdJ5Y49DPl6Bit74s1mvzuFq2xYViLMahmxThLwMoyQmI+LqQCFgIFrGOCC8XwTPXf0nwGqrWhnGIO+8Es0O6iurrcpfL1bJc8y8RCKEHFKVVF7Db8W/FUM1riD4KxQltsfVzI7QW7AtILc4Wi/lx6tEEZPI6TM4XrGvXQC4aCGUClKV5gVQWorNxvmKsHoEs6B7F5wstmNJREastm55EfM5X7OZnW42dQdxr/H7/DVIc7YZ2WeCBsHh6Hm+0NRY1n+Zqjtf9Lbka51DAv08sLdGp8FpSa0PD69ojvN21x/kJue3vQ9IaKii+FeG+UP4r4snN47wZ8V9RK2mXHU3tvkQMIRbD3ApBToAQj5DOIEh+TyW57O+Sz7eRVOoSyi+4hHR5p5NW2xcxy+2KTAH/XrHbAzdkBf282doxYp6yLv8MVOV5Z60QiMs2xGU6DE86a/d7y3S4KpPb7e6v1+tvQKp8IxQmrADHqYvXvRLKsxaKswF5lwepDO/gfRRpcFTrDiWNpg/svXC1Fi+Pp2tG6jnlThZebyRIwUC92HaEX7wf/gd8O4RC8MB+rf440ulPhCIMhVLwytmtRQqF2ABFWAArT2KqC7l2HDp8nRqKkg8zANYrYC6GORIvJOpYTE72SXHhpZtxb2hd1GCAR4Nz+1OoNVWlLoUCcS6ngQLliU2HeIsado8GwsBbsG/Fsz/A6SdQhtwO8c8SHV5BooGXxd2oxbAOxFd8Al7YMTg/Gi+Qawe8PbxoHoV7VBngPtYYNvW4j4fx1cPwEUkTbaypqVlfXl6eWsfOr/xKx4fo/wEbPd6o4Ry5OAAAAABJRU5ErkJggg=="/>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5" descr="data:image/png;base64,%20iVBORw0KGgoAAAANSUhEUgAAAIcAAABsCAYAAAE3Y5HdAAAAAXNSR0IArs4c6QAAAARnQU1BAACxjwv8YQUAAAAJcEhZcwAADsMAAA7DAcdvqGQAAB8ySURBVHhe7Z0HfFTF9sfP7qZhAqGHIkV6FUFERVCkKRYEu8/en/q3P1Gf+nwWREGK6FPU90ARG6iAoNQQWgLSa+iEnkB6T7bN/3dmZze7m23ZkmyA7+dz996ZvWXuuWfO9BkKGWazuc4js7cIZxamZgh1igMatbfBJ6tDT0RpNBqDOiat2kvMZtPP6tAberWXOITEPhSaMb+rI0fE+JFyn12ip8ax0fJ6W0hKSkraqENJy/gY2wWuaHRBlDqyg0NhD704V2QUlAmzWQijySzKDSZBr8xX/1pQlzrKxBkNAstbxGsLKCrC/am2f/BZp6vDKuNRsFr1rxm+fMx7q5yGfJFMK54eIM9wexNv4NQOWq32kHI60nbcMr6XV9Tp7lHnVeJQVhG+lnmPOs03cMGf6nq+eKDyrkZKoVjOpBzJ5tAsUKd4xgDt9MSqQ1mehXogs0id6h11icSmJxBdGZzRfOwuBk8Z2YOeH9BOHsOe2K61qf36Y3nyBlZcxWBtxXUOimm7yRWtG6gjC/IUo5lOvXmdyxvO2HhMHdndxBnrQ5vXiybNP+ZT2utDLR6KE/l4e4X7+K3Qm8wyRC3rxSgfC28N7aSO7G5SqMfJduhehXBhQ+r8cyHMso5isLf/JBBJnDp0hIXlC8/P3+leV0wm03vqPLe8+Psu9zewgvNiXl6wy3KFEyfzS73fwB5co7FcKgRCaFTeLnGwbL6C++Yeyi6pP+aP3XSmqFx+wbxSo9ToEV2a8v+3w+r9qk4PHnibvGu+WCvfrCqw9WDUbfxH3iVIbDqe6zFAbj9Nz/GJYscrg5XLQlaxnvZnFimXZzj2XtmmoXJZ+Cw5jZ7p33Y5Ptsw5WXDZUBGzvhLzH+on3JVYLV25o9GUuuxS+lEQYUpcMXUW3rSs1ddpFwWnpu/kybf1O35iIiIqcpLUsmUQIrbXAXCnttnbaQTeaXKVTU4cDqd7hPldI/li7qG80icd2JOF5bZjp154pdt8typaw8rH0feX76/kr54Na6+wNGXP5vmhbnS/dmonnLvjpu7JaijCioFhFO0PlNWKVfwKdIbqWezuo6pAXCprLAb7y7ce+atkd2aKR8L7pJmd8y6uzfd26eVclVgn3x7ZdOmTZE3Tl+vvmrgDP0ymbNGHs28R3DxB6x8/tJq7BK5V7cLDvhkn/NNO360XGyEpXSmWG8UXWEIuRTCqMtqF74rjUJvNL4QqdNNnrb+CL2+aA+1bVAHvhq67ML6NO22XjgSp2DCW1rODgHQtH0DP18rylzk0Z3phE/HqEuDA+6nW3U4S964qlwxdTXHlL/UrfwHN2ne5gPfSm/usMY4dcuqg2sjEt5dLG8SKP9JOcyS8ZxUu+PbTcfUbYJD8/eWcGAeVrevhMtYgxJXIf6qlNlPPpLjczS7FLEo2qlCorDcSPViIl3ewqXnRdCLw07loas/X0trEJCq4Fw4+z01g27umpCC6H2V8rJRKfU1m02LnQPBCJVOXd+5KZWOvVEeVxVORJHe9VdOByoFpNysvU4dumTRo1dQTKQOIVMeVeTyqavVkSOVAjJk2lp15BrNy/No2Nfr3HxU74wZ1IHNwkfKaaNSQNo2ZJPtHjFxFC197EqkgGYyfnizzEg3rBMp9YG3etGQlgduu7gF7x6SDjsqBaR1fc8BYazZGt7zlv3OCIsHyH/Pu/5AT5qqQxuVApJfVvW8i+bl+Y65N666qyKVArL+aNWiqMTZgnuw6EdySthqH1ZOG5UC8mDf1uooNIyeuYF3T0iHHZUCYq2fChVcYwCDlqicNipFQoPBcN2sracWP3SZo2QGfpFMa9OyK9XkWo8ZZ7erai/GVS6+kkQiIyOX3NC1cgGoaWyk3PNDrA+yP2ac3c5c/HES73yvcjUajQ/eNnODJdkMEnqT5wx1JRFZ4YvKjeZKKai/sKR09vWbTrh9Cn/HYAVi84l8vLEYpJz+wZJB8s07vyg3mjhDdIO6XWCgYFVw/4+V28g8wTkyRt0iuPCNZ28/KR7+eSu/pXyQPVPXHhLPzN0hj/H/C+qy0IFYdYd8mhOQ3Gx1SpVxq8WhAGHlCuC2OLwNcQHZQNERQeB8gapiF7n44W0vPuofpaWl82NjY0/Kv2o7UJGm2GTh6huUTLp9vEK8+sdukXq6gL28wq1Pc3aclNfdMuMvkVWsl/645wJsDi0yYQsC+g4H+qbp68VHSQfkCwSbnBK9uPD9JWL7qXzpRhJ9q3p8eAAhNEe4zFxVveFY5SqkUNNtwgqRWVTOdqMEzggVrOoHgmjBAWoWpNqCQPliXZpYXVGHE5yU2le4afaKT1erZ4cXnC7rjWa2NVtVcEMHHnIhP/SxOVvlw8OZR36yZFhU0H3G52RXr9dfc7zQsPJUQRkNaOvYNubMn3tP041cVaALkebqTZQ59kZqHOuiV44d3cYnUuqYIVRQUNA4Pj4+W3l7xKcQQzMSioVu5e70Aq/CYMYlHawsDJQEuAojKETp6Mdt3rMnLIx+n6yievXqZSkvr/gkEGSiMq7/Mplu7u7YfuQTEISsu5k0StbtyNInC6eaWPn0AFqYepo/aqHy8ohXgeBGr45feZDWP+t/3yBkstQRilgn8/DU6ssgXxCpg8Ye4I8aV15e3kt5u8VryGCXkKKsia6KQKz1Fjaco4o1Ornyh18UooROoyWDyYTyCs5xYYtcNa2740huiexD0PfC+pshmL7K2yW+CEQ8PXcHfT76YuXjHQeBcJRBdLHCfUwS3l6EG+PdJ95i6/SUjQA38mAkuU7XXjBVEQjzXuJ+emtIJ5cVQ/Z4jTJM3ejQZwBZGCnc4PGP+fLllx90tIMpz13NX0e5qo7Ox1jqk0BY5UINd224ipsI2L5AE4Z9tkb9YwHqDoPmv0DaNriA7WG+crrFF4EcP11Yrg5rJz8jif5b7wv5cJn08IBXgSBDNnLxY1fSqsM+5WvCkk+SLVX9MB+VmmOc8SqQ6OjobdE6zfGv1h9RPoFhb9I0Vaif0vmZVD8yexulPDOQE4evtFptsfJ2i89P4dSm28crKPUfjl3iXFEp2Q0BvqQyc3el07XtG1N8TEQehOHYRdcNVRI7C+XSKato8wvXKB/3XDJ5Je31se9gVWCzOrJbAs257zKLhxveXbaPXr22I3L5mhIII1Z5Bx9Y6swFqRliR7qlxiocsfboQFiXqGCHFjxrED+w3ThLb51w4aXfd4rD2cXKJeJVcKsPfIGP+MmdxyeK4nKjDEVNcPf3m8TBLMuABIPBMFoFr+aAYK7nwGw9mSd6fLwCqirDFlLm7UoXI2dUdJpEGBxGOIUNRqPxOQ6gEVK55Zu/xO0zN4qCMoMMdCCwALgv5PqjOdINAbA2eE/yqoh/iXsVgIDuQ4boE1h6WbPENW6JBzPpt50ZVFBuoPSCcplb52JKXFQElRqNNLJ7cxrVvRld0iKeIlT+AzI4it3juI/X3GYghFwg3sCLRmGLh9A4Rc3Bvvpqj84TRmRlZdWDJoxC7J+DbS82p56X5jSz2bQFtuErOAZgcxxSFWJCHlXwYp1QbvkUjxqGuKBZmJpB83Zn0MrDWbKPHJdjDGYzxUVH0M70QhrWsQkNwTYcW7tGF+AOApaYeITu87AbfvT2CgMgBJnCZBTpxQ3/Wyd6T14pftt1SuiN3rtkM9xey6Paek5MEjNV113cswybfx1CawKkIg9wwH/dmS4zaFuQFwmUMoNRPDp7qxj8ZbLgIaQQiB6by46uYQECVw9bwcZjuaLTR4mysTkUcA+CO7/bKI9NJtMB9fjwwaoNPT5OcjlYJBRcPnW1HMLH4CN4bUaoFvB15iFDJbojW17d8KjqO5SW4IO8ooJUM+CLrPlzz2nxryV7ZIBqglK9SbQeu1QeIzzeRxGGAmhE8vdbToi5SCHCgVbvW7oSQiBTVBCrBwjiS+4FFOzRKoFi1RBEmXtUUEMLJD+ixGAWT/+2XT44nOCertd9tU4eI5yVxg4EFTwjgh/U7sPwqvmyZ8uJPPHLjpMsjIoW81AgzKYj3Fsw3LlddXeHQGaqoPuEz2UTvV4/IM9Aa5bsPU339ZGtWR7ZmV4gB4kFmyZxUdSxsevJK+zpN2UlbXhhEGtzDMo0PjUh+iwMlnSX8Ym0d8wQ5eOeqDG/k21SpBDQpUkc7XGa9sCZOTtOUf+2Dal5XNQunU7neRy7wqfGaqjbFScLymn6XX2Uj3sgMzKEuIfP3owCdeSeOy5uQddOS+YBNj0QJs+dyRQ+CUOj0cy+8asU6t/Ge8OVy7Z1bnFnAQXQFcEf/jm4o+wR4Kvt8CoMJdVWt13i54hrBGbdc1fLzi4/3NtXuquLh/q2pmfm7mTtuEt5ecQHYZie+XbzcYd5e6rCTw/0s81WdA8E+lSIx545g8Kc3OOjen2wV2FoNNqXP+Jukf6A6NGvVX3lsOA8jVOoeXt4ZypAqgZhjFNebvHBZmhaWmYq8AOthh7+2bE39Ot/pqqj6mFU9+Y0f3c6H94hPTzgURgwPNGcjXthYHuLhx+sSsumpu8uoUfmbKM6ry+gUzXQa+iztWleO8Ux3jTj8h2nCugyJ1WvEogqmfmlNGP9ESrTQ7TWBIVTFjam1k36YTOYKCZCZxmjaH9+AHCNMoOo4lEgHoUBYbZD6ZQa1LEMI/WHV5G8mT8eJTfuadwlwZJ7vO3iltJt9Y/Eh5t228UkJo+m0g9upLIPbiIxZTRNHtkj4BSoeV1bi0NntXeJN80YtGz/GXXoH6yc1k26LbuKvTqYff9l9OQVPFTOkRcGtqPXh3p8B69YGuwgU5PJY07UozCgViLCRe/eUDCqh/v+7R+M6Cqjj78MaNtI7pHf8DiBgQ9vGoRI6yN9p64mzUvzqN2Hy5VPBXGx/o8F9DXj61UYxgA6r1aFbzcdp83H8+Rci2k5JbKgZU+9GP97N/vaxdObMA4M79S0WnTjx20nKgwJmLdL5g1sxAcgjIiKPtb71d4lHoUBg7OPB+5wB/lQ45wNCOYHsOsR7ShhJzwKQ6fTbeqcUJfWhLjfZ6iJi7LYTRhQ/4WBi4/ybb7+izvP1F5cJdmu8GpAmbRc/6aHDAdmbTlBt1/cgrMJKcrLLV6FgZv89x2U/GorYxP3y/5hsH8fKC+3+KIZr90Jyb68cLdyVg3nqUushtK5/7yz2xkfylkuGdyhsdxHRkb+IQ884NMToB1lV0xZFb3ehz7lZuRwdC/Pl/kFhh9g/x7WbIuzP2eM7FMQd9dJUFbh8ow3Jq06RM8hO68lsReJAbKxnvHJZkDFXln0ZH9akHpa+fgOvwO/iHWz4uxv95fE+X9/+GbzMRlFoFXBqfZjIiIiPuWS6xgfKmZktPA39L7iw+2/23yclj3Rn7XagFRxh/L2iE/CULyz/v8G0hfrvA/Wmf3I5bY6iWBv8XUiaOcY752Ev914jBLiZHnGe9z2B0hZPDR7izBVR2fxABj2VYrcm83m0GWQysvLL+GHtFFN/+EIz8+x8pBtjg7v7ZCBAGM6u0RvtHUyCyeKyg3igZ82y2NoxSMqyKEFDyrgpv/Jqw/JB4cLvSYnyT0+mONA2lDDD+VZ/CeuOigDUJOwDWurZv+FIHyeaiJo4LlafjiPBXl4ds3N3nKmqFz0nrJSHrPGquBVP3i+DgHQ55UaRAc163R18suOU+LZebYp6sJjIjWopjQe3J156f4zMnChhKNF1wmJYs+ZQumGIH5TQQkPEKB/csB4MB33ujuRXyoDGmye+m27bcJCxmAwBGfqxmCDsNWHlsj+kClHckSHD5fLpdICJbu4XPC0pPf9uNmW4cNz1qvHhjfQEu4tI4cTFJUbxWNztomeE1eIT9ceFiUG78NAcb1IgWG+94dNogeum787Xf0jhZCK/73PqOQHdoXk4INA81R6s1BQkoUJHmSz9WSBbBX/ffdp4gnSS/RmWVTnInxTlCUaxUbKmqlB7RpTs7oObSXf4l5P4V61t9rNCgSTgG0cNp+6FUMDthqNxjdwfujGuYcbeXl5DfDCPC1nPeVVY4Q0moQjUDptUVFRk9jY2AiNRhMJd2Ps67M2qlM4q8B26wz2+TExMdwFoADR06f5ws4mzirlwPfl9+HVigbj+Go4euKL92IlkCco+GvzhrSOcorL6UReCWWXWHryNo2Noub1YqhhXAxFR2hkBZirSjAoTz7uy7PKc0VaIo7XYcuTf54l1FrlwMfn2TOGY38/PsqVOG7MUZ/7M/OSB4kHMmmD6vyoQwreFIl194S61LVpHHXFnl+cE/SYCC2O4VKSsNoP5Iooq0gvK3VTzxTQvsxiZA7yKa/MaOkHrRGy98fwTk3o0lYNqBnuJRs9hODs1EnkGnghh1kI2zZsoW+yDgG1RjkQUxtie1Kn1T4Jwbfhj8gt4zy/Ji8x07FxLD5UU15qhno2r77kmhuMdqQXyOHcKK1SRmG5XGnm3t4t6TIojRUoDK/4MgGK8ie2wHqrVRNhrRxQhqsQwH/hcJhgqe45LafH5NkgH+vXmu7q1ZJa+bBUTE3APZG+33pCtuUkwGr9e1hnuqZ9Y2nF8F4leJ3/4rSxyMsE1pvwXIJbJ8wmk1xlNbdEL95YnCpnpXr1z91y/e/aSlpOsXhq7nY5C/r7ifvlRP8MFIXnPpiKrcZLJ2HJJiEiIZyPISljmdEs3l2+T078P2HVQTlg82yDa3143DivejJp9UE5lRMDGfAywl6HAJwTQBDNIJA1LJi9ZwrljAN3zNwosopDMwdFOHIst0QM/zpF9P9sja3Wm4FcJmNXcws+1BR48RZWpUC6LE3tlDXh1YRZE/ASRm0+WGq/6AW3CkxNSko6+5UE7xqPTTYT8jpPLWBW5+6qqBQ/j4XPU9JEq7FL7XtdsCV5Q4nx7MNoNL7GL7n3TJGcvogXOD+PZ15HJrznpCRxptCSzEJBMvV6vcf5+msVeKfWeKm9/HKPzN4qO2TV5OyrtQ1elevSKSvlkmdWTCbTdOyq0nsx/IC1eBQvYd6XWSTajVsmJ0Q9j39MW5cmLoIMOQPLQEGOIdL5vjJGOIGAT+SXmLHxmJwhN70W11GECweyikR75EXmq0gGBeE6kuFK5EEn6DWkCLMO228ajWbkm4v20KYTubT48eBM5chjId9P3E8Hs4prT8W/IIqM0NDQDk3o3eu6WBY+CYASg4mGTUuhOy9pSc8PtMyXASV5KiIiYpp0BJGgi9hsMi3UaLU3vvJHKh3JKaY593teoMBXRn2zgebzOmVqpF6txGCmb/7Whx50Wmi7qnB7znVfr5Prx709vIv0Q4R8WqvVfiEdQSKomRqYuEmsGP9euo/2nC4MmmKwMLJLDTz4RfnUUiDtAp42I0B4DNAfj14h16eyW8/mM4PBcJ06DgpBUw5kPp9BUvLi3J3ptCA1HYpRzSUuo1lOhn9py3iY8MayaT5KDqSqFQ2gVSZKp6XfHuxHX6YcoUV7z/BoNa1Op/sOEbSjOiVgghIVEaCuCNyWA9klMbfN+ItmwnTyKgXBgi3HNUhn1x7ItI2ltGEyU5/WDWjp41dSowsqT++2HNfcMXMj5ZXB8rCy1CQI69Rbe1Vp+T1vrDmcTY//so2S/n6V7KSE5IVn6bgJSUzAUyIFy3LwMOSYMQt20gN9WwVVMTxiFpQQX4d+urevS8VghnZsQp+M4mlpanmS5IaB7RrR6J4taAzyeAwi6VDsHpaOAAlYOWA1BiJAoxKR/mUUldNDAWa2qgTyIKfzSmX+xhO7+P+zNHlhXkKpZfupfNrIs9oAWI9neCVl6QiAIFgO8Sr/Tt9wlEZ0TvC6DHTQQTJzC5Kye3/YTAdQxOUeYozBJCjpUBZ1nbCCJizfL9fTPFtpEhdNI7om0Debjkk3kpQecXFxAa+PEZDEYDU6IR90aU6ZiRbvy7SutVn9wIL8gGJupw8TSfvSXEK2mKJemU+DkU+R6wg651P8gbXOeQsjeErIlYgMPJ0sA+vhdYlPbwSUEEM57kaS8iPPwMqT+yxC8SoUSw57zJDivzYNL6BOjePkefZw/rMcpZjNJ/OppBxFSH5bnNO0bgz1aGbpZGyP9fzkI7lkxl4LpbusTQN6BEkl91HlEgJXagmNoGLcj834LztP0Q6YdPlkbxneEGRIreQjwz1yxgb69/DOcpVPKEcGvK+BFfE4p5cnvLyNZ6Ack6AcL768YLecMe6TW3qof4KLR+XAR3xtWCcaN6Kb8nCEF/keNC2Z9qQXWJIWnH87LNzP910q6wucOZlfRv0/XU3T7+5NQzo0Ub7e4ZnrHv15KxXqje6VJITKwfB7DkEx/q2hnfnblOPbDINy+D2kPlB7K7tXH0OmsLqmEww1LeNj6Oibw6ukGAxPmZ46ZrAsTnIpqibojVKiTmv5pFAKHjjp5+ziFgJVDkmkTkNN46o5I1oN5JYaKAmlME4yeTArRwJPXIhi9fvXd5UWoibggbTBjKRBUQ7OBJ2G+T5b4Gkne01MooavL6TBX6bQE79up1HfbqQ27yym9uOW0Zli9+/ap2U8Nagh63EUyhvMQllQbsWZQZlZO0v4IHE/7eA6A27ks88+ROroMIrL/0lOUx6V6ZZQV45TqYnSzO7ThchrVDzXZDIFNPw+0C8qVzfvmhBHmyDMUCygU92wFdyfXQzJuMtUClmf4g6+ys2VIYUHehkRtqsvskzQjdLKGZ1O53dJhQlIOZAb3otd7k3dWsj6hPTCMssf5zAcb6vfZhClwmpkIWkfoJQDHEKmdI869otAlWMbVHR/gxgdje7ejGZtPqH+OXepKcvB9S1cS6pTFg9F2T/lQQAEnFFALOExn7JNxTqQ+DzVy/H8Ulp1KIse6suzT8gkJRdW4yfpCIBg5CJ/Q2C2X9W2IXVGxnTaOveZtfOEhglJB+iqto3sW8O/g3L4uVZWBQErBwKRAxM2lo/fv6Eb/b4rndYdrZ2LxNdGluw7Q2vScmT/VAYRlefWfkc6AiQYloOnuZ6DQP23VXwM/Wt4F3r4521UVF0lFySxh7JLZKce7hFlvy3dl0mJB7KoiLvmWau0sctAxnnx3kxsjucvhqCX4JpMXh7EXRU40vT0gnJKOpTtcK28Xt4j0/F5IYSTk+fn7qBPbulpaw1HRH2eI6x0BEjQ3gDKEYWAbUDAek1efYgWpGbQoseulFNxB4rHthUrnooIrt6yquc748/1QWxbKTOaqP9na3GvdvTwZba8xruQ/9vSEQSCYjkYlFz02G5GAI+8eHV7GtKxCd0wfT0CrE4IAJ6WSStv5OFm/EHcba5wdZ518wVX11k3Dzi3HPsDV5Ff//V6uY6oVTEQMX8IpmIwQVMOBoE7XlZWdg0U5MQbQzrJ6Y8GfL5WNoMHAltoTq7qREXKVlWpcVZdqRUbfpDU9GpVnx641PIx/YXbey6euILu69OSXhnUQfpB3rMh+/ulI4h40XP/gBYnYLcSlqTLrzvT6ZU/dtOyx6+k9o0Cn0+U+y2ko7hcDGGHJPBBhsPY4IJIalEvJuAmhu3p+XTrjA30v7t606D2ll6AUIwvoRh/l47aAgKtNZlM87AXJ/NLRbcJK8QXKWnsPI8fjE3cJ3pPXikHVltBJPw/Je7aCV7gWfUu4s3FqZVe8DyeOZ5bInpOSBQTVh5QPlIpTmPrrURcuyktLb0IVkSuLcHLPFwyKUmMWVgxpcB5XMNz/18+dbXIK62ITJDj10qsZxfQ9nuwGfgl1x3NEe3GLQ+7FWtqGl7/AHk0OTPBntMVc4RBKfZAdrV3rUVfwHtq8KIf4UXlS/OCNTzvxLgV+2Eupdc5ywvzd4qeE5PErvQC5SOVogCyGqnEd26A99bhxcdbRCBEWnaxGDwtWQz9MlnOQ3GusP1Unrjys9VixP/WiSM5lolZGMgm32AwjFbiOjeBHDRGo/FBCMNmQ6etOyJnGHx5wS6RXXz2ZV55GZ2nkZ/gtcZmbTmufC1ADtthKbor8ZzHCoTSEcJZpOQkSvVGMWnVQdH+w2Xinu83if2ZtdOicGq5E0nFqG/+El3GJ4r/oEhvP/ku3rsQ7/0e9mE1V3fY1iNBULwSwhSNRtPP4kP01/Fc+nDFAdpysoD+1rul7L/QuUlo1770l10ZBTQ1OY2W7jtD/Vo3oNeu7UB9WlbM6oP34/6dP5SVlb0dGxsbHmvSOVEbKhlZkBchgj2n1Wp59LjstMA10lxjyDWws3ecIl78+HJ8hDt6NqcezepRPNyhfjluJ8ktNdLWU3n0y4502nAsl2AP6M5eLejWHs2pa9O66kwLeAfutjcVG/e3cN8RNUyoFcphDwSswdYB29OwKqOwtVV/yY/FnZy3wbIs2JMhe2Nzx1tugu/cJJZa169D/Vo1oKgIrTyuH2NZo4fbbnAfeWzfezu7RE/H88vIaDJT8tEcOpZbSmk5xXKdloYXREll5PVWekIZ46IjHISJ8HG6sQHbj8XFxT/Ex8dnq79qDbVOOVyBD8CT1HXGB+ZGP576aAC2+nB7nEDseF4pFbjod8JCqQ/Lw+0h3sDzuFf1KWwrOL+k0+nWwSqkyz9rOWeFcngCSRIPC+TEPh7K0gsfk1usLsHGyzRyczEP6WRFYjPC8uD8I48z5XVQZHd6uHfDfQwf/1BERAR3v+MloIrgF/gEX+c5T+2D6P8B7ByVdTB5a0s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png;base64,%20iVBORw0KGgoAAAANSUhEUgAAAIcAAABrCAYAAAEqZqFlAAAAAXNSR0IArs4c6QAAAARnQU1BAACxjwv8YQUAAAAJcEhZcwAADsMAAA7DAcdvqGQAAB9ESURBVHhe7Z0HnBvFvcdHK+lOpyvuHTeKwQZjMKGaUEOJ88ILvIQ0SDAmpMFLIDQTaiAQjDEECBjygIQESAgQCBBCgBhjwIB7OWzO5+6z73z2dfWy7/cbje50qitppZONvx+vt2hvd8p//vOfmf/MioKh6/pp1y3rxK4HbzAs9+qW9Mg70/D3rd70DwqHw13q3rQ88pm714Msai/hDeqwFxd90CH3Dx1bLQaU9fyJBXCvyTOAUJyrDiWXLor8ISnDXdzmrnWpK0LMq/Ooo5iQxIci9iFRnjyxRh1FSAhJPN8d71BHmel+SDAYPFMdSs4cXiZigxYfincb/eooTcJ+/8MOoeFXvuWJuAdEiUan90PCYTd+qVCnKfGFdOGw8RUReqWJRdOcu3xJc7kXsQ9ISTisT9vtDTF2vajrCGZ+Q+nBoAcRp1juWCWL1WnqlvTUtgXkH6VD3ZqcD5v96rb0oJz1FJxY1O9JmfFhuzqKwJiqP5N0y8ny1qA6ihS+v2/zdR/H7gnlFKH5qjpNXoop8tYk4pRVKf7jSYll5UsokKnofsgeX1gdRbj+8Ep1FOE7caoBAe9WYkmj04IHXrW0Sx7PO75aVCSJWzQqpNevsQ9KB27zaCis6rT3Q0imB7EI2rWeUJCEhGUwFzYH1FkPG7tCfMGp8Q/oOyBkI7FJZcMiWg8ds6EzyFMJfuM2Wt1uLnzBrOW963cjzP3UJffqMWlJm858CPV6ebJilAVr24NiYj9bL/GMJ2npI/cjNtznGwjCQJCFTakro6RveXqDR7/4wMTKfAaU0lNJqtMZ0D3xcZ1xYIVocIfEt+JK/jqmTn97wnsTLkDSmvDUoeq0FxfDWLLHpGEA2mdUhSZ2xakh8tjxNb3ujRJGmliE7oYC6KWrEm9NEQgSH2q+KFkgmP7JAkFoBEBUurVQlCS367vUQQJPT6uRqZAOBiJZ9sWCMuBWh90kBMRi0YbdsjKinOPhS84e2duGixJEAFkfZQrEHzZ4RHy2pOX2lYYM86y4bmlnsjhIEoQ1Fh9UZ4wBnzc56RFSjool+sdbXCF5LRve3xWptCJPSV9JZR1fl8s10ul0Nry83S+Wt/jFaKdVXt/lDYsThpSLM4bZKIwHQA4a5A/7PKFQ6K8R0dNlrbuqJaBv7F37/k3dWhj4kh3ukP4yGsLpeKLerXvQ8qapoP7UHPDsY/iC7a6eWBvh/V0Rkx4BmqIelTt4yG+f2eSRD8yV5cg6POcB9cjswR+fR1PADBY2+RmY/1KPTkrK4rsT8jAcNatZ0E7T0hi8SX9gLNShaXQGdFENMySVYksa5ZtX9vSrREHbXB0l8sJWnzSauD1RH2lO3hxXcTIQL2z1qrNEEkKHvHQj0Al9FOxBOnekXVw0vvdP6zpCYnZt74DT+LnhCKc4rCZiIkZpZ6pY9Tar1TpAXeomiRmQvKOEufWfxoD4nurSinLn6kSTgcZPfCBIP6QKVH9/ddqLhBR5YK1L/9lhCQaUjOVlH/UEghnFhiSt/PhMY1Pu6STNX/KfRr84c0R5wnsTUqQrRZ/MxTCQY3/hkyg3ye52prH8F6oaOZ6EgIyvitSm8TCGqR/fm6snJqZolGTNcZIQkJYUTQ/+PU1BW9Jy1psJNckjQ1KleMJj0xlA7L2gbZqOyw9O3yl4cHXyQCak0yYEeVxl6hgR6ooPknQZsFX46HHV6iw5jIc1iVJLuID6EhrJkrTPdrs7LFJZ+OyhNdLVCzXQgiI8SJ12k5A1aE5UzPk0odkhoWZku4a5zJjx+OShdik7RgJx/bIu6pGEQJCkIlyIuiZKVnUNb75pRfIsyJVnNnlTBiItgUBg+mN1biZO3lyLhhXqsOnq0dkDs3POvLr8jCMGAgb3XeqRuePz+aaqDuyseWqDmylxhHqUOfCJvzIYoBuWyazIoPp6k7Xw4A2vdArLeQ/XuoVd00X/Mk3s9ISFA8rsyklO4dD1Vyya9jV1+95H9sUpD5Bb7Bc5Cdsl2NjeqUGJ7u6TRa5uw479qKtw/UkcfwgFmGi3FpCCJUgwGLwIkfk9Iuagll7ZGhSvb/cJ9ridONguDoalUAPLcahDk4EIwAJs8eui2RsWa9pDYmVLQAws18TXx5R3m0hIKA69XILn/kVeKGUQWBskoB57fQsMCaqxBjTRzGRla0Aqhi6kHsH7NqjXlw4I1I0MHIcDH15nTkPZKLOQOK3s5QOQyBtUkPoG1MxzGZC7VnchUOZKQrawx+q17ZHOI1Suc1QQcyJrHQKJqIZe6OBI6hnDykQ/M/tg82QZ9M4A6J3xsPuRNjXQNZ3qp8IAsbyFuXBbATrGzeTqJZEBP4R3lgq6+bBjlZ5C7zb55MsKyWYo5SV7/HpdexCKU13MkvtqI5mGcLP6NowheUdK/0Ro1t+90+gXZ49IPbQf5To0oI4eaBPfHpe5sRXlztUuObqdikqbRbShWmYVfsuRlWJCirZzLPfUuqRXAdLlcpoA6nJaMiYIHsY3B29a4RJ3HmVsvCl27LEfDuYeU4U2VeQ8GT/9pFN40vQRxsJOiKEVFjFnavo2fpQblneJ3xzN9xtr02W8CSL3zsLm0BmnDrOrK5l5YK1LrGpLzG0/IjMVksNm+jAYZFG++367oeFtOVp4Uo2AsBhmuzskqmyaqLHpL1it1m+oyynJ+GiWwysXd0q3PKP8bYtXnIIaaBZyx0zYY/jsyf3UmXHuQcPr+sOdhqQkaVdEPCcOMS4dhH1vZicGoV7KBTYLjGIoQQzdFMM1kyrFb79QnbHTMRtY3K7Fc3OBTXGjGIrrphyGmzkQwjrBjERhDv95Wnovg3QYcMzsJmOCwBB4a2yGHt9U/GlaP3EfahhWIMaFtjd8N5+TK9Q7XxtdTl34vLqUFkNpR8X63GZvVnZFPEtaguLBdW7DNcTgMk3MRmLmy22rXOI22C2mVbsEhtkP6lzi8bFOTTgzxGgritcdMLJoV9CJ2Kj+4WDJSFTFt0ypTDvOlA1L0baZ3N8u7Bb9UhhmT6nL5oBG3ROvbkvvjpAOFxTBsj0BfSk2ekzzvJDQc2ErNoT7ERUF82FjaU1bUG9E9pcybzT4dE9QdiBdp4JeOPA+J196Qw4upMWAPXUEiZFbHZ0reOHdTd6w/mIGr55icfdql065RVPjdhXEvgEJcw39jK6Pm1RUDHyhsH71kg55jHBcpYJUOiBUGzd1hfSbVnR2z7Iymz0wLH6+hB3NUhrWqVeXPlDAFyLffJtdYf2X0DeP17llZIzC5GTv/W/XuvR7a12RzuRw2IvnZmyx5oM5Fb5BEEcLtul46fnConOSF0xQLaYZrXfipnZdWN7ByUuwpd7Eln27YT/7KQhFKy4sKl6vd1x5efkFOOXMqIOxDUZxkI0V/M7x22Zs9agtXrNara/gt838bZ8BEbsUWysi2wtauXSDrm0N6GvbIi7RHf7EGgk1yG78/UXqcQWlIJLR3NxcPWjQoNeQs6fwvCOgi5e2+ugwJkY5reK4wXYxokITDmuk45nQc42D342esFi4yy9a/WExdaBdnDOirLuPFWnzIXZno3FWVC+AnEFOzo/kqa4/u8kj54dyXCUXYGfJxh9nlr29s2f8B5Lyb+yKWiNmBWyB70SCqusPrXPLhDCTAMyV2bVd+j9iWtd4Z1GKT1ZAGpYzcB81+/W5nxZ2OJOGLg26RjZbAd69WAWjb0FY6Pch/RzoftCi3A+KwWooXS5pQBAG5kBufZlmwJczICzXfdFwi/KzxZHGmyK3cYh8wEs1vrnFF9Jnr+n7Uf6rVGuWqCAWD4illz170bnApUBUQlhsVTALD172Hl96cwn6fUQlBGGcr4JbOAKBwDmxLy01WNNE/daQIGeoYBsmK8OFL3llm0/Oy001c6OvWdMWlJ7BBzi1rF3UDQ+/oj5/mmO/MCZLNiHIEf1tYl5dZEYEpMOQs0vWUCpuWVH4KpR+pIv3+OXWnqThZpQXtkQsYBV8QxjKYkjFYyGhXf7J7oCYNjSza4ML0kMXpmzg31yzrEu4sY8KHiXRCtmlt090yaf5jX45J+qLQ9O7Zj2w1i1+PtFJ6XjcarX+UF1Oi6EQM4U5W/C6uBVcktHu18WPP+mUI+1GR8zRehc//rhTLlOVDPwsuDxEK55dif28DNOdory10y/OQqvXqO7IqDOQspO4H1RuTL0sbPbLpvn3F7Ub9ve6aknqhCAUMuqqweUW8eAxVXI+KUqQ+jU17+2KLJKFOBwpDzJgJIZzqaEvPjDj0lgSzq4ldmTG5R91io9QtNKxx2fc74OSccmiTnHCYDsSL3Nm08NAJZohj+SMiQEJO+evm71pcy6Wg2ImY7Lf5rH1HnHF4s6ERZOivI/cM1qcGK05x1TKatMIk/rZxOsNUjpOlxcyYOipFVkoQ/ZixS5Uwr+kUrx6aZfUJQua/JCEHhGnPjDKkQNsYmRFdo3TJXsCzFDb888/n/EP08YSZW0iHvQpJwufkWbNrHie3ugR7zalLh6RBNBFP1QL5Qgi57MYgTl9zaTUU3iTcT9qlatQq6AOGKZpWsrVZkgmyZjCueSTYcgYhRqcFip9RlNBQbNBp7igYI0mBEk3hTgVh/Xr/puz1T4lmRLj9FooTzq4GYVRm7XcJT7e3bNOnBnQfJqQZL59Jg6ptiHBw5SMjHojU2KUsXrMxuXwLBQn1g6pVlDKFY41HpaDZHBxAuowFJGMf5wxyFzpLhto3pw5PDsHXCMYNHMSGOzQDFfdGV+Ri1PaJQdViJOG2KWLpFmcd0C5OsqOEMqX0ShkSgxPNQwMA8ZeAt870CFXCTik2pqzz2gUivlXc0yMba6wtGOgM9JbfyBTYrw33GHhylrq1DifdYTE5WhvcBWU7GWrN+ePNl6tx8PRPE5LBe/KC2nIlBgrx0GDp7Ie08HqeFylZlhE03HBmNwddzf0TA56S+1TkjYxoIHXMk/SGVDpuPOoKjERNUA2VmYs/LsHs5gakoxP1EIfMB53y4M0ZJIMyYbO3J1orkWz//Hja6QCzKaPgwnBOSZVWfaLxBMpIroPiZFRvDMnhq6/lmolHKOwM2ZFazDlQjPxyISA2X24WnwzV9iCPgfWcDis/1tdSkvGZEf75JCOkKVupzuYdMWlVLAGYAK8uNUrGtxhw0YYZ+A/dFyVKf2sz27yyiWEUZNMRpFfoy6nxNAb8TD9+uVd4p6jM88I+L96j3gb7RP2NxhZsigKDSOupMqeKbO4eUWXuAN6C0XEUDwN3QTpmPvmTv9VZ40oN1w7cH1Irs/DzhsGhX8W7bdgTc22BgvNGNQ47IRhr7aZUM9VwRQfUibmWq3WX6jL5kDpmFOb23AiXUF3oZFDx5Ml2NgDzgHrQnKVGm5UwTcXSMej/9zuQ8QKHAsT4IoQje4QR9XuV8E3H74oOne9lInO/1fBLgxI6bPonvXmjsLPr88VLo9BENZTVbANk4W+x82a9pZT099iazQXE73QfAhr8yLUSEiLVxHWBepyYUGyu36zpks6vpcK210h/V87pPNbmwpmccALpecOHc1KATrTPr4+4t+lglhc8F7p03XT8q6CT9BLx/qOoP5kfbebZVbF3lTwcpseDnU8gVxZ05r5eydm88o2r/5BZE3lwi5Tkw30xazvCnVr8kJDD51foIrvhESi1vhYBaN0QKD+hwG9p7ZLf7/J2EdtcuGvmz36c8r7OBgMfku9vjQJh0PzmRT0GY/1986XP0AvPPxZt7/WG9j1nX7IhoaGBid0ydsM+AtbvPqtKzv1BY0+3W98upo0++knfv3SHid6JAKd9M1r1sZhsA2aGwg456Zdglbrr/GqEbWdunhjm1t4QpGOl9jhQhpy9Wxp2ixiYLlFfHWMU4yjF0RkocUbLZr2Z3ljASloYsSDnJ2A3bl46el48yl4PaMbHXEKIOYetOsXIF3+g/N/wYqsj/y0n/30JUUtJqUAiupAi8VS6fV6reXl5QNxaUjkl270QCCwu6ysrAX6LoR7PdgyDjPsi+wzwqEqL36p7VTo3i/i0hE4n4rj7Lx9DIB3uCAwK/B8bh9brVYO2O3CtdLr2siDvVI4kCE2bCciM2Zi/yVcGoHjXnYpP3URXQGZy7Bxz9FXuxZZNQiNS34nSvRX/sfst2f/Px0m6d7LkUS66rhgFdF/aUylVfoaDq+wiiEO/J1dS+qriPA0YXsZrbZn7Hb7YoQr9SdOSpy9QjhQUiuwXQgt8L9I7KnqsoT+lfTeXdISUEN4FjGpn1WMr7KJ8ZWadOExEwrRZgjbNmz0v1gP85k+UxyLpafOaAhR/DgxhGUJwn8/NMwLCH/PR35LnJIVDiToOGw34vA7SNBub/76zqB4uzEgNkELMENOHWqX+2wc8goB+x7b/WGxui0kPaC7oHFOgLCcPLSs1wexEScKB1fGvQ3C3iQvliglJRxIuMHY+MmLyyAQMmxs7L7e4BMf7w6IYwbZxLkjy8XgXD0B+4Da9qAMf5tPl25q9C6PyjHiytrrD4jqtdhaI1dLh5IQDqjcb2L3EBJIthxY5/9li1eOrXPNR06ySFa/7224YQe9uNUnVrYExfRRZeK04WXd43pIgzbEfya0yUvqUp/TZ0mOUsOVBu6jHcFz1uX0fHkT25dH2vkdtL3DIMoR+mnyM0k7PSFx6UEVYlyM/xjSZS7S5ToIS+4ediZQ9PRXQnE/In8Fz1ltcN7KHmiLn06oMDxHbl+C654+s9ErLhhbLk4e0tMPjnR6COn0CwhJbj6peVJU4UBkf4Td7xBZjR6SXI2XTcmZKDlmfMJ8b2d9R1A8UueRX1r48qiIGz0KEwXjRxCSrD7vYAZFyREIxRRE8h+I4BhWH9QUO9DsvPIwZ1ZzoD4vcG7Ykxs84sKxDnE87C2CNNwaDAanl5eX18oL+wKI1BwIhuT9Jp9+zdLOXl+43k9qXt3ulR5Dsd94CoVCd6ukLTgFK7aIR38IxrvQFlPoPM85qGMrNVka9mOcjkBY3Fvrll8eibqbI20/QdV8NrZ2eaFAFEQ4IBSTEQEKxkD2JD6wziN+eIgjp+mr+4nAT9NwGODqiZXRqXl7IBwnY9t7ll+GYByHTXo8fbzbL9eB60u/wX2JRc1+/TqkZ/Tjj6DN7/cfq5LedEzVHAyozWZ7F9Ls5DoS7+0KyElpRlYJKUU2d4XkzMbP0IrY5Q33mgzM/ttqm0VMHmCT32OaCK2YLpqsHrhySq4foomytp3GqlfMQrryU6oQEK5TdTK09PLIHeZhWq5BW4zAjqOQo+gA/+YOn/yYXKbvrBiFapWLGnB5nEKKGicUPFHvFavaAnIZDCNyTZnhNLSRFWiWH+yUYyn8vPuK1oBY0xYSOzwh+QG+Xx5RKcpMaLKzS57z9fgtKnYFIO23I92Ph4DsULeYginpjMCxUf4qAngWS9vv6tzi1slVclqZGXDUlV8u5Ed6OJHyK6PKxDdh2JqtkJ7e6IVQ++UCMbkiHTogLQwbNQ2DyLmL0cVsOIrMyZ8cPc4HrlO9EJr5RggcQR68Y7Va6b5gGqYkLwI2C4JxlzcU+fwkx0OmQN2axbObveKNBn/3jNpISdXF4f1t4hJokuEV+feqPvKZR3y4O2B4rap0MHwsF1EDnNqoyROWX9q9Adp0mAnhJY/WeaRvydfVCgOoYn4M7TFPnphA3sIBwRiP3SIIx7C/bfHJD6SxpJjJ86hSXt3eIxyxhFBUOQuZo53/DaEcnoP/xrIW9ky6pXuzKaUlBmq6UU4NrbWK7s+sm0WbPyzmfOoWMw5yiIOqbRSOHW63+5iqqqpGdUte5C3CCNAPKBjs8VyNeppLWpkNV4dkPR5rEEbhipK8zCH9G5Z1iYs+aBdXL+2EQPmk84+RSV4c/fVA3ZspGBQ0Gp/3f6FKfrPWbMEgXECW/R9c4Y7RRD6MdDqdMyO/5k9e6QHB6KeHwx9ZNO0wGowcL5lxkLH1FLOFVvqcte7uetwITDAairQBuZDlgcggZhgnPVDlO1DvD4Gm+QAG9FMbOAXAPM3Bjr8jUe397DBnUo1nFjTSb13pkkMRo6GhkCdrcfkEVC8dkTtyJ6+0CAQCZ9us2r+48uOdq1ziUqi32KFns6BA0H5jlfUwbAOu7JGvbRDVQlIg8Gyz84++qF8ZVZ7Xp0KNwhVWg1CR34KRDuHgMD8/nMKJLnmRV5rAOj5QWDTLDldIWvhqHSnTod/Dt9/vEFcu7pRD/PTV5Ciuyt+coLBxo1YxO9QMlxUSN9IkwzMT1Ig7UYUSVC1W2IGT5Ume5Bv64/nfNgSMy+eZ0YZPBlfGroLhT1W9zR2SC6fSu7wwb8sf2jm0kb4wyPy1EpPBvg6ukMmOOoJCe7Q8yBNTRJu9f2xOmtTflQBLxhWHOqUw5KMtigWnPXB1rWyXcc8V2ho1MGzMThtThIMdO4XONPabPHxctTi8n1X4+9R5Lj00gA9Fs/LsEbmteZkL7BwMQyADyZpzeZCXcKB+k0VjAKzDYpQRVl3XTKoUT51UI7473iGGoNXB9GB1U2jhNALDwo6unxxa0e1hXgy4PDDTIN9e13jyEg5Yxou4d0B9buwKydZEMXh1u1cshd0xptIm1zLlTLS+diijYNCr7abJlUWfOsEBPWqNqHAgX5bKgzzJNxbrEZTglAF2sRvGED99Ugy+Ntoh69hFuwNyEIrfxCzSq5PCd7NL/M6jKsWwArXY0sGJXpzaORBaC4IRhEJfrX7Ki3xjQs2xFlWsnEv6KTKqGLCA/GhChfj1lEhmsIu6r0AjQZw+zC4XHo1+yLWYUGPVdYTEsaplBOGgj+kSeZInecVG0zRPOKzLSThHD7Rl/GqM2YxFK+ZuZMrvT6iWNsgYVC9UrBQWbka6znOF2oLVx71TqwrWK2yERmhsugdMHRQZ5IPWeA5blzzJk7xr6nA4PBa5sMiiaSNuWtElvjnOkdUnRgoB61+ON3D43YtjM80RCgXXHbr8EIc4CtVpX/N4vUfO+L9wbDm1Bv06jsZmynoipqRbMBicZbVa74osWO0Td0DdF5PoTHv6OKxpD8lBLzO7GKi6+UzO3p9xcEVOI7+FgDP8n4Jw3HpkZaTHWNd/Am3+qPo5b0xJQgTKju1lSOz03yOwbNp+fUz+7fwGd0gs2BWQTTW25ZklHNzjB5B4jZ1vId0S6QLHZqI8SGHAPzG+ShPfQFyO6N/3WiIWDrjNXuMW5yNs/DwXNPgbKKDT1c+mYFp6InCj8LDFIYtlxD2rXeKkoXZx2jBzhu+ZSRQULpq+qDkghYOZR6FgT0s+keCz6RPCPe1JLrhOn1BO3u4LA9Mo933qlkvtceY+CiaX0+NIbOm5CUaBgExCZi3w6JbBty3vkl/aobdWIaCqp4fVDjRj6ZrINQjboVX8kBp+CKfVx+yOwCN+947+D4wwm8Ec+5jY3ypGOqxiBAzZfL/MUUz+uMEjbZ+ZqOIgGHtwaRoE47PIr+ZheopAQGAQiQVdQUv1Xau7xIUwUI8y0WXw88689R5RjgSecbAcnm/BpdMhGKsiv5pLQYoLBGQCyuvCsEUbOnuNS0xBM3f6yOKNNeyLsBq9t9YF+8Iu1/aAYDTAxjsF20Z1i+kUTJdCQGrw8NdhFJz8p41esccfFlce6izqmMO+wnbYW5w1eAmqaX58BoKxEEJxLrbIt9X3ViAktyIy+joYBNcu7dTXdxR/kfi9GS5nfueqLt2j5p4Hg8GbVNIWnKKUYwjIEXjRi9AiE+bVeeT3cq+YsH9NjnTQyKZL5IXjysVxg+zUFvV+v/8rDoejTt1ScIqaO5D671s17ck9AaHdv9YlpqL+vMCE/pB9CU434IoEh9TYxEXjHTDddF8oHJ5ps9meUbcUjaIXXZQA+jjOhoV9dZNXFw9+5hJHozVzwWjzZ7DtTTSjWf44WiL0w+VYDVvWSKd7kE43wrbok6HFPssOCIlND4fvsmjatW1+XTxR7xFhoYvL0HZnD+vnBc6n5bzXU4eVSW91Jgyq319BIG5Tt/QZJVFWUULOQ0CeRKIMmt/oFy9v98mFSuhqty/KCR2BKRB0CmZhoLsDZKI5FApdZrfb/6Fu63NKSpFDSIbpodDtms0606dbbC9v9Yolu4Pi+CF28eUiOuwWAi5iw/kl7NXltE36X0Ag+D2dp1TVsX+RWqO43e7RsMxnIYAzwxZL2UcQkrd3+ORYypnDy6Tbfylrld0QgveaAnIaxQGVGoS7XE6JRFXqRyT2L29tFihdDmznQzC4oO2xQWGxrmgJiQWNPtEK1Uy1zFX3Dqq2Su1SzEhxjKM9EBbL9gTFytag1AwT+1nFKcMcYlwlQ6Kzh2JpKBSejRbHP6Eh9pqvKOwVwhHP/PnzbdOmTTsBiX0pBOYcRGMkB9c2u3WxpNkvtriCogn1+gC7JsagtLIFMKJCk183OMBplZGmBsoEPck4iLcVVUJHQMjVhul1xR5L/jYaGoGz26cOLhNqRUigN+K3lyAEz+HkI+yL4ztZAPZK4UgBP8YzFvujkHNnIJP4QZ4DIAX98JOdOcTPFez2CNHJ4g7CHNqVY7aJaJbI91QGOSyiBhnP3phIYvGrB5Y21A8N+Mv3cLwAAkBvb451lPCMmuzZl4QjIxAeWilO7l0ul6OysvJAnHMx/lgJYZo0Y9uAzYsM528cw9DV8X7283lHiP8Hgi01T2g9uGg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7" descr="data:image/png;base64,%20iVBORw0KGgoAAAANSUhEUgAAAIwAAABvCAYAAAFJFxiEAAAAAXNSR0IArs4c6QAAAARnQU1BAACxjwv8YQUAAAAJcEhZcwAADsMAAA7DAcdvqGQAACW3SURBVHhe7Z0HfBTFGsC/u3RCCyT0IjX0qggWQAQREemI5QlIUVAUEBRB0edDUfQp+p76LCAiiIpYQVAEFBRQEkgvEEhIAiSk91zd933fzl1yySW3lytJIP/8NjM7u7c78+03s7NTvgGXIyHp27eSwySuXsGuOGwbnU430VBUxD+yRtrWj8nxFadXDZ9tg4KwU9XHrDAyXJwqk/rvjZIuL4/9heFh7JZH/Kwy4riZU9cPlEL69GB/6MA+7JZH/MwSrVZ7gzhuRpOaKulyc2R/Sgq75RE/ZdTCBZVK1Vh4mVOD+kJRZDhE3j4KEhY9DNFTJsLp6weKo5UxX8jLy+uw8DIqT09I2/wRdP/P++DXpy8MDgkHSasVRytjvhAROe4W4StD5ecH+uwssVdG+qcfC58VjEbjAZF8KfuX/dLpGwZZbDkHfxVHJQnPHSd+xqiEa4ZOEt5qQZla/NYiaQSdgNeKj7prjAgpI3L8SLrROxUvYhP8kYqSi9sPIqgWMBgMuxOff4ZExRj1eilr7w8k3AXiFAtqJOSKsrHYUXIBE+UvZH5K+Hsv4TUTfutw0F1JB0NhoQixAcXCGhHjRkv5f50Qe5aIn5YR+8B0ccgSzaWLvFWkNDnJfBFzcgwF+cInk7P/J87lURPGQfSkCXLuLndzTWqK8JVDX1Qo7iFJVCZHjB3N/pDe3dm9+PZbkqG0lP0mxE/LYqLy9QsRXqsURkUIn4xer58svJaPOG7ubCn4k53sDxs2mN3yDPr7NLua1GTw7di5ko6ZiXvoXhFZ64SPGVHpqVi9Gp0svJWoqK02wbyyELezuE0SQc6jsLCwDV44n9NXAcy8qejYF1t7oIvTjcJH30iOYpJeXMOuuIxNqk0Bpr43llMx9IZyBKOmFNQ+vjafb6Xi3wSlKGP7VqsROff4YnZD+3Rn1xYUESJs5DB6jNm8oxSKSPavP5NTJaeG9Jd0WVlSSN+eUtiI6zmMCjJrVZbyRNw5igr/v8StLLAqmYKTJyDg9jvEXhWo1eDZooXsV1Up4Er03/cbPa5hYteCSs8QY/107Iy7X+uze68IsSTxmZWQvc/6sfK0mn0/dFzzvNizJP/YUWh6061qjJSFcldKEp6wxadjJ7FnibG4GHIPHgDPgADw69qVXsLyAcwwQdNngtrDA9Te3qD29YXMb75GxdXIxyvQeNBQuk+lXGYtMpndNr0v9qyj9vYBlZc3DI0+Az0/2GyO1ODTUVwXHIxldFX1wfy/joG6USOxZ0mVWY2UTXgtoPcb5TCVpxc0HTGC32/F8fHg2TwAj0pYp8yGto8+Bmkff8ARKw+97j0aN7aZxa1CEYp9cCY5DhM9bQK74tI1hy4SM/Mevpi95B6WK8viUtVit7iw0MpQq9WBuswMOL/iMdBmZIB/vwGQd/Q3aDx4KHTb9B4Xcnj/Y3jezeJnDbgffFRvsSJUAAtMrO7rl4jTXAvd0FBcLEVNGS/pC8tqpyaoLhx+23Cx54ScYw1McLq+sEAqiosVt7FN0gvPsotS3C4u4zh0wdM3DeYL14RL771Nj0+8NxyALhYzewpf1BHi5symCOnFZe0Hf5wVdotcT3EGWXu+p0f2lri8feiyMsVlKhPSq5tkKCmRruz6QoQoR1zeKlZrRfQjXV6e2KuMyssTzi56GIJm3AtZWFUgisLDQJeZyf6qiL5nHEm8VOwqo/xHpTXyThzj6uXljz/k/ZiZU7ml7Mrn23nfFuI2lagkGYz5x3EPzhR71ml64wjwbt0aa5vyzyWt9UqUNS5ueoPu0UPsWmCtcjW/9+ffiL3qwSzCrgorW0RJwll2q6M06Tw5x3nHFkKSNtFcusRu7uFD7BafiZcMWDDaovRCErvidhZUqkJUdaKJ0H7BKE+rel8GVkOpSmoNzN+gwrqytdqeXZE5NaA3dHkDiwp6PHha0vNrOPy69Rsg6bln2W+CKuNDI+PEXhnG0hKssPtZjYyNJFYAJXL+qWUQcOddcP7ppzhCxtJS3jeWlPApkgELWgyn1Fsj9/BB4atMpciQZDK/3y32KqP2kZXVw9+fK9f9D8gNx20WPQqGggJot3Q5DA61bAoqT8qrL1FusppDrElmbPYPynJTeTQXLvBDb/Ow1WZLM/32/AoeHh4zxK4FlSKD9dZDPTfvEHvVQ4/IhMQvZhUkLFkkB1hB0unAo0lT9nJABazqDIoxFStJYq8MyglEwuKFfGGvNm0gac0zkPDoAvBs2owfW6O+/eDU4H4g6Su/pNO3f0JqsFbsVqKSRpuoKldFjBkJxsICsWcddZMmMODgEbEnk/HFdgia/WC1H3BVHkDp9MTyIt7RhiKG0oVxqC4iRJVZG3XnjKRW79KmXRYhNYNarSgiKOgbRFDNQQm9QI8sP+Qvcuzi7JKH2cVrKGviUgpd9MqXO6SScwl8g+q48vk2SZuZwX7xc0VU+wwrgikcgY/9GPlT33oNcg7sB/++A0DCR6G5mAptFi6BFndO5HMxHs3wUVs22buKwsLCtnjDrzCCCbidwfrtf3Jzc6ld5OrArsfkTFCa/ui0Q4l2x9eDScHVOp3usJeXVx6qw2Xcqu4OdTEuFQyqlBq3DZjAp0UQV3OKosIhc9cX3C1jLNXgyz6P2y6923fg151Xq9bQdPhN0GLiZKxqtxG/5OvloDMP88X3ckg9Qq/XL8YEMEXxMVLEuFu4Q9RRdPl50rkVj0sJSxdRWwKHodbpS0pKnFucOhOMXDeOKXLhX89LaZ/IX3auhoSOJS37MUvmiujUPlgeTKJIGXVaKWxkpSEdbqMk8bwUN/c+scd4iyi6F7yxh3x/SQq71XnNN46iz8uVElY8xn7MZhkiuu4Bb7iKbpz43CoJC1KOhCKMRuFxPdSsaSiWR2vl5+cHiai7DhTKXrrZ6ZuH8k3tofjsGSl0QG9Jk5YmZX67Wwrt30sccQ2aS6lS1v497Md4Vx714yzw4h/RTcLH3sw3qwlxD87m8R00MO3ipje5lZ16fUP69WSh5R37g8+jpjjqAabmOFu9wNVBDehZ+/hZknB6iqQoosrPpfLgdTthXWRB4pqVMODAHyLUfoI/2wmmz692Ty7Hj8vP6eIwNDIevFq3htTXXuFjzsLDvzFI2lL+Asf4x4tgRSgVzDnqg/Xv11+E1BzqXPYydcm7gZb3TAN8rbMfteYD9ijApmBQKAEobc8Lr7wIre6fI0JrDrWPmNpIWk6Zxm5o356gS0+H9k+u4H08C+LnPAAZu7+y2p5iL+2XPc3XwXRU3WJkL1qtdgTl0ahJ48ipl1BZlvfnUfaLZNnE5rcSVvGfxY+8V2JnTYLeX/0oQpUR/9D9UBwTLfacR+PBQ6DHR5+IPdtQE2PB8T+h6c0jadcTNcdmZ6DNrIQfbL+Rq/K2PUi7PMbiIiiKCOePRh4rUn6zMm7EdF7LSebxglVScPJvPl8p+pwc/jAllAiFUCIY7n9pM/+RagdFV0ZWRmpCp3EtkeNu4/3YmVMh7KYbYEhELDer9/jfx9Dvp1/Mg26ajRrNAuq59TMqLaEFCsok0A5P4Ue6fa1fzMVNG8GvRzAVvop/rPStdKD5bWPhzIIHRYjzoFepqXGbyPv9Nzi/4kkeaYK1V+j8wkuQtHY1hwXd9wCfby/Ua0OgtoxljwIUCQa1hofFXbfhTSg8Ve1QWpdAA6Dzfj8EkWNHY5a27/swevId0GntP0lbLmM6DolgmygSDIFa09GnfQeg8UO67Op7q2UqaG25Yt6kIQN+Pwb+Q4air+xgp3X/hM7rRUVPpQbt5cvQHbPbwOOh0OfbH8tpjO1cET//Qej7PWZTBF8g7dijELta8FDq7VAdL1L/MNVgm93CpXyVJP/rBcj67lvSYRHiBLDcabPwEWi7+HERYJ2I22+CAQe5sZyykBMjUA1cIUDCRg0TvrqD9kq6lPLGq+zHB2k5QtEd4E3X0c1LU1OkxHVlcztqk/IfuBg/1zc3VIfBYPieI6LR1IoG0dy0M4vl7jQCBTJeRK1ugBEyN+UVRUdJ4bffJBlsjP6pKZk/fidFTbkTK7RyoziSi1ulKT11DhTSENyK5TiToCKlSPzWOrv0Eank/LnyCaoWQ0kxjb+QoqfdJV1Yv04yarXiCGtGJDr2VcfrGpgAT0zIWtxsjzCyAv4uCbdZ4nINNNBA/cE9NcIKYLFB/VKB6G2GZccE/IaRh14C0FgNqq6mY5h7xm3UNiiAGbidxE3PJaoySrCe9CW6g8Rl3IZLNQaF0BsTtReffhcRBNqMK5D780+Qi1/LOvTTZCZtajKovHx43pray5t7DAKn3wtNrh9mbjIg6Fr42TMbN4VzjesYKJAbcCuhR07k/naQq+sJyxZzx5tRpxNHqoYqh5nf7JJiZkySzi1bwt9AJvDaUbiVSayuQ5FF1ZeHHxiNUuLaVdKZR+ZKupxsDnIE6owLH3sLunKjNoH3+kLcuu6C8ZwrR1eSUt/5N2sHCcfZlFxIlMJHD5dKU5J5Hx+GATe5QbeugU/uT4qkPj9POn3zEMmgsZxS7wqyfvhWOrtkvthjAS0U0akbYISyKGIZ3+6SUjau50i6CyqrTo8om1eFD+i/Ilq1CwqFp/AnPve0VBD6N0euNoiePlHSZfPzIeFsEdGrHTACMRSR86tXWLwxaotzK5dK2gx5dDE+sFUimu4FhfIpReDiu5t4Wk5dgYybmJo0UDhDRHTdA96QB9tRy1nWj99xJOoSYbeWDWoSUXYP4p48/1IxbhxmRsTeN41d1OxIEW3XgjfiuZmRE2SrN/ZwMrirdPmjD9gfPeVus6kvV5D3x+/cakhoNBrXZim8hxfdqPhMnJR/4hh57SJizK1SxO0j2U/GRc4sKmvAdgWmHgPM+vKkN1eB2rKPbhR2i/0DE4m0rVt4QCLVPUL6BZufaEHYaSn3UJm9stLkC1h+RbC/EI9pr1xhv73oC/KljK/Nk48rW15zFnR1milfFMdvabvRFxSwQC699x8pFF0ifu6D0qnB/Xhg4ulhQzgs8bln0S9X2kL69kCBbmZ/TYgQWR61Jk0kQzGK+q71ev1ccs89+Qg0Cu7NYfZC0/HUfn6A5Qz49ZCnGReEnIRWc+ZB8PYvwFhSDPhJweHOovum96E4Joq6aFujfBT30xNKRztsJLfpcMc0MnDGLIpkWb+zCsCnbTvTZEl6ArLrJPx69oLEtfLEFywKrNv9qQJFgsHEBOUc/AXaL3OsQtlk6PU80qExuu7CV5gwwof7FHsUYlMwmD95DGvG9k/As3lzDqsxpjqXG+te7Z5YAdrLl+jhNhFBilCiMY/RP6tm/RwF5aNNTwNjkWipNE2UNcnNDtNcVeHXrQfk7JetbOFDNjex2kLJnW+kfwF3OW5kTzJKFuN2/YKDIW3LxxB330xQ+frynGmywEWjLEMH9uHyCF8p4uwagtfIPSJPnUfBOM8gEr/vkOyf5TH5jkDjbckuLZkBNVHw919YUz0i9mTyjvzOLtmtpfqIo0TPkk1cYQG8WSTLceiC1IxYEFJ77S2OYjKJhBrzk0iWTWx2n9AFqXzR5+WCf1/75hKgdkDc7OlYP3FO3xnNQei1cxd44yveHmIfmAa9d3xDWemIh4fHKBFcLYpLN7WXfcNPDFhZi7rzdp4Vy5b7nLCRLTsaL2yy+aEcczKtGwexgjLBoF6RvQ97OP/Ucp5p4tOpM1tTMW8vvwqNevcRZ5XReMgQ6LLx3zYnVdA1L7xoV10NdGmX2MXCXHFHnSLBeLdqAwbTK1Uhuswr7JL6k2UX8zZ+AniVm0ttguZcNx8z1mIwdFWUnj8nfMrwDJCnAWGpoHhou03B4MWiVJiNimNrNlmi8PQpCOnTAzTJyTzkPqR3d8jZt9dsZ4WzRbkKn6TXWdpgoUlYeH975g5UhLSMQI1RPJFdicawRLL37eEdu8F6BJvkEUNt1d5e0HPbDhhw6AgLgKwleQXSwAeZQcdCYGhUPKgb+bMgB50IhUHHMcyKESOlkOVRwQnh2kSJYHj+i0cTu2rU1VMhu6BWCh9A2HA5EUH4wdl87B38RR7SU66wtnrgIXbtQZOSDEEzZ7Mfv5cUq70SwfC0nJaTZ+ATdm1jGCOEpEItIxNqBNmy5ewltM4eLr33Nvh07kLCt2t2hk3BoJRpcnVp4NQZkL59qwh1L/0P/i4sZJVpllKwYsoupuFL9ihEicYQ75J9sIzPt4ld9xLaqxuvSpG5y6608YSQzuv+xX58wFXapLKGIsFgac4m3bpufJu/hp0BlSvWzE7RB6SMCgyiIoc1Vui7/1cIvPc+3lfK2UfmQrNbR7Mf05DMHoUoFQyN9ElufP0wiJ9zrwi1EyoeuIxQgS47h+3CDDpRfu6TXH4MPCq/OLRYKSs8KWeDgX+c4JovTfljFLTn0Gu++ejb2Y8fj0+yxw4Ul2YomOvQSaQJVb7duoNPB+vGvU0kPbcacvbvk3cwIf4DBuBnhQ8UhJ5kTQmcPhPLrE+h+S0joeDUKfBo1gwadesGJUlJWAseCtl7f2Tzfr7XdYEWEydB3pHfeI4lCbfVQ/Og/RPL5GtXQex9+H20Uzakhw/W7lLbrh+g5BMxr14XMWYE1kNsm6qkyhzNe3QmpAlDwmPEnnXIlibNqQoYO54e6DKM89vikGKUFr4M3oC7CPr9dAgu/NN2WUaVt6Y338o5iCyXOrThRZrfPg6GnI4SV6+as4vmsFCwbCqtiVBqhF6v53lKmd99LRVGyx1jdYmoyeOFj9tf3DsEDW94mW6csHyJpM+T162qC9AAJtMAIoyjXa9np8F3R6KnTVQ0PNXVXN7yIQ9NIVCrQ0U03Q/e35djgUTPuFvC+o3Ycz+Ja1ZKRaK/G18QqSKKtUdOTk5zjg1CE61yDpvXGnMbUZPGlh9/5167VNWB8aHlyHh8V1FMFGuPOyhOOCNF3HGr2OMy5aSIUt0CI3ZcxFGK+8csKf3zbWLPuRg0Gil66gQL7cQypXYGIyoFhWNe+oxWd6AEXPrff0SIY2izMvlVfPG/b4oQ1pJC3FqJ29d9MLI7RNy5cy31rY08WZS0yJZdfTNGI8/pPv/Mcs4y5ecQEHgPx80fVYPd3xBKwbhTrZoGI5sTQE2VtNpSxq6d/JVO/VVNht7AzZhEydl4MBQWgHdQK/AfOBhaz1lg0YeEwjBiDXgB1maVW9Wpy2B6RuIb4zi6yuYVlwN/o8FtM2729bI5iMs0piowrY1w64demlFPIyppeJVswB6A+lxoO4CaQd2pyeg62KvfQAMNNNBAfcHtLyV3gi8/6oXogC7ZtRmCL7iOuE9N12RRilzFYG2BRnucwSoUjVSnpYpoO4XXCUO3BF37+7zqIVeFwuADbIMbreN7P+7ehA+vLW7VDhGiIUhUx8Yfg1Gr4aU3TWMsaGyFV8uW8lR4lJDazx88mzXjY9WB96eBY9Q7/g3en8ZAnEPXfrN9dZh6qTCY26kbjeYST8QH0pgDy0EDbgpPh0DeH0egJD4WSs7EgUez5uDTsSP4de0BHrSabfeeqAiNeIKDb+cu4FFhUVgjftRRH4w+L48H7JSeT+Cl6jRJiRxOfb++3XpAox7B0GT4CGgybAQqVZWjw0NRmbZgXHfg5tzZEm6mXigMLQbh4+NDFpDnoMAteu/o6zzr268h5+DPPHavyQ03QsD4u8CvRy8uJdwBDcIsSTwPeYcOQM6hX3ioHPWXt7r3AfDt0hWlXNZ1h8pOry6yiLLe09Nz/9VWAtUamCN7oVDLZr0JaPIbdR3RoqfnVj0pFUXVvf4+E8Vn46Wkl56TTo0YxHY/rPVNGgyGdL1evwC9V3V90iWg0AJQSf6Hm4U9otzfD0tRk++QYu6dLOUe/U2E1j+o/4RMdISNHi5l7P7SwqIfgcoTg2lvWBPbFiiroSioMFlsMjQbNXr63VLs/dOk4njl6zjXF8gQRsKyJWxzM/d3eXlWEygLasdd+dVXXyke239NoNPpaAIRGQ5lqIvl0vvvsCUhskNzrZD/93Ep8u6xbLJKl5sjQmWw1PkcHcsa+bUG5p7r6d0ti4QURSedX7OSOyxpUa1rFV1urnT28UVS3NzZ5vEJJlBmzl0opz6A6Q6g7jZZBCgEnU5KfHYFW+nVpvHQrAYQMnmW8ORiKfYfsyRtOcVB2ZViqWx7gY+rAfwSWIK5xNwvS5W+8DEjpMLw0yKkgYrQGmvRU+6Ukje+LEJkUHEOoyyFsYerjIyMjCaYQDYaSNA7OmrKeCnl9VdESAO2yNrzvRQ26kas/MeJEH5FleImr8nsRlz67Y8J6ovOYZVKxesl5B46ABdeWgvBm3dwK6mzMRQXw6V33gJ9bi5PUQiaNRv8BwwUR4FXGMk//gdGTIJmY26HFhPcLu8aQ42D8XPv40HubZeUTRNB3XlZrVY/J3brL5iQsagwZiu+KW9skOLm3Y/1Fsu2B2eT8c3XbOQptH+wlLB0sXk4dmlSohQ+cgQbeooYdxsW9xc5vL5xYf0L3AhYHpTzTiF2l2PXdBOlYAIm4/Yzliw8wznxmeW8zlDwlh2Y81279Ebg1OlsyogKz/yjR6HgL3kmWPpnW0GXlcXN9rTukL0GIeoKnda+yKuix8y422y7AeU8G+VN7RAub7dxusJgxMkS324sJvna51cuBbV/Y+j6unumCRHtV60Gla8P4Oc6pG/bCvjuh+y9e0iyPCqUlIrAUgfOPPwQhPbvBVjyQGi/YIi66w7I/GY3HzeR+OwqONnjOjg1uB8UnJAnrF3ZsY3DyOpA2paPOMxdtJ67EIKmzYK4OffyunYEKs0MlLvLI+JUhSkpKaExJjtRV1jTU994BYyaUvOMXnfh37cf11+ohkZr7yU8Mp9nCKq9faDdiqe4fpN78FdeibEw7DR4BQRA0PSZ0GTYjTwn9cK6NawkJqhUNFlmATkfgAqTqPaRw2iqprsJuv8haHbLKEh4dJ4IYaWZhxn2GbHrEpyqMN7e3u9jpGmQEuboH7CCeQy6vLqJj7mbtouWgG/n67gHm8a+kO2QwFmzoPHAwXxck3yBlVnCjQzAdXrhJV6B0juwFStFSUw06PEVVpdp/8RTbErx4tuvixBmHSpN9WsMOoDTFAYjOQ9LljvJr8/JgpTX8AG8tMHpc4mV4tG0KbSet4Bq31xv8QoMgjbzrJnjx2JImAKgSe14tvzpyPN8ObhO0+m5lyDnl308eZ3ADEvD7GmNQ5csTeYUhcHI0cghc1F4cdMb0GzkbXZbPHM2nqg0NHqONIGM96g8nFqg1gmo8h44dSakffy+2WQVZlxaj/wB3nEyzlKYSajZweTXpFyAvD+PYMXMeQuyuxxTvQRLFfrjwblycVM1tVBvqYqgWffzK7bgL3k1WQF9OZkm8DgNZ2U586KEuYd/Bd8u3cC3azcRUjch43K0nBUZd7r07juQ+toGSHl9Ay+BRa8ov959wdM0Yo+UB5WJcnDGzh2QuHI5pGxYj5XeurEgpUfTZhBwxwS48lnZOiao/LSKNzWcOhWHFaaoqKg9ljBmm4fZe76H5qPHsKmO2oaUwatVK1YOz5ZBmNqyUqHFXROhx5Zt4N+nDxjy8iD90y28DDsV8df961WsrJdVJFveM4UX36d2j+K4WGh843Csn70MHs0DONw0ebM2oaXjSdn1uTkihBku3LoDFnv0vmQ0ly/xEIXaXDroWsVQUsLTrfP/Kls0A5+NMO3kPBz+DsBIzcLij82t0YDshMcW4Ofpemg85AY+7moknZbNAxdFR4E22S77ZC7Ft3t3NjZLMxWcIGab0CwHav3ttHodNL1JXg0BdeZXrACP4x0n4XBKMFKr0dlAfrJembjmKeiycRP4tG1PQS6j+Ew8JK1aDiXnErhBzlRxrUtQnYdsEDTq0xe6vvk2G8B0FVicsMG9tguX8BcqgZn5OCrMKMzQTpuZ4LCUUWHK7D9jxdCQnw+6y5dFgGvI/PoriJ0xBTQXL5rXXaUFUmxtps9OW1BjX9lvar62CLUAkwlZsr4cPWkCZItFEFwCVtSNxSXcim0CFaXUmcpCOKwwer3+lPCywshlVnXfo45BRe+VHZ+ZK9XUgkvrpQyNPlv9FhnPtvIox1cHtwhPn2n+HVmedcTCNENyQdI+/ohbl12BpDfIFV5xLwIzs4MRr4zDCuPp6ZmLRR+vLeDTvgNquDd/SbgMNjRfppDUIFeCr6ezC+fB2YcfgvPLnwDdFdlWO/UfXXh+DZyZ9w8+Xng6VG7Is0GZEViEPqmVwm03VZ+PuZ3+yztOpuDv4+AV2BLrTWVf0vg6+kt4nYbDCoNCuICO2dp2iwl3y4OU7BG0I6jUYCgqYnv1BbgVRUWWlQgYB1LewlOhUBgZwbMiWz+8AEuQGaw49OqhUqf1vPnQctoM2d58hXjTOY3w05vOCXrgH2xQt/yrjfxk/6jDymeg+3//B13e2AQtJ0/lDkuqV7gLSrdni0DwxE99E1j6KzYPrxRnKEwxbubVVJqNug0KQ0/KDWB1BolfYYHTpkO7x56ANvMXcS8zKUPglGlyGCoErVOPNUXxG5mOa56HLq++Aa3nPgwdlq+Evnv280g9Y3EReLdrB/1/Pgg9N2+Flngdz6AgHovT6fkXYeDR4zxuxdYr0BkYMcPkHNhnNpdP4OsowsPDQ5h+dh4OK4yAjGdx5ZcmudNnXdpH7/OB+k7Ka69A1PgxkPQcm0WnHCKb60fFIoWghjvi3BNLIHrCOEhYupitQFAJ5teTe0tcTvbPe8GzcWNoOsJiccEf8JWULfxOwykKgxGjzyLzOIYOK8gc+B62Pl3fMdU7VBbLxcmvrfLjYKgUGnDkOH4+vyOWSHAPuuwsXg6i9fxH2BoFgaULGaB1ybgSZ5UwpDSvYCnDGuLdrj0W88sg6fmnFX/K1ncyv9kFF/+9EVI3boDEp5+CpNWrIO/IYYvPXFeQsnE9NBl8PTQfTV1HZtbi83DJYB6nKQzmRPrmn49Kwy/toNkPgk/HzpC8fh0fr5tIlBuF3zEKQ0Mge99eKE1OgraPLoEOT6+GJkPkZVJdRcYX20FzLgHrWS+IEC5ddqCyuGyhFacpDIERPYpKQ3ZcmC6vvsnjZi9/9J4IqWVEGwU19jUZNhw6rXsJ61vVG0vw7dGTe619O3cWIfhQRGOe5mKZ6fGWU2dwfablpCm8iodni5Y0BNFpClkRWvc3fdsW6Pbfj8yvRrzX3yh/l44rcarCEKg072LEeR4wfZn0/GAr5B/7Ay6965xXKvVAl+91toD1AUsN/DKhSil/XtMDw/qHsbgYcn75mU+j0XgdVq+F4tgYfG38zmHUIMhVE7oGlgr0WyodvIJaQZ9vf4R2T8r5oDDkb8j8ehd4NPKHvN8OQ+KqFaDPyYGAO8bDgMNHodX9D/JvL779FmR8vp2/xkxwG1C5hrWaQiPsUl9/GXpu3cmf+QSW7AmoLJNxK+YAF+F47KsAleZFdMxlZcLjC1nI1M/kKKSA55bScsmkDBWSgArCrwGRs7kOYTqHjulkZaKxMDQIij6tzeeKRj1uPxGvEsq9VErweQgvEVqx3wqPGXU6+T54Lt2zfAMhxYfaeHq89yH4DybjxDWHShWyjd1rx9e8XDEhlGUUZlZ5qUsX4jKFITAhSzEh74hdfDW9D9l7v4fgT7+ozh6cImgJ09Q3X4fsH78HCXO0s3Kv00DFISWimQWt5zzM6+A7UgEmpTv3xKO8rCK96k2gMlPj3FhUFnm+iYtxuYRRaWgZif2YIP7mo5VHac20DiufhZb3TONzHEXS6kCfn8ulhxuSZBsqZfBV5NmiBb4NHR/KWRR2Cs5iCU3DRgLGTRChLNsPPDw8HhW7Vw+oMI0MBsMv6Jq58PILUvTUOyVdlqUdlAbKMGo1UsKyxdKZRXMszJuhLGlhDqeOc6mTYCKnYWLN8611WZmoNHdJ51Yudfmc6/oGrQRDFhvILl55UIZfJCcny2M6rgUwzbTI0mty8mVoaGfMjLul888skwwlxSL0GsRokC59+K4UPu4WqTA6UgTKYEaL0Wg0tKzHtQnKoBkKYY8sDhlN2mUpfuFDUsyse9hk6bWCNjNDOrv0ESnynnFSUWy0CJXBzJWNW1nF5VoHZdIYFec9FIpRFpFMxu6v2BZv8qsvSYbiIhF69WDA+knap5ul0zcPkVI3vS4ZSkvFERkUR7hWqzUvY99ABVBGar1ePweVJ1MWmYy+qIgXLwsffSNXlLVXam+FSUfR5edJaVs+lMJuvYGNU1tLC6Z/OyqLexd/re+g3AJRaFTqWK5VZjBIWXu+k6ImjZOi7hkvXflye52u8xg1GjY3Fjt7KtvzS9++FUsSc53fDCpJGKZVHrldx6lDLV3WQXkG4rYGt/lqtdrCECBZZcj/8wikb9vMi0X4BfeGFhMmQZPrh3GTvjuh7gFqY8r64RsoigjjRS8CZ94HzceMA6+WgeIsGUwLjdL6E7cXME2HObCeUOcVpiI6nW6Mh4fHYyj0iSjsSgNPqGOQ+nvyjh2F4qhIKI6LAe+2bdmmnm/7juDXuw94BrQA/z79QeVNrcNqi3EtFhiNwON7DUYoio3isScl8fGgvZgCpYnneFqNz3VdoVFwLx681OTGm6q0VoHxjUTnA9y2YbzLZlrUM+qdwlSkpKSkq5eX1yx8CNRs3E+lUlXbRmEoKgRjUTHocrLAWJAPkkrFpZP28iXURj11XbICUQnl3aYd6pMKVD6+vO/h58fzmG2BypGC2wF8zWxH5T6BcZNti10F1HuFsQY+LBVuffGBDcOHRQbv+uF+f/Q71oElwOvSKyUOlTMKt9NYWQ+h8bN4fZ49cTVzVSqMPQjlaoFeMsUgd1vLkD8blcDpc3saaKCBBhqoDMD/AdqyBp82oHFV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2" descr="data:image/png;base64,%20iVBORw0KGgoAAAANSUhEUgAAAIwAAABvCAYAAAFJFxiEAAAAAXNSR0IArs4c6QAAAARnQU1BAACxjwv8YQUAAAAJcEhZcwAADsMAAA7DAcdvqGQAAB5OSURBVHhe7Z0HXBTH98CfHFXBigV7711M7DEmMZa/Jlhi7Bo7EmMs0fizY4nG2BM1GsSC3dgrauwVe0MsoCigdFDa3bH/9+YGOPDKHrcHd8qXz3x2ZvbYffvmzezsVDA5qamp5fyfvBaOnHooxMYnCsMmbhcIflocdx+GsH/SBt4kgv9UO9MXHeE/141SqXzK/4WRjx8ZeDoGwKoQDzLcPDZDeNQ75j+/ZQQ7ppEP4V6w4kfGRb/nmS5ChEW8ZcesFyFIMu7NfKEWrpW4T4XPgVsgs1LdtGXvNeyozpzlvtyX5UJZUaamch+AXKHkvgwi+SMTOi804JvGeDGV9Fd3urOjOtGxidyX5UKvwmK5TxzeS3pzX5YLlSlVSKVZkWhNNYx36j7cm4dU1KjkDNXRZQUTLJB7tdP3x82UslpByxavA/xx1UHjtvJ/FYSnQRGCXME1n+OQBH1Gb2K5nnL/0dP+lLc8+WndKBSK/uwZtDB76THdj4W6qM5/q5POA9dmulCm3B76Jk4oVdyJh1S06qPKU9bWVnB64zDmT0PdbhgoxRR+o0y07L2a+96H/2uGJFExCUKRQg48pIJyNt2Lfm5vZw0nvYfwMyrSJEm33klzD3BfBmm5mo7jB7difnVQ+sxlS1BwFBcyM2IeJ12S8mUKT+Jeg0m/iJWV1ULuNZhMORolrMO96WjKzTuwWH0vedVBZY1UPbFm+nhs1m2x6tA/XL8TzP6R6O2+kYqCRfy0dOBFi6Fbhy4aHSXvDnRN+GnTQk/27RAvOoii/xhVYYmCNuCXMA4sjpZ4/G83u6gx9Bq1gR35ZTWi3XKQ5BSFYGsj4yHttOn3NyZZxn00FUJpbNhxDQb0dC2EWSWOR6WTKQuoc+bSE1GCNOu1Kl0QfMWwIkShoZKQxsDvmkL/n7bEJiUlVedR6WjUjD51qtP8+9XpVR5NdSdt0API0v6Ro1Ez2/bd5D7tUL2L3g3q16MwuanLMupc2hj481buy0CjMEkpCu7TTt8uDZkm0qpdBIXJzfnpKx6jHeei+bkvA43CDOrZlPtMx2T3L7gvA43CUPk8a8kxHpKeIRO2Q0FH64o8mI7W3DRzXId8vmcf8ZB09By5ARZP61A0f/78z3mUeLDQWzhkwjZWYBnDaSwqCH5Z48HsKPjsuc4uKoYngeHCy9AYeh18yi9hOvAmZdDtx/sGkktNVR7FcCN++iMGq+oDUBNH0EWhe45uLD+VLTS+DnSBN3yMOb/qHCxlyRpH9m8BdrYyKg5g3ZbLcNc/FLz++J79FOP0v9yyAwpx7E1EvPDfxcfMOPURFfNO2O97j/n5JaSBLjhy8k52YUM5ftafHfmldKI3mehCbyLfQolijjzGKKww6bQKplMYEiT+bTI4OdrxGONBYbTeU+sJtJEzf/x9ps2EEW15jGZi45Og4zBv/MjJuJS2ek0c/ragk71WgbS+my74BekVhOg8YkMmQXRBgvTx2EQPqrFaoFEYfB9F1K/lwkPaydoGReGscVnZsrI/aeYqD2ZCozApKcpiBR3teUg7+E3Offg/ciVc2eHOnD7mrTjBfZnRKExvj83cZxoa1S1DSeXFg+m8l9j4I487D0NXNKhdmsdoJq1VQp200uTCVnEV86yGrEkzHcXYi6b8QHGa84k4NAnzhZaclwmykazGSnHJKboNWBfv3RWT6RAK04kHdfI6Ih66j9nC/CSIpoZZXehNJhRmfxyWurnBe8JYW1uv+WXufh4yDXcehtBDb+TBdDRm7R8HteY+0/Cn9wX8tJUN5MF0NApTq1qJV9xrEtYs6Ml9mdEoDEpddurCwzwkLT+M3wZyubwFD2ZCozDE7AkdLgQGR/GQdFCV1NbW9hIPZkKrMKidVpXKFeUhzVhby1gTJrkalYvzWO3Qw2XNzgaRkqKgOpbR7DvO6sNaH140dJXQ17F0yBbRsQl0MOJFkQUsF07+PHMPu7hYegz3pk/bjE44qcFrPzt98Ykwad4BQaFQ8ttmsHbLJWHF+nM8JKE29IGCjUBHLQGB3M3EcOYekDyMJ8eSFFPQCt1I9E7BkqaMKhYgKVkOb9+lwNuEjIoCfuiBc9ECkN/BlseoMjQejiYnJ492cHDQ369qrqAZUzNSKD1QZPQ7wWPqbpb/XoVlr7SijoMdB24JvUdvFPxuv+CxrItkMb+l+YJyVlaJKwiDx20Vzl55ykOmITo2Ueg+bL0QwpWNX57vd4rmJphqC0mwFV7nTK4MbcjlSqEbKkkN07SYiUGhUAwiCdx/3SVIVcuQgoE/bxGUqalGvZ+zXfiSANSrUL5MEahRpQSPNY6ImAQ4ei4A/J+GQ3RcAt6Dn0BkMitYMbULD4nje/dNsO2v/iSrp5WV1XQeLQqDFYOJUAPfKv7fDvGCvf/8wGOzz7vEFPis31o2sEIXunpfdfHXhgswrE8z+v9wVI7oFDSoYoxKaURKGTB2iyRKIdr2168UY3Af2BI/o0MhOCSmOMovesyWaIvBi9qhUpJ6jdoI21cN4LHGERYeD24/+mTq+CWoW/zUhiFQQK0eYyynLjyGZk0qgoOd9QW0nPeH7GTBEIt5+eeG85IphdD2RYllgqRKIdq1rAbDJ+6g79iWeP2aPForohSD1uKCF3ROMaKRLo1QtJKrd14yd8s/TKPJUs33xoOQ9N+Ru3bX+KaZTSv6wulLT+h5NLY2qCMqK2HFyQvz6eDa1UqBra1x1QMaN7Fq6xUeEk+ZkgVhu9qAz+yCr3LYsKSP3hYQsVnJbe+xe0YrxRhaYfkgBSWKqvrt0GoyjwLMgiiLwYtEjp2xt+iy2W48RhrCo95CV/fN7xW+2WnSFsu4Wftg8YxvyFsJjSaIRWpArMXs+7J19UwjdaRAfZRYThERrRoRrksphCjF4EWmdPmqDmzbd4PHWC6d2tWit94bHtSKWMWE4SH88o0XqggLZdrvR+D7rmwATRsWoQOxWYkos8LTDUb+uosHLYsXr6JhQA9XspaLWMHTO3RMtGLQauSI6+r5Pdj3hyVBHafXbr2AqhWdE1EpLXm0TgyxGOqGuY6HKvT9QaW7JRAUHAVXbjyHbp3qh6BS3h+vqQWDFEOg5TxDl49eeTQC0pwZOXknVCxXFFo2rUTNDuntzCZHoVD8gHlW6D/Ghw5mw7krz4TDJx+YtiNJDHh/TwVWcnqM8Oai5Q5rNl0Uzlx+SgqhHi/TtWUYCgpTkQSk1Jo4h8aZmp4L1wJZDwSB33QHuSjmS0JCQjlMufDkZIUw3nOfMHvpcSEpWc4ewBh2HrwtdB++XnjwOIyFURl/8FtKiqhvJalARY3FcpvaXotQR9tFvyC49SAEwsPfwm3/ENWPkPJlCkPxYk7QoJYLfNKwPGtXRvDfU49iuTbZzs7uLvthHnnkYe7kaBmjTkpKyidUPccypwW6TzAqbepsPixTr2JcMJYppxMTE32dnJxe83M5Ro4pJikpqZqNjc1KVEZ7HsVISEwBGhGvTpFC+SG/vQ3YqE26Q2W9REUtkMlka1Bpch5tMkyuGHwYGvYxl/kFAf49fBe2778JJYs7Qf1apaB65RLQpF5ZNnsjjcjoBLjnHwrX7gTDg0dh8FmLqtCjU31wKVGQnUclPcFDe1Sy5Q0HwfrFfKpnEDQLpOdIb+Hk+QAeYzgBT8MFmtM1deFhITFJVR/Ce4Sj4svyW5o3KGgjdGgcgrBi/Vnhpxl7hOQU4yt26mzcdU3oN2YzGzNDoIJO8tubJyjgARL08vUgYdDPWwS53LQjIDbsvCpM/+Mo81NiIBW4KOYBypUPhYomAYeM38YWuMgp8L5s8BCtxkDQ0BQuVu6CsshIoCTM9z3wGya3WLP5onDsjGoCGfIbFy938PPzsyEpYuIShXEz9zKJcpMbd4OZgji5pxw04xQy4bnLfbksuc/zV1HCSj7QGOUbykXNOfCmj2gEdNriVObEvUehwn7VwHhSTjUuskFkq4KHN5uBlbaZbkPXw551g3mscVCv5BWs0B06/QgSk+WAdRV+hsoxgP+NbAtlS723MJZWtu69AS0/qQzlSxemdmqDn9Pgf0ClOOB9Ejym/QsrPbvxWOOYs/o/2HviAdjbam6NxIQH7996QrUKxXiMOAaN3QreS3uTzBfxU0JUt0kaBvcSIM+fvYiEAd1dedA4Rs/eD0fPBmhVijGQUtyn7KJFhFrgt1otHi0KgxSTnJzcGK2l+JTfDrGWNWMJi4iH6/dNOleL+pMgIuod9YkZNCjHIMXg1/HJI/89hDULvuMxxrHt0B2wlmXHaMXzZavqzGowQZ0wS4peIkm0VJhPy+HFC2/Y6QeFnPTPQRbDVSxsNUFf2mkTqNMclTPZ5Rf3dsxq8Bqih9SLLnxRMSfvB4S1cy7qCFmXY8suXUZuhOi4jIUH06BJc15zu/OQNNAQ3I1L+5DXBhNY7/I9oi0GL9but5WnJFOKLsq7FOY+6WhQSzWfHK3mV+bRgyjFoLWwFd2qVDTsdWlOjB7YknXXINIpBhlE40tofRRLxd7eBjbsukaWL2o6oFjF9N/87/X0pkVjuHwrmI3b9bv3CuRKzeOGafEI9TG+5Kht2FiSeG0a6zR6B0CLKnwxX1KzIvyziK2eYxSu3f8EO16Z01VRV38J0RvJ549eUEnVI5ltNqLFDOjRlK7njpW+VTxaI6ILX6lGbJIy0pwu1H8n4F/xIgX4mezjWr8cvEtglteVRehAr2JQu2xQf068jbShVAqsO8VYaCWbl6Gx9Ex6TU+MYthFmqC2cwv68ha7jI8uymI14K5/CFphPr09C2KyEuv1Ml4sFTTqO81pgxQh5nfZISFRXF+d3ufFOkxJ1HDY7sO3oXsnaRY7TaPrqI0QpbbkdhpftagGMzza8ZC00Nu1r1vjV1j46rQavRaDSomm4/OX7CAp2j5/qLA1BVTwNqpTmooHvZ/0YhTDivGXoTEsbMlERr8DB9UEsXAWoQMxZQzj2Qvpl3DJaYLQ6iuXL0aJfYhHaUWkYoTX1UUsEWPuHPS9x47Jycl6V9oVpRgsCzZ1/qJ2poUpLJE3kaopOQ4ODjRaQidis9L6Ns2qwPEz0i9rm5O0+bQyFbwZW1joQJRi8NX2gN7r/x6x3MGSR0/7Q6+ujaj6sYBH6UR04YuaPk6TuSyVtT6XoEB+W1p+iw1i0odoxWBJPrBXl4awZO1pHmM50DIJw/o2p8R9gc8han6BIYqhWW6xaRvrWBLjZ+2DDm1ZE4zohmTRiiFQ41/Om9QZreYMjzF/qIGr/Wc1SPYELCv9eLReDFIMXZiZI37p0oeeJdD3Rx/o1rE+DZ81qOvUIMUQ4eHhdcYOaQNZNzAyRw6eeAB/zetO1nLF3t7+IY8WhcGKKVmy5FulUjl1/eLvYfWmizzW/KDK6LPnkaydGi29GY8WjcGKIaytrecWcrJ/WtalEDx6qncKs1aqVCiWviqlunORoLVwyPjtMGZIa6r+v7e7iMnBypJ83ooTwuvweLRW86HzgLXsqFAoRnFRcxa8NxuYOHvJMSEwOJK8uU63oaoBkjQAm4uZe5AgNCgwt5Z6I2i0eNqcTFTKPC5a7oKyWGG2irjrHypMmneQCZeTXL35Qpj2u2q7SJTDg4tlPqBQbIbodyM3CNo2ZZMSpTKVTW1+yOdH4v3Na2S4OihcMxLy2u0XQh+PTUJE1FsmtNTMX3lCWLT6FPNj1rGcqjgqaB4J/d+lJ2zW64Vrz9hDGAPtZzJ25l5h8d+nBZrFgQqJSkxM1LlyUHaRqrtIK/R2wArW5HeJcvh91Ul49CQcunWuDy2aVKS9RPmvNEOt+rcfvIKNu/zYXKexQz+D2tVKUplGX8lfo/PnP5UckysmDbSgenhYgA/TAY/5Ap6Fw637r+D2w1B4GRoN4bzZkZaOrF/TBSqWKwINapeBpg3K0Zc9nhFiUDc0vvhPdNL2wmkgxxSjzqtXr/K7uLhQOwAtntkcH5Rqp+qyRKIiqVOMCvNjeHzJ4/PIIw+LIleKGHMDizFqZCBH45e1LYJI5X0SOmoyFrBYtIyGOon54A0mISGhgo2NTR2ZTNYcDaMVJnQVjC6MR6ObfPB6ZDw0l542t32C1zyDcZfR/xD9L9GZvFKR03wwBoOVHhpo64YJ1gUTqn1Wg6CBOClyBYS+joMnQRHw8Mkbts8d7VlFVWrazC/sDaa7Fo1YW1mxRWyoF8Axvy0ULZwfSpUoCNUrFYdqlZyhcKH8YGP9fmsoyhOJB2oA3hwVFXXU2dn5vZ2TLQmLNRg0ECophqPrh8aRvumcXK5kBnH55nP478IT9oS0M349/MRo1qgilCzuyLpp1bcOyS7UfUQN7rQ9SeCLSLh4PQieBEawODKojp/Xwk+a0lC6ZCH8pOH/hKAR0comtHPfGqzRP2aRFoLFGAwq2RbdMHSTUcnpYwpfh8fDjoO34NzVZ5jz7TCRasLnLaoCzRzKbahUow4U3/MBtM06W/mlU7ua0KFtLXBQG7KMzxSEGWAuPtcmdGY9/sisDQYVaaNUKt2xBJmCimTbLNCYhaP/+cPOQ7fBuUgBGNjDFRrXK8saKiwBal3yPRcA2w/cgsIF7WFwz6bg2qB8+tBuNJxofN7Z6F1ljsZjlgYjl8u/RGXRek01KExGQhtHn73yDDphMd+vuyvbUPpDIBTrTcu9zrFN//p3a8KWpkaDYefQeJ6ifxTqQe8oyo8OLE2ssTTxRCWloJ91iew6dFvoOvgfYfWmC+nLLn3I0J6K42fvEwb+7CPcfRjCY1ljfyq6WVxVHzeoDxkq4w+ValRL0IydsUfo/5MPKjCOx358nLrwWGjfZ7WwbutlHqMCdfU7Hizj/Ss1VNFTqUFlKO5TdgmeS48LCYmskMkDoQ7ugWO3CCu9z/MYFWg4v+HBYj5ajALrKB3QWNjaY7Q97YhJO4Tpi46Y1a545kZwSLTQ98fNwl8bMgwHdRiPutQ729ViwWfMjzlDNXgFoYf/YfxW4U2EeQ1P0wYNHpArlEKKXKHTYUKq/sEE0LrobkO9hIvXA3kMM5x9eBC9z4Ix5FiRlpKS0sra2voI1vodnz6PhAme+2FEv+Zpo9fNAmqIo0WPDp32x2MIRMYksDgl39Eg7etFG5hoYGsjg/Xze0D1is48VnqofWfucl82e3H+r//HNkpEo3mHrquNjc0p/jOTkCMGgw8yDpXNFsb32XMdjp15BMtnu0HhguaxM3fQqxjw/Osk3Hv8mrXn0HZ62YEMhpZjXuvZzeA117LD9TvBMGf5CZg/uTPUrKraDRRL8P9hxjTZcEyTGwy+Y9fgA1ATPvwy9wCUcHaCCSPasnPmwNod1+DvHVfTlyQxhpw2GIL6wH6c9i90bFcTenVhu2hRBl0nk8kM35BWBCb9PENrX0/GQv077lN2Q8M6ZczKWI6efwzrdvlJYiy5hZOjHfyzqBdcux0MqzepNgCzsrIairrfyAISYzKDQStfioIPoi1NxkzfA21bVIE+3zbmZ3MfhTIVfPbfzNQpaKnQa3TR1K5suY1VG9ONpj8azZ8sICEmUZdCoRiNReJK8v88cy/Uq1UafuhFW1OYDzHxSTAES72QN3Gi+6HolfNFsyrQ7eu6YC3LxyqfWaGKcdXyxUy6Y7c2qIL+04y90KppRTajnECZx6DxrGABCZDcYLBkaYRCXkMhZbRH4suwGKBptuYGjYMZOnUP27Q/68a3mqBljjp9VgNmenzBY8wTWhdv9NTdMHbIZ/Bpo/JkMDTA6ytMDxrYZTSSv5JQwOVkLFduPoert15gneVzfiaPnIDG4dCM5pXe5yAqOoFKPBrnMQ8zsiSfpJIaDL6KvkdjaZWcosAK2CW2zSs9QB45y6eNKrCFZ722X2VhNBrKtcavcIlIZjBYsqBc+SaR3/dsABRysqNNTdk5c4TaWgyt8OJ/cJ/549axHtwLCGX7M3OGYhoZnXsl0wAWeTTB6DjWuxwneu6DVp9UBrcONEkrd/E5cAuWYl0qJz6dMUHAxloGa+fkXDuMLmiH80pYAVf74GiNaXSe+7OFlK+kr9A5PnseAQ8ev4avsYL4sYGZhb2CnYuYx2uYul18zz1ihkzg0egKpSQGg4LQANWm5Kd5njSh1d7O+GV2LQ5MGAf8nKb+JHOAZjnQvhePAyNYGNPpa+YxAqlKGDt0JckTjZ91VSo4p49R/ZiQK1KhZeMKUECCGQlSUKqEE5QuWRDeZaxrWRyrDka9K6UqYQqiY0sd38QSpoRz7o/Yzw2oPaegozSbv0gB1adS5KlwP0C1Xy/WX2jZeaM2SpCkGECrLY0GE4if1LbDf9nB1pbr0VnapbKzy6vXcRD4MjpTiUd+auBavukixL1NFlUaKrD0cK1XFga6NWJ+TVBNgSq7UmwHIBXU0t6oblnWxIFpRKtbt8Z0yvY+vZKUMGi5cehukr9y+aKgVIpasTJHKINFcqsmFaBFo/LprlmDctCkTmmWAzW07muEZkdSZbYpKr95w/IaXQt05mQshC1+HRYtnN5mR62+sSpv9pCqDkMvSbYEecVyxVjPKfVr5JG7BIfEsGXuq1VKX7g8AksXo5Z3l6qEof0fWLNi/dql4UVINJvHnEfuQhvTUaWD2mI4R/gx20hVwhAn0L2tULYoFCtcAG7cNe3+jnnoh+Z6N65TVv0z/yw/ZhvJDAZLmctY+X1YwMEGalQuDmeu6F3ZPw8TQiX8Jb9AaOFakYWxwnsB0+g6CxiBlAZDnUmLyd+3uysKG/RBbBNjqdDa1rQESfMmKoPBzOyF6ZPAAkYg5SuJRnltQ0s+W7xoAejWsQEsW3eOn8kjJ6F1b7btuwnD+qiW+0ZjOYtps5UFjERSg+GMxfJPMbBnU4iOS4DDpwxauD0PCVi89gy0+bQKW5sGM3A8liwT0WDe3+8tG0huMCjYTWVq6gQaOjB9bHvYtNvPqEXm8zCMzXuuQ3jk2/QtgbF0mYppohoYIwGmKGFoR4JlKOgi6vz635ivYMqCw2zhnzxMy/GzAXDyXAAsmtYV08CKSpe/MC2W89OSYBKDIWQy2UQ0mi11a5SCKR5fsLkzoW/yjMZU0P5w2/bdgGWz3NjqVmgsW7FkGc1PS4bJDIZAo+mLRrOWNu6dNb4DeEzdDf55ryfJ8fn3OluRa+Wc7mznZdS5FxpLH35aUkxqMAQazXC09om1qpVkG6d7LvOF/b73+dk8jGX670fgcVAErF34HeR3sKHJg5NQ50P4ackxucEQaO2L0GiaF3Kyi/NZ3hcePn7NelGl3qH6YyIoOAp6jPCGVp9WhpnjvqZXEHUsfo51loWqX5iGHDEYAo2G5sXQMAjfSe7tYGifZtBr1AY2hDA3oFGLCqUS5Arxzhx64UmG+StPwqI1p8F7cW9o34ZtU3g0PDzcBT+fLW9nTjHgO7YzPmQMOgE/u4Xuw9YLj4PCKZhjoAxspat3CeJdUnLuLni03/ee8M0PXsLtB6r17/AZ4tB9uAsKZQUfdj49OK08NWvJMWHUrzuFqOh3TBl5ZHD5RhBbRGjv0bssjHqjRRLnoDfH3hBmAz50Pnz+BaQIhUIpzFnmK3w7xEu4o7aK5MfK9gM3hU79/xYOnrjPY5ix0AKSH+EI+yygEshwPJlWkIMnHghdBq0TvLZfFeRyJY/98HkT+Vb4Zc4BYcBPPsLjQNVrGvWiQDcNvZIMqf3gkMvl7bHIfUTKiopJEGYtPib0GO4t+J71Z6XQh0ZsXCJbJbPr4HXC1r038BlVa+ShDp6hodB8L7PBrC0WleWAbizW/n/FryynNxHxsGbzJTY465uv68K3HeqazbJnhoKlB9uckCb90QzRXl0bqsYYCwJVZH+XyWQL8blT+M/NBosp4lCJduiGo+FMREWWo8/L89cCYeu+GxAfnwxftq7OZvrRljTmtkgQzTJ49OwN7D58B/ALB+rUKAX93JpA9cqqsbZoJM/x2Wh3zM3oVLs8mikW+05EBddDRdPGFT3QsSUrqUGQBg5hhZlNHfmkUQVwrV8W6tZ0ybHJZWHh8ez+V248x2Mom6PVtGF56NyuNhQvlj6jIBZl34LHP9FALKrZ+4OpRMXHx5d0dHTsiAnRGw2Ipu0WofhYLH2CgiPhfkAY3Lz3ks1TojGutGeSLb4CqlcuAfb2NlCmpBObWqppNSq8HtuFhPZhio1PYsudUksr3ovFK1MFNj2Y1vCj65V1KZS2AhVNnaBXjB/+1is5OflsgQIFLHrH0w/GYDSBiUSpXxaPrdE1x9xcF4810QDYtN6s0HK8tPZdVshgrK21L/aBBkHTN+7j8R7+lnZfO43HMHTmM0FLIj5ogzEETGx6X1CppEsnUeZexzAtAP8PO/+vOUvLj/wAAAAASUVORK5CYII="/>
          <p:cNvSpPr>
            <a:spLocks noChangeAspect="1" noChangeArrowheads="1"/>
          </p:cNvSpPr>
          <p:nvPr/>
        </p:nvSpPr>
        <p:spPr bwMode="auto">
          <a:xfrm>
            <a:off x="8097768" y="2098465"/>
            <a:ext cx="1338469" cy="133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Content Placeholder 2"/>
          <p:cNvSpPr>
            <a:spLocks noGrp="1"/>
          </p:cNvSpPr>
          <p:nvPr>
            <p:ph idx="1"/>
          </p:nvPr>
        </p:nvSpPr>
        <p:spPr>
          <a:xfrm>
            <a:off x="952700" y="2098465"/>
            <a:ext cx="10515600" cy="4351338"/>
          </a:xfrm>
        </p:spPr>
        <p:txBody>
          <a:bodyPr>
            <a:normAutofit/>
          </a:bodyPr>
          <a:lstStyle/>
          <a:p>
            <a:pPr marL="393700" indent="0">
              <a:spcAft>
                <a:spcPts val="600"/>
              </a:spcAft>
              <a:buNone/>
            </a:pPr>
            <a:r>
              <a:rPr lang="en-GB" sz="2000" dirty="0" smtClean="0"/>
              <a:t>1.32bn daily acti</a:t>
            </a:r>
            <a:r>
              <a:rPr lang="en-GB" sz="2000" dirty="0"/>
              <a:t>v</a:t>
            </a:r>
            <a:r>
              <a:rPr lang="en-GB" sz="2000" dirty="0" smtClean="0"/>
              <a:t>e users, predominantly 18-54 yr olds, 75% of users spend more than 20 minutes on FB every day.  76% of users login daily.  [ UK users: 7.6m </a:t>
            </a:r>
            <a:r>
              <a:rPr lang="en-GB" sz="2000" i="1" dirty="0" smtClean="0"/>
              <a:t>18-24yrs</a:t>
            </a:r>
            <a:r>
              <a:rPr lang="en-GB" sz="2000" dirty="0" smtClean="0"/>
              <a:t> |11.2 </a:t>
            </a:r>
            <a:r>
              <a:rPr lang="en-GB" sz="2000" i="1" dirty="0" smtClean="0"/>
              <a:t>25-34yrs</a:t>
            </a:r>
            <a:r>
              <a:rPr lang="en-GB" sz="2000" dirty="0" smtClean="0"/>
              <a:t> | 50/50 men and women, then in all older age groups, more women than men </a:t>
            </a:r>
          </a:p>
          <a:p>
            <a:pPr marL="393700" indent="0">
              <a:spcAft>
                <a:spcPts val="600"/>
              </a:spcAft>
              <a:buNone/>
            </a:pPr>
            <a:r>
              <a:rPr lang="en-GB" sz="2000" dirty="0" smtClean="0"/>
              <a:t>1000m monthly active users (June 2018), predominantly female, 70% are under 35, fastest growing platform. 51% of users login daily. By far the best performing platform for engagements per follow for brands. Estimated to have 17.2m users in UK (March 2017)</a:t>
            </a:r>
          </a:p>
          <a:p>
            <a:pPr marL="393700" indent="0">
              <a:spcAft>
                <a:spcPts val="600"/>
              </a:spcAft>
              <a:buNone/>
            </a:pPr>
            <a:r>
              <a:rPr lang="en-GB" sz="2000" dirty="0" smtClean="0"/>
              <a:t>1bn monthly users, predominantly 18-49 yr olds, more popular than any cable network in the US for 18-34 age range. </a:t>
            </a:r>
          </a:p>
          <a:p>
            <a:pPr marL="393700" indent="0">
              <a:spcAft>
                <a:spcPts val="600"/>
              </a:spcAft>
              <a:buNone/>
            </a:pPr>
            <a:r>
              <a:rPr lang="en-GB" sz="2000" dirty="0" smtClean="0"/>
              <a:t>317m monthly users, predominantly male, aging demographic, most oversaturated platform, users spend only 2.7 minutes on twitter per day, loosing ground to FB, WhatsApp and Instagram. 42% of users login daily</a:t>
            </a:r>
            <a:endParaRPr lang="en-GB" sz="2000" dirty="0"/>
          </a:p>
        </p:txBody>
      </p:sp>
      <p:grpSp>
        <p:nvGrpSpPr>
          <p:cNvPr id="13" name="Group 12"/>
          <p:cNvGrpSpPr/>
          <p:nvPr/>
        </p:nvGrpSpPr>
        <p:grpSpPr>
          <a:xfrm>
            <a:off x="497685" y="2208422"/>
            <a:ext cx="910030" cy="3594652"/>
            <a:chOff x="723699" y="1313880"/>
            <a:chExt cx="910030" cy="3594652"/>
          </a:xfrm>
        </p:grpSpPr>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3115" y="1313880"/>
              <a:ext cx="890614" cy="712458"/>
            </a:xfrm>
            <a:prstGeom prst="rect">
              <a:avLst/>
            </a:prstGeom>
          </p:spPr>
        </p:pic>
        <p:pic>
          <p:nvPicPr>
            <p:cNvPr id="15" name="Picture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95057" y="2434136"/>
              <a:ext cx="838672" cy="670907"/>
            </a:xfrm>
            <a:prstGeom prst="rect">
              <a:avLst/>
            </a:prstGeom>
          </p:spPr>
        </p:pic>
        <p:pic>
          <p:nvPicPr>
            <p:cNvPr id="16" name="Picture 1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43115" y="4196074"/>
              <a:ext cx="890614" cy="712458"/>
            </a:xfrm>
            <a:prstGeom prst="rect">
              <a:avLst/>
            </a:prstGeom>
          </p:spPr>
        </p:pic>
        <p:pic>
          <p:nvPicPr>
            <p:cNvPr id="17" name="Picture 1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23699" y="3346886"/>
              <a:ext cx="910030" cy="727991"/>
            </a:xfrm>
            <a:prstGeom prst="rect">
              <a:avLst/>
            </a:prstGeom>
          </p:spPr>
        </p:pic>
      </p:grpSp>
    </p:spTree>
    <p:extLst>
      <p:ext uri="{BB962C8B-B14F-4D97-AF65-F5344CB8AC3E}">
        <p14:creationId xmlns:p14="http://schemas.microsoft.com/office/powerpoint/2010/main" val="3363348076"/>
      </p:ext>
    </p:extLst>
  </p:cSld>
  <p:clrMapOvr>
    <a:masterClrMapping/>
  </p:clrMapOvr>
  <p:transition>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rotWithShape="1">
          <a:blip r:embed="rId3" cstate="print">
            <a:extLst>
              <a:ext uri="{28A0092B-C50C-407E-A947-70E740481C1C}">
                <a14:useLocalDpi xmlns:a14="http://schemas.microsoft.com/office/drawing/2010/main" val="0"/>
              </a:ext>
            </a:extLst>
          </a:blip>
          <a:srcRect l="54412"/>
          <a:stretch/>
        </p:blipFill>
        <p:spPr>
          <a:xfrm rot="16200000">
            <a:off x="5235841" y="-5250656"/>
            <a:ext cx="1720315" cy="12192001"/>
          </a:xfrm>
          <a:prstGeom prst="rect">
            <a:avLst/>
          </a:prstGeom>
        </p:spPr>
      </p:pic>
      <p:sp>
        <p:nvSpPr>
          <p:cNvPr id="2" name="Title 1"/>
          <p:cNvSpPr>
            <a:spLocks noGrp="1"/>
          </p:cNvSpPr>
          <p:nvPr>
            <p:ph type="title"/>
          </p:nvPr>
        </p:nvSpPr>
        <p:spPr>
          <a:xfrm>
            <a:off x="838200" y="0"/>
            <a:ext cx="10515600" cy="1711067"/>
          </a:xfrm>
        </p:spPr>
        <p:txBody>
          <a:bodyPr>
            <a:normAutofit/>
          </a:bodyPr>
          <a:lstStyle/>
          <a:p>
            <a:pPr algn="ctr"/>
            <a:r>
              <a:rPr lang="en-GB" sz="4800" dirty="0" smtClean="0">
                <a:solidFill>
                  <a:schemeClr val="bg1"/>
                </a:solidFill>
              </a:rPr>
              <a:t>Reaching a wider audience </a:t>
            </a:r>
            <a:endParaRPr lang="en-GB" sz="4800" dirty="0">
              <a:solidFill>
                <a:schemeClr val="bg1"/>
              </a:solidFill>
            </a:endParaRPr>
          </a:p>
        </p:txBody>
      </p:sp>
      <p:sp>
        <p:nvSpPr>
          <p:cNvPr id="4" name="AutoShape 3" descr="data:image/png;base64,%20iVBORw0KGgoAAAANSUhEUgAAAIgAAABtCAYAAAENNBn1AAAAAXNSR0IArs4c6QAAAARnQU1BAACxjwv8YQUAAAAJcEhZcwAADsMAAA7DAcdvqGQAAC4eSURBVHhe7Z0HfBZF+sd/by+pJIHQe++gop4NUO+wi9jb2Xs/0dPTv3KnZz+58yyIB+p5qIiiCIgiIuBJ76GFXhJIL2/y9t35P8+8E0KS903el7wJ0eP7yWRnZ/fdnX3mmbozz6LJ2PnK96I2mx+bKXRdn6JOiYzf7z9Z/aZe1OmHMaitJNwJkTAQylt9kS1PzRJ9/3KR9D/+SBZ8ZV6M6O1AYiCIBL/A7u/ycduy38rjzJEXOYyMp+LVi2crnxAlm3LF9g9WqL1qNE1boX5ajTom2TptrfKF2DDwz8pXE/VTGNW2Bq0zKuDL2qj2gCSUKl8DqItLXFMel1vvIwNE5c2nSn841E+rKVmxRx0Swj/1DOWrZvdvblK+EOpnNSFFGqeOVxNwCeHOE0LXVECIyl2FkVVB8wTUaZHZ+dr3DesSnaeHTq9L4eLtDV/gSOjxPuUfVu4skBdQwc0IxcAfKPPIu9dGnVI/W5+pVvdwePPK67+Q92CZOrV+ipfuqnOhwzmRT1BeXH/Zcoz6TQpS/H4k+XTsnZOLW5b8DmaHSZ0RJhfLWygmPfyT8gmxf/5muf1+6FQxb9gn0s8ULd5R97HWXP++OizEp9fOkNtlQyfIbcH0ZXK7vP8/5bYK9VOJzMWWVIfcYXom7pLbLp2Wy23GFSfLbaKxTG7DIS+Sef4AucN07JQtt21nzYH3/uEou/gsuW8RHrmNCBXQI1QsJbqnVPmqye4zXvmEKN90MHxSH/iodhFIWchLKq/51X416ieHqZFM4U6oDZ0SMBqNVrUrqVE8ctqvuXaq2qsFXZ4u8HbtC9QLx6oqBxN3qOCw1K076oGqiXUUkyGHZq7H7jcXwd4hFUazEdbWSej+yGjY2iTxOQ+Zzea/q5/EB3qK1ECpW2jehkvN2qy68j25VZc6Onbv3m3f/Mcv5YUaix4M1RPq0hGpkzT0m1IR1FMMJPJwPPrCTvioiWCmazuCGuyaDptfh5ncKWdn4LRL26sza7Lh7k8w6K2relHS7lBBkeEqQvPVTQYKFw/+Zr7ai4ynyCPK95eLT0+YpUJqsuuNHyNKpoZEtr80X/R87By1V827N8xFx3Z2nP/yaLm/5pnPUTF7F8wkDUNAg9lmxUlrHpXHmCWDp+KMDTervbrUKZprs/F+WWfW4ZurPxQ5s9ZI/4E3pomtZ9wn/UeSPfhJ5RNibb9XlS886nY1qKEIQZdP+WrSu/MGajqG2l0d7rsG7fqtRWDNT3KfyTtrLOnLQbUH2EzlyneUqAjXoXL2G6Lir8PVXsPsGPQn5avJtglzWd8eULerQZ20Klt3QCQP6aD2jiDgglj1IGCn+o2lGwhAuH0QJW7oByvg3xWAd1cCKve1QufVH6gfVRMs98KUZNMp11TX4w2hHiBurLh0Ejfe31SXjx11naNm5eWTOSkC6nKNh65p5wuvuvJfQg/UbFEfSfHPO0XOp6ulX/30OEdN1M0AkvYJtFkVKHZj56vfw5fvAiUTfIfK0fXO09H2sqF8jodyhTP0izhDyjaA03zDfdN5Uy/BCp/Y/Hio1lY/jw98wRUXvS0vHAu6pgtPTiln2dfUpY4evqDnQN0mcCysu/0/nH2z1CVjhy8SrPTJizWWdbfJyDQ8UlMbEudnuTNqjlA0lrL1B3hTb9FeJ9dkv/Ct6PXH6sGZI1m5oRzvz8yHiXTRruvUOqMWWoBaa34NqdQVvOFPfeBINKuz61JfO6TGAYo1199Job2aXDtuJYQvgBEnpyLdboBVC1JkBCxBAWtQR1FWGSoO+KguNODutXUfZN3N/8aQKdd3p+y9WwVFJlKS3H7Cd+L9p9apvfD4XF65/WzoTJGz6JD0h0Pdqg6HG0Z0TmLQ5VV7NWnrqMTv/zJE7YWoyC3FlkmL1R7w0xnTsOqWeRj6aHesf6A6/Eg0t1/56oE0+7tQnOvy6m/+rXwhFgx7RSwe/KL4eehLYvmwl8WaUW+qI9SZrPCKhf2nqr2abHxQFophuweHA0mPzlXeOmRoFcoHLBr8FNLbmnHG+sdx6trHMGLNeJiLi+DPUcN2JH2bHr7PLkixKSKXqt0ahO+81CJNrx4bbJNSiiFzH1J7IVqd2w77b3hX+g3US7bp4du+6SN78uZCuVOLqCLSvvU+5QNS2xxQvmrE9r2wJVRnQLMhfERI7Pz/O+mvRXQSST+kfEDKyD4ov+VUtUeRqHTDkr8XHb8eXxUSMSL532xmFfhZ7dbgcEQo7Z5R3jokphUpH+C8/yXYuprhfXgo3HeNQMXt56HNp8+ro5QzXG5KnqDaq0lC93SOSLV4I7Hulpq5o4qyCScpX8PkPPqWyD4p/KA1o25VP1SOqNNr4pl8jghMqzukHI5dg8YLQc2A2nhyZbMgYs+rRhEfDAb/z7uzaEJC7zYqpBqx6FpKFyr9zUYYNMqGPurTuDzQCyoR3O+Ff7sBnpx02G+8CynXh4bejqTox+3IGNU7Yl1Th0B5+OHaavhpyfkK6THzydG21lh5bXiwngrMBgYEa0G/M3KHKN6oy8cGxf5vWY98ri7RODz7SxrXfqXIvLH8wrfU5Y4ONfbW+FY9RaZ92cYcofmC8sLRsv6OaXKrLhM/KEK7Dn65Thz6eqO8QVgoy66+LlTr0vmRh4viAd3jBHKVfLPKHQVHDuZyGbFHnXaceqFk6k3uPXI7lfAiQlL103nfk7uSdu3qEs1K9CVuFNCDXEiV69fsL1m6C3veWgJnjwy0u3wYkgeGHweuTeX2fBz8Yh3KN+aiyx2nI/1M2ZZi9eR28G+pExChrdNCICEs5NTdM+knsW3CHPY2CbvfXix2vFpj6kFfFYVjDwlBvjU7+NUGse/9pTJ2zUne3E1i9z9kOnDJuVRFq/nx+Xxy6JnfikZ6xdys6LpYcUmoudLsgqEbeg5MWyl8+S4ZgZZE0OMX218KdZYDgUDdVzzxhASRzjdaecVkecOWzMb7Qm+aqLbaoqIfM/XWMiSME6nWWLlr4kJ0f2iUCm2Y9z7cj8+/KYLDSn1IXcBArTSj0GHWdeqZ67BQmJWHmTSNwshP/RITOTM7nboq1EM0ahQ5v0Ba5wTcNCM0ryAa8mZtRPro3jAlWA9RjdROBUdNRIGQMJJIGOXZz85B72cvUKH1M/Xv2/HfOfkkBA3DT0/DXc8OVEeOjr0Lc7HooVUw2s0wmMy47ufwg4u1yZ2+Bu3GDuFO4FoSynAV3DhI84L8vidaVv+QK/7wm2/Ewyd+pUKOjrI9xeKrflPE7MH/Frnf7ZNhc87/XMw64XPx7QXz5H40rLv1I7mlMuUS9UhREVZDSDuuq8g6+BE3qkzO6CZn/OO6eSjf48KAM9ti7AtnqNCa5CzainUPfg2byQojKBsZDDI7waeh3bgB6D1hjDxv5cXToLk0jJh/nZyDUZadjzVXzUeQstK5G6+T5zSECGjIm52FzEsH15miUh/hx6sMmLiNskq0wmBSjQGkCxfSzHVfIB78YQMWD3sRux+eiXbtHBi58E6MXv0QRq56EGfRtvt1A1Dx5RqsHfYStl7zPk6adS1OWXiDFAaT0D4Z9kAlHFr0owgGiwn73l/Gw1IWSuCOKrhBwgqE0i3D0bmV2ouOFK0SacFKdB6WoUJCePbnI/cP05EYKMOpix/G8G/ugzm5Zjel0xNjMHz9k7AbyyE278W+Bz5RR6qxCR8VyOFHwyPR4Wp+4ycZobYNEnFEk/rRyhcd6ZYStEvIRYKjZqTLZ8xEett9yOhRAFNi/f215LM70YN7oGXVfGfB48ZWoxsWEkosHDH/5nK1bZCIAjFxnRkD6amHkJFxADZjiQoJkfng7UhI2YtEct4v/q1C68JDxfrs5VTtutHm0d+p0CqoWiZhmI2xDbyVLt8rt5RtZkpPFIQVCBXOK3Rf+OHiSCSnFCMlPR9iT/WMFonRiNafLII9vRT6oolw33MCPA+eDe+k5+CfPxOuR25FyYUjUXrVVbBnFKPDN08i4fy6NaURAZgiDGFHIlDqVj5ELZBItUwb+LW80rX70eqUbiq0fopfuQWGws2wduyKhPvrlgFViINbEZzxFG33QFRQFkjsBNO5t8M8aqw6oy6ejbuQc+1UBKmx1nfzX1Ro/XgPUnkU1GHvmLKfapnOKvjo0YW+fsufvpZ1eTTo7nJR+dJw4Z14gtDzt6nQ+JDd7VaxY/CTIv+luSqkYVZfPUX5hEU9UlTU23TXdE1fM+49w4lf1DvfsxrNB23mBTA4E6mVSPvpw2DsfiWQxAl0xK3keCvvk4f/yMn2CJXjfEgvKkTljC/gmrYAwtQR/ooEpD19BVKvOoV/2CA883X4tJs5619B2jFDBUdFvQJhWMSrxk3GiZ/frkKiJI8epugHuoOfHBVV8sGpX0N9F5I0NZyoveKjYx4/ZR2qmcrcCJb5SRgaAgWC/E6YBo1GyuP30+8bjOZhVl3+Hk6ccRvf6xoSRuS82xio93ho52sL6p1d1RLYcHdoervb7e6iot50+P1++f5uVQz9m+Yi64HP5JgIVQY5KrrNB930DY1uvjbCS9jmZOMD04V7b7H0U7wSVBSPDRSBmzkiG+79VPAc0+bCk1MiVl8TqkEoDrkqOi0LipgcqtozaQml2mdy4ls84Vl921/4VvrpXj5yPdSt4070xXeUUJydFOFpVMJfgoCO3C/WoeD7rXwArc/pC2f3dFhaKe1WNS9PYSLVRyGdp3kCyBjZC+2uGE7dBwsLu4zcWIvFsjD0o6Yl7gKpDxJWKrl08nJn5XDvMRgMbqKaLMdutx+gfkcUE7CO8+tAZZ9baPsjbRt8kUPnbCdNmUTb6DpQTUCTZBl6oMdp83+k/nJWRtmqfSj+eReKluyEOdEaGmvh1ieVH0arCf4CF1qd2h3pZ/WU2yroOqvoGr+n8mizCvrlQJG3kZNvi7iRlP3XeWLluMni0KwNcj8aeCZKwfwtYtVV/xK8yqtqRhNpTYCufa26VcuHIvsfjrh7d6FcGnJodj0zWmKg6KcdYvmFbx9u59B9Ksj1VrdteVAch3JEeWr68gveEq6tkacQNwbvoXKx7Py3hLcg9BqVhPKVikLLgSL1Okdu+4vfiQMfr5IRbWoKf8yWWYmh+/O8yZjGOpoMisxmipFY+ts3jmo5aWNZMXbS4RWgHo+nq4rWsYGEsZunQqy/MzS17lix6bGZwpdfLv0Up8Eqes0L3XgPL/7f9Gh8Zm02lh0vzxeu7Dzpp7g1/RjIkdANZ+v+oFwg1JLgeSFswkHRPBP1SBiX8d2aYnJxPODsyz1siqdLRbnpoPuZ+KZV6+pbKlXznUkob6uoNw3UStzGk9yOUMsWCbeGd7+5SO2Jmi+YY6DevgxJewD1JbK2/PEr9HsxpmkWKCwO4MvvC7F5pxt+P88i4rdvAmZyFjWLiGcN8Qo6njnEfmOQjtFvnclG/O6aLug8IOy6t4js+seP6HbvmRAG5JlMprYqOCYaEogn+9m59j4ToptBxJSWBXDX+K1wezRY6Oo8lYpfPfCDW3UNVt5S546nV/FUKp5SZVECCW0BU5Ac9f90n8AFzw1E3zF1l4pEYu3vP8SwD27krN6TOoU7VXDURBQICaM/acemXa//gO4Ph+wzNMShQx7cc1sWHNbQvDIzqUVmphU9eyVIAUitoHATCcZMGsMPbeTzOFz6gYocN8r3ueEt9MNoI33SDeh5XnuMmlBtlqY+eHSu1YguMCbaCkhLopdkQ5BAsmrNHG6Qa05fJG4/d4m4beQPYk9246ZvagFNfHn5AvHRSXPEhyfOFQd+yldHGqbq/Qw9Q7J6nKiJOB2CtGNA5Y4Ctdcw7/zferQWAdhKK/HOd2ehS69EdSR2KnJdcvbQJZ+NRkom4EAAPz9c1zBaJGxtD5c9/1TbqAkrEJLsNf68CvT6U2jOVzRsmpcrZ/lccFNnmCwR5dwgX5/9PhZfNAtzhk6T+2dPHQlr0C+dryS6CTPdHxotB6SI6CakHUGkmD+54+Xv4OiYqnbrh7QTTnhg170YfXMvFRoeXdOQt2wn1r04DwUU6UB5zRlHFipDbMIPS9AHQYWsI8NJtZAbdkMAuXMbXsXI8JStvW8vYS2nIkpEXuwdhrACoQsN9OZH3+irKPPBYQhSLeGD1RH5/j9cPRnfDpuITffNRsmMbdh8/ywsPesdLD3jLfjyQvc76d3z4HQY0PuewTCYQmW+yeyFRWjwH4jehIy1TSjbBIPBsOuFI1FHIJRdbLxNPSH6OSZmo5Ei7EeCCD8pLujxYW7/v8C0vRyJFqpuvZTiPImOtICzmamyEuvOfhvly/Yi/cxuOPW/N6HrPYcnzCG5rY2uH0CQsnG0ZIzqJW1qUNV7lQqKijoC8fv9nXnwN+Ps6EfqeFKckwWih3+lsvC0F5DksMDsc6PPU+fi9KwncOrqx3DK+scxdNbtlCVIsywCO275CMGyuvPIjFqAqukgVdnUSImS9LN6w72zkL3ny4AoqSMQq9Xavnz9AdjaxFZjsTAcwboakjN7BRIpG1v9bpww5x60GTtUHQlh65yG4eufogaZG1abwPbLJ6sj1ZhJ2GaqaYyIXiDmJBvK1x1gDYlpPWa4MuS08o05sGVG32xmDXGQQGxhrP7sf/4L2AxepPZvA3sXfmkXnh7v30hCCUA/ULeqZ80wk+NWbyxo3titEIUTiNC8sc3246LPAS8SjXXzeKJeDKezBB0bWE2RMLwHTJSlLCYBrahShYYwGkk7KMvEoiFM8ZKGzbnVJpxAYoY1JMVZiuSEYhVSjYPC7QllsPdouK9lpIKTp1/W7lCYqQYzsqt+HRwdMUzFqiK8QKhdERPUZ0lwlCGBHrw2jjY6bEmVcM+t/82BXumhB9eoTxOAwV5zMN0IKlCNQbpNbAKxZsTeWq4jEKp2D3GVK3hSaJSwhiQklJMLk2VOHwarsxL+b+oaXTuSvDv/DBNV+AYqR4x1Fh2QMNjxqqIYSBka9Zz/w4QTyEZb2+TDDaWoIA1x0EPbyNUm+d4nYLaUwJKiwXVv7SnbIVxvT4Zxzx6Y7JXIeHacCq2Gyw/WDkMMWUb3B5HQJ5OfJ6b54HUEYjabs9lWqGtLngppGCNlVZujEvbEMPemRpvzlidgsbthMhWj8rYh8Lz+CIIrF8H98p9QOnYktHkzYU7wwtYrBYnXjFQ/rMZIojBQgcqaGC0Vmw/B2TWNW90LVFBU1BEI1duyfczLtKKGUs9qpzLAHr7zZTntMlhvmkACKYWZu0d7FiI49Q8QOxbAkkyFpaUCtiFdkf6f10M/qAXPY+XxFQMPu0UJ2wqxtJJNkPCWkSIQtlAVEKU8uTZqDNR0J2FYHH6STfh8bhp+EWyvb4f5t7fA1CYVBhsJMNUK89AhSHpnOhJfDi8MRneRQCi72HpEP1RaSAJhysvL35OexkD57un877bQs0U/UbfkiWHC9ZfhIrjpGxUSP7b1ekBkD3xKeLdF/zJ918Qf5FY9UtSE1RDKd8/zBLl9k8NaLwqLrVtPKgdM0Ja8oELiQ8HETygrOiECQSpjMlVo/RT/dyc633E6J2xM2YWJJBAu0t08KzBa7Je9BEOiGcZEUu6fq001NQbPivWoeIefSSDxdwMpYqHwhtj9xiI5g5Ge414VFDURbxEIBMYF8ytnBErcSBoQ3XpgbcXLMOQtIXWhdgSVK4ZuY2FoT012a4o6QyHUbas0Wqct//FuIAD/hvUom/guArnUbvW2QjBgR8+sl0PnNgBP8SyjTl3a6T0EVRBhE7w+6pU558Fl572JU76JXtBiy9tUxC+lqoVaWWYzV1sUqApojZ6Y15qS+gt/AMJDzXQ3degqfNDLgtBLNASpx66VWREodyJQ4URQa4POi19ltQ1dowHW3vgBhn34e37BdiM1ISKvaYtAvXfRg/pD/gLX6768ciQPiaHV56c+zf5pEL79dAcSgppgF9IEEk5AI4GElobI5SHlbhKIF1pxgASiQyugVoehIxLuewi2EweFrhkFbGC1cnsBUk/rJkwmU8zaERVUMAVXXxvetmD0KHNfmk8If4kQvoKQcX02/cWfyfCV02Gq0djFULPVZsUl78gtZffoR8djxePxdOebVFleaKnwp0KCbrlEJPY+f6xQfpxenpUr8udvVbdvWZRvzBF534S+k0E0KqtE9WPKj1cm9m/r8h4o4c+HqNCWQZDKnoOfr0ObMf149zeyydAckOSpOyHE5vEzRSCC4cTmhifeVa2dCQaDNU2KNgd0Xzl5hj9K5d5dxN5jBs9yXn31v6SfsvR/VBSbH7q/hSOx/8Pl9dvga0JKVu4V2c+F+kxUiEY0ftqsUETK2fbf2pubd+3dpvFfiNI1IUMrFIfrVXRaBhQhOSUx68HPRMH3TVsDla7dL9bc+KH0032D1K1vraLRsqDI9aA4av7CCjkxr3Bhtox0vChbt18sP/8tabyeofLiX+rWLRsq5e/iCPNCAF6IyLWRj4R0NPiLKwV/Xoyzoyc39JUwEsRaEn7ME2BiJboeUwxQpMdSj+UDo8GQ5NlbLA1EVmTnIal/O6Sd1h0JvVjTDdLYCVtvYCqy81G2eh/K1uyj49SZu+VUJPYLvcchWXxSXFx8Z0ZGRiO/HtMCIOHcpelajUW9bCmPC+Mq51VZoQr6TSW5D71eb391mWYl7hoSCXpWnnbNNkS5bxSyCRqCW8vfkiuoGuA+Tgui2TSkOSDNM7jd7g5Op5MHX1vRPs+6qZqaeRK5tJC3JnQeTzlYQ/0g3uV5W1lUSbjMZvMB0tqWuZy+mfjFKQiVtzzjawgl6iWUoKeT/xTahrWoxTOqpO0WTcC9rxj+ggoY+C2jgq4BS5Idzu4ZMFhN8pjRGnmKHJ3PM6SWkGPTrd/RfZeT+1UvRG/RCkIJwt3Ic8jdQTmZ59scHrwPlHrArZyyNftR/NMOaH4NJhvb1DRSi6ctbO1SQu8KKNGtqQ4Ya02wOBJWJP78FS+vdu8uhHtPMSq35iHo9sswXmrN8yFSTuwCZ5c0WFvXnGRB8eMSiOvJt0lheOn1r0ZpWpyCUAnB6y7uIyEfHiWmlhsKf8hG0Y/Z8puJPOmj1ek9kHpi55isVzYWLonK1+1HybI9KFm+B8IfRPqo3mj9235wdqs5eY6UhhVmAin2sbOgHQeOuYKQQvBUx3vIPUpKIV/tew6UImfaSpSu2CtLgY7Xj5DG8o+sHloSvECiYP4WOf3C0SUdHW8cUcOoPylLDj0nK8tH5GIz5niMOWYSp0bgbSSsv5JSyDEeLh32TVkGk92MLnedgZThneR5v0RcWbnY/+EKUpx8dLrpVLS9uPrFIynLfto8Ss8+PRTSsmlWBaFcxNnqPVKK83ifJ13v/NsCaZ6pxyOjKfeF7WT8ovFRw3j/v36mamk3ut59Jlr/Tr45kpA8viBZPETKwkrzvwsJYgS5XZR7BK+Tz35+nlh+0duidOUeDvqfgQ0UrL3p32LTI58LnzKCwpBsfvZ4PE1mlK0xNGkJQg9+Mj3/p5RDuvAE4M3jv5A2nvu9fCksKQ511v8eQhfY9eoCuLYcQu+nx8hutgwXYh2VKOPIyYWCLYEmURBSjDR62LmkGCdz93HjA9Ph7JpOwjhPrkk+jkII7Hj5e/A6rYETLz+8PJBkt4SUhMd5alo+/zWgadrz9IByqu/2v84T6+/6WPhL3Rx0nAjoQV3wB5fX3/nxYYttDDXk2Sxey+y6xQrXoVRyyDdRJct38xxOUbpqr3zQ40SHN7dMrBj7rsj5tNr2Gcl0M7n4WXKIkbhoJz3AbVQcTua6desfv5KfL+n7/EXq6HFiZe/kn1G6Yg8G/v1yORDIekIl82UWi6XZrfo1WkFIOf5OyvGAn9oa62/5CF3uOg1txkRn7ySeVLpDS3PkA1X/qzMJvMEH5vnVoX9yh6fcG00G2O31fqM/7vDgG1s36vPnC+WrA4YU5Xlq1z0ld5qJBuUVCYqskZTjA4rw9RXb8uTDDPjbZXB2O2qTUA2ydUcl5i8uxqqsChwqDMiRVbZoxKvv+EHYzJN8IEpVNt7DzkTHeUKBSWdLR+xnQz90LvnlMfLL/arf6LzPRoL4NxxOQtJon/SPw+T5pHXteiRg0DmtMfD8TDhbNc1wv+bygdpw8ttJmReFBttI7q+QzB+TO83AUSkIRZJn7b5LJcdtrqyD2PbsbAyYeEXUFldi4VCeD3/7+25s2lIBu81IiRNKKFYKKnlJihQfVgxSAE50aQtMJjYpBCsIO1YKVggZHlKAKuWQv+EweZyvzfuGwwoUUgpeBkpb+keJo+7Pd6ISNEh+sxGDL++AU+7tAYsjviWN7g0g6+HP0fqcPmg3blgoTNdfMZlMzaIkR6UgVB++SoL6A5cc256eg/6vjYWjU2xfOWuIoiJSjD9vxfYtbjhsnECUHJR41OJHaqoZQ09Jw5ARaejZNxnJqZamfU9Dt9ZJWUp3u1CcXY7d3+UiZ2kBBCkHG4vicovUCkGvhhPu7oXhdx05Iarx8Oew1t/6ETreeLJ8Mah4gjLoi8rfZMQsVSo5riD3caCo0rThjmno89zFh+vIeJG1uggTH91IVYKBSgzOxSHFOP/WbhhzQ1eYG2H0Kp64ciqw5LHlKM1yqXkkBgSDApnD0zHqzREwx7Hdwt8b23DXJ+g5/hyksCkG6gVTRh1DDdeYFqrHSkwKQkVbB2r1rTYEReamx2cieXAHdPp99B96jYbifA9evHkZ/MVsPokn++hIy7Th/ndPQWrmsRl9zV26F+teWgbPfh8c6Qnof/tgdL2i2hjZ9s+3Yd2za2Gx87RKAwI+Hd0v74YTnh56lGV0eMrW7pcDa0Pfu44/lstKkk2lyMnkStUpcSemrEgRGk/Pm3nw6w3QKv3oeEPU35uMmrnvbUGwwAWn2Qu7wYMUhx9XPd7vmCnH9mlrsPqmObDs8yGJqhlzoRtbJvyMVfcskEPmTK9xfdD1snYweSqlBTqnWUPe3D0o2xLfgdCUYZ2QOrwT9v0rtLyeFKM3p4ncaSKi1m8qPfpRhNZrFT7Lxvuno9t9Z8miLp64ynyY8sASFG4rg9lM9XogiM4D03DTu2fLrmasBDx+5CzYgoPfZ6NkdS5AXWGzgZqsPk3OPGP7jLym2pqZgNZndEfb8/oieWDNFesu6m6uvfVrBPP9MHA1wo1i6sX0f2Ek2l5Y/X6tdGs+ll5HiqTb6bhRVok97h6Ennc37gvUteFpk+vv/Bj9Xx6LhJ4ZnGmLKPgkahPuDp0RX2JRkH+Sgtx7aNYGFMzbgkFvxWQ8LyoqSUE+vHchCrJLpZE7+APoP7ozLn6proGZSGj0m03/XIB9H1GRH7TAQkpA8ZbtGNkdpsvyQ7NjIzVVEuANd4p4lpizV2t0f/JspIyozgCBYo90/C7J3qnughRvfgVWXP0ZRBFpnMmEoE+g9e+6YPDfzlRnxA+26+AvqkAf9dl0SpsXqFfzpNyJM1FVMaSl3EWRn9zO+zoL7au/aRxXeHzBZgjCDqrrpVnJABXZ0ZuTy3ptNr4b8jyK/7MRyVRSOC0aLAEfrAEPWvVIQdcbhqPP4yPRd8Jv0efpc9Bj/Jlod3FfOKkXZPJ6YIWfutKkZPsKkH3bNKw/+024VoWMk1rSHHD2TAurHIzZaYbFxoaTg9JCo5niznb4moLW5/aB90AptdNC5q4oA5xNShK9EcIYiEpBAoFAT4rEYDYzqVOxn9CzqRb6CVIOuj4pR6JOdXnQi7a9ahkZCYPm9WHZ1f9A0ZTV1GaxSNujFq8bqV2ScdKsO3Da+icxZPqt6PLQKGRedQJaXzQIrccOQeY1J6LbM+dj6IL7MSLrSXT/8xjYkg0wsylfE1VDxeXYcf37OPj3H9Wd6oetz5nZkXJYyZliNcEXJQk928gq0l1tC3oQpU8H5Y8rUSmI2Ww+i7f+okrY26XA3rbp1vzZWTHI2UlJHLoPia2kXduI6EENGx+cAn1DPpxWIQ3aWvwe9HruIgz64m7Yu0a2xFkDKr3SLhqKAT/8AWnndqUSxU0JHKCeCVA46UeUfLlenRgZaduVzRGSY4OVsRqtjBYemLNQb8q9i5sfsgRxUCnfJO83olIQQq4ZKFu3n3ovPvqVqrjjDLcTbFREs5KEHFUPDYxily3fDGzYiYQk6vVYK6j0KEOn+05HxtijqwYN1Grt+PwVcA7NkNUOWzi2GDUUT/5Rmk2LDI/EsnJQySHNvMZmCDhWUoZ3lNMYj6BJ3vhGqyAhKJc1JXx5u9GLBLMLSdZyJDtKYTHVbxvXs3wF/YZKj8QyOJwlSGofQMblp6qjR4eRGiLWTgkwkpKaVElg8HipVxU5wVkyJhOfT6UHKYdRKkeoG9wk0KWD/O37angRWdyJTUGaGO5lJNpdSHGWIclZKp3FXP8aJCdVd44UN+wJLtgTXdR2KIQ/K0sdPXqMfp9sS8hSgbZGNipNJVx9yOrFSA1UctLybROWIJIj4kNVTJMsEY1WQeR55iR7vUsTGwubCEogBUlIKA1Z6U0spxu71dHwJI0ZDUd7M2zOclgTK2F1lME94z3oJXVtQEdL5YLl8H27FmarkUoCUhLqCSWc2AWm9PrNFrOhW9n2oJ6YyRiQz9NU8PuZ9JHV9vWpHdIkC7SiUhCPx8OrxJDUNxPeg+VNZ4zKQG0QeyWczgqqLshRqWASdS0XH4kpLR1pDz8GazL1PBwVsFJbxFSxCxVP3oDguugNelZR9o8pKHvkFdiTDDBZPDAGqXTq3xbpT12mzogEv67z0yOwRWRVLZGiNBW8uo9tXDLUxdVIQY4+R9RDVAricDhyqAjbkTy0o2yk+mMxUR0DHBmb3Qebwx1yTh/0Aw1/Xdg8YDiSn/wHzK1MMFFD1ZxIVYKxCL63HkLlfaPg+/AV6PvDf5BK+HwIrFyOsoceQOGZoxGc/TUsGUYSPluJLkPimH7InD4exlT1afV6kGay2baqtK/Krmng5aeefcVIUqv3SDkOUvpskTtxJupnIC2dRhG5ZtfEhbKx1mP8OepI/NArXch77TFoB7JhpsxhpF6M/YSzkHxb9BZptf9+isBXL/HgDT0dVYd66BFFQED4qU2g0b5uBjcPRJBHWMlvtEHX6IaaEXrADN1LVUXbznA+8iCsQ6LrPWoVbuwe9wpETpAub6IqQEfymIHo8PqV6oz4cXDmOhQv2Yn+r4yV4yGkHJMobe4hF/c6Ldo2CPM+NYlE5vkD4Np0UK6ujzs868vkgdXuDVn5Jme21N+LqY3ptKtgf3kNbH/8AubTLqCcb4HRVA6TjaqeRA2mZKoKUnS5NSWTIlBpY7BUwmQug6l9Mpw334BWn3+G1A/ejVo5mEBOIbRDRdRNJqFSW4R7ZJb28Z9AxROICudvRZsx/auUw02K8VFTKAcTdQlCEbEIXZ9pMBov2Pr0bDg6pqDLnXL0Pa64poxHYPP3MNnZhjQ1EFMz4Lz3cxjsjRyc09iiMbWd8nZAFOXwqAWMHfuDPwtncNK1G9mFL5r8NQpf+RZmeypVLlQSCQMyn74IqVeeqM6IDwWkHAdnrMXAN66QHQZKlxmkHFeSa5I+ddQlCEWAm+XPUywqezw4GoULsmU9GG8cZ15BvSVqSyQI2pphDByEtngiHWnk85tI4RIzYOhxCowjxsE04lIY2veGISGl0coRyC1AyfvzqRRyhsyN8xc/u6VRDyv+b3L3T12KzreeWqUcPJT6bFMpBxNLFcPzMZdSrJ63ZDjR+bbTkD3hG2hsZzyOmHuMgJ2qCZONqoMEM0ytkiH2fg1t7n2UEvV3eY8F7mUbsO/ip2AsJWU2G+XcWP4aUNtnLqEqLL6fw9752gJknNMXqSMOf6X+L5Qmm5S/SYg565DWmnQhvjUaDGfvnfQT3LuL0O+vF5P2NC4X1kbbOA3amrdgsNlI8NTYpPqWvx+DVn1hGHAbDOlUPRibbkymPrSCQlR8OQ9l/5kHUWjivjY0auzyR1GMacnoMOkW2PrH993ZvilLUb4+BwMnjpMlHqXDdCo5riHXdIMtxFGlKr9apj7BIqPBOGzLE1/JxT287jbueIuhr6YeSdlWavFZ+a0hpQAnCPc+eJSS57OT4hjpmC2Vh1FkiKyNqkYZ+csK/MefwuEgHppgu2X8ea2ggIF6N2yCSvgpzEth1PsQPjrVS1fy8VxYOt3lh55XAs3NYSbq9SRQG4Oc30pNG3KVFmiaDa3uvwCpt4+O+wTq3E9Xh3otr10W+t6yEMso+BwqPeofJIoDR/0kFMm25FZTUrXfNmGOtHra97kmWk2n+yHy/wscohwbKKYEYCXhfjAlFncbZBuCHP8pvaC4kZ92qMiXykJbqSTSsXKQUpBiGCjePHMN1AXmmWa81UlRBHV1dQ9tqbOmUzLoVLvpbgP5jdB8ZlIK6kGYk2EZMhRJN1wE25Cmsd7AlpaKl+7GgL+Ng9FC3WddX02KcSaVHM1S3zZK1SkR7OR+pMievOetxbL7y6vUeellkyI4Qal95tlH3hJK7HIK4xdXRzwOK4jmocR30XFKZc0HQXUAL4KCFiRlCSkJf7MFrCQ6lU7CTl1HavPopHisMH5VipCywJEOWFNh6j4Apk7dqPsc/y5sbXa+uoAapi70feESWSqRcqwg5RjVXMoRF0hBrBTxL2grF23z4mM2GXyco4eNb6++bqrY/8EyFSIXcU+mTaMy9DElGAzeRQ+hB0o9Ys0N74s9k34KPdlxYiLvm01i5eWTRaX6pAaLlGR7rRLzLxt6mPbkNvGD8ecxVoydJCpi+ATf/zIyY11HGeudJSpEmuxfSfI8ph9yaJIiix7qZqonp/CnyLb8aZZcQ8P1qDmh+Wya/lLghvKWJ2fJF3C8+F2ZewiSDO8wm81T1Wm/PughTfSQE2VOcPvlt16yHpkhc8pxqMRwecW2P8+RbQ33gRIVKquU55QIWwRN3uihZzaTm0glyr08yWX7C9+iYmueXNOR2De6D57+mmAjwTtfng9zkg3dHzkb1vTQNAKS0TTa3E29lP/NT14sXLjQTHXqK5RDApxTCn/MFisuflvseG2B0Lwy6FcLNTPFPuqRsFmunI9XqlBZWnBV8rASUYvkmHSbSDank2AmUW7pL7xB7J26FHmzNyLzwkHocO2JvwoTmdzuyp+bhZxP16DVqd3Q+eZTYEk7XFqspA0b0I19ylszc8z71aQot5LAniFhdeKRzkNfbZCjh/bMZHT8/SlIPalLC4hldJRvzKG4r0Jldj7anDdArkA0J4bW9dBz8nfsnqeG50cy4BdCixE9CY/jcgkJ8hFSFjnRxJ/vwsGZ61G8eAeMTgvSz+qNjFG9YO/Q9KOYDcEmtkt+3oX8eZvkB1pZkdteOqTGVx/oWRbTszxD7a/olua1QFps3iwvL89ITEzk+XpXk4APz0ziBm7hgm3S+Cxbb+avQCT2yURiv0wkD+oAS6ozPk/FI/KeAFybcuHafAgV5NiwHK/R5a+Rp53eAylDOtC9QjcjZeC3QGtJ0SeZTCaenlkhD/zCabEKEg5KBJ6BM4YS4SrKmWzB5fDCXb0yAE9OCbxU6lRuy4M3t5wSNRdmas/wWIPm5jmqoXN59Ry1EEM7lKz8hpTHH/wlblkCsFXoBFI8W7tkONqnwpxas01E9+d3CRtJCT6m3f9SXJpkwnBL4BelIJEgxeHW32Byp5Hj74jwZNJ0SkRe1GwkF9Vz0vlcCgRps4F+Ukj+TXTtHaQAq8m/kba/qG+9HOc4TQzw/8MySJ3ZZPdb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20iVBORw0KGgoAAAANSUhEUgAAAIgAAABtCAYAAAENNBn1AAAAAXNSR0IArs4c6QAAAARnQU1BAACxjwv8YQUAAAAJcEhZcwAADsMAAA7DAcdvqGQAACP/SURBVHhe7Z0HmFXF2cffW3fZxi5dVkEs2FD5bEAEG4LY0cT+6WcsLKCAohEbotFEjGI0YEWliC0qJsFYQIkiYBQUFpDeYfvte3s73/+dO7vL7u2VXfX3PHPPnLnnzJl5z3umF8oaDoej3FB1vtIWt/M/irwkNvL6mLjd7mPl5eHg/69Cl4VoaGjALzuH+y1vCScY9MhLmmjyINwjm2FKuEfBYPAE+b8AcsFvdE8YeSup5ZFUKtUGaSW73U5z5rwnz1p44olnpC0K0vNmbDYbfpMMCaKzXFoFxcUl0tZCMNh8eXTkA0DbELQ1imK3vhz5DYl/D2DSpCn4Dd24dm2lcGsCIX9E3haOqeYKeVls5OUClTy2ou1FbcGbjHhfRBBkl3gsCAQCC6RzDpEPb4XbuZSFuVNeEhuH7TV5W2Qc1tkx5UWW+rHy0hALF56CX1LuuOO6kIMkGLRH9ghB9cprBE6nHr8hHWEzZszN7NyMvK01lvpb5d9NtHjAxu9Xs2Mr5K0tSHfBH/94MX5be7J5cy9l2rRLYA9hqrkstichWnsSDLa+xGqY1OxJ82cZ8O+VNqLZs9+Qthba6mheweXSdgDyAcqHH4beSDRTURGSnd/vv0be2hrxL/D5fNIWujH0plqw1N8e+e0w+D6+lNfFRF4eHa/Xe5bd/Ky8vDXm+jHxPTgQKN8Qea9AOkck8XRBAv9YQHYkKTqP82PyuJZSMGAkje5oKii+mTTaQ/ma6Wq1+gF5S+aAvJ3Gmss5Uknh82ySNiWBXCIG7IPH9V/hU7o0mv/EB630OnHcjiXCg0hUVnIGFFLltqaurgTHyHCiD+k65CPi4/P8JG+NRuRANJm9e7vgGJlg0AkT+Fg+qpmwd4cQ79NC8dJBpwtIWzgqVSdyWJ++WJ42ExYQaPuhpNLJs9aMH38zfuN/aL16WWnLlt4oUz0tXVrDX1lcpASjcs89v8Nv+Otoa9asWYtjZAzV58dPkHCdzljN+U1rbruNs9bwB8Yzb731dxzDkY+LDfRkcaP5KXlLCwsWnIHfyA+MZN555wMcWxMM2JJOno+0W/4qb48Msi2UK69VXnttmDJ58kPSNQqyqCG9Tx4EaHm0zCcRPK4V4ii9ywx4ZbXsqbF6FBImo3hAWxzWFxWnbY6wIxKHyFt/JWmSLgbg9fwVid5dwUAdORvnUsC3hVTqUtLnD6X8wiv5c3GjiFAEEz15TQcEwODzVCquxsjpwoEYq4eLI3QkvOKYKvCskD31ur4VnieDsfoiDkyj9Cp14Mnpbsci6W1quB2fiKP0Mnlwb5HLvlB4ki5+335xlF4nh7gzBmPHTlQ8Hi1soeR848ZDlM8/j16YajRN59f0rvQ+MXCDP+DnVp/IzJ/PhfNQANqaRx99EsfIOKyvJCcVh222vDWc5557Eb+RA9FiooNIRiwqhhWMcOEP+QWXyLNwPJ6PpC06K1d+J23heJ0fF0hrK8ICgoToFLWmlzwLp29fm7RFp6qqXtrC8Qf2ssjCHhAWEJcjtj7t3t1Z2qLTu3cPaQunsOQOBIQ+kafNhAXEbf+XtLVmzJib6L77psKmDznE4Msvl9OUKVfRp59+Jl1agzr9/0hrZLZu3ZpnrGlpfjiQzz5brCxadDJsBypldPPww7FrhvKRkcH/Gi7YxuIf/4jd6MBm/vz4+ZF8ZHTMdb+Xl0Yj8sMPNCtWHI1jbOTjohPwV8lLw/nxx8PxG/nhbc3tt0/AMZxg0MfVzvfl46Ijr28F11Gqq0thC39gLPPAA7/FsTWyqhL2kYSBBO0hm7GlRP7MM88iFirYIj8snlm/vpxTU9ib8CWezEOA8qYWuOoQ6UHRTNsGL8Zl/4gD9Zp8THz4YlOEhhmPJ9STYTable++OwK21g8fO/b/cAwR6hoIRz4icfimWDkwM2PGLOWFF86BLoxW9u8PlTmiYWmYyIfoSW4s+M42jcEpYag6h7+U5MoibWGPXPZ/CQ9TwWq4lwMRlrekhPCwYbLwOFEctnniCH07SXqTGeDhYeyxq/E9xW5+WjykLcGAWZTchT0Y3CZvzR4Q9YfiaW3Aw7k/b6C87FfiAol1ghkF8wHM9pAcWwP3AMxWSP1tHIfBKX4BqCOAyJwEI3JybudtNP1ZMVaNhJ4/q/g8G9g5Jj7vZoUbrAzVI3Dvn0SLFwM/d7jd7v7yMe0bBPYdDrTfu0M0YPp9u0QkMglnOkb47XV9J87xzJny8e0DvK3jOWB+317FmGDvcyax1FdA40Jd5BBOTxms3INyiRggYbe+2tx8eTDxeXcqVuOD8iy8FpkoSbfjMXgTUN1t5PdupvzCy6RrcpjNJvroo09p9ervUenzwATJ79dR//4DaMSIoXTiiSfKK5PD5/meggET6fJHOjQaTZF0zg74PI5j8RsjDCFKhK+/XoaC5QWwhUq38QzXoB544FHYk8dQdZ442u327LR7w++r+AGm2qv5kDSTJvF94ZFOxCxderzyww8/wp4cTRUzaPSZMhqZAR4ewx5HquMkwrhxN+E3cmQTNUuX9lesVivsyWE13CWOiEPmNIU9NNaMFh4nC49Ge/fdQbCFRzIZw025Cxf+G/bkMdZcJo4yOjGJ2ygAyaLG4KSSLk9Il+RQq9XwQ56kQSCg5ha3lCjt9goygJ84LlOkU1Tit5IQTW40Pkha/QnyNDny8/Npz5747aDxqKkpjdlWGgu1thdZjXex9UnhkCrQMjFOq2H/mXxIiPXrNyirVyfevpaq8fk0yuTJPH4xMayhppDk22QOBCqWx56Yaq4UniVLbW2dcvvtE+X4t8gRS8bcf//VyooVyffiMdwiwsioRSXmJ6NSqXx8DAbj90FEomfPHnTeeWeR3Z4vXdLDbO5Ov/nNYHmWHAHfVmlLE2iJ0W55Xkg3WaZMeVRxu1s6+jJhJk68lrNQ2JPDhmJ9IBDcLaOVOvBL5Lc20yN8SIhnn52FUumxsIVHKBPG49Eot902vrmdNx6hbuJg5gpo8Mjvdi6Gn5EDcP/9D8BcqVRWcvNe5Ehky1gsBcpzz52n3HnnjYrXG6kJOKjwqCTEIXq/4gEknLOz1zbjPVTSdYZ0aY3JZKK///1ftH79WiosrKY//WlhzGFw6fL88xfQtm19qKysL1111eV00kkD5D+tMddeSWW9FnJ6mFBckxEIj83zNpoeoeIufww5xqCi4joaOnQXVVb2RWC00DI/DR68C4FfJa9IDL7/ww9PJoejEH4o1LdvPY5quv76N6lXr9i1fEv9zVTaYy5b1ZBHelluNKB6Qb9vn/wuU2PJki/xiV0RNTt+990zlMcemw57ang9axWP+zvuePDIYGcXyGQaP9hc97/4NhNL2OKBwEtbejTNbvL7/bfL4OYOREK0FpvrblACfoMIyMEgqPggiJHCjjCtkME7eEBjeDyN4vPuSLmJIBXMdf/X3NgMQTwug9O+gHDkgHm/aAC2mR4PnWaARvNfFFPd9fhMQ3OWIITF8rEZI8UKdWLYbLbuRUVFHyGFby4QcTusyz6f/L4dpAQtpNb0QC5UjH9USFEdFPRXwa0raqiHiikXoVp2KJgQ9qdqtfp6+GcRDlkgqwKJBSLHUuD6/PGwd2M3vPR9Go1mFyJcB2Nnt1/5JQEN6ANtuA9mGb5/MWq8LfivCuZLZJt3OxyOQ+WtOSPrnwwiNxyH2fgE+oVcuO+kEmnIOnGEmCjg308abW/YVUgzBpIO6YYu71RxLQM/NkKA4/V6/dfSqeOBSMySL11M+7LU3Si6MHiUc7wyC3dsu51LkK3ehHuuQdbaMtOr3Wav0UCA/yzDrliN9yvm+lvjjoqKRzBgUSyGSYqlYTyfhdyCwQnyke0TBLCvCCmwGu5BmeEZeZZZHLY50JwbhR3PdMN0l0FoP0ArHuMAet2rRTE+F1gaJihuOeoMQhFN6u0CCGOVCGD9LRBI9Alv2YCHYDQtAIBwfC6DdPBAIMSwKMN+Hvl08OCBjlxVgKb8KIOWe/BwKYzE+2yyCXeVIElhoSTXApUJ8FDRydpQNVQEpr1gqg2N40b4wlcTSJCkC2YoQd6G+sZsY/U51LX3V9I1eZYvX0nffPM97dmzjbRaP4SsJp2uiM488zc0evTFhEKYvDI5jFVnUdfyZRzOi3U6XWaG6kYDkhc9edwLluog57lzFyhTplyh7NrVDWctzYZNhlvRX3nlbGXy5AejtKLHh5sIJBoZ9OyARNTs9+1BafNT+bzkGDNmorJnT2RBRDJ33321sn17xOGsMeEhnR7Xcs55sjeM2efziUkVxmoeEpU8Y8ZMSqmPd+rUy8WEg2QxSy2Blg2RUcgs+FyCTtt8kZIny7x5byk1NclPdmkyoXn3ydNofJgT2KRa3hMZH8LCuAS1VZXHuYRUqjzpmhgIF23d+nfq1Sv1Rq677vqYVq78rzxLnCAFuINKj/CfJp0yA75Fm8u+CNLmwf3JgdwE6UZX2MLffDIm7loDEWnuxky4kzuRIVXFarW62GmbCWlHnOIZk23b9lKfPgksmBEHj2e/tCWDivye1awlXPFM6GuIexE8egDpNhV2Tq3+tG7dWmlLj+7dUxNqUdljFAxUs5Yn1FwQVyCQ7lhX41uUV3ChdEkOaJi0pYdanZo/Wv1xZLc8z4P/7pVOMUlEIGVu+3x5ljx5ecklwtHwepNf0qiJgH8HxyOh9tmYAuF+FT5q9MeI81Q47rjURi+2xeHgXovU0OlDs7wMBkPcpStiCqSoqGgkZ176vNTGdTE8TjUTuFwtmoZ0TdoSI6/gUtzkoS5dusSeWQ5ihhZqdjQvwaHLHypd4vP00zNo+vRRVFFxK82a9QatXftTWurehFqtohdfnEtjxozF8VwaO7YiYcFotL3I593E1jOEQ6ogQXzP790uGnkT5fbbeaJ6S/khW+b114eiIphouIKKC/UvxOevMmpRiakh8KmbGJKpSvwNz5z5Ek2ZMpX+8pcLqK4u/RHMbXn77UHQvgo6/fSXqHPnRP1XUdC/jy3c+ZM6yLuXet2rIFlnSNBJsmDBe8r8+dyiFv6GkzW8mN299z6S0owIxmF9mQfRLJFRi0q8NMSkVpdCVfzSJTluuOFqWrUqM5XN118fgvTpMSopSW2NI5W6hBN4oSaxiJcFeEjViRQSA5pTQq+PG4aEOP/8bbRlS2qjkYOBBiSsR7J1j3BIFajYBK7uu+zxlwWJxJw5CxSzmReaivwZJGuQw+CYPD7PRmQMjZyoXiSjFpWYGgIV+4qr+1539EV9ooFCEFks86i0NPF1KuMxder7+HSSLzV7XF/ikxHzEdcLh3RgCTdN6EsUt9utVFSkP60sknn77cHKihUrYU8cU+214iijlB7sUaM58TGjdXV1ytix3PcaHplMmXnzfqMsWhRaKy0RzLXX4XPBnZkA392ygL9eDIaNBbeQP/PMTOX553mcaOSIZNKsWnWEMn78ZGXv3r04jw6vlO11/8DpR2ZWFEdET2ePow23rKqqUu688zpl7twhGZ8Kkoj5+uv+yuTJVykzZ87EeTg2w33iCIEcJqMUk3jZLncYia5Bnf5k/IZrHZcWAwGi4cO3oKqfWnklHQYN2kV9+xrpyCOPki6tCQYtLDl/ImUQJqGeO5RYX0el9Ra75SkqKo28IPWyZSvo448/Q610Pw0btpmuvjr5RuFEqa4uo6eeGoXI9qbBgwfT7353acR2F7fjH6jpjkIBM/8pFDLvl87pAwmLyYjWhkl8iMtDD/Ei1a1VO5PmvvvC1+KKhKmG1y0WJNxlm/CF0BIeNDvKZryPSrr+RbpGZtmy5SiDTKDNm3tSbW2ZcOvRw0LXXbca6m0Q54nAzQZvvjmINmw4jLRa/rp9dMopu2nFisE0a9bfQhdFwWF9kQpKboUEda9qNJoK6Zw5WMosaidKrYkM9DeZwnvblixZigrab5HAtX7jkcw77wxSnnxyhijTHEjb80hwv7PNJAY1ZSarjQb3/PNDki2oHQg0TZkw4V7l22+Pwlm4IIzGImXcuBuVLVu24Dw1mqaI+Hy+6OtuRiHp4RDIvnjo9eHm2iuorFf8tTyjsW7derEpRFnZDnxGFrJa9bRzZzmddtoIuvnm/5VXJY/VMFFMg1MUzXp8KpldNCwaLP1AwKJYDX8QbyJdoHnSlh4O62tiigpeWsr5f9xySCTw7G5qdWcq7HwH2c2pLZJwIHiT0pY6rsb5pNUfS1rdEbR9+/ZC6Zw78BbEajM8EtBSP46tB41G0+OoWqwRdqfT2UcGMfdAKP05EDzvLtJOXrnAWHMRPt/QkvMIT7kM2sED4eCBHwIexu1xfSPPsovXU4lqvVgFiAXBeXHkLS4OFgjU9xw4v3eXyJYD/jo+zTjBgFUxVl/YvFoeFxhlENofEErzeCse4yVWpHMLOaUNjxtjQbjs/5AuQjN+Ix/dvsFbe0KGGZpSq1jqfi9mUPKGPgnP8w36oAXrxbZQ5tprIZCt8g+RTWeuotaGpAtmycAlWxTiXkQdSHzfStBKHtdX5HF+Bm0yUTBQg2zyWK6NIi1yk9+3jdSabqRWdyd9p2GipqpWh+pCgDtkxsKv9NaqbQ8gIjoIZxI0p1q84gTB9btwXwWsWX1xB5KzBx0IIqhDeaFnJ4DToUgLuIWf/1rmAgUFBTwrM3tLS/xK4hwUDTlYQDM1MLzEKBftec5w0+JI3GnDHeHcq8/1IG5udMFwOujEp1ufn5/vgNbWstsviZ+VguDld4bh0Qbn4GWeiuNpSJoS7BwPci4IiXBSlliVF/5z6x9PKPsez/sPzHcw7tC/Pw86rIIgX+Jp0dxDeb2KVMeo1Adu1hcQSy34vVvI512DI0+XZrQiwipNV9JoD0fpRwd9KENJiFe85gYI/jc0+DPg3y1Gt6J8SEH/fhQ1q+CKBEYJDZzX6vuTLu8MUYrS6HhRoZb2BoSJa1aVUJZ5OP0XlJRv7pB0GAWBQhyHw90Q/HUQePO6wgH/HrGlqcf5hSj26vNOx4s7jfT5Z5JazJ3PLlzc9rn/K4ZH+DzcoadD8fpsyiu8grTa5qn9HH4DFOZVWF9A+KtDru2fdqsgUAQN8n5eOGUaBCqG/jA+zxpyNb4h6jy6vEHUqeg6fM08qLh9RSXg205u5yJRZ1NrDqFOxTdSHupmTbs4QWFWw0zL+pzAnxs+n+9CKEbzHLtgwC72YuP2JpvxEYWXT+uIcFsZD7ExVA1FPKbivEb+I+qvqxDvc6QIfqUt+JJ6wrwv5aVw4ygvVspKwSNLUx0h257hTaG4SZ4XWT9wjDjk8CJM6nMcfk54PJ4B+Hqae295uDRvYWs1TsFXldpQ5Y4Gt6XaLX+DspzVqqEYclkJRUlvu+6OCiJ+CgTQPErO2fgmBHSO4nZ8Ll1+mXCvo6FqhGIzPQHNCU3vh5zWQl6pz9zqSDidzsMQ2U0i5sBhew0COVekHL/SApezTLW/Q/bzsFgAlIGifAHZdZGizBk5KfojfjxU72+okdzB5x7n52S3TKfiLo+LbbYPFl6vlxwOJ/n9Ptj93GrKqRvl5enEqiU6nZ6KigozMkgjFfyoCdkaxlN+8fVieUxWFIRvmlarzdkKbllXEESIN8ZdjKpqDyVoI3P9TajunUWFnSfLK3LDrl27admylfTDD5VQBgOVl9fCWGEaoRA+6tPHQGVlTlypUH19Ce3f35VcLh3t21eCe7uSzXYIlZZ2p6FDB9OQIadT165dQx7nALfjI3LaXqSSbi+IRj3IcxM+tlEwe+UlWSOrCoIvcgq+vulsdzs+RCRfodIeC8RCsrmgsrKS3nrrA7zobXTppRvozDO3U2Fheot388jpzz8/nr79tj8df/wpdMMN11D37tlfYE8JOsnSUEG6vAFUVDqFlQTfXvAmpCZvyUs6Dgg8N3K9jSPwiXUcbYb7Q6c5gDdIq6i4Q0ylcbt1cOEgZd7s399FmTbtUuXuux+IOzMlUzgsL6N8cqVoH2KgJLOk2DsGCHAnKMeyUODtYuSXs1Fsmpl1GhoalHvueVCZMWOkguwBLpFfbKbN7t3dlQkTrlNee20OFybhll14CpSherji9+4U55A5b7zQvkbVRYIDCQGJ9XADATNqKMMVj/NLPs0627ZtR6pxp7JkCe/ZGf4Ss228Xo3y9NMjxSYWLldoofls4vNuU4zVIxWf5ydxDrnz5OGURl7nBAROBU3+IBRYi2jwylW7Rn19vTJx4h+UxYt5Z9vwl5crEwiolCefHAVF+Rt/1XDLLj7vFrFPKWo74hxK8pJ8HRkjYxqH8D2GUvVvkcmQzTiZ8ouupLyCkfLf7LJ06XLUMDbRsGHZ37A9Fmq1Qpdfvg61nk20caNYryWrcI2mqMsjZG2YhEKsiVQq9RiPx3OL/DsjZERB8LUMgnJMZbvT9jqqRnrU23Ozuw2ejWopV1vNlJ+f+poVmaK83ESdO9fR7t25GQKizx8mtny2GR+EggTVWq3+WcgkYy2vaSsIUg4uDT7Pdr93A3mc/6aisofFf7nA7XbTjh3b8VJyP2M6EoWFXurUyU1OZ+4GlhWU3IYPxRwaWqAmXnSIx9FnpHUvEynIaLVaPQiqgtTjNWQrF5NGm9s5OxAGTPsYD4KgCMNLiuUONRWW3Cnkz/MDkJrzbO2z5Z9pkbaCIDm7j49+70YxTC+/cLRwzxU8Mv74448nqzX9deIygdOZh1QtH9ldaguMpwpPFFGpi8njWCTOoSATYNLW0rQUBAEYCG0Vo724pVSrH0BqTW637cDzSa/PJ4sl+WVus4HBUExmcyl169Y8oydncFnE4/5G2CEXXmC5rzhJg3QVZBgCUqYoLvL7dqa1fGYsXC4XffHFl/T88y/RSy+9TmvWrOU1TOW/vLqLTny5mVhtMl18Pt5mXid2aWe4jLR16zZasOBdmj79OXrllTdow4afWHbi/0yi059CAbyHYKCOFeRQPCPtOf0pJ0F4OPfQvo2AXBPw7SJz3TXUpfdi5L2l8orMsGZNJb388nM0btx/aMCAfcjS1CiU9qR168rJZAq9hM6dvTR8+Cbq2dMqzg8mwaCK1q49HOEuJ49HTQUFfjr6aAOdfPJe0Q/k96vp3XcH0apVg2natIeoa9fM9eAHg1ayGcah0DoRtZvB/I4eRfnwMfl3SqSjIDwJ6QMoyGi/bytZDROoS88PmxaOyxjcJf/GG3Mh8JU0ZMh2GjFiI/XoYcvqps7ZwOnU06ZN5bRkyTG0Z08/uvrqq+jcc8+V/2YO3hybd80sKL6F39FcKMjv5V8pkbKCoHDKG6jw6kPn8nB/u2UGlfaYh6QtM2txR6Kx0Q5FWUPr12+hzZs3I7WqpnPO2UqXXLK23SlMTU0p/fOfA5Ga9KPS0r50wgn9aeDAE+mYY/qLsSbZwmb8A/HCIAUl41hBluL98PaKuQcP550mluAoVh8wVF8g1uHMNcuWfSPWDt26tSfOOFgH37z33hnKpEkPKvv25X4EPi/t47DNFna8n7SHAqRTSOWWKRNbxPz8gJEU4ZRb+vbtg5RE325qMYzJVEBlZZ2RFeZm3EsTiuIhHpSl1TU3pKbdnJuygqDsAQUNikVqeWKQNm+AaAvJJbW1tfTMMzNRLllBp5++S7oefG6+eSVe1nJ69dW5nBVL1+wTDBpFDYbfR+g8mPZk87SqucjfeACyX6XuRBpNOfk8q+U/2WfdunU0derjNHr0J3TllT9I1/ZBfr6XHnroE1RxF9Ijj/y5VZU8m3BtkouVWl1fKAeqmWp17l5IJKChJYFAYDfndx7nf8TesdkuhzidTmXGjJlik7vaWp7M3zr/b2/mq6+OVW67bYyyePEXOM8uloY7xSxEBu9lVV1dXWarlKkAJRELLAWDPkXsuZ2lAUI8COeVV95Qbr3198rXXx8Ll8gvpD0aHkw0Z86ZSkXFBGX58hVwyzw8cIj3FvbLKZ14LxnZdDnttnoEhNdOWI4ySXePczE5G9+gsh7z4XP6VTnEk77/fhUtXPhv8vs30003fUcnn5ze7g0Hk0BAjarvKfTZZydR//4DxVLRhx9+uPw3PUT7h7YfFXS+k+W2E06DkcU0hP5NnbQVhPH7/Q9rNBoxV8NmuIs0+qOpsERMgUkY3ili375q2rRpC23dupNqanZSeXkVjRy5hU49dVeHaxiLh9XaiZYtO4a++eZIcjoPpz59DqMBA46jfv36omZ2GBUUJF4r87jwYdrm4MOcjZpkIbfhV0A5Zof+bQcgFeGByiLt5LGopprRKJN8xacJsXHjRuWWW8Yon38+QPH5uIG2dRL9SzFWa4Hy0ktno3w1RXE4Ett0lNdN5GGHPk9l6DwQ4GGfGfnwmYx5BCXh1VJ4KaZuft8WsjZUUGmPtxIeG+Jw2GnJkqX4or4jr3cv9e7NWxcY6LjjaqhrV7vox+jcWSwb1qHhbMZsLkR89VRdXUo//dSb9u4tpYaGQ6hHj7500UXno8p+GtcQ5R3R4TYPS8Mt1KnoZsovvATvQNne2GgbVFpaKtqnMkHGFISBkvAglc+gJPlc5bUZp4jmd402oR0ow8BXBGFaaOfOXbR7936xv/DYsR/RwIFZn1CWcZBC0Lx5Z1Jl5fl03nln0KGH9oYpF/uIpNL0zgODLA23Un7BRVCQG1j2Vsh9CDc9yEvaJwjocBgx45ib4Hk7c94nMRO88MKrymOPXQJbKEnm2oHZXKCYTIUwoSOfezy538EGKYIMR0tYeDN+HunO/1dXlynjx9+o/PhjKCtIB15PxFRzqeJq/DB0HgzaYU6RryCjZDQFaYKVBIdPoNF6XjfMXHcTFZXeS3kFF4QuSBGTyURvvvkmCrO11KVLDyTJ3amsrJg0GjUVFxeT3W5HgTmAVMcmNrtzOPbS4MHbkWyvp27dGqUvmWHTpt6oXf0PsodDUMA8FoXLPmIUGW9gw6PcLBYLspMgsg6LCLfTaaVhw4bQqFG8kU3qYueF+ayGO6ikyxOkC3Xp89pnPC5ns7wko2RFQRgE/HCYZQj4YQoFyNZwJ6k1XcWM/iw+Nozq6mpatOgzWr36WzrrrJ/osssqkazzJO3k2bq1F73//qlUVXU0XXjhCNSwhkfc0ShbOG2vktv5CbLtOSijlPGHWIks5VzI2CwvyThZfVNQEO7xfR+RuIzPm5Z96Nx9Nml1kffOyia7d+8WyrJhw1o64ohdUJgdOBqoe3cbBN56hBeyLyhCFzEw6ZtvjiK3uy+df/7ZNGLEeSgw53aLDd7C02oYS3mdRlJBSWiPJMh2FuSa0Ab06ZCTTxlKcjkO70HT8xTFS42Gu0lRBcV2NyrVweuF3bt3H+3YsYeMRjPt37+f6usbRHbVr18/ZF1lqEn1oKOO6pfTpR5ao4hNaLgTtKT7LChxV1YMI/64DMqxMnTNzwREjOftyhn/vIpONQpaVyqNYrmlzGwr9HPC2bhArL7kOWD1JciP93DMXf58MEBqUg4T2gII+H17hKJYDfehdJ5Y49DPl6Bit74s1mvzuFq2xYViLMahmxThLwMoyQmI+LqQCFgIFrGOCC8XwTPXf0nwGqrWhnGIO+8Es0O6iurrcpfL1bJc8y8RCKEHFKVVF7Db8W/FUM1riD4KxQltsfVzI7QW7AtILc4Wi/lx6tEEZPI6TM4XrGvXQC4aCGUClKV5gVQWorNxvmKsHoEs6B7F5wstmNJREastm55EfM5X7OZnW42dQdxr/H7/DVIc7YZ2WeCBsHh6Hm+0NRY1n+Zqjtf9Lbka51DAv08sLdGp8FpSa0PD69ojvN21x/kJue3vQ9IaKii+FeG+UP4r4snN47wZ8V9RK2mXHU3tvkQMIRbD3ApBToAQj5DOIEh+TyW57O+Sz7eRVOoSyi+4hHR5p5NW2xcxy+2KTAH/XrHbAzdkBf282doxYp6yLv8MVOV5Z60QiMs2xGU6DE86a/d7y3S4KpPb7e6v1+tvQKp8IxQmrADHqYvXvRLKsxaKswF5lwepDO/gfRRpcFTrDiWNpg/svXC1Fi+Pp2tG6jnlThZebyRIwUC92HaEX7wf/gd8O4RC8MB+rf440ulPhCIMhVLwytmtRQqF2ABFWAArT2KqC7l2HDp8nRqKkg8zANYrYC6GORIvJOpYTE72SXHhpZtxb2hd1GCAR4Nz+1OoNVWlLoUCcS6ngQLliU2HeIsado8GwsBbsG/Fsz/A6SdQhtwO8c8SHV5BooGXxd2oxbAOxFd8Al7YMTg/Gi+Qawe8PbxoHoV7VBngPtYYNvW4j4fx1cPwEUkTbaypqVlfXl6eWsfOr/xKx4fo/wEbPd6o4Ry5OAAAAABJRU5ErkJggg=="/>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5" descr="data:image/png;base64,%20iVBORw0KGgoAAAANSUhEUgAAAIcAAABsCAYAAAE3Y5HdAAAAAXNSR0IArs4c6QAAAARnQU1BAACxjwv8YQUAAAAJcEhZcwAADsMAAA7DAcdvqGQAAB8ySURBVHhe7Z0HfFTF9sfP7qZhAqGHIkV6FUFERVCkKRYEu8/en/q3P1Gf+nwWREGK6FPU90ARG6iAoNQQWgLSa+iEnkB6T7bN/3dmZze7m23ZkmyA7+dz996ZvWXuuWfO9BkKGWazuc4js7cIZxamZgh1igMatbfBJ6tDT0RpNBqDOiat2kvMZtPP6tAberWXOITEPhSaMb+rI0fE+JFyn12ip8ax0fJ6W0hKSkraqENJy/gY2wWuaHRBlDqyg0NhD704V2QUlAmzWQijySzKDSZBr8xX/1pQlzrKxBkNAstbxGsLKCrC/am2f/BZp6vDKuNRsFr1rxm+fMx7q5yGfJFMK54eIM9wexNv4NQOWq32kHI60nbcMr6XV9Tp7lHnVeJQVhG+lnmPOs03cMGf6nq+eKDyrkZKoVjOpBzJ5tAsUKd4xgDt9MSqQ1mehXogs0id6h11icSmJxBdGZzRfOwuBk8Z2YOeH9BOHsOe2K61qf36Y3nyBlZcxWBtxXUOimm7yRWtG6gjC/IUo5lOvXmdyxvO2HhMHdndxBnrQ5vXiybNP+ZT2utDLR6KE/l4e4X7+K3Qm8wyRC3rxSgfC28N7aSO7G5SqMfJduhehXBhQ+r8cyHMso5isLf/JBBJnDp0hIXlC8/P3+leV0wm03vqPLe8+Psu9zewgvNiXl6wy3KFEyfzS73fwB5co7FcKgRCaFTeLnGwbL6C++Yeyi6pP+aP3XSmqFx+wbxSo9ToEV2a8v+3w+r9qk4PHnibvGu+WCvfrCqw9WDUbfxH3iVIbDqe6zFAbj9Nz/GJYscrg5XLQlaxnvZnFimXZzj2XtmmoXJZ+Cw5jZ7p33Y5Ptsw5WXDZUBGzvhLzH+on3JVYLV25o9GUuuxS+lEQYUpcMXUW3rSs1ddpFwWnpu/kybf1O35iIiIqcpLUsmUQIrbXAXCnttnbaQTeaXKVTU4cDqd7hPldI/li7qG80icd2JOF5bZjp154pdt8typaw8rH0feX76/kr54Na6+wNGXP5vmhbnS/dmonnLvjpu7JaijCioFhFO0PlNWKVfwKdIbqWezuo6pAXCprLAb7y7ce+atkd2aKR8L7pJmd8y6uzfd26eVclVgn3x7ZdOmTZE3Tl+vvmrgDP0ymbNGHs28R3DxB6x8/tJq7BK5V7cLDvhkn/NNO360XGyEpXSmWG8UXWEIuRTCqMtqF74rjUJvNL4QqdNNnrb+CL2+aA+1bVAHvhq67ML6NO22XjgSp2DCW1rODgHQtH0DP18rylzk0Z3phE/HqEuDA+6nW3U4S964qlwxdTXHlL/UrfwHN2ne5gPfSm/usMY4dcuqg2sjEt5dLG8SKP9JOcyS8ZxUu+PbTcfUbYJD8/eWcGAeVrevhMtYgxJXIf6qlNlPPpLjczS7FLEo2qlCorDcSPViIl3ewqXnRdCLw07loas/X0trEJCq4Fw4+z01g27umpCC6H2V8rJRKfU1m02LnQPBCJVOXd+5KZWOvVEeVxVORJHe9VdOByoFpNysvU4dumTRo1dQTKQOIVMeVeTyqavVkSOVAjJk2lp15BrNy/No2Nfr3HxU74wZ1IHNwkfKaaNSQNo2ZJPtHjFxFC197EqkgGYyfnizzEg3rBMp9YG3etGQlgduu7gF7x6SDjsqBaR1fc8BYazZGt7zlv3OCIsHyH/Pu/5AT5qqQxuVApJfVvW8i+bl+Y65N666qyKVArL+aNWiqMTZgnuw6EdySthqH1ZOG5UC8mDf1uooNIyeuYF3T0iHHZUCYq2fChVcYwCDlqicNipFQoPBcN2sracWP3SZo2QGfpFMa9OyK9XkWo8ZZ7erai/GVS6+kkQiIyOX3NC1cgGoaWyk3PNDrA+yP2ac3c5c/HES73yvcjUajQ/eNnODJdkMEnqT5wx1JRFZ4YvKjeZKKai/sKR09vWbTrh9Cn/HYAVi84l8vLEYpJz+wZJB8s07vyg3mjhDdIO6XWCgYFVw/4+V28g8wTkyRt0iuPCNZ28/KR7+eSu/pXyQPVPXHhLPzN0hj/H/C+qy0IFYdYd8mhOQ3Gx1SpVxq8WhAGHlCuC2OLwNcQHZQNERQeB8gapiF7n44W0vPuofpaWl82NjY0/Kv2o7UJGm2GTh6huUTLp9vEK8+sdukXq6gL28wq1Pc3aclNfdMuMvkVWsl/645wJsDi0yYQsC+g4H+qbp68VHSQfkCwSbnBK9uPD9JWL7qXzpRhJ9q3p8eAAhNEe4zFxVveFY5SqkUNNtwgqRWVTOdqMEzggVrOoHgmjBAWoWpNqCQPliXZpYXVGHE5yU2le4afaKT1erZ4cXnC7rjWa2NVtVcEMHHnIhP/SxOVvlw8OZR36yZFhU0H3G52RXr9dfc7zQsPJUQRkNaOvYNubMn3tP041cVaALkebqTZQ59kZqHOuiV44d3cYnUuqYIVRQUNA4Pj4+W3l7xKcQQzMSioVu5e70Aq/CYMYlHawsDJQEuAojKETp6Mdt3rMnLIx+n6yievXqZSkvr/gkEGSiMq7/Mplu7u7YfuQTEISsu5k0StbtyNInC6eaWPn0AFqYepo/aqHy8ohXgeBGr45feZDWP+t/3yBkstQRilgn8/DU6ssgXxCpg8Ye4I8aV15e3kt5u8VryGCXkKKsia6KQKz1Fjaco4o1Ornyh18UooROoyWDyYTyCs5xYYtcNa2740huiexD0PfC+pshmL7K2yW+CEQ8PXcHfT76YuXjHQeBcJRBdLHCfUwS3l6EG+PdJ95i6/SUjQA38mAkuU7XXjBVEQjzXuJ+emtIJ5cVQ/Z4jTJM3ejQZwBZGCnc4PGP+fLllx90tIMpz13NX0e5qo7Ox1jqk0BY5UINd224ipsI2L5AE4Z9tkb9YwHqDoPmv0DaNriA7WG+crrFF4EcP11Yrg5rJz8jif5b7wv5cJn08IBXgSBDNnLxY1fSqsM+5WvCkk+SLVX9MB+VmmOc8SqQ6OjobdE6zfGv1h9RPoFhb9I0Vaif0vmZVD8yexulPDOQE4evtFptsfJ2i89P4dSm28crKPUfjl3iXFEp2Q0BvqQyc3el07XtG1N8TEQehOHYRdcNVRI7C+XSKato8wvXKB/3XDJ5Je31se9gVWCzOrJbAs257zKLhxveXbaPXr22I3L5mhIII1Z5Bx9Y6swFqRliR7qlxiocsfboQFiXqGCHFjxrED+w3ThLb51w4aXfd4rD2cXKJeJVcKsPfIGP+MmdxyeK4nKjDEVNcPf3m8TBLMuABIPBMFoFr+aAYK7nwGw9mSd6fLwCqirDFlLm7UoXI2dUdJpEGBxGOIUNRqPxOQ6gEVK55Zu/xO0zN4qCMoMMdCCwALgv5PqjOdINAbA2eE/yqoh/iXsVgIDuQ4boE1h6WbPENW6JBzPpt50ZVFBuoPSCcplb52JKXFQElRqNNLJ7cxrVvRld0iKeIlT+AzI4it3juI/X3GYghFwg3sCLRmGLh9A4Rc3Bvvpqj84TRmRlZdWDJoxC7J+DbS82p56X5jSz2bQFtuErOAZgcxxSFWJCHlXwYp1QbvkUjxqGuKBZmJpB83Zn0MrDWbKPHJdjDGYzxUVH0M70QhrWsQkNwTYcW7tGF+AOApaYeITu87AbfvT2CgMgBJnCZBTpxQ3/Wyd6T14pftt1SuiN3rtkM9xey6Paek5MEjNV113cswybfx1CawKkIg9wwH/dmS4zaFuQFwmUMoNRPDp7qxj8ZbLgIaQQiB6by46uYQECVw9bwcZjuaLTR4mysTkUcA+CO7/bKI9NJtMB9fjwwaoNPT5OcjlYJBRcPnW1HMLH4CN4bUaoFvB15iFDJbojW17d8KjqO5SW4IO8ooJUM+CLrPlzz2nxryV7ZIBqglK9SbQeu1QeIzzeRxGGAmhE8vdbToi5SCHCgVbvW7oSQiBTVBCrBwjiS+4FFOzRKoFi1RBEmXtUUEMLJD+ixGAWT/+2XT44nOCertd9tU4eI5yVxg4EFTwjgh/U7sPwqvmyZ8uJPPHLjpMsjIoW81AgzKYj3Fsw3LlddXeHQGaqoPuEz2UTvV4/IM9Aa5bsPU339ZGtWR7ZmV4gB4kFmyZxUdSxsevJK+zpN2UlbXhhEGtzDMo0PjUh+iwMlnSX8Ym0d8wQ5eOeqDG/k21SpBDQpUkc7XGa9sCZOTtOUf+2Dal5XNQunU7neRy7wqfGaqjbFScLymn6XX2Uj3sgMzKEuIfP3owCdeSeOy5uQddOS+YBNj0QJs+dyRQ+CUOj0cy+8asU6t/Ge8OVy7Z1bnFnAQXQFcEf/jm4o+wR4Kvt8CoMJdVWt13i54hrBGbdc1fLzi4/3NtXuquLh/q2pmfm7mTtuEt5ecQHYZie+XbzcYd5e6rCTw/0s81WdA8E+lSIx545g8Kc3OOjen2wV2FoNNqXP+Jukf6A6NGvVX3lsOA8jVOoeXt4ZypAqgZhjFNebvHBZmhaWmYq8AOthh7+2bE39Ot/pqqj6mFU9+Y0f3c6H94hPTzgURgwPNGcjXthYHuLhx+sSsumpu8uoUfmbKM6ry+gUzXQa+iztWleO8Ux3jTj8h2nCugyJ1WvEogqmfmlNGP9ESrTQ7TWBIVTFjam1k36YTOYKCZCZxmjaH9+AHCNMoOo4lEgHoUBYbZD6ZQa1LEMI/WHV5G8mT8eJTfuadwlwZJ7vO3iltJt9Y/Eh5t228UkJo+m0g9upLIPbiIxZTRNHtkj4BSoeV1bi0NntXeJN80YtGz/GXXoH6yc1k26LbuKvTqYff9l9OQVPFTOkRcGtqPXh3p8B69YGuwgU5PJY07UozCgViLCRe/eUDCqh/v+7R+M6Cqjj78MaNtI7pHf8DiBgQ9vGoRI6yN9p64mzUvzqN2Hy5VPBXGx/o8F9DXj61UYxgA6r1aFbzcdp83H8+Rci2k5JbKgZU+9GP97N/vaxdObMA4M79S0WnTjx20nKgwJmLdL5g1sxAcgjIiKPtb71d4lHoUBg7OPB+5wB/lQ45wNCOYHsOsR7ShhJzwKQ6fTbeqcUJfWhLjfZ6iJi7LYTRhQ/4WBi4/ybb7+izvP1F5cJdmu8GpAmbRc/6aHDAdmbTlBt1/cgrMJKcrLLV6FgZv89x2U/GorYxP3y/5hsH8fKC+3+KIZr90Jyb68cLdyVg3nqUushtK5/7yz2xkfylkuGdyhsdxHRkb+IQ884NMToB1lV0xZFb3ehz7lZuRwdC/Pl/kFhh9g/x7WbIuzP2eM7FMQd9dJUFbh8ow3Jq06RM8hO68lsReJAbKxnvHJZkDFXln0ZH9akHpa+fgOvwO/iHWz4uxv95fE+X9/+GbzMRlFoFXBqfZjIiIiPuWS6xgfKmZktPA39L7iw+2/23yclj3Rn7XagFRxh/L2iE/CULyz/v8G0hfrvA/Wmf3I5bY6iWBv8XUiaOcY752Ev914jBLiZHnGe9z2B0hZPDR7izBVR2fxABj2VYrcm83m0GWQysvLL+GHtFFN/+EIz8+x8pBtjg7v7ZCBAGM6u0RvtHUyCyeKyg3igZ82y2NoxSMqyKEFDyrgpv/Jqw/JB4cLvSYnyT0+mONA2lDDD+VZ/CeuOigDUJOwDWurZv+FIHyeaiJo4LlafjiPBXl4ds3N3nKmqFz0nrJSHrPGquBVP3i+DgHQ55UaRAc163R18suOU+LZebYp6sJjIjWopjQe3J156f4zMnChhKNF1wmJYs+ZQumGIH5TQQkPEKB/csB4MB33ujuRXyoDGmye+m27bcJCxmAwBGfqxmCDsNWHlsj+kClHckSHD5fLpdICJbu4XPC0pPf9uNmW4cNz1qvHhjfQEu4tI4cTFJUbxWNztomeE1eIT9ceFiUG78NAcb1IgWG+94dNogeum787Xf0jhZCK/73PqOQHdoXk4INA81R6s1BQkoUJHmSz9WSBbBX/ffdp4gnSS/RmWVTnInxTlCUaxUbKmqlB7RpTs7oObSXf4l5P4V61t9rNCgSTgG0cNp+6FUMDthqNxjdwfujGuYcbeXl5DfDCPC1nPeVVY4Q0moQjUDptUVFRk9jY2AiNRhMJd2Ps67M2qlM4q8B26wz2+TExMdwFoADR06f5ws4mzirlwPfl9+HVigbj+Go4euKL92IlkCco+GvzhrSOcorL6UReCWWXWHryNo2Noub1YqhhXAxFR2hkBZirSjAoTz7uy7PKc0VaIo7XYcuTf54l1FrlwMfn2TOGY38/PsqVOG7MUZ/7M/OSB4kHMmmD6vyoQwreFIl194S61LVpHHXFnl+cE/SYCC2O4VKSsNoP5Iooq0gvK3VTzxTQvsxiZA7yKa/MaOkHrRGy98fwTk3o0lYNqBnuJRs9hODs1EnkGnghh1kI2zZsoW+yDgG1RjkQUxtie1Kn1T4Jwbfhj8gt4zy/Ji8x07FxLD5UU15qhno2r77kmhuMdqQXyOHcKK1SRmG5XGnm3t4t6TIojRUoDK/4MgGK8ie2wHqrVRNhrRxQhqsQwH/hcJhgqe45LafH5NkgH+vXmu7q1ZJa+bBUTE3APZG+33pCtuUkwGr9e1hnuqZ9Y2nF8F4leJ3/4rSxyMsE1pvwXIJbJ8wmk1xlNbdEL95YnCpnpXr1z91y/e/aSlpOsXhq7nY5C/r7ifvlRP8MFIXnPpiKrcZLJ2HJJiEiIZyPISljmdEs3l2+T078P2HVQTlg82yDa3143DivejJp9UE5lRMDGfAywl6HAJwTQBDNIJA1LJi9ZwrljAN3zNwosopDMwdFOHIst0QM/zpF9P9sja3Wm4FcJmNXcws+1BR48RZWpUC6LE3tlDXh1YRZE/ASRm0+WGq/6AW3CkxNSko6+5UE7xqPTTYT8jpPLWBW5+6qqBQ/j4XPU9JEq7FL7XtdsCV5Q4nx7MNoNL7GL7n3TJGcvogXOD+PZ15HJrznpCRxptCSzEJBMvV6vcf5+msVeKfWeKm9/HKPzN4qO2TV5OyrtQ1elevSKSvlkmdWTCbTdOyq0nsx/IC1eBQvYd6XWSTajVsmJ0Q9j39MW5cmLoIMOQPLQEGOIdL5vjJGOIGAT+SXmLHxmJwhN70W11GECweyikR75EXmq0gGBeE6kuFK5EEn6DWkCLMO228ajWbkm4v20KYTubT48eBM5chjId9P3E8Hs4prT8W/IIqM0NDQDk3o3eu6WBY+CYASg4mGTUuhOy9pSc8PtMyXASV5KiIiYpp0BJGgi9hsMi3UaLU3vvJHKh3JKaY593teoMBXRn2zgebzOmVqpF6txGCmb/7Whx50Wmi7qnB7znVfr5Prx709vIv0Q4R8WqvVfiEdQSKomRqYuEmsGP9euo/2nC4MmmKwMLJLDTz4RfnUUiDtAp42I0B4DNAfj14h16eyW8/mM4PBcJ06DgpBUw5kPp9BUvLi3J3ptCA1HYpRzSUuo1lOhn9py3iY8MayaT5KDqSqFQ2gVSZKp6XfHuxHX6YcoUV7z/BoNa1Op/sOEbSjOiVgghIVEaCuCNyWA9klMbfN+ItmwnTyKgXBgi3HNUhn1x7ItI2ltGEyU5/WDWjp41dSowsqT++2HNfcMXMj5ZXB8rCy1CQI69Rbe1Vp+T1vrDmcTY//so2S/n6V7KSE5IVn6bgJSUzAUyIFy3LwMOSYMQt20gN9WwVVMTxiFpQQX4d+urevS8VghnZsQp+M4mlpanmS5IaB7RrR6J4taAzyeAwi6VDsHpaOAAlYOWA1BiJAoxKR/mUUldNDAWa2qgTyIKfzSmX+xhO7+P+zNHlhXkKpZfupfNrIs9oAWI9neCVl6QiAIFgO8Sr/Tt9wlEZ0TvC6DHTQQTJzC5Kye3/YTAdQxOUeYozBJCjpUBZ1nbCCJizfL9fTPFtpEhdNI7om0Debjkk3kpQecXFxAa+PEZDEYDU6IR90aU6ZiRbvy7SutVn9wIL8gGJupw8TSfvSXEK2mKJemU+DkU+R6wg651P8gbXOeQsjeErIlYgMPJ0sA+vhdYlPbwSUEEM57kaS8iPPwMqT+yxC8SoUSw57zJDivzYNL6BOjePkefZw/rMcpZjNJ/OppBxFSH5bnNO0bgz1aGbpZGyP9fzkI7lkxl4LpbusTQN6BEkl91HlEgJXagmNoGLcj834LztP0Q6YdPlkbxneEGRIreQjwz1yxgb69/DOcpVPKEcGvK+BFfE4p5cnvLyNZ6Ack6AcL768YLecMe6TW3qof4KLR+XAR3xtWCcaN6Kb8nCEF/keNC2Z9qQXWJIWnH87LNzP910q6wucOZlfRv0/XU3T7+5NQzo0Ub7e4ZnrHv15KxXqje6VJITKwfB7DkEx/q2hnfnblOPbDINy+D2kPlB7K7tXH0OmsLqmEww1LeNj6Oibw6ukGAxPmZ46ZrAsTnIpqibojVKiTmv5pFAKHjjp5+ziFgJVDkmkTkNN46o5I1oN5JYaKAmlME4yeTArRwJPXIhi9fvXd5UWoibggbTBjKRBUQ7OBJ2G+T5b4Gkne01MooavL6TBX6bQE79up1HfbqQ27yym9uOW0Zli9+/ap2U8Nagh63EUyhvMQllQbsWZQZlZO0v4IHE/7eA6A27ks88+ROroMIrL/0lOUx6V6ZZQV45TqYnSzO7ThchrVDzXZDIFNPw+0C8qVzfvmhBHmyDMUCygU92wFdyfXQzJuMtUClmf4g6+ys2VIYUHehkRtqsvskzQjdLKGZ1O53dJhQlIOZAb3otd7k3dWsj6hPTCMssf5zAcb6vfZhClwmpkIWkfoJQDHEKmdI869otAlWMbVHR/gxgdje7ejGZtPqH+OXepKcvB9S1cS6pTFg9F2T/lQQAEnFFALOExn7JNxTqQ+DzVy/H8Ulp1KIse6suzT8gkJRdW4yfpCIBg5CJ/Q2C2X9W2IXVGxnTaOveZtfOEhglJB+iqto3sW8O/g3L4uVZWBQErBwKRAxM2lo/fv6Eb/b4rndYdrZ2LxNdGluw7Q2vScmT/VAYRlefWfkc6AiQYloOnuZ6DQP23VXwM/Wt4F3r4521UVF0lFySxh7JLZKce7hFlvy3dl0mJB7KoiLvmWau0sctAxnnx3kxsjucvhqCX4JpMXh7EXRU40vT0gnJKOpTtcK28Xt4j0/F5IYSTk+fn7qBPbulpaw1HRH2eI6x0BEjQ3gDKEYWAbUDAek1efYgWpGbQoseulFNxB4rHthUrnooIrt6yquc748/1QWxbKTOaqP9na3GvdvTwZba8xruQ/9vSEQSCYjkYlFz02G5GAI+8eHV7GtKxCd0wfT0CrE4IAJ6WSStv5OFm/EHcba5wdZ518wVX11k3Dzi3HPsDV5Ff//V6uY6oVTEQMX8IpmIwQVMOBoE7XlZWdg0U5MQbQzrJ6Y8GfL5WNoMHAltoTq7qREXKVlWpcVZdqRUbfpDU9GpVnx641PIx/YXbey6euILu69OSXhnUQfpB3rMh+/ulI4h40XP/gBYnYLcSlqTLrzvT6ZU/dtOyx6+k9o0Cn0+U+y2ko7hcDGGHJPBBhsPY4IJIalEvJuAmhu3p+XTrjA30v7t606D2ll6AUIwvoRh/l47aAgKtNZlM87AXJ/NLRbcJK8QXKWnsPI8fjE3cJ3pPXikHVltBJPw/Je7aCV7gWfUu4s3FqZVe8DyeOZ5bInpOSBQTVh5QPlIpTmPrrURcuyktLb0IVkSuLcHLPFwyKUmMWVgxpcB5XMNz/18+dbXIK62ITJDj10qsZxfQ9nuwGfgl1x3NEe3GLQ+7FWtqGl7/AHk0OTPBntMVc4RBKfZAdrV3rUVfwHtq8KIf4UXlS/OCNTzvxLgV+2Eupdc5ywvzd4qeE5PErvQC5SOVogCyGqnEd26A99bhxcdbRCBEWnaxGDwtWQz9MlnOQ3GusP1Unrjys9VixP/WiSM5lolZGMgm32AwjFbiOjeBHDRGo/FBCMNmQ6etOyJnGHx5wS6RXXz2ZV55GZ2nkZ/gtcZmbTmufC1ADtthKbor8ZzHCoTSEcJZpOQkSvVGMWnVQdH+w2Xinu83if2ZtdOicGq5E0nFqG/+El3GJ4r/oEhvP/ku3rsQ7/0e9mE1V3fY1iNBULwSwhSNRtPP4kP01/Fc+nDFAdpysoD+1rul7L/QuUlo1770l10ZBTQ1OY2W7jtD/Vo3oNeu7UB9WlbM6oP34/6dP5SVlb0dGxsbHmvSOVEbKhlZkBchgj2n1Wp59LjstMA10lxjyDWws3ecIl78+HJ8hDt6NqcezepRPNyhfjluJ8ktNdLWU3n0y4502nAsl2AP6M5eLejWHs2pa9O66kwLeAfutjcVG/e3cN8RNUyoFcphDwSswdYB29OwKqOwtVV/yY/FnZy3wbIs2JMhe2Nzx1tugu/cJJZa169D/Vo1oKgIrTyuH2NZo4fbbnAfeWzfezu7RE/H88vIaDJT8tEcOpZbSmk5xXKdloYXREll5PVWekIZ46IjHISJ8HG6sQHbj8XFxT/Ex8dnq79qDbVOOVyBD8CT1HXGB+ZGP576aAC2+nB7nEDseF4pFbjod8JCqQ/Lw+0h3sDzuFf1KWwrOL+k0+nWwSqkyz9rOWeFcngCSRIPC+TEPh7K0gsfk1usLsHGyzRyczEP6WRFYjPC8uD8I48z5XVQZHd6uHfDfQwf/1BERAR3v+MloIrgF/gEX+c5T+2D6P8B7ByVdTB5a0s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png;base64,%20iVBORw0KGgoAAAANSUhEUgAAAIcAAABrCAYAAAEqZqFlAAAAAXNSR0IArs4c6QAAAARnQU1BAACxjwv8YQUAAAAJcEhZcwAADsMAAA7DAcdvqGQAAB9ESURBVHhe7Z0HnBvFvcdHK+lOpyvuHTeKwQZjMKGaUEOJ88ILvIQ0SDAmpMFLIDQTaiAQjDEECBjygIQESAgQCBBCgBhjwIB7OWzO5+6z73z2dfWy7/cbje50qitppZONvx+vt2hvd8p//vOfmf/MioKh6/pp1y3rxK4HbzAs9+qW9Mg70/D3rd70DwqHw13q3rQ88pm714Msai/hDeqwFxd90CH3Dx1bLQaU9fyJBXCvyTOAUJyrDiWXLor8ISnDXdzmrnWpK0LMq/Ooo5iQxIci9iFRnjyxRh1FSAhJPN8d71BHmel+SDAYPFMdSs4cXiZigxYfincb/eooTcJ+/8MOoeFXvuWJuAdEiUan90PCYTd+qVCnKfGFdOGw8RUReqWJRdOcu3xJc7kXsQ9ISTisT9vtDTF2vajrCGZ+Q+nBoAcRp1juWCWL1WnqlvTUtgXkH6VD3ZqcD5v96rb0oJz1FJxY1O9JmfFhuzqKwJiqP5N0y8ny1qA6ihS+v2/zdR/H7gnlFKH5qjpNXoop8tYk4pRVKf7jSYll5UsokKnofsgeX1gdRbj+8Ep1FOE7caoBAe9WYkmj04IHXrW0Sx7PO75aVCSJWzQqpNevsQ9KB27zaCis6rT3Q0imB7EI2rWeUJCEhGUwFzYH1FkPG7tCfMGp8Q/oOyBkI7FJZcMiWg8ds6EzyFMJfuM2Wt1uLnzBrOW963cjzP3UJffqMWlJm858CPV6ebJilAVr24NiYj9bL/GMJ2npI/cjNtznGwjCQJCFTakro6RveXqDR7/4wMTKfAaU0lNJqtMZ0D3xcZ1xYIVocIfEt+JK/jqmTn97wnsTLkDSmvDUoeq0FxfDWLLHpGEA2mdUhSZ2xakh8tjxNb3ujRJGmliE7oYC6KWrEm9NEQgSH2q+KFkgmP7JAkFoBEBUurVQlCS367vUQQJPT6uRqZAOBiJZ9sWCMuBWh90kBMRi0YbdsjKinOPhS84e2duGixJEAFkfZQrEHzZ4RHy2pOX2lYYM86y4bmlnsjhIEoQ1Fh9UZ4wBnzc56RFSjool+sdbXCF5LRve3xWptCJPSV9JZR1fl8s10ul0Nry83S+Wt/jFaKdVXt/lDYsThpSLM4bZKIwHQA4a5A/7PKFQ6K8R0dNlrbuqJaBv7F37/k3dWhj4kh3ukP4yGsLpeKLerXvQ8qapoP7UHPDsY/iC7a6eWBvh/V0Rkx4BmqIelTt4yG+f2eSRD8yV5cg6POcB9cjswR+fR1PADBY2+RmY/1KPTkrK4rsT8jAcNatZ0E7T0hi8SX9gLNShaXQGdFENMySVYksa5ZtX9vSrREHbXB0l8sJWnzSauD1RH2lO3hxXcTIQL2z1qrNEEkKHvHQj0Al9FOxBOnekXVw0vvdP6zpCYnZt74DT+LnhCKc4rCZiIkZpZ6pY9Tar1TpAXeomiRmQvKOEufWfxoD4nurSinLn6kSTgcZPfCBIP6QKVH9/ddqLhBR5YK1L/9lhCQaUjOVlH/UEghnFhiSt/PhMY1Pu6STNX/KfRr84c0R5wnsTUqQrRZ/MxTCQY3/hkyg3ye52prH8F6oaOZ6EgIyvitSm8TCGqR/fm6snJqZolGTNcZIQkJYUTQ/+PU1BW9Jy1psJNckjQ1KleMJj0xlA7L2gbZqOyw9O3yl4cHXyQCak0yYEeVxl6hgR6ooPknQZsFX46HHV6iw5jIc1iVJLuID6EhrJkrTPdrs7LFJZ+OyhNdLVCzXQgiI8SJ12k5A1aE5UzPk0odkhoWZku4a5zJjx+OShdik7RgJx/bIu6pGEQJCkIlyIuiZKVnUNb75pRfIsyJVnNnlTBiItgUBg+mN1biZO3lyLhhXqsOnq0dkDs3POvLr8jCMGAgb3XeqRuePz+aaqDuyseWqDmylxhHqUOfCJvzIYoBuWyazIoPp6k7Xw4A2vdArLeQ/XuoVd00X/Mk3s9ISFA8rsyklO4dD1Vyya9jV1+95H9sUpD5Bb7Bc5Cdsl2NjeqUGJ7u6TRa5uw479qKtw/UkcfwgFmGi3FpCCJUgwGLwIkfk9Iuagll7ZGhSvb/cJ9ridONguDoalUAPLcahDk4EIwAJs8eui2RsWa9pDYmVLQAws18TXx5R3m0hIKA69XILn/kVeKGUQWBskoB57fQsMCaqxBjTRzGRla0Aqhi6kHsH7NqjXlw4I1I0MHIcDH15nTkPZKLOQOK3s5QOQyBtUkPoG1MxzGZC7VnchUOZKQrawx+q17ZHOI1Suc1QQcyJrHQKJqIZe6OBI6hnDykQ/M/tg82QZ9M4A6J3xsPuRNjXQNZ3qp8IAsbyFuXBbATrGzeTqJZEBP4R3lgq6+bBjlZ5C7zb55MsKyWYo5SV7/HpdexCKU13MkvtqI5mGcLP6NowheUdK/0Ro1t+90+gXZ49IPbQf5To0oI4eaBPfHpe5sRXlztUuObqdikqbRbShWmYVfsuRlWJCirZzLPfUuqRXAdLlcpoA6nJaMiYIHsY3B29a4RJ3HmVsvCl27LEfDuYeU4U2VeQ8GT/9pFN40vQRxsJOiKEVFjFnavo2fpQblneJ3xzN9xtr02W8CSL3zsLm0BmnDrOrK5l5YK1LrGpLzG0/IjMVksNm+jAYZFG++367oeFtOVp4Uo2AsBhmuzskqmyaqLHpL1it1m+oyynJ+GiWwysXd0q3PKP8bYtXnIIaaBZyx0zYY/jsyf3UmXHuQcPr+sOdhqQkaVdEPCcOMS4dhH1vZicGoV7KBTYLjGIoQQzdFMM1kyrFb79QnbHTMRtY3K7Fc3OBTXGjGIrrphyGmzkQwjrBjERhDv95Wnovg3QYcMzsJmOCwBB4a2yGHt9U/GlaP3EfahhWIMaFtjd8N5+TK9Q7XxtdTl34vLqUFkNpR8X63GZvVnZFPEtaguLBdW7DNcTgMk3MRmLmy22rXOI22C2mVbsEhtkP6lzi8bFOTTgzxGgritcdMLJoV9CJ2Kj+4WDJSFTFt0ypTDvOlA1L0baZ3N8u7Bb9UhhmT6nL5oBG3ROvbkvvjpAOFxTBsj0BfSk2ekzzvJDQc2ErNoT7ERUF82FjaU1bUG9E9pcybzT4dE9QdiBdp4JeOPA+J196Qw4upMWAPXUEiZFbHZ0reOHdTd6w/mIGr55icfdql065RVPjdhXEvgEJcw39jK6Pm1RUDHyhsH71kg55jHBcpYJUOiBUGzd1hfSbVnR2z7Iymz0wLH6+hB3NUhrWqVeXPlDAFyLffJtdYf2X0DeP17llZIzC5GTv/W/XuvR7a12RzuRw2IvnZmyx5oM5Fb5BEEcLtul46fnConOSF0xQLaYZrXfipnZdWN7ByUuwpd7Eln27YT/7KQhFKy4sKl6vd1x5efkFOOXMqIOxDUZxkI0V/M7x22Zs9agtXrNara/gt838bZ8BEbsUWysi2wtauXSDrm0N6GvbIi7RHf7EGgk1yG78/UXqcQWlIJLR3NxcPWjQoNeQs6fwvCOgi5e2+ugwJkY5reK4wXYxokITDmuk45nQc42D342esFi4yy9a/WExdaBdnDOirLuPFWnzIXZno3FWVC+AnEFOzo/kqa4/u8kj54dyXCUXYGfJxh9nlr29s2f8B5Lyb+yKWiNmBWyB70SCqusPrXPLhDCTAMyV2bVd+j9iWtd4Z1GKT1ZAGpYzcB81+/W5nxZ2OJOGLg26RjZbAd69WAWjb0FY6Pch/RzoftCi3A+KwWooXS5pQBAG5kBufZlmwJczICzXfdFwi/KzxZHGmyK3cYh8wEs1vrnFF9Jnr+n7Uf6rVGuWqCAWD4illz170bnApUBUQlhsVTALD172Hl96cwn6fUQlBGGcr4JbOAKBwDmxLy01WNNE/daQIGeoYBsmK8OFL3llm0/Oy001c6OvWdMWlJ7BBzi1rF3UDQ+/oj5/mmO/MCZLNiHIEf1tYl5dZEYEpMOQs0vWUCpuWVH4KpR+pIv3+OXWnqThZpQXtkQsYBV8QxjKYkjFYyGhXf7J7oCYNjSza4ML0kMXpmzg31yzrEu4sY8KHiXRCtmlt090yaf5jX45J+qLQ9O7Zj2w1i1+PtFJ6XjcarX+UF1Oi6EQM4U5W/C6uBVcktHu18WPP+mUI+1GR8zRehc//rhTLlOVDPwsuDxEK55dif28DNOdory10y/OQqvXqO7IqDOQspO4H1RuTL0sbPbLpvn3F7Ub9ve6aknqhCAUMuqqweUW8eAxVXI+KUqQ+jU17+2KLJKFOBwpDzJgJIZzqaEvPjDj0lgSzq4ldmTG5R91io9QtNKxx2fc74OSccmiTnHCYDsSL3Nm08NAJZohj+SMiQEJO+evm71pcy6Wg2ImY7Lf5rH1HnHF4s6ERZOivI/cM1qcGK05x1TKatMIk/rZxOsNUjpOlxcyYOipFVkoQ/ZixS5Uwr+kUrx6aZfUJQua/JCEHhGnPjDKkQNsYmRFdo3TJXsCzFDb888/n/EP08YSZW0iHvQpJwufkWbNrHie3ugR7zalLh6RBNBFP1QL5Qgi57MYgTl9zaTUU3iTcT9qlatQq6AOGKZpWsrVZkgmyZjCueSTYcgYhRqcFip9RlNBQbNBp7igYI0mBEk3hTgVh/Xr/puz1T4lmRLj9FooTzq4GYVRm7XcJT7e3bNOnBnQfJqQZL59Jg6ptiHBw5SMjHojU2KUsXrMxuXwLBQn1g6pVlDKFY41HpaDZHBxAuowFJGMf5wxyFzpLhto3pw5PDsHXCMYNHMSGOzQDFfdGV+Ri1PaJQdViJOG2KWLpFmcd0C5OsqOEMqX0ShkSgxPNQwMA8ZeAt870CFXCTik2pqzz2gUivlXc0yMba6wtGOgM9JbfyBTYrw33GHhylrq1DifdYTE5WhvcBWU7GWrN+ePNl6tx8PRPE5LBe/KC2nIlBgrx0GDp7Ie08HqeFylZlhE03HBmNwddzf0TA56S+1TkjYxoIHXMk/SGVDpuPOoKjERNUA2VmYs/LsHs5gakoxP1EIfMB53y4M0ZJIMyYbO3J1orkWz//Hja6QCzKaPgwnBOSZVWfaLxBMpIroPiZFRvDMnhq6/lmolHKOwM2ZFazDlQjPxyISA2X24WnwzV9iCPgfWcDis/1tdSkvGZEf75JCOkKVupzuYdMWlVLAGYAK8uNUrGtxhw0YYZ+A/dFyVKf2sz27yyiWEUZNMRpFfoy6nxNAb8TD9+uVd4p6jM88I+L96j3gb7RP2NxhZsigKDSOupMqeKbO4eUWXuAN6C0XEUDwN3QTpmPvmTv9VZ40oN1w7cH1Irs/DzhsGhX8W7bdgTc22BgvNGNQ47IRhr7aZUM9VwRQfUibmWq3WX6jL5kDpmFOb23AiXUF3oZFDx5Ml2NgDzgHrQnKVGm5UwTcXSMej/9zuQ8QKHAsT4IoQje4QR9XuV8E3H74oOne9lInO/1fBLgxI6bPonvXmjsLPr88VLo9BENZTVbANk4W+x82a9pZT099iazQXE73QfAhr8yLUSEiLVxHWBepyYUGyu36zpks6vpcK210h/V87pPNbmwpmccALpecOHc1KATrTPr4+4t+lglhc8F7p03XT8q6CT9BLx/qOoP5kfbebZVbF3lTwcpseDnU8gVxZ05r5eydm88o2r/5BZE3lwi5Tkw30xazvCnVr8kJDD51foIrvhESi1vhYBaN0QKD+hwG9p7ZLf7/J2EdtcuGvmz36c8r7OBgMfku9vjQJh0PzmRT0GY/1986XP0AvPPxZt7/WG9j1nX7IhoaGBid0ydsM+AtbvPqtKzv1BY0+3W98upo0++knfv3SHid6JAKd9M1r1sZhsA2aGwg456Zdglbrr/GqEbWdunhjm1t4QpGOl9jhQhpy9Wxp2ixiYLlFfHWMU4yjF0RkocUbLZr2Z3ljASloYsSDnJ2A3bl46el48yl4PaMbHXEKIOYetOsXIF3+g/N/wYqsj/y0n/30JUUtJqUAiupAi8VS6fV6reXl5QNxaUjkl270QCCwu6ysrAX6LoR7PdgyDjPsi+wzwqEqL36p7VTo3i/i0hE4n4rj7Lx9DIB3uCAwK/B8bh9brVYO2O3CtdLr2siDvVI4kCE2bCciM2Zi/yVcGoHjXnYpP3URXQGZy7Bxz9FXuxZZNQiNS34nSvRX/sfst2f/Px0m6d7LkUS66rhgFdF/aUylVfoaDq+wiiEO/J1dS+qriPA0YXsZrbZn7Hb7YoQr9SdOSpy9QjhQUiuwXQgt8L9I7KnqsoT+lfTeXdISUEN4FjGpn1WMr7KJ8ZWadOExEwrRZgjbNmz0v1gP85k+UxyLpafOaAhR/DgxhGUJwn8/NMwLCH/PR35LnJIVDiToOGw34vA7SNBub/76zqB4uzEgNkELMENOHWqX+2wc8goB+x7b/WGxui0kPaC7oHFOgLCcPLSs1wexEScKB1fGvQ3C3iQvliglJRxIuMHY+MmLyyAQMmxs7L7e4BMf7w6IYwbZxLkjy8XgXD0B+4Da9qAMf5tPl25q9C6PyjHiytrrD4jqtdhaI1dLh5IQDqjcb2L3EBJIthxY5/9li1eOrXPNR06ySFa/7224YQe9uNUnVrYExfRRZeK04WXd43pIgzbEfya0yUvqUp/TZ0mOUsOVBu6jHcFz1uX0fHkT25dH2vkdtL3DIMoR+mnyM0k7PSFx6UEVYlyM/xjSZS7S5ToIS+4ediZQ9PRXQnE/In8Fz1ltcN7KHmiLn06oMDxHbl+C654+s9ErLhhbLk4e0tMPjnR6COn0CwhJbj6peVJU4UBkf4Td7xBZjR6SXI2XTcmZKDlmfMJ8b2d9R1A8UueRX1r48qiIGz0KEwXjRxCSrD7vYAZFyREIxRRE8h+I4BhWH9QUO9DsvPIwZ1ZzoD4vcG7Ykxs84sKxDnE87C2CNNwaDAanl5eX18oL+wKI1BwIhuT9Jp9+zdLOXl+43k9qXt3ulR5Dsd94CoVCd6ukLTgFK7aIR38IxrvQFlPoPM85qGMrNVka9mOcjkBY3Fvrll8eibqbI20/QdV8NrZ2eaFAFEQ4IBSTEQEKxkD2JD6wziN+eIgjp+mr+4nAT9NwGODqiZXRqXl7IBwnY9t7ll+GYByHTXo8fbzbL9eB60u/wX2JRc1+/TqkZ/Tjj6DN7/cfq5LedEzVHAyozWZ7F9Ls5DoS7+0KyElpRlYJKUU2d4XkzMbP0IrY5Q33mgzM/ttqm0VMHmCT32OaCK2YLpqsHrhySq4foomytp3GqlfMQrryU6oQEK5TdTK09PLIHeZhWq5BW4zAjqOQo+gA/+YOn/yYXKbvrBiFapWLGnB5nEKKGicUPFHvFavaAnIZDCNyTZnhNLSRFWiWH+yUYyn8vPuK1oBY0xYSOzwh+QG+Xx5RKcpMaLKzS57z9fgtKnYFIO23I92Ph4DsULeYginpjMCxUf4qAngWS9vv6tzi1slVclqZGXDUlV8u5Ed6OJHyK6PKxDdh2JqtkJ7e6IVQ++UCMbkiHTogLQwbNQ2DyLmL0cVsOIrMyZ8cPc4HrlO9EJr5RggcQR68Y7Va6b5gGqYkLwI2C4JxlzcU+fwkx0OmQN2axbObveKNBn/3jNpISdXF4f1t4hJokuEV+feqPvKZR3y4O2B4rap0MHwsF1EDnNqoyROWX9q9Adp0mAnhJY/WeaRvydfVCgOoYn4M7TFPnphA3sIBwRiP3SIIx7C/bfHJD6SxpJjJ86hSXt3eIxyxhFBUOQuZo53/DaEcnoP/xrIW9ky6pXuzKaUlBmq6UU4NrbWK7s+sm0WbPyzmfOoWMw5yiIOqbRSOHW63+5iqqqpGdUte5C3CCNAPKBjs8VyNeppLWpkNV4dkPR5rEEbhipK8zCH9G5Z1iYs+aBdXL+2EQPmk84+RSV4c/fVA3ZspGBQ0Gp/3f6FKfrPWbMEgXECW/R9c4Y7RRD6MdDqdMyO/5k9e6QHB6KeHwx9ZNO0wGowcL5lxkLH1FLOFVvqcte7uetwITDAairQBuZDlgcggZhgnPVDlO1DvD4Gm+QAG9FMbOAXAPM3Bjr8jUe397DBnUo1nFjTSb13pkkMRo6GhkCdrcfkEVC8dkTtyJ6+0CAQCZ9us2r+48uOdq1ziUqi32KFns6BA0H5jlfUwbAOu7JGvbRDVQlIg8Gyz84++qF8ZVZ7Xp0KNwhVWg1CR34KRDuHgMD8/nMKJLnmRV5rAOj5QWDTLDldIWvhqHSnTod/Dt9/vEFcu7pRD/PTV5Ciuyt+coLBxo1YxO9QMlxUSN9IkwzMT1Ig7UYUSVC1W2IGT5Ume5Bv64/nfNgSMy+eZ0YZPBlfGroLhT1W9zR2SC6fSu7wwb8sf2jm0kb4wyPy1EpPBvg6ukMmOOoJCe7Q8yBNTRJu9f2xOmtTflQBLxhWHOqUw5KMtigWnPXB1rWyXcc8V2ho1MGzMThtThIMdO4XONPabPHxctTi8n1X4+9R5Lj00gA9Fs/LsEbmteZkL7BwMQyADyZpzeZCXcKB+k0VjAKzDYpQRVl3XTKoUT51UI7473iGGoNXB9GB1U2jhNALDwo6unxxa0e1hXgy4PDDTIN9e13jyEg5Yxou4d0B9buwKydZEMXh1u1cshd0xptIm1zLlTLS+diijYNCr7abJlUWfOsEBPWqNqHAgX5bKgzzJNxbrEZTglAF2sRvGED99Ugy+Ntoh69hFuwNyEIrfxCzSq5PCd7NL/M6jKsWwArXY0sGJXpzaORBaC4IRhEJfrX7Ki3xjQs2xFlWsnEv6KTKqGLCA/GhChfj1lEhmsIu6r0AjQZw+zC4XHo1+yLWYUGPVdYTEsaplBOGgj+kSeZInecVG0zRPOKzLSThHD7Rl/GqM2YxFK+ZuZMrvT6iWNsgYVC9UrBQWbka6znOF2oLVx71TqwrWK2yERmhsugdMHRQZ5IPWeA5blzzJk7xr6nA4PBa5sMiiaSNuWtElvjnOkdUnRgoB61+ON3D43YtjM80RCgXXHbr8EIc4CtVpX/N4vUfO+L9wbDm1Bv06jsZmynoipqRbMBicZbVa74osWO0Td0DdF5PoTHv6OKxpD8lBLzO7GKi6+UzO3p9xcEVOI7+FgDP8n4Jw3HpkZaTHWNd/Am3+qPo5b0xJQgTKju1lSOz03yOwbNp+fUz+7fwGd0gs2BWQTTW25ZklHNzjB5B4jZ1vId0S6QLHZqI8SGHAPzG+ShPfQFyO6N/3WiIWDrjNXuMW5yNs/DwXNPgbKKDT1c+mYFp6InCj8LDFIYtlxD2rXeKkoXZx2jBzhu+ZSRQULpq+qDkghYOZR6FgT0s+keCz6RPCPe1JLrhOn1BO3u4LA9Mo933qlkvtceY+CiaX0+NIbOm5CUaBgExCZi3w6JbBty3vkl/aobdWIaCqp4fVDjRj6ZrINQjboVX8kBp+CKfVx+yOwCN+947+D4wwm8Ec+5jY3ypGOqxiBAzZfL/MUUz+uMEjbZ+ZqOIgGHtwaRoE47PIr+ZheopAQGAQiQVdQUv1Xau7xIUwUI8y0WXw88689R5RjgSecbAcnm/BpdMhGKsiv5pLQYoLBGQCyuvCsEUbOnuNS0xBM3f6yOKNNeyLsBq9t9YF+8Iu1/aAYDTAxjsF20Z1i+kUTJdCQGrw8NdhFJz8p41esccfFlce6izqmMO+wnbYW5w1eAmqaX58BoKxEEJxLrbIt9X3ViAktyIy+joYBNcu7dTXdxR/kfi9GS5nfueqLt2j5p4Hg8GbVNIWnKKUYwjIEXjRi9AiE+bVeeT3cq+YsH9NjnTQyKZL5IXjysVxg+zUFvV+v/8rDoejTt1ScIqaO5D671s17ck9AaHdv9YlpqL+vMCE/pB9CU434IoEh9TYxEXjHTDddF8oHJ5ps9meUbcUjaIXXZQA+jjOhoV9dZNXFw9+5hJHozVzwWjzZ7DtTTSjWf44WiL0w+VYDVvWSKd7kE43wrbok6HFPssOCIlND4fvsmjatW1+XTxR7xFhoYvL0HZnD+vnBc6n5bzXU4eVSW91Jgyq319BIG5Tt/QZJVFWUULOQ0CeRKIMmt/oFy9v98mFSuhqty/KCR2BKRB0CmZhoLsDZKI5FApdZrfb/6Fu63NKSpFDSIbpodDtms0606dbbC9v9Yolu4Pi+CF28eUiOuwWAi5iw/kl7NXltE36X0Ag+D2dp1TVsX+RWqO43e7RsMxnIYAzwxZL2UcQkrd3+ORYypnDy6Tbfylrld0QgveaAnIaxQGVGoS7XE6JRFXqRyT2L29tFihdDmznQzC4oO2xQWGxrmgJiQWNPtEK1Uy1zFX3Dqq2Su1SzEhxjKM9EBbL9gTFytag1AwT+1nFKcMcYlwlQ6Kzh2JpKBSejRbHP6Eh9pqvKOwVwhHP/PnzbdOmTTsBiX0pBOYcRGMkB9c2u3WxpNkvtriCogn1+gC7JsagtLIFMKJCk183OMBplZGmBsoEPck4iLcVVUJHQMjVhul1xR5L/jYaGoGz26cOLhNqRUigN+K3lyAEz+HkI+yL4ztZAPZK4UgBP8YzFvujkHNnIJP4QZ4DIAX98JOdOcTPFez2CNHJ4g7CHNqVY7aJaJbI91QGOSyiBhnP3phIYvGrB5Y21A8N+Mv3cLwAAkBvb451lPCMmuzZl4QjIxAeWilO7l0ul6OysvJAnHMx/lgJYZo0Y9uAzYsM528cw9DV8X7283lHiP8Hgi01T2g9uGg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2" descr="data:image/png;base64,%20iVBORw0KGgoAAAANSUhEUgAAAIwAAABvCAYAAAFJFxiEAAAAAXNSR0IArs4c6QAAAARnQU1BAACxjwv8YQUAAAAJcEhZcwAADsMAAA7DAcdvqGQAAB5OSURBVHhe7Z0HXBTH98CfHFXBigV7711M7DEmMZa/Jlhi7Bo7EmMs0fizY4nG2BM1GsSC3dgrauwVe0MsoCigdFDa3bH/9+YGOPDKHrcHd8qXz3x2ZvbYffvmzezsVDA5qamp5fyfvBaOnHooxMYnCsMmbhcIflocdx+GsH/SBt4kgv9UO9MXHeE/141SqXzK/4WRjx8ZeDoGwKoQDzLcPDZDeNQ75j+/ZQQ7ppEP4V6w4kfGRb/nmS5ChEW8ZcesFyFIMu7NfKEWrpW4T4XPgVsgs1LdtGXvNeyozpzlvtyX5UJZUaamch+AXKHkvgwi+SMTOi804JvGeDGV9Fd3urOjOtGxidyX5UKvwmK5TxzeS3pzX5YLlSlVSKVZkWhNNYx36j7cm4dU1KjkDNXRZQUTLJB7tdP3x82UslpByxavA/xx1UHjtvJ/FYSnQRGCXME1n+OQBH1Gb2K5nnL/0dP+lLc8+WndKBSK/uwZtDB76THdj4W6qM5/q5POA9dmulCm3B76Jk4oVdyJh1S06qPKU9bWVnB64zDmT0PdbhgoxRR+o0y07L2a+96H/2uGJFExCUKRQg48pIJyNt2Lfm5vZw0nvYfwMyrSJEm33klzD3BfBmm5mo7jB7difnVQ+sxlS1BwFBcyM2IeJ12S8mUKT+Jeg0m/iJWV1ULuNZhMORolrMO96WjKzTuwWH0vedVBZY1UPbFm+nhs1m2x6tA/XL8TzP6R6O2+kYqCRfy0dOBFi6Fbhy4aHSXvDnRN+GnTQk/27RAvOoii/xhVYYmCNuCXMA4sjpZ4/G83u6gx9Bq1gR35ZTWi3XKQ5BSFYGsj4yHttOn3NyZZxn00FUJpbNhxDQb0dC2EWSWOR6WTKQuoc+bSE1GCNOu1Kl0QfMWwIkShoZKQxsDvmkL/n7bEJiUlVedR6WjUjD51qtP8+9XpVR5NdSdt0API0v6Ro1Ez2/bd5D7tUL2L3g3q16MwuanLMupc2hj481buy0CjMEkpCu7TTt8uDZkm0qpdBIXJzfnpKx6jHeei+bkvA43CDOrZlPtMx2T3L7gvA43CUPk8a8kxHpKeIRO2Q0FH64o8mI7W3DRzXId8vmcf8ZB09By5ARZP61A0f/78z3mUeLDQWzhkwjZWYBnDaSwqCH5Z48HsKPjsuc4uKoYngeHCy9AYeh18yi9hOvAmZdDtx/sGkktNVR7FcCN++iMGq+oDUBNH0EWhe45uLD+VLTS+DnSBN3yMOb/qHCxlyRpH9m8BdrYyKg5g3ZbLcNc/FLz++J79FOP0v9yyAwpx7E1EvPDfxcfMOPURFfNO2O97j/n5JaSBLjhy8k52YUM5ftafHfmldKI3mehCbyLfQolijjzGKKww6bQKplMYEiT+bTI4OdrxGONBYbTeU+sJtJEzf/x9ps2EEW15jGZi45Og4zBv/MjJuJS2ek0c/ragk71WgbS+my74BekVhOg8YkMmQXRBgvTx2EQPqrFaoFEYfB9F1K/lwkPaydoGReGscVnZsrI/aeYqD2ZCozApKcpiBR3teUg7+E3Offg/ciVc2eHOnD7mrTjBfZnRKExvj83cZxoa1S1DSeXFg+m8l9j4I487D0NXNKhdmsdoJq1VQp200uTCVnEV86yGrEkzHcXYi6b8QHGa84k4NAnzhZaclwmykazGSnHJKboNWBfv3RWT6RAK04kHdfI6Ih66j9nC/CSIpoZZXehNJhRmfxyWurnBe8JYW1uv+WXufh4yDXcehtBDb+TBdDRm7R8HteY+0/Cn9wX8tJUN5MF0NApTq1qJV9xrEtYs6Ml9mdEoDEpddurCwzwkLT+M3wZyubwFD2ZCozDE7AkdLgQGR/GQdFCV1NbW9hIPZkKrMKidVpXKFeUhzVhby1gTJrkalYvzWO3Qw2XNzgaRkqKgOpbR7DvO6sNaH140dJXQ17F0yBbRsQl0MOJFkQUsF07+PHMPu7hYegz3pk/bjE44qcFrPzt98Ykwad4BQaFQ8ttmsHbLJWHF+nM8JKE29IGCjUBHLQGB3M3EcOYekDyMJ8eSFFPQCt1I9E7BkqaMKhYgKVkOb9+lwNuEjIoCfuiBc9ECkN/BlseoMjQejiYnJ492cHDQ369qrqAZUzNSKD1QZPQ7wWPqbpb/XoVlr7SijoMdB24JvUdvFPxuv+CxrItkMb+l+YJyVlaJKwiDx20Vzl55ykOmITo2Ueg+bL0QwpWNX57vd4rmJphqC0mwFV7nTK4MbcjlSqEbKkkN07SYiUGhUAwiCdx/3SVIVcuQgoE/bxGUqalGvZ+zXfiSANSrUL5MEahRpQSPNY6ImAQ4ei4A/J+GQ3RcAt6Dn0BkMitYMbULD4nje/dNsO2v/iSrp5WV1XQeLQqDFYOJUAPfKv7fDvGCvf/8wGOzz7vEFPis31o2sEIXunpfdfHXhgswrE8z+v9wVI7oFDSoYoxKaURKGTB2iyRKIdr2168UY3Af2BI/o0MhOCSmOMovesyWaIvBi9qhUpJ6jdoI21cN4LHGERYeD24/+mTq+CWoW/zUhiFQQK0eYyynLjyGZk0qgoOd9QW0nPeH7GTBEIt5+eeG85IphdD2RYllgqRKIdq1rAbDJ+6g79iWeP2aPForohSD1uKCF3ROMaKRLo1QtJKrd14yd8s/TKPJUs33xoOQ9N+Ru3bX+KaZTSv6wulLT+h5NLY2qCMqK2HFyQvz6eDa1UqBra1x1QMaN7Fq6xUeEk+ZkgVhu9qAz+yCr3LYsKSP3hYQsVnJbe+xe0YrxRhaYfkgBSWKqvrt0GoyjwLMgiiLwYtEjp2xt+iy2W48RhrCo95CV/fN7xW+2WnSFsu4Wftg8YxvyFsJjSaIRWpArMXs+7J19UwjdaRAfZRYThERrRoRrksphCjF4EWmdPmqDmzbd4PHWC6d2tWit94bHtSKWMWE4SH88o0XqggLZdrvR+D7rmwATRsWoQOxWYkos8LTDUb+uosHLYsXr6JhQA9XspaLWMHTO3RMtGLQauSI6+r5Pdj3hyVBHafXbr2AqhWdE1EpLXm0TgyxGOqGuY6HKvT9QaW7JRAUHAVXbjyHbp3qh6BS3h+vqQWDFEOg5TxDl49eeTQC0pwZOXknVCxXFFo2rUTNDuntzCZHoVD8gHlW6D/Ghw5mw7krz4TDJx+YtiNJDHh/TwVWcnqM8Oai5Q5rNl0Uzlx+SgqhHi/TtWUYCgpTkQSk1Jo4h8aZmp4L1wJZDwSB33QHuSjmS0JCQjlMufDkZIUw3nOfMHvpcSEpWc4ewBh2HrwtdB++XnjwOIyFURl/8FtKiqhvJalARY3FcpvaXotQR9tFvyC49SAEwsPfwm3/ENWPkPJlCkPxYk7QoJYLfNKwPGtXRvDfU49iuTbZzs7uLvthHnnkYe7kaBmjTkpKyidUPccypwW6TzAqbepsPixTr2JcMJYppxMTE32dnJxe83M5Ro4pJikpqZqNjc1KVEZ7HsVISEwBGhGvTpFC+SG/vQ3YqE26Q2W9REUtkMlka1Bpch5tMkyuGHwYGvYxl/kFAf49fBe2778JJYs7Qf1apaB65RLQpF5ZNnsjjcjoBLjnHwrX7gTDg0dh8FmLqtCjU31wKVGQnUclPcFDe1Sy5Q0HwfrFfKpnEDQLpOdIb+Hk+QAeYzgBT8MFmtM1deFhITFJVR/Ce4Sj4svyW5o3KGgjdGgcgrBi/Vnhpxl7hOQU4yt26mzcdU3oN2YzGzNDoIJO8tubJyjgARL08vUgYdDPWwS53LQjIDbsvCpM/+Mo81NiIBW4KOYBypUPhYomAYeM38YWuMgp8L5s8BCtxkDQ0BQuVu6CsshIoCTM9z3wGya3WLP5onDsjGoCGfIbFy938PPzsyEpYuIShXEz9zKJcpMbd4OZgji5pxw04xQy4bnLfbksuc/zV1HCSj7QGOUbykXNOfCmj2gEdNriVObEvUehwn7VwHhSTjUuskFkq4KHN5uBlbaZbkPXw551g3mscVCv5BWs0B06/QgSk+WAdRV+hsoxgP+NbAtlS723MJZWtu69AS0/qQzlSxemdmqDn9Pgf0ClOOB9Ejym/QsrPbvxWOOYs/o/2HviAdjbam6NxIQH7996QrUKxXiMOAaN3QreS3uTzBfxU0JUt0kaBvcSIM+fvYiEAd1dedA4Rs/eD0fPBmhVijGQUtyn7KJFhFrgt1otHi0KgxSTnJzcGK2l+JTfDrGWNWMJi4iH6/dNOleL+pMgIuod9YkZNCjHIMXg1/HJI/89hDULvuMxxrHt0B2wlmXHaMXzZavqzGowQZ0wS4peIkm0VJhPy+HFC2/Y6QeFnPTPQRbDVSxsNUFf2mkTqNMclTPZ5Rf3dsxq8Bqih9SLLnxRMSfvB4S1cy7qCFmXY8suXUZuhOi4jIUH06BJc15zu/OQNNAQ3I1L+5DXBhNY7/I9oi0GL9but5WnJFOKLsq7FOY+6WhQSzWfHK3mV+bRgyjFoLWwFd2qVDTsdWlOjB7YknXXINIpBhlE40tofRRLxd7eBjbsukaWL2o6oFjF9N/87/X0pkVjuHwrmI3b9bv3CuRKzeOGafEI9TG+5Kht2FiSeG0a6zR6B0CLKnwxX1KzIvyziK2eYxSu3f8EO16Z01VRV38J0RvJ549eUEnVI5ltNqLFDOjRlK7njpW+VTxaI6ILX6lGbJIy0pwu1H8n4F/xIgX4mezjWr8cvEtglteVRehAr2JQu2xQf068jbShVAqsO8VYaCWbl6Gx9Ex6TU+MYthFmqC2cwv68ha7jI8uymI14K5/CFphPr09C2KyEuv1Ml4sFTTqO81pgxQh5nfZISFRXF+d3ufFOkxJ1HDY7sO3oXsnaRY7TaPrqI0QpbbkdhpftagGMzza8ZC00Nu1r1vjV1j46rQavRaDSomm4/OX7CAp2j5/qLA1BVTwNqpTmooHvZ/0YhTDivGXoTEsbMlERr8DB9UEsXAWoQMxZQzj2Qvpl3DJaYLQ6iuXL0aJfYhHaUWkYoTX1UUsEWPuHPS9x47Jycl6V9oVpRgsCzZ1/qJ2poUpLJE3kaopOQ4ODjRaQidis9L6Ns2qwPEz0i9rm5O0+bQyFbwZW1joQJRi8NX2gN7r/x6x3MGSR0/7Q6+ujaj6sYBH6UR04YuaPk6TuSyVtT6XoEB+W1p+iw1i0odoxWBJPrBXl4awZO1pHmM50DIJw/o2p8R9gc8han6BIYqhWW6xaRvrWBLjZ+2DDm1ZE4zohmTRiiFQ41/Om9QZreYMjzF/qIGr/Wc1SPYELCv9eLReDFIMXZiZI37p0oeeJdD3Rx/o1rE+DZ81qOvUIMUQ4eHhdcYOaQNZNzAyRw6eeAB/zetO1nLF3t7+IY8WhcGKKVmy5FulUjl1/eLvYfWmizzW/KDK6LPnkaydGi29GY8WjcGKIaytrecWcrJ/WtalEDx6qncKs1aqVCiWviqlunORoLVwyPjtMGZIa6r+v7e7iMnBypJ83ooTwuvweLRW86HzgLXsqFAoRnFRcxa8NxuYOHvJMSEwOJK8uU63oaoBkjQAm4uZe5AgNCgwt5Z6I2i0eNqcTFTKPC5a7oKyWGG2irjrHypMmneQCZeTXL35Qpj2u2q7SJTDg4tlPqBQbIbodyM3CNo2ZZMSpTKVTW1+yOdH4v3Na2S4OihcMxLy2u0XQh+PTUJE1FsmtNTMX3lCWLT6FPNj1rGcqjgqaB4J/d+lJ2zW64Vrz9hDGAPtZzJ25l5h8d+nBZrFgQqJSkxM1LlyUHaRqrtIK/R2wArW5HeJcvh91Ul49CQcunWuDy2aVKS9RPmvNEOt+rcfvIKNu/zYXKexQz+D2tVKUplGX8lfo/PnP5UckysmDbSgenhYgA/TAY/5Ap6Fw637r+D2w1B4GRoN4bzZkZaOrF/TBSqWKwINapeBpg3K0Zc9nhFiUDc0vvhPdNL2wmkgxxSjzqtXr/K7uLhQOwAtntkcH5Rqp+qyRKIiqVOMCvNjeHzJ4/PIIw+LIleKGHMDizFqZCBH45e1LYJI5X0SOmoyFrBYtIyGOon54A0mISGhgo2NTR2ZTNYcDaMVJnQVjC6MR6ObfPB6ZDw0l542t32C1zyDcZfR/xD9L9GZvFKR03wwBoOVHhpo64YJ1gUTqn1Wg6CBOClyBYS+joMnQRHw8Mkbts8d7VlFVWrazC/sDaa7Fo1YW1mxRWyoF8Axvy0ULZwfSpUoCNUrFYdqlZyhcKH8YGP9fmsoyhOJB2oA3hwVFXXU2dn5vZ2TLQmLNRg0ECophqPrh8aRvumcXK5kBnH55nP478IT9oS0M349/MRo1qgilCzuyLpp1bcOyS7UfUQN7rQ9SeCLSLh4PQieBEawODKojp/Xwk+a0lC6ZCH8pOH/hKAR0comtHPfGqzRP2aRFoLFGAwq2RbdMHSTUcnpYwpfh8fDjoO34NzVZ5jz7TCRasLnLaoCzRzKbahUow4U3/MBtM06W/mlU7ua0KFtLXBQG7KMzxSEGWAuPtcmdGY9/sisDQYVaaNUKt2xBJmCimTbLNCYhaP/+cPOQ7fBuUgBGNjDFRrXK8saKiwBal3yPRcA2w/cgsIF7WFwz6bg2qB8+tBuNJxofN7Z6F1ljsZjlgYjl8u/RGXRek01KExGQhtHn73yDDphMd+vuyvbUPpDIBTrTcu9zrFN//p3a8KWpkaDYefQeJ6ifxTqQe8oyo8OLE2ssTTxRCWloJ91iew6dFvoOvgfYfWmC+nLLn3I0J6K42fvEwb+7CPcfRjCY1ljfyq6WVxVHzeoDxkq4w+ValRL0IydsUfo/5MPKjCOx358nLrwWGjfZ7WwbutlHqMCdfU7Hizj/Ss1VNFTqUFlKO5TdgmeS48LCYmskMkDoQ7ugWO3CCu9z/MYFWg4v+HBYj5ajALrKB3QWNjaY7Q97YhJO4Tpi46Y1a545kZwSLTQ98fNwl8bMgwHdRiPutQ729ViwWfMjzlDNXgFoYf/YfxW4U2EeQ1P0wYNHpArlEKKXKHTYUKq/sEE0LrobkO9hIvXA3kMM5x9eBC9z4Ix5FiRlpKS0sra2voI1vodnz6PhAme+2FEv+Zpo9fNAmqIo0WPDp32x2MIRMYksDgl39Eg7etFG5hoYGsjg/Xze0D1is48VnqofWfucl82e3H+r//HNkpEo3mHrquNjc0p/jOTkCMGgw8yDpXNFsb32XMdjp15BMtnu0HhguaxM3fQqxjw/Osk3Hv8mrXn0HZ62YEMhpZjXuvZzeA117LD9TvBMGf5CZg/uTPUrKraDRRL8P9hxjTZcEyTGwy+Y9fgA1ATPvwy9wCUcHaCCSPasnPmwNod1+DvHVfTlyQxhpw2GIL6wH6c9i90bFcTenVhu2hRBl0nk8kM35BWBCb9PENrX0/GQv077lN2Q8M6ZczKWI6efwzrdvlJYiy5hZOjHfyzqBdcux0MqzepNgCzsrIairrfyAISYzKDQStfioIPoi1NxkzfA21bVIE+3zbmZ3MfhTIVfPbfzNQpaKnQa3TR1K5suY1VG9ONpj8azZ8sICEmUZdCoRiNReJK8v88cy/Uq1UafuhFW1OYDzHxSTAES72QN3Gi+6HolfNFsyrQ7eu6YC3LxyqfWaGKcdXyxUy6Y7c2qIL+04y90KppRTajnECZx6DxrGABCZDcYLBkaYRCXkMhZbRH4suwGKBptuYGjYMZOnUP27Q/68a3mqBljjp9VgNmenzBY8wTWhdv9NTdMHbIZ/Bpo/JkMDTA6ytMDxrYZTSSv5JQwOVkLFduPoert15gneVzfiaPnIDG4dCM5pXe5yAqOoFKPBrnMQ8zsiSfpJIaDL6KvkdjaZWcosAK2CW2zSs9QB45y6eNKrCFZ722X2VhNBrKtcavcIlIZjBYsqBc+SaR3/dsABRysqNNTdk5c4TaWgyt8OJ/cJ/549axHtwLCGX7M3OGYhoZnXsl0wAWeTTB6DjWuxwneu6DVp9UBrcONEkrd/E5cAuWYl0qJz6dMUHAxloGa+fkXDuMLmiH80pYAVf74GiNaXSe+7OFlK+kr9A5PnseAQ8ev4avsYL4sYGZhb2CnYuYx2uYul18zz1ihkzg0egKpSQGg4LQANWm5Kd5njSh1d7O+GV2LQ5MGAf8nKb+JHOAZjnQvhePAyNYGNPpa+YxAqlKGDt0JckTjZ91VSo4p49R/ZiQK1KhZeMKUECCGQlSUKqEE5QuWRDeZaxrWRyrDka9K6UqYQqiY0sd38QSpoRz7o/Yzw2oPaegozSbv0gB1adS5KlwP0C1Xy/WX2jZeaM2SpCkGECrLY0GE4if1LbDf9nB1pbr0VnapbKzy6vXcRD4MjpTiUd+auBavukixL1NFlUaKrD0cK1XFga6NWJ+TVBNgSq7UmwHIBXU0t6oblnWxIFpRKtbt8Z0yvY+vZKUMGi5cehukr9y+aKgVIpasTJHKINFcqsmFaBFo/LprlmDctCkTmmWAzW07muEZkdSZbYpKr95w/IaXQt05mQshC1+HRYtnN5mR62+sSpv9pCqDkMvSbYEecVyxVjPKfVr5JG7BIfEsGXuq1VKX7g8AksXo5Z3l6qEof0fWLNi/dql4UVINJvHnEfuQhvTUaWD2mI4R/gx20hVwhAn0L2tULYoFCtcAG7cNe3+jnnoh+Z6N65TVv0z/yw/ZhvJDAZLmctY+X1YwMEGalQuDmeu6F3ZPw8TQiX8Jb9AaOFakYWxwnsB0+g6CxiBlAZDnUmLyd+3uysKG/RBbBNjqdDa1rQESfMmKoPBzOyF6ZPAAkYg5SuJRnltQ0s+W7xoAejWsQEsW3eOn8kjJ6F1b7btuwnD+qiW+0ZjOYtps5UFjERSg+GMxfJPMbBnU4iOS4DDpwxauD0PCVi89gy0+bQKW5sGM3A8liwT0WDe3+8tG0huMCjYTWVq6gQaOjB9bHvYtNvPqEXm8zCMzXuuQ3jk2/QtgbF0mYppohoYIwGmKGFoR4JlKOgi6vz635ivYMqCw2zhnzxMy/GzAXDyXAAsmtYV08CKSpe/MC2W89OSYBKDIWQy2UQ0mi11a5SCKR5fsLkzoW/yjMZU0P5w2/bdgGWz3NjqVmgsW7FkGc1PS4bJDIZAo+mLRrOWNu6dNb4DeEzdDf55ryfJ8fn3OluRa+Wc7mznZdS5FxpLH35aUkxqMAQazXC09om1qpVkG6d7LvOF/b73+dk8jGX670fgcVAErF34HeR3sKHJg5NQ50P4ackxucEQaO2L0GiaF3Kyi/NZ3hcePn7NelGl3qH6YyIoOAp6jPCGVp9WhpnjvqZXEHUsfo51loWqX5iGHDEYAo2G5sXQMAjfSe7tYGifZtBr1AY2hDA3oFGLCqUS5Arxzhx64UmG+StPwqI1p8F7cW9o34ZtU3g0PDzcBT+fLW9nTjHgO7YzPmQMOgE/u4Xuw9YLj4PCKZhjoAxspat3CeJdUnLuLni03/ee8M0PXsLtB6r17/AZ4tB9uAsKZQUfdj49OK08NWvJMWHUrzuFqOh3TBl5ZHD5RhBbRGjv0bssjHqjRRLnoDfH3hBmAz50Pnz+BaQIhUIpzFnmK3w7xEu4o7aK5MfK9gM3hU79/xYOnrjPY5ix0AKSH+EI+yygEshwPJlWkIMnHghdBq0TvLZfFeRyJY/98HkT+Vb4Zc4BYcBPPsLjQNVrGvWiQDcNvZIMqf3gkMvl7bHIfUTKiopJEGYtPib0GO4t+J71Z6XQh0ZsXCJbJbPr4HXC1r038BlVa+ShDp6hodB8L7PBrC0WleWAbizW/n/FryynNxHxsGbzJTY465uv68K3HeqazbJnhoKlB9uckCb90QzRXl0bqsYYCwJVZH+XyWQL8blT+M/NBosp4lCJduiGo+FMREWWo8/L89cCYeu+GxAfnwxftq7OZvrRljTmtkgQzTJ49OwN7D58B/ALB+rUKAX93JpA9cqqsbZoJM/x2Wh3zM3oVLs8mikW+05EBddDRdPGFT3QsSUrqUGQBg5hhZlNHfmkUQVwrV8W6tZ0ybHJZWHh8ez+V248x2Mom6PVtGF56NyuNhQvlj6jIBZl34LHP9FALKrZ+4OpRMXHx5d0dHTsiAnRGw2Ipu0WofhYLH2CgiPhfkAY3Lz3ks1TojGutGeSLb4CqlcuAfb2NlCmpBObWqppNSq8HtuFhPZhio1PYsudUksr3ovFK1MFNj2Y1vCj65V1KZS2AhVNnaBXjB/+1is5OflsgQIFLHrH0w/GYDSBiUSpXxaPrdE1x9xcF4810QDYtN6s0HK8tPZdVshgrK21L/aBBkHTN+7j8R7+lnZfO43HMHTmM0FLIj5ogzEETGx6X1CppEsnUeZexzAtAP8PO/+vOUvLj/wAAAAASUVORK5CYII="/>
          <p:cNvSpPr>
            <a:spLocks noChangeAspect="1" noChangeArrowheads="1"/>
          </p:cNvSpPr>
          <p:nvPr/>
        </p:nvSpPr>
        <p:spPr bwMode="auto">
          <a:xfrm>
            <a:off x="8097768" y="2098465"/>
            <a:ext cx="1338469" cy="133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Content Placeholder 2"/>
          <p:cNvSpPr>
            <a:spLocks noGrp="1"/>
          </p:cNvSpPr>
          <p:nvPr>
            <p:ph idx="1"/>
          </p:nvPr>
        </p:nvSpPr>
        <p:spPr>
          <a:xfrm>
            <a:off x="838200" y="1825625"/>
            <a:ext cx="10515600" cy="4351338"/>
          </a:xfrm>
        </p:spPr>
        <p:txBody>
          <a:bodyPr>
            <a:normAutofit/>
          </a:bodyPr>
          <a:lstStyle/>
          <a:p>
            <a:pPr>
              <a:buClr>
                <a:srgbClr val="FF3300"/>
              </a:buClr>
              <a:buFont typeface="Wingdings" panose="05000000000000000000" pitchFamily="2" charset="2"/>
              <a:buChar char="§"/>
            </a:pPr>
            <a:r>
              <a:rPr lang="en-GB" dirty="0" smtClean="0"/>
              <a:t>You may need to use a mix or owned and paid media.  </a:t>
            </a:r>
          </a:p>
          <a:p>
            <a:pPr>
              <a:buClr>
                <a:srgbClr val="FF3300"/>
              </a:buClr>
              <a:buFont typeface="Wingdings" panose="05000000000000000000" pitchFamily="2" charset="2"/>
              <a:buChar char="§"/>
            </a:pPr>
            <a:r>
              <a:rPr lang="en-GB" dirty="0" smtClean="0"/>
              <a:t>If spending money, pick wisely – look at the posts you’ve had the most success with (reach and/or engagement) then ‘boost’ them. This can be done for as little as £1 p/day  </a:t>
            </a:r>
          </a:p>
          <a:p>
            <a:pPr>
              <a:buClr>
                <a:srgbClr val="FF3300"/>
              </a:buClr>
              <a:buFont typeface="Wingdings" panose="05000000000000000000" pitchFamily="2" charset="2"/>
              <a:buChar char="§"/>
            </a:pPr>
            <a:r>
              <a:rPr lang="en-GB" dirty="0" smtClean="0"/>
              <a:t>Think about whether you want to create your own audience or use FB/Instagram’s automatic features – if you know most of your followers are family &amp; friends, not your ‘ideal’ client, think about creating your own target audience based on geographic proximity, age range and interests </a:t>
            </a:r>
          </a:p>
        </p:txBody>
      </p:sp>
    </p:spTree>
    <p:extLst>
      <p:ext uri="{BB962C8B-B14F-4D97-AF65-F5344CB8AC3E}">
        <p14:creationId xmlns:p14="http://schemas.microsoft.com/office/powerpoint/2010/main" val="3753011752"/>
      </p:ext>
    </p:extLst>
  </p:cSld>
  <p:clrMapOvr>
    <a:masterClrMapping/>
  </p:clrMapOvr>
  <p:transition>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3" cstate="print">
            <a:extLst>
              <a:ext uri="{28A0092B-C50C-407E-A947-70E740481C1C}">
                <a14:useLocalDpi xmlns:a14="http://schemas.microsoft.com/office/drawing/2010/main" val="0"/>
              </a:ext>
            </a:extLst>
          </a:blip>
          <a:srcRect l="55368"/>
          <a:stretch/>
        </p:blipFill>
        <p:spPr>
          <a:xfrm rot="5400000">
            <a:off x="5225976" y="-5254955"/>
            <a:ext cx="1740049" cy="12192000"/>
          </a:xfrm>
          <a:prstGeom prst="rect">
            <a:avLst/>
          </a:prstGeom>
        </p:spPr>
      </p:pic>
      <p:sp>
        <p:nvSpPr>
          <p:cNvPr id="4" name="AutoShape 3" descr="data:image/png;base64,%20iVBORw0KGgoAAAANSUhEUgAAAIgAAABtCAYAAAENNBn1AAAAAXNSR0IArs4c6QAAAARnQU1BAACxjwv8YQUAAAAJcEhZcwAADsMAAA7DAcdvqGQAAC4eSURBVHhe7Z0HfBZF+sd/by+pJIHQe++gop4NUO+wi9jb2Xs/0dPTv3KnZz+58yyIB+p5qIiiCIgiIuBJ76GFXhJIL2/y9t35P8+8E0KS903el7wJ0eP7yWRnZ/fdnX3mmbozz6LJ2PnK96I2mx+bKXRdn6JOiYzf7z9Z/aZe1OmHMaitJNwJkTAQylt9kS1PzRJ9/3KR9D/+SBZ8ZV6M6O1AYiCIBL/A7u/ycduy38rjzJEXOYyMp+LVi2crnxAlm3LF9g9WqL1qNE1boX5ajTom2TptrfKF2DDwz8pXE/VTGNW2Bq0zKuDL2qj2gCSUKl8DqItLXFMel1vvIwNE5c2nSn841E+rKVmxRx0Swj/1DOWrZvdvblK+EOpnNSFFGqeOVxNwCeHOE0LXVECIyl2FkVVB8wTUaZHZ+dr3DesSnaeHTq9L4eLtDV/gSOjxPuUfVu4skBdQwc0IxcAfKPPIu9dGnVI/W5+pVvdwePPK67+Q92CZOrV+ipfuqnOhwzmRT1BeXH/Zcoz6TQpS/H4k+XTsnZOLW5b8DmaHSZ0RJhfLWygmPfyT8gmxf/5muf1+6FQxb9gn0s8ULd5R97HWXP++OizEp9fOkNtlQyfIbcH0ZXK7vP8/5bYK9VOJzMWWVIfcYXom7pLbLp2Wy23GFSfLbaKxTG7DIS+Sef4AucN07JQtt21nzYH3/uEou/gsuW8RHrmNCBXQI1QsJbqnVPmqye4zXvmEKN90MHxSH/iodhFIWchLKq/51X416ieHqZFM4U6oDZ0SMBqNVrUrqVE8ctqvuXaq2qsFXZ4u8HbtC9QLx6oqBxN3qOCw1K076oGqiXUUkyGHZq7H7jcXwd4hFUazEdbWSej+yGjY2iTxOQ+Zzea/q5/EB3qK1ECpW2jehkvN2qy68j25VZc6Onbv3m3f/Mcv5YUaix4M1RPq0hGpkzT0m1IR1FMMJPJwPPrCTvioiWCmazuCGuyaDptfh5ncKWdn4LRL26sza7Lh7k8w6K2relHS7lBBkeEqQvPVTQYKFw/+Zr7ai4ynyCPK95eLT0+YpUJqsuuNHyNKpoZEtr80X/R87By1V827N8xFx3Z2nP/yaLm/5pnPUTF7F8wkDUNAg9lmxUlrHpXHmCWDp+KMDTervbrUKZprs/F+WWfW4ZurPxQ5s9ZI/4E3pomtZ9wn/UeSPfhJ5RNibb9XlS886nY1qKEIQZdP+WrSu/MGajqG2l0d7rsG7fqtRWDNT3KfyTtrLOnLQbUH2EzlyneUqAjXoXL2G6Lir8PVXsPsGPQn5avJtglzWd8eULerQZ20Klt3QCQP6aD2jiDgglj1IGCn+o2lGwhAuH0QJW7oByvg3xWAd1cCKve1QufVH6gfVRMs98KUZNMp11TX4w2hHiBurLh0Ejfe31SXjx11naNm5eWTOSkC6nKNh65p5wuvuvJfQg/UbFEfSfHPO0XOp6ulX/30OEdN1M0AkvYJtFkVKHZj56vfw5fvAiUTfIfK0fXO09H2sqF8jodyhTP0izhDyjaA03zDfdN5Uy/BCp/Y/Hio1lY/jw98wRUXvS0vHAu6pgtPTiln2dfUpY4evqDnQN0mcCysu/0/nH2z1CVjhy8SrPTJizWWdbfJyDQ8UlMbEudnuTNqjlA0lrL1B3hTb9FeJ9dkv/Ct6PXH6sGZI1m5oRzvz8yHiXTRruvUOqMWWoBaa34NqdQVvOFPfeBINKuz61JfO6TGAYo1199Job2aXDtuJYQvgBEnpyLdboBVC1JkBCxBAWtQR1FWGSoO+KguNODutXUfZN3N/8aQKdd3p+y9WwVFJlKS3H7Cd+L9p9apvfD4XF65/WzoTJGz6JD0h0Pdqg6HG0Z0TmLQ5VV7NWnrqMTv/zJE7YWoyC3FlkmL1R7w0xnTsOqWeRj6aHesf6A6/Eg0t1/56oE0+7tQnOvy6m/+rXwhFgx7RSwe/KL4eehLYvmwl8WaUW+qI9SZrPCKhf2nqr2abHxQFophuweHA0mPzlXeOmRoFcoHLBr8FNLbmnHG+sdx6trHMGLNeJiLi+DPUcN2JH2bHr7PLkixKSKXqt0ahO+81CJNrx4bbJNSiiFzH1J7IVqd2w77b3hX+g3US7bp4du+6SN78uZCuVOLqCLSvvU+5QNS2xxQvmrE9r2wJVRnQLMhfERI7Pz/O+mvRXQSST+kfEDKyD4ov+VUtUeRqHTDkr8XHb8eXxUSMSL532xmFfhZ7dbgcEQo7Z5R3jokphUpH+C8/yXYuprhfXgo3HeNQMXt56HNp8+ro5QzXG5KnqDaq0lC93SOSLV4I7Hulpq5o4qyCScpX8PkPPqWyD4p/KA1o25VP1SOqNNr4pl8jghMqzukHI5dg8YLQc2A2nhyZbMgYs+rRhEfDAb/z7uzaEJC7zYqpBqx6FpKFyr9zUYYNMqGPurTuDzQCyoR3O+Ff7sBnpx02G+8CynXh4bejqTox+3IGNU7Yl1Th0B5+OHaavhpyfkK6THzydG21lh5bXiwngrMBgYEa0G/M3KHKN6oy8cGxf5vWY98ri7RODz7SxrXfqXIvLH8wrfU5Y4ONfbW+FY9RaZ92cYcofmC8sLRsv6OaXKrLhM/KEK7Dn65Thz6eqO8QVgoy66+LlTr0vmRh4viAd3jBHKVfLPKHQVHDuZyGbFHnXaceqFk6k3uPXI7lfAiQlL103nfk7uSdu3qEs1K9CVuFNCDXEiV69fsL1m6C3veWgJnjwy0u3wYkgeGHweuTeX2fBz8Yh3KN+aiyx2nI/1M2ZZi9eR28G+pExChrdNCICEs5NTdM+knsW3CHPY2CbvfXix2vFpj6kFfFYVjDwlBvjU7+NUGse/9pTJ2zUne3E1i9z9kOnDJuVRFq/nx+Xxy6JnfikZ6xdys6LpYcUmoudLsgqEbeg5MWyl8+S4ZgZZE0OMX218KdZYDgUDdVzzxhASRzjdaecVkecOWzMb7Qm+aqLbaoqIfM/XWMiSME6nWWLlr4kJ0f2iUCm2Y9z7cj8+/KYLDSn1IXcBArTSj0GHWdeqZ67BQmJWHmTSNwshP/RITOTM7nboq1EM0ahQ5v0Ba5wTcNCM0ryAa8mZtRPro3jAlWA9RjdROBUdNRIGQMJJIGOXZz85B72cvUKH1M/Xv2/HfOfkkBA3DT0/DXc8OVEeOjr0Lc7HooVUw2s0wmMy47ufwg4u1yZ2+Bu3GDuFO4FoSynAV3DhI84L8vidaVv+QK/7wm2/Ewyd+pUKOjrI9xeKrflPE7MH/Frnf7ZNhc87/XMw64XPx7QXz5H40rLv1I7mlMuUS9UhREVZDSDuuq8g6+BE3qkzO6CZn/OO6eSjf48KAM9ti7AtnqNCa5CzainUPfg2byQojKBsZDDI7waeh3bgB6D1hjDxv5cXToLk0jJh/nZyDUZadjzVXzUeQstK5G6+T5zSECGjIm52FzEsH15miUh/hx6sMmLiNskq0wmBSjQGkCxfSzHVfIB78YQMWD3sRux+eiXbtHBi58E6MXv0QRq56EGfRtvt1A1Dx5RqsHfYStl7zPk6adS1OWXiDFAaT0D4Z9kAlHFr0owgGiwn73l/Gw1IWSuCOKrhBwgqE0i3D0bmV2ouOFK0SacFKdB6WoUJCePbnI/cP05EYKMOpix/G8G/ugzm5Zjel0xNjMHz9k7AbyyE278W+Bz5RR6qxCR8VyOFHwyPR4Wp+4ycZobYNEnFEk/rRyhcd6ZYStEvIRYKjZqTLZ8xEett9yOhRAFNi/f215LM70YN7oGXVfGfB48ZWoxsWEkosHDH/5nK1bZCIAjFxnRkD6amHkJFxADZjiQoJkfng7UhI2YtEct4v/q1C68JDxfrs5VTtutHm0d+p0CqoWiZhmI2xDbyVLt8rt5RtZkpPFIQVCBXOK3Rf+OHiSCSnFCMlPR9iT/WMFonRiNafLII9vRT6oolw33MCPA+eDe+k5+CfPxOuR25FyYUjUXrVVbBnFKPDN08i4fy6NaURAZgiDGFHIlDqVj5ELZBItUwb+LW80rX70eqUbiq0fopfuQWGws2wduyKhPvrlgFViINbEZzxFG33QFRQFkjsBNO5t8M8aqw6oy6ejbuQc+1UBKmx1nfzX1Ro/XgPUnkU1GHvmLKfapnOKvjo0YW+fsufvpZ1eTTo7nJR+dJw4Z14gtDzt6nQ+JDd7VaxY/CTIv+luSqkYVZfPUX5hEU9UlTU23TXdE1fM+49w4lf1DvfsxrNB23mBTA4E6mVSPvpw2DsfiWQxAl0xK3keCvvk4f/yMn2CJXjfEgvKkTljC/gmrYAwtQR/ooEpD19BVKvOoV/2CA883X4tJs5619B2jFDBUdFvQJhWMSrxk3GiZ/frkKiJI8epugHuoOfHBVV8sGpX0N9F5I0NZyoveKjYx4/ZR2qmcrcCJb5SRgaAgWC/E6YBo1GyuP30+8bjOZhVl3+Hk6ccRvf6xoSRuS82xio93ho52sL6p1d1RLYcHdoervb7e6iot50+P1++f5uVQz9m+Yi64HP5JgIVQY5KrrNB930DY1uvjbCS9jmZOMD04V7b7H0U7wSVBSPDRSBmzkiG+79VPAc0+bCk1MiVl8TqkEoDrkqOi0LipgcqtozaQml2mdy4ls84Vl921/4VvrpXj5yPdSt4070xXeUUJydFOFpVMJfgoCO3C/WoeD7rXwArc/pC2f3dFhaKe1WNS9PYSLVRyGdp3kCyBjZC+2uGE7dBwsLu4zcWIvFsjD0o6Yl7gKpDxJWKrl08nJn5XDvMRgMbqKaLMdutx+gfkcUE7CO8+tAZZ9baPsjbRt8kUPnbCdNmUTb6DpQTUCTZBl6oMdp83+k/nJWRtmqfSj+eReKluyEOdEaGmvh1ieVH0arCf4CF1qd2h3pZ/WU2yroOqvoGr+n8mizCvrlQJG3kZNvi7iRlP3XeWLluMni0KwNcj8aeCZKwfwtYtVV/xK8yqtqRhNpTYCufa26VcuHIvsfjrh7d6FcGnJodj0zWmKg6KcdYvmFbx9u59B9Ksj1VrdteVAch3JEeWr68gveEq6tkacQNwbvoXKx7Py3hLcg9BqVhPKVikLLgSL1Okdu+4vfiQMfr5IRbWoKf8yWWYmh+/O8yZjGOpoMisxmipFY+ts3jmo5aWNZMXbS4RWgHo+nq4rWsYGEsZunQqy/MzS17lix6bGZwpdfLv0Up8Eqes0L3XgPL/7f9Gh8Zm02lh0vzxeu7Dzpp7g1/RjIkdANZ+v+oFwg1JLgeSFswkHRPBP1SBiX8d2aYnJxPODsyz1siqdLRbnpoPuZ+KZV6+pbKlXznUkob6uoNw3UStzGk9yOUMsWCbeGd7+5SO2Jmi+YY6DevgxJewD1JbK2/PEr9HsxpmkWKCwO4MvvC7F5pxt+P88i4rdvAmZyFjWLiGcN8Qo6njnEfmOQjtFvnclG/O6aLug8IOy6t4js+seP6HbvmRAG5JlMprYqOCYaEogn+9m59j4ToptBxJSWBXDX+K1wezRY6Oo8lYpfPfCDW3UNVt5S546nV/FUKp5SZVECCW0BU5Ac9f90n8AFzw1E3zF1l4pEYu3vP8SwD27krN6TOoU7VXDURBQICaM/acemXa//gO4Ph+wzNMShQx7cc1sWHNbQvDIzqUVmphU9eyVIAUitoHATCcZMGsMPbeTzOFz6gYocN8r3ueEt9MNoI33SDeh5XnuMmlBtlqY+eHSu1YguMCbaCkhLopdkQ5BAsmrNHG6Qa05fJG4/d4m4beQPYk9246ZvagFNfHn5AvHRSXPEhyfOFQd+yldHGqbq/Qw9Q7J6nKiJOB2CtGNA5Y4Ctdcw7/zferQWAdhKK/HOd2ehS69EdSR2KnJdcvbQJZ+NRkom4EAAPz9c1zBaJGxtD5c9/1TbqAkrEJLsNf68CvT6U2jOVzRsmpcrZ/lccFNnmCwR5dwgX5/9PhZfNAtzhk6T+2dPHQlr0C+dryS6CTPdHxotB6SI6CakHUGkmD+54+Xv4OiYqnbrh7QTTnhg170YfXMvFRoeXdOQt2wn1r04DwUU6UB5zRlHFipDbMIPS9AHQYWsI8NJtZAbdkMAuXMbXsXI8JStvW8vYS2nIkpEXuwdhrACoQsN9OZH3+irKPPBYQhSLeGD1RH5/j9cPRnfDpuITffNRsmMbdh8/ywsPesdLD3jLfjyQvc76d3z4HQY0PuewTCYQmW+yeyFRWjwH4jehIy1TSjbBIPBsOuFI1FHIJRdbLxNPSH6OSZmo5Ei7EeCCD8pLujxYW7/v8C0vRyJFqpuvZTiPImOtICzmamyEuvOfhvly/Yi/cxuOPW/N6HrPYcnzCG5rY2uH0CQsnG0ZIzqJW1qUNV7lQqKijoC8fv9nXnwN+Ps6EfqeFKckwWih3+lsvC0F5DksMDsc6PPU+fi9KwncOrqx3DK+scxdNbtlCVIsywCO275CMGyuvPIjFqAqukgVdnUSImS9LN6w72zkL3ny4AoqSMQq9Xavnz9AdjaxFZjsTAcwboakjN7BRIpG1v9bpww5x60GTtUHQlh65yG4eufogaZG1abwPbLJ6sj1ZhJ2GaqaYyIXiDmJBvK1x1gDYlpPWa4MuS08o05sGVG32xmDXGQQGxhrP7sf/4L2AxepPZvA3sXfmkXnh7v30hCCUA/ULeqZ80wk+NWbyxo3titEIUTiNC8sc3246LPAS8SjXXzeKJeDKezBB0bWE2RMLwHTJSlLCYBrahShYYwGkk7KMvEoiFM8ZKGzbnVJpxAYoY1JMVZiuSEYhVSjYPC7QllsPdouK9lpIKTp1/W7lCYqQYzsqt+HRwdMUzFqiK8QKhdERPUZ0lwlCGBHrw2jjY6bEmVcM+t/82BXumhB9eoTxOAwV5zMN0IKlCNQbpNbAKxZsTeWq4jEKp2D3GVK3hSaJSwhiQklJMLk2VOHwarsxL+b+oaXTuSvDv/DBNV+AYqR4x1Fh2QMNjxqqIYSBka9Zz/w4QTyEZb2+TDDaWoIA1x0EPbyNUm+d4nYLaUwJKiwXVv7SnbIVxvT4Zxzx6Y7JXIeHacCq2Gyw/WDkMMWUb3B5HQJ5OfJ6b54HUEYjabs9lWqGtLngppGCNlVZujEvbEMPemRpvzlidgsbthMhWj8rYh8Lz+CIIrF8H98p9QOnYktHkzYU7wwtYrBYnXjFQ/rMZIojBQgcqaGC0Vmw/B2TWNW90LVFBU1BEI1duyfczLtKKGUs9qpzLAHr7zZTntMlhvmkACKYWZu0d7FiI49Q8QOxbAkkyFpaUCtiFdkf6f10M/qAXPY+XxFQMPu0UJ2wqxtJJNkPCWkSIQtlAVEKU8uTZqDNR0J2FYHH6STfh8bhp+EWyvb4f5t7fA1CYVBhsJMNUK89AhSHpnOhJfDi8MRneRQCi72HpEP1RaSAJhysvL35OexkD57un877bQs0U/UbfkiWHC9ZfhIrjpGxUSP7b1ekBkD3xKeLdF/zJ918Qf5FY9UtSE1RDKd8/zBLl9k8NaLwqLrVtPKgdM0Ja8oELiQ8HETygrOiECQSpjMlVo/RT/dyc633E6J2xM2YWJJBAu0t08KzBa7Je9BEOiGcZEUu6fq001NQbPivWoeIefSSDxdwMpYqHwhtj9xiI5g5Ge414VFDURbxEIBMYF8ytnBErcSBoQ3XpgbcXLMOQtIXWhdgSVK4ZuY2FoT012a4o6QyHUbas0Wqct//FuIAD/hvUom/guArnUbvW2QjBgR8+sl0PnNgBP8SyjTl3a6T0EVRBhE7w+6pU558Fl572JU76JXtBiy9tUxC+lqoVaWWYzV1sUqApojZ6Y15qS+gt/AMJDzXQ3degqfNDLgtBLNASpx66VWREodyJQ4URQa4POi19ltQ1dowHW3vgBhn34e37BdiM1ISKvaYtAvXfRg/pD/gLX6768ciQPiaHV56c+zf5pEL79dAcSgppgF9IEEk5AI4GElobI5SHlbhKIF1pxgASiQyugVoehIxLuewi2EweFrhkFbGC1cnsBUk/rJkwmU8zaERVUMAVXXxvetmD0KHNfmk8If4kQvoKQcX02/cWfyfCV02Gq0djFULPVZsUl78gtZffoR8djxePxdOebVFleaKnwp0KCbrlEJPY+f6xQfpxenpUr8udvVbdvWZRvzBF534S+k0E0KqtE9WPKj1cm9m/r8h4o4c+HqNCWQZDKnoOfr0ObMf149zeyydAckOSpOyHE5vEzRSCC4cTmhifeVa2dCQaDNU2KNgd0Xzl5hj9K5d5dxN5jBs9yXn31v6SfsvR/VBSbH7q/hSOx/8Pl9dvga0JKVu4V2c+F+kxUiEY0ftqsUETK2fbf2pubd+3dpvFfiNI1IUMrFIfrVXRaBhQhOSUx68HPRMH3TVsDla7dL9bc+KH0032D1K1vraLRsqDI9aA4av7CCjkxr3Bhtox0vChbt18sP/8tabyeofLiX+rWLRsq5e/iCPNCAF6IyLWRj4R0NPiLKwV/Xoyzoyc39JUwEsRaEn7ME2BiJboeUwxQpMdSj+UDo8GQ5NlbLA1EVmTnIal/O6Sd1h0JvVjTDdLYCVtvYCqy81G2eh/K1uyj49SZu+VUJPYLvcchWXxSXFx8Z0ZGRiO/HtMCIOHcpelajUW9bCmPC+Mq51VZoQr6TSW5D71eb391mWYl7hoSCXpWnnbNNkS5bxSyCRqCW8vfkiuoGuA+Tgui2TSkOSDNM7jd7g5Op5MHX1vRPs+6qZqaeRK5tJC3JnQeTzlYQ/0g3uV5W1lUSbjMZvMB0tqWuZy+mfjFKQiVtzzjawgl6iWUoKeT/xTahrWoxTOqpO0WTcC9rxj+ggoY+C2jgq4BS5Idzu4ZMFhN8pjRGnmKHJ3PM6SWkGPTrd/RfZeT+1UvRG/RCkIJwt3Ic8jdQTmZ59scHrwPlHrArZyyNftR/NMOaH4NJhvb1DRSi6ctbO1SQu8KKNGtqQ4Ya02wOBJWJP78FS+vdu8uhHtPMSq35iHo9sswXmrN8yFSTuwCZ5c0WFvXnGRB8eMSiOvJt0lheOn1r0ZpWpyCUAnB6y7uIyEfHiWmlhsKf8hG0Y/Z8puJPOmj1ek9kHpi55isVzYWLonK1+1HybI9KFm+B8IfRPqo3mj9235wdqs5eY6UhhVmAin2sbOgHQeOuYKQQvBUx3vIPUpKIV/tew6UImfaSpSu2CtLgY7Xj5DG8o+sHloSvECiYP4WOf3C0SUdHW8cUcOoPylLDj0nK8tH5GIz5niMOWYSp0bgbSSsv5JSyDEeLh32TVkGk92MLnedgZThneR5v0RcWbnY/+EKUpx8dLrpVLS9uPrFIynLfto8Ss8+PRTSsmlWBaFcxNnqPVKK83ifJ13v/NsCaZ6pxyOjKfeF7WT8ovFRw3j/v36mamk3ut59Jlr/Tr45kpA8viBZPETKwkrzvwsJYgS5XZR7BK+Tz35+nlh+0duidOUeDvqfgQ0UrL3p32LTI58LnzKCwpBsfvZ4PE1mlK0xNGkJQg9+Mj3/p5RDuvAE4M3jv5A2nvu9fCksKQ511v8eQhfY9eoCuLYcQu+nx8hutgwXYh2VKOPIyYWCLYEmURBSjDR62LmkGCdz93HjA9Ph7JpOwjhPrkk+jkII7Hj5e/A6rYETLz+8PJBkt4SUhMd5alo+/zWgadrz9IByqu/2v84T6+/6WPhL3Rx0nAjoQV3wB5fX3/nxYYttDDXk2Sxey+y6xQrXoVRyyDdRJct38xxOUbpqr3zQ40SHN7dMrBj7rsj5tNr2Gcl0M7n4WXKIkbhoJz3AbVQcTua6desfv5KfL+n7/EXq6HFiZe/kn1G6Yg8G/v1yORDIekIl82UWi6XZrfo1WkFIOf5OyvGAn9oa62/5CF3uOg1txkRn7ySeVLpDS3PkA1X/qzMJvMEH5vnVoX9yh6fcG00G2O31fqM/7vDgG1s36vPnC+WrA4YU5Xlq1z0ld5qJBuUVCYqskZTjA4rw9RXb8uTDDPjbZXB2O2qTUA2ydUcl5i8uxqqsChwqDMiRVbZoxKvv+EHYzJN8IEpVNt7DzkTHeUKBSWdLR+xnQz90LvnlMfLL/arf6LzPRoL4NxxOQtJon/SPw+T5pHXteiRg0DmtMfD8TDhbNc1wv+bygdpw8ttJmReFBttI7q+QzB+TO83AUSkIRZJn7b5LJcdtrqyD2PbsbAyYeEXUFldi4VCeD3/7+25s2lIBu81IiRNKKFYKKnlJihQfVgxSAE50aQtMJjYpBCsIO1YKVggZHlKAKuWQv+EweZyvzfuGwwoUUgpeBkpb+keJo+7Pd6ISNEh+sxGDL++AU+7tAYsjviWN7g0g6+HP0fqcPmg3blgoTNdfMZlMzaIkR6UgVB++SoL6A5cc256eg/6vjYWjU2xfOWuIoiJSjD9vxfYtbjhsnECUHJR41OJHaqoZQ09Jw5ARaejZNxnJqZamfU9Dt9ZJWUp3u1CcXY7d3+UiZ2kBBCkHG4vicovUCkGvhhPu7oXhdx05Iarx8Oew1t/6ETreeLJ8Mah4gjLoi8rfZMQsVSo5riD3caCo0rThjmno89zFh+vIeJG1uggTH91IVYKBSgzOxSHFOP/WbhhzQ1eYG2H0Kp64ciqw5LHlKM1yqXkkBgSDApnD0zHqzREwx7Hdwt8b23DXJ+g5/hyksCkG6gVTRh1DDdeYFqrHSkwKQkVbB2r1rTYEReamx2cieXAHdPp99B96jYbifA9evHkZ/MVsPokn++hIy7Th/ndPQWrmsRl9zV26F+teWgbPfh8c6Qnof/tgdL2i2hjZ9s+3Yd2za2Gx87RKAwI+Hd0v74YTnh56lGV0eMrW7pcDa0Pfu44/lstKkk2lyMnkStUpcSemrEgRGk/Pm3nw6w3QKv3oeEPU35uMmrnvbUGwwAWn2Qu7wYMUhx9XPd7vmCnH9mlrsPqmObDs8yGJqhlzoRtbJvyMVfcskEPmTK9xfdD1snYweSqlBTqnWUPe3D0o2xLfgdCUYZ2QOrwT9v0rtLyeFKM3p4ncaSKi1m8qPfpRhNZrFT7Lxvuno9t9Z8miLp64ynyY8sASFG4rg9lM9XogiM4D03DTu2fLrmasBDx+5CzYgoPfZ6NkdS5AXWGzgZqsPk3OPGP7jLym2pqZgNZndEfb8/oieWDNFesu6m6uvfVrBPP9MHA1wo1i6sX0f2Ek2l5Y/X6tdGs+ll5HiqTb6bhRVok97h6Ennc37gvUteFpk+vv/Bj9Xx6LhJ4ZnGmLKPgkahPuDp0RX2JRkH+Sgtx7aNYGFMzbgkFvxWQ8LyoqSUE+vHchCrJLpZE7+APoP7ozLn6proGZSGj0m03/XIB9H1GRH7TAQkpA8ZbtGNkdpsvyQ7NjIzVVEuANd4p4lpizV2t0f/JspIyozgCBYo90/C7J3qnughRvfgVWXP0ZRBFpnMmEoE+g9e+6YPDfzlRnxA+26+AvqkAf9dl0SpsXqFfzpNyJM1FVMaSl3EWRn9zO+zoL7au/aRxXeHzBZgjCDqrrpVnJABXZ0ZuTy3ptNr4b8jyK/7MRyVRSOC0aLAEfrAEPWvVIQdcbhqPP4yPRd8Jv0efpc9Bj/Jlod3FfOKkXZPJ6YIWfutKkZPsKkH3bNKw/+024VoWMk1rSHHD2TAurHIzZaYbFxoaTg9JCo5niznb4moLW5/aB90AptdNC5q4oA5xNShK9EcIYiEpBAoFAT4rEYDYzqVOxn9CzqRb6CVIOuj4pR6JOdXnQi7a9ahkZCYPm9WHZ1f9A0ZTV1GaxSNujFq8bqV2ScdKsO3Da+icxZPqt6PLQKGRedQJaXzQIrccOQeY1J6LbM+dj6IL7MSLrSXT/8xjYkg0wsylfE1VDxeXYcf37OPj3H9Wd6oetz5nZkXJYyZliNcEXJQk928gq0l1tC3oQpU8H5Y8rUSmI2Ww+i7f+okrY26XA3rbp1vzZWTHI2UlJHLoPia2kXduI6EENGx+cAn1DPpxWIQ3aWvwe9HruIgz64m7Yu0a2xFkDKr3SLhqKAT/8AWnndqUSxU0JHKCeCVA46UeUfLlenRgZaduVzRGSY4OVsRqtjBYemLNQb8q9i5sfsgRxUCnfJO83olIQQq4ZKFu3n3ovPvqVqrjjDLcTbFREs5KEHFUPDYxily3fDGzYiYQk6vVYK6j0KEOn+05HxtijqwYN1Grt+PwVcA7NkNUOWzi2GDUUT/5Rmk2LDI/EsnJQySHNvMZmCDhWUoZ3lNMYj6BJ3vhGqyAhKJc1JXx5u9GLBLMLSdZyJDtKYTHVbxvXs3wF/YZKj8QyOJwlSGofQMblp6qjR4eRGiLWTgkwkpKaVElg8HipVxU5wVkyJhOfT6UHKYdRKkeoG9wk0KWD/O37angRWdyJTUGaGO5lJNpdSHGWIclZKp3FXP8aJCdVd44UN+wJLtgTXdR2KIQ/K0sdPXqMfp9sS8hSgbZGNipNJVx9yOrFSA1UctLybROWIJIj4kNVTJMsEY1WQeR55iR7vUsTGwubCEogBUlIKA1Z6U0spxu71dHwJI0ZDUd7M2zOclgTK2F1lME94z3oJXVtQEdL5YLl8H27FmarkUoCUhLqCSWc2AWm9PrNFrOhW9n2oJ6YyRiQz9NU8PuZ9JHV9vWpHdIkC7SiUhCPx8OrxJDUNxPeg+VNZ4zKQG0QeyWczgqqLshRqWASdS0XH4kpLR1pDz8GazL1PBwVsFJbxFSxCxVP3oDguugNelZR9o8pKHvkFdiTDDBZPDAGqXTq3xbpT12mzogEv67z0yOwRWRVLZGiNBW8uo9tXDLUxdVIQY4+R9RDVAricDhyqAjbkTy0o2yk+mMxUR0DHBmb3Qebwx1yTh/0Aw1/Xdg8YDiSn/wHzK1MMFFD1ZxIVYKxCL63HkLlfaPg+/AV6PvDf5BK+HwIrFyOsoceQOGZoxGc/TUsGUYSPluJLkPimH7InD4exlT1afV6kGay2baqtK/Krmng5aeefcVIUqv3SDkOUvpskTtxJupnIC2dRhG5ZtfEhbKx1mP8OepI/NArXch77TFoB7JhpsxhpF6M/YSzkHxb9BZptf9+isBXL/HgDT0dVYd66BFFQED4qU2g0b5uBjcPRJBHWMlvtEHX6IaaEXrADN1LVUXbznA+8iCsQ6LrPWoVbuwe9wpETpAub6IqQEfymIHo8PqV6oz4cXDmOhQv2Yn+r4yV4yGkHJMobe4hF/c6Ldo2CPM+NYlE5vkD4Np0UK6ujzs868vkgdXuDVn5Jme21N+LqY3ptKtgf3kNbH/8AubTLqCcb4HRVA6TjaqeRA2mZKoKUnS5NSWTIlBpY7BUwmQug6l9Mpw334BWn3+G1A/ejVo5mEBOIbRDRdRNJqFSW4R7ZJb28Z9AxROICudvRZsx/auUw02K8VFTKAcTdQlCEbEIXZ9pMBov2Pr0bDg6pqDLnXL0Pa64poxHYPP3MNnZhjQ1EFMz4Lz3cxjsjRyc09iiMbWd8nZAFOXwqAWMHfuDPwtncNK1G9mFL5r8NQpf+RZmeypVLlQSCQMyn74IqVeeqM6IDwWkHAdnrMXAN66QHQZKlxmkHFeSa5I+ddQlCEWAm+XPUywqezw4GoULsmU9GG8cZ15BvSVqSyQI2pphDByEtngiHWnk85tI4RIzYOhxCowjxsE04lIY2veGISGl0coRyC1AyfvzqRRyhsyN8xc/u6VRDyv+b3L3T12KzreeWqUcPJT6bFMpBxNLFcPzMZdSrJ63ZDjR+bbTkD3hG2hsZzyOmHuMgJ2qCZONqoMEM0ytkiH2fg1t7n2UEvV3eY8F7mUbsO/ip2AsJWU2G+XcWP4aUNtnLqEqLL6fw9752gJknNMXqSMOf6X+L5Qmm5S/SYg565DWmnQhvjUaDGfvnfQT3LuL0O+vF5P2NC4X1kbbOA3amrdgsNlI8NTYpPqWvx+DVn1hGHAbDOlUPRibbkymPrSCQlR8OQ9l/5kHUWjivjY0auzyR1GMacnoMOkW2PrH993ZvilLUb4+BwMnjpMlHqXDdCo5riHXdIMtxFGlKr9apj7BIqPBOGzLE1/JxT287jbueIuhr6YeSdlWavFZ+a0hpQAnCPc+eJSS57OT4hjpmC2Vh1FkiKyNqkYZ+csK/MefwuEgHppgu2X8ea2ggIF6N2yCSvgpzEth1PsQPjrVS1fy8VxYOt3lh55XAs3NYSbq9SRQG4Oc30pNG3KVFmiaDa3uvwCpt4+O+wTq3E9Xh3otr10W+t6yEMso+BwqPeofJIoDR/0kFMm25FZTUrXfNmGOtHra97kmWk2n+yHy/wscohwbKKYEYCXhfjAlFncbZBuCHP8pvaC4kZ92qMiXykJbqSTSsXKQUpBiGCjePHMN1AXmmWa81UlRBHV1dQ9tqbOmUzLoVLvpbgP5jdB8ZlIK6kGYk2EZMhRJN1wE25Cmsd7AlpaKl+7GgL+Ng9FC3WddX02KcSaVHM1S3zZK1SkR7OR+pMievOetxbL7y6vUeellkyI4Qal95tlH3hJK7HIK4xdXRzwOK4jmocR30XFKZc0HQXUAL4KCFiRlCSkJf7MFrCQ6lU7CTl1HavPopHisMH5VipCywJEOWFNh6j4Apk7dqPsc/y5sbXa+uoAapi70feESWSqRcqwg5RjVXMoRF0hBrBTxL2grF23z4mM2GXyco4eNb6++bqrY/8EyFSIXcU+mTaMy9DElGAzeRQ+hB0o9Ys0N74s9k34KPdlxYiLvm01i5eWTRaX6pAaLlGR7rRLzLxt6mPbkNvGD8ecxVoydJCpi+ATf/zIyY11HGeudJSpEmuxfSfI8ph9yaJIiix7qZqonp/CnyLb8aZZcQ8P1qDmh+Wya/lLghvKWJ2fJF3C8+F2ZewiSDO8wm81T1Wm/PughTfSQE2VOcPvlt16yHpkhc8pxqMRwecW2P8+RbQ33gRIVKquU55QIWwRN3uihZzaTm0glyr08yWX7C9+iYmueXNOR2De6D57+mmAjwTtfng9zkg3dHzkb1vTQNAKS0TTa3E29lP/NT14sXLjQTHXqK5RDApxTCn/MFisuflvseG2B0Lwy6FcLNTPFPuqRsFmunI9XqlBZWnBV8rASUYvkmHSbSDank2AmUW7pL7xB7J26FHmzNyLzwkHocO2JvwoTmdzuyp+bhZxP16DVqd3Q+eZTYEk7XFqspA0b0I19ylszc8z71aQot5LAniFhdeKRzkNfbZCjh/bMZHT8/SlIPalLC4hldJRvzKG4r0Jldj7anDdArkA0J4bW9dBz8nfsnqeG50cy4BdCixE9CY/jcgkJ8hFSFjnRxJ/vwsGZ61G8eAeMTgvSz+qNjFG9YO/Q9KOYDcEmtkt+3oX8eZvkB1pZkdteOqTGVx/oWRbTszxD7a/olua1QFps3iwvL89ITEzk+XpXk4APz0ziBm7hgm3S+Cxbb+avQCT2yURiv0wkD+oAS6ozPk/FI/KeAFybcuHafAgV5NiwHK/R5a+Rp53eAylDOtC9QjcjZeC3QGtJ0SeZTCaenlkhD/zCabEKEg5KBJ6BM4YS4SrKmWzB5fDCXb0yAE9OCbxU6lRuy4M3t5wSNRdmas/wWIPm5jmqoXN59Ry1EEM7lKz8hpTHH/wlblkCsFXoBFI8W7tkONqnwpxas01E9+d3CRtJCT6m3f9SXJpkwnBL4BelIJEgxeHW32Byp5Hj74jwZNJ0SkRe1GwkF9Vz0vlcCgRps4F+Ukj+TXTtHaQAq8m/kba/qG+9HOc4TQzw/8MySJ3ZZPdb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20iVBORw0KGgoAAAANSUhEUgAAAIgAAABtCAYAAAENNBn1AAAAAXNSR0IArs4c6QAAAARnQU1BAACxjwv8YQUAAAAJcEhZcwAADsMAAA7DAcdvqGQAACP/SURBVHhe7Z0HmFXF2cffW3fZxi5dVkEs2FD5bEAEG4LY0cT+6WcsLKCAohEbotFEjGI0YEWliC0qJsFYQIkiYBQUFpDeYfvte3s73/+dO7vL7u2VXfX3PHPPnLnnzJl5z3umF8oaDoej3FB1vtIWt/M/irwkNvL6mLjd7mPl5eHg/69Cl4VoaGjALzuH+y1vCScY9MhLmmjyINwjm2FKuEfBYPAE+b8AcsFvdE8YeSup5ZFUKtUGaSW73U5z5rwnz1p44olnpC0K0vNmbDYbfpMMCaKzXFoFxcUl0tZCMNh8eXTkA0DbELQ1imK3vhz5DYl/D2DSpCn4Dd24dm2lcGsCIX9E3haOqeYKeVls5OUClTy2ou1FbcGbjHhfRBBkl3gsCAQCC6RzDpEPb4XbuZSFuVNeEhuH7TV5W2Qc1tkx5UWW+rHy0hALF56CX1LuuOO6kIMkGLRH9ghB9cprBE6nHr8hHWEzZszN7NyMvK01lvpb5d9NtHjAxu9Xs2Mr5K0tSHfBH/94MX5be7J5cy9l2rRLYA9hqrkstichWnsSDLa+xGqY1OxJ82cZ8O+VNqLZs9+Qthba6mheweXSdgDyAcqHH4beSDRTURGSnd/vv0be2hrxL/D5fNIWujH0plqw1N8e+e0w+D6+lNfFRF4eHa/Xe5bd/Ky8vDXm+jHxPTgQKN8Qea9AOkck8XRBAv9YQHYkKTqP82PyuJZSMGAkje5oKii+mTTaQ/ma6Wq1+gF5S+aAvJ3Gmss5Uknh82ySNiWBXCIG7IPH9V/hU7o0mv/EB630OnHcjiXCg0hUVnIGFFLltqaurgTHyHCiD+k65CPi4/P8JG+NRuRANJm9e7vgGJlg0AkT+Fg+qpmwd4cQ79NC8dJBpwtIWzgqVSdyWJ++WJ42ExYQaPuhpNLJs9aMH38zfuN/aL16WWnLlt4oUz0tXVrDX1lcpASjcs89v8Nv+Otoa9asWYtjZAzV58dPkHCdzljN+U1rbruNs9bwB8Yzb731dxzDkY+LDfRkcaP5KXlLCwsWnIHfyA+MZN555wMcWxMM2JJOno+0W/4qb48Msi2UK69VXnttmDJ58kPSNQqyqCG9Tx4EaHm0zCcRPK4V4ii9ywx4ZbXsqbF6FBImo3hAWxzWFxWnbY6wIxKHyFt/JWmSLgbg9fwVid5dwUAdORvnUsC3hVTqUtLnD6X8wiv5c3GjiFAEEz15TQcEwODzVCquxsjpwoEYq4eLI3QkvOKYKvCskD31ur4VnieDsfoiDkyj9Cp14Mnpbsci6W1quB2fiKP0Mnlwb5HLvlB4ki5+335xlF4nh7gzBmPHTlQ8Hi1soeR848ZDlM8/j16YajRN59f0rvQ+MXCDP+DnVp/IzJ/PhfNQANqaRx99EsfIOKyvJCcVh222vDWc5557Eb+RA9FiooNIRiwqhhWMcOEP+QWXyLNwPJ6PpC06K1d+J23heJ0fF0hrK8ICgoToFLWmlzwLp29fm7RFp6qqXtrC8Qf2ssjCHhAWEJcjtj7t3t1Z2qLTu3cPaQunsOQOBIQ+kafNhAXEbf+XtLVmzJib6L77psKmDznE4Msvl9OUKVfRp59+Jl1agzr9/0hrZLZu3ZpnrGlpfjiQzz5brCxadDJsBypldPPww7FrhvKRkcH/Gi7YxuIf/4jd6MBm/vz4+ZF8ZHTMdb+Xl0Yj8sMPNCtWHI1jbOTjohPwV8lLw/nxx8PxG/nhbc3tt0/AMZxg0MfVzvfl46Ijr28F11Gqq0thC39gLPPAA7/FsTWyqhL2kYSBBO0hm7GlRP7MM88iFirYIj8snlm/vpxTU9ib8CWezEOA8qYWuOoQ6UHRTNsGL8Zl/4gD9Zp8THz4YlOEhhmPJ9STYTable++OwK21g8fO/b/cAwR6hoIRz4icfimWDkwM2PGLOWFF86BLoxW9u8PlTmiYWmYyIfoSW4s+M42jcEpYag6h7+U5MoibWGPXPZ/CQ9TwWq4lwMRlrekhPCwYbLwOFEctnniCH07SXqTGeDhYeyxq/E9xW5+WjykLcGAWZTchT0Y3CZvzR4Q9YfiaW3Aw7k/b6C87FfiAol1ghkF8wHM9pAcWwP3AMxWSP1tHIfBKX4BqCOAyJwEI3JybudtNP1ZMVaNhJ4/q/g8G9g5Jj7vZoUbrAzVI3Dvn0SLFwM/d7jd7v7yMe0bBPYdDrTfu0M0YPp9u0QkMglnOkb47XV9J87xzJny8e0DvK3jOWB+317FmGDvcyax1FdA40Jd5BBOTxms3INyiRggYbe+2tx8eTDxeXcqVuOD8iy8FpkoSbfjMXgTUN1t5PdupvzCy6RrcpjNJvroo09p9ervUenzwATJ79dR//4DaMSIoXTiiSfKK5PD5/meggET6fJHOjQaTZF0zg74PI5j8RsjDCFKhK+/XoaC5QWwhUq38QzXoB544FHYk8dQdZ442u327LR7w++r+AGm2qv5kDSTJvF94ZFOxCxderzyww8/wp4cTRUzaPSZMhqZAR4ewx5HquMkwrhxN+E3cmQTNUuX9lesVivsyWE13CWOiEPmNIU9NNaMFh4nC49Ge/fdQbCFRzIZw025Cxf+G/bkMdZcJo4yOjGJ2ygAyaLG4KSSLk9Il+RQq9XwQ56kQSCg5ha3lCjt9goygJ84LlOkU1Tit5IQTW40Pkha/QnyNDny8/Npz5747aDxqKkpjdlWGgu1thdZjXex9UnhkCrQMjFOq2H/mXxIiPXrNyirVyfevpaq8fk0yuTJPH4xMayhppDk22QOBCqWx56Yaq4UniVLbW2dcvvtE+X4t8gRS8bcf//VyooVyffiMdwiwsioRSXmJ6NSqXx8DAbj90FEomfPHnTeeWeR3Z4vXdLDbO5Ov/nNYHmWHAHfVmlLE2iJ0W55Xkg3WaZMeVRxu1s6+jJhJk68lrNQ2JPDhmJ9IBDcLaOVOvBL5Lc20yN8SIhnn52FUumxsIVHKBPG49Eot902vrmdNx6hbuJg5gpo8Mjvdi6Gn5EDcP/9D8BcqVRWcvNe5Ehky1gsBcpzz52n3HnnjYrXG6kJOKjwqCTEIXq/4gEknLOz1zbjPVTSdYZ0aY3JZKK///1ftH79WiosrKY//WlhzGFw6fL88xfQtm19qKysL1111eV00kkD5D+tMddeSWW9FnJ6mFBckxEIj83zNpoeoeIufww5xqCi4joaOnQXVVb2RWC00DI/DR68C4FfJa9IDL7/ww9PJoejEH4o1LdvPY5quv76N6lXr9i1fEv9zVTaYy5b1ZBHelluNKB6Qb9vn/wuU2PJki/xiV0RNTt+990zlMcemw57ang9axWP+zvuePDIYGcXyGQaP9hc97/4NhNL2OKBwEtbejTNbvL7/bfL4OYOREK0FpvrblACfoMIyMEgqPggiJHCjjCtkME7eEBjeDyN4vPuSLmJIBXMdf/X3NgMQTwug9O+gHDkgHm/aAC2mR4PnWaARvNfFFPd9fhMQ3OWIITF8rEZI8UKdWLYbLbuRUVFHyGFby4QcTusyz6f/L4dpAQtpNb0QC5UjH9USFEdFPRXwa0raqiHiikXoVp2KJgQ9qdqtfp6+GcRDlkgqwKJBSLHUuD6/PGwd2M3vPR9Go1mFyJcB2Nnt1/5JQEN6ANtuA9mGb5/MWq8LfivCuZLZJt3OxyOQ+WtOSPrnwwiNxyH2fgE+oVcuO+kEmnIOnGEmCjg308abW/YVUgzBpIO6YYu71RxLQM/NkKA4/V6/dfSqeOBSMySL11M+7LU3Si6MHiUc7wyC3dsu51LkK3ehHuuQdbaMtOr3Wav0UCA/yzDrliN9yvm+lvjjoqKRzBgUSyGSYqlYTyfhdyCwQnyke0TBLCvCCmwGu5BmeEZeZZZHLY50JwbhR3PdMN0l0FoP0ArHuMAet2rRTE+F1gaJihuOeoMQhFN6u0CCGOVCGD9LRBI9Alv2YCHYDQtAIBwfC6DdPBAIMSwKMN+Hvl08OCBjlxVgKb8KIOWe/BwKYzE+2yyCXeVIElhoSTXApUJ8FDRydpQNVQEpr1gqg2N40b4wlcTSJCkC2YoQd6G+sZsY/U51LX3V9I1eZYvX0nffPM97dmzjbRaP4SsJp2uiM488zc0evTFhEKYvDI5jFVnUdfyZRzOi3U6XWaG6kYDkhc9edwLluog57lzFyhTplyh7NrVDWctzYZNhlvRX3nlbGXy5AejtKLHh5sIJBoZ9OyARNTs9+1BafNT+bzkGDNmorJnT2RBRDJ33321sn17xOGsMeEhnR7Xcs55sjeM2efziUkVxmoeEpU8Y8ZMSqmPd+rUy8WEg2QxSy2Blg2RUcgs+FyCTtt8kZIny7x5byk1NclPdmkyoXn3ydNofJgT2KRa3hMZH8LCuAS1VZXHuYRUqjzpmhgIF23d+nfq1Sv1Rq677vqYVq78rzxLnCAFuINKj/CfJp0yA75Fm8u+CNLmwf3JgdwE6UZX2MLffDIm7loDEWnuxky4kzuRIVXFarW62GmbCWlHnOIZk23b9lKfPgksmBEHj2e/tCWDivye1awlXPFM6GuIexE8egDpNhV2Tq3+tG7dWmlLj+7dUxNqUdljFAxUs5Yn1FwQVyCQ7lhX41uUV3ChdEkOaJi0pYdanZo/Wv1xZLc8z4P/7pVOMUlEIGVu+3x5ljx5ecklwtHwepNf0qiJgH8HxyOh9tmYAuF+FT5q9MeI81Q47rjURi+2xeHgXovU0OlDs7wMBkPcpStiCqSoqGgkZ176vNTGdTE8TjUTuFwtmoZ0TdoSI6/gUtzkoS5dusSeWQ5ihhZqdjQvwaHLHypd4vP00zNo+vRRVFFxK82a9QatXftTWurehFqtohdfnEtjxozF8VwaO7YiYcFotL3I593E1jOEQ6ogQXzP790uGnkT5fbbeaJ6S/khW+b114eiIphouIKKC/UvxOevMmpRiakh8KmbGJKpSvwNz5z5Ek2ZMpX+8pcLqK4u/RHMbXn77UHQvgo6/fSXqHPnRP1XUdC/jy3c+ZM6yLuXet2rIFlnSNBJsmDBe8r8+dyiFv6GkzW8mN299z6S0owIxmF9mQfRLJFRi0q8NMSkVpdCVfzSJTluuOFqWrUqM5XN118fgvTpMSopSW2NI5W6hBN4oSaxiJcFeEjViRQSA5pTQq+PG4aEOP/8bbRlS2qjkYOBBiSsR7J1j3BIFajYBK7uu+zxlwWJxJw5CxSzmReaivwZJGuQw+CYPD7PRmQMjZyoXiSjFpWYGgIV+4qr+1539EV9ooFCEFks86i0NPF1KuMxder7+HSSLzV7XF/ikxHzEdcLh3RgCTdN6EsUt9utVFSkP60sknn77cHKihUrYU8cU+214iijlB7sUaM58TGjdXV1ytix3PcaHplMmXnzfqMsWhRaKy0RzLXX4XPBnZkA392ygL9eDIaNBbeQP/PMTOX553mcaOSIZNKsWnWEMn78ZGXv3r04jw6vlO11/8DpR2ZWFEdET2ePow23rKqqUu688zpl7twhGZ8Kkoj5+uv+yuTJVykzZ87EeTg2w33iCIEcJqMUk3jZLncYia5Bnf5k/IZrHZcWAwGi4cO3oKqfWnklHQYN2kV9+xrpyCOPki6tCQYtLDl/ImUQJqGeO5RYX0el9Ra75SkqKo28IPWyZSvo448/Q610Pw0btpmuvjr5RuFEqa4uo6eeGoXI9qbBgwfT7353acR2F7fjH6jpjkIBM/8pFDLvl87pAwmLyYjWhkl8iMtDD/Ei1a1VO5PmvvvC1+KKhKmG1y0WJNxlm/CF0BIeNDvKZryPSrr+RbpGZtmy5SiDTKDNm3tSbW2ZcOvRw0LXXbca6m0Q54nAzQZvvjmINmw4jLRa/rp9dMopu2nFisE0a9bfQhdFwWF9kQpKboUEda9qNJoK6Zw5WMosaidKrYkM9DeZwnvblixZigrab5HAtX7jkcw77wxSnnxyhijTHEjb80hwv7PNJAY1ZSarjQb3/PNDki2oHQg0TZkw4V7l22+Pwlm4IIzGImXcuBuVLVu24Dw1mqaI+Hy+6OtuRiHp4RDIvnjo9eHm2iuorFf8tTyjsW7derEpRFnZDnxGFrJa9bRzZzmddtoIuvnm/5VXJY/VMFFMg1MUzXp8KpldNCwaLP1AwKJYDX8QbyJdoHnSlh4O62tiigpeWsr5f9xySCTw7G5qdWcq7HwH2c2pLZJwIHiT0pY6rsb5pNUfS1rdEbR9+/ZC6Zw78BbEajM8EtBSP46tB41G0+OoWqwRdqfT2UcGMfdAKP05EDzvLtJOXrnAWHMRPt/QkvMIT7kM2sED4eCBHwIexu1xfSPPsovXU4lqvVgFiAXBeXHkLS4OFgjU9xw4v3eXyJYD/jo+zTjBgFUxVl/YvFoeFxhlENofEErzeCse4yVWpHMLOaUNjxtjQbjs/5AuQjN+Ix/dvsFbe0KGGZpSq1jqfi9mUPKGPgnP8w36oAXrxbZQ5tprIZCt8g+RTWeuotaGpAtmycAlWxTiXkQdSHzfStBKHtdX5HF+Bm0yUTBQg2zyWK6NIi1yk9+3jdSabqRWdyd9p2GipqpWh+pCgDtkxsKv9NaqbQ8gIjoIZxI0p1q84gTB9btwXwWsWX1xB5KzBx0IIqhDeaFnJ4DToUgLuIWf/1rmAgUFBTwrM3tLS/xK4hwUDTlYQDM1MLzEKBftec5w0+JI3GnDHeHcq8/1IG5udMFwOujEp1ufn5/vgNbWstsviZ+VguDld4bh0Qbn4GWeiuNpSJoS7BwPci4IiXBSlliVF/5z6x9PKPsez/sPzHcw7tC/Pw86rIIgX+Jp0dxDeb2KVMeo1Adu1hcQSy34vVvI512DI0+XZrQiwipNV9JoD0fpRwd9KENJiFe85gYI/jc0+DPg3y1Gt6J8SEH/fhQ1q+CKBEYJDZzX6vuTLu8MUYrS6HhRoZb2BoSJa1aVUJZ5OP0XlJRv7pB0GAWBQhyHw90Q/HUQePO6wgH/HrGlqcf5hSj26vNOx4s7jfT5Z5JazJ3PLlzc9rn/K4ZH+DzcoadD8fpsyiu8grTa5qn9HH4DFOZVWF9A+KtDru2fdqsgUAQN8n5eOGUaBCqG/jA+zxpyNb4h6jy6vEHUqeg6fM08qLh9RSXg205u5yJRZ1NrDqFOxTdSHupmTbs4QWFWw0zL+pzAnxs+n+9CKEbzHLtgwC72YuP2JpvxEYWXT+uIcFsZD7ExVA1FPKbivEb+I+qvqxDvc6QIfqUt+JJ6wrwv5aVw4ygvVspKwSNLUx0h257hTaG4SZ4XWT9wjDjk8CJM6nMcfk54PJ4B+Hqae295uDRvYWs1TsFXldpQ5Y4Gt6XaLX+DspzVqqEYclkJRUlvu+6OCiJ+CgTQPErO2fgmBHSO4nZ8Ll1+mXCvo6FqhGIzPQHNCU3vh5zWQl6pz9zqSDidzsMQ2U0i5sBhew0COVekHL/SApezTLW/Q/bzsFgAlIGifAHZdZGizBk5KfojfjxU72+okdzB5x7n52S3TKfiLo+LbbYPFl6vlxwOJ/n9Ptj93GrKqRvl5enEqiU6nZ6KigozMkgjFfyoCdkaxlN+8fVieUxWFIRvmlarzdkKbllXEESIN8ZdjKpqDyVoI3P9TajunUWFnSfLK3LDrl27admylfTDD5VQBgOVl9fCWGEaoRA+6tPHQGVlTlypUH19Ce3f35VcLh3t21eCe7uSzXYIlZZ2p6FDB9OQIadT165dQx7nALfjI3LaXqSSbi+IRj3IcxM+tlEwe+UlWSOrCoIvcgq+vulsdzs+RCRfodIeC8RCsrmgsrKS3nrrA7zobXTppRvozDO3U2Fheot388jpzz8/nr79tj8df/wpdMMN11D37tlfYE8JOsnSUEG6vAFUVDqFlQTfXvAmpCZvyUs6Dgg8N3K9jSPwiXUcbYb7Q6c5gDdIq6i4Q0ylcbt1cOEgZd7s399FmTbtUuXuux+IOzMlUzgsL6N8cqVoH2KgJLOk2DsGCHAnKMeyUODtYuSXs1Fsmpl1GhoalHvueVCZMWOkguwBLpFfbKbN7t3dlQkTrlNee20OFybhll14CpSherji9+4U55A5b7zQvkbVRYIDCQGJ9XADATNqKMMVj/NLPs0627ZtR6pxp7JkCe/ZGf4Ss228Xo3y9NMjxSYWLldoofls4vNuU4zVIxWf5ydxDrnz5OGURl7nBAROBU3+IBRYi2jwylW7Rn19vTJx4h+UxYt5Z9vwl5crEwiolCefHAVF+Rt/1XDLLj7vFrFPKWo74hxK8pJ8HRkjYxqH8D2GUvVvkcmQzTiZ8ouupLyCkfLf7LJ06XLUMDbRsGHZ37A9Fmq1Qpdfvg61nk20caNYryWrcI2mqMsjZG2YhEKsiVQq9RiPx3OL/DsjZERB8LUMgnJMZbvT9jqqRnrU23Ozuw2ejWopV1vNlJ+f+poVmaK83ESdO9fR7t25GQKizx8mtny2GR+EggTVWq3+WcgkYy2vaSsIUg4uDT7Pdr93A3mc/6aisofFf7nA7XbTjh3b8VJyP2M6EoWFXurUyU1OZ+4GlhWU3IYPxRwaWqAmXnSIx9FnpHUvEynIaLVaPQiqgtTjNWQrF5NGm9s5OxAGTPsYD4KgCMNLiuUONRWW3Cnkz/MDkJrzbO2z5Z9pkbaCIDm7j49+70YxTC+/cLRwzxU8Mv74448nqzX9deIygdOZh1QtH9ldaguMpwpPFFGpi8njWCTOoSATYNLW0rQUBAEYCG0Vo724pVSrH0BqTW637cDzSa/PJ4sl+WVus4HBUExmcyl169Y8oydncFnE4/5G2CEXXmC5rzhJg3QVZBgCUqYoLvL7dqa1fGYsXC4XffHFl/T88y/RSy+9TmvWrOU1TOW/vLqLTny5mVhtMl18Pt5mXid2aWe4jLR16zZasOBdmj79OXrllTdow4afWHbi/0yi059CAbyHYKCOFeRQPCPtOf0pJ0F4OPfQvo2AXBPw7SJz3TXUpfdi5L2l8orMsGZNJb388nM0btx/aMCAfcjS1CiU9qR168rJZAq9hM6dvTR8+Cbq2dMqzg8mwaCK1q49HOEuJ49HTQUFfjr6aAOdfPJe0Q/k96vp3XcH0apVg2natIeoa9fM9eAHg1ayGcah0DoRtZvB/I4eRfnwMfl3SqSjIDwJ6QMoyGi/bytZDROoS88PmxaOyxjcJf/GG3Mh8JU0ZMh2GjFiI/XoYcvqps7ZwOnU06ZN5bRkyTG0Z08/uvrqq+jcc8+V/2YO3hybd80sKL6F39FcKMjv5V8pkbKCoHDKG6jw6kPn8nB/u2UGlfaYh6QtM2txR6Kx0Q5FWUPr12+hzZs3I7WqpnPO2UqXXLK23SlMTU0p/fOfA5Ga9KPS0r50wgn9aeDAE+mYY/qLsSbZwmb8A/HCIAUl41hBluL98PaKuQcP550mluAoVh8wVF8g1uHMNcuWfSPWDt26tSfOOFgH37z33hnKpEkPKvv25X4EPi/t47DNFna8n7SHAqRTSOWWKRNbxPz8gJEU4ZRb+vbtg5RE325qMYzJVEBlZZ2RFeZm3EsTiuIhHpSl1TU3pKbdnJuygqDsAQUNikVqeWKQNm+AaAvJJbW1tfTMMzNRLllBp5++S7oefG6+eSVe1nJ69dW5nBVL1+wTDBpFDYbfR+g8mPZk87SqucjfeACyX6XuRBpNOfk8q+U/2WfdunU0derjNHr0J3TllT9I1/ZBfr6XHnroE1RxF9Ijj/y5VZU8m3BtkouVWl1fKAeqmWp17l5IJKChJYFAYDfndx7nf8TesdkuhzidTmXGjJlik7vaWp7M3zr/b2/mq6+OVW67bYyyePEXOM8uloY7xSxEBu9lVV1dXWarlKkAJRELLAWDPkXsuZ2lAUI8COeVV95Qbr3198rXXx8Ll8gvpD0aHkw0Z86ZSkXFBGX58hVwyzw8cIj3FvbLKZ14LxnZdDnttnoEhNdOWI4ySXePczE5G9+gsh7z4XP6VTnEk77/fhUtXPhv8vs30003fUcnn5ze7g0Hk0BAjarvKfTZZydR//4DxVLRhx9+uPw3PUT7h7YfFXS+k+W2E06DkcU0hP5NnbQVhPH7/Q9rNBoxV8NmuIs0+qOpsERMgUkY3ili375q2rRpC23dupNqanZSeXkVjRy5hU49dVeHaxiLh9XaiZYtO4a++eZIcjoPpz59DqMBA46jfv36omZ2GBUUJF4r87jwYdrm4MOcjZpkIbfhV0A5Zof+bQcgFeGByiLt5LGopprRKJN8xacJsXHjRuWWW8Yon38+QPH5uIG2dRL9SzFWa4Hy0ktno3w1RXE4Ett0lNdN5GGHPk9l6DwQ4GGfGfnwmYx5BCXh1VJ4KaZuft8WsjZUUGmPtxIeG+Jw2GnJkqX4or4jr3cv9e7NWxcY6LjjaqhrV7vox+jcWSwb1qHhbMZsLkR89VRdXUo//dSb9u4tpYaGQ6hHj7500UXno8p+GtcQ5R3R4TYPS8Mt1KnoZsovvATvQNne2GgbVFpaKtqnMkHGFISBkvAglc+gJPlc5bUZp4jmd402oR0ow8BXBGFaaOfOXbR7936xv/DYsR/RwIFZn1CWcZBC0Lx5Z1Jl5fl03nln0KGH9oYpF/uIpNL0zgODLA23Un7BRVCQG1j2Vsh9CDc9yEvaJwjocBgx45ib4Hk7c94nMRO88MKrymOPXQJbKEnm2oHZXKCYTIUwoSOfezy538EGKYIMR0tYeDN+HunO/1dXlynjx9+o/PhjKCtIB15PxFRzqeJq/DB0HgzaYU6RryCjZDQFaYKVBIdPoNF6XjfMXHcTFZXeS3kFF4QuSBGTyURvvvkmCrO11KVLDyTJ3amsrJg0GjUVFxeT3W5HgTmAVMcmNrtzOPbS4MHbkWyvp27dGqUvmWHTpt6oXf0PsodDUMA8FoXLPmIUGW9gw6PcLBYLspMgsg6LCLfTaaVhw4bQqFG8kU3qYueF+ayGO6ikyxOkC3Xp89pnPC5ns7wko2RFQRgE/HCYZQj4YQoFyNZwJ6k1XcWM/iw+Nozq6mpatOgzWr36WzrrrJ/osssqkazzJO3k2bq1F73//qlUVXU0XXjhCNSwhkfc0ShbOG2vktv5CbLtOSijlPGHWIks5VzI2CwvyThZfVNQEO7xfR+RuIzPm5Z96Nx9Nml1kffOyia7d+8WyrJhw1o64ohdUJgdOBqoe3cbBN56hBeyLyhCFzEw6ZtvjiK3uy+df/7ZNGLEeSgw53aLDd7C02oYS3mdRlJBSWiPJMh2FuSa0Ab06ZCTTxlKcjkO70HT8xTFS42Gu0lRBcV2NyrVweuF3bt3H+3YsYeMRjPt37+f6usbRHbVr18/ZF1lqEn1oKOO6pfTpR5ao4hNaLgTtKT7LChxV1YMI/64DMqxMnTNzwREjOftyhn/vIpONQpaVyqNYrmlzGwr9HPC2bhArL7kOWD1JciP93DMXf58MEBqUg4T2gII+H17hKJYDfehdJ5Y49DPl6Bit74s1mvzuFq2xYViLMahmxThLwMoyQmI+LqQCFgIFrGOCC8XwTPXf0nwGqrWhnGIO+8Es0O6iurrcpfL1bJc8y8RCKEHFKVVF7Db8W/FUM1riD4KxQltsfVzI7QW7AtILc4Wi/lx6tEEZPI6TM4XrGvXQC4aCGUClKV5gVQWorNxvmKsHoEs6B7F5wstmNJREastm55EfM5X7OZnW42dQdxr/H7/DVIc7YZ2WeCBsHh6Hm+0NRY1n+Zqjtf9Lbka51DAv08sLdGp8FpSa0PD69ojvN21x/kJue3vQ9IaKii+FeG+UP4r4snN47wZ8V9RK2mXHU3tvkQMIRbD3ApBToAQj5DOIEh+TyW57O+Sz7eRVOoSyi+4hHR5p5NW2xcxy+2KTAH/XrHbAzdkBf282doxYp6yLv8MVOV5Z60QiMs2xGU6DE86a/d7y3S4KpPb7e6v1+tvQKp8IxQmrADHqYvXvRLKsxaKswF5lwepDO/gfRRpcFTrDiWNpg/svXC1Fi+Pp2tG6jnlThZebyRIwUC92HaEX7wf/gd8O4RC8MB+rf440ulPhCIMhVLwytmtRQqF2ABFWAArT2KqC7l2HDp8nRqKkg8zANYrYC6GORIvJOpYTE72SXHhpZtxb2hd1GCAR4Nz+1OoNVWlLoUCcS6ngQLliU2HeIsado8GwsBbsG/Fsz/A6SdQhtwO8c8SHV5BooGXxd2oxbAOxFd8Al7YMTg/Gi+Qawe8PbxoHoV7VBngPtYYNvW4j4fx1cPwEUkTbaypqVlfXl6eWsfOr/xKx4fo/wEbPd6o4Ry5OAAAAABJRU5ErkJggg=="/>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5" descr="data:image/png;base64,%20iVBORw0KGgoAAAANSUhEUgAAAIcAAABsCAYAAAE3Y5HdAAAAAXNSR0IArs4c6QAAAARnQU1BAACxjwv8YQUAAAAJcEhZcwAADsMAAA7DAcdvqGQAAB8ySURBVHhe7Z0HfFTF9sfP7qZhAqGHIkV6FUFERVCkKRYEu8/en/q3P1Gf+nwWREGK6FPU90ARG6iAoNQQWgLSa+iEnkB6T7bN/3dmZze7m23ZkmyA7+dz996ZvWXuuWfO9BkKGWazuc4js7cIZxamZgh1igMatbfBJ6tDT0RpNBqDOiat2kvMZtPP6tAberWXOITEPhSaMb+rI0fE+JFyn12ip8ax0fJ6W0hKSkraqENJy/gY2wWuaHRBlDqyg0NhD704V2QUlAmzWQijySzKDSZBr8xX/1pQlzrKxBkNAstbxGsLKCrC/am2f/BZp6vDKuNRsFr1rxm+fMx7q5yGfJFMK54eIM9wexNv4NQOWq32kHI60nbcMr6XV9Tp7lHnVeJQVhG+lnmPOs03cMGf6nq+eKDyrkZKoVjOpBzJ5tAsUKd4xgDt9MSqQ1mehXogs0id6h11icSmJxBdGZzRfOwuBk8Z2YOeH9BOHsOe2K61qf36Y3nyBlZcxWBtxXUOimm7yRWtG6gjC/IUo5lOvXmdyxvO2HhMHdndxBnrQ5vXiybNP+ZT2utDLR6KE/l4e4X7+K3Qm8wyRC3rxSgfC28N7aSO7G5SqMfJduhehXBhQ+r8cyHMso5isLf/JBBJnDp0hIXlC8/P3+leV0wm03vqPLe8+Psu9zewgvNiXl6wy3KFEyfzS73fwB5co7FcKgRCaFTeLnGwbL6C++Yeyi6pP+aP3XSmqFx+wbxSo9ToEV2a8v+3w+r9qk4PHnibvGu+WCvfrCqw9WDUbfxH3iVIbDqe6zFAbj9Nz/GJYscrg5XLQlaxnvZnFimXZzj2XtmmoXJZ+Cw5jZ7p33Y5Ptsw5WXDZUBGzvhLzH+on3JVYLV25o9GUuuxS+lEQYUpcMXUW3rSs1ddpFwWnpu/kybf1O35iIiIqcpLUsmUQIrbXAXCnttnbaQTeaXKVTU4cDqd7hPldI/li7qG80icd2JOF5bZjp154pdt8typaw8rH0feX76/kr54Na6+wNGXP5vmhbnS/dmonnLvjpu7JaijCioFhFO0PlNWKVfwKdIbqWezuo6pAXCprLAb7y7ce+atkd2aKR8L7pJmd8y6uzfd26eVclVgn3x7ZdOmTZE3Tl+vvmrgDP0ymbNGHs28R3DxB6x8/tJq7BK5V7cLDvhkn/NNO360XGyEpXSmWG8UXWEIuRTCqMtqF74rjUJvNL4QqdNNnrb+CL2+aA+1bVAHvhq67ML6NO22XjgSp2DCW1rODgHQtH0DP18rylzk0Z3phE/HqEuDA+6nW3U4S964qlwxdTXHlL/UrfwHN2ne5gPfSm/usMY4dcuqg2sjEt5dLG8SKP9JOcyS8ZxUu+PbTcfUbYJD8/eWcGAeVrevhMtYgxJXIf6qlNlPPpLjczS7FLEo2qlCorDcSPViIl3ewqXnRdCLw07loas/X0trEJCq4Fw4+z01g27umpCC6H2V8rJRKfU1m02LnQPBCJVOXd+5KZWOvVEeVxVORJHe9VdOByoFpNysvU4dumTRo1dQTKQOIVMeVeTyqavVkSOVAjJk2lp15BrNy/No2Nfr3HxU74wZ1IHNwkfKaaNSQNo2ZJPtHjFxFC197EqkgGYyfnizzEg3rBMp9YG3etGQlgduu7gF7x6SDjsqBaR1fc8BYazZGt7zlv3OCIsHyH/Pu/5AT5qqQxuVApJfVvW8i+bl+Y65N666qyKVArL+aNWiqMTZgnuw6EdySthqH1ZOG5UC8mDf1uooNIyeuYF3T0iHHZUCYq2fChVcYwCDlqicNipFQoPBcN2sracWP3SZo2QGfpFMa9OyK9XkWo8ZZ7erai/GVS6+kkQiIyOX3NC1cgGoaWyk3PNDrA+yP2ac3c5c/HES73yvcjUajQ/eNnODJdkMEnqT5wx1JRFZ4YvKjeZKKai/sKR09vWbTrh9Cn/HYAVi84l8vLEYpJz+wZJB8s07vyg3mjhDdIO6XWCgYFVw/4+V28g8wTkyRt0iuPCNZ28/KR7+eSu/pXyQPVPXHhLPzN0hj/H/C+qy0IFYdYd8mhOQ3Gx1SpVxq8WhAGHlCuC2OLwNcQHZQNERQeB8gapiF7n44W0vPuofpaWl82NjY0/Kv2o7UJGm2GTh6huUTLp9vEK8+sdukXq6gL28wq1Pc3aclNfdMuMvkVWsl/645wJsDi0yYQsC+g4H+qbp68VHSQfkCwSbnBK9uPD9JWL7qXzpRhJ9q3p8eAAhNEe4zFxVveFY5SqkUNNtwgqRWVTOdqMEzggVrOoHgmjBAWoWpNqCQPliXZpYXVGHE5yU2le4afaKT1erZ4cXnC7rjWa2NVtVcEMHHnIhP/SxOVvlw8OZR36yZFhU0H3G52RXr9dfc7zQsPJUQRkNaOvYNubMn3tP041cVaALkebqTZQ59kZqHOuiV44d3cYnUuqYIVRQUNA4Pj4+W3l7xKcQQzMSioVu5e70Aq/CYMYlHawsDJQEuAojKETp6Mdt3rMnLIx+n6yievXqZSkvr/gkEGSiMq7/Mplu7u7YfuQTEISsu5k0StbtyNInC6eaWPn0AFqYepo/aqHy8ohXgeBGr45feZDWP+t/3yBkstQRilgn8/DU6ssgXxCpg8Ye4I8aV15e3kt5u8VryGCXkKKsia6KQKz1Fjaco4o1Ornyh18UooROoyWDyYTyCs5xYYtcNa2740huiexD0PfC+pshmL7K2yW+CEQ8PXcHfT76YuXjHQeBcJRBdLHCfUwS3l6EG+PdJ95i6/SUjQA38mAkuU7XXjBVEQjzXuJ+emtIJ5cVQ/Z4jTJM3ejQZwBZGCnc4PGP+fLllx90tIMpz13NX0e5qo7Ox1jqk0BY5UINd224ipsI2L5AE4Z9tkb9YwHqDoPmv0DaNriA7WG+crrFF4EcP11Yrg5rJz8jif5b7wv5cJn08IBXgSBDNnLxY1fSqsM+5WvCkk+SLVX9MB+VmmOc8SqQ6OjobdE6zfGv1h9RPoFhb9I0Vaif0vmZVD8yexulPDOQE4evtFptsfJ2i89P4dSm28crKPUfjl3iXFEp2Q0BvqQyc3el07XtG1N8TEQehOHYRdcNVRI7C+XSKato8wvXKB/3XDJ5Je31se9gVWCzOrJbAs257zKLhxveXbaPXr22I3L5mhIII1Z5Bx9Y6swFqRliR7qlxiocsfboQFiXqGCHFjxrED+w3ThLb51w4aXfd4rD2cXKJeJVcKsPfIGP+MmdxyeK4nKjDEVNcPf3m8TBLMuABIPBMFoFr+aAYK7nwGw9mSd6fLwCqirDFlLm7UoXI2dUdJpEGBxGOIUNRqPxOQ6gEVK55Zu/xO0zN4qCMoMMdCCwALgv5PqjOdINAbA2eE/yqoh/iXsVgIDuQ4boE1h6WbPENW6JBzPpt50ZVFBuoPSCcplb52JKXFQElRqNNLJ7cxrVvRld0iKeIlT+AzI4it3juI/X3GYghFwg3sCLRmGLh9A4Rc3Bvvpqj84TRmRlZdWDJoxC7J+DbS82p56X5jSz2bQFtuErOAZgcxxSFWJCHlXwYp1QbvkUjxqGuKBZmJpB83Zn0MrDWbKPHJdjDGYzxUVH0M70QhrWsQkNwTYcW7tGF+AOApaYeITu87AbfvT2CgMgBJnCZBTpxQ3/Wyd6T14pftt1SuiN3rtkM9xey6Paek5MEjNV113cswybfx1CawKkIg9wwH/dmS4zaFuQFwmUMoNRPDp7qxj8ZbLgIaQQiB6by46uYQECVw9bwcZjuaLTR4mysTkUcA+CO7/bKI9NJtMB9fjwwaoNPT5OcjlYJBRcPnW1HMLH4CN4bUaoFvB15iFDJbojW17d8KjqO5SW4IO8ooJUM+CLrPlzz2nxryV7ZIBqglK9SbQeu1QeIzzeRxGGAmhE8vdbToi5SCHCgVbvW7oSQiBTVBCrBwjiS+4FFOzRKoFi1RBEmXtUUEMLJD+ixGAWT/+2XT44nOCertd9tU4eI5yVxg4EFTwjgh/U7sPwqvmyZ8uJPPHLjpMsjIoW81AgzKYj3Fsw3LlddXeHQGaqoPuEz2UTvV4/IM9Aa5bsPU339ZGtWR7ZmV4gB4kFmyZxUdSxsevJK+zpN2UlbXhhEGtzDMo0PjUh+iwMlnSX8Ym0d8wQ5eOeqDG/k21SpBDQpUkc7XGa9sCZOTtOUf+2Dal5XNQunU7neRy7wqfGaqjbFScLymn6XX2Uj3sgMzKEuIfP3owCdeSeOy5uQddOS+YBNj0QJs+dyRQ+CUOj0cy+8asU6t/Ge8OVy7Z1bnFnAQXQFcEf/jm4o+wR4Kvt8CoMJdVWt13i54hrBGbdc1fLzi4/3NtXuquLh/q2pmfm7mTtuEt5ecQHYZie+XbzcYd5e6rCTw/0s81WdA8E+lSIx545g8Kc3OOjen2wV2FoNNqXP+Jukf6A6NGvVX3lsOA8jVOoeXt4ZypAqgZhjFNebvHBZmhaWmYq8AOthh7+2bE39Ot/pqqj6mFU9+Y0f3c6H94hPTzgURgwPNGcjXthYHuLhx+sSsumpu8uoUfmbKM6ry+gUzXQa+iztWleO8Ux3jTj8h2nCugyJ1WvEogqmfmlNGP9ESrTQ7TWBIVTFjam1k36YTOYKCZCZxmjaH9+AHCNMoOo4lEgHoUBYbZD6ZQa1LEMI/WHV5G8mT8eJTfuadwlwZJ7vO3iltJt9Y/Eh5t228UkJo+m0g9upLIPbiIxZTRNHtkj4BSoeV1bi0NntXeJN80YtGz/GXXoH6yc1k26LbuKvTqYff9l9OQVPFTOkRcGtqPXh3p8B69YGuwgU5PJY07UozCgViLCRe/eUDCqh/v+7R+M6Cqjj78MaNtI7pHf8DiBgQ9vGoRI6yN9p64mzUvzqN2Hy5VPBXGx/o8F9DXj61UYxgA6r1aFbzcdp83H8+Rci2k5JbKgZU+9GP97N/vaxdObMA4M79S0WnTjx20nKgwJmLdL5g1sxAcgjIiKPtb71d4lHoUBg7OPB+5wB/lQ45wNCOYHsOsR7ShhJzwKQ6fTbeqcUJfWhLjfZ6iJi7LYTRhQ/4WBi4/ybb7+izvP1F5cJdmu8GpAmbRc/6aHDAdmbTlBt1/cgrMJKcrLLV6FgZv89x2U/GorYxP3y/5hsH8fKC+3+KIZr90Jyb68cLdyVg3nqUushtK5/7yz2xkfylkuGdyhsdxHRkb+IQ884NMToB1lV0xZFb3ehz7lZuRwdC/Pl/kFhh9g/x7WbIuzP2eM7FMQd9dJUFbh8ow3Jq06RM8hO68lsReJAbKxnvHJZkDFXln0ZH9akHpa+fgOvwO/iHWz4uxv95fE+X9/+GbzMRlFoFXBqfZjIiIiPuWS6xgfKmZktPA39L7iw+2/23yclj3Rn7XagFRxh/L2iE/CULyz/v8G0hfrvA/Wmf3I5bY6iWBv8XUiaOcY752Ev914jBLiZHnGe9z2B0hZPDR7izBVR2fxABj2VYrcm83m0GWQysvLL+GHtFFN/+EIz8+x8pBtjg7v7ZCBAGM6u0RvtHUyCyeKyg3igZ82y2NoxSMqyKEFDyrgpv/Jqw/JB4cLvSYnyT0+mONA2lDDD+VZ/CeuOigDUJOwDWurZv+FIHyeaiJo4LlafjiPBXl4ds3N3nKmqFz0nrJSHrPGquBVP3i+DgHQ55UaRAc163R18suOU+LZebYp6sJjIjWopjQe3J156f4zMnChhKNF1wmJYs+ZQumGIH5TQQkPEKB/csB4MB33ujuRXyoDGmye+m27bcJCxmAwBGfqxmCDsNWHlsj+kClHckSHD5fLpdICJbu4XPC0pPf9uNmW4cNz1qvHhjfQEu4tI4cTFJUbxWNztomeE1eIT9ceFiUG78NAcb1IgWG+94dNogeum787Xf0jhZCK/73PqOQHdoXk4INA81R6s1BQkoUJHmSz9WSBbBX/ffdp4gnSS/RmWVTnInxTlCUaxUbKmqlB7RpTs7oObSXf4l5P4V61t9rNCgSTgG0cNp+6FUMDthqNxjdwfujGuYcbeXl5DfDCPC1nPeVVY4Q0moQjUDptUVFRk9jY2AiNRhMJd2Ps67M2qlM4q8B26wz2+TExMdwFoADR06f5ws4mzirlwPfl9+HVigbj+Go4euKL92IlkCco+GvzhrSOcorL6UReCWWXWHryNo2Noub1YqhhXAxFR2hkBZirSjAoTz7uy7PKc0VaIo7XYcuTf54l1FrlwMfn2TOGY38/PsqVOG7MUZ/7M/OSB4kHMmmD6vyoQwreFIl194S61LVpHHXFnl+cE/SYCC2O4VKSsNoP5Iooq0gvK3VTzxTQvsxiZA7yKa/MaOkHrRGy98fwTk3o0lYNqBnuJRs9hODs1EnkGnghh1kI2zZsoW+yDgG1RjkQUxtie1Kn1T4Jwbfhj8gt4zy/Ji8x07FxLD5UU15qhno2r77kmhuMdqQXyOHcKK1SRmG5XGnm3t4t6TIojRUoDK/4MgGK8ie2wHqrVRNhrRxQhqsQwH/hcJhgqe45LafH5NkgH+vXmu7q1ZJa+bBUTE3APZG+33pCtuUkwGr9e1hnuqZ9Y2nF8F4leJ3/4rSxyMsE1pvwXIJbJ8wmk1xlNbdEL95YnCpnpXr1z91y/e/aSlpOsXhq7nY5C/r7ifvlRP8MFIXnPpiKrcZLJ2HJJiEiIZyPISljmdEs3l2+T078P2HVQTlg82yDa3143DivejJp9UE5lRMDGfAywl6HAJwTQBDNIJA1LJi9ZwrljAN3zNwosopDMwdFOHIst0QM/zpF9P9sja3Wm4FcJmNXcws+1BR48RZWpUC6LE3tlDXh1YRZE/ASRm0+WGq/6AW3CkxNSko6+5UE7xqPTTYT8jpPLWBW5+6qqBQ/j4XPU9JEq7FL7XtdsCV5Q4nx7MNoNL7GL7n3TJGcvogXOD+PZ15HJrznpCRxptCSzEJBMvV6vcf5+msVeKfWeKm9/HKPzN4qO2TV5OyrtQ1elevSKSvlkmdWTCbTdOyq0nsx/IC1eBQvYd6XWSTajVsmJ0Q9j39MW5cmLoIMOQPLQEGOIdL5vjJGOIGAT+SXmLHxmJwhN70W11GECweyikR75EXmq0gGBeE6kuFK5EEn6DWkCLMO228ajWbkm4v20KYTubT48eBM5chjId9P3E8Hs4prT8W/IIqM0NDQDk3o3eu6WBY+CYASg4mGTUuhOy9pSc8PtMyXASV5KiIiYpp0BJGgi9hsMi3UaLU3vvJHKh3JKaY593teoMBXRn2zgebzOmVqpF6txGCmb/7Whx50Wmi7qnB7znVfr5Prx709vIv0Q4R8WqvVfiEdQSKomRqYuEmsGP9euo/2nC4MmmKwMLJLDTz4RfnUUiDtAp42I0B4DNAfj14h16eyW8/mM4PBcJ06DgpBUw5kPp9BUvLi3J3ptCA1HYpRzSUuo1lOhn9py3iY8MayaT5KDqSqFQ2gVSZKp6XfHuxHX6YcoUV7z/BoNa1Op/sOEbSjOiVgghIVEaCuCNyWA9klMbfN+ItmwnTyKgXBgi3HNUhn1x7ItI2ltGEyU5/WDWjp41dSowsqT++2HNfcMXMj5ZXB8rCy1CQI69Rbe1Vp+T1vrDmcTY//so2S/n6V7KSE5IVn6bgJSUzAUyIFy3LwMOSYMQt20gN9WwVVMTxiFpQQX4d+urevS8VghnZsQp+M4mlpanmS5IaB7RrR6J4taAzyeAwi6VDsHpaOAAlYOWA1BiJAoxKR/mUUldNDAWa2qgTyIKfzSmX+xhO7+P+zNHlhXkKpZfupfNrIs9oAWI9neCVl6QiAIFgO8Sr/Tt9wlEZ0TvC6DHTQQTJzC5Kye3/YTAdQxOUeYozBJCjpUBZ1nbCCJizfL9fTPFtpEhdNI7om0Debjkk3kpQecXFxAa+PEZDEYDU6IR90aU6ZiRbvy7SutVn9wIL8gGJupw8TSfvSXEK2mKJemU+DkU+R6wg651P8gbXOeQsjeErIlYgMPJ0sA+vhdYlPbwSUEEM57kaS8iPPwMqT+yxC8SoUSw57zJDivzYNL6BOjePkefZw/rMcpZjNJ/OppBxFSH5bnNO0bgz1aGbpZGyP9fzkI7lkxl4LpbusTQN6BEkl91HlEgJXagmNoGLcj834LztP0Q6YdPlkbxneEGRIreQjwz1yxgb69/DOcpVPKEcGvK+BFfE4p5cnvLyNZ6Ack6AcL768YLecMe6TW3qof4KLR+XAR3xtWCcaN6Kb8nCEF/keNC2Z9qQXWJIWnH87LNzP910q6wucOZlfRv0/XU3T7+5NQzo0Ub7e4ZnrHv15KxXqje6VJITKwfB7DkEx/q2hnfnblOPbDINy+D2kPlB7K7tXH0OmsLqmEww1LeNj6Oibw6ukGAxPmZ46ZrAsTnIpqibojVKiTmv5pFAKHjjp5+ziFgJVDkmkTkNN46o5I1oN5JYaKAmlME4yeTArRwJPXIhi9fvXd5UWoibggbTBjKRBUQ7OBJ2G+T5b4Gkne01MooavL6TBX6bQE79up1HfbqQ27yym9uOW0Zli9+/ap2U8Nagh63EUyhvMQllQbsWZQZlZO0v4IHE/7eA6A27ks88+ROroMIrL/0lOUx6V6ZZQV45TqYnSzO7ThchrVDzXZDIFNPw+0C8qVzfvmhBHmyDMUCygU92wFdyfXQzJuMtUClmf4g6+ys2VIYUHehkRtqsvskzQjdLKGZ1O53dJhQlIOZAb3otd7k3dWsj6hPTCMssf5zAcb6vfZhClwmpkIWkfoJQDHEKmdI869otAlWMbVHR/gxgdje7ejGZtPqH+OXepKcvB9S1cS6pTFg9F2T/lQQAEnFFALOExn7JNxTqQ+DzVy/H8Ulp1KIse6suzT8gkJRdW4yfpCIBg5CJ/Q2C2X9W2IXVGxnTaOveZtfOEhglJB+iqto3sW8O/g3L4uVZWBQErBwKRAxM2lo/fv6Eb/b4rndYdrZ2LxNdGluw7Q2vScmT/VAYRlefWfkc6AiQYloOnuZ6DQP23VXwM/Wt4F3r4521UVF0lFySxh7JLZKce7hFlvy3dl0mJB7KoiLvmWau0sctAxnnx3kxsjucvhqCX4JpMXh7EXRU40vT0gnJKOpTtcK28Xt4j0/F5IYSTk+fn7qBPbulpaw1HRH2eI6x0BEjQ3gDKEYWAbUDAek1efYgWpGbQoseulFNxB4rHthUrnooIrt6yquc748/1QWxbKTOaqP9na3GvdvTwZba8xruQ/9vSEQSCYjkYlFz02G5GAI+8eHV7GtKxCd0wfT0CrE4IAJ6WSStv5OFm/EHcba5wdZ518wVX11k3Dzi3HPsDV5Ff//V6uY6oVTEQMX8IpmIwQVMOBoE7XlZWdg0U5MQbQzrJ6Y8GfL5WNoMHAltoTq7qREXKVlWpcVZdqRUbfpDU9GpVnx641PIx/YXbey6euILu69OSXhnUQfpB3rMh+/ulI4h40XP/gBYnYLcSlqTLrzvT6ZU/dtOyx6+k9o0Cn0+U+y2ko7hcDGGHJPBBhsPY4IJIalEvJuAmhu3p+XTrjA30v7t606D2ll6AUIwvoRh/l47aAgKtNZlM87AXJ/NLRbcJK8QXKWnsPI8fjE3cJ3pPXikHVltBJPw/Je7aCV7gWfUu4s3FqZVe8DyeOZ5bInpOSBQTVh5QPlIpTmPrrURcuyktLb0IVkSuLcHLPFwyKUmMWVgxpcB5XMNz/18+dbXIK62ITJDj10qsZxfQ9nuwGfgl1x3NEe3GLQ+7FWtqGl7/AHk0OTPBntMVc4RBKfZAdrV3rUVfwHtq8KIf4UXlS/OCNTzvxLgV+2Eupdc5ywvzd4qeE5PErvQC5SOVogCyGqnEd26A99bhxcdbRCBEWnaxGDwtWQz9MlnOQ3GusP1Unrjys9VixP/WiSM5lolZGMgm32AwjFbiOjeBHDRGo/FBCMNmQ6etOyJnGHx5wS6RXXz2ZV55GZ2nkZ/gtcZmbTmufC1ADtthKbor8ZzHCoTSEcJZpOQkSvVGMWnVQdH+w2Xinu83if2ZtdOicGq5E0nFqG/+El3GJ4r/oEhvP/ku3rsQ7/0e9mE1V3fY1iNBULwSwhSNRtPP4kP01/Fc+nDFAdpysoD+1rul7L/QuUlo1770l10ZBTQ1OY2W7jtD/Vo3oNeu7UB9WlbM6oP34/6dP5SVlb0dGxsbHmvSOVEbKhlZkBchgj2n1Wp59LjstMA10lxjyDWws3ecIl78+HJ8hDt6NqcezepRPNyhfjluJ8ktNdLWU3n0y4502nAsl2AP6M5eLejWHs2pa9O66kwLeAfutjcVG/e3cN8RNUyoFcphDwSswdYB29OwKqOwtVV/yY/FnZy3wbIs2JMhe2Nzx1tugu/cJJZa169D/Vo1oKgIrTyuH2NZo4fbbnAfeWzfezu7RE/H88vIaDJT8tEcOpZbSmk5xXKdloYXREll5PVWekIZ46IjHISJ8HG6sQHbj8XFxT/Ex8dnq79qDbVOOVyBD8CT1HXGB+ZGP576aAC2+nB7nEDseF4pFbjod8JCqQ/Lw+0h3sDzuFf1KWwrOL+k0+nWwSqkyz9rOWeFcngCSRIPC+TEPh7K0gsfk1usLsHGyzRyczEP6WRFYjPC8uD8I48z5XVQZHd6uHfDfQwf/1BERAR3v+MloIrgF/gEX+c5T+2D6P8B7ByVdTB5a0s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png;base64,%20iVBORw0KGgoAAAANSUhEUgAAAIcAAABrCAYAAAEqZqFlAAAAAXNSR0IArs4c6QAAAARnQU1BAACxjwv8YQUAAAAJcEhZcwAADsMAAA7DAcdvqGQAAB9ESURBVHhe7Z0HnBvFvcdHK+lOpyvuHTeKwQZjMKGaUEOJ88ILvIQ0SDAmpMFLIDQTaiAQjDEECBjygIQESAgQCBBCgBhjwIB7OWzO5+6z73z2dfWy7/cbje50qitppZONvx+vt2hvd8p//vOfmf/MioKh6/pp1y3rxK4HbzAs9+qW9Mg70/D3rd70DwqHw13q3rQ88pm714Msai/hDeqwFxd90CH3Dx1bLQaU9fyJBXCvyTOAUJyrDiWXLor8ISnDXdzmrnWpK0LMq/Ooo5iQxIci9iFRnjyxRh1FSAhJPN8d71BHmel+SDAYPFMdSs4cXiZigxYfincb/eooTcJ+/8MOoeFXvuWJuAdEiUan90PCYTd+qVCnKfGFdOGw8RUReqWJRdOcu3xJc7kXsQ9ISTisT9vtDTF2vajrCGZ+Q+nBoAcRp1juWCWL1WnqlvTUtgXkH6VD3ZqcD5v96rb0oJz1FJxY1O9JmfFhuzqKwJiqP5N0y8ny1qA6ihS+v2/zdR/H7gnlFKH5qjpNXoop8tYk4pRVKf7jSYll5UsokKnofsgeX1gdRbj+8Ep1FOE7caoBAe9WYkmj04IHXrW0Sx7PO75aVCSJWzQqpNevsQ9KB27zaCis6rT3Q0imB7EI2rWeUJCEhGUwFzYH1FkPG7tCfMGp8Q/oOyBkI7FJZcMiWg8ds6EzyFMJfuM2Wt1uLnzBrOW963cjzP3UJffqMWlJm858CPV6ebJilAVr24NiYj9bL/GMJ2npI/cjNtznGwjCQJCFTakro6RveXqDR7/4wMTKfAaU0lNJqtMZ0D3xcZ1xYIVocIfEt+JK/jqmTn97wnsTLkDSmvDUoeq0FxfDWLLHpGEA2mdUhSZ2xakh8tjxNb3ujRJGmliE7oYC6KWrEm9NEQgSH2q+KFkgmP7JAkFoBEBUurVQlCS367vUQQJPT6uRqZAOBiJZ9sWCMuBWh90kBMRi0YbdsjKinOPhS84e2duGixJEAFkfZQrEHzZ4RHy2pOX2lYYM86y4bmlnsjhIEoQ1Fh9UZ4wBnzc56RFSjool+sdbXCF5LRve3xWptCJPSV9JZR1fl8s10ul0Nry83S+Wt/jFaKdVXt/lDYsThpSLM4bZKIwHQA4a5A/7PKFQ6K8R0dNlrbuqJaBv7F37/k3dWhj4kh3ukP4yGsLpeKLerXvQ8qapoP7UHPDsY/iC7a6eWBvh/V0Rkx4BmqIelTt4yG+f2eSRD8yV5cg6POcB9cjswR+fR1PADBY2+RmY/1KPTkrK4rsT8jAcNatZ0E7T0hi8SX9gLNShaXQGdFENMySVYksa5ZtX9vSrREHbXB0l8sJWnzSauD1RH2lO3hxXcTIQL2z1qrNEEkKHvHQj0Al9FOxBOnekXVw0vvdP6zpCYnZt74DT+LnhCKc4rCZiIkZpZ6pY9Tar1TpAXeomiRmQvKOEufWfxoD4nurSinLn6kSTgcZPfCBIP6QKVH9/ddqLhBR5YK1L/9lhCQaUjOVlH/UEghnFhiSt/PhMY1Pu6STNX/KfRr84c0R5wnsTUqQrRZ/MxTCQY3/hkyg3ye52prH8F6oaOZ6EgIyvitSm8TCGqR/fm6snJqZolGTNcZIQkJYUTQ/+PU1BW9Jy1psJNckjQ1KleMJj0xlA7L2gbZqOyw9O3yl4cHXyQCak0yYEeVxl6hgR6ooPknQZsFX46HHV6iw5jIc1iVJLuID6EhrJkrTPdrs7LFJZ+OyhNdLVCzXQgiI8SJ12k5A1aE5UzPk0odkhoWZku4a5zJjx+OShdik7RgJx/bIu6pGEQJCkIlyIuiZKVnUNb75pRfIsyJVnNnlTBiItgUBg+mN1biZO3lyLhhXqsOnq0dkDs3POvLr8jCMGAgb3XeqRuePz+aaqDuyseWqDmylxhHqUOfCJvzIYoBuWyazIoPp6k7Xw4A2vdArLeQ/XuoVd00X/Mk3s9ISFA8rsyklO4dD1Vyya9jV1+95H9sUpD5Bb7Bc5Cdsl2NjeqUGJ7u6TRa5uw479qKtw/UkcfwgFmGi3FpCCJUgwGLwIkfk9Iuagll7ZGhSvb/cJ9ridONguDoalUAPLcahDk4EIwAJs8eui2RsWa9pDYmVLQAws18TXx5R3m0hIKA69XILn/kVeKGUQWBskoB57fQsMCaqxBjTRzGRla0Aqhi6kHsH7NqjXlw4I1I0MHIcDH15nTkPZKLOQOK3s5QOQyBtUkPoG1MxzGZC7VnchUOZKQrawx+q17ZHOI1Suc1QQcyJrHQKJqIZe6OBI6hnDykQ/M/tg82QZ9M4A6J3xsPuRNjXQNZ3qp8IAsbyFuXBbATrGzeTqJZEBP4R3lgq6+bBjlZ5C7zb55MsKyWYo5SV7/HpdexCKU13MkvtqI5mGcLP6NowheUdK/0Ro1t+90+gXZ49IPbQf5To0oI4eaBPfHpe5sRXlztUuObqdikqbRbShWmYVfsuRlWJCirZzLPfUuqRXAdLlcpoA6nJaMiYIHsY3B29a4RJ3HmVsvCl27LEfDuYeU4U2VeQ8GT/9pFN40vQRxsJOiKEVFjFnavo2fpQblneJ3xzN9xtr02W8CSL3zsLm0BmnDrOrK5l5YK1LrGpLzG0/IjMVksNm+jAYZFG++367oeFtOVp4Uo2AsBhmuzskqmyaqLHpL1it1m+oyynJ+GiWwysXd0q3PKP8bYtXnIIaaBZyx0zYY/jsyf3UmXHuQcPr+sOdhqQkaVdEPCcOMS4dhH1vZicGoV7KBTYLjGIoQQzdFMM1kyrFb79QnbHTMRtY3K7Fc3OBTXGjGIrrphyGmzkQwjrBjERhDv95Wnovg3QYcMzsJmOCwBB4a2yGHt9U/GlaP3EfahhWIMaFtjd8N5+TK9Q7XxtdTl34vLqUFkNpR8X63GZvVnZFPEtaguLBdW7DNcTgMk3MRmLmy22rXOI22C2mVbsEhtkP6lzi8bFOTTgzxGgritcdMLJoV9CJ2Kj+4WDJSFTFt0ypTDvOlA1L0baZ3N8u7Bb9UhhmT6nL5oBG3ROvbkvvjpAOFxTBsj0BfSk2ekzzvJDQc2ErNoT7ERUF82FjaU1bUG9E9pcybzT4dE9QdiBdp4JeOPA+J196Qw4upMWAPXUEiZFbHZ0reOHdTd6w/mIGr55icfdql065RVPjdhXEvgEJcw39jK6Pm1RUDHyhsH71kg55jHBcpYJUOiBUGzd1hfSbVnR2z7Iymz0wLH6+hB3NUhrWqVeXPlDAFyLffJtdYf2X0DeP17llZIzC5GTv/W/XuvR7a12RzuRw2IvnZmyx5oM5Fb5BEEcLtul46fnConOSF0xQLaYZrXfipnZdWN7ByUuwpd7Eln27YT/7KQhFKy4sKl6vd1x5efkFOOXMqIOxDUZxkI0V/M7x22Zs9agtXrNara/gt838bZ8BEbsUWysi2wtauXSDrm0N6GvbIi7RHf7EGgk1yG78/UXqcQWlIJLR3NxcPWjQoNeQs6fwvCOgi5e2+ugwJkY5reK4wXYxokITDmuk45nQc42D342esFi4yy9a/WExdaBdnDOirLuPFWnzIXZno3FWVC+AnEFOzo/kqa4/u8kj54dyXCUXYGfJxh9nlr29s2f8B5Lyb+yKWiNmBWyB70SCqusPrXPLhDCTAMyV2bVd+j9iWtd4Z1GKT1ZAGpYzcB81+/W5nxZ2OJOGLg26RjZbAd69WAWjb0FY6Pch/RzoftCi3A+KwWooXS5pQBAG5kBufZlmwJczICzXfdFwi/KzxZHGmyK3cYh8wEs1vrnFF9Jnr+n7Uf6rVGuWqCAWD4illz170bnApUBUQlhsVTALD172Hl96cwn6fUQlBGGcr4JbOAKBwDmxLy01WNNE/daQIGeoYBsmK8OFL3llm0/Oy001c6OvWdMWlJ7BBzi1rF3UDQ+/oj5/mmO/MCZLNiHIEf1tYl5dZEYEpMOQs0vWUCpuWVH4KpR+pIv3+OXWnqThZpQXtkQsYBV8QxjKYkjFYyGhXf7J7oCYNjSza4ML0kMXpmzg31yzrEu4sY8KHiXRCtmlt090yaf5jX45J+qLQ9O7Zj2w1i1+PtFJ6XjcarX+UF1Oi6EQM4U5W/C6uBVcktHu18WPP+mUI+1GR8zRehc//rhTLlOVDPwsuDxEK55dif28DNOdory10y/OQqvXqO7IqDOQspO4H1RuTL0sbPbLpvn3F7Ub9ve6aknqhCAUMuqqweUW8eAxVXI+KUqQ+jU17+2KLJKFOBwpDzJgJIZzqaEvPjDj0lgSzq4ldmTG5R91io9QtNKxx2fc74OSccmiTnHCYDsSL3Nm08NAJZohj+SMiQEJO+evm71pcy6Wg2ImY7Lf5rH1HnHF4s6ERZOivI/cM1qcGK05x1TKatMIk/rZxOsNUjpOlxcyYOipFVkoQ/ZixS5Uwr+kUrx6aZfUJQua/JCEHhGnPjDKkQNsYmRFdo3TJXsCzFDb888/n/EP08YSZW0iHvQpJwufkWbNrHie3ugR7zalLh6RBNBFP1QL5Qgi57MYgTl9zaTUU3iTcT9qlatQq6AOGKZpWsrVZkgmyZjCueSTYcgYhRqcFip9RlNBQbNBp7igYI0mBEk3hTgVh/Xr/puz1T4lmRLj9FooTzq4GYVRm7XcJT7e3bNOnBnQfJqQZL59Jg6ptiHBw5SMjHojU2KUsXrMxuXwLBQn1g6pVlDKFY41HpaDZHBxAuowFJGMf5wxyFzpLhto3pw5PDsHXCMYNHMSGOzQDFfdGV+Ri1PaJQdViJOG2KWLpFmcd0C5OsqOEMqX0ShkSgxPNQwMA8ZeAt870CFXCTik2pqzz2gUivlXc0yMba6wtGOgM9JbfyBTYrw33GHhylrq1DifdYTE5WhvcBWU7GWrN+ePNl6tx8PRPE5LBe/KC2nIlBgrx0GDp7Ie08HqeFylZlhE03HBmNwddzf0TA56S+1TkjYxoIHXMk/SGVDpuPOoKjERNUA2VmYs/LsHs5gakoxP1EIfMB53y4M0ZJIMyYbO3J1orkWz//Hja6QCzKaPgwnBOSZVWfaLxBMpIroPiZFRvDMnhq6/lmolHKOwM2ZFazDlQjPxyISA2X24WnwzV9iCPgfWcDis/1tdSkvGZEf75JCOkKVupzuYdMWlVLAGYAK8uNUrGtxhw0YYZ+A/dFyVKf2sz27yyiWEUZNMRpFfoy6nxNAb8TD9+uVd4p6jM88I+L96j3gb7RP2NxhZsigKDSOupMqeKbO4eUWXuAN6C0XEUDwN3QTpmPvmTv9VZ40oN1w7cH1Irs/DzhsGhX8W7bdgTc22BgvNGNQ47IRhr7aZUM9VwRQfUibmWq3WX6jL5kDpmFOb23AiXUF3oZFDx5Ml2NgDzgHrQnKVGm5UwTcXSMej/9zuQ8QKHAsT4IoQje4QR9XuV8E3H74oOne9lInO/1fBLgxI6bPonvXmjsLPr88VLo9BENZTVbANk4W+x82a9pZT099iazQXE73QfAhr8yLUSEiLVxHWBepyYUGyu36zpks6vpcK210h/V87pPNbmwpmccALpecOHc1KATrTPr4+4t+lglhc8F7p03XT8q6CT9BLx/qOoP5kfbebZVbF3lTwcpseDnU8gVxZ05r5eydm88o2r/5BZE3lwi5Tkw30xazvCnVr8kJDD51foIrvhESi1vhYBaN0QKD+hwG9p7ZLf7/J2EdtcuGvmz36c8r7OBgMfku9vjQJh0PzmRT0GY/1986XP0AvPPxZt7/WG9j1nX7IhoaGBid0ydsM+AtbvPqtKzv1BY0+3W98upo0++knfv3SHid6JAKd9M1r1sZhsA2aGwg456Zdglbrr/GqEbWdunhjm1t4QpGOl9jhQhpy9Wxp2ixiYLlFfHWMU4yjF0RkocUbLZr2Z3ljASloYsSDnJ2A3bl46el48yl4PaMbHXEKIOYetOsXIF3+g/N/wYqsj/y0n/30JUUtJqUAiupAi8VS6fV6reXl5QNxaUjkl270QCCwu6ysrAX6LoR7PdgyDjPsi+wzwqEqL36p7VTo3i/i0hE4n4rj7Lx9DIB3uCAwK/B8bh9brVYO2O3CtdLr2siDvVI4kCE2bCciM2Zi/yVcGoHjXnYpP3URXQGZy7Bxz9FXuxZZNQiNS34nSvRX/sfst2f/Px0m6d7LkUS66rhgFdF/aUylVfoaDq+wiiEO/J1dS+qriPA0YXsZrbZn7Hb7YoQr9SdOSpy9QjhQUiuwXQgt8L9I7KnqsoT+lfTeXdISUEN4FjGpn1WMr7KJ8ZWadOExEwrRZgjbNmz0v1gP85k+UxyLpafOaAhR/DgxhGUJwn8/NMwLCH/PR35LnJIVDiToOGw34vA7SNBub/76zqB4uzEgNkELMENOHWqX+2wc8goB+x7b/WGxui0kPaC7oHFOgLCcPLSs1wexEScKB1fGvQ3C3iQvliglJRxIuMHY+MmLyyAQMmxs7L7e4BMf7w6IYwbZxLkjy8XgXD0B+4Da9qAMf5tPl25q9C6PyjHiytrrD4jqtdhaI1dLh5IQDqjcb2L3EBJIthxY5/9li1eOrXPNR06ySFa/7224YQe9uNUnVrYExfRRZeK04WXd43pIgzbEfya0yUvqUp/TZ0mOUsOVBu6jHcFz1uX0fHkT25dH2vkdtL3DIMoR+mnyM0k7PSFx6UEVYlyM/xjSZS7S5ToIS+4ediZQ9PRXQnE/In8Fz1ltcN7KHmiLn06oMDxHbl+C654+s9ErLhhbLk4e0tMPjnR6COn0CwhJbj6peVJU4UBkf4Td7xBZjR6SXI2XTcmZKDlmfMJ8b2d9R1A8UueRX1r48qiIGz0KEwXjRxCSrD7vYAZFyREIxRRE8h+I4BhWH9QUO9DsvPIwZ1ZzoD4vcG7Ykxs84sKxDnE87C2CNNwaDAanl5eX18oL+wKI1BwIhuT9Jp9+zdLOXl+43k9qXt3ulR5Dsd94CoVCd6ukLTgFK7aIR38IxrvQFlPoPM85qGMrNVka9mOcjkBY3Fvrll8eibqbI20/QdV8NrZ2eaFAFEQ4IBSTEQEKxkD2JD6wziN+eIgjp+mr+4nAT9NwGODqiZXRqXl7IBwnY9t7ll+GYByHTXo8fbzbL9eB60u/wX2JRc1+/TqkZ/Tjj6DN7/cfq5LedEzVHAyozWZ7F9Ls5DoS7+0KyElpRlYJKUU2d4XkzMbP0IrY5Q33mgzM/ttqm0VMHmCT32OaCK2YLpqsHrhySq4foomytp3GqlfMQrryU6oQEK5TdTK09PLIHeZhWq5BW4zAjqOQo+gA/+YOn/yYXKbvrBiFapWLGnB5nEKKGicUPFHvFavaAnIZDCNyTZnhNLSRFWiWH+yUYyn8vPuK1oBY0xYSOzwh+QG+Xx5RKcpMaLKzS57z9fgtKnYFIO23I92Ph4DsULeYginpjMCxUf4qAngWS9vv6tzi1slVclqZGXDUlV8u5Ed6OJHyK6PKxDdh2JqtkJ7e6IVQ++UCMbkiHTogLQwbNQ2DyLmL0cVsOIrMyZ8cPc4HrlO9EJr5RggcQR68Y7Va6b5gGqYkLwI2C4JxlzcU+fwkx0OmQN2axbObveKNBn/3jNpISdXF4f1t4hJokuEV+feqPvKZR3y4O2B4rap0MHwsF1EDnNqoyROWX9q9Adp0mAnhJY/WeaRvydfVCgOoYn4M7TFPnphA3sIBwRiP3SIIx7C/bfHJD6SxpJjJ86hSXt3eIxyxhFBUOQuZo53/DaEcnoP/xrIW9ky6pXuzKaUlBmq6UU4NrbWK7s+sm0WbPyzmfOoWMw5yiIOqbRSOHW63+5iqqqpGdUte5C3CCNAPKBjs8VyNeppLWpkNV4dkPR5rEEbhipK8zCH9G5Z1iYs+aBdXL+2EQPmk84+RSV4c/fVA3ZspGBQ0Gp/3f6FKfrPWbMEgXECW/R9c4Y7RRD6MdDqdMyO/5k9e6QHB6KeHwx9ZNO0wGowcL5lxkLH1FLOFVvqcte7uetwITDAairQBuZDlgcggZhgnPVDlO1DvD4Gm+QAG9FMbOAXAPM3Bjr8jUe397DBnUo1nFjTSb13pkkMRo6GhkCdrcfkEVC8dkTtyJ6+0CAQCZ9us2r+48uOdq1ziUqi32KFns6BA0H5jlfUwbAOu7JGvbRDVQlIg8Gyz84++qF8ZVZ7Xp0KNwhVWg1CR34KRDuHgMD8/nMKJLnmRV5rAOj5QWDTLDldIWvhqHSnTod/Dt9/vEFcu7pRD/PTV5Ciuyt+coLBxo1YxO9QMlxUSN9IkwzMT1Ig7UYUSVC1W2IGT5Ume5Bv64/nfNgSMy+eZ0YZPBlfGroLhT1W9zR2SC6fSu7wwb8sf2jm0kb4wyPy1EpPBvg6ukMmOOoJCe7Q8yBNTRJu9f2xOmtTflQBLxhWHOqUw5KMtigWnPXB1rWyXcc8V2ho1MGzMThtThIMdO4XONPabPHxctTi8n1X4+9R5Lj00gA9Fs/LsEbmteZkL7BwMQyADyZpzeZCXcKB+k0VjAKzDYpQRVl3XTKoUT51UI7473iGGoNXB9GB1U2jhNALDwo6unxxa0e1hXgy4PDDTIN9e13jyEg5Yxou4d0B9buwKydZEMXh1u1cshd0xptIm1zLlTLS+diijYNCr7abJlUWfOsEBPWqNqHAgX5bKgzzJNxbrEZTglAF2sRvGED99Ugy+Ntoh69hFuwNyEIrfxCzSq5PCd7NL/M6jKsWwArXY0sGJXpzaORBaC4IRhEJfrX7Ki3xjQs2xFlWsnEv6KTKqGLCA/GhChfj1lEhmsIu6r0AjQZw+zC4XHo1+yLWYUGPVdYTEsaplBOGgj+kSeZInecVG0zRPOKzLSThHD7Rl/GqM2YxFK+ZuZMrvT6iWNsgYVC9UrBQWbka6znOF2oLVx71TqwrWK2yERmhsugdMHRQZ5IPWeA5blzzJk7xr6nA4PBa5sMiiaSNuWtElvjnOkdUnRgoB61+ON3D43YtjM80RCgXXHbr8EIc4CtVpX/N4vUfO+L9wbDm1Bv06jsZmynoipqRbMBicZbVa74osWO0Td0DdF5PoTHv6OKxpD8lBLzO7GKi6+UzO3p9xcEVOI7+FgDP8n4Jw3HpkZaTHWNd/Am3+qPo5b0xJQgTKju1lSOz03yOwbNp+fUz+7fwGd0gs2BWQTTW25ZklHNzjB5B4jZ1vId0S6QLHZqI8SGHAPzG+ShPfQFyO6N/3WiIWDrjNXuMW5yNs/DwXNPgbKKDT1c+mYFp6InCj8LDFIYtlxD2rXeKkoXZx2jBzhu+ZSRQULpq+qDkghYOZR6FgT0s+keCz6RPCPe1JLrhOn1BO3u4LA9Mo933qlkvtceY+CiaX0+NIbOm5CUaBgExCZi3w6JbBty3vkl/aobdWIaCqp4fVDjRj6ZrINQjboVX8kBp+CKfVx+yOwCN+947+D4wwm8Ec+5jY3ypGOqxiBAzZfL/MUUz+uMEjbZ+ZqOIgGHtwaRoE47PIr+ZheopAQGAQiQVdQUv1Xau7xIUwUI8y0WXw88689R5RjgSecbAcnm/BpdMhGKsiv5pLQYoLBGQCyuvCsEUbOnuNS0xBM3f6yOKNNeyLsBq9t9YF+8Iu1/aAYDTAxjsF20Z1i+kUTJdCQGrw8NdhFJz8p41esccfFlce6izqmMO+wnbYW5w1eAmqaX58BoKxEEJxLrbIt9X3ViAktyIy+joYBNcu7dTXdxR/kfi9GS5nfueqLt2j5p4Hg8GbVNIWnKKUYwjIEXjRi9AiE+bVeeT3cq+YsH9NjnTQyKZL5IXjysVxg+zUFvV+v/8rDoejTt1ScIqaO5D671s17ck9AaHdv9YlpqL+vMCE/pB9CU434IoEh9TYxEXjHTDddF8oHJ5ps9meUbcUjaIXXZQA+jjOhoV9dZNXFw9+5hJHozVzwWjzZ7DtTTSjWf44WiL0w+VYDVvWSKd7kE43wrbok6HFPssOCIlND4fvsmjatW1+XTxR7xFhoYvL0HZnD+vnBc6n5bzXU4eVSW91Jgyq319BIG5Tt/QZJVFWUULOQ0CeRKIMmt/oFy9v98mFSuhqty/KCR2BKRB0CmZhoLsDZKI5FApdZrfb/6Fu63NKSpFDSIbpodDtms0606dbbC9v9Yolu4Pi+CF28eUiOuwWAi5iw/kl7NXltE36X0Ag+D2dp1TVsX+RWqO43e7RsMxnIYAzwxZL2UcQkrd3+ORYypnDy6Tbfylrld0QgveaAnIaxQGVGoS7XE6JRFXqRyT2L29tFihdDmznQzC4oO2xQWGxrmgJiQWNPtEK1Uy1zFX3Dqq2Su1SzEhxjKM9EBbL9gTFytag1AwT+1nFKcMcYlwlQ6Kzh2JpKBSejRbHP6Eh9pqvKOwVwhHP/PnzbdOmTTsBiX0pBOYcRGMkB9c2u3WxpNkvtriCogn1+gC7JsagtLIFMKJCk183OMBplZGmBsoEPck4iLcVVUJHQMjVhul1xR5L/jYaGoGz26cOLhNqRUigN+K3lyAEz+HkI+yL4ztZAPZK4UgBP8YzFvujkHNnIJP4QZ4DIAX98JOdOcTPFez2CNHJ4g7CHNqVY7aJaJbI91QGOSyiBhnP3phIYvGrB5Y21A8N+Mv3cLwAAkBvb451lPCMmuzZl4QjIxAeWilO7l0ul6OysvJAnHMx/lgJYZo0Y9uAzYsM528cw9DV8X7283lHiP8Hgi01T2g9uGgAAAAASUVORK5CYII="/>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7" descr="data:image/png;base64,%20iVBORw0KGgoAAAANSUhEUgAAAIwAAABvCAYAAAFJFxiEAAAAAXNSR0IArs4c6QAAAARnQU1BAACxjwv8YQUAAAAJcEhZcwAADsMAAA7DAcdvqGQAACW3SURBVHhe7Z0HfBTFGsC/u3RCCyT0IjX0qggWQAQREemI5QlIUVAUEBRB0edDUfQp+p76LCAiiIpYQVAEFBRQEkgvEEhIAiSk91zd933fzl1yySW3lytJIP/8NjM7u7c78+03s7NTvgGXIyHp27eSwySuXsGuOGwbnU430VBUxD+yRtrWj8nxFadXDZ9tg4KwU9XHrDAyXJwqk/rvjZIuL4/9heFh7JZH/Kwy4riZU9cPlEL69GB/6MA+7JZH/MwSrVZ7gzhuRpOaKulyc2R/Sgq75RE/ZdTCBZVK1Vh4mVOD+kJRZDhE3j4KEhY9DNFTJsLp6weKo5UxX8jLy+uw8DIqT09I2/wRdP/P++DXpy8MDgkHSasVRytjvhAROe4W4StD5ecH+uwssVdG+qcfC58VjEbjAZF8KfuX/dLpGwZZbDkHfxVHJQnPHSd+xqiEa4ZOEt5qQZla/NYiaQSdgNeKj7prjAgpI3L8SLrROxUvYhP8kYqSi9sPIqgWMBgMuxOff4ZExRj1eilr7w8k3AXiFAtqJOSKsrHYUXIBE+UvZH5K+Hsv4TUTfutw0F1JB0NhoQixAcXCGhHjRkv5f50Qe5aIn5YR+8B0ccgSzaWLvFWkNDnJfBFzcgwF+cInk7P/J87lURPGQfSkCXLuLndzTWqK8JVDX1Qo7iFJVCZHjB3N/pDe3dm9+PZbkqG0lP0mxE/LYqLy9QsRXqsURkUIn4xer58svJaPOG7ubCn4k53sDxs2mN3yDPr7NLua1GTw7di5ko6ZiXvoXhFZ64SPGVHpqVi9Gp0svJWoqK02wbyyELezuE0SQc6jsLCwDV44n9NXAcy8qejYF1t7oIvTjcJH30iOYpJeXMOuuIxNqk0Bpr43llMx9IZyBKOmFNQ+vjafb6Xi3wSlKGP7VqsROff4YnZD+3Rn1xYUESJs5DB6jNm8oxSKSPavP5NTJaeG9Jd0WVlSSN+eUtiI6zmMCjJrVZbyRNw5igr/v8StLLAqmYKTJyDg9jvEXhWo1eDZooXsV1Up4Er03/cbPa5hYteCSs8QY/107Iy7X+uze68IsSTxmZWQvc/6sfK0mn0/dFzzvNizJP/YUWh6061qjJSFcldKEp6wxadjJ7FnibG4GHIPHgDPgADw69qVXsLyAcwwQdNngtrDA9Te3qD29YXMb75GxdXIxyvQeNBQuk+lXGYtMpndNr0v9qyj9vYBlZc3DI0+Az0/2GyO1ODTUVwXHIxldFX1wfy/joG6USOxZ0mVWY2UTXgtoPcb5TCVpxc0HTGC32/F8fHg2TwAj0pYp8yGto8+Bmkff8ARKw+97j0aN7aZxa1CEYp9cCY5DhM9bQK74tI1hy4SM/Mevpi95B6WK8viUtVit7iw0MpQq9WBuswMOL/iMdBmZIB/vwGQd/Q3aDx4KHTb9B4Xcnj/Y3jezeJnDbgffFRvsSJUAAtMrO7rl4jTXAvd0FBcLEVNGS/pC8tqpyaoLhx+23Cx54ScYw1McLq+sEAqiosVt7FN0gvPsotS3C4u4zh0wdM3DeYL14RL771Nj0+8NxyALhYzewpf1BHi5symCOnFZe0Hf5wVdotcT3EGWXu+p0f2lri8feiyMsVlKhPSq5tkKCmRruz6QoQoR1zeKlZrRfQjXV6e2KuMyssTzi56GIJm3AtZWFUgisLDQJeZyf6qiL5nHEm8VOwqo/xHpTXyThzj6uXljz/k/ZiZU7ml7Mrn23nfFuI2lagkGYz5x3EPzhR71ml64wjwbt0aa5vyzyWt9UqUNS5ueoPu0UPsWmCtcjW/9+ffiL3qwSzCrgorW0RJwll2q6M06Tw5x3nHFkKSNtFcusRu7uFD7BafiZcMWDDaovRCErvidhZUqkJUdaKJ0H7BKE+rel8GVkOpSmoNzN+gwrqytdqeXZE5NaA3dHkDiwp6PHha0vNrOPy69Rsg6bln2W+CKuNDI+PEXhnG0hKssPtZjYyNJFYAJXL+qWUQcOddcP7ppzhCxtJS3jeWlPApkgELWgyn1Fsj9/BB4atMpciQZDK/3y32KqP2kZXVw9+fK9f9D8gNx20WPQqGggJot3Q5DA61bAoqT8qrL1FusppDrElmbPYPynJTeTQXLvBDb/Ow1WZLM/32/AoeHh4zxK4FlSKD9dZDPTfvEHvVQ4/IhMQvZhUkLFkkB1hB0unAo0lT9nJABazqDIoxFStJYq8MyglEwuKFfGGvNm0gac0zkPDoAvBs2owfW6O+/eDU4H4g6Su/pNO3f0JqsFbsVqKSRpuoKldFjBkJxsICsWcddZMmMODgEbEnk/HFdgia/WC1H3BVHkDp9MTyIt7RhiKG0oVxqC4iRJVZG3XnjKRW79KmXRYhNYNarSgiKOgbRFDNQQm9QI8sP+Qvcuzi7JKH2cVrKGviUgpd9MqXO6SScwl8g+q48vk2SZuZwX7xc0VU+wwrgikcgY/9GPlT33oNcg7sB/++A0DCR6G5mAptFi6BFndO5HMxHs3wUVs22buKwsLCtnjDrzCCCbidwfrtf3Jzc6ld5OrArsfkTFCa/ui0Q4l2x9eDScHVOp3usJeXVx6qw2Xcqu4OdTEuFQyqlBq3DZjAp0UQV3OKosIhc9cX3C1jLNXgyz6P2y6923fg151Xq9bQdPhN0GLiZKxqtxG/5OvloDMP88X3ckg9Qq/XL8YEMEXxMVLEuFu4Q9RRdPl50rkVj0sJSxdRWwKHodbpS0pKnFucOhOMXDeOKXLhX89LaZ/IX3auhoSOJS37MUvmiujUPlgeTKJIGXVaKWxkpSEdbqMk8bwUN/c+scd4iyi6F7yxh3x/SQq71XnNN46iz8uVElY8xn7MZhkiuu4Bb7iKbpz43CoJC1KOhCKMRuFxPdSsaSiWR2vl5+cHiai7DhTKXrrZ6ZuH8k3tofjsGSl0QG9Jk5YmZX67Wwrt30sccQ2aS6lS1v497Md4Vx714yzw4h/RTcLH3sw3qwlxD87m8R00MO3ipje5lZ16fUP69WSh5R37g8+jpjjqAabmOFu9wNVBDehZ+/hZknB6iqQoosrPpfLgdTthXWRB4pqVMODAHyLUfoI/2wmmz692Ty7Hj8vP6eIwNDIevFq3htTXXuFjzsLDvzFI2lL+Asf4x4tgRSgVzDnqg/Xv11+E1BzqXPYydcm7gZb3TAN8rbMfteYD9ijApmBQKAEobc8Lr7wIre6fI0JrDrWPmNpIWk6Zxm5o356gS0+H9k+u4H08C+LnPAAZu7+y2p5iL+2XPc3XwXRU3WJkL1qtdgTl0ahJ48ipl1BZlvfnUfaLZNnE5rcSVvGfxY+8V2JnTYLeX/0oQpUR/9D9UBwTLfacR+PBQ6DHR5+IPdtQE2PB8T+h6c0jadcTNcdmZ6DNrIQfbL+Rq/K2PUi7PMbiIiiKCOePRh4rUn6zMm7EdF7LSebxglVScPJvPl8p+pwc/jAllAiFUCIY7n9pM/+RagdFV0ZWRmpCp3EtkeNu4/3YmVMh7KYbYEhELDer9/jfx9Dvp1/Mg26ajRrNAuq59TMqLaEFCsok0A5P4Ue6fa1fzMVNG8GvRzAVvop/rPStdKD5bWPhzIIHRYjzoFepqXGbyPv9Nzi/4kkeaYK1V+j8wkuQtHY1hwXd9wCfby/Ua0OgtoxljwIUCQa1hofFXbfhTSg8Ve1QWpdAA6Dzfj8EkWNHY5a27/swevId0GntP0lbLmM6DolgmygSDIFa09GnfQeg8UO67Op7q2UqaG25Yt6kIQN+Pwb+Q4air+xgp3X/hM7rRUVPpQbt5cvQHbPbwOOh0OfbH8tpjO1cET//Qej7PWZTBF8g7dijELta8FDq7VAdL1L/MNVgm93CpXyVJP/rBcj67lvSYRHiBLDcabPwEWi7+HERYJ2I22+CAQe5sZyykBMjUA1cIUDCRg0TvrqD9kq6lPLGq+zHB2k5QtEd4E3X0c1LU1OkxHVlcztqk/IfuBg/1zc3VIfBYPieI6LR1IoG0dy0M4vl7jQCBTJeRK1ugBEyN+UVRUdJ4bffJBlsjP6pKZk/fidFTbkTK7RyoziSi1ulKT11DhTSENyK5TiToCKlSPzWOrv0Eank/LnyCaoWQ0kxjb+QoqfdJV1Yv04yarXiCGtGJDr2VcfrGpgAT0zIWtxsjzCyAv4uCbdZ4nINNNBA/cE9NcIKYLFB/VKB6G2GZccE/IaRh14C0FgNqq6mY5h7xm3UNiiAGbidxE3PJaoySrCe9CW6g8Rl3IZLNQaF0BsTtReffhcRBNqMK5D780+Qi1/LOvTTZCZtajKovHx43pray5t7DAKn3wtNrh9mbjIg6Fr42TMbN4VzjesYKJAbcCuhR07k/naQq+sJyxZzx5tRpxNHqoYqh5nf7JJiZkySzi1bwt9AJvDaUbiVSayuQ5FF1ZeHHxiNUuLaVdKZR+ZKupxsDnIE6owLH3sLunKjNoH3+kLcuu6C8ZwrR1eSUt/5N2sHCcfZlFxIlMJHD5dKU5J5Hx+GATe5QbeugU/uT4qkPj9POn3zEMmgsZxS7wqyfvhWOrtkvthjAS0U0akbYISyKGIZ3+6SUjau50i6CyqrTo8om1eFD+i/Ilq1CwqFp/AnPve0VBD6N0euNoiePlHSZfPzIeFsEdGrHTACMRSR86tXWLwxaotzK5dK2gx5dDE+sFUimu4FhfIpReDiu5t4Wk5dgYybmJo0UDhDRHTdA96QB9tRy1nWj99xJOoSYbeWDWoSUXYP4p48/1IxbhxmRsTeN41d1OxIEW3XgjfiuZmRE2SrN/ZwMrirdPmjD9gfPeVus6kvV5D3x+/cakhoNBrXZim8hxfdqPhMnJR/4hh57SJizK1SxO0j2U/GRc4sKmvAdgWmHgPM+vKkN1eB2rKPbhR2i/0DE4m0rVt4QCLVPUL6BZufaEHYaSn3UJm9stLkC1h+RbC/EI9pr1xhv73oC/KljK/Nk48rW15zFnR1milfFMdvabvRFxSwQC699x8pFF0ifu6D0qnB/Xhg4ulhQzgs8bln0S9X2kL69kCBbmZ/TYgQWR61Jk0kQzGK+q71ev1ccs89+Qg0Cu7NYfZC0/HUfn6A5Qz49ZCnGReEnIRWc+ZB8PYvwFhSDPhJweHOovum96E4Joq6aFujfBT30xNKRztsJLfpcMc0MnDGLIpkWb+zCsCnbTvTZEl6ArLrJPx69oLEtfLEFywKrNv9qQJFgsHEBOUc/AXaL3OsQtlk6PU80qExuu7CV5gwwof7FHsUYlMwmD95DGvG9k/As3lzDqsxpjqXG+te7Z5YAdrLl+jhNhFBilCiMY/RP6tm/RwF5aNNTwNjkWipNE2UNcnNDtNcVeHXrQfk7JetbOFDNjex2kLJnW+kfwF3OW5kTzJKFuN2/YKDIW3LxxB330xQ+frynGmywEWjLEMH9uHyCF8p4uwagtfIPSJPnUfBOM8gEr/vkOyf5TH5jkDjbckuLZkBNVHw919YUz0i9mTyjvzOLtmtpfqIo0TPkk1cYQG8WSTLceiC1IxYEFJ77S2OYjKJhBrzk0iWTWx2n9AFqXzR5+WCf1/75hKgdkDc7OlYP3FO3xnNQei1cxd44yveHmIfmAa9d3xDWemIh4fHKBFcLYpLN7WXfcNPDFhZi7rzdp4Vy5b7nLCRLTsaL2yy+aEcczKtGwexgjLBoF6RvQ97OP/Ucp5p4tOpM1tTMW8vvwqNevcRZ5XReMgQ6LLx3zYnVdA1L7xoV10NdGmX2MXCXHFHnSLBeLdqAwbTK1Uhuswr7JL6k2UX8zZ+AniVm0ttguZcNx8z1mIwdFWUnj8nfMrwDJCnAWGpoHhou03B4MWiVJiNimNrNlmi8PQpCOnTAzTJyTzkPqR3d8jZt9dsZ4WzRbkKn6TXWdpgoUlYeH975g5UhLSMQI1RPJFdicawRLL37eEdu8F6BJvkEUNt1d5e0HPbDhhw6AgLgKwleQXSwAeZQcdCYGhUPKgb+bMgB50IhUHHMcyKESOlkOVRwQnh2kSJYHj+i0cTu2rU1VMhu6BWCh9A2HA5EUH4wdl87B38RR7SU66wtnrgIXbtQZOSDEEzZ7Mfv5cUq70SwfC0nJaTZ+ATdm1jGCOEpEItIxNqBNmy5ewltM4eLr33Nvh07kLCt2t2hk3BoJRpcnVp4NQZkL59qwh1L/0P/i4sZJVpllKwYsoupuFL9ihEicYQ75J9sIzPt4ld9xLaqxuvSpG5y6608YSQzuv+xX58wFXapLKGIsFgac4m3bpufJu/hp0BlSvWzE7RB6SMCgyiIoc1Vui7/1cIvPc+3lfK2UfmQrNbR7Mf05DMHoUoFQyN9ElufP0wiJ9zrwi1EyoeuIxQgS47h+3CDDpRfu6TXH4MPCq/OLRYKSs8KWeDgX+c4JovTfljFLTn0Gu++ejb2Y8fj0+yxw4Ul2YomOvQSaQJVb7duoNPB+vGvU0kPbcacvbvk3cwIf4DBuBnhQ8UhJ5kTQmcPhPLrE+h+S0joeDUKfBo1gwadesGJUlJWAseCtl7f2Tzfr7XdYEWEydB3pHfeI4lCbfVQ/Og/RPL5GtXQex9+H20Uzakhw/W7lLbrh+g5BMxr14XMWYE1kNsm6qkyhzNe3QmpAlDwmPEnnXIlibNqQoYO54e6DKM89vikGKUFr4M3oC7CPr9dAgu/NN2WUaVt6Y338o5iCyXOrThRZrfPg6GnI4SV6+as4vmsFCwbCqtiVBqhF6v53lKmd99LRVGyx1jdYmoyeOFj9tf3DsEDW94mW6csHyJpM+T162qC9AAJtMAIoyjXa9np8F3R6KnTVQ0PNXVXN7yIQ9NIVCrQ0U03Q/e35djgUTPuFvC+o3Ycz+Ja1ZKRaK/G18QqSKKtUdOTk5zjg1CE61yDpvXGnMbUZPGlh9/5167VNWB8aHlyHh8V1FMFGuPOyhOOCNF3HGr2OMy5aSIUt0CI3ZcxFGK+8csKf3zbWLPuRg0Gil66gQL7cQypXYGIyoFhWNe+oxWd6AEXPrff0SIY2izMvlVfPG/b4oQ1pJC3FqJ29d9MLI7RNy5cy31rY08WZS0yJZdfTNGI8/pPv/Mcs4y5ecQEHgPx80fVYPd3xBKwbhTrZoGI5sTQE2VtNpSxq6d/JVO/VVNht7AzZhEydl4MBQWgHdQK/AfOBhaz1lg0YeEwjBiDXgB1maVW9Wpy2B6RuIb4zi6yuYVlwN/o8FtM2729bI5iMs0piowrY1w64demlFPIyppeJVswB6A+lxoO4CaQd2pyeg62KvfQAMNNNBAfcHtLyV3gi8/6oXogC7ZtRmCL7iOuE9N12RRilzFYG2BRnucwSoUjVSnpYpoO4XXCUO3BF37+7zqIVeFwuADbIMbreN7P+7ehA+vLW7VDhGiIUhUx8Yfg1Gr4aU3TWMsaGyFV8uW8lR4lJDazx88mzXjY9WB96eBY9Q7/g3en8ZAnEPXfrN9dZh6qTCY26kbjeYST8QH0pgDy0EDbgpPh0DeH0egJD4WSs7EgUez5uDTsSP4de0BHrSabfeeqAiNeIKDb+cu4FFhUVgjftRRH4w+L48H7JSeT+Cl6jRJiRxOfb++3XpAox7B0GT4CGgybAQqVZWjw0NRmbZgXHfg5tzZEm6mXigMLQbh4+NDFpDnoMAteu/o6zzr268h5+DPPHavyQ03QsD4u8CvRy8uJdwBDcIsSTwPeYcOQM6hX3ioHPWXt7r3AfDt0hWlXNZ1h8pOry6yiLLe09Nz/9VWAtUamCN7oVDLZr0JaPIbdR3RoqfnVj0pFUXVvf4+E8Vn46Wkl56TTo0YxHY/rPVNGgyGdL1evwC9V3V90iWg0AJQSf6Hm4U9otzfD0tRk++QYu6dLOUe/U2E1j+o/4RMdISNHi5l7P7SwqIfgcoTg2lvWBPbFiiroSioMFlsMjQbNXr63VLs/dOk4njl6zjXF8gQRsKyJWxzM/d3eXlWEygLasdd+dVXXyke239NoNPpaAIRGQ5lqIvl0vvvsCUhskNzrZD/93Ep8u6xbLJKl5sjQmWw1PkcHcsa+bUG5p7r6d0ti4QURSedX7OSOyxpUa1rFV1urnT28UVS3NzZ5vEJJlBmzl0opz6A6Q6g7jZZBCgEnU5KfHYFW+nVpvHQrAYQMnmW8ORiKfYfsyRtOcVB2ZViqWx7gY+rAfwSWIK5xNwvS5W+8DEjpMLw0yKkgYrQGmvRU+6Ukje+LEJkUHEOoyyFsYerjIyMjCaYQDYaSNA7OmrKeCnl9VdESAO2yNrzvRQ26kas/MeJEH5FleImr8nsRlz67Y8J6ovOYZVKxesl5B46ABdeWgvBm3dwK6mzMRQXw6V33gJ9bi5PUQiaNRv8BwwUR4FXGMk//gdGTIJmY26HFhPcLu8aQ42D8XPv40HubZeUTRNB3XlZrVY/J3brL5iQsagwZiu+KW9skOLm3Y/1Fsu2B2eT8c3XbOQptH+wlLB0sXk4dmlSohQ+cgQbeooYdxsW9xc5vL5xYf0L3AhYHpTzTiF2l2PXdBOlYAIm4/Yzliw8wznxmeW8zlDwlh2Y81279Ebg1OlsyogKz/yjR6HgL3kmWPpnW0GXlcXN9rTukL0GIeoKnda+yKuix8y422y7AeU8G+VN7RAub7dxusJgxMkS324sJvna51cuBbV/Y+j6unumCRHtV60Gla8P4Oc6pG/bCvjuh+y9e0iyPCqUlIrAUgfOPPwQhPbvBVjyQGi/YIi66w7I/GY3HzeR+OwqONnjOjg1uB8UnJAnrF3ZsY3DyOpA2paPOMxdtJ67EIKmzYK4OffyunYEKs0MlLvLI+JUhSkpKaExJjtRV1jTU994BYyaUvOMXnfh37cf11+ohkZr7yU8Mp9nCKq9faDdiqe4fpN78FdeibEw7DR4BQRA0PSZ0GTYjTwn9cK6NawkJqhUNFlmATkfgAqTqPaRw2iqprsJuv8haHbLKEh4dJ4IYaWZhxn2GbHrEpyqMN7e3u9jpGmQEuboH7CCeQy6vLqJj7mbtouWgG/n67gHm8a+kO2QwFmzoPHAwXxck3yBlVnCjQzAdXrhJV6B0juwFStFSUw06PEVVpdp/8RTbErx4tuvixBmHSpN9WsMOoDTFAYjOQ9LljvJr8/JgpTX8AG8tMHpc4mV4tG0KbSet4Bq31xv8QoMgjbzrJnjx2JImAKgSe14tvzpyPN8ObhO0+m5lyDnl308eZ3ADEvD7GmNQ5csTeYUhcHI0cghc1F4cdMb0GzkbXZbPHM2nqg0NHqONIGM96g8nFqg1gmo8h44dSakffy+2WQVZlxaj/wB3nEyzlKYSajZweTXpFyAvD+PYMXMeQuyuxxTvQRLFfrjwblycVM1tVBvqYqgWffzK7bgL3k1WQF9OZkm8DgNZ2U586KEuYd/Bd8u3cC3azcRUjch43K0nBUZd7r07juQ+toGSHl9Ay+BRa8ov959wdM0Yo+UB5WJcnDGzh2QuHI5pGxYj5XeurEgpUfTZhBwxwS48lnZOiao/LSKNzWcOhWHFaaoqKg9ljBmm4fZe76H5qPHsKmO2oaUwatVK1YOz5ZBmNqyUqHFXROhx5Zt4N+nDxjy8iD90y28DDsV8df961WsrJdVJFveM4UX36d2j+K4WGh843Csn70MHs0DONw0ebM2oaXjSdn1uTkihBku3LoDFnv0vmQ0ly/xEIXaXDroWsVQUsLTrfP/Kls0A5+NMO3kPBz+DsBIzcLij82t0YDshMcW4Ofpemg85AY+7moknZbNAxdFR4E22S77ZC7Ft3t3NjZLMxWcIGab0CwHav3ttHodNL1JXg0BdeZXrACP4x0n4XBKMFKr0dlAfrJembjmKeiycRP4tG1PQS6j+Ew8JK1aDiXnErhBzlRxrUtQnYdsEDTq0xe6vvk2G8B0FVicsMG9tguX8BcqgZn5OCrMKMzQTpuZ4LCUUWHK7D9jxdCQnw+6y5dFgGvI/PoriJ0xBTQXL5rXXaUFUmxtps9OW1BjX9lvar62CLUAkwlZsr4cPWkCZItFEFwCVtSNxSXcim0CFaXUmcpCOKwwer3+lPCywshlVnXfo45BRe+VHZ+ZK9XUgkvrpQyNPlv9FhnPtvIox1cHtwhPn2n+HVmedcTCNENyQdI+/ohbl12BpDfIFV5xLwIzs4MRr4zDCuPp6ZmLRR+vLeDTvgNquDd/SbgMNjRfppDUIFeCr6ezC+fB2YcfgvPLnwDdFdlWO/UfXXh+DZyZ9w8+Xng6VG7Is0GZEViEPqmVwm03VZ+PuZ3+yztOpuDv4+AV2BLrTWVf0vg6+kt4nYbDCoNCuICO2dp2iwl3y4OU7BG0I6jUYCgqYnv1BbgVRUWWlQgYB1LewlOhUBgZwbMiWz+8AEuQGaw49OqhUqf1vPnQctoM2d58hXjTOY3w05vOCXrgH2xQt/yrjfxk/6jDymeg+3//B13e2AQtJ0/lDkuqV7gLSrdni0DwxE99E1j6KzYPrxRnKEwxbubVVJqNug0KQ0/KDWB1BolfYYHTpkO7x56ANvMXcS8zKUPglGlyGCoErVOPNUXxG5mOa56HLq++Aa3nPgwdlq+Evnv280g9Y3EReLdrB/1/Pgg9N2+Flngdz6AgHovT6fkXYeDR4zxuxdYr0BkYMcPkHNhnNpdP4OsowsPDQ5h+dh4OK4yAjGdx5ZcmudNnXdpH7/OB+k7Ka69A1PgxkPQcm0WnHCKb60fFIoWghjvi3BNLIHrCOEhYupitQFAJ5teTe0tcTvbPe8GzcWNoOsJiccEf8JWULfxOwykKgxGjzyLzOIYOK8gc+B62Pl3fMdU7VBbLxcmvrfLjYKgUGnDkOH4+vyOWSHAPuuwsXg6i9fxH2BoFgaULGaB1ybgSZ5UwpDSvYCnDGuLdrj0W88sg6fmnFX/K1ncyv9kFF/+9EVI3boDEp5+CpNWrIO/IYYvPXFeQsnE9NBl8PTQfTV1HZtbi83DJYB6nKQzmRPrmn49Kwy/toNkPgk/HzpC8fh0fr5tIlBuF3zEKQ0Mge99eKE1OgraPLoEOT6+GJkPkZVJdRcYX20FzLgHrWS+IEC5ddqCyuGyhFacpDIERPYpKQ3ZcmC6vvsnjZi9/9J4IqWVEGwU19jUZNhw6rXsJ61vVG0vw7dGTe619O3cWIfhQRGOe5mKZ6fGWU2dwfablpCm8iodni5Y0BNFpClkRWvc3fdsW6Pbfj8yvRrzX3yh/l44rcarCEKg072LEeR4wfZn0/GAr5B/7Ay6965xXKvVAl+91toD1AUsN/DKhSil/XtMDw/qHsbgYcn75mU+j0XgdVq+F4tgYfG38zmHUIMhVE7oGlgr0WyodvIJaQZ9vf4R2T8r5oDDkb8j8ehd4NPKHvN8OQ+KqFaDPyYGAO8bDgMNHodX9D/JvL779FmR8vp2/xkxwG1C5hrWaQiPsUl9/GXpu3cmf+QSW7AmoLJNxK+YAF+F47KsAleZFdMxlZcLjC1nI1M/kKKSA55bScsmkDBWSgArCrwGRs7kOYTqHjulkZaKxMDQIij6tzeeKRj1uPxGvEsq9VErweQgvEVqx3wqPGXU6+T54Lt2zfAMhxYfaeHq89yH4DybjxDWHShWyjd1rx9e8XDEhlGUUZlZ5qUsX4jKFITAhSzEh74hdfDW9D9l7v4fgT7+ozh6cImgJ09Q3X4fsH78HCXO0s3Kv00DFISWimQWt5zzM6+A7UgEmpTv3xKO8rCK96k2gMlPj3FhUFnm+iYtxuYRRaWgZif2YIP7mo5VHac20DiufhZb3TONzHEXS6kCfn8ulhxuSZBsqZfBV5NmiBb4NHR/KWRR2Cs5iCU3DRgLGTRChLNsPPDw8HhW7Vw+oMI0MBsMv6Jq58PILUvTUOyVdlqUdlAbKMGo1UsKyxdKZRXMszJuhLGlhDqeOc6mTYCKnYWLN8611WZmoNHdJ51Yudfmc6/oGrQRDFhvILl55UIZfJCcny2M6rgUwzbTI0mty8mVoaGfMjLul888skwwlxSL0GsRokC59+K4UPu4WqTA6UgTKYEaL0Wg0tKzHtQnKoBkKYY8sDhlN2mUpfuFDUsyse9hk6bWCNjNDOrv0ESnynnFSUWy0CJXBzJWNW1nF5VoHZdIYFec9FIpRFpFMxu6v2BZv8qsvSYbiIhF69WDA+knap5ul0zcPkVI3vS4ZSkvFERkUR7hWqzUvY99ABVBGar1ePweVJ1MWmYy+qIgXLwsffSNXlLVXam+FSUfR5edJaVs+lMJuvYGNU1tLC6Z/OyqLexd/re+g3AJRaFTqWK5VZjBIWXu+k6ImjZOi7hkvXflye52u8xg1GjY3Fjt7KtvzS9++FUsSc53fDCpJGKZVHrldx6lDLV3WQXkG4rYGt/lqtdrCECBZZcj/8wikb9vMi0X4BfeGFhMmQZPrh3GTvjuh7gFqY8r64RsoigjjRS8CZ94HzceMA6+WgeIsGUwLjdL6E7cXME2HObCeUOcVpiI6nW6Mh4fHYyj0iSjsSgNPqGOQ+nvyjh2F4qhIKI6LAe+2bdmmnm/7juDXuw94BrQA/z79QeVNrcNqi3EtFhiNwON7DUYoio3isScl8fGgvZgCpYnneFqNz3VdoVFwLx681OTGm6q0VoHxjUTnA9y2YbzLZlrUM+qdwlSkpKSkq5eX1yx8CNRs3E+lUlXbRmEoKgRjUTHocrLAWJAPkkrFpZP28iXURj11XbICUQnl3aYd6pMKVD6+vO/h58fzmG2BypGC2wF8zWxH5T6BcZNti10F1HuFsQY+LBVuffGBDcOHRQbv+uF+f/Q71oElwOvSKyUOlTMKt9NYWQ+h8bN4fZ49cTVzVSqMPQjlaoFeMsUgd1vLkD8blcDpc3saaKCBBhqoDMD/AdqyBp82oHFVAAAAAElFTkSuQmCC"/>
          <p:cNvSpPr>
            <a:spLocks noChangeAspect="1" noChangeArrowheads="1"/>
          </p:cNvSpPr>
          <p:nvPr/>
        </p:nvSpPr>
        <p:spPr bwMode="auto">
          <a:xfrm>
            <a:off x="7885043" y="2242931"/>
            <a:ext cx="1338469" cy="13384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2" descr="data:image/png;base64,%20iVBORw0KGgoAAAANSUhEUgAAAIwAAABvCAYAAAFJFxiEAAAAAXNSR0IArs4c6QAAAARnQU1BAACxjwv8YQUAAAAJcEhZcwAADsMAAA7DAcdvqGQAAB5OSURBVHhe7Z0HXBTH98CfHFXBigV7711M7DEmMZa/Jlhi7Bo7EmMs0fizY4nG2BM1GsSC3dgrauwVe0MsoCigdFDa3bH/9+YGOPDKHrcHd8qXz3x2ZvbYffvmzezsVDA5qamp5fyfvBaOnHooxMYnCsMmbhcIflocdx+GsH/SBt4kgv9UO9MXHeE/141SqXzK/4WRjx8ZeDoGwKoQDzLcPDZDeNQ75j+/ZQQ7ppEP4V6w4kfGRb/nmS5ChEW8ZcesFyFIMu7NfKEWrpW4T4XPgVsgs1LdtGXvNeyozpzlvtyX5UJZUaamch+AXKHkvgwi+SMTOi804JvGeDGV9Fd3urOjOtGxidyX5UKvwmK5TxzeS3pzX5YLlSlVSKVZkWhNNYx36j7cm4dU1KjkDNXRZQUTLJB7tdP3x82UslpByxavA/xx1UHjtvJ/FYSnQRGCXME1n+OQBH1Gb2K5nnL/0dP+lLc8+WndKBSK/uwZtDB76THdj4W6qM5/q5POA9dmulCm3B76Jk4oVdyJh1S06qPKU9bWVnB64zDmT0PdbhgoxRR+o0y07L2a+96H/2uGJFExCUKRQg48pIJyNt2Lfm5vZw0nvYfwMyrSJEm33klzD3BfBmm5mo7jB7difnVQ+sxlS1BwFBcyM2IeJ12S8mUKT+Jeg0m/iJWV1ULuNZhMORolrMO96WjKzTuwWH0vedVBZY1UPbFm+nhs1m2x6tA/XL8TzP6R6O2+kYqCRfy0dOBFi6Fbhy4aHSXvDnRN+GnTQk/27RAvOoii/xhVYYmCNuCXMA4sjpZ4/G83u6gx9Bq1gR35ZTWi3XKQ5BSFYGsj4yHttOn3NyZZxn00FUJpbNhxDQb0dC2EWSWOR6WTKQuoc+bSE1GCNOu1Kl0QfMWwIkShoZKQxsDvmkL/n7bEJiUlVedR6WjUjD51qtP8+9XpVR5NdSdt0API0v6Ro1Ez2/bd5D7tUL2L3g3q16MwuanLMupc2hj481buy0CjMEkpCu7TTt8uDZkm0qpdBIXJzfnpKx6jHeei+bkvA43CDOrZlPtMx2T3L7gvA43CUPk8a8kxHpKeIRO2Q0FH64o8mI7W3DRzXId8vmcf8ZB09By5ARZP61A0f/78z3mUeLDQWzhkwjZWYBnDaSwqCH5Z48HsKPjsuc4uKoYngeHCy9AYeh18yi9hOvAmZdDtx/sGkktNVR7FcCN++iMGq+oDUBNH0EWhe45uLD+VLTS+DnSBN3yMOb/qHCxlyRpH9m8BdrYyKg5g3ZbLcNc/FLz++J79FOP0v9yyAwpx7E1EvPDfxcfMOPURFfNO2O97j/n5JaSBLjhy8k52YUM5ftafHfmldKI3mehCbyLfQolijjzGKKww6bQKplMYEiT+bTI4OdrxGONBYbTeU+sJtJEzf/x9ps2EEW15jGZi45Og4zBv/MjJuJS2ek0c/ragk71WgbS+my74BekVhOg8YkMmQXRBgvTx2EQPqrFaoFEYfB9F1K/lwkPaydoGReGscVnZsrI/aeYqD2ZCozApKcpiBR3teUg7+E3Offg/ciVc2eHOnD7mrTjBfZnRKExvj83cZxoa1S1DSeXFg+m8l9j4I487D0NXNKhdmsdoJq1VQp200uTCVnEV86yGrEkzHcXYi6b8QHGa84k4NAnzhZaclwmykazGSnHJKboNWBfv3RWT6RAK04kHdfI6Ih66j9nC/CSIpoZZXehNJhRmfxyWurnBe8JYW1uv+WXufh4yDXcehtBDb+TBdDRm7R8HteY+0/Cn9wX8tJUN5MF0NApTq1qJV9xrEtYs6Ml9mdEoDEpddurCwzwkLT+M3wZyubwFD2ZCozDE7AkdLgQGR/GQdFCV1NbW9hIPZkKrMKidVpXKFeUhzVhby1gTJrkalYvzWO3Qw2XNzgaRkqKgOpbR7DvO6sNaH140dJXQ17F0yBbRsQl0MOJFkQUsF07+PHMPu7hYegz3pk/bjE44qcFrPzt98Ykwad4BQaFQ8ttmsHbLJWHF+nM8JKE29IGCjUBHLQGB3M3EcOYekDyMJ8eSFFPQCt1I9E7BkqaMKhYgKVkOb9+lwNuEjIoCfuiBc9ECkN/BlseoMjQejiYnJ492cHDQ369qrqAZUzNSKD1QZPQ7wWPqbpb/XoVlr7SijoMdB24JvUdvFPxuv+CxrItkMb+l+YJyVlaJKwiDx20Vzl55ykOmITo2Ueg+bL0QwpWNX57vd4rmJphqC0mwFV7nTK4MbcjlSqEbKkkN07SYiUGhUAwiCdx/3SVIVcuQgoE/bxGUqalGvZ+zXfiSANSrUL5MEahRpQSPNY6ImAQ4ei4A/J+GQ3RcAt6Dn0BkMitYMbULD4nje/dNsO2v/iSrp5WV1XQeLQqDFYOJUAPfKv7fDvGCvf/8wGOzz7vEFPis31o2sEIXunpfdfHXhgswrE8z+v9wVI7oFDSoYoxKaURKGTB2iyRKIdr2168UY3Af2BI/o0MhOCSmOMovesyWaIvBi9qhUpJ6jdoI21cN4LHGERYeD24/+mTq+CWoW/zUhiFQQK0eYyynLjyGZk0qgoOd9QW0nPeH7GTBEIt5+eeG85IphdD2RYllgqRKIdq1rAbDJ+6g79iWeP2aPForohSD1uKCF3ROMaKRLo1QtJKrd14yd8s/TKPJUs33xoOQ9N+Ru3bX+KaZTSv6wulLT+h5NLY2qCMqK2HFyQvz6eDa1UqBra1x1QMaN7Fq6xUeEk+ZkgVhu9qAz+yCr3LYsKSP3hYQsVnJbe+xe0YrxRhaYfkgBSWKqvrt0GoyjwLMgiiLwYtEjp2xt+iy2W48RhrCo95CV/fN7xW+2WnSFsu4Wftg8YxvyFsJjSaIRWpArMXs+7J19UwjdaRAfZRYThERrRoRrksphCjF4EWmdPmqDmzbd4PHWC6d2tWit94bHtSKWMWE4SH88o0XqggLZdrvR+D7rmwATRsWoQOxWYkos8LTDUb+uosHLYsXr6JhQA9XspaLWMHTO3RMtGLQauSI6+r5Pdj3hyVBHafXbr2AqhWdE1EpLXm0TgyxGOqGuY6HKvT9QaW7JRAUHAVXbjyHbp3qh6BS3h+vqQWDFEOg5TxDl49eeTQC0pwZOXknVCxXFFo2rUTNDuntzCZHoVD8gHlW6D/Ghw5mw7krz4TDJx+YtiNJDHh/TwVWcnqM8Oai5Q5rNl0Uzlx+SgqhHi/TtWUYCgpTkQSk1Jo4h8aZmp4L1wJZDwSB33QHuSjmS0JCQjlMufDkZIUw3nOfMHvpcSEpWc4ewBh2HrwtdB++XnjwOIyFURl/8FtKiqhvJalARY3FcpvaXotQR9tFvyC49SAEwsPfwm3/ENWPkPJlCkPxYk7QoJYLfNKwPGtXRvDfU49iuTbZzs7uLvthHnnkYe7kaBmjTkpKyidUPccypwW6TzAqbepsPixTr2JcMJYppxMTE32dnJxe83M5Ro4pJikpqZqNjc1KVEZ7HsVISEwBGhGvTpFC+SG/vQ3YqE26Q2W9REUtkMlka1Bpch5tMkyuGHwYGvYxl/kFAf49fBe2778JJYs7Qf1apaB65RLQpF5ZNnsjjcjoBLjnHwrX7gTDg0dh8FmLqtCjU31wKVGQnUclPcFDe1Sy5Q0HwfrFfKpnEDQLpOdIb+Hk+QAeYzgBT8MFmtM1deFhITFJVR/Ce4Sj4svyW5o3KGgjdGgcgrBi/Vnhpxl7hOQU4yt26mzcdU3oN2YzGzNDoIJO8tubJyjgARL08vUgYdDPWwS53LQjIDbsvCpM/+Mo81NiIBW4KOYBypUPhYomAYeM38YWuMgp8L5s8BCtxkDQ0BQuVu6CsshIoCTM9z3wGya3WLP5onDsjGoCGfIbFy938PPzsyEpYuIShXEz9zKJcpMbd4OZgji5pxw04xQy4bnLfbksuc/zV1HCSj7QGOUbykXNOfCmj2gEdNriVObEvUehwn7VwHhSTjUuskFkq4KHN5uBlbaZbkPXw551g3mscVCv5BWs0B06/QgSk+WAdRV+hsoxgP+NbAtlS723MJZWtu69AS0/qQzlSxemdmqDn9Pgf0ClOOB9Ejym/QsrPbvxWOOYs/o/2HviAdjbam6NxIQH7996QrUKxXiMOAaN3QreS3uTzBfxU0JUt0kaBvcSIM+fvYiEAd1dedA4Rs/eD0fPBmhVijGQUtyn7KJFhFrgt1otHi0KgxSTnJzcGK2l+JTfDrGWNWMJi4iH6/dNOleL+pMgIuod9YkZNCjHIMXg1/HJI/89hDULvuMxxrHt0B2wlmXHaMXzZavqzGowQZ0wS4peIkm0VJhPy+HFC2/Y6QeFnPTPQRbDVSxsNUFf2mkTqNMclTPZ5Rf3dsxq8Bqih9SLLnxRMSfvB4S1cy7qCFmXY8suXUZuhOi4jIUH06BJc15zu/OQNNAQ3I1L+5DXBhNY7/I9oi0GL9but5WnJFOKLsq7FOY+6WhQSzWfHK3mV+bRgyjFoLWwFd2qVDTsdWlOjB7YknXXINIpBhlE40tofRRLxd7eBjbsukaWL2o6oFjF9N/87/X0pkVjuHwrmI3b9bv3CuRKzeOGafEI9TG+5Kht2FiSeG0a6zR6B0CLKnwxX1KzIvyziK2eYxSu3f8EO16Z01VRV38J0RvJ549eUEnVI5ltNqLFDOjRlK7njpW+VTxaI6ILX6lGbJIy0pwu1H8n4F/xIgX4mezjWr8cvEtglteVRehAr2JQu2xQf068jbShVAqsO8VYaCWbl6Gx9Ex6TU+MYthFmqC2cwv68ha7jI8uymI14K5/CFphPr09C2KyEuv1Ml4sFTTqO81pgxQh5nfZISFRXF+d3ufFOkxJ1HDY7sO3oXsnaRY7TaPrqI0QpbbkdhpftagGMzza8ZC00Nu1r1vjV1j46rQavRaDSomm4/OX7CAp2j5/qLA1BVTwNqpTmooHvZ/0YhTDivGXoTEsbMlERr8DB9UEsXAWoQMxZQzj2Qvpl3DJaYLQ6iuXL0aJfYhHaUWkYoTX1UUsEWPuHPS9x47Jycl6V9oVpRgsCzZ1/qJ2poUpLJE3kaopOQ4ODjRaQidis9L6Ns2qwPEz0i9rm5O0+bQyFbwZW1joQJRi8NX2gN7r/x6x3MGSR0/7Q6+ujaj6sYBH6UR04YuaPk6TuSyVtT6XoEB+W1p+iw1i0odoxWBJPrBXl4awZO1pHmM50DIJw/o2p8R9gc8han6BIYqhWW6xaRvrWBLjZ+2DDm1ZE4zohmTRiiFQ41/Om9QZreYMjzF/qIGr/Wc1SPYELCv9eLReDFIMXZiZI37p0oeeJdD3Rx/o1rE+DZ81qOvUIMUQ4eHhdcYOaQNZNzAyRw6eeAB/zetO1nLF3t7+IY8WhcGKKVmy5FulUjl1/eLvYfWmizzW/KDK6LPnkaydGi29GY8WjcGKIaytrecWcrJ/WtalEDx6qncKs1aqVCiWviqlunORoLVwyPjtMGZIa6r+v7e7iMnBypJ83ooTwuvweLRW86HzgLXsqFAoRnFRcxa8NxuYOHvJMSEwOJK8uU63oaoBkjQAm4uZe5AgNCgwt5Z6I2i0eNqcTFTKPC5a7oKyWGG2irjrHypMmneQCZeTXL35Qpj2u2q7SJTDg4tlPqBQbIbodyM3CNo2ZZMSpTKVTW1+yOdH4v3Na2S4OihcMxLy2u0XQh+PTUJE1FsmtNTMX3lCWLT6FPNj1rGcqjgqaB4J/d+lJ2zW64Vrz9hDGAPtZzJ25l5h8d+nBZrFgQqJSkxM1LlyUHaRqrtIK/R2wArW5HeJcvh91Ul49CQcunWuDy2aVKS9RPmvNEOt+rcfvIKNu/zYXKexQz+D2tVKUplGX8lfo/PnP5UckysmDbSgenhYgA/TAY/5Ap6Fw637r+D2w1B4GRoN4bzZkZaOrF/TBSqWKwINapeBpg3K0Zc9nhFiUDc0vvhPdNL2wmkgxxSjzqtXr/K7uLhQOwAtntkcH5Rqp+qyRKIiqVOMCvNjeHzJ4/PIIw+LIleKGHMDizFqZCBH45e1LYJI5X0SOmoyFrBYtIyGOon54A0mISGhgo2NTR2ZTNYcDaMVJnQVjC6MR6ObfPB6ZDw0l542t32C1zyDcZfR/xD9L9GZvFKR03wwBoOVHhpo64YJ1gUTqn1Wg6CBOClyBYS+joMnQRHw8Mkbts8d7VlFVWrazC/sDaa7Fo1YW1mxRWyoF8Axvy0ULZwfSpUoCNUrFYdqlZyhcKH8YGP9fmsoyhOJB2oA3hwVFXXU2dn5vZ2TLQmLNRg0ECophqPrh8aRvumcXK5kBnH55nP478IT9oS0M349/MRo1qgilCzuyLpp1bcOyS7UfUQN7rQ9SeCLSLh4PQieBEawODKojp/Xwk+a0lC6ZCH8pOH/hKAR0comtHPfGqzRP2aRFoLFGAwq2RbdMHSTUcnpYwpfh8fDjoO34NzVZ5jz7TCRasLnLaoCzRzKbahUow4U3/MBtM06W/mlU7ua0KFtLXBQG7KMzxSEGWAuPtcmdGY9/sisDQYVaaNUKt2xBJmCimTbLNCYhaP/+cPOQ7fBuUgBGNjDFRrXK8saKiwBal3yPRcA2w/cgsIF7WFwz6bg2qB8+tBuNJxofN7Z6F1ljsZjlgYjl8u/RGXRek01KExGQhtHn73yDDphMd+vuyvbUPpDIBTrTcu9zrFN//p3a8KWpkaDYefQeJ6ifxTqQe8oyo8OLE2ssTTxRCWloJ91iew6dFvoOvgfYfWmC+nLLn3I0J6K42fvEwb+7CPcfRjCY1ljfyq6WVxVHzeoDxkq4w+ValRL0IydsUfo/5MPKjCOx358nLrwWGjfZ7WwbutlHqMCdfU7Hizj/Ss1VNFTqUFlKO5TdgmeS48LCYmskMkDoQ7ugWO3CCu9z/MYFWg4v+HBYj5ajALrKB3QWNjaY7Q97YhJO4Tpi46Y1a545kZwSLTQ98fNwl8bMgwHdRiPutQ729ViwWfMjzlDNXgFoYf/YfxW4U2EeQ1P0wYNHpArlEKKXKHTYUKq/sEE0LrobkO9hIvXA3kMM5x9eBC9z4Ix5FiRlpKS0sra2voI1vodnz6PhAme+2FEv+Zpo9fNAmqIo0WPDp32x2MIRMYksDgl39Eg7etFG5hoYGsjg/Xze0D1is48VnqofWfucl82e3H+r//HNkpEo3mHrquNjc0p/jOTkCMGgw8yDpXNFsb32XMdjp15BMtnu0HhguaxM3fQqxjw/Osk3Hv8mrXn0HZ62YEMhpZjXuvZzeA117LD9TvBMGf5CZg/uTPUrKraDRRL8P9hxjTZcEyTGwy+Y9fgA1ATPvwy9wCUcHaCCSPasnPmwNod1+DvHVfTlyQxhpw2GIL6wH6c9i90bFcTenVhu2hRBl0nk8kM35BWBCb9PENrX0/GQv077lN2Q8M6ZczKWI6efwzrdvlJYiy5hZOjHfyzqBdcux0MqzepNgCzsrIairrfyAISYzKDQStfioIPoi1NxkzfA21bVIE+3zbmZ3MfhTIVfPbfzNQpaKnQa3TR1K5suY1VG9ONpj8azZ8sICEmUZdCoRiNReJK8v88cy/Uq1UafuhFW1OYDzHxSTAES72QN3Gi+6HolfNFsyrQ7eu6YC3LxyqfWaGKcdXyxUy6Y7c2qIL+04y90KppRTajnECZx6DxrGABCZDcYLBkaYRCXkMhZbRH4suwGKBptuYGjYMZOnUP27Q/68a3mqBljjp9VgNmenzBY8wTWhdv9NTdMHbIZ/Bpo/JkMDTA6ytMDxrYZTSSv5JQwOVkLFduPoert15gneVzfiaPnIDG4dCM5pXe5yAqOoFKPBrnMQ8zsiSfpJIaDL6KvkdjaZWcosAK2CW2zSs9QB45y6eNKrCFZ722X2VhNBrKtcavcIlIZjBYsqBc+SaR3/dsABRysqNNTdk5c4TaWgyt8OJ/cJ/549axHtwLCGX7M3OGYhoZnXsl0wAWeTTB6DjWuxwneu6DVp9UBrcONEkrd/E5cAuWYl0qJz6dMUHAxloGa+fkXDuMLmiH80pYAVf74GiNaXSe+7OFlK+kr9A5PnseAQ8ev4avsYL4sYGZhb2CnYuYx2uYul18zz1ihkzg0egKpSQGg4LQANWm5Kd5njSh1d7O+GV2LQ5MGAf8nKb+JHOAZjnQvhePAyNYGNPpa+YxAqlKGDt0JckTjZ91VSo4p49R/ZiQK1KhZeMKUECCGQlSUKqEE5QuWRDeZaxrWRyrDka9K6UqYQqiY0sd38QSpoRz7o/Yzw2oPaegozSbv0gB1adS5KlwP0C1Xy/WX2jZeaM2SpCkGECrLY0GE4if1LbDf9nB1pbr0VnapbKzy6vXcRD4MjpTiUd+auBavukixL1NFlUaKrD0cK1XFga6NWJ+TVBNgSq7UmwHIBXU0t6oblnWxIFpRKtbt8Z0yvY+vZKUMGi5cehukr9y+aKgVIpasTJHKINFcqsmFaBFo/LprlmDctCkTmmWAzW07muEZkdSZbYpKr95w/IaXQt05mQshC1+HRYtnN5mR62+sSpv9pCqDkMvSbYEecVyxVjPKfVr5JG7BIfEsGXuq1VKX7g8AksXo5Z3l6qEof0fWLNi/dql4UVINJvHnEfuQhvTUaWD2mI4R/gx20hVwhAn0L2tULYoFCtcAG7cNe3+jnnoh+Z6N65TVv0z/yw/ZhvJDAZLmctY+X1YwMEGalQuDmeu6F3ZPw8TQiX8Jb9AaOFakYWxwnsB0+g6CxiBlAZDnUmLyd+3uysKG/RBbBNjqdDa1rQESfMmKoPBzOyF6ZPAAkYg5SuJRnltQ0s+W7xoAejWsQEsW3eOn8kjJ6F1b7btuwnD+qiW+0ZjOYtps5UFjERSg+GMxfJPMbBnU4iOS4DDpwxauD0PCVi89gy0+bQKW5sGM3A8liwT0WDe3+8tG0huMCjYTWVq6gQaOjB9bHvYtNvPqEXm8zCMzXuuQ3jk2/QtgbF0mYppohoYIwGmKGFoR4JlKOgi6vz635ivYMqCw2zhnzxMy/GzAXDyXAAsmtYV08CKSpe/MC2W89OSYBKDIWQy2UQ0mi11a5SCKR5fsLkzoW/yjMZU0P5w2/bdgGWz3NjqVmgsW7FkGc1PS4bJDIZAo+mLRrOWNu6dNb4DeEzdDf55ryfJ8fn3OluRa+Wc7mznZdS5FxpLH35aUkxqMAQazXC09om1qpVkG6d7LvOF/b73+dk8jGX670fgcVAErF34HeR3sKHJg5NQ50P4ackxucEQaO2L0GiaF3Kyi/NZ3hcePn7NelGl3qH6YyIoOAp6jPCGVp9WhpnjvqZXEHUsfo51loWqX5iGHDEYAo2G5sXQMAjfSe7tYGifZtBr1AY2hDA3oFGLCqUS5Arxzhx64UmG+StPwqI1p8F7cW9o34ZtU3g0PDzcBT+fLW9nTjHgO7YzPmQMOgE/u4Xuw9YLj4PCKZhjoAxspat3CeJdUnLuLni03/ee8M0PXsLtB6r17/AZ4tB9uAsKZQUfdj49OK08NWvJMWHUrzuFqOh3TBl5ZHD5RhBbRGjv0bssjHqjRRLnoDfH3hBmAz50Pnz+BaQIhUIpzFnmK3w7xEu4o7aK5MfK9gM3hU79/xYOnrjPY5ix0AKSH+EI+yygEshwPJlWkIMnHghdBq0TvLZfFeRyJY/98HkT+Vb4Zc4BYcBPPsLjQNVrGvWiQDcNvZIMqf3gkMvl7bHIfUTKiopJEGYtPib0GO4t+J71Z6XQh0ZsXCJbJbPr4HXC1r038BlVa+ShDp6hodB8L7PBrC0WleWAbizW/n/FryynNxHxsGbzJTY465uv68K3HeqazbJnhoKlB9uckCb90QzRXl0bqsYYCwJVZH+XyWQL8blT+M/NBosp4lCJduiGo+FMREWWo8/L89cCYeu+GxAfnwxftq7OZvrRljTmtkgQzTJ49OwN7D58B/ALB+rUKAX93JpA9cqqsbZoJM/x2Wh3zM3oVLs8mikW+05EBddDRdPGFT3QsSUrqUGQBg5hhZlNHfmkUQVwrV8W6tZ0ybHJZWHh8ez+V248x2Mom6PVtGF56NyuNhQvlj6jIBZl34LHP9FALKrZ+4OpRMXHx5d0dHTsiAnRGw2Ipu0WofhYLH2CgiPhfkAY3Lz3ks1TojGutGeSLb4CqlcuAfb2NlCmpBObWqppNSq8HtuFhPZhio1PYsudUksr3ovFK1MFNj2Y1vCj65V1KZS2AhVNnaBXjB/+1is5OflsgQIFLHrH0w/GYDSBiUSpXxaPrdE1x9xcF4810QDYtN6s0HK8tPZdVshgrK21L/aBBkHTN+7j8R7+lnZfO43HMHTmM0FLIj5ogzEETGx6X1CppEsnUeZexzAtAP8PO/+vOUvLj/wAAAAASUVORK5CYII="/>
          <p:cNvSpPr>
            <a:spLocks noChangeAspect="1" noChangeArrowheads="1"/>
          </p:cNvSpPr>
          <p:nvPr/>
        </p:nvSpPr>
        <p:spPr bwMode="auto">
          <a:xfrm>
            <a:off x="8097768" y="2098465"/>
            <a:ext cx="1338469" cy="133847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4" name="Content Placeholder 2"/>
          <p:cNvSpPr txBox="1">
            <a:spLocks/>
          </p:cNvSpPr>
          <p:nvPr/>
        </p:nvSpPr>
        <p:spPr>
          <a:xfrm>
            <a:off x="717884" y="2429436"/>
            <a:ext cx="10515600" cy="4078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endParaRPr lang="en-GB" dirty="0" smtClean="0">
              <a:latin typeface="Bahnschrift Light Condensed" panose="020B0502040204020203" pitchFamily="34" charset="0"/>
            </a:endParaRPr>
          </a:p>
          <a:p>
            <a:pPr marL="0" indent="0">
              <a:buFont typeface="Arial" panose="020B0604020202020204" pitchFamily="34" charset="0"/>
              <a:buNone/>
            </a:pPr>
            <a:endParaRPr lang="en-GB" sz="900" dirty="0">
              <a:latin typeface="Bahnschrift Light Condensed" panose="020B0502040204020203" pitchFamily="34" charset="0"/>
            </a:endParaRPr>
          </a:p>
        </p:txBody>
      </p:sp>
      <p:sp>
        <p:nvSpPr>
          <p:cNvPr id="20" name="Title 1"/>
          <p:cNvSpPr txBox="1">
            <a:spLocks/>
          </p:cNvSpPr>
          <p:nvPr/>
        </p:nvSpPr>
        <p:spPr>
          <a:xfrm>
            <a:off x="838200" y="1"/>
            <a:ext cx="10515600" cy="16906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smtClean="0">
                <a:solidFill>
                  <a:schemeClr val="bg1"/>
                </a:solidFill>
                <a:latin typeface="Arial Narrow" panose="020B0606020202030204" pitchFamily="34" charset="0"/>
              </a:rPr>
              <a:t>Useful resources </a:t>
            </a:r>
            <a:endParaRPr lang="en-GB" sz="4800" dirty="0">
              <a:solidFill>
                <a:schemeClr val="bg1"/>
              </a:solidFill>
              <a:latin typeface="Arial Narrow" panose="020B0606020202030204" pitchFamily="34" charset="0"/>
            </a:endParaRPr>
          </a:p>
        </p:txBody>
      </p:sp>
      <p:sp>
        <p:nvSpPr>
          <p:cNvPr id="21" name="Content Placeholder 2"/>
          <p:cNvSpPr txBox="1">
            <a:spLocks/>
          </p:cNvSpPr>
          <p:nvPr/>
        </p:nvSpPr>
        <p:spPr>
          <a:xfrm>
            <a:off x="838200" y="2043718"/>
            <a:ext cx="10515600" cy="48142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GB" sz="2200" b="1" dirty="0" smtClean="0">
                <a:latin typeface="Arial Narrow" panose="020B0606020202030204" pitchFamily="34" charset="0"/>
              </a:rPr>
              <a:t>Creating a business profile </a:t>
            </a:r>
            <a:r>
              <a:rPr lang="en-GB" sz="2200" b="1" dirty="0">
                <a:latin typeface="Arial Narrow" panose="020B0606020202030204" pitchFamily="34" charset="0"/>
              </a:rPr>
              <a:t>on Instagram: </a:t>
            </a:r>
            <a:endParaRPr lang="en-GB" sz="2200" b="1" dirty="0" smtClean="0">
              <a:latin typeface="Arial Narrow" panose="020B0606020202030204" pitchFamily="34" charset="0"/>
            </a:endParaRPr>
          </a:p>
          <a:p>
            <a:pPr marL="0" indent="0">
              <a:lnSpc>
                <a:spcPct val="110000"/>
              </a:lnSpc>
              <a:buNone/>
            </a:pPr>
            <a:r>
              <a:rPr lang="en-GB" sz="2200" b="1" dirty="0" smtClean="0">
                <a:latin typeface="Arial Narrow" panose="020B0606020202030204" pitchFamily="34" charset="0"/>
                <a:hlinkClick r:id="rId4"/>
              </a:rPr>
              <a:t>https</a:t>
            </a:r>
            <a:r>
              <a:rPr lang="en-GB" sz="2200" b="1" dirty="0">
                <a:latin typeface="Arial Narrow" panose="020B0606020202030204" pitchFamily="34" charset="0"/>
                <a:hlinkClick r:id="rId4"/>
              </a:rPr>
              <a:t>://business.instagram.com/blog/creating-a-business-profile-on-instagram</a:t>
            </a:r>
            <a:r>
              <a:rPr lang="en-GB" sz="2200" b="1" dirty="0" smtClean="0">
                <a:latin typeface="Arial Narrow" panose="020B0606020202030204" pitchFamily="34" charset="0"/>
                <a:hlinkClick r:id="rId4"/>
              </a:rPr>
              <a:t>/</a:t>
            </a:r>
            <a:endParaRPr lang="en-GB" sz="2200" b="1" dirty="0" smtClean="0">
              <a:latin typeface="Arial Narrow" panose="020B0606020202030204" pitchFamily="34" charset="0"/>
            </a:endParaRPr>
          </a:p>
          <a:p>
            <a:pPr marL="0" indent="0">
              <a:lnSpc>
                <a:spcPct val="110000"/>
              </a:lnSpc>
              <a:buNone/>
            </a:pPr>
            <a:r>
              <a:rPr lang="en-GB" sz="2200" b="1" dirty="0" smtClean="0">
                <a:latin typeface="Arial Narrow" panose="020B0606020202030204" pitchFamily="34" charset="0"/>
              </a:rPr>
              <a:t>Getting started with Facebook advertising: </a:t>
            </a:r>
          </a:p>
          <a:p>
            <a:pPr marL="0" indent="0">
              <a:lnSpc>
                <a:spcPct val="110000"/>
              </a:lnSpc>
              <a:buNone/>
            </a:pPr>
            <a:r>
              <a:rPr lang="en-GB" sz="2200" b="1" dirty="0">
                <a:latin typeface="Arial Narrow" panose="020B0606020202030204" pitchFamily="34" charset="0"/>
                <a:hlinkClick r:id="rId5"/>
              </a:rPr>
              <a:t>https://www.disruptiveadvertising.com/social-media/facebook-ads-guide</a:t>
            </a:r>
            <a:r>
              <a:rPr lang="en-GB" sz="2200" b="1" dirty="0" smtClean="0">
                <a:latin typeface="Arial Narrow" panose="020B0606020202030204" pitchFamily="34" charset="0"/>
                <a:hlinkClick r:id="rId5"/>
              </a:rPr>
              <a:t>/</a:t>
            </a:r>
            <a:endParaRPr lang="en-GB" sz="2200" b="1" dirty="0" smtClean="0">
              <a:latin typeface="Arial Narrow" panose="020B0606020202030204" pitchFamily="34" charset="0"/>
            </a:endParaRPr>
          </a:p>
          <a:p>
            <a:pPr marL="0" indent="0">
              <a:lnSpc>
                <a:spcPct val="110000"/>
              </a:lnSpc>
              <a:buNone/>
            </a:pPr>
            <a:r>
              <a:rPr lang="en-GB" sz="2200" b="1" dirty="0" smtClean="0">
                <a:latin typeface="Arial Narrow" panose="020B0606020202030204" pitchFamily="34" charset="0"/>
              </a:rPr>
              <a:t>Smart Insights is packed full of useful templates &amp; guides by marketing guru Dave Chaffey </a:t>
            </a:r>
          </a:p>
          <a:p>
            <a:pPr marL="0" indent="0">
              <a:lnSpc>
                <a:spcPct val="110000"/>
              </a:lnSpc>
              <a:buNone/>
            </a:pPr>
            <a:r>
              <a:rPr lang="en-GB" sz="2200" b="1" dirty="0">
                <a:latin typeface="Arial Narrow" panose="020B0606020202030204" pitchFamily="34" charset="0"/>
                <a:hlinkClick r:id="rId6"/>
              </a:rPr>
              <a:t>https://www.smartinsights.com</a:t>
            </a:r>
            <a:r>
              <a:rPr lang="en-GB" sz="2200" b="1" dirty="0" smtClean="0">
                <a:latin typeface="Arial Narrow" panose="020B0606020202030204" pitchFamily="34" charset="0"/>
                <a:hlinkClick r:id="rId6"/>
              </a:rPr>
              <a:t>/</a:t>
            </a:r>
            <a:r>
              <a:rPr lang="en-GB" sz="2200" b="1" dirty="0" smtClean="0">
                <a:latin typeface="Arial Narrow" panose="020B0606020202030204" pitchFamily="34" charset="0"/>
              </a:rPr>
              <a:t>  (free membership required for access) </a:t>
            </a:r>
          </a:p>
          <a:p>
            <a:pPr marL="0" indent="0">
              <a:lnSpc>
                <a:spcPct val="110000"/>
              </a:lnSpc>
              <a:buNone/>
            </a:pPr>
            <a:r>
              <a:rPr lang="en-GB" sz="2200" b="1" dirty="0" smtClean="0">
                <a:latin typeface="Arial Narrow" panose="020B0606020202030204" pitchFamily="34" charset="0"/>
              </a:rPr>
              <a:t>A really good guide to content marketing: </a:t>
            </a:r>
          </a:p>
          <a:p>
            <a:pPr marL="0" indent="0">
              <a:lnSpc>
                <a:spcPct val="110000"/>
              </a:lnSpc>
              <a:buNone/>
            </a:pPr>
            <a:r>
              <a:rPr lang="en-GB" sz="2200" b="1" dirty="0">
                <a:latin typeface="Arial Narrow" panose="020B0606020202030204" pitchFamily="34" charset="0"/>
                <a:hlinkClick r:id="rId7"/>
              </a:rPr>
              <a:t>https://www.quicksprout.com/the-advanced-guide-to-content-marketing</a:t>
            </a:r>
            <a:r>
              <a:rPr lang="en-GB" sz="2200" b="1" dirty="0" smtClean="0">
                <a:latin typeface="Arial Narrow" panose="020B0606020202030204" pitchFamily="34" charset="0"/>
                <a:hlinkClick r:id="rId7"/>
              </a:rPr>
              <a:t>/</a:t>
            </a:r>
            <a:r>
              <a:rPr lang="en-GB" sz="2200" b="1" dirty="0" smtClean="0">
                <a:latin typeface="Arial Narrow" panose="020B0606020202030204" pitchFamily="34" charset="0"/>
              </a:rPr>
              <a:t> </a:t>
            </a:r>
          </a:p>
        </p:txBody>
      </p:sp>
    </p:spTree>
    <p:extLst>
      <p:ext uri="{BB962C8B-B14F-4D97-AF65-F5344CB8AC3E}">
        <p14:creationId xmlns:p14="http://schemas.microsoft.com/office/powerpoint/2010/main" val="202119589"/>
      </p:ext>
    </p:extLst>
  </p:cSld>
  <p:clrMapOvr>
    <a:masterClrMapping/>
  </p:clrMapOvr>
  <p:transition>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r="69710"/>
          <a:stretch/>
        </p:blipFill>
        <p:spPr>
          <a:xfrm rot="5400000">
            <a:off x="2660575" y="-2673427"/>
            <a:ext cx="6870852" cy="12192002"/>
          </a:xfrm>
          <a:prstGeom prst="rect">
            <a:avLst/>
          </a:prstGeom>
        </p:spPr>
      </p:pic>
      <p:sp>
        <p:nvSpPr>
          <p:cNvPr id="18" name="TextBox 17"/>
          <p:cNvSpPr txBox="1"/>
          <p:nvPr/>
        </p:nvSpPr>
        <p:spPr>
          <a:xfrm>
            <a:off x="2636774" y="2622216"/>
            <a:ext cx="6923652" cy="707886"/>
          </a:xfrm>
          <a:prstGeom prst="rect">
            <a:avLst/>
          </a:prstGeom>
          <a:noFill/>
        </p:spPr>
        <p:txBody>
          <a:bodyPr wrap="square" rtlCol="0">
            <a:spAutoFit/>
          </a:bodyPr>
          <a:lstStyle/>
          <a:p>
            <a:pPr algn="ctr"/>
            <a:r>
              <a:rPr lang="en-GB" sz="4000" dirty="0" smtClean="0">
                <a:solidFill>
                  <a:schemeClr val="bg1"/>
                </a:solidFill>
                <a:latin typeface="Arial Narrow" panose="020B0606020202030204" pitchFamily="34" charset="0"/>
              </a:rPr>
              <a:t>Thank you </a:t>
            </a:r>
            <a:endParaRPr lang="en-GB" sz="4000" dirty="0">
              <a:solidFill>
                <a:schemeClr val="bg1"/>
              </a:solidFill>
              <a:latin typeface="Arial Narrow" panose="020B0606020202030204" pitchFamily="34" charset="0"/>
            </a:endParaRPr>
          </a:p>
        </p:txBody>
      </p:sp>
    </p:spTree>
    <p:extLst>
      <p:ext uri="{BB962C8B-B14F-4D97-AF65-F5344CB8AC3E}">
        <p14:creationId xmlns:p14="http://schemas.microsoft.com/office/powerpoint/2010/main" val="2295557093"/>
      </p:ext>
    </p:extLst>
  </p:cSld>
  <p:clrMapOvr>
    <a:masterClrMapping/>
  </p:clrMapOvr>
  <p:transition>
    <p:wip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531</TotalTime>
  <Words>1838</Words>
  <Application>Microsoft Office PowerPoint</Application>
  <PresentationFormat>Widescreen</PresentationFormat>
  <Paragraphs>204</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 Narrow</vt:lpstr>
      <vt:lpstr>Bahnschrift Light Condensed</vt:lpstr>
      <vt:lpstr>Bahnschrift Light SemiCondensed</vt:lpstr>
      <vt:lpstr>Calibri</vt:lpstr>
      <vt:lpstr>Calibri Light</vt:lpstr>
      <vt:lpstr>Wingdings</vt:lpstr>
      <vt:lpstr>office theme</vt:lpstr>
      <vt:lpstr>PowerPoint Presentation</vt:lpstr>
      <vt:lpstr>PowerPoint Presentation</vt:lpstr>
      <vt:lpstr>Do we know what we think we know, we know?</vt:lpstr>
      <vt:lpstr>Why Social Media? </vt:lpstr>
      <vt:lpstr>Content Marketing – Building YOUR brand </vt:lpstr>
      <vt:lpstr>Building YOUR brand – principles </vt:lpstr>
      <vt:lpstr>PowerPoint Presentation</vt:lpstr>
      <vt:lpstr>Building YOUR brand – practicalities</vt:lpstr>
      <vt:lpstr>PowerPoint Presentation</vt:lpstr>
      <vt:lpstr>Building YOUR brand – practicalities</vt:lpstr>
      <vt:lpstr>Content Marketing – Building YOUR brand </vt:lpstr>
      <vt:lpstr>Choosing your channels</vt:lpstr>
      <vt:lpstr>Choosing your channels</vt:lpstr>
      <vt:lpstr>Reaching a wider audience </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Gardner</dc:creator>
  <cp:lastModifiedBy>David Gardner</cp:lastModifiedBy>
  <cp:revision>52</cp:revision>
  <dcterms:created xsi:type="dcterms:W3CDTF">2013-07-15T20:26:40Z</dcterms:created>
  <dcterms:modified xsi:type="dcterms:W3CDTF">2018-11-07T12:43:42Z</dcterms:modified>
</cp:coreProperties>
</file>