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25"/>
  </p:notesMasterIdLst>
  <p:handoutMasterIdLst>
    <p:handoutMasterId r:id="rId26"/>
  </p:handoutMasterIdLst>
  <p:sldIdLst>
    <p:sldId id="2265" r:id="rId2"/>
    <p:sldId id="2243" r:id="rId3"/>
    <p:sldId id="2246" r:id="rId4"/>
    <p:sldId id="2247" r:id="rId5"/>
    <p:sldId id="2248" r:id="rId6"/>
    <p:sldId id="2249" r:id="rId7"/>
    <p:sldId id="2250" r:id="rId8"/>
    <p:sldId id="2251" r:id="rId9"/>
    <p:sldId id="2252" r:id="rId10"/>
    <p:sldId id="2253" r:id="rId11"/>
    <p:sldId id="2254" r:id="rId12"/>
    <p:sldId id="2255" r:id="rId13"/>
    <p:sldId id="2256" r:id="rId14"/>
    <p:sldId id="2257" r:id="rId15"/>
    <p:sldId id="2258" r:id="rId16"/>
    <p:sldId id="2259" r:id="rId17"/>
    <p:sldId id="2260" r:id="rId18"/>
    <p:sldId id="2261" r:id="rId19"/>
    <p:sldId id="2262" r:id="rId20"/>
    <p:sldId id="2263" r:id="rId21"/>
    <p:sldId id="2264" r:id="rId22"/>
    <p:sldId id="2244" r:id="rId23"/>
    <p:sldId id="2245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5854"/>
    <p:restoredTop sz="78429"/>
  </p:normalViewPr>
  <p:slideViewPr>
    <p:cSldViewPr snapToGrid="0" snapToObjects="1">
      <p:cViewPr varScale="1">
        <p:scale>
          <a:sx n="99" d="100"/>
          <a:sy n="99" d="100"/>
        </p:scale>
        <p:origin x="1616" y="184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notesMaster" Target="notesMasters/notesMaster1.xml"/><Relationship Id="rId26" Type="http://schemas.openxmlformats.org/officeDocument/2006/relationships/handoutMaster" Target="handoutMasters/handoutMaster1.xml"/><Relationship Id="rId27" Type="http://schemas.openxmlformats.org/officeDocument/2006/relationships/presProps" Target="presProps.xml"/><Relationship Id="rId28" Type="http://schemas.openxmlformats.org/officeDocument/2006/relationships/viewProps" Target="viewProps.xml"/><Relationship Id="rId29" Type="http://schemas.openxmlformats.org/officeDocument/2006/relationships/theme" Target="theme/theme1.xml"/><Relationship Id="rId30" Type="http://schemas.openxmlformats.org/officeDocument/2006/relationships/tableStyles" Target="tableStyles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=""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0D04C9-0A3A-3B49-AB07-2246B6F90D43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034452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0D04C9-0A3A-3B49-AB07-2246B6F90D43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63348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=""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=""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=""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=""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=""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=""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=""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=""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=""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=""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=""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=""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=""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=""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=""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=""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=""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=""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=""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=""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=""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=""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=""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=""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=""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4/23/25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=""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=""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3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="" xmlns:a16="http://schemas.microsoft.com/office/drawing/2014/main" id="{DDD1D25B-A545-A043-D31D-B29AE250443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838200" y="633598"/>
            <a:ext cx="10515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ECAD6052C</a:t>
            </a:r>
            <a:br>
              <a:rPr lang="cy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y-GB" sz="40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y-GB" sz="4000" b="1" dirty="0" smtClean="0">
                <a:latin typeface="Arial" panose="020B0604020202020204" pitchFamily="34" charset="0"/>
                <a:cs typeface="Arial" panose="020B0604020202020204" pitchFamily="34" charset="0"/>
              </a:rPr>
              <a:t>Gwers-feicro</a:t>
            </a:r>
            <a:endParaRPr lang="cy-GB" sz="4000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5" name="Title 3">
            <a:extLst>
              <a:ext uri="{FF2B5EF4-FFF2-40B4-BE49-F238E27FC236}">
                <a16:creationId xmlns="" xmlns:a16="http://schemas.microsoft.com/office/drawing/2014/main" id="{DDD1D25B-A545-A043-D31D-B29AE2504432}"/>
              </a:ext>
            </a:extLst>
          </p:cNvPr>
          <p:cNvSpPr txBox="1">
            <a:spLocks/>
          </p:cNvSpPr>
          <p:nvPr/>
        </p:nvSpPr>
        <p:spPr>
          <a:xfrm>
            <a:off x="838200" y="3863029"/>
            <a:ext cx="10515600" cy="8679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>
            <a:sp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y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Gwers-feicro gyda ffocws ar iaith a dysgu nodweddion dyddiadur </a:t>
            </a:r>
            <a:r>
              <a:rPr lang="mr-IN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–</a:t>
            </a:r>
            <a:r>
              <a:rPr lang="cy-GB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Blwyddyn 2.</a:t>
            </a:r>
            <a:endParaRPr lang="cy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485361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="" xmlns:a16="http://schemas.microsoft.com/office/drawing/2014/main" id="{3549AC5E-D78E-FC0E-1D7B-3AF6E641AEF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7401490"/>
              </p:ext>
            </p:extLst>
          </p:nvPr>
        </p:nvGraphicFramePr>
        <p:xfrm>
          <a:off x="144171" y="790384"/>
          <a:ext cx="11903658" cy="5572209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="" xmlns:a16="http://schemas.microsoft.com/office/drawing/2014/main" val="2738080912"/>
                    </a:ext>
                  </a:extLst>
                </a:gridCol>
                <a:gridCol w="3831718">
                  <a:extLst>
                    <a:ext uri="{9D8B030D-6E8A-4147-A177-3AD203B41FA5}">
                      <a16:colId xmlns="" xmlns:a16="http://schemas.microsoft.com/office/drawing/2014/main" val="3577913332"/>
                    </a:ext>
                  </a:extLst>
                </a:gridCol>
                <a:gridCol w="4668235">
                  <a:extLst>
                    <a:ext uri="{9D8B030D-6E8A-4147-A177-3AD203B41FA5}">
                      <a16:colId xmlns="" xmlns:a16="http://schemas.microsoft.com/office/drawing/2014/main" val="1680325966"/>
                    </a:ext>
                  </a:extLst>
                </a:gridCol>
              </a:tblGrid>
              <a:tr h="664929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</a:t>
                      </a:r>
                      <a:r>
                        <a:rPr lang="cy-GB" sz="1800" b="0" dirty="0" smtClean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2</a:t>
                      </a: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</a:t>
                      </a:r>
                      <a:r>
                        <a:rPr lang="cy-GB" sz="1600" b="0" dirty="0" smtClean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 Ieithoedd, llythrennedd a chyfathrebu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</a:t>
                      </a:r>
                      <a:r>
                        <a:rPr lang="cy-GB" sz="1600" b="0" dirty="0" smtClean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r>
                        <a:rPr lang="cy-GB" sz="1600" b="0" baseline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 </a:t>
                      </a:r>
                      <a:r>
                        <a:rPr lang="cy-GB" sz="1600" b="0" baseline="0" dirty="0" smtClean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Nodweddion Dyddiadur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2134963061"/>
                  </a:ext>
                </a:extLst>
              </a:tr>
              <a:tr h="1632408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Dealltwriaeth sylfaenol o emosiynau a sut i'w fynegi'n llafar ac yn ysgrifenedig.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Dealltwriaeth</a:t>
                      </a:r>
                      <a:r>
                        <a:rPr lang="cy-GB" sz="1600" baseline="0" dirty="0" smtClean="0"/>
                        <a:t> o’r </a:t>
                      </a:r>
                      <a:r>
                        <a:rPr lang="cy-GB" sz="1600" dirty="0" smtClean="0"/>
                        <a:t>stori neu gymeriad Lleucu Llwyd drwy sesiynau darllen blaenorol.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Dyddiadur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Teimladau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Berfau cryno (e.e. es i, gwelais, teimlais)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Cymariaethau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Ansoddeiriau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endParaRPr lang="cy-GB" sz="1800" b="1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</a:t>
                      </a:r>
                      <a:r>
                        <a:rPr lang="cy-GB" sz="1800" b="0" dirty="0" smtClean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Deall nodweddion dyddiadur (dyddiad, person cyntaf, mynegi teimladau).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Cyflwyno’r stori am ‘Lleucu Llwyd’ a’i defnyddio fel sail i’r dysgu.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Trafod y defnydd o iaith ddisgrifiadol mewn testun dyddiadur.</a:t>
                      </a:r>
                    </a:p>
                    <a:p>
                      <a:pPr marL="285750" indent="-285750">
                        <a:buFont typeface="Arial" charset="0"/>
                        <a:buChar char="•"/>
                      </a:pPr>
                      <a:r>
                        <a:rPr lang="cy-GB" sz="1600" dirty="0" smtClean="0"/>
                        <a:t>Archwilio strwythur brawddegau gan gynnwys berfau cryno, ansoddeiriau ac enwau.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cy-GB" sz="1800" b="0" dirty="0" smtClean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Gweithgaredd chwarae</a:t>
                      </a:r>
                      <a:r>
                        <a:rPr lang="cy-GB" sz="1600" baseline="0" dirty="0" smtClean="0"/>
                        <a:t> rôl</a:t>
                      </a:r>
                      <a:r>
                        <a:rPr lang="cy-GB" sz="1600" dirty="0" smtClean="0"/>
                        <a:t> – esgys</a:t>
                      </a:r>
                      <a:r>
                        <a:rPr lang="cy-GB" sz="1600" baseline="0" dirty="0" smtClean="0"/>
                        <a:t> fy mod yn</a:t>
                      </a:r>
                      <a:r>
                        <a:rPr lang="cy-GB" sz="1600" dirty="0" smtClean="0"/>
                        <a:t> estron, disgyblion yn egluro dyddiaduron.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Trafodaeth o gynnwys</a:t>
                      </a:r>
                      <a:r>
                        <a:rPr lang="cy-GB" sz="1600" baseline="0" dirty="0" smtClean="0"/>
                        <a:t> y stori ‘Ty Lliwgar Lleucu Llwyd’.</a:t>
                      </a:r>
                      <a:endParaRPr lang="cy-GB" sz="16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Gwaith grŵp: adnabod a chategoreiddio nodweddion dyddiadur o destun printiedig.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Trafodaeth dosbarth ar deimladau Lleucu Llwyd –cynnwys</a:t>
                      </a:r>
                      <a:r>
                        <a:rPr lang="cy-GB" sz="1600" baseline="0" dirty="0" smtClean="0"/>
                        <a:t> ei </a:t>
                      </a:r>
                      <a:r>
                        <a:rPr lang="cy-GB" sz="1600" dirty="0" smtClean="0"/>
                        <a:t>dyddiadur.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Drilio treigladau</a:t>
                      </a:r>
                      <a:r>
                        <a:rPr lang="cy-GB" sz="1600" baseline="0" dirty="0" smtClean="0"/>
                        <a:t> trwynol ar ôl ‘fy’.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aseline="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baseline="0" dirty="0" smtClean="0"/>
                        <a:t>Ysgrifennu dyddaidur o safbwynt Lleucu Llwyd, gweithio mewn grwpiau bach.</a:t>
                      </a:r>
                      <a:endParaRPr lang="cy-GB" sz="1600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</a:t>
                      </a:r>
                      <a:r>
                        <a:rPr lang="cy-GB" sz="1800" b="0" dirty="0" smtClean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Pwerbwynt yn esbonio nodweddion dyddiadur gyda delweddau a brawddegau enghreifftiol.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Enghreifftiau printiedig o ddyddiaduron go iawn a rhai wedi'u dyfeisio.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cy-GB" sz="1600" dirty="0" smtClean="0"/>
                        <a:t>Byrddau gwyn bach, peniau, a chardiau geirfa i’w defnyddio yn y gwers.</a:t>
                      </a: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=""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DDD1D25B-A545-A043-D31D-B29AE2504432}"/>
              </a:ext>
            </a:extLst>
          </p:cNvPr>
          <p:cNvSpPr txBox="1"/>
          <p:nvPr/>
        </p:nvSpPr>
        <p:spPr>
          <a:xfrm>
            <a:off x="3784600" y="82498"/>
            <a:ext cx="462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</p:spTree>
    <p:extLst>
      <p:ext uri="{BB962C8B-B14F-4D97-AF65-F5344CB8AC3E}">
        <p14:creationId xmlns:p14="http://schemas.microsoft.com/office/powerpoint/2010/main" val="24959877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55394" y="1589371"/>
            <a:ext cx="6612556" cy="5005540"/>
          </a:xfrm>
        </p:spPr>
        <p:txBody>
          <a:bodyPr>
            <a:normAutofit/>
          </a:bodyPr>
          <a:lstStyle/>
          <a:p>
            <a:r>
              <a:rPr lang="en-GB" sz="4800" dirty="0" err="1">
                <a:latin typeface="Comic Sans MS" panose="030F0702030302020204" pitchFamily="66" charset="0"/>
              </a:rPr>
              <a:t>Rhywbeth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rydych</a:t>
            </a:r>
            <a:r>
              <a:rPr lang="en-GB" sz="4800" dirty="0">
                <a:latin typeface="Comic Sans MS" panose="030F0702030302020204" pitchFamily="66" charset="0"/>
              </a:rPr>
              <a:t> chi </a:t>
            </a:r>
            <a:r>
              <a:rPr lang="en-GB" sz="4800" dirty="0" err="1">
                <a:latin typeface="Comic Sans MS" panose="030F0702030302020204" pitchFamily="66" charset="0"/>
              </a:rPr>
              <a:t>wedi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b="1" dirty="0" err="1">
                <a:latin typeface="Comic Sans MS" panose="030F0702030302020204" pitchFamily="66" charset="0"/>
              </a:rPr>
              <a:t>gwneud</a:t>
            </a:r>
            <a:r>
              <a:rPr lang="en-GB" sz="4800" dirty="0">
                <a:latin typeface="Comic Sans MS" panose="030F0702030302020204" pitchFamily="66" charset="0"/>
              </a:rPr>
              <a:t> </a:t>
            </a:r>
            <a:r>
              <a:rPr lang="en-GB" sz="4800" dirty="0" err="1">
                <a:latin typeface="Comic Sans MS" panose="030F0702030302020204" pitchFamily="66" charset="0"/>
              </a:rPr>
              <a:t>yn</a:t>
            </a:r>
            <a:r>
              <a:rPr lang="en-GB" sz="4800" dirty="0">
                <a:latin typeface="Comic Sans MS" panose="030F0702030302020204" pitchFamily="66" charset="0"/>
              </a:rPr>
              <a:t> y </a:t>
            </a:r>
            <a:r>
              <a:rPr lang="en-GB" sz="4800" b="1" dirty="0" err="1">
                <a:latin typeface="Comic Sans MS" panose="030F0702030302020204" pitchFamily="66" charset="0"/>
              </a:rPr>
              <a:t>gorffennol</a:t>
            </a:r>
            <a:endParaRPr lang="en-GB" sz="4800" b="1" dirty="0">
              <a:latin typeface="Comic Sans MS" panose="030F0702030302020204" pitchFamily="66" charset="0"/>
            </a:endParaRPr>
          </a:p>
          <a:p>
            <a:endParaRPr lang="en-GB" sz="4800" u="sng" dirty="0">
              <a:latin typeface="Comic Sans MS" panose="030F0702030302020204" pitchFamily="66" charset="0"/>
            </a:endParaRPr>
          </a:p>
          <a:p>
            <a:r>
              <a:rPr lang="en-GB" sz="48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Bwytais</a:t>
            </a:r>
            <a:r>
              <a:rPr lang="en-GB" sz="4800" dirty="0">
                <a:solidFill>
                  <a:srgbClr val="0070C0"/>
                </a:solidFill>
                <a:latin typeface="Comic Sans MS" panose="030F0702030302020204" pitchFamily="66" charset="0"/>
              </a:rPr>
              <a:t>, </a:t>
            </a:r>
            <a:r>
              <a:rPr lang="en-GB" sz="48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edychais</a:t>
            </a:r>
            <a:r>
              <a:rPr lang="en-GB" sz="4800" dirty="0">
                <a:solidFill>
                  <a:srgbClr val="0070C0"/>
                </a:solidFill>
                <a:latin typeface="Comic Sans MS" panose="030F0702030302020204" pitchFamily="66" charset="0"/>
              </a:rPr>
              <a:t>, </a:t>
            </a:r>
            <a:r>
              <a:rPr lang="en-GB" sz="48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clywais</a:t>
            </a:r>
            <a:endParaRPr lang="en-GB" sz="4800" dirty="0">
              <a:solidFill>
                <a:srgbClr val="0070C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141171" y="730717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8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8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</p:txBody>
      </p:sp>
      <p:pic>
        <p:nvPicPr>
          <p:cNvPr id="4098" name="Picture 2" descr="Emoticon Eating Sandwich Stock Illustration - Download Image Now - Emoji,  Eating, Biting - iStock">
            <a:extLst>
              <a:ext uri="{FF2B5EF4-FFF2-40B4-BE49-F238E27FC236}">
                <a16:creationId xmlns:a16="http://schemas.microsoft.com/office/drawing/2014/main" xmlns="" id="{4DBABFAC-5ABF-40F2-B2B0-1A97BADD8F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5767" y="2475699"/>
            <a:ext cx="2482123" cy="3651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46527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73027" y="332471"/>
            <a:ext cx="6237171" cy="6389572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5400" dirty="0" err="1">
                <a:latin typeface="Comic Sans MS" panose="030F0702030302020204" pitchFamily="66" charset="0"/>
              </a:rPr>
              <a:t>Dweud</a:t>
            </a:r>
            <a:r>
              <a:rPr lang="en-GB" sz="5400" dirty="0">
                <a:latin typeface="Comic Sans MS" panose="030F0702030302020204" pitchFamily="66" charset="0"/>
              </a:rPr>
              <a:t> bod </a:t>
            </a:r>
            <a:r>
              <a:rPr lang="en-GB" sz="5400" dirty="0" err="1">
                <a:latin typeface="Comic Sans MS" panose="030F0702030302020204" pitchFamily="66" charset="0"/>
              </a:rPr>
              <a:t>rhywbeth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fel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rhywbeth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arall</a:t>
            </a:r>
            <a:endParaRPr lang="en-GB" sz="5400" dirty="0">
              <a:latin typeface="Comic Sans MS" panose="030F0702030302020204" pitchFamily="66" charset="0"/>
            </a:endParaRPr>
          </a:p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54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Lliwgar</a:t>
            </a:r>
            <a:r>
              <a:rPr lang="en-GB" sz="54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fel</a:t>
            </a:r>
            <a:r>
              <a:rPr lang="en-GB" sz="54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enfys</a:t>
            </a:r>
            <a:endParaRPr lang="en-GB" sz="54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255873" y="236219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8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8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xmlns="" id="{A8F582D0-C2F9-41FB-8976-00C54C0509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5149" y="3331666"/>
            <a:ext cx="3935129" cy="20063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832772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88017" y="1337108"/>
            <a:ext cx="6612556" cy="4688306"/>
          </a:xfrm>
        </p:spPr>
        <p:txBody>
          <a:bodyPr>
            <a:normAutofit/>
          </a:bodyPr>
          <a:lstStyle/>
          <a:p>
            <a:r>
              <a:rPr lang="en-GB" sz="5400" dirty="0">
                <a:latin typeface="Comic Sans MS" panose="030F0702030302020204" pitchFamily="66" charset="0"/>
              </a:rPr>
              <a:t>Gair </a:t>
            </a:r>
            <a:r>
              <a:rPr lang="en-GB" sz="5400" dirty="0" err="1">
                <a:latin typeface="Comic Sans MS" panose="030F0702030302020204" pitchFamily="66" charset="0"/>
              </a:rPr>
              <a:t>i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b="1" dirty="0" err="1">
                <a:latin typeface="Comic Sans MS" panose="030F0702030302020204" pitchFamily="66" charset="0"/>
              </a:rPr>
              <a:t>ddisgrifio</a:t>
            </a:r>
            <a:endParaRPr lang="en-GB" sz="5400" b="1" dirty="0">
              <a:latin typeface="Comic Sans MS" panose="030F0702030302020204" pitchFamily="66" charset="0"/>
            </a:endParaRPr>
          </a:p>
          <a:p>
            <a:endParaRPr lang="en-GB" sz="5400" dirty="0">
              <a:latin typeface="Comic Sans MS" panose="030F0702030302020204" pitchFamily="66" charset="0"/>
            </a:endParaRPr>
          </a:p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5400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Sgleiniog</a:t>
            </a:r>
            <a:r>
              <a:rPr lang="en-GB" sz="5400" dirty="0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lliwgar</a:t>
            </a:r>
            <a:r>
              <a:rPr lang="en-GB" sz="5400" dirty="0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blewog</a:t>
            </a:r>
            <a:endParaRPr lang="en-GB" sz="5400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435544" y="70385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8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8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</p:txBody>
      </p:sp>
      <p:pic>
        <p:nvPicPr>
          <p:cNvPr id="2050" name="Picture 2" descr="The sun is shining icon, cartoon style 15281945 Vector Art at Vecteezy">
            <a:extLst>
              <a:ext uri="{FF2B5EF4-FFF2-40B4-BE49-F238E27FC236}">
                <a16:creationId xmlns:a16="http://schemas.microsoft.com/office/drawing/2014/main" xmlns="" id="{BD2F94B3-3912-4D56-B94F-112E0DFCA3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588" y="2168893"/>
            <a:ext cx="3989671" cy="39896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1345823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5651" y="382802"/>
            <a:ext cx="6612556" cy="6277879"/>
          </a:xfrm>
        </p:spPr>
        <p:txBody>
          <a:bodyPr>
            <a:norm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Enw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rhywbeth</a:t>
            </a:r>
            <a:endParaRPr lang="en-GB" sz="5400" dirty="0">
              <a:latin typeface="Comic Sans MS" panose="030F0702030302020204" pitchFamily="66" charset="0"/>
            </a:endParaRPr>
          </a:p>
          <a:p>
            <a:endParaRPr lang="en-GB" sz="5400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5400" dirty="0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  </a:t>
            </a:r>
            <a:r>
              <a:rPr lang="en-GB" sz="54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coeden</a:t>
            </a:r>
            <a:r>
              <a:rPr lang="en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cath</a:t>
            </a:r>
            <a:r>
              <a:rPr lang="en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, </a:t>
            </a:r>
            <a:r>
              <a:rPr lang="cy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tŷ</a:t>
            </a:r>
            <a:endParaRPr lang="en-GB" sz="5400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endParaRPr lang="en-GB" sz="5400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r>
              <a:rPr lang="en-GB" sz="5400" dirty="0" err="1">
                <a:latin typeface="Comic Sans MS" panose="030F0702030302020204" pitchFamily="66" charset="0"/>
              </a:rPr>
              <a:t>Fy</a:t>
            </a:r>
            <a:r>
              <a:rPr lang="en-GB" sz="5400" dirty="0">
                <a:latin typeface="Comic Sans MS" panose="030F0702030302020204" pitchFamily="66" charset="0"/>
              </a:rPr>
              <a:t> ______ ?</a:t>
            </a:r>
          </a:p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5400" dirty="0" err="1">
                <a:latin typeface="Comic Sans MS" panose="030F0702030302020204" pitchFamily="66" charset="0"/>
              </a:rPr>
              <a:t>Fy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cy-GB" sz="5400" dirty="0">
                <a:latin typeface="Comic Sans MS" panose="030F0702030302020204" pitchFamily="66" charset="0"/>
              </a:rPr>
              <a:t>tŷ </a:t>
            </a:r>
            <a:r>
              <a:rPr lang="en-GB" sz="5400" dirty="0">
                <a:latin typeface="Comic Sans MS" panose="030F0702030302020204" pitchFamily="66" charset="0"/>
              </a:rPr>
              <a:t>= _____                 </a:t>
            </a:r>
            <a:endParaRPr lang="en-GB" sz="5400" b="1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85524" y="-81414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54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54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26" name="Picture 2" descr="How to Draw a Cartoon Tree | Easy Step by Step Drawing Guides">
            <a:extLst>
              <a:ext uri="{FF2B5EF4-FFF2-40B4-BE49-F238E27FC236}">
                <a16:creationId xmlns:a16="http://schemas.microsoft.com/office/drawing/2014/main" xmlns="" id="{756E001E-2F42-4B10-AEE9-280DF32D75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19" y="2605458"/>
            <a:ext cx="4213959" cy="372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9132083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505651" y="382802"/>
            <a:ext cx="6612556" cy="6277879"/>
          </a:xfrm>
        </p:spPr>
        <p:txBody>
          <a:bodyPr>
            <a:normAutofit/>
          </a:bodyPr>
          <a:lstStyle/>
          <a:p>
            <a:r>
              <a:rPr lang="en-GB" sz="5400" dirty="0" err="1">
                <a:latin typeface="Comic Sans MS" panose="030F0702030302020204" pitchFamily="66" charset="0"/>
              </a:rPr>
              <a:t>Enw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en-GB" sz="5400" dirty="0" err="1">
                <a:latin typeface="Comic Sans MS" panose="030F0702030302020204" pitchFamily="66" charset="0"/>
              </a:rPr>
              <a:t>rhywbeth</a:t>
            </a:r>
            <a:endParaRPr lang="en-GB" sz="5400" dirty="0">
              <a:latin typeface="Comic Sans MS" panose="030F0702030302020204" pitchFamily="66" charset="0"/>
            </a:endParaRPr>
          </a:p>
          <a:p>
            <a:endParaRPr lang="en-GB" sz="5400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r>
              <a:rPr lang="en-GB" sz="5400" dirty="0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  </a:t>
            </a:r>
            <a:r>
              <a:rPr lang="en-GB" sz="54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coeden</a:t>
            </a:r>
            <a:r>
              <a:rPr lang="en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, </a:t>
            </a:r>
            <a:r>
              <a:rPr lang="en-GB" sz="5400" dirty="0" err="1">
                <a:solidFill>
                  <a:srgbClr val="00B050"/>
                </a:solidFill>
                <a:latin typeface="Comic Sans MS" panose="030F0702030302020204" pitchFamily="66" charset="0"/>
              </a:rPr>
              <a:t>cath</a:t>
            </a:r>
            <a:r>
              <a:rPr lang="en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, </a:t>
            </a:r>
            <a:r>
              <a:rPr lang="cy-GB" sz="5400" dirty="0">
                <a:solidFill>
                  <a:srgbClr val="00B050"/>
                </a:solidFill>
                <a:latin typeface="Comic Sans MS" panose="030F0702030302020204" pitchFamily="66" charset="0"/>
              </a:rPr>
              <a:t>tŷ</a:t>
            </a:r>
            <a:endParaRPr lang="en-GB" sz="5400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endParaRPr lang="en-GB" sz="5400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r>
              <a:rPr lang="en-GB" sz="5400" dirty="0" err="1">
                <a:latin typeface="Comic Sans MS" panose="030F0702030302020204" pitchFamily="66" charset="0"/>
              </a:rPr>
              <a:t>Fy</a:t>
            </a:r>
            <a:r>
              <a:rPr lang="en-GB" sz="5400" dirty="0">
                <a:latin typeface="Comic Sans MS" panose="030F0702030302020204" pitchFamily="66" charset="0"/>
              </a:rPr>
              <a:t> ______ ?</a:t>
            </a:r>
          </a:p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5400" dirty="0" err="1">
                <a:latin typeface="Comic Sans MS" panose="030F0702030302020204" pitchFamily="66" charset="0"/>
              </a:rPr>
              <a:t>Fy</a:t>
            </a:r>
            <a:r>
              <a:rPr lang="en-GB" sz="5400" dirty="0">
                <a:latin typeface="Comic Sans MS" panose="030F0702030302020204" pitchFamily="66" charset="0"/>
              </a:rPr>
              <a:t> </a:t>
            </a:r>
            <a:r>
              <a:rPr lang="cy-GB" sz="5400" dirty="0">
                <a:latin typeface="Comic Sans MS" panose="030F0702030302020204" pitchFamily="66" charset="0"/>
              </a:rPr>
              <a:t>tŷ </a:t>
            </a:r>
            <a:r>
              <a:rPr lang="en-GB" sz="5400" dirty="0">
                <a:latin typeface="Comic Sans MS" panose="030F0702030302020204" pitchFamily="66" charset="0"/>
              </a:rPr>
              <a:t>= </a:t>
            </a:r>
            <a:r>
              <a:rPr lang="en-GB" sz="5400" u="sng" dirty="0" err="1">
                <a:latin typeface="Comic Sans MS" panose="030F0702030302020204" pitchFamily="66" charset="0"/>
              </a:rPr>
              <a:t>Fy</a:t>
            </a:r>
            <a:r>
              <a:rPr lang="en-GB" sz="5400" u="sng" dirty="0">
                <a:latin typeface="Comic Sans MS" panose="030F0702030302020204" pitchFamily="66" charset="0"/>
              </a:rPr>
              <a:t> </a:t>
            </a:r>
            <a:r>
              <a:rPr lang="en-GB" sz="5400" b="1" u="sng" dirty="0" err="1">
                <a:latin typeface="Comic Sans MS" panose="030F0702030302020204" pitchFamily="66" charset="0"/>
              </a:rPr>
              <a:t>nh</a:t>
            </a:r>
            <a:r>
              <a:rPr lang="cy-GB" sz="5400" b="1" u="sng" dirty="0">
                <a:latin typeface="Comic Sans MS" panose="030F0702030302020204" pitchFamily="66" charset="0"/>
              </a:rPr>
              <a:t>ŷ</a:t>
            </a:r>
            <a:endParaRPr lang="en-GB" sz="5400" b="1" u="sng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85524" y="-81414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54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54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pic>
        <p:nvPicPr>
          <p:cNvPr id="1026" name="Picture 2" descr="How to Draw a Cartoon Tree | Easy Step by Step Drawing Guides">
            <a:extLst>
              <a:ext uri="{FF2B5EF4-FFF2-40B4-BE49-F238E27FC236}">
                <a16:creationId xmlns:a16="http://schemas.microsoft.com/office/drawing/2014/main" xmlns="" id="{756E001E-2F42-4B10-AEE9-280DF32D75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3019" y="2605458"/>
            <a:ext cx="4213959" cy="37291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3563811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Llachar</a:t>
            </a:r>
            <a:endParaRPr lang="cy-GB" sz="7200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080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90" y="540217"/>
            <a:ext cx="6612556" cy="3435016"/>
          </a:xfrm>
        </p:spPr>
        <p:txBody>
          <a:bodyPr>
            <a:normAutofit/>
          </a:bodyPr>
          <a:lstStyle/>
          <a:p>
            <a:endParaRPr lang="cy-GB" sz="6600" dirty="0">
              <a:latin typeface="Comic Sans MS" panose="030F0702030302020204" pitchFamily="66" charset="0"/>
            </a:endParaRPr>
          </a:p>
          <a:p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Tŷ</a:t>
            </a:r>
          </a:p>
          <a:p>
            <a:endParaRPr lang="en-GB" sz="54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xmlns="" id="{38BC4147-8ABE-4365-84D8-4EB328E579C3}"/>
              </a:ext>
            </a:extLst>
          </p:cNvPr>
          <p:cNvSpPr txBox="1">
            <a:spLocks/>
          </p:cNvSpPr>
          <p:nvPr/>
        </p:nvSpPr>
        <p:spPr>
          <a:xfrm>
            <a:off x="5494423" y="3429000"/>
            <a:ext cx="6612556" cy="34350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y-GB" sz="6600" dirty="0">
              <a:latin typeface="Comic Sans MS" panose="030F0702030302020204" pitchFamily="66" charset="0"/>
            </a:endParaRPr>
          </a:p>
          <a:p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Fy </a:t>
            </a:r>
            <a:r>
              <a:rPr lang="cy-GB" sz="7200" b="1" dirty="0">
                <a:solidFill>
                  <a:srgbClr val="00B050"/>
                </a:solidFill>
                <a:latin typeface="Comic Sans MS" panose="030F0702030302020204" pitchFamily="66" charset="0"/>
              </a:rPr>
              <a:t>nh</a:t>
            </a:r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ŷ</a:t>
            </a:r>
          </a:p>
          <a:p>
            <a:endParaRPr lang="cy-GB" sz="7200" dirty="0">
              <a:solidFill>
                <a:srgbClr val="00B050"/>
              </a:solidFill>
              <a:latin typeface="Comic Sans MS" panose="030F0702030302020204" pitchFamily="66" charset="0"/>
            </a:endParaRPr>
          </a:p>
          <a:p>
            <a:endParaRPr lang="en-GB" sz="5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01065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2840655"/>
            <a:ext cx="6612556" cy="3435016"/>
          </a:xfrm>
        </p:spPr>
        <p:txBody>
          <a:bodyPr>
            <a:normAutofit/>
          </a:bodyPr>
          <a:lstStyle/>
          <a:p>
            <a:r>
              <a:rPr lang="en-GB" sz="72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Peintiais</a:t>
            </a:r>
            <a:endParaRPr lang="en-GB" sz="7200" dirty="0">
              <a:solidFill>
                <a:srgbClr val="0070C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2738805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53264" y="1579746"/>
            <a:ext cx="6612556" cy="3435016"/>
          </a:xfrm>
        </p:spPr>
        <p:txBody>
          <a:bodyPr>
            <a:normAutofit/>
          </a:bodyPr>
          <a:lstStyle/>
          <a:p>
            <a:endParaRPr lang="cy-GB" sz="6600" dirty="0">
              <a:latin typeface="Comic Sans MS" panose="030F0702030302020204" pitchFamily="66" charset="0"/>
            </a:endParaRPr>
          </a:p>
          <a:p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Brwsh</a:t>
            </a:r>
          </a:p>
          <a:p>
            <a:endParaRPr lang="en-GB" sz="54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xmlns="" id="{273125BA-E6E6-4C09-9D58-7D7B10453614}"/>
              </a:ext>
            </a:extLst>
          </p:cNvPr>
          <p:cNvSpPr txBox="1">
            <a:spLocks/>
          </p:cNvSpPr>
          <p:nvPr/>
        </p:nvSpPr>
        <p:spPr>
          <a:xfrm>
            <a:off x="5494423" y="3429000"/>
            <a:ext cx="6612556" cy="34350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y-GB" sz="6600" dirty="0">
              <a:latin typeface="Comic Sans MS" panose="030F0702030302020204" pitchFamily="66" charset="0"/>
            </a:endParaRPr>
          </a:p>
          <a:p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Fy </a:t>
            </a:r>
            <a:r>
              <a:rPr lang="cy-GB" sz="7200" b="1" dirty="0">
                <a:solidFill>
                  <a:srgbClr val="00B050"/>
                </a:solidFill>
                <a:latin typeface="Comic Sans MS" panose="030F0702030302020204" pitchFamily="66" charset="0"/>
              </a:rPr>
              <a:t>m</a:t>
            </a:r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rwsh</a:t>
            </a:r>
          </a:p>
          <a:p>
            <a:endParaRPr lang="en-GB" sz="5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958297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Oer</a:t>
            </a:r>
            <a:r>
              <a:rPr lang="en-GB" sz="7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72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fel</a:t>
            </a:r>
            <a:r>
              <a:rPr lang="en-GB" sz="7200" b="1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7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yr</a:t>
            </a:r>
            <a:r>
              <a:rPr lang="en-GB" sz="7200" dirty="0">
                <a:solidFill>
                  <a:srgbClr val="FF0000"/>
                </a:solidFill>
                <a:latin typeface="Comic Sans MS" panose="030F0702030302020204" pitchFamily="66" charset="0"/>
              </a:rPr>
              <a:t> </a:t>
            </a:r>
            <a:r>
              <a:rPr lang="en-GB" sz="7200" dirty="0" err="1">
                <a:solidFill>
                  <a:srgbClr val="FF0000"/>
                </a:solidFill>
                <a:latin typeface="Comic Sans MS" panose="030F0702030302020204" pitchFamily="66" charset="0"/>
              </a:rPr>
              <a:t>eira</a:t>
            </a:r>
            <a:endParaRPr lang="cy-GB" sz="7200" dirty="0">
              <a:solidFill>
                <a:srgbClr val="FF000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467965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2840655"/>
            <a:ext cx="6612556" cy="3435016"/>
          </a:xfrm>
        </p:spPr>
        <p:txBody>
          <a:bodyPr>
            <a:normAutofit/>
          </a:bodyPr>
          <a:lstStyle/>
          <a:p>
            <a:r>
              <a:rPr lang="en-GB" sz="7200" dirty="0" err="1">
                <a:solidFill>
                  <a:srgbClr val="0070C0"/>
                </a:solidFill>
                <a:latin typeface="Comic Sans MS" panose="030F0702030302020204" pitchFamily="66" charset="0"/>
              </a:rPr>
              <a:t>Gofynnais</a:t>
            </a:r>
            <a:endParaRPr lang="en-GB" sz="7200" dirty="0">
              <a:solidFill>
                <a:srgbClr val="0070C0"/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640678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Diflas</a:t>
            </a:r>
            <a:endParaRPr lang="cy-GB" sz="7200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4061144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latin typeface="Comic Sans MS" panose="030F0702030302020204" pitchFamily="66" charset="0"/>
              </a:rPr>
              <a:t>Paent</a:t>
            </a:r>
            <a:endParaRPr lang="cy-GB" sz="72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0917657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latin typeface="Comic Sans MS" panose="030F0702030302020204" pitchFamily="66" charset="0"/>
              </a:rPr>
              <a:t>Paent</a:t>
            </a:r>
            <a:endParaRPr lang="cy-GB" sz="72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xmlns="" id="{0F69D0CB-43EA-43BA-8C4E-25F6A6CCE680}"/>
              </a:ext>
            </a:extLst>
          </p:cNvPr>
          <p:cNvSpPr txBox="1">
            <a:spLocks/>
          </p:cNvSpPr>
          <p:nvPr/>
        </p:nvSpPr>
        <p:spPr>
          <a:xfrm>
            <a:off x="5494423" y="3429000"/>
            <a:ext cx="6612556" cy="34350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y-GB" sz="6600" dirty="0">
              <a:latin typeface="Comic Sans MS" panose="030F0702030302020204" pitchFamily="66" charset="0"/>
            </a:endParaRPr>
          </a:p>
          <a:p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Fy </a:t>
            </a:r>
            <a:r>
              <a:rPr lang="cy-GB" sz="7200" b="1" dirty="0">
                <a:solidFill>
                  <a:srgbClr val="00B050"/>
                </a:solidFill>
                <a:latin typeface="Comic Sans MS" panose="030F0702030302020204" pitchFamily="66" charset="0"/>
              </a:rPr>
              <a:t>mh</a:t>
            </a:r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____ ?</a:t>
            </a:r>
          </a:p>
          <a:p>
            <a:endParaRPr lang="en-GB" sz="5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9774656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latin typeface="Comic Sans MS" panose="030F0702030302020204" pitchFamily="66" charset="0"/>
              </a:rPr>
              <a:t>Paent</a:t>
            </a:r>
            <a:endParaRPr lang="cy-GB" sz="72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  <p:sp>
        <p:nvSpPr>
          <p:cNvPr id="5" name="Subtitle 2">
            <a:extLst>
              <a:ext uri="{FF2B5EF4-FFF2-40B4-BE49-F238E27FC236}">
                <a16:creationId xmlns:a16="http://schemas.microsoft.com/office/drawing/2014/main" xmlns="" id="{0F69D0CB-43EA-43BA-8C4E-25F6A6CCE680}"/>
              </a:ext>
            </a:extLst>
          </p:cNvPr>
          <p:cNvSpPr txBox="1">
            <a:spLocks/>
          </p:cNvSpPr>
          <p:nvPr/>
        </p:nvSpPr>
        <p:spPr>
          <a:xfrm>
            <a:off x="5494423" y="3429000"/>
            <a:ext cx="6612556" cy="34350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y-GB" sz="6600" dirty="0">
              <a:latin typeface="Comic Sans MS" panose="030F0702030302020204" pitchFamily="66" charset="0"/>
            </a:endParaRPr>
          </a:p>
          <a:p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Fy </a:t>
            </a:r>
            <a:r>
              <a:rPr lang="cy-GB" sz="7200" b="1" dirty="0">
                <a:solidFill>
                  <a:srgbClr val="00B050"/>
                </a:solidFill>
                <a:latin typeface="Comic Sans MS" panose="030F0702030302020204" pitchFamily="66" charset="0"/>
              </a:rPr>
              <a:t>mh</a:t>
            </a:r>
            <a:r>
              <a:rPr lang="cy-GB" sz="7200" dirty="0">
                <a:solidFill>
                  <a:srgbClr val="00B050"/>
                </a:solidFill>
                <a:latin typeface="Comic Sans MS" panose="030F0702030302020204" pitchFamily="66" charset="0"/>
              </a:rPr>
              <a:t>aent</a:t>
            </a:r>
          </a:p>
          <a:p>
            <a:endParaRPr lang="en-GB" sz="5400" dirty="0"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76055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latin typeface="Comic Sans MS" panose="030F0702030302020204" pitchFamily="66" charset="0"/>
              </a:rPr>
              <a:t>Teimlais</a:t>
            </a:r>
            <a:endParaRPr lang="cy-GB" sz="72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004528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latin typeface="Comic Sans MS" panose="030F0702030302020204" pitchFamily="66" charset="0"/>
              </a:rPr>
              <a:t>Prydferth</a:t>
            </a:r>
            <a:endParaRPr lang="cy-GB" sz="72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6972654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latin typeface="Comic Sans MS" panose="030F0702030302020204" pitchFamily="66" charset="0"/>
              </a:rPr>
              <a:t>Hardd</a:t>
            </a:r>
            <a:r>
              <a:rPr lang="en-GB" sz="7200" dirty="0">
                <a:latin typeface="Comic Sans MS" panose="030F0702030302020204" pitchFamily="66" charset="0"/>
              </a:rPr>
              <a:t> </a:t>
            </a:r>
            <a:r>
              <a:rPr lang="en-GB" sz="7200" b="1" dirty="0" err="1">
                <a:latin typeface="Comic Sans MS" panose="030F0702030302020204" pitchFamily="66" charset="0"/>
              </a:rPr>
              <a:t>fel</a:t>
            </a:r>
            <a:r>
              <a:rPr lang="en-GB" sz="7200" dirty="0">
                <a:latin typeface="Comic Sans MS" panose="030F0702030302020204" pitchFamily="66" charset="0"/>
              </a:rPr>
              <a:t> </a:t>
            </a:r>
            <a:r>
              <a:rPr lang="en-GB" sz="7200" dirty="0" err="1">
                <a:latin typeface="Comic Sans MS" panose="030F0702030302020204" pitchFamily="66" charset="0"/>
              </a:rPr>
              <a:t>blodau</a:t>
            </a:r>
            <a:endParaRPr lang="cy-GB" sz="72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4344795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F4DAE7EF-5ECA-40F1-B6B1-76B8A1B11C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62889" y="1974382"/>
            <a:ext cx="6612556" cy="3435016"/>
          </a:xfrm>
        </p:spPr>
        <p:txBody>
          <a:bodyPr>
            <a:normAutofit/>
          </a:bodyPr>
          <a:lstStyle/>
          <a:p>
            <a:endParaRPr lang="en-GB" sz="5400" dirty="0">
              <a:latin typeface="Comic Sans MS" panose="030F0702030302020204" pitchFamily="66" charset="0"/>
            </a:endParaRPr>
          </a:p>
          <a:p>
            <a:r>
              <a:rPr lang="en-GB" sz="7200" dirty="0" err="1">
                <a:latin typeface="Comic Sans MS" panose="030F0702030302020204" pitchFamily="66" charset="0"/>
              </a:rPr>
              <a:t>Cysgais</a:t>
            </a:r>
            <a:endParaRPr lang="cy-GB" sz="7200" dirty="0">
              <a:latin typeface="Comic Sans MS" panose="030F0702030302020204" pitchFamily="66" charset="0"/>
            </a:endParaRPr>
          </a:p>
        </p:txBody>
      </p:sp>
      <p:sp>
        <p:nvSpPr>
          <p:cNvPr id="4" name="Subtitle 2">
            <a:extLst>
              <a:ext uri="{FF2B5EF4-FFF2-40B4-BE49-F238E27FC236}">
                <a16:creationId xmlns:a16="http://schemas.microsoft.com/office/drawing/2014/main" xmlns="" id="{77A37271-C3FD-4AA0-B828-0ED5C9A77A0F}"/>
              </a:ext>
            </a:extLst>
          </p:cNvPr>
          <p:cNvSpPr txBox="1">
            <a:spLocks/>
          </p:cNvSpPr>
          <p:nvPr/>
        </p:nvSpPr>
        <p:spPr>
          <a:xfrm>
            <a:off x="-829377" y="1121743"/>
            <a:ext cx="6237171" cy="50055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None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000" b="1" dirty="0" err="1">
                <a:solidFill>
                  <a:srgbClr val="0070C0"/>
                </a:solidFill>
                <a:latin typeface="Comic Sans MS" panose="030F0702030302020204" pitchFamily="66" charset="0"/>
              </a:rPr>
              <a:t>Berf</a:t>
            </a:r>
            <a:r>
              <a:rPr lang="en-GB" sz="4000" b="1" dirty="0">
                <a:solidFill>
                  <a:srgbClr val="0070C0"/>
                </a:solidFill>
                <a:latin typeface="Comic Sans MS" panose="030F0702030302020204" pitchFamily="66" charset="0"/>
              </a:rPr>
              <a:t> ais</a:t>
            </a: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FF0000"/>
                </a:solidFill>
                <a:latin typeface="Comic Sans MS" panose="030F0702030302020204" pitchFamily="66" charset="0"/>
              </a:rPr>
              <a:t>Cymhariaeth</a:t>
            </a:r>
            <a:endParaRPr lang="en-GB" sz="4000" b="1" dirty="0">
              <a:solidFill>
                <a:srgbClr val="FF0000"/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chemeClr val="accent4">
                    <a:lumMod val="75000"/>
                  </a:schemeClr>
                </a:solidFill>
                <a:latin typeface="Comic Sans MS" panose="030F0702030302020204" pitchFamily="66" charset="0"/>
              </a:rPr>
              <a:t>Ansoddair</a:t>
            </a:r>
            <a:endParaRPr lang="en-GB" sz="4000" b="1" dirty="0">
              <a:solidFill>
                <a:schemeClr val="accent4">
                  <a:lumMod val="75000"/>
                </a:schemeClr>
              </a:solidFill>
              <a:latin typeface="Comic Sans MS" panose="030F0702030302020204" pitchFamily="66" charset="0"/>
            </a:endParaRPr>
          </a:p>
          <a:p>
            <a:endParaRPr lang="en-GB" sz="4000" b="1" dirty="0">
              <a:latin typeface="Comic Sans MS" panose="030F0702030302020204" pitchFamily="66" charset="0"/>
            </a:endParaRPr>
          </a:p>
          <a:p>
            <a:r>
              <a:rPr lang="en-GB" sz="4000" b="1" dirty="0" err="1">
                <a:solidFill>
                  <a:srgbClr val="00B050"/>
                </a:solidFill>
                <a:latin typeface="Comic Sans MS" panose="030F0702030302020204" pitchFamily="66" charset="0"/>
              </a:rPr>
              <a:t>Enw</a:t>
            </a:r>
            <a:endParaRPr lang="en-GB" sz="4000" b="1" dirty="0">
              <a:solidFill>
                <a:srgbClr val="00B050"/>
              </a:solidFill>
              <a:latin typeface="Comic Sans MS" panose="030F0702030302020204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5441913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="" xmlns:a16="http://schemas.microsoft.com/office/drawing/2014/main" id="{DDD1D25B-A545-A043-D31D-B29AE2504432}"/>
              </a:ext>
            </a:extLst>
          </p:cNvPr>
          <p:cNvSpPr txBox="1"/>
          <p:nvPr/>
        </p:nvSpPr>
        <p:spPr>
          <a:xfrm>
            <a:off x="3784600" y="225455"/>
            <a:ext cx="462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 smtClean="0">
                <a:latin typeface="Arial" panose="020B0604020202020204" pitchFamily="34" charset="0"/>
                <a:cs typeface="Arial" panose="020B0604020202020204" pitchFamily="34" charset="0"/>
              </a:rPr>
              <a:t>Gwerthusiad</a:t>
            </a:r>
            <a:endParaRPr lang="cy-GB" sz="4000" b="1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377780" y="1163871"/>
            <a:ext cx="1143644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y plant o </a:t>
            </a:r>
            <a:r>
              <a:rPr lang="en-GB" dirty="0" err="1"/>
              <a:t>nodweddion</a:t>
            </a:r>
            <a:r>
              <a:rPr lang="en-GB" dirty="0"/>
              <a:t> </a:t>
            </a:r>
            <a:r>
              <a:rPr lang="en-GB" dirty="0" err="1"/>
              <a:t>dyddiadur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gweithredol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gefnogi’r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. </a:t>
            </a:r>
            <a:r>
              <a:rPr lang="en-GB" dirty="0" err="1"/>
              <a:t>Dechreuais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lle</a:t>
            </a:r>
            <a:r>
              <a:rPr lang="en-GB" dirty="0"/>
              <a:t> </a:t>
            </a:r>
            <a:r>
              <a:rPr lang="en-GB" dirty="0" err="1"/>
              <a:t>esgusiais</a:t>
            </a:r>
            <a:r>
              <a:rPr lang="en-GB" dirty="0"/>
              <a:t> </a:t>
            </a:r>
            <a:r>
              <a:rPr lang="en-GB" dirty="0" err="1"/>
              <a:t>fy</a:t>
            </a:r>
            <a:r>
              <a:rPr lang="en-GB" dirty="0"/>
              <a:t> mod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estron</a:t>
            </a:r>
            <a:r>
              <a:rPr lang="en-GB" dirty="0"/>
              <a:t> </a:t>
            </a:r>
            <a:r>
              <a:rPr lang="en-GB" dirty="0" err="1"/>
              <a:t>newydd</a:t>
            </a:r>
            <a:r>
              <a:rPr lang="en-GB" dirty="0"/>
              <a:t> </a:t>
            </a:r>
            <a:r>
              <a:rPr lang="en-GB" dirty="0" err="1"/>
              <a:t>ddod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Ddaear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y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llawn</a:t>
            </a:r>
            <a:r>
              <a:rPr lang="en-GB" dirty="0"/>
              <a:t> </a:t>
            </a:r>
            <a:r>
              <a:rPr lang="en-GB" dirty="0" err="1"/>
              <a:t>brwdfrydedd</a:t>
            </a:r>
            <a:r>
              <a:rPr lang="en-GB" dirty="0"/>
              <a:t>, ac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sefyllfa</a:t>
            </a:r>
            <a:r>
              <a:rPr lang="en-GB" dirty="0"/>
              <a:t> hon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cynnig</a:t>
            </a:r>
            <a:r>
              <a:rPr lang="en-GB" dirty="0"/>
              <a:t> </a:t>
            </a:r>
            <a:r>
              <a:rPr lang="en-GB" dirty="0" err="1"/>
              <a:t>cyfle</a:t>
            </a:r>
            <a:r>
              <a:rPr lang="en-GB" dirty="0"/>
              <a:t> </a:t>
            </a:r>
            <a:r>
              <a:rPr lang="en-GB" dirty="0" err="1"/>
              <a:t>naturiol</a:t>
            </a:r>
            <a:r>
              <a:rPr lang="en-GB" dirty="0"/>
              <a:t> </a:t>
            </a:r>
            <a:r>
              <a:rPr lang="en-GB" dirty="0" err="1"/>
              <a:t>iddynt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llafar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egluro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yw</a:t>
            </a:r>
            <a:r>
              <a:rPr lang="en-GB" dirty="0"/>
              <a:t> </a:t>
            </a:r>
            <a:r>
              <a:rPr lang="en-GB" dirty="0" err="1"/>
              <a:t>dyddiadur</a:t>
            </a:r>
            <a:r>
              <a:rPr lang="en-GB" dirty="0"/>
              <a:t> a </a:t>
            </a:r>
            <a:r>
              <a:rPr lang="en-GB" dirty="0" err="1"/>
              <a:t>chynnwys</a:t>
            </a:r>
            <a:r>
              <a:rPr lang="en-GB" dirty="0"/>
              <a:t> y </a:t>
            </a:r>
            <a:r>
              <a:rPr lang="en-GB" dirty="0" err="1"/>
              <a:t>stori</a:t>
            </a:r>
            <a:r>
              <a:rPr lang="en-GB" dirty="0"/>
              <a:t> ‘</a:t>
            </a:r>
            <a:r>
              <a:rPr lang="en-GB" dirty="0" err="1"/>
              <a:t>Tŷ</a:t>
            </a:r>
            <a:r>
              <a:rPr lang="en-GB" dirty="0"/>
              <a:t> </a:t>
            </a:r>
            <a:r>
              <a:rPr lang="en-GB" dirty="0" err="1"/>
              <a:t>Lliwgar</a:t>
            </a:r>
            <a:r>
              <a:rPr lang="en-GB" dirty="0"/>
              <a:t> </a:t>
            </a:r>
            <a:r>
              <a:rPr lang="en-GB" dirty="0" err="1"/>
              <a:t>Lleucu</a:t>
            </a:r>
            <a:r>
              <a:rPr lang="en-GB" dirty="0"/>
              <a:t> </a:t>
            </a:r>
            <a:r>
              <a:rPr lang="en-GB" dirty="0" err="1"/>
              <a:t>Llwyd</a:t>
            </a:r>
            <a:r>
              <a:rPr lang="en-GB" dirty="0"/>
              <a:t>’, </a:t>
            </a:r>
            <a:r>
              <a:rPr lang="en-GB" dirty="0" err="1"/>
              <a:t>sef</a:t>
            </a:r>
            <a:r>
              <a:rPr lang="en-GB" dirty="0"/>
              <a:t> </a:t>
            </a:r>
            <a:r>
              <a:rPr lang="en-GB" dirty="0" err="1"/>
              <a:t>prif</a:t>
            </a:r>
            <a:r>
              <a:rPr lang="en-GB" dirty="0"/>
              <a:t> </a:t>
            </a:r>
            <a:r>
              <a:rPr lang="en-GB" dirty="0" err="1"/>
              <a:t>gymeriad</a:t>
            </a:r>
            <a:r>
              <a:rPr lang="en-GB" dirty="0"/>
              <a:t> y </a:t>
            </a:r>
            <a:r>
              <a:rPr lang="en-GB" dirty="0" err="1"/>
              <a:t>dyddiadur</a:t>
            </a:r>
            <a:r>
              <a:rPr lang="en-GB" dirty="0"/>
              <a:t>. </a:t>
            </a:r>
            <a:r>
              <a:rPr lang="en-GB" dirty="0" err="1"/>
              <a:t>Trwy</a:t>
            </a:r>
            <a:r>
              <a:rPr lang="en-GB" dirty="0"/>
              <a:t> </a:t>
            </a:r>
            <a:r>
              <a:rPr lang="en-GB" dirty="0" err="1"/>
              <a:t>gyflwyno’r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ddychmygol</a:t>
            </a:r>
            <a:r>
              <a:rPr lang="en-GB" dirty="0"/>
              <a:t>, </a:t>
            </a:r>
            <a:r>
              <a:rPr lang="en-GB" dirty="0" err="1"/>
              <a:t>roedd</a:t>
            </a:r>
            <a:r>
              <a:rPr lang="en-GB" dirty="0"/>
              <a:t> y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frwdfrydig</a:t>
            </a:r>
            <a:r>
              <a:rPr lang="en-GB" dirty="0"/>
              <a:t> ac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geirfa</a:t>
            </a:r>
            <a:r>
              <a:rPr lang="en-GB" dirty="0"/>
              <a:t> a </a:t>
            </a:r>
            <a:r>
              <a:rPr lang="en-GB" dirty="0" err="1"/>
              <a:t>gwybodaeth</a:t>
            </a:r>
            <a:r>
              <a:rPr lang="en-GB" dirty="0"/>
              <a:t> </a:t>
            </a:r>
            <a:r>
              <a:rPr lang="en-GB" dirty="0" err="1"/>
              <a:t>flaenorol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atebion</a:t>
            </a:r>
            <a:r>
              <a:rPr lang="en-GB" dirty="0"/>
              <a:t> </a:t>
            </a:r>
            <a:r>
              <a:rPr lang="en-GB" dirty="0" err="1"/>
              <a:t>ystyrlon</a:t>
            </a:r>
            <a:r>
              <a:rPr lang="en-GB" dirty="0"/>
              <a:t>. Mae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sefyllfa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hon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cefnogi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gysyniadol</a:t>
            </a:r>
            <a:r>
              <a:rPr lang="en-GB" dirty="0"/>
              <a:t>,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cyfathrebu</a:t>
            </a:r>
            <a:r>
              <a:rPr lang="en-GB" dirty="0"/>
              <a:t>, </a:t>
            </a:r>
            <a:r>
              <a:rPr lang="en-GB" dirty="0" err="1"/>
              <a:t>hunanhyder</a:t>
            </a:r>
            <a:r>
              <a:rPr lang="en-GB" dirty="0"/>
              <a:t>, ac </a:t>
            </a:r>
            <a:r>
              <a:rPr lang="en-GB" dirty="0" err="1"/>
              <a:t>empathi</a:t>
            </a:r>
            <a:r>
              <a:rPr lang="en-GB" dirty="0"/>
              <a:t> – </a:t>
            </a:r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allweddol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addysg</a:t>
            </a:r>
            <a:r>
              <a:rPr lang="en-GB" dirty="0"/>
              <a:t> </a:t>
            </a:r>
            <a:r>
              <a:rPr lang="en-GB" dirty="0" err="1"/>
              <a:t>gynradd</a:t>
            </a:r>
            <a:r>
              <a:rPr lang="en-GB" dirty="0" smtClean="0"/>
              <a:t>.</a:t>
            </a:r>
          </a:p>
          <a:p>
            <a:endParaRPr lang="en-GB" dirty="0"/>
          </a:p>
          <a:p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ganolog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wers</a:t>
            </a:r>
            <a:r>
              <a:rPr lang="en-GB" dirty="0"/>
              <a:t>, </a:t>
            </a:r>
            <a:r>
              <a:rPr lang="en-GB" dirty="0" err="1"/>
              <a:t>defnyddiais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o </a:t>
            </a:r>
            <a:r>
              <a:rPr lang="en-GB" dirty="0" err="1"/>
              <a:t>strategaethau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a </a:t>
            </a:r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y plant o </a:t>
            </a:r>
            <a:r>
              <a:rPr lang="en-GB" dirty="0" err="1"/>
              <a:t>elfennau</a:t>
            </a:r>
            <a:r>
              <a:rPr lang="en-GB" dirty="0"/>
              <a:t> </a:t>
            </a:r>
            <a:r>
              <a:rPr lang="en-GB" dirty="0" err="1"/>
              <a:t>gramadegol</a:t>
            </a:r>
            <a:r>
              <a:rPr lang="en-GB" dirty="0"/>
              <a:t> ac </a:t>
            </a:r>
            <a:r>
              <a:rPr lang="en-GB" dirty="0" err="1"/>
              <a:t>ieithyddol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cryno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gorffennol</a:t>
            </a:r>
            <a:r>
              <a:rPr lang="en-GB" dirty="0"/>
              <a:t> (</a:t>
            </a:r>
            <a:r>
              <a:rPr lang="en-GB" dirty="0" err="1"/>
              <a:t>berfau</a:t>
            </a:r>
            <a:r>
              <a:rPr lang="en-GB" dirty="0"/>
              <a:t> ‘-</a:t>
            </a:r>
            <a:r>
              <a:rPr lang="en-GB" dirty="0" err="1"/>
              <a:t>ais’</a:t>
            </a:r>
            <a:r>
              <a:rPr lang="en-GB" dirty="0"/>
              <a:t>), </a:t>
            </a:r>
            <a:r>
              <a:rPr lang="en-GB" dirty="0" err="1"/>
              <a:t>cymariaethau</a:t>
            </a:r>
            <a:r>
              <a:rPr lang="en-GB" dirty="0"/>
              <a:t>, </a:t>
            </a:r>
            <a:r>
              <a:rPr lang="en-GB" dirty="0" err="1"/>
              <a:t>enwau</a:t>
            </a:r>
            <a:r>
              <a:rPr lang="en-GB" dirty="0"/>
              <a:t> ac </a:t>
            </a:r>
            <a:r>
              <a:rPr lang="en-GB" dirty="0" err="1"/>
              <a:t>ansoddeiriau</a:t>
            </a:r>
            <a:r>
              <a:rPr lang="en-GB" dirty="0"/>
              <a:t>. </a:t>
            </a:r>
            <a:r>
              <a:rPr lang="en-GB" dirty="0" err="1"/>
              <a:t>Gwnaeth</a:t>
            </a:r>
            <a:r>
              <a:rPr lang="en-GB" dirty="0"/>
              <a:t> </a:t>
            </a:r>
            <a:r>
              <a:rPr lang="en-GB" dirty="0" err="1"/>
              <a:t>nifer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plant </a:t>
            </a:r>
            <a:r>
              <a:rPr lang="en-GB" dirty="0" err="1"/>
              <a:t>arddangos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gadarn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termau</a:t>
            </a:r>
            <a:r>
              <a:rPr lang="en-GB" dirty="0"/>
              <a:t>, ac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gwaith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llyfrau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dangos</a:t>
            </a:r>
            <a:r>
              <a:rPr lang="en-GB" dirty="0"/>
              <a:t>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 ac </a:t>
            </a:r>
            <a:r>
              <a:rPr lang="en-GB" dirty="0" err="1"/>
              <a:t>amrywiol</a:t>
            </a:r>
            <a:r>
              <a:rPr lang="en-GB" dirty="0"/>
              <a:t> o </a:t>
            </a:r>
            <a:r>
              <a:rPr lang="en-GB" dirty="0" err="1"/>
              <a:t>ansoddeiriau</a:t>
            </a:r>
            <a:r>
              <a:rPr lang="en-GB" dirty="0"/>
              <a:t> a </a:t>
            </a:r>
            <a:r>
              <a:rPr lang="en-GB" dirty="0" err="1"/>
              <a:t>berfau</a:t>
            </a:r>
            <a:r>
              <a:rPr lang="en-GB" dirty="0"/>
              <a:t> </a:t>
            </a:r>
            <a:r>
              <a:rPr lang="en-GB" dirty="0" err="1"/>
              <a:t>cryno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galonogol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plant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cymariaethau</a:t>
            </a:r>
            <a:r>
              <a:rPr lang="en-GB" dirty="0"/>
              <a:t> </a:t>
            </a:r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greadigol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ddangos</a:t>
            </a:r>
            <a:r>
              <a:rPr lang="en-GB" dirty="0"/>
              <a:t> </a:t>
            </a:r>
            <a:r>
              <a:rPr lang="en-GB" dirty="0" err="1"/>
              <a:t>nid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ond</a:t>
            </a:r>
            <a:r>
              <a:rPr lang="en-GB" dirty="0"/>
              <a:t> </a:t>
            </a:r>
            <a:r>
              <a:rPr lang="en-GB" dirty="0" err="1"/>
              <a:t>hefyd</a:t>
            </a:r>
            <a:r>
              <a:rPr lang="en-GB" dirty="0"/>
              <a:t> </a:t>
            </a:r>
            <a:r>
              <a:rPr lang="en-GB" dirty="0" err="1"/>
              <a:t>mwynhad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gyda’r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.</a:t>
            </a:r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9613669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=""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377780" y="1777285"/>
            <a:ext cx="11436440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/>
              <a:t>Yn</a:t>
            </a:r>
            <a:r>
              <a:rPr lang="en-GB" dirty="0"/>
              <a:t> y </a:t>
            </a:r>
            <a:r>
              <a:rPr lang="en-GB" dirty="0" err="1"/>
              <a:t>dyfodol</a:t>
            </a:r>
            <a:r>
              <a:rPr lang="en-GB" dirty="0"/>
              <a:t>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canolbwyntio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sicrhau</a:t>
            </a:r>
            <a:r>
              <a:rPr lang="en-GB" dirty="0"/>
              <a:t> bod </a:t>
            </a:r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cymryd</a:t>
            </a:r>
            <a:r>
              <a:rPr lang="en-GB" dirty="0"/>
              <a:t> </a:t>
            </a:r>
            <a:r>
              <a:rPr lang="en-GB" dirty="0" err="1"/>
              <a:t>rhan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gweithgaredd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byrddau</a:t>
            </a:r>
            <a:r>
              <a:rPr lang="en-GB" dirty="0"/>
              <a:t> </a:t>
            </a:r>
            <a:r>
              <a:rPr lang="en-GB" dirty="0" err="1"/>
              <a:t>gwyn</a:t>
            </a:r>
            <a:r>
              <a:rPr lang="en-GB" dirty="0"/>
              <a:t> </a:t>
            </a:r>
            <a:r>
              <a:rPr lang="en-GB" dirty="0" err="1"/>
              <a:t>bach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asesu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dealltwriaeth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y </a:t>
            </a:r>
            <a:r>
              <a:rPr lang="en-GB" dirty="0" err="1"/>
              <a:t>wers</a:t>
            </a:r>
            <a:r>
              <a:rPr lang="en-GB" dirty="0"/>
              <a:t>. Mae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ffordd</a:t>
            </a:r>
            <a:r>
              <a:rPr lang="en-GB" dirty="0"/>
              <a:t> </a:t>
            </a:r>
            <a:r>
              <a:rPr lang="en-GB" dirty="0" err="1"/>
              <a:t>effeithiol</a:t>
            </a:r>
            <a:r>
              <a:rPr lang="en-GB" dirty="0"/>
              <a:t> o </a:t>
            </a:r>
            <a:r>
              <a:rPr lang="en-GB" dirty="0" err="1"/>
              <a:t>gynnwys</a:t>
            </a:r>
            <a:r>
              <a:rPr lang="en-GB" dirty="0"/>
              <a:t> </a:t>
            </a:r>
            <a:r>
              <a:rPr lang="en-GB" dirty="0" err="1"/>
              <a:t>pawb</a:t>
            </a:r>
            <a:r>
              <a:rPr lang="en-GB" dirty="0"/>
              <a:t> </a:t>
            </a:r>
            <a:r>
              <a:rPr lang="en-GB" dirty="0" err="1"/>
              <a:t>heb</a:t>
            </a:r>
            <a:r>
              <a:rPr lang="en-GB" dirty="0"/>
              <a:t> </a:t>
            </a:r>
            <a:r>
              <a:rPr lang="en-GB" dirty="0" err="1"/>
              <a:t>ddibynnu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un plant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ateb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ganiatáu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athro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cipolwg</a:t>
            </a:r>
            <a:r>
              <a:rPr lang="en-GB" dirty="0"/>
              <a:t> </a:t>
            </a:r>
            <a:r>
              <a:rPr lang="en-GB" dirty="0" err="1"/>
              <a:t>cyflym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lefel</a:t>
            </a:r>
            <a:r>
              <a:rPr lang="en-GB" dirty="0"/>
              <a:t> y </a:t>
            </a:r>
            <a:r>
              <a:rPr lang="en-GB" dirty="0" err="1"/>
              <a:t>dosbarth</a:t>
            </a:r>
            <a:r>
              <a:rPr lang="en-GB" dirty="0"/>
              <a:t> </a:t>
            </a:r>
            <a:r>
              <a:rPr lang="en-GB" dirty="0" err="1"/>
              <a:t>cyfan</a:t>
            </a:r>
            <a:r>
              <a:rPr lang="en-GB" dirty="0"/>
              <a:t>. </a:t>
            </a:r>
            <a:r>
              <a:rPr lang="en-GB" dirty="0" err="1"/>
              <a:t>Bydd</a:t>
            </a:r>
            <a:r>
              <a:rPr lang="en-GB" dirty="0"/>
              <a:t> y dull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helpu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nodi</a:t>
            </a:r>
            <a:r>
              <a:rPr lang="en-GB" dirty="0"/>
              <a:t> </a:t>
            </a:r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fylchau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y </a:t>
            </a:r>
            <a:r>
              <a:rPr lang="en-GB" dirty="0" err="1"/>
              <a:t>dysgu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ganiatáu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</a:t>
            </a:r>
            <a:r>
              <a:rPr lang="en-GB" dirty="0" err="1"/>
              <a:t>addysgu</a:t>
            </a:r>
            <a:r>
              <a:rPr lang="en-GB" dirty="0"/>
              <a:t> </a:t>
            </a:r>
            <a:r>
              <a:rPr lang="en-GB" dirty="0" err="1"/>
              <a:t>gael</a:t>
            </a:r>
            <a:r>
              <a:rPr lang="en-GB" dirty="0"/>
              <a:t> </a:t>
            </a:r>
            <a:r>
              <a:rPr lang="en-GB" dirty="0" err="1"/>
              <a:t>ei</a:t>
            </a:r>
            <a:r>
              <a:rPr lang="en-GB" dirty="0"/>
              <a:t> </a:t>
            </a:r>
            <a:r>
              <a:rPr lang="en-GB" dirty="0" err="1"/>
              <a:t>ddatblygu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penodol</a:t>
            </a:r>
            <a:r>
              <a:rPr lang="en-GB" dirty="0"/>
              <a:t>. </a:t>
            </a:r>
            <a:r>
              <a:rPr lang="en-GB" dirty="0" err="1"/>
              <a:t>Ymhlith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agweddau</a:t>
            </a:r>
            <a:r>
              <a:rPr lang="en-GB" dirty="0"/>
              <a:t> </a:t>
            </a:r>
            <a:r>
              <a:rPr lang="en-GB" dirty="0" err="1"/>
              <a:t>cadarnhaol</a:t>
            </a:r>
            <a:r>
              <a:rPr lang="en-GB" dirty="0"/>
              <a:t>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wers</a:t>
            </a:r>
            <a:r>
              <a:rPr lang="en-GB" dirty="0"/>
              <a:t>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defnydd</a:t>
            </a:r>
            <a:r>
              <a:rPr lang="en-GB" dirty="0"/>
              <a:t> </a:t>
            </a:r>
            <a:r>
              <a:rPr lang="en-GB" dirty="0" err="1"/>
              <a:t>cyson</a:t>
            </a:r>
            <a:r>
              <a:rPr lang="en-GB" dirty="0"/>
              <a:t> o </a:t>
            </a:r>
            <a:r>
              <a:rPr lang="en-GB" dirty="0" err="1"/>
              <a:t>dreigladau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, </a:t>
            </a:r>
            <a:r>
              <a:rPr lang="en-GB" dirty="0" err="1"/>
              <a:t>cyflwyno</a:t>
            </a:r>
            <a:r>
              <a:rPr lang="en-GB" dirty="0"/>
              <a:t> </a:t>
            </a:r>
            <a:r>
              <a:rPr lang="en-GB" dirty="0" err="1"/>
              <a:t>enghreifftiau</a:t>
            </a:r>
            <a:r>
              <a:rPr lang="en-GB" dirty="0"/>
              <a:t> </a:t>
            </a:r>
            <a:r>
              <a:rPr lang="en-GB" dirty="0" err="1"/>
              <a:t>clir</a:t>
            </a:r>
            <a:r>
              <a:rPr lang="en-GB" dirty="0"/>
              <a:t> </a:t>
            </a:r>
            <a:r>
              <a:rPr lang="en-GB" dirty="0" err="1"/>
              <a:t>i’r</a:t>
            </a:r>
            <a:r>
              <a:rPr lang="en-GB" dirty="0"/>
              <a:t> plant, </a:t>
            </a:r>
            <a:r>
              <a:rPr lang="en-GB" dirty="0" err="1"/>
              <a:t>a’r</a:t>
            </a:r>
            <a:r>
              <a:rPr lang="en-GB" dirty="0"/>
              <a:t> dull </a:t>
            </a:r>
            <a:r>
              <a:rPr lang="en-GB" dirty="0" err="1"/>
              <a:t>gweithgar</a:t>
            </a:r>
            <a:r>
              <a:rPr lang="en-GB" dirty="0"/>
              <a:t> o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chwarae</a:t>
            </a:r>
            <a:r>
              <a:rPr lang="en-GB" dirty="0"/>
              <a:t> </a:t>
            </a:r>
            <a:r>
              <a:rPr lang="en-GB" dirty="0" err="1"/>
              <a:t>rôl</a:t>
            </a:r>
            <a:r>
              <a:rPr lang="en-GB" dirty="0"/>
              <a:t>. </a:t>
            </a:r>
            <a:r>
              <a:rPr lang="en-GB" dirty="0" err="1"/>
              <a:t>Roedd</a:t>
            </a:r>
            <a:r>
              <a:rPr lang="en-GB" dirty="0"/>
              <a:t> y </a:t>
            </a:r>
            <a:r>
              <a:rPr lang="en-GB" dirty="0" err="1"/>
              <a:t>sesiwn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llwyddiannus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hybu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annibynnol</a:t>
            </a:r>
            <a:r>
              <a:rPr lang="en-GB" dirty="0"/>
              <a:t> a </a:t>
            </a:r>
            <a:r>
              <a:rPr lang="en-GB" dirty="0" err="1"/>
              <a:t>datrys</a:t>
            </a:r>
            <a:r>
              <a:rPr lang="en-GB" dirty="0"/>
              <a:t> </a:t>
            </a:r>
            <a:r>
              <a:rPr lang="en-GB" dirty="0" err="1"/>
              <a:t>problemau</a:t>
            </a:r>
            <a:r>
              <a:rPr lang="en-GB" dirty="0"/>
              <a:t>, </a:t>
            </a:r>
            <a:r>
              <a:rPr lang="en-GB" dirty="0" err="1"/>
              <a:t>gan</a:t>
            </a:r>
            <a:r>
              <a:rPr lang="en-GB" dirty="0"/>
              <a:t> </a:t>
            </a:r>
            <a:r>
              <a:rPr lang="en-GB" dirty="0" err="1"/>
              <a:t>feithrin</a:t>
            </a:r>
            <a:r>
              <a:rPr lang="en-GB" dirty="0"/>
              <a:t> </a:t>
            </a:r>
            <a:r>
              <a:rPr lang="en-GB" dirty="0" err="1"/>
              <a:t>sgiliau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'</a:t>
            </a:r>
            <a:r>
              <a:rPr lang="en-GB" dirty="0" err="1"/>
              <a:t>tu</a:t>
            </a:r>
            <a:r>
              <a:rPr lang="en-GB" dirty="0"/>
              <a:t> </a:t>
            </a:r>
            <a:r>
              <a:rPr lang="en-GB" dirty="0" err="1"/>
              <a:t>allan</a:t>
            </a:r>
            <a:r>
              <a:rPr lang="en-GB" dirty="0"/>
              <a:t> </a:t>
            </a:r>
            <a:r>
              <a:rPr lang="en-GB" dirty="0" err="1"/>
              <a:t>i'r</a:t>
            </a:r>
            <a:r>
              <a:rPr lang="en-GB" dirty="0"/>
              <a:t> </a:t>
            </a:r>
            <a:r>
              <a:rPr lang="en-GB" dirty="0" err="1"/>
              <a:t>bocs</a:t>
            </a:r>
            <a:r>
              <a:rPr lang="en-GB" dirty="0"/>
              <a:t>'. </a:t>
            </a:r>
            <a:r>
              <a:rPr lang="en-GB" dirty="0" err="1"/>
              <a:t>Byddaf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adeiladu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llwyddiant</a:t>
            </a:r>
            <a:r>
              <a:rPr lang="en-GB" dirty="0"/>
              <a:t> </a:t>
            </a:r>
            <a:r>
              <a:rPr lang="en-GB" dirty="0" err="1"/>
              <a:t>hwn</a:t>
            </a:r>
            <a:r>
              <a:rPr lang="en-GB" dirty="0"/>
              <a:t> </a:t>
            </a:r>
            <a:r>
              <a:rPr lang="en-GB" dirty="0" err="1"/>
              <a:t>drwy</a:t>
            </a:r>
            <a:r>
              <a:rPr lang="en-GB" dirty="0"/>
              <a:t> </a:t>
            </a:r>
            <a:r>
              <a:rPr lang="en-GB" dirty="0" err="1"/>
              <a:t>barhau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ddefnyddio</a:t>
            </a:r>
            <a:r>
              <a:rPr lang="en-GB" dirty="0"/>
              <a:t> </a:t>
            </a:r>
            <a:r>
              <a:rPr lang="en-GB" dirty="0" err="1"/>
              <a:t>gweithgareddau</a:t>
            </a:r>
            <a:r>
              <a:rPr lang="en-GB" dirty="0"/>
              <a:t> </a:t>
            </a:r>
            <a:r>
              <a:rPr lang="en-GB" dirty="0" err="1"/>
              <a:t>rhyngweithiol</a:t>
            </a:r>
            <a:r>
              <a:rPr lang="en-GB" dirty="0"/>
              <a:t> a </a:t>
            </a:r>
            <a:r>
              <a:rPr lang="en-GB" dirty="0" err="1"/>
              <a:t>dulliau</a:t>
            </a:r>
            <a:r>
              <a:rPr lang="en-GB" dirty="0"/>
              <a:t> </a:t>
            </a:r>
            <a:r>
              <a:rPr lang="en-GB" dirty="0" err="1"/>
              <a:t>asesu’n</a:t>
            </a:r>
            <a:r>
              <a:rPr lang="en-GB" dirty="0"/>
              <a:t> </a:t>
            </a:r>
            <a:r>
              <a:rPr lang="en-GB" dirty="0" err="1"/>
              <a:t>fyw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gynnal</a:t>
            </a:r>
            <a:r>
              <a:rPr lang="en-GB" dirty="0"/>
              <a:t> </a:t>
            </a:r>
            <a:r>
              <a:rPr lang="en-GB" dirty="0" err="1"/>
              <a:t>cymhelliant</a:t>
            </a:r>
            <a:r>
              <a:rPr lang="en-GB" dirty="0"/>
              <a:t> a </a:t>
            </a:r>
            <a:r>
              <a:rPr lang="en-GB" dirty="0" err="1"/>
              <a:t>chynnydd</a:t>
            </a:r>
            <a:r>
              <a:rPr lang="en-GB" dirty="0"/>
              <a:t> </a:t>
            </a:r>
            <a:r>
              <a:rPr lang="en-GB" dirty="0" err="1"/>
              <a:t>ieithyddol</a:t>
            </a:r>
            <a:r>
              <a:rPr lang="en-GB" dirty="0"/>
              <a:t> y </a:t>
            </a:r>
            <a:r>
              <a:rPr lang="en-GB" dirty="0" err="1"/>
              <a:t>disgyblion</a:t>
            </a:r>
            <a:r>
              <a:rPr lang="en-GB" dirty="0"/>
              <a:t>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4654014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12881</TotalTime>
  <Words>818</Words>
  <Application>Microsoft Macintosh PowerPoint</Application>
  <PresentationFormat>Widescreen</PresentationFormat>
  <Paragraphs>211</Paragraphs>
  <Slides>23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Calibri</vt:lpstr>
      <vt:lpstr>Calibri Light</vt:lpstr>
      <vt:lpstr>Comic Sans MS</vt:lpstr>
      <vt:lpstr>Arial</vt:lpstr>
      <vt:lpstr>Office Theme</vt:lpstr>
      <vt:lpstr> ECAD6052C  Gwers-feicro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15.0036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robyneli8@gmail.com</cp:lastModifiedBy>
  <cp:revision>100</cp:revision>
  <cp:lastPrinted>2021-10-08T07:29:29Z</cp:lastPrinted>
  <dcterms:created xsi:type="dcterms:W3CDTF">2021-09-26T10:48:16Z</dcterms:created>
  <dcterms:modified xsi:type="dcterms:W3CDTF">2025-04-23T12:06:14Z</dcterms:modified>
</cp:coreProperties>
</file>