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9" r:id="rId3"/>
    <p:sldId id="257" r:id="rId4"/>
    <p:sldId id="258" r:id="rId5"/>
    <p:sldId id="260" r:id="rId6"/>
    <p:sldId id="261" r:id="rId7"/>
    <p:sldId id="262" r:id="rId8"/>
    <p:sldId id="266" r:id="rId9"/>
    <p:sldId id="267" r:id="rId10"/>
    <p:sldId id="268" r:id="rId11"/>
    <p:sldId id="269" r:id="rId12"/>
    <p:sldId id="270" r:id="rId13"/>
    <p:sldId id="263" r:id="rId14"/>
    <p:sldId id="275" r:id="rId15"/>
    <p:sldId id="264" r:id="rId16"/>
    <p:sldId id="271" r:id="rId17"/>
    <p:sldId id="272" r:id="rId18"/>
    <p:sldId id="274" r:id="rId19"/>
    <p:sldId id="265" r:id="rId20"/>
    <p:sldId id="273" r:id="rId2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xmlns=""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p:scale>
          <a:sx n="76" d="100"/>
          <a:sy n="76" d="100"/>
        </p:scale>
        <p:origin x="-1206" y="18"/>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81F17CC9-1466-478A-80F5-658971D0E36B}" type="datetimeFigureOut">
              <a:rPr lang="en-US" smtClean="0"/>
              <a:t>3/11/2020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CAAD34B-AA69-4543-A0B8-39B4F7D75049}" type="slidenum">
              <a:rPr lang="en-US" smtClean="0"/>
              <a:t>‹#›</a:t>
            </a:fld>
            <a:endParaRPr lang="en-US"/>
          </a:p>
        </p:txBody>
      </p:sp>
    </p:spTree>
    <p:extLst>
      <p:ext uri="{BB962C8B-B14F-4D97-AF65-F5344CB8AC3E}">
        <p14:creationId xmlns:p14="http://schemas.microsoft.com/office/powerpoint/2010/main" val="297095736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81F17CC9-1466-478A-80F5-658971D0E36B}" type="datetimeFigureOut">
              <a:rPr lang="en-US" smtClean="0"/>
              <a:t>3/11/2020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CAAD34B-AA69-4543-A0B8-39B4F7D75049}" type="slidenum">
              <a:rPr lang="en-US" smtClean="0"/>
              <a:t>‹#›</a:t>
            </a:fld>
            <a:endParaRPr lang="en-US"/>
          </a:p>
        </p:txBody>
      </p:sp>
    </p:spTree>
    <p:extLst>
      <p:ext uri="{BB962C8B-B14F-4D97-AF65-F5344CB8AC3E}">
        <p14:creationId xmlns:p14="http://schemas.microsoft.com/office/powerpoint/2010/main" val="426112281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81F17CC9-1466-478A-80F5-658971D0E36B}" type="datetimeFigureOut">
              <a:rPr lang="en-US" smtClean="0"/>
              <a:t>3/11/2020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CAAD34B-AA69-4543-A0B8-39B4F7D75049}" type="slidenum">
              <a:rPr lang="en-US" smtClean="0"/>
              <a:t>‹#›</a:t>
            </a:fld>
            <a:endParaRPr lang="en-US"/>
          </a:p>
        </p:txBody>
      </p:sp>
    </p:spTree>
    <p:extLst>
      <p:ext uri="{BB962C8B-B14F-4D97-AF65-F5344CB8AC3E}">
        <p14:creationId xmlns:p14="http://schemas.microsoft.com/office/powerpoint/2010/main" val="297192914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81F17CC9-1466-478A-80F5-658971D0E36B}" type="datetimeFigureOut">
              <a:rPr lang="en-US" smtClean="0"/>
              <a:t>3/11/2020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CAAD34B-AA69-4543-A0B8-39B4F7D75049}" type="slidenum">
              <a:rPr lang="en-US" smtClean="0"/>
              <a:t>‹#›</a:t>
            </a:fld>
            <a:endParaRPr lang="en-US"/>
          </a:p>
        </p:txBody>
      </p:sp>
    </p:spTree>
    <p:extLst>
      <p:ext uri="{BB962C8B-B14F-4D97-AF65-F5344CB8AC3E}">
        <p14:creationId xmlns:p14="http://schemas.microsoft.com/office/powerpoint/2010/main" val="53578988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81F17CC9-1466-478A-80F5-658971D0E36B}" type="datetimeFigureOut">
              <a:rPr lang="en-US" smtClean="0"/>
              <a:t>3/11/2020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ECAAD34B-AA69-4543-A0B8-39B4F7D75049}" type="slidenum">
              <a:rPr lang="en-US" smtClean="0"/>
              <a:t>‹#›</a:t>
            </a:fld>
            <a:endParaRPr lang="en-US"/>
          </a:p>
        </p:txBody>
      </p:sp>
    </p:spTree>
    <p:extLst>
      <p:ext uri="{BB962C8B-B14F-4D97-AF65-F5344CB8AC3E}">
        <p14:creationId xmlns:p14="http://schemas.microsoft.com/office/powerpoint/2010/main" val="60086036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81F17CC9-1466-478A-80F5-658971D0E36B}" type="datetimeFigureOut">
              <a:rPr lang="en-US" smtClean="0"/>
              <a:t>3/11/2020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ECAAD34B-AA69-4543-A0B8-39B4F7D75049}" type="slidenum">
              <a:rPr lang="en-US" smtClean="0"/>
              <a:t>‹#›</a:t>
            </a:fld>
            <a:endParaRPr lang="en-US"/>
          </a:p>
        </p:txBody>
      </p:sp>
    </p:spTree>
    <p:extLst>
      <p:ext uri="{BB962C8B-B14F-4D97-AF65-F5344CB8AC3E}">
        <p14:creationId xmlns:p14="http://schemas.microsoft.com/office/powerpoint/2010/main" val="287325496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1F17CC9-1466-478A-80F5-658971D0E36B}" type="datetimeFigureOut">
              <a:rPr lang="en-US" smtClean="0"/>
              <a:t>3/11/2020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ECAAD34B-AA69-4543-A0B8-39B4F7D75049}" type="slidenum">
              <a:rPr lang="en-US" smtClean="0"/>
              <a:t>‹#›</a:t>
            </a:fld>
            <a:endParaRPr lang="en-US"/>
          </a:p>
        </p:txBody>
      </p:sp>
    </p:spTree>
    <p:extLst>
      <p:ext uri="{BB962C8B-B14F-4D97-AF65-F5344CB8AC3E}">
        <p14:creationId xmlns:p14="http://schemas.microsoft.com/office/powerpoint/2010/main" val="40734392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81F17CC9-1466-478A-80F5-658971D0E36B}" type="datetimeFigureOut">
              <a:rPr lang="en-US" smtClean="0"/>
              <a:t>3/11/2020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CAAD34B-AA69-4543-A0B8-39B4F7D75049}" type="slidenum">
              <a:rPr lang="en-US" smtClean="0"/>
              <a:t>‹#›</a:t>
            </a:fld>
            <a:endParaRPr lang="en-US"/>
          </a:p>
        </p:txBody>
      </p:sp>
    </p:spTree>
    <p:extLst>
      <p:ext uri="{BB962C8B-B14F-4D97-AF65-F5344CB8AC3E}">
        <p14:creationId xmlns:p14="http://schemas.microsoft.com/office/powerpoint/2010/main" val="35156977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81F17CC9-1466-478A-80F5-658971D0E36B}" type="datetimeFigureOut">
              <a:rPr lang="en-US" smtClean="0"/>
              <a:t>3/11/2020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CAAD34B-AA69-4543-A0B8-39B4F7D75049}" type="slidenum">
              <a:rPr lang="en-US" smtClean="0"/>
              <a:t>‹#›</a:t>
            </a:fld>
            <a:endParaRPr lang="en-US"/>
          </a:p>
        </p:txBody>
      </p:sp>
    </p:spTree>
    <p:extLst>
      <p:ext uri="{BB962C8B-B14F-4D97-AF65-F5344CB8AC3E}">
        <p14:creationId xmlns:p14="http://schemas.microsoft.com/office/powerpoint/2010/main" val="64640186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81F17CC9-1466-478A-80F5-658971D0E36B}" type="datetimeFigureOut">
              <a:rPr lang="en-US" smtClean="0"/>
              <a:t>3/11/2020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CAAD34B-AA69-4543-A0B8-39B4F7D75049}" type="slidenum">
              <a:rPr lang="en-US" smtClean="0"/>
              <a:t>‹#›</a:t>
            </a:fld>
            <a:endParaRPr lang="en-US"/>
          </a:p>
        </p:txBody>
      </p:sp>
    </p:spTree>
    <p:extLst>
      <p:ext uri="{BB962C8B-B14F-4D97-AF65-F5344CB8AC3E}">
        <p14:creationId xmlns:p14="http://schemas.microsoft.com/office/powerpoint/2010/main" val="344702658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81F17CC9-1466-478A-80F5-658971D0E36B}" type="datetimeFigureOut">
              <a:rPr lang="en-US" smtClean="0"/>
              <a:t>3/11/2020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CAAD34B-AA69-4543-A0B8-39B4F7D75049}" type="slidenum">
              <a:rPr lang="en-US" smtClean="0"/>
              <a:t>‹#›</a:t>
            </a:fld>
            <a:endParaRPr lang="en-US"/>
          </a:p>
        </p:txBody>
      </p:sp>
    </p:spTree>
    <p:extLst>
      <p:ext uri="{BB962C8B-B14F-4D97-AF65-F5344CB8AC3E}">
        <p14:creationId xmlns:p14="http://schemas.microsoft.com/office/powerpoint/2010/main" val="40132696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1F17CC9-1466-478A-80F5-658971D0E36B}" type="datetimeFigureOut">
              <a:rPr lang="en-US" smtClean="0"/>
              <a:t>3/11/2020</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CAAD34B-AA69-4543-A0B8-39B4F7D75049}" type="slidenum">
              <a:rPr lang="en-US" smtClean="0"/>
              <a:t>‹#›</a:t>
            </a:fld>
            <a:endParaRPr lang="en-US"/>
          </a:p>
        </p:txBody>
      </p:sp>
    </p:spTree>
    <p:extLst>
      <p:ext uri="{BB962C8B-B14F-4D97-AF65-F5344CB8AC3E}">
        <p14:creationId xmlns:p14="http://schemas.microsoft.com/office/powerpoint/2010/main" val="75805476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hyperlink" Target="https://www.salesforce.com/crm/what-is-crm/" TargetMode="Externa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981200"/>
            <a:ext cx="7772400" cy="1676400"/>
          </a:xfrm>
        </p:spPr>
        <p:txBody>
          <a:bodyPr>
            <a:normAutofit fontScale="90000"/>
          </a:bodyPr>
          <a:lstStyle/>
          <a:p>
            <a:r>
              <a:rPr lang="en-US" dirty="0" smtClean="0"/>
              <a:t>A critical perspective of ASDA in relation to CRM, Ethics, Sustainability and Quality Policies and Operations.  </a:t>
            </a:r>
            <a:endParaRPr lang="en-US" dirty="0"/>
          </a:p>
        </p:txBody>
      </p:sp>
    </p:spTree>
    <p:extLst>
      <p:ext uri="{BB962C8B-B14F-4D97-AF65-F5344CB8AC3E}">
        <p14:creationId xmlns:p14="http://schemas.microsoft.com/office/powerpoint/2010/main" val="145255760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Introduction </a:t>
            </a:r>
            <a:endParaRPr lang="en-US" dirty="0"/>
          </a:p>
        </p:txBody>
      </p:sp>
      <p:sp>
        <p:nvSpPr>
          <p:cNvPr id="3" name="Content Placeholder 2"/>
          <p:cNvSpPr>
            <a:spLocks noGrp="1"/>
          </p:cNvSpPr>
          <p:nvPr>
            <p:ph idx="1"/>
          </p:nvPr>
        </p:nvSpPr>
        <p:spPr/>
        <p:txBody>
          <a:bodyPr>
            <a:normAutofit/>
          </a:bodyPr>
          <a:lstStyle/>
          <a:p>
            <a:r>
              <a:rPr lang="en-US" sz="2400" dirty="0" smtClean="0"/>
              <a:t>ASDA is a leading supermarket based on Britain which offer grocery, general merchandise and financial services. </a:t>
            </a:r>
          </a:p>
          <a:p>
            <a:r>
              <a:rPr lang="en-US" sz="2400" dirty="0" smtClean="0"/>
              <a:t>It is formed by merging two small local business i.e., greengrocery and dairy products.</a:t>
            </a:r>
          </a:p>
          <a:p>
            <a:r>
              <a:rPr lang="en-US" sz="2400" dirty="0" smtClean="0"/>
              <a:t>It offer unique and exciting way of shopping to its customers for attracting more customers.</a:t>
            </a:r>
          </a:p>
          <a:p>
            <a:r>
              <a:rPr lang="en-US" sz="2400" dirty="0" smtClean="0"/>
              <a:t>Due to providing unique and exciting ways of shopping the company established its brand in the market and make itself recognized in the supermarket industry (</a:t>
            </a:r>
            <a:r>
              <a:rPr lang="en-GB" sz="2400" dirty="0" smtClean="0"/>
              <a:t>Vasquez-Nicholson, 2011</a:t>
            </a:r>
            <a:r>
              <a:rPr lang="en-US" sz="2400" dirty="0" smtClean="0"/>
              <a:t>).  </a:t>
            </a:r>
          </a:p>
          <a:p>
            <a:endParaRPr lang="en-US" dirty="0"/>
          </a:p>
        </p:txBody>
      </p:sp>
    </p:spTree>
    <p:extLst>
      <p:ext uri="{BB962C8B-B14F-4D97-AF65-F5344CB8AC3E}">
        <p14:creationId xmlns:p14="http://schemas.microsoft.com/office/powerpoint/2010/main" val="72250063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Customer relationship Management</a:t>
            </a:r>
            <a:endParaRPr lang="en-US" dirty="0"/>
          </a:p>
        </p:txBody>
      </p:sp>
      <p:sp>
        <p:nvSpPr>
          <p:cNvPr id="3" name="Content Placeholder 2"/>
          <p:cNvSpPr>
            <a:spLocks noGrp="1"/>
          </p:cNvSpPr>
          <p:nvPr>
            <p:ph idx="1"/>
          </p:nvPr>
        </p:nvSpPr>
        <p:spPr/>
        <p:txBody>
          <a:bodyPr>
            <a:normAutofit/>
          </a:bodyPr>
          <a:lstStyle/>
          <a:p>
            <a:r>
              <a:rPr lang="en-US" sz="2400" dirty="0" smtClean="0"/>
              <a:t>A technology and practices which are implemented by the organizations for managing all the company’s relationships and interactions with customers and potential customers (</a:t>
            </a:r>
            <a:r>
              <a:rPr lang="en-GB" sz="2400" dirty="0" smtClean="0"/>
              <a:t>Salesforce.com, 2020</a:t>
            </a:r>
            <a:r>
              <a:rPr lang="en-US" sz="2400" dirty="0" smtClean="0"/>
              <a:t>). </a:t>
            </a:r>
          </a:p>
          <a:p>
            <a:r>
              <a:rPr lang="en-US" sz="2400" dirty="0" smtClean="0"/>
              <a:t>CRM supports the companies to connected with customers, helps to make the process streamline and improve the organizational profitability.</a:t>
            </a:r>
            <a:endParaRPr lang="en-US" sz="2400" dirty="0"/>
          </a:p>
        </p:txBody>
      </p:sp>
    </p:spTree>
    <p:extLst>
      <p:ext uri="{BB962C8B-B14F-4D97-AF65-F5344CB8AC3E}">
        <p14:creationId xmlns:p14="http://schemas.microsoft.com/office/powerpoint/2010/main" val="426062534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smtClean="0"/>
              <a:t>Ethics</a:t>
            </a:r>
            <a:endParaRPr lang="en-US" dirty="0"/>
          </a:p>
        </p:txBody>
      </p:sp>
      <p:sp>
        <p:nvSpPr>
          <p:cNvPr id="3" name="Content Placeholder 2"/>
          <p:cNvSpPr>
            <a:spLocks noGrp="1"/>
          </p:cNvSpPr>
          <p:nvPr>
            <p:ph idx="1"/>
          </p:nvPr>
        </p:nvSpPr>
        <p:spPr/>
        <p:txBody>
          <a:bodyPr>
            <a:normAutofit/>
          </a:bodyPr>
          <a:lstStyle/>
          <a:p>
            <a:r>
              <a:rPr lang="en-US" sz="2400" dirty="0" smtClean="0"/>
              <a:t>It is related to capability to understand what is right and what is wrong and perform the activities in a way that is considered to be right (</a:t>
            </a:r>
            <a:r>
              <a:rPr lang="en-GB" sz="2400" dirty="0" smtClean="0"/>
              <a:t>Mitchell, Reynolds and </a:t>
            </a:r>
            <a:r>
              <a:rPr lang="en-GB" sz="2400" dirty="0" err="1" smtClean="0"/>
              <a:t>Treviño</a:t>
            </a:r>
            <a:r>
              <a:rPr lang="en-GB" sz="2400" dirty="0" smtClean="0"/>
              <a:t>, 2017</a:t>
            </a:r>
            <a:r>
              <a:rPr lang="en-US" sz="2400" dirty="0" smtClean="0"/>
              <a:t>). </a:t>
            </a:r>
          </a:p>
          <a:p>
            <a:r>
              <a:rPr lang="en-US" sz="2400" dirty="0" smtClean="0"/>
              <a:t>The ethical standards helps the organizations to differentiate which function is ethical and which functions are unethical.</a:t>
            </a:r>
          </a:p>
          <a:p>
            <a:r>
              <a:rPr lang="en-US" sz="2400" dirty="0" smtClean="0"/>
              <a:t>The organization which operated under the ethics get the success.   </a:t>
            </a:r>
            <a:endParaRPr lang="en-US" sz="2400" dirty="0"/>
          </a:p>
        </p:txBody>
      </p:sp>
    </p:spTree>
    <p:extLst>
      <p:ext uri="{BB962C8B-B14F-4D97-AF65-F5344CB8AC3E}">
        <p14:creationId xmlns:p14="http://schemas.microsoft.com/office/powerpoint/2010/main" val="70613211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Sustainability </a:t>
            </a:r>
            <a:endParaRPr lang="en-US" dirty="0"/>
          </a:p>
        </p:txBody>
      </p:sp>
      <p:sp>
        <p:nvSpPr>
          <p:cNvPr id="3" name="Content Placeholder 2"/>
          <p:cNvSpPr>
            <a:spLocks noGrp="1"/>
          </p:cNvSpPr>
          <p:nvPr>
            <p:ph idx="1"/>
          </p:nvPr>
        </p:nvSpPr>
        <p:spPr/>
        <p:txBody>
          <a:bodyPr>
            <a:normAutofit/>
          </a:bodyPr>
          <a:lstStyle/>
          <a:p>
            <a:r>
              <a:rPr lang="en-US" sz="2400" dirty="0" smtClean="0"/>
              <a:t>An ability of an organization to equitability meets the essential human needs of the present without conceding the ability of the future generations to meet their own needs by preserving the protecting the area’s ecosystems and natural resources (</a:t>
            </a:r>
            <a:r>
              <a:rPr lang="en-GB" sz="2400" dirty="0" smtClean="0"/>
              <a:t>Solow, 2019</a:t>
            </a:r>
            <a:r>
              <a:rPr lang="en-US" sz="2400" dirty="0" smtClean="0"/>
              <a:t>). </a:t>
            </a:r>
          </a:p>
          <a:p>
            <a:r>
              <a:rPr lang="en-US" sz="2400" dirty="0" smtClean="0"/>
              <a:t>It focuses on long term run and growth of an organization by preserving and protecting the nature and environment.</a:t>
            </a:r>
          </a:p>
          <a:p>
            <a:r>
              <a:rPr lang="en-US" sz="2400" dirty="0" smtClean="0"/>
              <a:t>Sustainability practices of an organization creates good organizational images on customer mind.</a:t>
            </a:r>
            <a:endParaRPr lang="en-US" sz="2400" dirty="0"/>
          </a:p>
        </p:txBody>
      </p:sp>
    </p:spTree>
    <p:extLst>
      <p:ext uri="{BB962C8B-B14F-4D97-AF65-F5344CB8AC3E}">
        <p14:creationId xmlns:p14="http://schemas.microsoft.com/office/powerpoint/2010/main" val="112045289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Task 1</a:t>
            </a:r>
            <a:endParaRPr lang="en-US" dirty="0"/>
          </a:p>
        </p:txBody>
      </p:sp>
      <p:sp>
        <p:nvSpPr>
          <p:cNvPr id="3" name="Content Placeholder 2"/>
          <p:cNvSpPr>
            <a:spLocks noGrp="1"/>
          </p:cNvSpPr>
          <p:nvPr>
            <p:ph idx="1"/>
          </p:nvPr>
        </p:nvSpPr>
        <p:spPr/>
        <p:txBody>
          <a:bodyPr>
            <a:normAutofit fontScale="70000" lnSpcReduction="20000"/>
          </a:bodyPr>
          <a:lstStyle/>
          <a:p>
            <a:pPr>
              <a:lnSpc>
                <a:spcPct val="120000"/>
              </a:lnSpc>
            </a:pPr>
            <a:r>
              <a:rPr lang="en-US" sz="3400" dirty="0" smtClean="0"/>
              <a:t>Customer experiences </a:t>
            </a:r>
          </a:p>
          <a:p>
            <a:pPr>
              <a:lnSpc>
                <a:spcPct val="120000"/>
              </a:lnSpc>
              <a:buFont typeface="Wingdings" pitchFamily="2" charset="2"/>
              <a:buChar char="Ø"/>
            </a:pPr>
            <a:r>
              <a:rPr lang="en-US" sz="3400" dirty="0" smtClean="0"/>
              <a:t>Related to phrase or expression used by the customers to his/her relationship with a business based on all interactions and thought about the business (</a:t>
            </a:r>
            <a:r>
              <a:rPr lang="en-GB" sz="3400" dirty="0" smtClean="0"/>
              <a:t>Meyer and </a:t>
            </a:r>
            <a:r>
              <a:rPr lang="en-GB" sz="3400" dirty="0" err="1" smtClean="0"/>
              <a:t>Schwager</a:t>
            </a:r>
            <a:r>
              <a:rPr lang="en-GB" sz="3400" dirty="0" smtClean="0"/>
              <a:t>, 2007</a:t>
            </a:r>
            <a:r>
              <a:rPr lang="en-US" sz="3400" dirty="0" smtClean="0"/>
              <a:t>).</a:t>
            </a:r>
          </a:p>
          <a:p>
            <a:pPr>
              <a:lnSpc>
                <a:spcPct val="120000"/>
              </a:lnSpc>
              <a:buFont typeface="Wingdings" pitchFamily="2" charset="2"/>
              <a:buChar char="Ø"/>
            </a:pPr>
            <a:r>
              <a:rPr lang="en-US" sz="3400" dirty="0"/>
              <a:t> </a:t>
            </a:r>
            <a:r>
              <a:rPr lang="en-US" sz="3400" dirty="0" smtClean="0"/>
              <a:t>without the customer the business organization’s can’t be imagined. And people lives are difficult without organizations</a:t>
            </a:r>
          </a:p>
          <a:p>
            <a:pPr>
              <a:lnSpc>
                <a:spcPct val="120000"/>
              </a:lnSpc>
              <a:buFont typeface="Wingdings" pitchFamily="2" charset="2"/>
              <a:buChar char="Ø"/>
            </a:pPr>
            <a:r>
              <a:rPr lang="en-US" sz="3400" dirty="0" smtClean="0"/>
              <a:t>The business organization fulfilled the customer needs and desire that’s why there is close relationship between customer and business organization.</a:t>
            </a:r>
          </a:p>
          <a:p>
            <a:pPr>
              <a:lnSpc>
                <a:spcPct val="120000"/>
              </a:lnSpc>
              <a:buFont typeface="Wingdings" pitchFamily="2" charset="2"/>
              <a:buChar char="Ø"/>
            </a:pPr>
            <a:r>
              <a:rPr lang="en-US" sz="3400" dirty="0" smtClean="0"/>
              <a:t>Engaging with organization is the way of creating the experiences. </a:t>
            </a:r>
          </a:p>
          <a:p>
            <a:pPr marL="0" indent="0">
              <a:buNone/>
            </a:pPr>
            <a:endParaRPr lang="en-US" dirty="0"/>
          </a:p>
        </p:txBody>
      </p:sp>
    </p:spTree>
    <p:extLst>
      <p:ext uri="{BB962C8B-B14F-4D97-AF65-F5344CB8AC3E}">
        <p14:creationId xmlns:p14="http://schemas.microsoft.com/office/powerpoint/2010/main" val="175986084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838200"/>
            <a:ext cx="8229600" cy="5287963"/>
          </a:xfrm>
        </p:spPr>
        <p:txBody>
          <a:bodyPr>
            <a:normAutofit/>
          </a:bodyPr>
          <a:lstStyle/>
          <a:p>
            <a:pPr>
              <a:buFont typeface="Wingdings" pitchFamily="2" charset="2"/>
              <a:buChar char="Ø"/>
            </a:pPr>
            <a:r>
              <a:rPr lang="en-US" sz="2400" dirty="0" smtClean="0"/>
              <a:t>Positive experiences are gained when the customers are satisfied with the organization’s products and services. </a:t>
            </a:r>
          </a:p>
          <a:p>
            <a:pPr>
              <a:buFont typeface="Wingdings" pitchFamily="2" charset="2"/>
              <a:buChar char="Ø"/>
            </a:pPr>
            <a:r>
              <a:rPr lang="en-US" sz="2400" dirty="0" smtClean="0"/>
              <a:t>Negative experiences are generated when customers are not satisfied with organization’s offer.</a:t>
            </a:r>
          </a:p>
          <a:p>
            <a:pPr>
              <a:buFont typeface="Wingdings" pitchFamily="2" charset="2"/>
              <a:buChar char="Ø"/>
            </a:pPr>
            <a:r>
              <a:rPr lang="en-US" sz="2400" dirty="0" smtClean="0"/>
              <a:t>Ethical and sustainability practices of the organizations helps to create positive experiences and violating of ethical and sustainability policies form negative experiences.</a:t>
            </a:r>
          </a:p>
          <a:p>
            <a:pPr>
              <a:buFont typeface="Wingdings" pitchFamily="2" charset="2"/>
              <a:buChar char="Ø"/>
            </a:pPr>
            <a:r>
              <a:rPr lang="en-US" sz="2400" dirty="0" smtClean="0"/>
              <a:t>Positive experiences helps to manage the customer relationship and negative relationship spoil the customer relationship with organization</a:t>
            </a:r>
            <a:r>
              <a:rPr lang="en-US" dirty="0" smtClean="0"/>
              <a:t>.</a:t>
            </a:r>
          </a:p>
          <a:p>
            <a:pPr>
              <a:buFont typeface="Wingdings" pitchFamily="2" charset="2"/>
              <a:buChar char="Ø"/>
            </a:pPr>
            <a:endParaRPr lang="en-US" dirty="0"/>
          </a:p>
        </p:txBody>
      </p:sp>
    </p:spTree>
    <p:extLst>
      <p:ext uri="{BB962C8B-B14F-4D97-AF65-F5344CB8AC3E}">
        <p14:creationId xmlns:p14="http://schemas.microsoft.com/office/powerpoint/2010/main" val="94599052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Quality Models and Theories</a:t>
            </a:r>
          </a:p>
        </p:txBody>
      </p:sp>
      <p:sp>
        <p:nvSpPr>
          <p:cNvPr id="3" name="Content Placeholder 2"/>
          <p:cNvSpPr>
            <a:spLocks noGrp="1"/>
          </p:cNvSpPr>
          <p:nvPr>
            <p:ph idx="1"/>
          </p:nvPr>
        </p:nvSpPr>
        <p:spPr/>
        <p:txBody>
          <a:bodyPr>
            <a:normAutofit/>
          </a:bodyPr>
          <a:lstStyle/>
          <a:p>
            <a:r>
              <a:rPr lang="en-GB" sz="2400" dirty="0"/>
              <a:t>Deming’s theory</a:t>
            </a:r>
          </a:p>
          <a:p>
            <a:pPr>
              <a:buFont typeface="Wingdings" panose="05000000000000000000" pitchFamily="2" charset="2"/>
              <a:buChar char="Ø"/>
            </a:pPr>
            <a:r>
              <a:rPr lang="en-GB" sz="2400" dirty="0"/>
              <a:t>also known as system of profound knowledge.</a:t>
            </a:r>
          </a:p>
          <a:p>
            <a:pPr>
              <a:buFont typeface="Wingdings" panose="05000000000000000000" pitchFamily="2" charset="2"/>
              <a:buChar char="Ø"/>
            </a:pPr>
            <a:r>
              <a:rPr lang="en-GB" sz="2400" dirty="0"/>
              <a:t>based on concept that continuous operational improvement increase quality and decrease cost of the organisation.</a:t>
            </a:r>
          </a:p>
          <a:p>
            <a:pPr>
              <a:buFont typeface="Wingdings" panose="05000000000000000000" pitchFamily="2" charset="2"/>
              <a:buChar char="Ø"/>
            </a:pPr>
            <a:r>
              <a:rPr lang="en-GB" sz="2400" dirty="0"/>
              <a:t>rests upon fourteen points that assist the company in total quality management and improve organisational relationship with its </a:t>
            </a:r>
            <a:r>
              <a:rPr lang="en-GB" sz="2400" dirty="0" smtClean="0"/>
              <a:t>customers (</a:t>
            </a:r>
            <a:r>
              <a:rPr lang="en-GB" sz="2400" dirty="0"/>
              <a:t>Fisher et al., 2011)</a:t>
            </a:r>
            <a:r>
              <a:rPr lang="en-GB" sz="2400" dirty="0" smtClean="0"/>
              <a:t>.</a:t>
            </a:r>
            <a:endParaRPr lang="en-GB" sz="2400" dirty="0"/>
          </a:p>
          <a:p>
            <a:pPr>
              <a:buFont typeface="Wingdings" panose="05000000000000000000" pitchFamily="2" charset="2"/>
              <a:buChar char="Ø"/>
            </a:pPr>
            <a:r>
              <a:rPr lang="en-GB" sz="2400" dirty="0"/>
              <a:t>Toyota motor is the company that follows Deming's theory for its total quality and customer relationship management.</a:t>
            </a:r>
          </a:p>
          <a:p>
            <a:endParaRPr lang="en-GB" dirty="0"/>
          </a:p>
        </p:txBody>
      </p:sp>
    </p:spTree>
    <p:extLst>
      <p:ext uri="{BB962C8B-B14F-4D97-AF65-F5344CB8AC3E}">
        <p14:creationId xmlns:p14="http://schemas.microsoft.com/office/powerpoint/2010/main" val="212986040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762000"/>
            <a:ext cx="8229600" cy="5364163"/>
          </a:xfrm>
        </p:spPr>
        <p:txBody>
          <a:bodyPr>
            <a:normAutofit/>
          </a:bodyPr>
          <a:lstStyle/>
          <a:p>
            <a:r>
              <a:rPr lang="en-GB" sz="2400" dirty="0"/>
              <a:t>Crosby’s theory</a:t>
            </a:r>
          </a:p>
          <a:p>
            <a:pPr>
              <a:buFont typeface="Wingdings" panose="05000000000000000000" pitchFamily="2" charset="2"/>
              <a:buChar char="Ø"/>
            </a:pPr>
            <a:r>
              <a:rPr lang="en-GB" sz="2400" dirty="0"/>
              <a:t>creation of Philip Crosby, known for the concept of zero defects and believed that quality is </a:t>
            </a:r>
            <a:r>
              <a:rPr lang="en-GB" sz="2400" dirty="0" smtClean="0"/>
              <a:t>free (</a:t>
            </a:r>
            <a:r>
              <a:rPr lang="en-GB" sz="2400" dirty="0" err="1"/>
              <a:t>Neyestani</a:t>
            </a:r>
            <a:r>
              <a:rPr lang="en-GB" sz="2400" dirty="0"/>
              <a:t>, 2017)</a:t>
            </a:r>
            <a:r>
              <a:rPr lang="en-GB" sz="2400" dirty="0" smtClean="0"/>
              <a:t>.</a:t>
            </a:r>
            <a:endParaRPr lang="en-GB" sz="2400" dirty="0"/>
          </a:p>
          <a:p>
            <a:pPr>
              <a:buFont typeface="Wingdings" panose="05000000000000000000" pitchFamily="2" charset="2"/>
              <a:buChar char="Ø"/>
            </a:pPr>
            <a:r>
              <a:rPr lang="en-GB" sz="2400" dirty="0"/>
              <a:t>explains that if company invest in quality then it is the money that is well spent.</a:t>
            </a:r>
          </a:p>
          <a:p>
            <a:pPr>
              <a:buFont typeface="Wingdings" panose="05000000000000000000" pitchFamily="2" charset="2"/>
              <a:buChar char="Ø"/>
            </a:pPr>
            <a:r>
              <a:rPr lang="en-GB" sz="2400" dirty="0"/>
              <a:t>rests upon fourteen processes of improving quality and meeting the needs and satisfaction of its customers.</a:t>
            </a:r>
          </a:p>
          <a:p>
            <a:pPr>
              <a:buFont typeface="Wingdings" panose="05000000000000000000" pitchFamily="2" charset="2"/>
              <a:buChar char="Ø"/>
            </a:pPr>
            <a:r>
              <a:rPr lang="en-GB" sz="2400" dirty="0"/>
              <a:t>Tesco is the supermarket that has adopted Crosby’s theory that has assisted the company for its continuous improvement and establishing healthy relationship with its customers. </a:t>
            </a:r>
          </a:p>
        </p:txBody>
      </p:sp>
    </p:spTree>
    <p:extLst>
      <p:ext uri="{BB962C8B-B14F-4D97-AF65-F5344CB8AC3E}">
        <p14:creationId xmlns:p14="http://schemas.microsoft.com/office/powerpoint/2010/main" val="154762181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685800"/>
            <a:ext cx="8229600" cy="5440363"/>
          </a:xfrm>
        </p:spPr>
        <p:txBody>
          <a:bodyPr>
            <a:normAutofit fontScale="92500"/>
          </a:bodyPr>
          <a:lstStyle/>
          <a:p>
            <a:r>
              <a:rPr lang="en-GB" sz="2600" dirty="0"/>
              <a:t>Joseph </a:t>
            </a:r>
            <a:r>
              <a:rPr lang="en-GB" sz="2600" dirty="0" err="1"/>
              <a:t>Juran’s</a:t>
            </a:r>
            <a:r>
              <a:rPr lang="en-GB" sz="2600" dirty="0"/>
              <a:t> theory</a:t>
            </a:r>
          </a:p>
          <a:p>
            <a:pPr>
              <a:buFont typeface="Wingdings" panose="05000000000000000000" pitchFamily="2" charset="2"/>
              <a:buChar char="Ø"/>
            </a:pPr>
            <a:r>
              <a:rPr lang="en-GB" sz="2600" dirty="0"/>
              <a:t>depends on the concept of quality trilogy, which is composed of quality planning, quality improvement and quality control.</a:t>
            </a:r>
          </a:p>
          <a:p>
            <a:pPr>
              <a:buFont typeface="Wingdings" panose="05000000000000000000" pitchFamily="2" charset="2"/>
              <a:buChar char="Ø"/>
            </a:pPr>
            <a:r>
              <a:rPr lang="en-GB" sz="2600" dirty="0"/>
              <a:t>relies on the concept that improvement project can be successful if organisation plan and control quality improvement actions </a:t>
            </a:r>
            <a:r>
              <a:rPr lang="en-GB" sz="2600" dirty="0" smtClean="0"/>
              <a:t>carefully (</a:t>
            </a:r>
            <a:r>
              <a:rPr lang="en-GB" sz="2600" dirty="0" err="1"/>
              <a:t>Goetsch</a:t>
            </a:r>
            <a:r>
              <a:rPr lang="en-GB" sz="2600" dirty="0"/>
              <a:t> and Davis, 2014)</a:t>
            </a:r>
            <a:r>
              <a:rPr lang="en-GB" sz="2600" dirty="0" smtClean="0"/>
              <a:t>.</a:t>
            </a:r>
            <a:endParaRPr lang="en-GB" sz="2600" dirty="0"/>
          </a:p>
          <a:p>
            <a:pPr>
              <a:buFont typeface="Wingdings" panose="05000000000000000000" pitchFamily="2" charset="2"/>
              <a:buChar char="Ø"/>
            </a:pPr>
            <a:r>
              <a:rPr lang="en-GB" sz="2600" dirty="0"/>
              <a:t>ASDA has adopted the Joseph </a:t>
            </a:r>
            <a:r>
              <a:rPr lang="en-GB" sz="2600" dirty="0" err="1"/>
              <a:t>Juran’s</a:t>
            </a:r>
            <a:r>
              <a:rPr lang="en-GB" sz="2600" dirty="0"/>
              <a:t> theory to some extent for offering quality products and services to its customers, however, the reviews of </a:t>
            </a:r>
            <a:r>
              <a:rPr lang="en-GB" sz="2600" dirty="0" err="1"/>
              <a:t>cutomers</a:t>
            </a:r>
            <a:r>
              <a:rPr lang="en-GB" sz="2600" dirty="0"/>
              <a:t> reflect dissatisfaction of customers.</a:t>
            </a:r>
          </a:p>
          <a:p>
            <a:pPr>
              <a:buFont typeface="Wingdings" panose="05000000000000000000" pitchFamily="2" charset="2"/>
              <a:buChar char="Ø"/>
            </a:pPr>
            <a:r>
              <a:rPr lang="en-GB" sz="2600" dirty="0"/>
              <a:t>so, ASDA needs to carefully plan, improve and control its quality to maintain healthy relationship with its customers.</a:t>
            </a:r>
          </a:p>
          <a:p>
            <a:endParaRPr lang="en-GB" dirty="0"/>
          </a:p>
        </p:txBody>
      </p:sp>
    </p:spTree>
    <p:extLst>
      <p:ext uri="{BB962C8B-B14F-4D97-AF65-F5344CB8AC3E}">
        <p14:creationId xmlns:p14="http://schemas.microsoft.com/office/powerpoint/2010/main" val="191033813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685800"/>
            <a:ext cx="8229600" cy="5440363"/>
          </a:xfrm>
        </p:spPr>
        <p:txBody>
          <a:bodyPr>
            <a:noAutofit/>
          </a:bodyPr>
          <a:lstStyle/>
          <a:p>
            <a:r>
              <a:rPr lang="en-GB" sz="2400" dirty="0" smtClean="0"/>
              <a:t>The EFQM framework</a:t>
            </a:r>
          </a:p>
          <a:p>
            <a:pPr>
              <a:buFont typeface="Wingdings" panose="05000000000000000000" pitchFamily="2" charset="2"/>
              <a:buChar char="Ø"/>
            </a:pPr>
            <a:r>
              <a:rPr lang="en-GB" sz="2400" dirty="0" smtClean="0"/>
              <a:t>full form is the European Foundation for Quality Management.</a:t>
            </a:r>
          </a:p>
          <a:p>
            <a:pPr>
              <a:buFont typeface="Wingdings" panose="05000000000000000000" pitchFamily="2" charset="2"/>
              <a:buChar char="Ø"/>
            </a:pPr>
            <a:r>
              <a:rPr lang="en-GB" sz="2400" dirty="0" smtClean="0"/>
              <a:t>quality management model that aims at maintaining quality, efficiency and sustainability in the organisation.</a:t>
            </a:r>
          </a:p>
          <a:p>
            <a:pPr>
              <a:buFont typeface="Wingdings" panose="05000000000000000000" pitchFamily="2" charset="2"/>
              <a:buChar char="Ø"/>
            </a:pPr>
            <a:r>
              <a:rPr lang="en-GB" sz="2400" dirty="0" smtClean="0"/>
              <a:t> framework used to improve organisational performance through benchmarking with other European organisations.</a:t>
            </a:r>
          </a:p>
          <a:p>
            <a:pPr>
              <a:buFont typeface="Wingdings" panose="05000000000000000000" pitchFamily="2" charset="2"/>
              <a:buChar char="Ø"/>
            </a:pPr>
            <a:r>
              <a:rPr lang="en-GB" sz="2400" dirty="0" smtClean="0"/>
              <a:t>consists of nine criteria that explain five enablers and four results (</a:t>
            </a:r>
            <a:r>
              <a:rPr lang="en-GB" sz="2400" dirty="0" err="1" smtClean="0"/>
              <a:t>Gorenak</a:t>
            </a:r>
            <a:r>
              <a:rPr lang="en-GB" sz="2400" dirty="0" smtClean="0"/>
              <a:t>, 2015).</a:t>
            </a:r>
          </a:p>
          <a:p>
            <a:pPr>
              <a:buFont typeface="Wingdings" panose="05000000000000000000" pitchFamily="2" charset="2"/>
              <a:buChar char="Ø"/>
            </a:pPr>
            <a:r>
              <a:rPr lang="en-GB" sz="2400" dirty="0" smtClean="0"/>
              <a:t>Sainsbury’s is a supermarket that aims at protecting the environment as well as maintaining quality, efficiency and sustainability in the organisation.</a:t>
            </a:r>
          </a:p>
          <a:p>
            <a:pPr>
              <a:buFont typeface="Wingdings" panose="05000000000000000000" pitchFamily="2" charset="2"/>
              <a:buChar char="Ø"/>
            </a:pPr>
            <a:r>
              <a:rPr lang="en-GB" sz="2400" dirty="0" smtClean="0"/>
              <a:t>also values customers, colleagues and other stakeholders. </a:t>
            </a:r>
            <a:endParaRPr lang="en-GB" sz="2400" dirty="0"/>
          </a:p>
        </p:txBody>
      </p:sp>
    </p:spTree>
    <p:extLst>
      <p:ext uri="{BB962C8B-B14F-4D97-AF65-F5344CB8AC3E}">
        <p14:creationId xmlns:p14="http://schemas.microsoft.com/office/powerpoint/2010/main" val="171629749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762000"/>
            <a:ext cx="8229600" cy="5364163"/>
          </a:xfrm>
        </p:spPr>
        <p:txBody>
          <a:bodyPr>
            <a:normAutofit/>
          </a:bodyPr>
          <a:lstStyle/>
          <a:p>
            <a:r>
              <a:rPr lang="en-GB" sz="2400" dirty="0"/>
              <a:t>Ishikawa’s theory</a:t>
            </a:r>
          </a:p>
          <a:p>
            <a:pPr>
              <a:buFont typeface="Wingdings" panose="05000000000000000000" pitchFamily="2" charset="2"/>
              <a:buChar char="Ø"/>
            </a:pPr>
            <a:r>
              <a:rPr lang="en-GB" sz="2400" dirty="0"/>
              <a:t>Dr Kaoru Ishikawa is the creator of this theory and often known for the fishbone or cause and effect </a:t>
            </a:r>
            <a:r>
              <a:rPr lang="en-GB" sz="2400" dirty="0" smtClean="0"/>
              <a:t>diagram (</a:t>
            </a:r>
            <a:r>
              <a:rPr lang="en-GB" sz="2400" dirty="0"/>
              <a:t>McGrath and Bates, 2017)</a:t>
            </a:r>
            <a:r>
              <a:rPr lang="en-GB" sz="2400" dirty="0" smtClean="0"/>
              <a:t>.</a:t>
            </a:r>
            <a:endParaRPr lang="en-GB" sz="2400" dirty="0"/>
          </a:p>
          <a:p>
            <a:pPr>
              <a:buFont typeface="Wingdings" panose="05000000000000000000" pitchFamily="2" charset="2"/>
              <a:buChar char="Ø"/>
            </a:pPr>
            <a:r>
              <a:rPr lang="en-GB" sz="2400" dirty="0"/>
              <a:t>believed that issues that could create quality-related problems should be explored before thinking of a solution.</a:t>
            </a:r>
          </a:p>
          <a:p>
            <a:pPr>
              <a:buFont typeface="Wingdings" panose="05000000000000000000" pitchFamily="2" charset="2"/>
              <a:buChar char="Ø"/>
            </a:pPr>
            <a:r>
              <a:rPr lang="en-GB" sz="2400" dirty="0"/>
              <a:t>Pointed out seven basic tools such as fishbone model, Pareto analysis, check sheet, stratification, scatter charts, process control charts and histogram.</a:t>
            </a:r>
          </a:p>
          <a:p>
            <a:pPr>
              <a:buFont typeface="Wingdings" panose="05000000000000000000" pitchFamily="2" charset="2"/>
              <a:buChar char="Ø"/>
            </a:pPr>
            <a:r>
              <a:rPr lang="en-GB" sz="2400" dirty="0"/>
              <a:t>ASDA in spite of aiming to offer quality products to its customers is failing to explore issues earlier that has made a huge impact on the relationship of ASDA with its customers.</a:t>
            </a:r>
          </a:p>
        </p:txBody>
      </p:sp>
    </p:spTree>
    <p:extLst>
      <p:ext uri="{BB962C8B-B14F-4D97-AF65-F5344CB8AC3E}">
        <p14:creationId xmlns:p14="http://schemas.microsoft.com/office/powerpoint/2010/main" val="312580006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Findings</a:t>
            </a:r>
            <a:endParaRPr lang="en-US" dirty="0"/>
          </a:p>
        </p:txBody>
      </p:sp>
      <p:sp>
        <p:nvSpPr>
          <p:cNvPr id="3" name="Content Placeholder 2"/>
          <p:cNvSpPr>
            <a:spLocks noGrp="1"/>
          </p:cNvSpPr>
          <p:nvPr>
            <p:ph idx="1"/>
          </p:nvPr>
        </p:nvSpPr>
        <p:spPr>
          <a:xfrm>
            <a:off x="457200" y="1600200"/>
            <a:ext cx="8229600" cy="4800600"/>
          </a:xfrm>
        </p:spPr>
        <p:txBody>
          <a:bodyPr>
            <a:noAutofit/>
          </a:bodyPr>
          <a:lstStyle/>
          <a:p>
            <a:r>
              <a:rPr lang="en-US" sz="2400" dirty="0" smtClean="0"/>
              <a:t>ASDA is violating ethical standard.</a:t>
            </a:r>
          </a:p>
          <a:p>
            <a:r>
              <a:rPr lang="en-US" sz="2400" dirty="0" smtClean="0"/>
              <a:t>It is reason why many customer gives negative review and comment.</a:t>
            </a:r>
          </a:p>
          <a:p>
            <a:r>
              <a:rPr lang="en-US" sz="2400" dirty="0" smtClean="0"/>
              <a:t>The ASDA paying less attention on quality of its products that’s why many customers complain that they got steal products.</a:t>
            </a:r>
          </a:p>
          <a:p>
            <a:r>
              <a:rPr lang="en-US" sz="2400" dirty="0" smtClean="0"/>
              <a:t>The customers also complain about late deliveries and taking the customers pictures without customers permission. </a:t>
            </a:r>
          </a:p>
          <a:p>
            <a:r>
              <a:rPr lang="en-US" sz="2400" dirty="0" smtClean="0"/>
              <a:t>ASDA has focuses on environmental preservation and protection by minimizing the uses of plastics in packaging processes. </a:t>
            </a:r>
          </a:p>
          <a:p>
            <a:pPr marL="0" indent="0">
              <a:buNone/>
            </a:pPr>
            <a:endParaRPr lang="en-US" sz="2400" dirty="0" smtClean="0"/>
          </a:p>
        </p:txBody>
      </p:sp>
    </p:spTree>
    <p:extLst>
      <p:ext uri="{BB962C8B-B14F-4D97-AF65-F5344CB8AC3E}">
        <p14:creationId xmlns:p14="http://schemas.microsoft.com/office/powerpoint/2010/main" val="404716505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838200"/>
            <a:ext cx="8229600" cy="5287963"/>
          </a:xfrm>
        </p:spPr>
        <p:txBody>
          <a:bodyPr>
            <a:normAutofit/>
          </a:bodyPr>
          <a:lstStyle/>
          <a:p>
            <a:r>
              <a:rPr lang="en-US" sz="2400" dirty="0"/>
              <a:t>The ASDA has given more focus on sustainability policies than ethical policies.</a:t>
            </a:r>
          </a:p>
          <a:p>
            <a:r>
              <a:rPr lang="en-US" sz="2400" dirty="0" smtClean="0"/>
              <a:t>Less </a:t>
            </a:r>
            <a:r>
              <a:rPr lang="en-US" sz="2400" dirty="0"/>
              <a:t>used of electricity and use of alternative resources  for saving electricity.</a:t>
            </a:r>
          </a:p>
          <a:p>
            <a:r>
              <a:rPr lang="en-US" sz="2400" dirty="0"/>
              <a:t>Involved in </a:t>
            </a:r>
            <a:r>
              <a:rPr lang="en-US" sz="2400" dirty="0" smtClean="0"/>
              <a:t>waste management.</a:t>
            </a:r>
            <a:endParaRPr lang="en-GB" sz="2400" dirty="0"/>
          </a:p>
        </p:txBody>
      </p:sp>
    </p:spTree>
    <p:extLst>
      <p:ext uri="{BB962C8B-B14F-4D97-AF65-F5344CB8AC3E}">
        <p14:creationId xmlns:p14="http://schemas.microsoft.com/office/powerpoint/2010/main" val="282780657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Conclusion</a:t>
            </a:r>
            <a:endParaRPr lang="en-US" dirty="0"/>
          </a:p>
        </p:txBody>
      </p:sp>
      <p:sp>
        <p:nvSpPr>
          <p:cNvPr id="3" name="Content Placeholder 2"/>
          <p:cNvSpPr>
            <a:spLocks noGrp="1"/>
          </p:cNvSpPr>
          <p:nvPr>
            <p:ph idx="1"/>
          </p:nvPr>
        </p:nvSpPr>
        <p:spPr/>
        <p:txBody>
          <a:bodyPr>
            <a:normAutofit/>
          </a:bodyPr>
          <a:lstStyle/>
          <a:p>
            <a:r>
              <a:rPr lang="en-US" sz="2400" dirty="0" smtClean="0"/>
              <a:t>Customer relationship management is vital for business organizations as the customers are a vital component of business organizations. </a:t>
            </a:r>
          </a:p>
          <a:p>
            <a:r>
              <a:rPr lang="en-US" sz="2400" dirty="0" smtClean="0"/>
              <a:t>Customer relationship management has closed linked with customer experiences.</a:t>
            </a:r>
          </a:p>
          <a:p>
            <a:r>
              <a:rPr lang="en-US" sz="2400" dirty="0" smtClean="0"/>
              <a:t>Ethical practices persuade the customers to form the positive that helps in customer relationship management.</a:t>
            </a:r>
          </a:p>
          <a:p>
            <a:r>
              <a:rPr lang="en-US" sz="2400" dirty="0" smtClean="0"/>
              <a:t>Similarly sustainability policies of organization create the better image of organization on customers mind that indirectly impact on customer relationship management.</a:t>
            </a:r>
          </a:p>
          <a:p>
            <a:endParaRPr lang="en-US" dirty="0" smtClean="0"/>
          </a:p>
        </p:txBody>
      </p:sp>
    </p:spTree>
    <p:extLst>
      <p:ext uri="{BB962C8B-B14F-4D97-AF65-F5344CB8AC3E}">
        <p14:creationId xmlns:p14="http://schemas.microsoft.com/office/powerpoint/2010/main" val="51565100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Recommendation</a:t>
            </a:r>
          </a:p>
        </p:txBody>
      </p:sp>
      <p:sp>
        <p:nvSpPr>
          <p:cNvPr id="3" name="Content Placeholder 2"/>
          <p:cNvSpPr>
            <a:spLocks noGrp="1"/>
          </p:cNvSpPr>
          <p:nvPr>
            <p:ph idx="1"/>
          </p:nvPr>
        </p:nvSpPr>
        <p:spPr/>
        <p:txBody>
          <a:bodyPr>
            <a:normAutofit fontScale="77500" lnSpcReduction="20000"/>
          </a:bodyPr>
          <a:lstStyle/>
          <a:p>
            <a:pPr>
              <a:lnSpc>
                <a:spcPct val="120000"/>
              </a:lnSpc>
            </a:pPr>
            <a:r>
              <a:rPr lang="en-GB" sz="3100" dirty="0"/>
              <a:t>ASDA can improve its quality and relationship with its customers by taking the feedback of its customers seriously and working effectively on the problems faced by customers.</a:t>
            </a:r>
          </a:p>
          <a:p>
            <a:pPr>
              <a:lnSpc>
                <a:spcPct val="120000"/>
              </a:lnSpc>
            </a:pPr>
            <a:r>
              <a:rPr lang="en-GB" sz="3100" dirty="0"/>
              <a:t>should pay attention towards its ethical practices and planned objectives and analyse if it is meeting the standard.</a:t>
            </a:r>
          </a:p>
          <a:p>
            <a:pPr>
              <a:lnSpc>
                <a:spcPct val="120000"/>
              </a:lnSpc>
            </a:pPr>
            <a:r>
              <a:rPr lang="en-GB" sz="3100" dirty="0"/>
              <a:t>should focus on behaviour and hospitality of its employees and aware the employees to treat well and provide better hospitality to the customers.</a:t>
            </a:r>
          </a:p>
          <a:p>
            <a:pPr>
              <a:lnSpc>
                <a:spcPct val="120000"/>
              </a:lnSpc>
            </a:pPr>
            <a:r>
              <a:rPr lang="en-GB" sz="3100" dirty="0"/>
              <a:t>should conduct various training and development programs for employees to enrich their skills and ability.</a:t>
            </a:r>
          </a:p>
          <a:p>
            <a:endParaRPr lang="en-GB" dirty="0"/>
          </a:p>
        </p:txBody>
      </p:sp>
    </p:spTree>
    <p:extLst>
      <p:ext uri="{BB962C8B-B14F-4D97-AF65-F5344CB8AC3E}">
        <p14:creationId xmlns:p14="http://schemas.microsoft.com/office/powerpoint/2010/main" val="277532403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762000"/>
            <a:ext cx="8229600" cy="5364163"/>
          </a:xfrm>
        </p:spPr>
        <p:txBody>
          <a:bodyPr>
            <a:normAutofit/>
          </a:bodyPr>
          <a:lstStyle/>
          <a:p>
            <a:r>
              <a:rPr lang="en-GB" sz="2400" dirty="0"/>
              <a:t>should maintain better working as well as shopping environment for both the employees and customers to provide comfortable and friendly environment.</a:t>
            </a:r>
          </a:p>
          <a:p>
            <a:r>
              <a:rPr lang="en-GB" sz="2400" dirty="0"/>
              <a:t>can improve overall performance and dissatisfaction of customers by analysing in details every strategies and products and finding out defects before it reach to the customers.</a:t>
            </a:r>
          </a:p>
          <a:p>
            <a:r>
              <a:rPr lang="en-GB" sz="2400" dirty="0"/>
              <a:t>ASDA can improve its business as well as its relationship with customers by working on its ethical practices and feedbacks of its customers.</a:t>
            </a:r>
          </a:p>
          <a:p>
            <a:endParaRPr lang="en-GB" sz="2400" dirty="0"/>
          </a:p>
        </p:txBody>
      </p:sp>
    </p:spTree>
    <p:extLst>
      <p:ext uri="{BB962C8B-B14F-4D97-AF65-F5344CB8AC3E}">
        <p14:creationId xmlns:p14="http://schemas.microsoft.com/office/powerpoint/2010/main" val="94772432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SWOT Analysis</a:t>
            </a:r>
            <a:endParaRPr lang="en-GB"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1123382303"/>
              </p:ext>
            </p:extLst>
          </p:nvPr>
        </p:nvGraphicFramePr>
        <p:xfrm>
          <a:off x="457200" y="1600200"/>
          <a:ext cx="8229600" cy="5303520"/>
        </p:xfrm>
        <a:graphic>
          <a:graphicData uri="http://schemas.openxmlformats.org/drawingml/2006/table">
            <a:tbl>
              <a:tblPr firstRow="1" bandRow="1">
                <a:tableStyleId>{5940675A-B579-460E-94D1-54222C63F5DA}</a:tableStyleId>
              </a:tblPr>
              <a:tblGrid>
                <a:gridCol w="4114800"/>
                <a:gridCol w="4114800"/>
              </a:tblGrid>
              <a:tr h="370840">
                <a:tc>
                  <a:txBody>
                    <a:bodyPr/>
                    <a:lstStyle/>
                    <a:p>
                      <a:r>
                        <a:rPr lang="en-GB" sz="2400" b="1" u="sng" dirty="0" smtClean="0"/>
                        <a:t>Strength</a:t>
                      </a:r>
                    </a:p>
                    <a:p>
                      <a:pPr marL="285750" indent="-285750">
                        <a:buFont typeface="Arial" panose="020B0604020202020204" pitchFamily="34" charset="0"/>
                        <a:buChar char="•"/>
                      </a:pPr>
                      <a:r>
                        <a:rPr lang="en-GB" sz="2400" b="0" u="none" dirty="0" smtClean="0"/>
                        <a:t>Goodwill</a:t>
                      </a:r>
                    </a:p>
                    <a:p>
                      <a:pPr marL="285750" indent="-285750">
                        <a:buFont typeface="Arial" panose="020B0604020202020204" pitchFamily="34" charset="0"/>
                        <a:buChar char="•"/>
                      </a:pPr>
                      <a:r>
                        <a:rPr lang="en-GB" sz="2400" b="0" u="none" dirty="0" smtClean="0"/>
                        <a:t>Affordable price</a:t>
                      </a:r>
                    </a:p>
                    <a:p>
                      <a:pPr marL="285750" indent="-285750">
                        <a:buFont typeface="Arial" panose="020B0604020202020204" pitchFamily="34" charset="0"/>
                        <a:buChar char="•"/>
                      </a:pPr>
                      <a:r>
                        <a:rPr lang="en-GB" sz="2400" b="0" u="none" dirty="0" smtClean="0"/>
                        <a:t>Availability of stores at different</a:t>
                      </a:r>
                      <a:r>
                        <a:rPr lang="en-GB" sz="2400" b="0" u="none" baseline="0" dirty="0" smtClean="0"/>
                        <a:t> locations</a:t>
                      </a:r>
                    </a:p>
                    <a:p>
                      <a:pPr marL="285750" indent="-285750">
                        <a:buFont typeface="Arial" panose="020B0604020202020204" pitchFamily="34" charset="0"/>
                        <a:buChar char="•"/>
                      </a:pPr>
                      <a:r>
                        <a:rPr lang="en-GB" sz="2400" b="0" u="none" baseline="0" dirty="0" smtClean="0"/>
                        <a:t>Sustainability </a:t>
                      </a:r>
                      <a:endParaRPr lang="en-GB" sz="2400" b="0" u="none" dirty="0" smtClean="0"/>
                    </a:p>
                    <a:p>
                      <a:endParaRPr lang="en-GB" sz="2400" dirty="0"/>
                    </a:p>
                  </a:txBody>
                  <a:tcPr/>
                </a:tc>
                <a:tc>
                  <a:txBody>
                    <a:bodyPr/>
                    <a:lstStyle/>
                    <a:p>
                      <a:r>
                        <a:rPr lang="en-GB" sz="2400" b="1" u="sng" dirty="0" smtClean="0"/>
                        <a:t>Weakness </a:t>
                      </a:r>
                    </a:p>
                    <a:p>
                      <a:pPr marL="285750" indent="-285750">
                        <a:buFont typeface="Arial" panose="020B0604020202020204" pitchFamily="34" charset="0"/>
                        <a:buChar char="•"/>
                      </a:pPr>
                      <a:r>
                        <a:rPr lang="en-GB" sz="2400" b="0" u="none" dirty="0" smtClean="0"/>
                        <a:t>Weak hospitality</a:t>
                      </a:r>
                    </a:p>
                    <a:p>
                      <a:pPr marL="285750" indent="-285750">
                        <a:buFont typeface="Arial" panose="020B0604020202020204" pitchFamily="34" charset="0"/>
                        <a:buChar char="•"/>
                      </a:pPr>
                      <a:r>
                        <a:rPr lang="en-GB" sz="2400" b="0" u="none" dirty="0" smtClean="0"/>
                        <a:t>Negligence in</a:t>
                      </a:r>
                      <a:r>
                        <a:rPr lang="en-GB" sz="2400" b="0" u="none" baseline="0" dirty="0" smtClean="0"/>
                        <a:t> customers feedback</a:t>
                      </a:r>
                    </a:p>
                    <a:p>
                      <a:pPr marL="285750" indent="-285750">
                        <a:buFont typeface="Arial" panose="020B0604020202020204" pitchFamily="34" charset="0"/>
                        <a:buChar char="•"/>
                      </a:pPr>
                      <a:r>
                        <a:rPr lang="en-GB" sz="2400" b="0" u="none" baseline="0" dirty="0" smtClean="0"/>
                        <a:t>Low quality products</a:t>
                      </a:r>
                      <a:endParaRPr lang="en-GB" sz="2400" b="0" u="none" dirty="0" smtClean="0"/>
                    </a:p>
                    <a:p>
                      <a:pPr marL="285750" indent="-285750">
                        <a:buFont typeface="Arial" panose="020B0604020202020204" pitchFamily="34" charset="0"/>
                        <a:buChar char="•"/>
                      </a:pPr>
                      <a:r>
                        <a:rPr lang="en-GB" sz="2400" b="0" u="none" dirty="0" smtClean="0"/>
                        <a:t>Delay in delivery</a:t>
                      </a:r>
                      <a:endParaRPr lang="en-GB" sz="2400" b="0" u="none" dirty="0"/>
                    </a:p>
                  </a:txBody>
                  <a:tcPr/>
                </a:tc>
              </a:tr>
              <a:tr h="370840">
                <a:tc>
                  <a:txBody>
                    <a:bodyPr/>
                    <a:lstStyle/>
                    <a:p>
                      <a:r>
                        <a:rPr lang="en-GB" sz="2400" b="1" u="sng" dirty="0" smtClean="0"/>
                        <a:t>Opportunities</a:t>
                      </a:r>
                      <a:r>
                        <a:rPr lang="en-GB" sz="2400" b="1" u="sng" baseline="0" dirty="0" smtClean="0"/>
                        <a:t> </a:t>
                      </a:r>
                    </a:p>
                    <a:p>
                      <a:pPr marL="285750" indent="-285750">
                        <a:buFont typeface="Arial" panose="020B0604020202020204" pitchFamily="34" charset="0"/>
                        <a:buChar char="•"/>
                      </a:pPr>
                      <a:r>
                        <a:rPr lang="en-GB" sz="2400" b="0" u="none" dirty="0" smtClean="0"/>
                        <a:t>New trends in customer’s behaviour</a:t>
                      </a:r>
                    </a:p>
                    <a:p>
                      <a:pPr marL="285750" indent="-285750">
                        <a:buFont typeface="Arial" panose="020B0604020202020204" pitchFamily="34" charset="0"/>
                        <a:buChar char="•"/>
                      </a:pPr>
                      <a:r>
                        <a:rPr lang="en-GB" sz="2400" b="0" u="none" dirty="0" smtClean="0"/>
                        <a:t>Market</a:t>
                      </a:r>
                      <a:r>
                        <a:rPr lang="en-GB" sz="2400" b="0" u="none" baseline="0" dirty="0" smtClean="0"/>
                        <a:t> development</a:t>
                      </a:r>
                    </a:p>
                    <a:p>
                      <a:pPr marL="285750" indent="-285750">
                        <a:buFont typeface="Arial" panose="020B0604020202020204" pitchFamily="34" charset="0"/>
                        <a:buChar char="•"/>
                      </a:pPr>
                      <a:r>
                        <a:rPr lang="en-GB" sz="2400" b="0" u="none" dirty="0" smtClean="0"/>
                        <a:t>Eco-friendly</a:t>
                      </a:r>
                      <a:endParaRPr lang="en-GB" sz="2400" b="0" u="none" dirty="0"/>
                    </a:p>
                  </a:txBody>
                  <a:tcPr/>
                </a:tc>
                <a:tc>
                  <a:txBody>
                    <a:bodyPr/>
                    <a:lstStyle/>
                    <a:p>
                      <a:r>
                        <a:rPr lang="en-GB" sz="2400" b="1" u="sng" dirty="0" smtClean="0"/>
                        <a:t>Threats</a:t>
                      </a:r>
                      <a:r>
                        <a:rPr lang="en-GB" sz="2400" b="1" u="sng" baseline="0" dirty="0" smtClean="0"/>
                        <a:t> </a:t>
                      </a:r>
                    </a:p>
                    <a:p>
                      <a:pPr marL="285750" indent="-285750">
                        <a:buFont typeface="Arial" panose="020B0604020202020204" pitchFamily="34" charset="0"/>
                        <a:buChar char="•"/>
                      </a:pPr>
                      <a:r>
                        <a:rPr lang="en-GB" sz="2400" b="0" u="none" baseline="0" dirty="0" smtClean="0"/>
                        <a:t>Increase in competition</a:t>
                      </a:r>
                    </a:p>
                    <a:p>
                      <a:pPr marL="285750" indent="-285750">
                        <a:buFont typeface="Arial" panose="020B0604020202020204" pitchFamily="34" charset="0"/>
                        <a:buChar char="•"/>
                      </a:pPr>
                      <a:r>
                        <a:rPr lang="en-GB" sz="2400" b="0" u="none" baseline="0" dirty="0" smtClean="0"/>
                        <a:t>Increase in dissatisfied customers</a:t>
                      </a:r>
                    </a:p>
                    <a:p>
                      <a:pPr marL="285750" indent="-285750">
                        <a:buFont typeface="Arial" panose="020B0604020202020204" pitchFamily="34" charset="0"/>
                        <a:buChar char="•"/>
                      </a:pPr>
                      <a:r>
                        <a:rPr lang="en-GB" sz="2400" b="0" u="none" baseline="0" dirty="0" smtClean="0"/>
                        <a:t>Threats of new entrants</a:t>
                      </a:r>
                    </a:p>
                    <a:p>
                      <a:pPr marL="285750" indent="-285750">
                        <a:buFont typeface="Arial" panose="020B0604020202020204" pitchFamily="34" charset="0"/>
                        <a:buChar char="•"/>
                      </a:pPr>
                      <a:r>
                        <a:rPr lang="en-GB" sz="2400" b="0" u="none" baseline="0" dirty="0" smtClean="0"/>
                        <a:t>Legal actions for unethical practices </a:t>
                      </a:r>
                      <a:endParaRPr lang="en-GB" sz="2400" b="0" u="none" dirty="0"/>
                    </a:p>
                  </a:txBody>
                  <a:tcPr/>
                </a:tc>
              </a:tr>
            </a:tbl>
          </a:graphicData>
        </a:graphic>
      </p:graphicFrame>
    </p:spTree>
    <p:extLst>
      <p:ext uri="{BB962C8B-B14F-4D97-AF65-F5344CB8AC3E}">
        <p14:creationId xmlns:p14="http://schemas.microsoft.com/office/powerpoint/2010/main" val="78802298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References</a:t>
            </a:r>
            <a:endParaRPr lang="en-US" dirty="0"/>
          </a:p>
        </p:txBody>
      </p:sp>
      <p:sp>
        <p:nvSpPr>
          <p:cNvPr id="3" name="Content Placeholder 2"/>
          <p:cNvSpPr>
            <a:spLocks noGrp="1"/>
          </p:cNvSpPr>
          <p:nvPr>
            <p:ph idx="1"/>
          </p:nvPr>
        </p:nvSpPr>
        <p:spPr/>
        <p:txBody>
          <a:bodyPr>
            <a:normAutofit/>
          </a:bodyPr>
          <a:lstStyle/>
          <a:p>
            <a:r>
              <a:rPr lang="en-GB" sz="2400" dirty="0"/>
              <a:t>Vasquez-Nicholson, J., 2011. UK supermarket chain </a:t>
            </a:r>
            <a:r>
              <a:rPr lang="en-GB" sz="2400" dirty="0" smtClean="0"/>
              <a:t>profiles</a:t>
            </a:r>
          </a:p>
          <a:p>
            <a:r>
              <a:rPr lang="en-GB" sz="2400" dirty="0" smtClean="0"/>
              <a:t>Salesforce.com, 2020. What is CRM? [Online] Available at </a:t>
            </a:r>
            <a:r>
              <a:rPr lang="en-US" sz="2400" dirty="0" smtClean="0">
                <a:hlinkClick r:id="rId2"/>
              </a:rPr>
              <a:t>https://www.salesforce.com/crm/what-is-crm/</a:t>
            </a:r>
            <a:r>
              <a:rPr lang="en-US" sz="2400" dirty="0" smtClean="0"/>
              <a:t> [Assessed on 13</a:t>
            </a:r>
            <a:r>
              <a:rPr lang="en-US" sz="2400" baseline="30000" dirty="0" smtClean="0"/>
              <a:t>th</a:t>
            </a:r>
            <a:r>
              <a:rPr lang="en-US" sz="2400" dirty="0" smtClean="0"/>
              <a:t> February 2020]</a:t>
            </a:r>
          </a:p>
          <a:p>
            <a:r>
              <a:rPr lang="en-GB" sz="2400" dirty="0"/>
              <a:t>Mitchell, M.S., Reynolds, S.J. and </a:t>
            </a:r>
            <a:r>
              <a:rPr lang="en-GB" sz="2400" dirty="0" err="1"/>
              <a:t>Treviño</a:t>
            </a:r>
            <a:r>
              <a:rPr lang="en-GB" sz="2400" dirty="0"/>
              <a:t>, L.K., 2017. The study of behavioural ethics within organizations. </a:t>
            </a:r>
            <a:r>
              <a:rPr lang="en-GB" sz="2400" i="1" dirty="0"/>
              <a:t>Personnel psychology</a:t>
            </a:r>
            <a:r>
              <a:rPr lang="en-GB" sz="2400" dirty="0"/>
              <a:t>, </a:t>
            </a:r>
            <a:r>
              <a:rPr lang="en-GB" sz="2400" i="1" dirty="0"/>
              <a:t>70</a:t>
            </a:r>
            <a:r>
              <a:rPr lang="en-GB" sz="2400" dirty="0"/>
              <a:t>(2), </a:t>
            </a:r>
            <a:r>
              <a:rPr lang="en-GB" sz="2400" dirty="0" smtClean="0"/>
              <a:t>pp.313-314</a:t>
            </a:r>
          </a:p>
          <a:p>
            <a:r>
              <a:rPr lang="en-GB" sz="2400" dirty="0"/>
              <a:t>Solow, R.M., 2019. 25. Sustainability: an economist’s perspective. </a:t>
            </a:r>
            <a:r>
              <a:rPr lang="en-GB" sz="2400" i="1" dirty="0"/>
              <a:t>Economics of the environment: Selected readings</a:t>
            </a:r>
            <a:r>
              <a:rPr lang="en-GB" sz="2400" dirty="0"/>
              <a:t>.</a:t>
            </a:r>
            <a:endParaRPr lang="en-US" sz="2400" dirty="0"/>
          </a:p>
          <a:p>
            <a:r>
              <a:rPr lang="en-GB" sz="2400" dirty="0"/>
              <a:t>Meyer, C. and </a:t>
            </a:r>
            <a:r>
              <a:rPr lang="en-GB" sz="2400" dirty="0" err="1"/>
              <a:t>Schwager</a:t>
            </a:r>
            <a:r>
              <a:rPr lang="en-GB" sz="2400" dirty="0"/>
              <a:t>, A., 2007. Understanding customer experience. </a:t>
            </a:r>
            <a:r>
              <a:rPr lang="en-GB" sz="2400" i="1" dirty="0" smtClean="0"/>
              <a:t>Harvard </a:t>
            </a:r>
            <a:r>
              <a:rPr lang="en-GB" sz="2400" i="1" dirty="0"/>
              <a:t>business review</a:t>
            </a:r>
            <a:r>
              <a:rPr lang="en-GB" sz="2400" dirty="0"/>
              <a:t>, </a:t>
            </a:r>
            <a:r>
              <a:rPr lang="en-GB" sz="2400" i="1" dirty="0"/>
              <a:t>85</a:t>
            </a:r>
            <a:r>
              <a:rPr lang="en-GB" sz="2400" dirty="0"/>
              <a:t>(2), p.116</a:t>
            </a:r>
            <a:endParaRPr lang="en-US" sz="2400" dirty="0"/>
          </a:p>
        </p:txBody>
      </p:sp>
    </p:spTree>
    <p:extLst>
      <p:ext uri="{BB962C8B-B14F-4D97-AF65-F5344CB8AC3E}">
        <p14:creationId xmlns:p14="http://schemas.microsoft.com/office/powerpoint/2010/main" val="170433329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685800"/>
            <a:ext cx="8229600" cy="5715000"/>
          </a:xfrm>
        </p:spPr>
        <p:txBody>
          <a:bodyPr>
            <a:normAutofit fontScale="47500" lnSpcReduction="20000"/>
          </a:bodyPr>
          <a:lstStyle/>
          <a:p>
            <a:pPr>
              <a:lnSpc>
                <a:spcPct val="120000"/>
              </a:lnSpc>
            </a:pPr>
            <a:r>
              <a:rPr lang="en-GB" sz="4600" dirty="0"/>
              <a:t>McGrath, J. and Bates, B., 2017. </a:t>
            </a:r>
            <a:r>
              <a:rPr lang="en-GB" sz="4600" i="1" dirty="0"/>
              <a:t>The Little Book of Big Management Theories:... and how to use them</a:t>
            </a:r>
            <a:r>
              <a:rPr lang="en-GB" sz="4600" dirty="0"/>
              <a:t>. Pearson UK.</a:t>
            </a:r>
          </a:p>
          <a:p>
            <a:pPr>
              <a:lnSpc>
                <a:spcPct val="120000"/>
              </a:lnSpc>
            </a:pPr>
            <a:r>
              <a:rPr lang="en-GB" sz="4600" dirty="0" err="1"/>
              <a:t>Gorenak</a:t>
            </a:r>
            <a:r>
              <a:rPr lang="en-GB" sz="4600" dirty="0"/>
              <a:t>, Š., 2015. European foundation for quality management excellence model can encourage ISO 26000 implementation. </a:t>
            </a:r>
            <a:r>
              <a:rPr lang="en-GB" sz="4600" i="1" dirty="0"/>
              <a:t>Perspectives on Business and Management; </a:t>
            </a:r>
            <a:r>
              <a:rPr lang="en-GB" sz="4600" i="1" dirty="0" err="1"/>
              <a:t>Bobek</a:t>
            </a:r>
            <a:r>
              <a:rPr lang="en-GB" sz="4600" i="1" dirty="0"/>
              <a:t>, V., Ed.; </a:t>
            </a:r>
            <a:r>
              <a:rPr lang="en-GB" sz="4600" i="1" dirty="0" err="1"/>
              <a:t>InTech</a:t>
            </a:r>
            <a:r>
              <a:rPr lang="en-GB" sz="4600" i="1" dirty="0"/>
              <a:t>: Rijeka, Croatia</a:t>
            </a:r>
            <a:r>
              <a:rPr lang="en-GB" sz="4600" dirty="0"/>
              <a:t>, pp.23-43.</a:t>
            </a:r>
          </a:p>
          <a:p>
            <a:pPr>
              <a:lnSpc>
                <a:spcPct val="120000"/>
              </a:lnSpc>
            </a:pPr>
            <a:r>
              <a:rPr lang="en-GB" sz="4600" dirty="0" err="1"/>
              <a:t>Matusitz</a:t>
            </a:r>
            <a:r>
              <a:rPr lang="en-GB" sz="4600" dirty="0"/>
              <a:t>, J. and Leanza, K., 2011. ASDA: organic growth of a retailer in the United Kingdom?. </a:t>
            </a:r>
            <a:r>
              <a:rPr lang="en-GB" sz="4600" i="1" dirty="0"/>
              <a:t>Journal of international food &amp; agribusiness marketing</a:t>
            </a:r>
            <a:r>
              <a:rPr lang="en-GB" sz="4600" dirty="0"/>
              <a:t>, </a:t>
            </a:r>
            <a:r>
              <a:rPr lang="en-GB" sz="4600" i="1" dirty="0"/>
              <a:t>23</a:t>
            </a:r>
            <a:r>
              <a:rPr lang="en-GB" sz="4600" dirty="0"/>
              <a:t>(2), pp.128-150.</a:t>
            </a:r>
          </a:p>
          <a:p>
            <a:pPr>
              <a:lnSpc>
                <a:spcPct val="120000"/>
              </a:lnSpc>
            </a:pPr>
            <a:r>
              <a:rPr lang="en-GB" sz="4600" dirty="0"/>
              <a:t>Fisher, C.M., Elrod, C.C. and Mehta, R., 2011. A replication to validate and improve a measurement instrument for Deming's 14 Points. </a:t>
            </a:r>
            <a:r>
              <a:rPr lang="en-GB" sz="4600" i="1" dirty="0"/>
              <a:t>International Journal of Quality &amp; Reliability Management</a:t>
            </a:r>
            <a:r>
              <a:rPr lang="en-GB" sz="4600" dirty="0"/>
              <a:t>.</a:t>
            </a:r>
          </a:p>
          <a:p>
            <a:pPr>
              <a:lnSpc>
                <a:spcPct val="120000"/>
              </a:lnSpc>
            </a:pPr>
            <a:r>
              <a:rPr lang="en-GB" sz="4600" dirty="0" err="1"/>
              <a:t>Neyestani</a:t>
            </a:r>
            <a:r>
              <a:rPr lang="en-GB" sz="4600" dirty="0"/>
              <a:t>, B., 2017. Principles and Contributions of Total Quality Management (TQM) Gurus on Business Quality Improvement. </a:t>
            </a:r>
            <a:r>
              <a:rPr lang="en-GB" sz="4600" i="1" dirty="0"/>
              <a:t>Available at SSRN 2950981</a:t>
            </a:r>
            <a:r>
              <a:rPr lang="en-GB" dirty="0"/>
              <a:t>.</a:t>
            </a:r>
          </a:p>
        </p:txBody>
      </p:sp>
    </p:spTree>
    <p:extLst>
      <p:ext uri="{BB962C8B-B14F-4D97-AF65-F5344CB8AC3E}">
        <p14:creationId xmlns:p14="http://schemas.microsoft.com/office/powerpoint/2010/main" val="238304509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255</TotalTime>
  <Words>1363</Words>
  <Application>Microsoft Office PowerPoint</Application>
  <PresentationFormat>On-screen Show (4:3)</PresentationFormat>
  <Paragraphs>108</Paragraphs>
  <Slides>20</Slides>
  <Notes>0</Notes>
  <HiddenSlides>0</HiddenSlides>
  <MMClips>0</MMClips>
  <ScaleCrop>false</ScaleCrop>
  <HeadingPairs>
    <vt:vector size="4" baseType="variant">
      <vt:variant>
        <vt:lpstr>Theme</vt:lpstr>
      </vt:variant>
      <vt:variant>
        <vt:i4>1</vt:i4>
      </vt:variant>
      <vt:variant>
        <vt:lpstr>Slide Titles</vt:lpstr>
      </vt:variant>
      <vt:variant>
        <vt:i4>20</vt:i4>
      </vt:variant>
    </vt:vector>
  </HeadingPairs>
  <TitlesOfParts>
    <vt:vector size="21" baseType="lpstr">
      <vt:lpstr>Office Theme</vt:lpstr>
      <vt:lpstr>A critical perspective of ASDA in relation to CRM, Ethics, Sustainability and Quality Policies and Operations.  </vt:lpstr>
      <vt:lpstr>Introduction </vt:lpstr>
      <vt:lpstr>Customer relationship Management</vt:lpstr>
      <vt:lpstr>Ethics</vt:lpstr>
      <vt:lpstr>Sustainability </vt:lpstr>
      <vt:lpstr>Task 1</vt:lpstr>
      <vt:lpstr>PowerPoint Presentation</vt:lpstr>
      <vt:lpstr>Quality Models and Theories</vt:lpstr>
      <vt:lpstr>PowerPoint Presentation</vt:lpstr>
      <vt:lpstr>PowerPoint Presentation</vt:lpstr>
      <vt:lpstr>PowerPoint Presentation</vt:lpstr>
      <vt:lpstr>PowerPoint Presentation</vt:lpstr>
      <vt:lpstr>Findings</vt:lpstr>
      <vt:lpstr>PowerPoint Presentation</vt:lpstr>
      <vt:lpstr>Conclusion</vt:lpstr>
      <vt:lpstr>Recommendation</vt:lpstr>
      <vt:lpstr>PowerPoint Presentation</vt:lpstr>
      <vt:lpstr>SWOT Analysis</vt:lpstr>
      <vt:lpstr>References</vt:lpstr>
      <vt:lpstr>PowerPoint Presentation</vt:lpstr>
    </vt:vector>
  </TitlesOfParts>
  <Company>home</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 critical perspective of ASDA in relation to CRM, Ethics, Sustainability and Quality Policies and Operations.</dc:title>
  <dc:creator>dell pc</dc:creator>
  <cp:lastModifiedBy>Windows User</cp:lastModifiedBy>
  <cp:revision>24</cp:revision>
  <dcterms:created xsi:type="dcterms:W3CDTF">2020-02-13T06:57:59Z</dcterms:created>
  <dcterms:modified xsi:type="dcterms:W3CDTF">2020-03-11T22:15:50Z</dcterms:modified>
</cp:coreProperties>
</file>