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6" r:id="rId5"/>
    <p:sldMasterId id="2147483708" r:id="rId6"/>
  </p:sldMasterIdLst>
  <p:notesMasterIdLst>
    <p:notesMasterId r:id="rId67"/>
  </p:notesMasterIdLst>
  <p:sldIdLst>
    <p:sldId id="345" r:id="rId7"/>
    <p:sldId id="336" r:id="rId8"/>
    <p:sldId id="323" r:id="rId9"/>
    <p:sldId id="303" r:id="rId10"/>
    <p:sldId id="305" r:id="rId11"/>
    <p:sldId id="304" r:id="rId12"/>
    <p:sldId id="287" r:id="rId13"/>
    <p:sldId id="281" r:id="rId14"/>
    <p:sldId id="337" r:id="rId15"/>
    <p:sldId id="295" r:id="rId16"/>
    <p:sldId id="332" r:id="rId17"/>
    <p:sldId id="282" r:id="rId18"/>
    <p:sldId id="288" r:id="rId19"/>
    <p:sldId id="338" r:id="rId20"/>
    <p:sldId id="306" r:id="rId21"/>
    <p:sldId id="339" r:id="rId22"/>
    <p:sldId id="321" r:id="rId23"/>
    <p:sldId id="404" r:id="rId24"/>
    <p:sldId id="314" r:id="rId25"/>
    <p:sldId id="315" r:id="rId26"/>
    <p:sldId id="316" r:id="rId27"/>
    <p:sldId id="350" r:id="rId28"/>
    <p:sldId id="402" r:id="rId29"/>
    <p:sldId id="322" r:id="rId30"/>
    <p:sldId id="327" r:id="rId31"/>
    <p:sldId id="340" r:id="rId32"/>
    <p:sldId id="325" r:id="rId33"/>
    <p:sldId id="328" r:id="rId34"/>
    <p:sldId id="351" r:id="rId35"/>
    <p:sldId id="349" r:id="rId36"/>
    <p:sldId id="342" r:id="rId37"/>
    <p:sldId id="278" r:id="rId38"/>
    <p:sldId id="279" r:id="rId39"/>
    <p:sldId id="284" r:id="rId40"/>
    <p:sldId id="290" r:id="rId41"/>
    <p:sldId id="291" r:id="rId42"/>
    <p:sldId id="405" r:id="rId43"/>
    <p:sldId id="294" r:id="rId44"/>
    <p:sldId id="280" r:id="rId45"/>
    <p:sldId id="285" r:id="rId46"/>
    <p:sldId id="317" r:id="rId47"/>
    <p:sldId id="344" r:id="rId48"/>
    <p:sldId id="318" r:id="rId49"/>
    <p:sldId id="276" r:id="rId50"/>
    <p:sldId id="309" r:id="rId51"/>
    <p:sldId id="310" r:id="rId52"/>
    <p:sldId id="311" r:id="rId53"/>
    <p:sldId id="319" r:id="rId54"/>
    <p:sldId id="347" r:id="rId55"/>
    <p:sldId id="312" r:id="rId56"/>
    <p:sldId id="313" r:id="rId57"/>
    <p:sldId id="324" r:id="rId58"/>
    <p:sldId id="346" r:id="rId59"/>
    <p:sldId id="299" r:id="rId60"/>
    <p:sldId id="263" r:id="rId61"/>
    <p:sldId id="260" r:id="rId62"/>
    <p:sldId id="348" r:id="rId63"/>
    <p:sldId id="320" r:id="rId64"/>
    <p:sldId id="261" r:id="rId65"/>
    <p:sldId id="300" r:id="rId66"/>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FCBD8BC-7B3C-424D-A327-112B916BA014}">
          <p14:sldIdLst>
            <p14:sldId id="345"/>
            <p14:sldId id="336"/>
            <p14:sldId id="323"/>
            <p14:sldId id="303"/>
            <p14:sldId id="305"/>
            <p14:sldId id="304"/>
            <p14:sldId id="287"/>
            <p14:sldId id="281"/>
            <p14:sldId id="337"/>
            <p14:sldId id="295"/>
            <p14:sldId id="332"/>
            <p14:sldId id="282"/>
            <p14:sldId id="288"/>
            <p14:sldId id="338"/>
            <p14:sldId id="306"/>
            <p14:sldId id="339"/>
            <p14:sldId id="321"/>
            <p14:sldId id="404"/>
            <p14:sldId id="314"/>
            <p14:sldId id="315"/>
            <p14:sldId id="316"/>
            <p14:sldId id="350"/>
            <p14:sldId id="402"/>
            <p14:sldId id="322"/>
            <p14:sldId id="327"/>
            <p14:sldId id="340"/>
            <p14:sldId id="325"/>
            <p14:sldId id="328"/>
            <p14:sldId id="351"/>
            <p14:sldId id="349"/>
            <p14:sldId id="342"/>
            <p14:sldId id="278"/>
            <p14:sldId id="279"/>
            <p14:sldId id="284"/>
            <p14:sldId id="290"/>
            <p14:sldId id="291"/>
            <p14:sldId id="405"/>
            <p14:sldId id="294"/>
            <p14:sldId id="280"/>
            <p14:sldId id="285"/>
            <p14:sldId id="317"/>
            <p14:sldId id="344"/>
            <p14:sldId id="318"/>
            <p14:sldId id="276"/>
            <p14:sldId id="309"/>
            <p14:sldId id="310"/>
            <p14:sldId id="311"/>
            <p14:sldId id="319"/>
            <p14:sldId id="347"/>
            <p14:sldId id="312"/>
            <p14:sldId id="313"/>
            <p14:sldId id="324"/>
            <p14:sldId id="346"/>
            <p14:sldId id="299"/>
            <p14:sldId id="263"/>
          </p14:sldIdLst>
        </p14:section>
        <p14:section name="Untitled Section" id="{5AFAC311-C38B-4999-996A-98F2E46FEC85}">
          <p14:sldIdLst>
            <p14:sldId id="260"/>
            <p14:sldId id="348"/>
            <p14:sldId id="320"/>
            <p14:sldId id="261"/>
            <p14:sldId id="30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CCBEC1-50B4-4D3B-B502-1B892528DC54}" v="3" dt="2025-10-10T11:11:00.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71" autoAdjust="0"/>
    <p:restoredTop sz="77551" autoAdjust="0"/>
  </p:normalViewPr>
  <p:slideViewPr>
    <p:cSldViewPr>
      <p:cViewPr varScale="1">
        <p:scale>
          <a:sx n="81" d="100"/>
          <a:sy n="81" d="100"/>
        </p:scale>
        <p:origin x="171" y="45"/>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92" d="100"/>
          <a:sy n="92" d="100"/>
        </p:scale>
        <p:origin x="666" y="9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A3CCBEC1-50B4-4D3B-B502-1B892528DC54}"/>
    <pc:docChg chg="undo custSel addSld delSld modSld sldOrd modSection">
      <pc:chgData name="Natasha Young" userId="450ac887-d51d-4f28-b5bb-9aa773a39bcf" providerId="ADAL" clId="{A3CCBEC1-50B4-4D3B-B502-1B892528DC54}" dt="2025-10-10T11:11:06.241" v="234" actId="1076"/>
      <pc:docMkLst>
        <pc:docMk/>
      </pc:docMkLst>
      <pc:sldChg chg="modSp mod">
        <pc:chgData name="Natasha Young" userId="450ac887-d51d-4f28-b5bb-9aa773a39bcf" providerId="ADAL" clId="{A3CCBEC1-50B4-4D3B-B502-1B892528DC54}" dt="2025-10-10T11:04:37.943" v="35" actId="20577"/>
        <pc:sldMkLst>
          <pc:docMk/>
          <pc:sldMk cId="1103119408" sldId="282"/>
        </pc:sldMkLst>
        <pc:spChg chg="mod">
          <ac:chgData name="Natasha Young" userId="450ac887-d51d-4f28-b5bb-9aa773a39bcf" providerId="ADAL" clId="{A3CCBEC1-50B4-4D3B-B502-1B892528DC54}" dt="2025-10-10T11:04:31.564" v="29" actId="20577"/>
          <ac:spMkLst>
            <pc:docMk/>
            <pc:sldMk cId="1103119408" sldId="282"/>
            <ac:spMk id="17411" creationId="{00000000-0000-0000-0000-000000000000}"/>
          </ac:spMkLst>
        </pc:spChg>
        <pc:spChg chg="mod">
          <ac:chgData name="Natasha Young" userId="450ac887-d51d-4f28-b5bb-9aa773a39bcf" providerId="ADAL" clId="{A3CCBEC1-50B4-4D3B-B502-1B892528DC54}" dt="2025-10-10T11:04:37.943" v="35" actId="20577"/>
          <ac:spMkLst>
            <pc:docMk/>
            <pc:sldMk cId="1103119408" sldId="282"/>
            <ac:spMk id="17412" creationId="{00000000-0000-0000-0000-000000000000}"/>
          </ac:spMkLst>
        </pc:spChg>
      </pc:sldChg>
      <pc:sldChg chg="modSp mod">
        <pc:chgData name="Natasha Young" userId="450ac887-d51d-4f28-b5bb-9aa773a39bcf" providerId="ADAL" clId="{A3CCBEC1-50B4-4D3B-B502-1B892528DC54}" dt="2025-10-10T11:06:41.071" v="63" actId="20577"/>
        <pc:sldMkLst>
          <pc:docMk/>
          <pc:sldMk cId="2248843867" sldId="315"/>
        </pc:sldMkLst>
        <pc:spChg chg="mod">
          <ac:chgData name="Natasha Young" userId="450ac887-d51d-4f28-b5bb-9aa773a39bcf" providerId="ADAL" clId="{A3CCBEC1-50B4-4D3B-B502-1B892528DC54}" dt="2025-10-10T11:06:26.079" v="47" actId="20577"/>
          <ac:spMkLst>
            <pc:docMk/>
            <pc:sldMk cId="2248843867" sldId="315"/>
            <ac:spMk id="3" creationId="{00000000-0000-0000-0000-000000000000}"/>
          </ac:spMkLst>
        </pc:spChg>
        <pc:spChg chg="mod">
          <ac:chgData name="Natasha Young" userId="450ac887-d51d-4f28-b5bb-9aa773a39bcf" providerId="ADAL" clId="{A3CCBEC1-50B4-4D3B-B502-1B892528DC54}" dt="2025-10-10T11:06:41.071" v="63" actId="20577"/>
          <ac:spMkLst>
            <pc:docMk/>
            <pc:sldMk cId="2248843867" sldId="315"/>
            <ac:spMk id="4" creationId="{00000000-0000-0000-0000-000000000000}"/>
          </ac:spMkLst>
        </pc:spChg>
      </pc:sldChg>
      <pc:sldChg chg="ord">
        <pc:chgData name="Natasha Young" userId="450ac887-d51d-4f28-b5bb-9aa773a39bcf" providerId="ADAL" clId="{A3CCBEC1-50B4-4D3B-B502-1B892528DC54}" dt="2025-10-10T11:07:50.451" v="67"/>
        <pc:sldMkLst>
          <pc:docMk/>
          <pc:sldMk cId="3702970137" sldId="328"/>
        </pc:sldMkLst>
      </pc:sldChg>
      <pc:sldChg chg="modSp mod">
        <pc:chgData name="Natasha Young" userId="450ac887-d51d-4f28-b5bb-9aa773a39bcf" providerId="ADAL" clId="{A3CCBEC1-50B4-4D3B-B502-1B892528DC54}" dt="2025-10-10T11:07:32.428" v="64" actId="2711"/>
        <pc:sldMkLst>
          <pc:docMk/>
          <pc:sldMk cId="2311318526" sldId="349"/>
        </pc:sldMkLst>
        <pc:spChg chg="mod">
          <ac:chgData name="Natasha Young" userId="450ac887-d51d-4f28-b5bb-9aa773a39bcf" providerId="ADAL" clId="{A3CCBEC1-50B4-4D3B-B502-1B892528DC54}" dt="2025-10-10T11:07:32.428" v="64" actId="2711"/>
          <ac:spMkLst>
            <pc:docMk/>
            <pc:sldMk cId="2311318526" sldId="349"/>
            <ac:spMk id="3" creationId="{29167CC9-CCD4-AE72-43B5-DB30B173D54E}"/>
          </ac:spMkLst>
        </pc:spChg>
      </pc:sldChg>
      <pc:sldChg chg="modSp mod">
        <pc:chgData name="Natasha Young" userId="450ac887-d51d-4f28-b5bb-9aa773a39bcf" providerId="ADAL" clId="{A3CCBEC1-50B4-4D3B-B502-1B892528DC54}" dt="2025-10-10T11:07:40.176" v="65" actId="2711"/>
        <pc:sldMkLst>
          <pc:docMk/>
          <pc:sldMk cId="3727033626" sldId="351"/>
        </pc:sldMkLst>
        <pc:spChg chg="mod">
          <ac:chgData name="Natasha Young" userId="450ac887-d51d-4f28-b5bb-9aa773a39bcf" providerId="ADAL" clId="{A3CCBEC1-50B4-4D3B-B502-1B892528DC54}" dt="2025-10-10T11:07:40.176" v="65" actId="2711"/>
          <ac:spMkLst>
            <pc:docMk/>
            <pc:sldMk cId="3727033626" sldId="351"/>
            <ac:spMk id="3" creationId="{29167CC9-CCD4-AE72-43B5-DB30B173D54E}"/>
          </ac:spMkLst>
        </pc:spChg>
      </pc:sldChg>
      <pc:sldChg chg="addSp delSp modSp add del mod modNotesTx">
        <pc:chgData name="Natasha Young" userId="450ac887-d51d-4f28-b5bb-9aa773a39bcf" providerId="ADAL" clId="{A3CCBEC1-50B4-4D3B-B502-1B892528DC54}" dt="2025-10-10T11:11:06.241" v="234" actId="1076"/>
        <pc:sldMkLst>
          <pc:docMk/>
          <pc:sldMk cId="3308729242" sldId="405"/>
        </pc:sldMkLst>
        <pc:spChg chg="add del mod">
          <ac:chgData name="Natasha Young" userId="450ac887-d51d-4f28-b5bb-9aa773a39bcf" providerId="ADAL" clId="{A3CCBEC1-50B4-4D3B-B502-1B892528DC54}" dt="2025-10-10T11:11:00.937" v="233"/>
          <ac:spMkLst>
            <pc:docMk/>
            <pc:sldMk cId="3308729242" sldId="405"/>
            <ac:spMk id="3" creationId="{32099B0B-5036-03E6-44D7-2CF266E89FBD}"/>
          </ac:spMkLst>
        </pc:spChg>
        <pc:picChg chg="add mod">
          <ac:chgData name="Natasha Young" userId="450ac887-d51d-4f28-b5bb-9aa773a39bcf" providerId="ADAL" clId="{A3CCBEC1-50B4-4D3B-B502-1B892528DC54}" dt="2025-10-10T11:11:06.241" v="234" actId="1076"/>
          <ac:picMkLst>
            <pc:docMk/>
            <pc:sldMk cId="3308729242" sldId="405"/>
            <ac:picMk id="4" creationId="{8367667C-8005-5D06-4CAF-1DA54E9B9076}"/>
          </ac:picMkLst>
        </pc:picChg>
        <pc:picChg chg="del">
          <ac:chgData name="Natasha Young" userId="450ac887-d51d-4f28-b5bb-9aa773a39bcf" providerId="ADAL" clId="{A3CCBEC1-50B4-4D3B-B502-1B892528DC54}" dt="2025-10-10T11:09:59.192" v="228" actId="478"/>
          <ac:picMkLst>
            <pc:docMk/>
            <pc:sldMk cId="3308729242" sldId="405"/>
            <ac:picMk id="1026" creationId="{EB356C84-8C53-04CE-F509-D14EE2F6EE5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10/10/2025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module handbook</a:t>
            </a:r>
            <a:r>
              <a:rPr lang="en-GB" baseline="0" dirty="0"/>
              <a:t> from Moodle and show other Moodle documents. discuss key aspects of module</a:t>
            </a:r>
          </a:p>
          <a:p>
            <a:endParaRPr lang="en-GB" baseline="0" dirty="0"/>
          </a:p>
          <a:p>
            <a:r>
              <a:rPr lang="en-GB" baseline="0" dirty="0"/>
              <a:t>Explain that this session, as well as introducing the module, looks at leadership itself; leadership styles; some characteristics and competencies of leaders, including the ability to delegate.</a:t>
            </a:r>
            <a:endParaRPr lang="en-GB" dirty="0"/>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25AC736-5420-4323-ACAB-8D018A45A4F3}"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3666512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6</a:t>
            </a:fld>
            <a:endParaRPr lang="en-GB" altLang="en-US">
              <a:solidFill>
                <a:srgbClr val="000000"/>
              </a:solidFill>
            </a:endParaRPr>
          </a:p>
        </p:txBody>
      </p:sp>
    </p:spTree>
    <p:extLst>
      <p:ext uri="{BB962C8B-B14F-4D97-AF65-F5344CB8AC3E}">
        <p14:creationId xmlns:p14="http://schemas.microsoft.com/office/powerpoint/2010/main" val="1934961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7</a:t>
            </a:fld>
            <a:endParaRPr lang="en-GB"/>
          </a:p>
        </p:txBody>
      </p:sp>
    </p:spTree>
    <p:extLst>
      <p:ext uri="{BB962C8B-B14F-4D97-AF65-F5344CB8AC3E}">
        <p14:creationId xmlns:p14="http://schemas.microsoft.com/office/powerpoint/2010/main" val="3217175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ea typeface="ＭＳ Ｐゴシック" pitchFamily="34" charset="-128"/>
              </a:rPr>
              <a:t>Week 1 of this module: We will look at Leadership. Define and discuss Leadership and Management.</a:t>
            </a:r>
          </a:p>
          <a:p>
            <a:r>
              <a:rPr lang="en-GB" altLang="en-US" dirty="0">
                <a:latin typeface="Arial" pitchFamily="34" charset="0"/>
                <a:ea typeface="ＭＳ Ｐゴシック" pitchFamily="34" charset="-128"/>
              </a:rPr>
              <a:t>Leadership styles – why do we think these are important – how could leadership styles impact on a working environment and change this?</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2: We will consider the Team – who makes up a team. Why is a team important? What are the key ingredients to a successful team?</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In week 3 we will also look statutory requirements and employment law and consider why it is essential to work towards and maintain working environments where policies and procedures are understood and respected.</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4 – Quality/Leadership in times of change</a:t>
            </a:r>
          </a:p>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8</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itchFamily="34" charset="0"/>
                <a:ea typeface="ＭＳ Ｐゴシック" pitchFamily="34" charset="-128"/>
              </a:rPr>
              <a:t>Week 1 of this module: We will look at Leadership. Define and discuss Leadership and Management.</a:t>
            </a:r>
          </a:p>
          <a:p>
            <a:r>
              <a:rPr lang="en-GB" altLang="en-US" dirty="0">
                <a:latin typeface="Arial" pitchFamily="34" charset="0"/>
                <a:ea typeface="ＭＳ Ｐゴシック" pitchFamily="34" charset="-128"/>
              </a:rPr>
              <a:t>Leadership styles – why do we think these are important – how could leadership styles impact on a working environment and change this?</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2: We will consider the Team – who makes up a team. Why is a team important? What are the key ingredients to a successful team?</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In week 3 we will also look statutory requirements and employment law and consider why it is essential to work towards and maintain working environments where policies and procedures are understood and respected.</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4 – Quality/Leadership in times of change</a:t>
            </a: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9</a:t>
            </a:fld>
            <a:endParaRPr lang="en-GB"/>
          </a:p>
        </p:txBody>
      </p:sp>
    </p:spTree>
    <p:extLst>
      <p:ext uri="{BB962C8B-B14F-4D97-AF65-F5344CB8AC3E}">
        <p14:creationId xmlns:p14="http://schemas.microsoft.com/office/powerpoint/2010/main" val="28021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a:t>
            </a:r>
          </a:p>
          <a:p>
            <a:r>
              <a:rPr lang="en-GB" dirty="0"/>
              <a:t>The ability to be able to manage a team – provide vision, lead a large team, ability to deal with conflict, </a:t>
            </a:r>
          </a:p>
          <a:p>
            <a:r>
              <a:rPr lang="en-GB" dirty="0"/>
              <a:t>To develop a style of leadership which is appropriate for the working environment, needs of the workforce and organisation. The ability to plan for the future and ensure that you consider ethical, moral, legal and sustainable aspects at all times</a:t>
            </a:r>
          </a:p>
          <a:p>
            <a:endParaRPr lang="en-GB" dirty="0"/>
          </a:p>
          <a:p>
            <a:r>
              <a:rPr lang="en-GB" dirty="0"/>
              <a:t>Teamwork</a:t>
            </a:r>
          </a:p>
          <a:p>
            <a:r>
              <a:rPr lang="en-GB" dirty="0"/>
              <a:t>The ability to be a team player, to have regard for the views of others, to work with a range of other people, colleagues, employees, all walks of life  with different views, different levels of experience, different values.</a:t>
            </a:r>
          </a:p>
          <a:p>
            <a:r>
              <a:rPr lang="en-GB" dirty="0"/>
              <a:t>When you are working with young children – this is when you will see that your values may differ from those working around you – how do you manage this, how do you professionally overcome barriers and challenges in order to work effectively with others. </a:t>
            </a:r>
          </a:p>
          <a:p>
            <a:endParaRPr lang="en-GB" dirty="0"/>
          </a:p>
          <a:p>
            <a:r>
              <a:rPr lang="en-GB" dirty="0"/>
              <a:t>We will explore the importance of communication, collaboration</a:t>
            </a:r>
          </a:p>
          <a:p>
            <a:r>
              <a:rPr lang="en-GB" dirty="0"/>
              <a:t>We will discuss and look at challenges: conflict, cliques, favouritism,– how you only need ONE team player to affect the dynamics, harmony, effectiveness of the team.</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76976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81092A5-F00D-454C-97E6-94A97B0251C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662FADEB-8FB7-49B9-9A0D-4BE0870C5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F30D7F45-83B1-42BF-90F8-E5ACFF97A9C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FD15C9-1FE4-4D62-9D67-E82966539DD0}" type="slidenum">
              <a:rPr lang="en-GB" altLang="en-US" sz="1200" smtClean="0">
                <a:latin typeface="Arial" panose="020B0604020202020204" pitchFamily="34" charset="0"/>
              </a:rPr>
              <a:pPr/>
              <a:t>11</a:t>
            </a:fld>
            <a:endParaRPr lang="en-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96938" y="731838"/>
            <a:ext cx="48752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12</a:t>
            </a:fld>
            <a:endParaRPr lang="cy-GB" altLang="en-US" sz="1200">
              <a:latin typeface="Arial" pitchFamily="34" charset="0"/>
            </a:endParaRPr>
          </a:p>
        </p:txBody>
      </p:sp>
    </p:spTree>
    <p:extLst>
      <p:ext uri="{BB962C8B-B14F-4D97-AF65-F5344CB8AC3E}">
        <p14:creationId xmlns:p14="http://schemas.microsoft.com/office/powerpoint/2010/main" val="25477272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13</a:t>
            </a:fld>
            <a:endParaRPr lang="en-GB"/>
          </a:p>
        </p:txBody>
      </p:sp>
    </p:spTree>
    <p:extLst>
      <p:ext uri="{BB962C8B-B14F-4D97-AF65-F5344CB8AC3E}">
        <p14:creationId xmlns:p14="http://schemas.microsoft.com/office/powerpoint/2010/main" val="2119275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Private Nursery – CIW, NMS, CFNMS, </a:t>
            </a:r>
          </a:p>
          <a:p>
            <a:r>
              <a:rPr lang="en-GB" dirty="0"/>
              <a:t>School – Estyn, </a:t>
            </a:r>
            <a:r>
              <a:rPr lang="en-GB" dirty="0" err="1"/>
              <a:t>CfW</a:t>
            </a:r>
            <a:r>
              <a:rPr lang="en-GB" dirty="0"/>
              <a:t>, Education Act </a:t>
            </a:r>
          </a:p>
        </p:txBody>
      </p:sp>
      <p:sp>
        <p:nvSpPr>
          <p:cNvPr id="4" name="Slide Number Placeholder 3"/>
          <p:cNvSpPr>
            <a:spLocks noGrp="1"/>
          </p:cNvSpPr>
          <p:nvPr>
            <p:ph type="sldNum" sz="quarter" idx="5"/>
          </p:nvPr>
        </p:nvSpPr>
        <p:spPr/>
        <p:txBody>
          <a:bodyPr/>
          <a:lstStyle/>
          <a:p>
            <a:fld id="{8A1E105F-8527-4319-AD10-2196F5B20ABD}" type="slidenum">
              <a:rPr lang="en-GB" smtClean="0"/>
              <a:t>14</a:t>
            </a:fld>
            <a:endParaRPr lang="en-GB"/>
          </a:p>
        </p:txBody>
      </p:sp>
    </p:spTree>
    <p:extLst>
      <p:ext uri="{BB962C8B-B14F-4D97-AF65-F5344CB8AC3E}">
        <p14:creationId xmlns:p14="http://schemas.microsoft.com/office/powerpoint/2010/main" val="32539369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15</a:t>
            </a:fld>
            <a:endParaRPr lang="en-GB"/>
          </a:p>
        </p:txBody>
      </p:sp>
    </p:spTree>
    <p:extLst>
      <p:ext uri="{BB962C8B-B14F-4D97-AF65-F5344CB8AC3E}">
        <p14:creationId xmlns:p14="http://schemas.microsoft.com/office/powerpoint/2010/main" val="1057920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US" sz="1800" dirty="0">
                <a:effectLst/>
                <a:latin typeface="Arial" panose="020B0604020202020204" pitchFamily="34" charset="0"/>
                <a:ea typeface="Calibri" panose="020F0502020204030204" pitchFamily="34" charset="0"/>
                <a:cs typeface="Arial" panose="020B0604020202020204" pitchFamily="34" charset="0"/>
              </a:rPr>
              <a:t>4 x members to a group = 30 minutes (minimum number) (27 neu 33)</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5 x members to a group = 35 minutes (31.5 neu 38.5)</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US" sz="1800" dirty="0">
                <a:effectLst/>
                <a:latin typeface="Arial" panose="020B0604020202020204" pitchFamily="34" charset="0"/>
                <a:ea typeface="Calibri" panose="020F0502020204030204" pitchFamily="34" charset="0"/>
              </a:rPr>
              <a:t>6 x members to a group (maximum number) = 40 minutes (36 neu 44)</a:t>
            </a:r>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16</a:t>
            </a:fld>
            <a:endParaRPr lang="en-GB"/>
          </a:p>
        </p:txBody>
      </p:sp>
    </p:spTree>
    <p:extLst>
      <p:ext uri="{BB962C8B-B14F-4D97-AF65-F5344CB8AC3E}">
        <p14:creationId xmlns:p14="http://schemas.microsoft.com/office/powerpoint/2010/main" val="3792488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17</a:t>
            </a:fld>
            <a:endParaRPr lang="en-GB"/>
          </a:p>
        </p:txBody>
      </p:sp>
    </p:spTree>
    <p:extLst>
      <p:ext uri="{BB962C8B-B14F-4D97-AF65-F5344CB8AC3E}">
        <p14:creationId xmlns:p14="http://schemas.microsoft.com/office/powerpoint/2010/main" val="11151816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18</a:t>
            </a:fld>
            <a:endParaRPr lang="en-GB"/>
          </a:p>
        </p:txBody>
      </p:sp>
    </p:spTree>
    <p:extLst>
      <p:ext uri="{BB962C8B-B14F-4D97-AF65-F5344CB8AC3E}">
        <p14:creationId xmlns:p14="http://schemas.microsoft.com/office/powerpoint/2010/main" val="27614016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19</a:t>
            </a:fld>
            <a:endParaRPr lang="en-GB"/>
          </a:p>
        </p:txBody>
      </p:sp>
    </p:spTree>
    <p:extLst>
      <p:ext uri="{BB962C8B-B14F-4D97-AF65-F5344CB8AC3E}">
        <p14:creationId xmlns:p14="http://schemas.microsoft.com/office/powerpoint/2010/main" val="3921574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20</a:t>
            </a:fld>
            <a:endParaRPr lang="en-GB"/>
          </a:p>
        </p:txBody>
      </p:sp>
    </p:spTree>
    <p:extLst>
      <p:ext uri="{BB962C8B-B14F-4D97-AF65-F5344CB8AC3E}">
        <p14:creationId xmlns:p14="http://schemas.microsoft.com/office/powerpoint/2010/main" val="18343951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t>
            </a:r>
          </a:p>
        </p:txBody>
      </p:sp>
      <p:sp>
        <p:nvSpPr>
          <p:cNvPr id="4" name="Slide Number Placeholder 3"/>
          <p:cNvSpPr>
            <a:spLocks noGrp="1"/>
          </p:cNvSpPr>
          <p:nvPr>
            <p:ph type="sldNum" sz="quarter" idx="5"/>
          </p:nvPr>
        </p:nvSpPr>
        <p:spPr/>
        <p:txBody>
          <a:bodyPr/>
          <a:lstStyle/>
          <a:p>
            <a:fld id="{8A1E105F-8527-4319-AD10-2196F5B20ABD}" type="slidenum">
              <a:rPr lang="en-GB" smtClean="0"/>
              <a:t>21</a:t>
            </a:fld>
            <a:endParaRPr lang="en-GB"/>
          </a:p>
        </p:txBody>
      </p:sp>
    </p:spTree>
    <p:extLst>
      <p:ext uri="{BB962C8B-B14F-4D97-AF65-F5344CB8AC3E}">
        <p14:creationId xmlns:p14="http://schemas.microsoft.com/office/powerpoint/2010/main" val="18341540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4 members = 30minutes – 10% under is 27 minutes, 10% over is 33 minutes</a:t>
            </a:r>
          </a:p>
          <a:p>
            <a:r>
              <a:rPr lang="en-US" dirty="0">
                <a:ea typeface="Calibri"/>
                <a:cs typeface="Calibri"/>
              </a:rPr>
              <a:t>5 members = 35 minutes – 10% under is 31.5 minutes, 10% over is 38.5 minutes</a:t>
            </a:r>
          </a:p>
          <a:p>
            <a:r>
              <a:rPr lang="en-US" dirty="0">
                <a:ea typeface="Calibri"/>
                <a:cs typeface="Calibri"/>
              </a:rPr>
              <a:t>6 members = 40 minutes – 10% under is 36 minutes, 10% over is 44 minutes</a:t>
            </a:r>
          </a:p>
          <a:p>
            <a:endParaRPr lang="en-US" dirty="0">
              <a:ea typeface="Calibri"/>
              <a:cs typeface="Calibri"/>
            </a:endParaRPr>
          </a:p>
          <a:p>
            <a:r>
              <a:rPr lang="en-US" b="1" dirty="0">
                <a:ea typeface="Calibri"/>
                <a:cs typeface="Calibri"/>
              </a:rPr>
              <a:t>Go through marking criteria on back of guidance sheet </a:t>
            </a:r>
          </a:p>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24</a:t>
            </a:fld>
            <a:endParaRPr lang="en-GB"/>
          </a:p>
        </p:txBody>
      </p:sp>
    </p:spTree>
    <p:extLst>
      <p:ext uri="{BB962C8B-B14F-4D97-AF65-F5344CB8AC3E}">
        <p14:creationId xmlns:p14="http://schemas.microsoft.com/office/powerpoint/2010/main" val="36329882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25</a:t>
            </a:fld>
            <a:endParaRPr lang="en-GB"/>
          </a:p>
        </p:txBody>
      </p:sp>
    </p:spTree>
    <p:extLst>
      <p:ext uri="{BB962C8B-B14F-4D97-AF65-F5344CB8AC3E}">
        <p14:creationId xmlns:p14="http://schemas.microsoft.com/office/powerpoint/2010/main" val="460568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28</a:t>
            </a:fld>
            <a:endParaRPr lang="en-GB"/>
          </a:p>
        </p:txBody>
      </p:sp>
    </p:spTree>
    <p:extLst>
      <p:ext uri="{BB962C8B-B14F-4D97-AF65-F5344CB8AC3E}">
        <p14:creationId xmlns:p14="http://schemas.microsoft.com/office/powerpoint/2010/main" val="17310593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514850"/>
          </a:xfrm>
        </p:spPr>
        <p:txBody>
          <a:bodyPr/>
          <a:lstStyle/>
          <a:p>
            <a:r>
              <a:rPr lang="en-GB" dirty="0"/>
              <a:t>What does a leader look like?</a:t>
            </a:r>
          </a:p>
          <a:p>
            <a:endParaRPr lang="en-GB" dirty="0"/>
          </a:p>
          <a:p>
            <a:r>
              <a:rPr lang="en-GB" dirty="0"/>
              <a:t>What are the characteristics? Are these important?</a:t>
            </a:r>
          </a:p>
          <a:p>
            <a:endParaRPr lang="en-GB" dirty="0"/>
          </a:p>
          <a:p>
            <a:r>
              <a:rPr lang="en-GB" dirty="0"/>
              <a:t>Consider your experiences so far – all your employment history – who are the people who have been Managers or leaders during your working life – are there some that stand out?</a:t>
            </a:r>
          </a:p>
          <a:p>
            <a:r>
              <a:rPr lang="en-GB" dirty="0"/>
              <a:t>For what reason – have you been led or managed effectively. Have you been empowered by a leader/manager?</a:t>
            </a:r>
          </a:p>
          <a:p>
            <a:r>
              <a:rPr lang="en-GB" dirty="0"/>
              <a:t>Consider your current work place – you may be the leader or manager – how do you feel you contribute to the effectiveness of the setting/the organisation or to the success of your team?</a:t>
            </a:r>
          </a:p>
          <a:p>
            <a:r>
              <a:rPr lang="en-GB" dirty="0"/>
              <a:t>Are you a team member at the moment and work with an effective or difficult leader or manger?</a:t>
            </a:r>
          </a:p>
          <a:p>
            <a:r>
              <a:rPr lang="en-GB" dirty="0"/>
              <a:t>What about negative experiences? How have these impacted on your own ability to work effectively, to be productive and motivated?</a:t>
            </a:r>
          </a:p>
          <a:p>
            <a:endParaRPr lang="en-GB" dirty="0"/>
          </a:p>
          <a:p>
            <a:r>
              <a:rPr lang="en-GB" dirty="0"/>
              <a:t>Consider your experiences: the gestures of goodwill, favours, kindness, or alternatively when your requested leave has been declined, you have been treated disrespectfully? </a:t>
            </a:r>
          </a:p>
          <a:p>
            <a:endParaRPr lang="en-GB" dirty="0"/>
          </a:p>
          <a:p>
            <a:r>
              <a:rPr lang="en-GB" dirty="0"/>
              <a:t>There is no clear definition for each of these questions.</a:t>
            </a:r>
          </a:p>
          <a:p>
            <a:r>
              <a:rPr lang="en-GB" dirty="0"/>
              <a:t>It is complex and leaders in different organisations and indeed schools and early years settings will all lead and behave in different ways.</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32</a:t>
            </a:fld>
            <a:endParaRPr lang="en-GB"/>
          </a:p>
        </p:txBody>
      </p:sp>
    </p:spTree>
    <p:extLst>
      <p:ext uri="{BB962C8B-B14F-4D97-AF65-F5344CB8AC3E}">
        <p14:creationId xmlns:p14="http://schemas.microsoft.com/office/powerpoint/2010/main" val="632115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362450"/>
          </a:xfrm>
        </p:spPr>
        <p:txBody>
          <a:bodyPr/>
          <a:lstStyle/>
          <a:p>
            <a:r>
              <a:rPr lang="en-GB" b="1" dirty="0"/>
              <a:t>‘World Leaders’: Top – left to right…</a:t>
            </a:r>
          </a:p>
          <a:p>
            <a:r>
              <a:rPr lang="en-GB" b="1" dirty="0"/>
              <a:t>Rosa Parkes</a:t>
            </a:r>
            <a:r>
              <a:rPr lang="en-GB" dirty="0"/>
              <a:t> – </a:t>
            </a:r>
            <a:r>
              <a:rPr lang="en-GB" sz="1200" b="0" i="0" kern="1200" dirty="0">
                <a:solidFill>
                  <a:schemeClr val="tx1"/>
                </a:solidFill>
                <a:effectLst/>
                <a:latin typeface="+mn-lt"/>
                <a:ea typeface="+mn-ea"/>
                <a:cs typeface="+mn-cs"/>
              </a:rPr>
              <a:t>an American activist in the civil rights movement best known for her pivotal role in the Montgomery bus boycott</a:t>
            </a:r>
            <a:r>
              <a:rPr lang="en-GB" dirty="0"/>
              <a:t> after refusing to give up her seat for a white man.</a:t>
            </a:r>
            <a:r>
              <a:rPr lang="en-GB" sz="1200" b="0" i="0" kern="1200" dirty="0">
                <a:solidFill>
                  <a:schemeClr val="tx1"/>
                </a:solidFill>
                <a:effectLst/>
                <a:latin typeface="+mn-lt"/>
                <a:ea typeface="+mn-ea"/>
                <a:cs typeface="+mn-cs"/>
              </a:rPr>
              <a:t> The United States Congress has called her "the first lady of civil rights" and "the mother of the freedom movement". Died 2005.</a:t>
            </a:r>
            <a:endParaRPr lang="en-GB" dirty="0">
              <a:ea typeface="Calibri"/>
              <a:cs typeface="Calibri"/>
            </a:endParaRPr>
          </a:p>
          <a:p>
            <a:r>
              <a:rPr lang="en-GB" b="1" dirty="0"/>
              <a:t>Nelson Mandela </a:t>
            </a:r>
            <a:r>
              <a:rPr lang="en-GB" dirty="0"/>
              <a:t>- </a:t>
            </a:r>
            <a:r>
              <a:rPr lang="en-GB" sz="1200" b="0" i="0" kern="1200" dirty="0">
                <a:solidFill>
                  <a:schemeClr val="tx1"/>
                </a:solidFill>
                <a:effectLst/>
                <a:latin typeface="+mn-lt"/>
                <a:ea typeface="+mn-ea"/>
                <a:cs typeface="+mn-cs"/>
              </a:rPr>
              <a:t>a South African anti-apartheid revolutionary, political leader, and philanthropist who served as President of South Africa from 1994 to 1999. He was the country's first black head of state and the first elected in a fully representative democratic election. He spent 27 in prison</a:t>
            </a:r>
            <a:r>
              <a:rPr lang="en-GB" dirty="0"/>
              <a:t> after being charged with treason</a:t>
            </a:r>
            <a:r>
              <a:rPr lang="en-GB" sz="1200" b="0" i="0" kern="1200" dirty="0">
                <a:solidFill>
                  <a:schemeClr val="tx1"/>
                </a:solidFill>
                <a:effectLst/>
                <a:latin typeface="+mn-lt"/>
                <a:ea typeface="+mn-ea"/>
                <a:cs typeface="+mn-cs"/>
              </a:rPr>
              <a:t>.</a:t>
            </a:r>
            <a:r>
              <a:rPr lang="en-GB" dirty="0"/>
              <a:t> </a:t>
            </a:r>
            <a:endParaRPr lang="en-GB" dirty="0">
              <a:ea typeface="Calibri"/>
              <a:cs typeface="Calibri"/>
            </a:endParaRPr>
          </a:p>
          <a:p>
            <a:r>
              <a:rPr lang="en-GB" b="1" dirty="0"/>
              <a:t>JFK – John F Kennedy</a:t>
            </a:r>
            <a:r>
              <a:rPr lang="en-GB" dirty="0"/>
              <a:t> – </a:t>
            </a:r>
            <a:r>
              <a:rPr lang="en-GB" sz="1200" b="0" i="0" kern="1200" dirty="0">
                <a:solidFill>
                  <a:schemeClr val="tx1"/>
                </a:solidFill>
                <a:effectLst/>
                <a:latin typeface="+mn-lt"/>
                <a:ea typeface="+mn-ea"/>
                <a:cs typeface="+mn-cs"/>
              </a:rPr>
              <a:t>John Fitzgerald Kennedy, often referred to by his initials JFK or by his nickname was an American politician who served as the 35th president of the United States from January 1961 until his assassination in November 1963.</a:t>
            </a:r>
            <a:endParaRPr lang="en-GB" dirty="0"/>
          </a:p>
          <a:p>
            <a:r>
              <a:rPr lang="en-GB" b="1" dirty="0"/>
              <a:t>Bottom row from left to right</a:t>
            </a:r>
            <a:r>
              <a:rPr lang="en-GB" dirty="0"/>
              <a:t> </a:t>
            </a:r>
          </a:p>
          <a:p>
            <a:r>
              <a:rPr lang="en-GB" b="1" dirty="0"/>
              <a:t>Martin Luther King  </a:t>
            </a:r>
            <a:r>
              <a:rPr lang="en-GB" dirty="0"/>
              <a:t>- </a:t>
            </a:r>
            <a:r>
              <a:rPr lang="en-GB" sz="1200" b="0" i="0" kern="1200" dirty="0">
                <a:solidFill>
                  <a:schemeClr val="tx1"/>
                </a:solidFill>
                <a:effectLst/>
                <a:latin typeface="+mn-lt"/>
                <a:ea typeface="+mn-ea"/>
                <a:cs typeface="+mn-cs"/>
              </a:rPr>
              <a:t>Martin Luther King Jr. was an American Christian minister and activist who became the most visible spokesperson and leader in the Civil Rights Movement from 1955 until his assassination in 1968.</a:t>
            </a:r>
            <a:endParaRPr lang="en-GB" dirty="0"/>
          </a:p>
          <a:p>
            <a:r>
              <a:rPr lang="en-GB" b="1" dirty="0"/>
              <a:t>Mother Teresa </a:t>
            </a:r>
            <a:r>
              <a:rPr lang="en-GB" dirty="0"/>
              <a:t>- </a:t>
            </a:r>
            <a:r>
              <a:rPr lang="en-GB" sz="1200" b="1" i="0" kern="1200" dirty="0">
                <a:solidFill>
                  <a:schemeClr val="tx1"/>
                </a:solidFill>
                <a:effectLst/>
                <a:latin typeface="+mn-lt"/>
                <a:ea typeface="+mn-ea"/>
                <a:cs typeface="+mn-cs"/>
              </a:rPr>
              <a:t>Mother Teresa</a:t>
            </a:r>
            <a:r>
              <a:rPr lang="en-GB" sz="1200" b="0" i="0" kern="1200" dirty="0">
                <a:solidFill>
                  <a:schemeClr val="tx1"/>
                </a:solidFill>
                <a:effectLst/>
                <a:latin typeface="+mn-lt"/>
                <a:ea typeface="+mn-ea"/>
                <a:cs typeface="+mn-cs"/>
              </a:rPr>
              <a:t> humbly helped the homeless and the poorest of the poor in the slums of Calcutta, India. She was proclaimed a saint by the Catholic Church in 2016. She died in 1997.</a:t>
            </a:r>
            <a:endParaRPr lang="en-GB" dirty="0"/>
          </a:p>
          <a:p>
            <a:r>
              <a:rPr lang="en-GB" b="1" dirty="0"/>
              <a:t>Mahatma Gandhi </a:t>
            </a:r>
            <a:r>
              <a:rPr lang="en-GB" dirty="0"/>
              <a:t>- a</a:t>
            </a:r>
            <a:r>
              <a:rPr lang="en-GB" sz="1200" b="0" i="0" kern="1200" dirty="0">
                <a:solidFill>
                  <a:schemeClr val="tx1"/>
                </a:solidFill>
                <a:effectLst/>
                <a:latin typeface="+mn-lt"/>
                <a:ea typeface="+mn-ea"/>
                <a:cs typeface="+mn-cs"/>
              </a:rPr>
              <a:t>n Indian lawyer, anti-colonial nationalist, and political figure, who employed non-violent resistance to lead the successful campaign for India's independence from British Rule, and in turn inspired movements for civil rights and freedom across the world.</a:t>
            </a:r>
            <a:r>
              <a:rPr lang="en-GB" dirty="0"/>
              <a:t> (Assassinated 1948)</a:t>
            </a:r>
          </a:p>
          <a:p>
            <a:endParaRPr lang="en-GB" dirty="0"/>
          </a:p>
          <a:p>
            <a:r>
              <a:rPr lang="en-GB" dirty="0"/>
              <a:t>3 were assassinated!!!!</a:t>
            </a:r>
          </a:p>
          <a:p>
            <a:r>
              <a:rPr lang="en-GB" dirty="0"/>
              <a:t>Two – Nelson Mandela and Rosa Parkes spent time behind bars</a:t>
            </a:r>
          </a:p>
          <a:p>
            <a:endParaRPr lang="en-GB" dirty="0"/>
          </a:p>
          <a:p>
            <a:r>
              <a:rPr lang="en-GB" b="1" dirty="0"/>
              <a:t>Interesting - Consider key themes  that link all of these people– activists, human rights, civil rights, freedom</a:t>
            </a:r>
          </a:p>
          <a:p>
            <a:endParaRPr lang="en-GB" dirty="0"/>
          </a:p>
          <a:p>
            <a:r>
              <a:rPr lang="en-GB" dirty="0"/>
              <a:t>Think of current world leaders – what if we had a slide with Boris Johnson/Donald Trump/Putin and Kim Jong Un??? Are these in the same league? And yet they are currently the most powerful men in the world and capable of greatness or catastrophic consequences?? </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33</a:t>
            </a:fld>
            <a:endParaRPr lang="en-GB"/>
          </a:p>
        </p:txBody>
      </p:sp>
    </p:spTree>
    <p:extLst>
      <p:ext uri="{BB962C8B-B14F-4D97-AF65-F5344CB8AC3E}">
        <p14:creationId xmlns:p14="http://schemas.microsoft.com/office/powerpoint/2010/main" val="40277769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two very powerful individuals – one in his nineties and the other in her teens – quite remarkable.</a:t>
            </a:r>
          </a:p>
          <a:p>
            <a:endParaRPr lang="en-GB" dirty="0"/>
          </a:p>
          <a:p>
            <a:r>
              <a:rPr lang="en-GB" dirty="0"/>
              <a:t>Consider Attenborough’s legacy on our world – on the world of our children and our children’s children.</a:t>
            </a:r>
          </a:p>
          <a:p>
            <a:endParaRPr lang="en-GB" dirty="0"/>
          </a:p>
          <a:p>
            <a:r>
              <a:rPr lang="en-GB" dirty="0"/>
              <a:t>Also consider the power and potential of this young individual who was unknown a few years ago and yet, with grit and determination is now known across the world and has millions of followers. </a:t>
            </a:r>
          </a:p>
          <a:p>
            <a:endParaRPr lang="en-GB" dirty="0"/>
          </a:p>
          <a:p>
            <a:r>
              <a:rPr lang="en-GB" dirty="0"/>
              <a:t>What descriptive words spring to mind when considering these two people?</a:t>
            </a:r>
          </a:p>
          <a:p>
            <a:r>
              <a:rPr lang="en-GB" dirty="0"/>
              <a:t> - inspiring, motivating, determined, transformational, powerful?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34</a:t>
            </a:fld>
            <a:endParaRPr lang="en-GB"/>
          </a:p>
        </p:txBody>
      </p:sp>
    </p:spTree>
    <p:extLst>
      <p:ext uri="{BB962C8B-B14F-4D97-AF65-F5344CB8AC3E}">
        <p14:creationId xmlns:p14="http://schemas.microsoft.com/office/powerpoint/2010/main" val="38406184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Malala Yousafzai - </a:t>
            </a:r>
            <a:r>
              <a:rPr lang="en-GB" sz="1200" b="0" i="0" kern="1200" dirty="0">
                <a:solidFill>
                  <a:schemeClr val="tx1"/>
                </a:solidFill>
                <a:effectLst/>
                <a:latin typeface="+mn-lt"/>
                <a:ea typeface="+mn-ea"/>
                <a:cs typeface="+mn-cs"/>
              </a:rPr>
              <a:t>from an education activist in Pakistan to the youngest Nobel Peace Prize laureate</a:t>
            </a:r>
            <a:r>
              <a:rPr lang="en-GB" dirty="0"/>
              <a:t>. She spoke out about girls' right to an education after the </a:t>
            </a:r>
            <a:r>
              <a:rPr lang="en-GB" dirty="0" err="1"/>
              <a:t>taliban</a:t>
            </a:r>
            <a:r>
              <a:rPr lang="en-GB" dirty="0"/>
              <a:t> imposed a ban on it. She was then targeted and shot. She came to England for lifesaving surgery. Still fighting for girls rights to an education</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Bill Gates – He is one of the richest men in the world. He cofounded one of the most successful tech companies of all time in Microsoft. He's an extremely generous philanthropist.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Stephen Hawking - was an English theoretical physicist, cosmologist, and author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Influence - </a:t>
            </a:r>
            <a:r>
              <a:rPr lang="en-GB" sz="1200" b="0" i="0" kern="1200" dirty="0" err="1">
                <a:solidFill>
                  <a:schemeClr val="tx1"/>
                </a:solidFill>
                <a:effectLst/>
                <a:latin typeface="+mn-lt"/>
                <a:ea typeface="+mn-ea"/>
                <a:cs typeface="+mn-cs"/>
              </a:rPr>
              <a:t>Dylanwad</a:t>
            </a: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Inspiration - </a:t>
            </a:r>
            <a:r>
              <a:rPr lang="en-GB" sz="1200" b="0" i="0" kern="1200" dirty="0" err="1">
                <a:solidFill>
                  <a:schemeClr val="tx1"/>
                </a:solidFill>
                <a:effectLst/>
                <a:latin typeface="+mn-lt"/>
                <a:ea typeface="+mn-ea"/>
                <a:cs typeface="+mn-cs"/>
              </a:rPr>
              <a:t>Ysbrydoliaeth</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35</a:t>
            </a:fld>
            <a:endParaRPr lang="en-GB"/>
          </a:p>
        </p:txBody>
      </p:sp>
    </p:spTree>
    <p:extLst>
      <p:ext uri="{BB962C8B-B14F-4D97-AF65-F5344CB8AC3E}">
        <p14:creationId xmlns:p14="http://schemas.microsoft.com/office/powerpoint/2010/main" val="27436629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even Sir Captain Tom Moore at 100 years old, who was able to raise the morale of the people of the United Kingdom and beyond to raise funds for the NHS.</a:t>
            </a:r>
          </a:p>
          <a:p>
            <a:r>
              <a:rPr lang="en-GB" dirty="0"/>
              <a:t>He was able to inspire, raise people’s spirits and do this in a quiet, unassuming and humble way.</a:t>
            </a:r>
          </a:p>
          <a:p>
            <a:endParaRPr lang="en-GB" dirty="0"/>
          </a:p>
          <a:p>
            <a:r>
              <a:rPr lang="en-GB" dirty="0"/>
              <a:t>Something small, a gesture, something good – led to….</a:t>
            </a:r>
          </a:p>
          <a:p>
            <a:endParaRPr lang="en-GB" dirty="0"/>
          </a:p>
          <a:p>
            <a:pPr marL="0" indent="0">
              <a:buNone/>
            </a:pPr>
            <a:r>
              <a:rPr lang="en-GB" sz="1200" dirty="0"/>
              <a:t>What you </a:t>
            </a:r>
            <a:r>
              <a:rPr lang="en-GB" sz="1200" b="1" dirty="0"/>
              <a:t>do</a:t>
            </a:r>
            <a:r>
              <a:rPr lang="en-GB" sz="1200" dirty="0"/>
              <a:t> has far greater impact  than what you </a:t>
            </a:r>
            <a:r>
              <a:rPr lang="en-GB" sz="1200" b="1" dirty="0"/>
              <a:t>say</a:t>
            </a:r>
            <a:r>
              <a:rPr lang="en-GB" sz="1200" dirty="0"/>
              <a:t>.        </a:t>
            </a:r>
          </a:p>
          <a:p>
            <a:pPr marL="0" indent="0">
              <a:buNone/>
            </a:pPr>
            <a:r>
              <a:rPr lang="en-GB" sz="1200" i="1" dirty="0"/>
              <a:t>                                                                                                       Steven Covey</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36</a:t>
            </a:fld>
            <a:endParaRPr lang="en-GB"/>
          </a:p>
        </p:txBody>
      </p:sp>
    </p:spTree>
    <p:extLst>
      <p:ext uri="{BB962C8B-B14F-4D97-AF65-F5344CB8AC3E}">
        <p14:creationId xmlns:p14="http://schemas.microsoft.com/office/powerpoint/2010/main" val="2504515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E74D2-3257-14B9-8738-2BD822B2C7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21001B-CF8B-7882-2C2C-14788F6DFC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BF1F6B-0762-E9FC-18C8-85979F34A387}"/>
              </a:ext>
            </a:extLst>
          </p:cNvPr>
          <p:cNvSpPr>
            <a:spLocks noGrp="1"/>
          </p:cNvSpPr>
          <p:nvPr>
            <p:ph type="body" idx="1"/>
          </p:nvPr>
        </p:nvSpPr>
        <p:spPr/>
        <p:txBody>
          <a:bodyPr/>
          <a:lstStyle/>
          <a:p>
            <a:r>
              <a:rPr lang="en-GB" sz="1200" b="1" i="0" kern="1200" dirty="0">
                <a:solidFill>
                  <a:schemeClr val="tx1"/>
                </a:solidFill>
                <a:effectLst/>
                <a:latin typeface="+mn-lt"/>
                <a:ea typeface="+mn-ea"/>
                <a:cs typeface="+mn-cs"/>
              </a:rPr>
              <a:t>The leader:</a:t>
            </a:r>
            <a:r>
              <a:rPr lang="en-GB" sz="1200" b="0" i="0" kern="1200" dirty="0">
                <a:solidFill>
                  <a:schemeClr val="tx1"/>
                </a:solidFill>
                <a:effectLst/>
                <a:latin typeface="+mn-lt"/>
                <a:ea typeface="+mn-ea"/>
                <a:cs typeface="+mn-cs"/>
              </a:rPr>
              <a:t> Marcus Rashford, a professional football player for Manchester United.</a:t>
            </a:r>
          </a:p>
          <a:p>
            <a:r>
              <a:rPr lang="en-GB" sz="1200" b="1" i="0" kern="1200" dirty="0">
                <a:solidFill>
                  <a:schemeClr val="tx1"/>
                </a:solidFill>
                <a:effectLst/>
                <a:latin typeface="+mn-lt"/>
                <a:ea typeface="+mn-ea"/>
                <a:cs typeface="+mn-cs"/>
              </a:rPr>
              <a:t>His achievement:</a:t>
            </a:r>
            <a:r>
              <a:rPr lang="en-GB" sz="1200" b="0" i="0" kern="1200" dirty="0">
                <a:solidFill>
                  <a:schemeClr val="tx1"/>
                </a:solidFill>
                <a:effectLst/>
                <a:latin typeface="+mn-lt"/>
                <a:ea typeface="+mn-ea"/>
                <a:cs typeface="+mn-cs"/>
              </a:rPr>
              <a:t> Following the COVID-19 pandemic, Rashford spearheaded a successful campaign to combat child food poverty in England.</a:t>
            </a:r>
          </a:p>
          <a:p>
            <a:r>
              <a:rPr lang="en-GB" sz="1200" b="1" i="0" kern="1200" dirty="0">
                <a:solidFill>
                  <a:schemeClr val="tx1"/>
                </a:solidFill>
                <a:effectLst/>
                <a:latin typeface="+mn-lt"/>
                <a:ea typeface="+mn-ea"/>
                <a:cs typeface="+mn-cs"/>
              </a:rPr>
              <a:t>Leadership qualities:</a:t>
            </a:r>
            <a:r>
              <a:rPr lang="en-GB" sz="1200" b="0" i="0" kern="1200" dirty="0">
                <a:solidFill>
                  <a:schemeClr val="tx1"/>
                </a:solidFill>
                <a:effectLst/>
                <a:latin typeface="+mn-lt"/>
                <a:ea typeface="+mn-ea"/>
                <a:cs typeface="+mn-cs"/>
              </a:rPr>
              <a:t> Instead of relying solely on his own public profile, Rashford demonstrated great leadership by relying on people on the ground to make the campaign happen. He used his fame to shine a spotlight on the issue and bring public attention to the struggle of families in financially difficult situations. His humility and collaborative spirit were key to the campaign's success.</a:t>
            </a:r>
          </a:p>
          <a:p>
            <a:r>
              <a:rPr lang="en-GB" sz="1200" b="1" i="0" kern="1200" dirty="0">
                <a:solidFill>
                  <a:schemeClr val="tx1"/>
                </a:solidFill>
                <a:effectLst/>
                <a:latin typeface="+mn-lt"/>
                <a:ea typeface="+mn-ea"/>
                <a:cs typeface="+mn-cs"/>
              </a:rPr>
              <a:t>The outcome:</a:t>
            </a:r>
            <a:r>
              <a:rPr lang="en-GB" sz="1200" b="0" i="0" kern="1200" dirty="0">
                <a:solidFill>
                  <a:schemeClr val="tx1"/>
                </a:solidFill>
                <a:effectLst/>
                <a:latin typeface="+mn-lt"/>
                <a:ea typeface="+mn-ea"/>
                <a:cs typeface="+mn-cs"/>
              </a:rPr>
              <a:t> His efforts led to the UK government extending the free school meal program, providing millions of children with guaranteed meals during school holidays</a:t>
            </a:r>
          </a:p>
          <a:p>
            <a:endParaRPr lang="en-GB" dirty="0"/>
          </a:p>
        </p:txBody>
      </p:sp>
      <p:sp>
        <p:nvSpPr>
          <p:cNvPr id="4" name="Slide Number Placeholder 3">
            <a:extLst>
              <a:ext uri="{FF2B5EF4-FFF2-40B4-BE49-F238E27FC236}">
                <a16:creationId xmlns:a16="http://schemas.microsoft.com/office/drawing/2014/main" id="{864BE2C7-03A0-E758-80D4-B28B8FC66780}"/>
              </a:ext>
            </a:extLst>
          </p:cNvPr>
          <p:cNvSpPr>
            <a:spLocks noGrp="1"/>
          </p:cNvSpPr>
          <p:nvPr>
            <p:ph type="sldNum" sz="quarter" idx="10"/>
          </p:nvPr>
        </p:nvSpPr>
        <p:spPr/>
        <p:txBody>
          <a:bodyPr/>
          <a:lstStyle/>
          <a:p>
            <a:fld id="{F15496C4-5ED8-4BF4-825F-9346C4CEF3CD}" type="slidenum">
              <a:rPr lang="en-GB" smtClean="0"/>
              <a:t>37</a:t>
            </a:fld>
            <a:endParaRPr lang="en-GB"/>
          </a:p>
        </p:txBody>
      </p:sp>
    </p:spTree>
    <p:extLst>
      <p:ext uri="{BB962C8B-B14F-4D97-AF65-F5344CB8AC3E}">
        <p14:creationId xmlns:p14="http://schemas.microsoft.com/office/powerpoint/2010/main" val="29487226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suggestions? Theorists? Pioneers? </a:t>
            </a:r>
          </a:p>
        </p:txBody>
      </p:sp>
      <p:sp>
        <p:nvSpPr>
          <p:cNvPr id="4" name="Slide Number Placeholder 3"/>
          <p:cNvSpPr>
            <a:spLocks noGrp="1"/>
          </p:cNvSpPr>
          <p:nvPr>
            <p:ph type="sldNum" sz="quarter" idx="5"/>
          </p:nvPr>
        </p:nvSpPr>
        <p:spPr/>
        <p:txBody>
          <a:bodyPr/>
          <a:lstStyle/>
          <a:p>
            <a:fld id="{8A1E105F-8527-4319-AD10-2196F5B20ABD}" type="slidenum">
              <a:rPr lang="en-GB" smtClean="0"/>
              <a:t>38</a:t>
            </a:fld>
            <a:endParaRPr lang="en-GB"/>
          </a:p>
        </p:txBody>
      </p:sp>
    </p:spTree>
    <p:extLst>
      <p:ext uri="{BB962C8B-B14F-4D97-AF65-F5344CB8AC3E}">
        <p14:creationId xmlns:p14="http://schemas.microsoft.com/office/powerpoint/2010/main" val="10259225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consider leadership in the early years – these people did not set out to be leaders or will have ever seen themselves as leaders – So how have these people become leaders/pioneers in their work – in early years?</a:t>
            </a:r>
          </a:p>
          <a:p>
            <a:endParaRPr lang="en-GB" dirty="0"/>
          </a:p>
          <a:p>
            <a:r>
              <a:rPr lang="en-GB" dirty="0"/>
              <a:t>Why? - We know these people today because of their beliefs, research, passion, philosophy…their drive to enquire, to find out….</a:t>
            </a:r>
          </a:p>
          <a:p>
            <a:endParaRPr lang="en-GB" dirty="0"/>
          </a:p>
          <a:p>
            <a:endParaRPr lang="en-GB" dirty="0"/>
          </a:p>
          <a:p>
            <a:r>
              <a:rPr lang="en-GB" dirty="0"/>
              <a:t>Top row from left to right:    </a:t>
            </a:r>
            <a:r>
              <a:rPr lang="en-GB" dirty="0" err="1"/>
              <a:t>Rhes</a:t>
            </a:r>
            <a:r>
              <a:rPr lang="en-GB" dirty="0"/>
              <a:t> dop – </a:t>
            </a:r>
            <a:r>
              <a:rPr lang="en-GB" dirty="0" err="1"/>
              <a:t>o’r</a:t>
            </a:r>
            <a:r>
              <a:rPr lang="en-GB" dirty="0"/>
              <a:t> </a:t>
            </a:r>
            <a:r>
              <a:rPr lang="en-GB" dirty="0" err="1"/>
              <a:t>chwith</a:t>
            </a:r>
            <a:r>
              <a:rPr lang="en-GB" dirty="0"/>
              <a:t> </a:t>
            </a:r>
            <a:r>
              <a:rPr lang="en-GB" dirty="0" err="1"/>
              <a:t>I’r</a:t>
            </a:r>
            <a:r>
              <a:rPr lang="en-GB" dirty="0"/>
              <a:t> </a:t>
            </a:r>
            <a:r>
              <a:rPr lang="en-GB" dirty="0" err="1"/>
              <a:t>dde</a:t>
            </a:r>
            <a:endParaRPr lang="en-GB" dirty="0"/>
          </a:p>
          <a:p>
            <a:r>
              <a:rPr lang="en-GB" dirty="0"/>
              <a:t>Abraham Maslow – Hierarchy of needs theory</a:t>
            </a:r>
            <a:endParaRPr lang="en-GB" dirty="0">
              <a:cs typeface="Calibri"/>
            </a:endParaRPr>
          </a:p>
          <a:p>
            <a:r>
              <a:rPr lang="en-GB" dirty="0"/>
              <a:t>Lev Vygotsky – Social constructivist and cognitive development, experiential learning </a:t>
            </a:r>
            <a:endParaRPr lang="en-GB" dirty="0">
              <a:cs typeface="Calibri"/>
            </a:endParaRPr>
          </a:p>
          <a:p>
            <a:r>
              <a:rPr lang="en-GB" dirty="0"/>
              <a:t>Jean Piaget – Theory on cognitive development, schemas, stages of learning </a:t>
            </a:r>
            <a:endParaRPr lang="en-GB" dirty="0">
              <a:cs typeface="Calibri"/>
            </a:endParaRPr>
          </a:p>
          <a:p>
            <a:endParaRPr lang="en-GB" dirty="0"/>
          </a:p>
          <a:p>
            <a:r>
              <a:rPr lang="en-GB" dirty="0"/>
              <a:t>What about the bottom row:   Beth am y </a:t>
            </a:r>
            <a:r>
              <a:rPr lang="en-GB" dirty="0" err="1"/>
              <a:t>rhes</a:t>
            </a:r>
            <a:r>
              <a:rPr lang="en-GB" dirty="0"/>
              <a:t> </a:t>
            </a:r>
            <a:r>
              <a:rPr lang="en-GB" dirty="0" err="1"/>
              <a:t>waelod</a:t>
            </a:r>
            <a:r>
              <a:rPr lang="en-GB" dirty="0"/>
              <a:t>?</a:t>
            </a:r>
          </a:p>
          <a:p>
            <a:r>
              <a:rPr lang="en-GB" dirty="0"/>
              <a:t>From left to right:    </a:t>
            </a:r>
            <a:r>
              <a:rPr lang="en-GB" dirty="0" err="1"/>
              <a:t>O’r</a:t>
            </a:r>
            <a:r>
              <a:rPr lang="en-GB" dirty="0"/>
              <a:t> </a:t>
            </a:r>
            <a:r>
              <a:rPr lang="en-GB" dirty="0" err="1"/>
              <a:t>chwith</a:t>
            </a:r>
            <a:r>
              <a:rPr lang="en-GB" dirty="0"/>
              <a:t> </a:t>
            </a:r>
            <a:r>
              <a:rPr lang="en-GB" dirty="0" err="1"/>
              <a:t>I’r</a:t>
            </a:r>
            <a:r>
              <a:rPr lang="en-GB" dirty="0"/>
              <a:t> </a:t>
            </a:r>
            <a:r>
              <a:rPr lang="en-GB" dirty="0" err="1"/>
              <a:t>dde</a:t>
            </a:r>
            <a:r>
              <a:rPr lang="en-GB" dirty="0"/>
              <a:t>…</a:t>
            </a:r>
          </a:p>
          <a:p>
            <a:r>
              <a:rPr lang="en-GB" dirty="0"/>
              <a:t>Urie Bronfenbrenner – ecological systems of environmental influences </a:t>
            </a:r>
            <a:endParaRPr lang="en-GB" dirty="0">
              <a:cs typeface="Calibri"/>
            </a:endParaRPr>
          </a:p>
          <a:p>
            <a:r>
              <a:rPr lang="en-GB" dirty="0"/>
              <a:t>Rudolf Steiner – human is threefold, consisting of soul, spirit and body, unfolding at different stages, early childhood, middle childhood and adolescence. Nurture, inspire and create awe</a:t>
            </a:r>
            <a:endParaRPr lang="en-GB" dirty="0">
              <a:cs typeface="Calibri"/>
            </a:endParaRPr>
          </a:p>
          <a:p>
            <a:r>
              <a:rPr lang="en-GB" dirty="0"/>
              <a:t>Maria Montessori – respecting the child, seeing them as competent, constantly learning through the world around them, sensitive periods of learning, environments that are prepared for learning – child </a:t>
            </a:r>
            <a:r>
              <a:rPr lang="en-GB" dirty="0" err="1"/>
              <a:t>centered</a:t>
            </a:r>
            <a:r>
              <a:rPr lang="en-GB" dirty="0"/>
              <a:t> and free, children can lead their own learning</a:t>
            </a:r>
            <a:endParaRPr lang="en-GB" dirty="0">
              <a:cs typeface="Calibri"/>
            </a:endParaRPr>
          </a:p>
          <a:p>
            <a:endParaRPr lang="en-GB" dirty="0"/>
          </a:p>
          <a:p>
            <a:r>
              <a:rPr lang="en-GB" dirty="0"/>
              <a:t>Think how these have impacted on the way we understand how children develop and learn….</a:t>
            </a:r>
          </a:p>
          <a:p>
            <a:endParaRPr lang="en-GB" dirty="0"/>
          </a:p>
          <a:p>
            <a:r>
              <a:rPr lang="en-GB" dirty="0"/>
              <a:t>Montessori and Steiner nurseries and schools continue to run today – what a legacy.</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39</a:t>
            </a:fld>
            <a:endParaRPr lang="en-GB"/>
          </a:p>
        </p:txBody>
      </p:sp>
    </p:spTree>
    <p:extLst>
      <p:ext uri="{BB962C8B-B14F-4D97-AF65-F5344CB8AC3E}">
        <p14:creationId xmlns:p14="http://schemas.microsoft.com/office/powerpoint/2010/main" val="10710172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 Row - From Left to Right:</a:t>
            </a:r>
          </a:p>
          <a:p>
            <a:r>
              <a:rPr lang="en-GB" dirty="0"/>
              <a:t>Janet Moyles -  Play, leadership, reflective practice (author)</a:t>
            </a:r>
            <a:endParaRPr lang="en-GB" dirty="0">
              <a:cs typeface="Calibri"/>
            </a:endParaRPr>
          </a:p>
          <a:p>
            <a:r>
              <a:rPr lang="en-GB" dirty="0"/>
              <a:t>Jillian Rodd – Leadership (author)</a:t>
            </a:r>
            <a:endParaRPr lang="en-GB" dirty="0">
              <a:cs typeface="Calibri"/>
            </a:endParaRPr>
          </a:p>
          <a:p>
            <a:r>
              <a:rPr lang="en-GB" dirty="0" err="1"/>
              <a:t>Margy</a:t>
            </a:r>
            <a:r>
              <a:rPr lang="en-GB" dirty="0"/>
              <a:t> Whalley (Founder of Penn Green) - Research, Development and Training Base and Centre for Children and their Families</a:t>
            </a:r>
          </a:p>
          <a:p>
            <a:endParaRPr lang="en-GB" dirty="0">
              <a:cs typeface="Calibri"/>
            </a:endParaRPr>
          </a:p>
          <a:p>
            <a:r>
              <a:rPr lang="en-GB" dirty="0"/>
              <a:t>Bottom Row</a:t>
            </a:r>
          </a:p>
          <a:p>
            <a:r>
              <a:rPr lang="en-GB" dirty="0"/>
              <a:t>From Left to Right:</a:t>
            </a:r>
          </a:p>
          <a:p>
            <a:r>
              <a:rPr lang="en-GB" dirty="0" err="1"/>
              <a:t>Iram</a:t>
            </a:r>
            <a:r>
              <a:rPr lang="en-GB" dirty="0"/>
              <a:t> Siraj - research the impact of home learning, staff training, quality, pedagogy, curriculum and assessment on young children's learning and development, particularly those children and families from vulnerable backgrounds.</a:t>
            </a:r>
            <a:endParaRPr lang="en-GB" dirty="0">
              <a:cs typeface="Calibri"/>
            </a:endParaRPr>
          </a:p>
          <a:p>
            <a:r>
              <a:rPr lang="en-GB" dirty="0"/>
              <a:t>Cathy Nutbrown - committed to finding ways of working 'with respect' with young children, and sees the concept of quality in the context of what it means to develop curriculum and pedagogy in the early years with the ambition of working in a climate of 'respectful education She is Editor-in-Chief of the Sage Journal of Early Childhood Research. </a:t>
            </a:r>
            <a:endParaRPr lang="en-GB" dirty="0">
              <a:cs typeface="Calibri"/>
            </a:endParaRPr>
          </a:p>
          <a:p>
            <a:r>
              <a:rPr lang="en-GB" dirty="0"/>
              <a:t>Carol Aubrey – Leadership and Management (author)</a:t>
            </a:r>
            <a:endParaRPr lang="en-GB" dirty="0">
              <a:cs typeface="Calibri"/>
            </a:endParaRPr>
          </a:p>
          <a:p>
            <a:endParaRPr lang="en-GB" dirty="0"/>
          </a:p>
          <a:p>
            <a:r>
              <a:rPr lang="en-GB" dirty="0"/>
              <a:t>I have listed these in particular as they will all be names you will come across during your research for this module.</a:t>
            </a:r>
          </a:p>
          <a:p>
            <a:endParaRPr lang="en-GB" dirty="0"/>
          </a:p>
          <a:p>
            <a:r>
              <a:rPr lang="en-GB" dirty="0"/>
              <a:t>Jillian Rodd – top middle</a:t>
            </a:r>
          </a:p>
          <a:p>
            <a:r>
              <a:rPr lang="en-GB" dirty="0"/>
              <a:t>Carol Aubrey bottom far right are both highly respected authors in Early Years Leadership</a:t>
            </a:r>
          </a:p>
          <a:p>
            <a:endParaRPr lang="en-GB" dirty="0"/>
          </a:p>
          <a:p>
            <a:r>
              <a:rPr lang="en-GB" dirty="0"/>
              <a:t>Consider if you had the opportunity to invite 3 leaders, any 3 leaders of your choice around for an evening meal: who would you choose???</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40</a:t>
            </a:fld>
            <a:endParaRPr lang="en-GB"/>
          </a:p>
        </p:txBody>
      </p:sp>
    </p:spTree>
    <p:extLst>
      <p:ext uri="{BB962C8B-B14F-4D97-AF65-F5344CB8AC3E}">
        <p14:creationId xmlns:p14="http://schemas.microsoft.com/office/powerpoint/2010/main" val="37519695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leadership require some kind of superpower?</a:t>
            </a:r>
          </a:p>
          <a:p>
            <a:endParaRPr lang="en-GB" dirty="0"/>
          </a:p>
          <a:p>
            <a:r>
              <a:rPr lang="en-GB" dirty="0" err="1"/>
              <a:t>Oes</a:t>
            </a:r>
            <a:r>
              <a:rPr lang="en-GB" dirty="0"/>
              <a:t> </a:t>
            </a:r>
            <a:r>
              <a:rPr lang="en-GB" dirty="0" err="1"/>
              <a:t>angen</a:t>
            </a:r>
            <a:r>
              <a:rPr lang="en-GB" dirty="0"/>
              <a:t> </a:t>
            </a:r>
            <a:r>
              <a:rPr lang="en-GB" dirty="0" err="1"/>
              <a:t>rhyw</a:t>
            </a:r>
            <a:r>
              <a:rPr lang="en-GB" dirty="0"/>
              <a:t> </a:t>
            </a:r>
            <a:r>
              <a:rPr lang="en-GB" dirty="0" err="1"/>
              <a:t>fath</a:t>
            </a:r>
            <a:r>
              <a:rPr lang="en-GB" dirty="0"/>
              <a:t> o </a:t>
            </a:r>
            <a:r>
              <a:rPr lang="en-GB" dirty="0" err="1"/>
              <a:t>bwer</a:t>
            </a:r>
            <a:r>
              <a:rPr lang="en-GB" dirty="0"/>
              <a:t> </a:t>
            </a:r>
            <a:r>
              <a:rPr lang="en-GB" dirty="0" err="1"/>
              <a:t>arbennig</a:t>
            </a:r>
            <a:r>
              <a:rPr lang="en-GB" dirty="0"/>
              <a:t> </a:t>
            </a:r>
            <a:r>
              <a:rPr lang="en-GB" dirty="0" err="1"/>
              <a:t>ar</a:t>
            </a:r>
            <a:r>
              <a:rPr lang="en-GB" dirty="0"/>
              <a:t> </a:t>
            </a:r>
            <a:r>
              <a:rPr lang="en-GB" dirty="0" err="1"/>
              <a:t>gyfer</a:t>
            </a:r>
            <a:r>
              <a:rPr lang="en-GB" dirty="0"/>
              <a:t> </a:t>
            </a:r>
            <a:r>
              <a:rPr lang="en-GB" dirty="0" err="1"/>
              <a:t>arweinyddiaeth</a:t>
            </a:r>
            <a:r>
              <a:rPr lang="en-GB" dirty="0"/>
              <a:t>?</a:t>
            </a:r>
          </a:p>
          <a:p>
            <a:endParaRPr lang="en-GB" dirty="0">
              <a:cs typeface="Calibri"/>
            </a:endParaRPr>
          </a:p>
          <a:p>
            <a:r>
              <a:rPr lang="en-GB" dirty="0">
                <a:cs typeface="Calibri"/>
              </a:rPr>
              <a:t>Task – work in groups to complete the superhero badge template by filling in the different skills required for effective and inspiring  leadership. </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41</a:t>
            </a:fld>
            <a:endParaRPr lang="en-GB"/>
          </a:p>
        </p:txBody>
      </p:sp>
    </p:spTree>
    <p:extLst>
      <p:ext uri="{BB962C8B-B14F-4D97-AF65-F5344CB8AC3E}">
        <p14:creationId xmlns:p14="http://schemas.microsoft.com/office/powerpoint/2010/main" val="26168692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minute video</a:t>
            </a:r>
          </a:p>
        </p:txBody>
      </p:sp>
      <p:sp>
        <p:nvSpPr>
          <p:cNvPr id="4" name="Slide Number Placeholder 3"/>
          <p:cNvSpPr>
            <a:spLocks noGrp="1"/>
          </p:cNvSpPr>
          <p:nvPr>
            <p:ph type="sldNum" sz="quarter" idx="5"/>
          </p:nvPr>
        </p:nvSpPr>
        <p:spPr/>
        <p:txBody>
          <a:bodyPr/>
          <a:lstStyle/>
          <a:p>
            <a:fld id="{8A1E105F-8527-4319-AD10-2196F5B20ABD}" type="slidenum">
              <a:rPr lang="en-GB" smtClean="0"/>
              <a:t>42</a:t>
            </a:fld>
            <a:endParaRPr lang="en-GB"/>
          </a:p>
        </p:txBody>
      </p:sp>
    </p:spTree>
    <p:extLst>
      <p:ext uri="{BB962C8B-B14F-4D97-AF65-F5344CB8AC3E}">
        <p14:creationId xmlns:p14="http://schemas.microsoft.com/office/powerpoint/2010/main" val="20382108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43</a:t>
            </a:fld>
            <a:endParaRPr lang="en-GB"/>
          </a:p>
        </p:txBody>
      </p:sp>
    </p:spTree>
    <p:extLst>
      <p:ext uri="{BB962C8B-B14F-4D97-AF65-F5344CB8AC3E}">
        <p14:creationId xmlns:p14="http://schemas.microsoft.com/office/powerpoint/2010/main" val="42049633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Do they require different styles; characteristics; competencies. </a:t>
            </a:r>
          </a:p>
          <a:p>
            <a:r>
              <a:rPr lang="en-GB" baseline="0" dirty="0"/>
              <a:t>Different Communication: type? Method? </a:t>
            </a:r>
          </a:p>
          <a:p>
            <a:r>
              <a:rPr lang="en-GB" baseline="0" dirty="0"/>
              <a:t>Consider Team building. Time management. Coaching, mentoring, supervision, appraisal. Staff development – role of manager?</a:t>
            </a:r>
          </a:p>
          <a:p>
            <a:r>
              <a:rPr lang="en-GB" baseline="0" dirty="0"/>
              <a:t>Why: vision, consistency- shared goals, inspiration… - for both?</a:t>
            </a:r>
          </a:p>
          <a:p>
            <a:endParaRPr lang="en-GB" dirty="0"/>
          </a:p>
          <a:p>
            <a:r>
              <a:rPr lang="en-GB" dirty="0"/>
              <a:t>Consider the types of strategies that may</a:t>
            </a:r>
            <a:r>
              <a:rPr lang="en-GB" baseline="0" dirty="0"/>
              <a:t> be needed to be a good leader.</a:t>
            </a:r>
          </a:p>
          <a:p>
            <a:endParaRPr lang="en-GB" baseline="0" dirty="0"/>
          </a:p>
          <a:p>
            <a:r>
              <a:rPr lang="en-GB" baseline="0" dirty="0"/>
              <a:t>Leader = vision</a:t>
            </a:r>
          </a:p>
          <a:p>
            <a:r>
              <a:rPr lang="en-GB" baseline="0" dirty="0"/>
              <a:t>Manager = tasks</a:t>
            </a:r>
          </a:p>
          <a:p>
            <a:r>
              <a:rPr lang="en-GB" baseline="0" dirty="0"/>
              <a:t>Could you be both??</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44</a:t>
            </a:fld>
            <a:endParaRPr lang="en-GB"/>
          </a:p>
        </p:txBody>
      </p:sp>
    </p:spTree>
    <p:extLst>
      <p:ext uri="{BB962C8B-B14F-4D97-AF65-F5344CB8AC3E}">
        <p14:creationId xmlns:p14="http://schemas.microsoft.com/office/powerpoint/2010/main" val="37590053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Sir Ken Robinson died in August 2020 at the age of 70 years.</a:t>
            </a:r>
          </a:p>
          <a:p>
            <a:endParaRPr lang="en-GB" dirty="0"/>
          </a:p>
          <a:p>
            <a:r>
              <a:rPr lang="en-GB" dirty="0"/>
              <a:t>Here in this recording (made 6 years ago) – he speaks about the differences between Leadership and Management </a:t>
            </a:r>
            <a:endParaRPr lang="en-GB" dirty="0">
              <a:cs typeface="Calibri"/>
            </a:endParaRPr>
          </a:p>
          <a:p>
            <a:r>
              <a:rPr lang="en-GB" dirty="0"/>
              <a:t>Leaders - providing a vision for that organisation – a sense of direction – to inspire the workforce</a:t>
            </a:r>
          </a:p>
          <a:p>
            <a:r>
              <a:rPr lang="en-GB" dirty="0"/>
              <a:t>Managers he describes as being very different – they make sure things work </a:t>
            </a:r>
          </a:p>
          <a:p>
            <a:endParaRPr lang="en-GB" dirty="0"/>
          </a:p>
          <a:p>
            <a:r>
              <a:rPr lang="en-GB" dirty="0"/>
              <a:t>This is well worth a watch – advise students to take the time to watch this or watch in lecture if you have time (5 mins)</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45</a:t>
            </a:fld>
            <a:endParaRPr lang="en-GB"/>
          </a:p>
        </p:txBody>
      </p:sp>
    </p:spTree>
    <p:extLst>
      <p:ext uri="{BB962C8B-B14F-4D97-AF65-F5344CB8AC3E}">
        <p14:creationId xmlns:p14="http://schemas.microsoft.com/office/powerpoint/2010/main" val="33953928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Authors: </a:t>
            </a:r>
          </a:p>
          <a:p>
            <a:endParaRPr lang="en-GB" dirty="0"/>
          </a:p>
          <a:p>
            <a:r>
              <a:rPr lang="en-GB" dirty="0"/>
              <a:t>Debbie Garvey- leadership, mentoring and team building</a:t>
            </a:r>
            <a:endParaRPr lang="en-GB" dirty="0">
              <a:cs typeface="Calibri"/>
            </a:endParaRPr>
          </a:p>
          <a:p>
            <a:endParaRPr lang="en-GB" dirty="0">
              <a:cs typeface="Calibri"/>
            </a:endParaRPr>
          </a:p>
          <a:p>
            <a:r>
              <a:rPr lang="en-GB" dirty="0" err="1">
                <a:cs typeface="Calibri"/>
              </a:rPr>
              <a:t>Cambell</a:t>
            </a:r>
            <a:r>
              <a:rPr lang="en-GB" dirty="0">
                <a:cs typeface="Calibri"/>
              </a:rPr>
              <a:t>-Barr and Leeson – quality and leadership in the early years </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46</a:t>
            </a:fld>
            <a:endParaRPr lang="en-GB"/>
          </a:p>
        </p:txBody>
      </p:sp>
    </p:spTree>
    <p:extLst>
      <p:ext uri="{BB962C8B-B14F-4D97-AF65-F5344CB8AC3E}">
        <p14:creationId xmlns:p14="http://schemas.microsoft.com/office/powerpoint/2010/main" val="10834964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47</a:t>
            </a:fld>
            <a:endParaRPr lang="en-GB"/>
          </a:p>
        </p:txBody>
      </p:sp>
    </p:spTree>
    <p:extLst>
      <p:ext uri="{BB962C8B-B14F-4D97-AF65-F5344CB8AC3E}">
        <p14:creationId xmlns:p14="http://schemas.microsoft.com/office/powerpoint/2010/main" val="16828025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Thoughts? </a:t>
            </a:r>
          </a:p>
        </p:txBody>
      </p:sp>
      <p:sp>
        <p:nvSpPr>
          <p:cNvPr id="4" name="Slide Number Placeholder 3"/>
          <p:cNvSpPr>
            <a:spLocks noGrp="1"/>
          </p:cNvSpPr>
          <p:nvPr>
            <p:ph type="sldNum" sz="quarter" idx="5"/>
          </p:nvPr>
        </p:nvSpPr>
        <p:spPr/>
        <p:txBody>
          <a:bodyPr/>
          <a:lstStyle/>
          <a:p>
            <a:fld id="{F15496C4-5ED8-4BF4-825F-9346C4CEF3CD}" type="slidenum">
              <a:rPr lang="en-GB" smtClean="0"/>
              <a:t>48</a:t>
            </a:fld>
            <a:endParaRPr lang="en-GB"/>
          </a:p>
        </p:txBody>
      </p:sp>
    </p:spTree>
    <p:extLst>
      <p:ext uri="{BB962C8B-B14F-4D97-AF65-F5344CB8AC3E}">
        <p14:creationId xmlns:p14="http://schemas.microsoft.com/office/powerpoint/2010/main" val="36266045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Karen John – Holding the Baby Chapter (same chapter) </a:t>
            </a:r>
          </a:p>
          <a:p>
            <a:endParaRPr lang="en-GB" dirty="0"/>
          </a:p>
          <a:p>
            <a:r>
              <a:rPr lang="en-GB" dirty="0"/>
              <a:t>Margy Whalley, Karen John, Patrick Whitaker, Elizabeth Klavins, </a:t>
            </a:r>
            <a:r>
              <a:rPr lang="en-GB" dirty="0" err="1"/>
              <a:t>Chrisitne</a:t>
            </a:r>
            <a:r>
              <a:rPr lang="en-GB" dirty="0"/>
              <a:t> Parker and Julie </a:t>
            </a:r>
            <a:r>
              <a:rPr lang="en-GB" dirty="0" err="1"/>
              <a:t>Vaggers</a:t>
            </a:r>
            <a:endParaRPr lang="en-GB" dirty="0"/>
          </a:p>
          <a:p>
            <a:endParaRPr lang="en-GB" dirty="0"/>
          </a:p>
          <a:p>
            <a:r>
              <a:rPr lang="en-GB" dirty="0"/>
              <a:t>NPQICL</a:t>
            </a:r>
          </a:p>
          <a:p>
            <a:r>
              <a:rPr lang="en-GB" dirty="0"/>
              <a:t>National Professional Qualification for Integrated Centre Leadership</a:t>
            </a:r>
          </a:p>
          <a:p>
            <a:endParaRPr lang="en-GB" dirty="0"/>
          </a:p>
          <a:p>
            <a:r>
              <a:rPr lang="en-GB" dirty="0"/>
              <a:t>Intrapersonal – </a:t>
            </a:r>
            <a:r>
              <a:rPr lang="en-GB" sz="1200" b="0" i="0" kern="1200" dirty="0">
                <a:solidFill>
                  <a:schemeClr val="tx1"/>
                </a:solidFill>
                <a:effectLst/>
                <a:latin typeface="+mn-lt"/>
                <a:ea typeface="+mn-ea"/>
                <a:cs typeface="+mn-cs"/>
              </a:rPr>
              <a:t>The definition of </a:t>
            </a:r>
            <a:r>
              <a:rPr lang="en-GB" sz="1200" b="1" i="0" kern="1200" dirty="0">
                <a:solidFill>
                  <a:schemeClr val="tx1"/>
                </a:solidFill>
                <a:effectLst/>
                <a:latin typeface="+mn-lt"/>
                <a:ea typeface="+mn-ea"/>
                <a:cs typeface="+mn-cs"/>
              </a:rPr>
              <a:t>intrapersonal</a:t>
            </a:r>
            <a:r>
              <a:rPr lang="en-GB" sz="1200" b="0" i="0" kern="1200" dirty="0">
                <a:solidFill>
                  <a:schemeClr val="tx1"/>
                </a:solidFill>
                <a:effectLst/>
                <a:latin typeface="+mn-lt"/>
                <a:ea typeface="+mn-ea"/>
                <a:cs typeface="+mn-cs"/>
              </a:rPr>
              <a:t> is something that exists within one person. An </a:t>
            </a:r>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of </a:t>
            </a:r>
            <a:r>
              <a:rPr lang="en-GB" sz="1200" b="1" i="0" kern="1200" dirty="0">
                <a:solidFill>
                  <a:schemeClr val="tx1"/>
                </a:solidFill>
                <a:effectLst/>
                <a:latin typeface="+mn-lt"/>
                <a:ea typeface="+mn-ea"/>
                <a:cs typeface="+mn-cs"/>
              </a:rPr>
              <a:t>intrapersonal</a:t>
            </a:r>
            <a:r>
              <a:rPr lang="en-GB" sz="1200" b="0" i="0" kern="1200" dirty="0">
                <a:solidFill>
                  <a:schemeClr val="tx1"/>
                </a:solidFill>
                <a:effectLst/>
                <a:latin typeface="+mn-lt"/>
                <a:ea typeface="+mn-ea"/>
                <a:cs typeface="+mn-cs"/>
              </a:rPr>
              <a:t> is someone having awareness of how they affect the world around them. </a:t>
            </a:r>
            <a:endParaRPr lang="en-GB" dirty="0"/>
          </a:p>
          <a:p>
            <a:endParaRPr lang="en-GB" dirty="0"/>
          </a:p>
          <a:p>
            <a:r>
              <a:rPr lang="en-GB" dirty="0"/>
              <a:t>Interpersonal  - this involves having a range of skills and attributes or traits – dispositions </a:t>
            </a:r>
          </a:p>
          <a:p>
            <a:r>
              <a:rPr lang="en-GB" sz="1200" b="0" i="0" kern="1200" dirty="0">
                <a:solidFill>
                  <a:schemeClr val="tx1"/>
                </a:solidFill>
                <a:effectLst/>
                <a:latin typeface="+mn-lt"/>
                <a:ea typeface="+mn-ea"/>
                <a:cs typeface="+mn-cs"/>
              </a:rPr>
              <a:t>Active listening.</a:t>
            </a:r>
          </a:p>
          <a:p>
            <a:r>
              <a:rPr lang="en-GB" sz="1200" b="0" i="0" kern="1200" dirty="0">
                <a:solidFill>
                  <a:schemeClr val="tx1"/>
                </a:solidFill>
                <a:effectLst/>
                <a:latin typeface="+mn-lt"/>
                <a:ea typeface="+mn-ea"/>
                <a:cs typeface="+mn-cs"/>
              </a:rPr>
              <a:t>Teamwork.</a:t>
            </a:r>
          </a:p>
          <a:p>
            <a:r>
              <a:rPr lang="en-GB" sz="1200" b="0" i="0" kern="1200" dirty="0">
                <a:solidFill>
                  <a:schemeClr val="tx1"/>
                </a:solidFill>
                <a:effectLst/>
                <a:latin typeface="+mn-lt"/>
                <a:ea typeface="+mn-ea"/>
                <a:cs typeface="+mn-cs"/>
              </a:rPr>
              <a:t>Responsibility.</a:t>
            </a:r>
          </a:p>
          <a:p>
            <a:r>
              <a:rPr lang="en-GB" sz="1200" b="0" i="0" kern="1200" dirty="0">
                <a:solidFill>
                  <a:schemeClr val="tx1"/>
                </a:solidFill>
                <a:effectLst/>
                <a:latin typeface="+mn-lt"/>
                <a:ea typeface="+mn-ea"/>
                <a:cs typeface="+mn-cs"/>
              </a:rPr>
              <a:t>Dependability.</a:t>
            </a:r>
          </a:p>
          <a:p>
            <a:r>
              <a:rPr lang="en-GB" sz="1200" b="0" i="0" kern="1200" dirty="0">
                <a:solidFill>
                  <a:schemeClr val="tx1"/>
                </a:solidFill>
                <a:effectLst/>
                <a:latin typeface="+mn-lt"/>
                <a:ea typeface="+mn-ea"/>
                <a:cs typeface="+mn-cs"/>
              </a:rPr>
              <a:t>Leadership.</a:t>
            </a:r>
          </a:p>
          <a:p>
            <a:r>
              <a:rPr lang="en-GB" sz="1200" b="0" i="0" kern="1200" dirty="0">
                <a:solidFill>
                  <a:schemeClr val="tx1"/>
                </a:solidFill>
                <a:effectLst/>
                <a:latin typeface="+mn-lt"/>
                <a:ea typeface="+mn-ea"/>
                <a:cs typeface="+mn-cs"/>
              </a:rPr>
              <a:t>Motivation.</a:t>
            </a:r>
          </a:p>
          <a:p>
            <a:r>
              <a:rPr lang="en-GB" sz="1200" b="0" i="0" kern="1200" dirty="0">
                <a:solidFill>
                  <a:schemeClr val="tx1"/>
                </a:solidFill>
                <a:effectLst/>
                <a:latin typeface="+mn-lt"/>
                <a:ea typeface="+mn-ea"/>
                <a:cs typeface="+mn-cs"/>
              </a:rPr>
              <a:t>Flexibility.</a:t>
            </a:r>
          </a:p>
          <a:p>
            <a:r>
              <a:rPr lang="en-GB" sz="1200" b="0" i="0" kern="1200" dirty="0">
                <a:solidFill>
                  <a:schemeClr val="tx1"/>
                </a:solidFill>
                <a:effectLst/>
                <a:latin typeface="+mn-lt"/>
                <a:ea typeface="+mn-ea"/>
                <a:cs typeface="+mn-cs"/>
              </a:rPr>
              <a:t>Patience.</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50</a:t>
            </a:fld>
            <a:endParaRPr lang="en-GB"/>
          </a:p>
        </p:txBody>
      </p:sp>
    </p:spTree>
    <p:extLst>
      <p:ext uri="{BB962C8B-B14F-4D97-AF65-F5344CB8AC3E}">
        <p14:creationId xmlns:p14="http://schemas.microsoft.com/office/powerpoint/2010/main" val="26353001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51</a:t>
            </a:fld>
            <a:endParaRPr lang="en-GB"/>
          </a:p>
        </p:txBody>
      </p:sp>
    </p:spTree>
    <p:extLst>
      <p:ext uri="{BB962C8B-B14F-4D97-AF65-F5344CB8AC3E}">
        <p14:creationId xmlns:p14="http://schemas.microsoft.com/office/powerpoint/2010/main" val="359118652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Freud, Klein, Winnicott</a:t>
            </a:r>
          </a:p>
          <a:p>
            <a:endParaRPr lang="en-GB" dirty="0"/>
          </a:p>
          <a:p>
            <a:r>
              <a:rPr lang="en-GB" b="1" dirty="0"/>
              <a:t>So consider the significance of our psychology, our minds, our behaviour.</a:t>
            </a:r>
          </a:p>
          <a:p>
            <a:endParaRPr lang="en-GB" dirty="0"/>
          </a:p>
          <a:p>
            <a:r>
              <a:rPr lang="en-GB" dirty="0"/>
              <a:t>How we behave  - why we behave the way we do.</a:t>
            </a:r>
          </a:p>
          <a:p>
            <a:endParaRPr lang="en-GB" dirty="0"/>
          </a:p>
          <a:p>
            <a:r>
              <a:rPr lang="en-GB" dirty="0"/>
              <a:t>Do we surprise ourselves at the way in which we behave sometimes?</a:t>
            </a:r>
          </a:p>
          <a:p>
            <a:endParaRPr lang="en-GB" dirty="0"/>
          </a:p>
          <a:p>
            <a:r>
              <a:rPr lang="en-GB" dirty="0"/>
              <a:t>Adler – the search for glory</a:t>
            </a:r>
          </a:p>
          <a:p>
            <a:endParaRPr lang="en-GB" dirty="0"/>
          </a:p>
          <a:p>
            <a:r>
              <a:rPr lang="en-GB" dirty="0"/>
              <a:t>When we look at today’s leaders – is this what we see? </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52</a:t>
            </a:fld>
            <a:endParaRPr lang="en-GB"/>
          </a:p>
        </p:txBody>
      </p:sp>
    </p:spTree>
    <p:extLst>
      <p:ext uri="{BB962C8B-B14F-4D97-AF65-F5344CB8AC3E}">
        <p14:creationId xmlns:p14="http://schemas.microsoft.com/office/powerpoint/2010/main" val="197234174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53</a:t>
            </a:fld>
            <a:endParaRPr lang="en-GB"/>
          </a:p>
        </p:txBody>
      </p:sp>
    </p:spTree>
    <p:extLst>
      <p:ext uri="{BB962C8B-B14F-4D97-AF65-F5344CB8AC3E}">
        <p14:creationId xmlns:p14="http://schemas.microsoft.com/office/powerpoint/2010/main" val="69262557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 Northouse (2010)</a:t>
            </a:r>
          </a:p>
          <a:p>
            <a:endParaRPr lang="en-GB" dirty="0"/>
          </a:p>
          <a:p>
            <a:r>
              <a:rPr lang="en-GB" dirty="0"/>
              <a:t>What happens when the power is abused?</a:t>
            </a:r>
          </a:p>
          <a:p>
            <a:endParaRPr lang="en-GB" dirty="0"/>
          </a:p>
          <a:p>
            <a:r>
              <a:rPr lang="en-GB" dirty="0"/>
              <a:t>Leaders need followers and followers need leaders</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54</a:t>
            </a:fld>
            <a:endParaRPr lang="en-GB"/>
          </a:p>
        </p:txBody>
      </p:sp>
    </p:spTree>
    <p:extLst>
      <p:ext uri="{BB962C8B-B14F-4D97-AF65-F5344CB8AC3E}">
        <p14:creationId xmlns:p14="http://schemas.microsoft.com/office/powerpoint/2010/main" val="239659525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characteristics/competencies do effective leaders and managers need?</a:t>
            </a:r>
          </a:p>
          <a:p>
            <a:r>
              <a:rPr lang="en-GB" dirty="0"/>
              <a:t>Include everyone in the decision making process</a:t>
            </a:r>
          </a:p>
          <a:p>
            <a:endParaRPr lang="en-GB" dirty="0"/>
          </a:p>
          <a:p>
            <a:r>
              <a:rPr lang="en-GB" dirty="0"/>
              <a:t>DIALOGUE with children, staff, parents, professionals – a sharing of good practice and transparency.</a:t>
            </a:r>
          </a:p>
          <a:p>
            <a:endParaRPr lang="en-GB" dirty="0"/>
          </a:p>
          <a:p>
            <a:r>
              <a:rPr lang="en-GB" dirty="0"/>
              <a:t>A good leader will take responsibility/protect/shoulder blame if necessary/support/back you up/be a role model</a:t>
            </a:r>
          </a:p>
          <a:p>
            <a:endParaRPr lang="en-GB" dirty="0"/>
          </a:p>
          <a:p>
            <a:r>
              <a:rPr lang="en-GB" dirty="0"/>
              <a:t>Share the good news – CELEBRATE achievements </a:t>
            </a:r>
          </a:p>
          <a:p>
            <a:endParaRPr lang="en-GB" dirty="0"/>
          </a:p>
          <a:p>
            <a:r>
              <a:rPr lang="en-GB" dirty="0"/>
              <a:t>Encourage CPD of all staff whatever their interests?</a:t>
            </a:r>
          </a:p>
          <a:p>
            <a:r>
              <a:rPr lang="en-GB" dirty="0"/>
              <a:t>Let’s consider what these could be? </a:t>
            </a:r>
          </a:p>
          <a:p>
            <a:r>
              <a:rPr lang="en-GB" dirty="0"/>
              <a:t>Additional needs/outdoors/creativity/music/play specialists/safeguarding/mindfulness.</a:t>
            </a:r>
          </a:p>
          <a:p>
            <a:r>
              <a:rPr lang="en-GB" dirty="0"/>
              <a:t>Consider if you have a team with all these skills how this adds VALUE and brings QUALITY to your setting. </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55</a:t>
            </a:fld>
            <a:endParaRPr lang="en-GB"/>
          </a:p>
        </p:txBody>
      </p:sp>
    </p:spTree>
    <p:extLst>
      <p:ext uri="{BB962C8B-B14F-4D97-AF65-F5344CB8AC3E}">
        <p14:creationId xmlns:p14="http://schemas.microsoft.com/office/powerpoint/2010/main" val="34213673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could these new methods be?</a:t>
            </a:r>
          </a:p>
          <a:p>
            <a:endParaRPr lang="en-GB" dirty="0"/>
          </a:p>
          <a:p>
            <a:r>
              <a:rPr lang="en-GB" dirty="0"/>
              <a:t>Lead by example – a good leader should always be prepared to do all that staff do and more – getting their hands dirty too!!!</a:t>
            </a:r>
          </a:p>
          <a:p>
            <a:endParaRPr lang="en-GB" dirty="0"/>
          </a:p>
          <a:p>
            <a:r>
              <a:rPr lang="en-GB" dirty="0"/>
              <a:t>Communication – how important is this? Can leaders be bad communicators? Provide examples? Not sharing crucial / important information can place staff in difficult/awkward situations/can be </a:t>
            </a:r>
          </a:p>
          <a:p>
            <a:endParaRPr lang="en-GB" dirty="0"/>
          </a:p>
          <a:p>
            <a:r>
              <a:rPr lang="en-GB" dirty="0"/>
              <a:t>Approachable – do you feel you can go to your leader at any time?</a:t>
            </a:r>
          </a:p>
          <a:p>
            <a:r>
              <a:rPr lang="en-GB" dirty="0"/>
              <a:t>Consider an open door policy – what does this actually mean?? </a:t>
            </a:r>
          </a:p>
          <a:p>
            <a:endParaRPr lang="en-GB" dirty="0"/>
          </a:p>
          <a:p>
            <a:r>
              <a:rPr lang="en-GB" dirty="0"/>
              <a:t>Labelling staff – favouritism / breaking confidentiality – sharing personal issues with others. Breaking the One rule for all Rule!!! </a:t>
            </a:r>
          </a:p>
          <a:p>
            <a:endParaRPr lang="en-GB" dirty="0"/>
          </a:p>
          <a:p>
            <a:r>
              <a:rPr lang="en-GB" dirty="0"/>
              <a:t>What could the implications of these issues be?</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56</a:t>
            </a:fld>
            <a:endParaRPr lang="en-GB"/>
          </a:p>
        </p:txBody>
      </p:sp>
    </p:spTree>
    <p:extLst>
      <p:ext uri="{BB962C8B-B14F-4D97-AF65-F5344CB8AC3E}">
        <p14:creationId xmlns:p14="http://schemas.microsoft.com/office/powerpoint/2010/main" val="13507145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students experienced this in their personal and professional lives?</a:t>
            </a:r>
          </a:p>
          <a:p>
            <a:endParaRPr lang="en-GB" dirty="0"/>
          </a:p>
          <a:p>
            <a:r>
              <a:rPr lang="en-GB" dirty="0"/>
              <a:t>This small study looked at the difference in efficacy between informal and formal leaders. It looked at a range of variables over six areas; shared vision, communication, relationships, community, guidance and character. All six areas showed a significant difference between informal and formal leaders with the informal leaders scoring higher in all six areas. Of the 161 variables, 54% showed a significant difference in formal and informal leaders and all but 4 of these showed informal leaders scored higher than formal leaders?</a:t>
            </a:r>
          </a:p>
          <a:p>
            <a:endParaRPr lang="en-GB" dirty="0"/>
          </a:p>
          <a:p>
            <a:r>
              <a:rPr lang="en-GB" dirty="0"/>
              <a:t>Discuss this? </a:t>
            </a:r>
          </a:p>
          <a:p>
            <a:endParaRPr lang="en-GB" dirty="0"/>
          </a:p>
          <a:p>
            <a:r>
              <a:rPr lang="en-GB" dirty="0"/>
              <a:t>Article on Moodle</a:t>
            </a: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57</a:t>
            </a:fld>
            <a:endParaRPr lang="en-GB"/>
          </a:p>
        </p:txBody>
      </p:sp>
    </p:spTree>
    <p:extLst>
      <p:ext uri="{BB962C8B-B14F-4D97-AF65-F5344CB8AC3E}">
        <p14:creationId xmlns:p14="http://schemas.microsoft.com/office/powerpoint/2010/main" val="115822651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slide previously:  management is doing things right, and leadership is doing the right things.</a:t>
            </a:r>
          </a:p>
          <a:p>
            <a:r>
              <a:rPr lang="en-GB" dirty="0"/>
              <a:t>So is management the efficiency of the setting and leadership the effectiveness of the setting? </a:t>
            </a:r>
          </a:p>
        </p:txBody>
      </p:sp>
      <p:sp>
        <p:nvSpPr>
          <p:cNvPr id="4" name="Slide Number Placeholder 3"/>
          <p:cNvSpPr>
            <a:spLocks noGrp="1"/>
          </p:cNvSpPr>
          <p:nvPr>
            <p:ph type="sldNum" sz="quarter" idx="5"/>
          </p:nvPr>
        </p:nvSpPr>
        <p:spPr/>
        <p:txBody>
          <a:bodyPr/>
          <a:lstStyle/>
          <a:p>
            <a:fld id="{F15496C4-5ED8-4BF4-825F-9346C4CEF3CD}" type="slidenum">
              <a:rPr lang="en-GB" smtClean="0"/>
              <a:t>58</a:t>
            </a:fld>
            <a:endParaRPr lang="en-GB"/>
          </a:p>
        </p:txBody>
      </p:sp>
    </p:spTree>
    <p:extLst>
      <p:ext uri="{BB962C8B-B14F-4D97-AF65-F5344CB8AC3E}">
        <p14:creationId xmlns:p14="http://schemas.microsoft.com/office/powerpoint/2010/main" val="392442184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Are there different styles of leadership? What do you think are the </a:t>
            </a:r>
            <a:r>
              <a:rPr lang="en-GB" b="0"/>
              <a:t>different styles? </a:t>
            </a:r>
            <a:endParaRPr lang="en-GB" b="0" dirty="0"/>
          </a:p>
        </p:txBody>
      </p:sp>
      <p:sp>
        <p:nvSpPr>
          <p:cNvPr id="4" name="Slide Number Placeholder 3"/>
          <p:cNvSpPr>
            <a:spLocks noGrp="1"/>
          </p:cNvSpPr>
          <p:nvPr>
            <p:ph type="sldNum" sz="quarter" idx="10"/>
          </p:nvPr>
        </p:nvSpPr>
        <p:spPr/>
        <p:txBody>
          <a:bodyPr/>
          <a:lstStyle/>
          <a:p>
            <a:fld id="{F15496C4-5ED8-4BF4-825F-9346C4CEF3CD}" type="slidenum">
              <a:rPr lang="en-GB" smtClean="0"/>
              <a:t>59</a:t>
            </a:fld>
            <a:endParaRPr lang="en-GB"/>
          </a:p>
        </p:txBody>
      </p:sp>
    </p:spTree>
    <p:extLst>
      <p:ext uri="{BB962C8B-B14F-4D97-AF65-F5344CB8AC3E}">
        <p14:creationId xmlns:p14="http://schemas.microsoft.com/office/powerpoint/2010/main" val="221554324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Flip chart or discussion: </a:t>
            </a:r>
          </a:p>
          <a:p>
            <a:r>
              <a:rPr lang="en-GB" dirty="0"/>
              <a:t>Autocratic (ALAN SUGAR), Democratic? Laissez Faire? </a:t>
            </a:r>
          </a:p>
          <a:p>
            <a:r>
              <a:rPr lang="en-GB" dirty="0"/>
              <a:t>Next week – Begin with Kurt Lewin’s leadership styles of 1939</a:t>
            </a:r>
          </a:p>
          <a:p>
            <a:endParaRPr lang="en-GB" baseline="0" dirty="0"/>
          </a:p>
          <a:p>
            <a:r>
              <a:rPr lang="en-GB" baseline="0" dirty="0"/>
              <a:t>What is your leadership style?? – Handout.</a:t>
            </a:r>
          </a:p>
          <a:p>
            <a:endParaRPr lang="en-GB" baseline="0" dirty="0"/>
          </a:p>
          <a:p>
            <a:r>
              <a:rPr lang="en-GB" baseline="0" dirty="0"/>
              <a:t>By next week complete one or both of the leadership styles questionnaire on Moodle – just out of interest for you to establish the style that you scored highest against. </a:t>
            </a:r>
          </a:p>
          <a:p>
            <a:r>
              <a:rPr lang="en-GB" baseline="0" dirty="0"/>
              <a:t>By next week – I would like to find out how you all felt after this?  Were you surprised by this?</a:t>
            </a:r>
          </a:p>
          <a:p>
            <a:endParaRPr lang="en-GB" b="1" dirty="0"/>
          </a:p>
          <a:p>
            <a:r>
              <a:rPr lang="en-GB" b="1" dirty="0"/>
              <a:t>Consider these traditional styles in relation to early years settings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When and why Discuss different types of styles and settings:</a:t>
            </a:r>
          </a:p>
          <a:p>
            <a:r>
              <a:rPr lang="en-GB" b="0" dirty="0"/>
              <a:t>might an autocratic style be appropriate? Ask students for examples.</a:t>
            </a:r>
          </a:p>
          <a:p>
            <a:r>
              <a:rPr lang="en-GB" b="0" dirty="0"/>
              <a:t>What about family centres? Why were they created? Which</a:t>
            </a:r>
            <a:r>
              <a:rPr lang="en-GB" b="0" baseline="0" dirty="0"/>
              <a:t> types of leadership</a:t>
            </a:r>
            <a:r>
              <a:rPr lang="en-GB" b="0" dirty="0"/>
              <a:t> style/s might help? In which sort of situations? Why?</a:t>
            </a:r>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60</a:t>
            </a:fld>
            <a:endParaRPr lang="en-GB"/>
          </a:p>
        </p:txBody>
      </p:sp>
    </p:spTree>
    <p:extLst>
      <p:ext uri="{BB962C8B-B14F-4D97-AF65-F5344CB8AC3E}">
        <p14:creationId xmlns:p14="http://schemas.microsoft.com/office/powerpoint/2010/main" val="17643785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8FC83C-7C25-EB64-7DD5-56D75550263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78857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13657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69763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06850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03432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16140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377831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16200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00684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947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089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5778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05936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08351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94969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99727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image" Target="../media/image5.png"/><Relationship Id="rId4" Type="http://schemas.openxmlformats.org/officeDocument/2006/relationships/slideLayout" Target="../slideLayouts/slideLayout12.xml"/><Relationship Id="rId9"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78812018-BB39-9719-4701-3828C6D881F9}"/>
              </a:ext>
            </a:extLst>
          </p:cNvPr>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9273567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237794481"/>
      </p:ext>
    </p:extLst>
  </p:cSld>
  <p:clrMap bg1="lt1" tx1="dk1" bg2="lt2" tx2="dk2" accent1="accent1" accent2="accent2" accent3="accent3" accent4="accent4" accent5="accent5" accent6="accent6" hlink="hlink" folHlink="folHlink"/>
  <p:sldLayoutIdLst>
    <p:sldLayoutId id="2147483697" r:id="rId1"/>
    <p:sldLayoutId id="21474837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403770108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51" r:id="rId7"/>
    <p:sldLayoutId id="214748375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1.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1.xml"/><Relationship Id="rId1" Type="http://schemas.openxmlformats.org/officeDocument/2006/relationships/tags" Target="../tags/tag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image" Target="../media/image12.jpeg"/><Relationship Id="rId3" Type="http://schemas.openxmlformats.org/officeDocument/2006/relationships/hyperlink" Target="http://www.google.co.uk/url?sa=i&amp;rct=j&amp;q=&amp;esrc=s&amp;source=images&amp;cd=&amp;cad=rja&amp;uact=8&amp;ved=0ahUKEwid4evh9IrSAhXCVxQKHUldCVYQjRwIBw&amp;url=http://www.uky.edu/mlk/content/about-dr-king&amp;bvm=bv.146786187,d.ZGg&amp;psig=AFQjCNFLSXUBoV2GbFknYfVN7esZgdaCAA&amp;ust=1487001056232869" TargetMode="External"/><Relationship Id="rId7" Type="http://schemas.openxmlformats.org/officeDocument/2006/relationships/hyperlink" Target="http://www.google.co.uk/url?sa=i&amp;rct=j&amp;q=&amp;esrc=s&amp;source=images&amp;cd=&amp;cad=rja&amp;uact=8&amp;ved=0ahUKEwiQt6Kl9IrSAhVD6xQKHYVhClYQjRwIBw&amp;url=http://quotesgram.com/quotes-from-famous-world-leaders/&amp;psig=AFQjCNEgDKArs-LtzBDuiJ-Cdwz7azCRpQ&amp;ust=1487000904427588" TargetMode="External"/><Relationship Id="rId12" Type="http://schemas.openxmlformats.org/officeDocument/2006/relationships/hyperlink" Target="http://www.google.co.uk/url?sa=i&amp;rct=j&amp;q=&amp;esrc=s&amp;source=images&amp;cd=&amp;cad=rja&amp;uact=8&amp;ved=0ahUKEwjPm6iL9YrSAhVGQBQKHSgPBFcQjRwIBw&amp;url=http://www.huffingtonpost.com/catherine-corman/mother-teresa-saint-of-da_b_12679712.html&amp;bvm=bv.146786187,d.ZGg&amp;psig=AFQjCNEd1C5QXtXwp1u0yWQoyOf69duIpQ&amp;ust=1487001142154082" TargetMode="External"/><Relationship Id="rId2" Type="http://schemas.openxmlformats.org/officeDocument/2006/relationships/notesSlide" Target="../notesSlides/notesSlide26.xml"/><Relationship Id="rId1" Type="http://schemas.openxmlformats.org/officeDocument/2006/relationships/slideLayout" Target="../slideLayouts/slideLayout15.xml"/><Relationship Id="rId6" Type="http://schemas.openxmlformats.org/officeDocument/2006/relationships/image" Target="../media/image9.jpeg"/><Relationship Id="rId11" Type="http://schemas.openxmlformats.org/officeDocument/2006/relationships/image" Target="../media/image11.jpeg"/><Relationship Id="rId5" Type="http://schemas.openxmlformats.org/officeDocument/2006/relationships/hyperlink" Target="http://www.google.co.uk/url?sa=i&amp;rct=j&amp;q=&amp;esrc=s&amp;source=images&amp;cd=&amp;cad=rja&amp;uact=8&amp;ved=0ahUKEwjprc_y9IrSAhUDkRQKHd_PAlQQjRwIBw&amp;url=http://comicvine.gamespot.com/john-f-kennedy/4005-33077/&amp;bvm=bv.146786187,d.ZGg&amp;psig=AFQjCNF2BEYta5lbnr-KsZDLE3C_lAyZgw&amp;ust=1487001094433684" TargetMode="External"/><Relationship Id="rId10" Type="http://schemas.openxmlformats.org/officeDocument/2006/relationships/hyperlink" Target="http://www.google.co.uk/url?sa=i&amp;rct=j&amp;q=&amp;esrc=s&amp;source=images&amp;cd=&amp;cad=rja&amp;uact=8&amp;ved=0ahUKEwjM6oqY9IrSAhUCVxQKHZFVBlcQjRwIBw&amp;url=http://quotesgram.com/quotes-from-famous-world-leaders/&amp;psig=AFQjCNEgDKArs-LtzBDuiJ-Cdwz7azCRpQ&amp;ust=1487000904427588" TargetMode="External"/><Relationship Id="rId4" Type="http://schemas.openxmlformats.org/officeDocument/2006/relationships/image" Target="../media/image8.jpeg"/><Relationship Id="rId9" Type="http://schemas.openxmlformats.org/officeDocument/2006/relationships/hyperlink" Target="http://www.google.co.uk/url?sa=i&amp;rct=j&amp;q=&amp;esrc=s&amp;source=images&amp;cd=&amp;cad=rja&amp;uact=8&amp;ved=0ahUKEwiv8ZCZ9YrSAhUHkRQKHekcA1cQjRwIBw&amp;url=http://www.biography.com/people/rosa-parks-9433715&amp;psig=AFQjCNGmtyyReB05YFK_njHybXhcFECB-A&amp;ust=1487001175572852" TargetMode="External"/><Relationship Id="rId14" Type="http://schemas.openxmlformats.org/officeDocument/2006/relationships/image" Target="../media/image13.jpeg"/></Relationships>
</file>

<file path=ppt/slides/_rels/slide3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11.xml"/><Relationship Id="rId5" Type="http://schemas.openxmlformats.org/officeDocument/2006/relationships/image" Target="../media/image16.jpg"/><Relationship Id="rId4" Type="http://schemas.openxmlformats.org/officeDocument/2006/relationships/image" Target="../media/image15.jpg"/></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10.xml"/><Relationship Id="rId5" Type="http://schemas.openxmlformats.org/officeDocument/2006/relationships/image" Target="../media/image19.jpg"/><Relationship Id="rId4" Type="http://schemas.openxmlformats.org/officeDocument/2006/relationships/image" Target="../media/image18.jpg"/></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www.google.co.uk/url?sa=i&amp;rct=j&amp;q=&amp;esrc=s&amp;source=images&amp;cd=&amp;cad=rja&amp;uact=8&amp;ved=0ahUKEwiJoLjl9orSAhUGOhQKHcR6AlcQjRwIBw&amp;url=http://www.nurseryworld.co.uk/early-years-pioneers&amp;psig=AFQjCNEhSaVOEmafsO5-U4hW734EiyQsDg&amp;ust=1487001594465976" TargetMode="External"/><Relationship Id="rId7" Type="http://schemas.openxmlformats.org/officeDocument/2006/relationships/image" Target="../media/image24.jpeg"/><Relationship Id="rId2" Type="http://schemas.openxmlformats.org/officeDocument/2006/relationships/notesSlide" Target="../notesSlides/notesSlide32.xml"/><Relationship Id="rId1" Type="http://schemas.openxmlformats.org/officeDocument/2006/relationships/slideLayout" Target="../slideLayouts/slideLayout15.xml"/><Relationship Id="rId6" Type="http://schemas.openxmlformats.org/officeDocument/2006/relationships/image" Target="../media/image23.png"/><Relationship Id="rId5" Type="http://schemas.openxmlformats.org/officeDocument/2006/relationships/hyperlink" Target="https://www.google.co.uk/url?sa=i&amp;rct=j&amp;q=&amp;esrc=s&amp;source=images&amp;cd=&amp;cad=rja&amp;uact=8&amp;ved=0ahUKEwinzKHt9orSAhWHzxQKHRpCAVcQjRwIBw&amp;url=https://www.pinterest.com/Theeyadvisor/pioneers-in-early-childhood-education/&amp;psig=AFQjCNEhSaVOEmafsO5-U4hW734EiyQsDg&amp;ust=1487001594465976" TargetMode="External"/><Relationship Id="rId10" Type="http://schemas.openxmlformats.org/officeDocument/2006/relationships/image" Target="../media/image27.jpeg"/><Relationship Id="rId4" Type="http://schemas.openxmlformats.org/officeDocument/2006/relationships/image" Target="../media/image22.jpeg"/><Relationship Id="rId9" Type="http://schemas.openxmlformats.org/officeDocument/2006/relationships/image" Target="../media/image26.jpeg"/></Relationships>
</file>

<file path=ppt/slides/_rels/slide40.xml.rels><?xml version="1.0" encoding="UTF-8" standalone="yes"?>
<Relationships xmlns="http://schemas.openxmlformats.org/package/2006/relationships"><Relationship Id="rId8" Type="http://schemas.openxmlformats.org/officeDocument/2006/relationships/image" Target="../media/image33.jpg"/><Relationship Id="rId3" Type="http://schemas.openxmlformats.org/officeDocument/2006/relationships/image" Target="../media/image28.jpg"/><Relationship Id="rId7" Type="http://schemas.openxmlformats.org/officeDocument/2006/relationships/image" Target="../media/image32.jpg"/><Relationship Id="rId2" Type="http://schemas.openxmlformats.org/officeDocument/2006/relationships/notesSlide" Target="../notesSlides/notesSlide33.xml"/><Relationship Id="rId1" Type="http://schemas.openxmlformats.org/officeDocument/2006/relationships/slideLayout" Target="../slideLayouts/slideLayout10.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g"/></Relationships>
</file>

<file path=ppt/slides/_rels/slide41.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p-JG2WSfIQI" TargetMode="External"/><Relationship Id="rId2" Type="http://schemas.openxmlformats.org/officeDocument/2006/relationships/notesSlide" Target="../notesSlides/notesSlide35.xml"/><Relationship Id="rId1" Type="http://schemas.openxmlformats.org/officeDocument/2006/relationships/slideLayout" Target="../slideLayouts/slideLayout10.xml"/><Relationship Id="rId4" Type="http://schemas.openxmlformats.org/officeDocument/2006/relationships/image" Target="../media/image35.jpeg"/></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3Y6nYfxWuB8" TargetMode="External"/><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0.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9345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52400" y="609600"/>
            <a:ext cx="8839200" cy="2308324"/>
          </a:xfrm>
          <a:prstGeom prst="rect">
            <a:avLst/>
          </a:prstGeom>
          <a:noFill/>
          <a:ln>
            <a:solidFill>
              <a:schemeClr val="bg1"/>
            </a:solidFill>
          </a:ln>
        </p:spPr>
        <p:txBody>
          <a:bodyPr wrap="square" lIns="91440" tIns="45720" rIns="91440" bIns="45720" anchor="t">
            <a:spAutoFit/>
          </a:bodyPr>
          <a:lstStyle/>
          <a:p>
            <a:pPr algn="ctr">
              <a:spcBef>
                <a:spcPts val="700"/>
              </a:spcBef>
              <a:defRPr/>
            </a:pPr>
            <a:r>
              <a:rPr lang="en-GB" sz="4800" b="1" dirty="0">
                <a:latin typeface="Arial"/>
                <a:cs typeface="Arial"/>
              </a:rPr>
              <a:t>ECEY5006C</a:t>
            </a:r>
            <a:r>
              <a:rPr kumimoji="0" lang="en-GB" sz="4800" b="1" i="0" u="none" strike="noStrike" kern="1200" cap="none" spc="0" normalizeH="0" baseline="0" noProof="0" dirty="0">
                <a:ln>
                  <a:noFill/>
                </a:ln>
                <a:effectLst/>
                <a:uLnTx/>
                <a:uFillTx/>
                <a:latin typeface="Arial"/>
                <a:cs typeface="Arial"/>
              </a:rPr>
              <a:t>: </a:t>
            </a:r>
            <a:r>
              <a:rPr kumimoji="0" lang="en-GB" altLang="en-US" sz="4800" b="1" i="0" u="none" strike="noStrike" kern="1200" cap="none" spc="0" normalizeH="0" baseline="0" noProof="0" dirty="0" err="1">
                <a:ln>
                  <a:noFill/>
                </a:ln>
                <a:effectLst/>
                <a:uLnTx/>
                <a:uFillTx/>
                <a:latin typeface="Arial"/>
                <a:cs typeface="Arial"/>
              </a:rPr>
              <a:t>Arweinyddiaeth</a:t>
            </a:r>
            <a:r>
              <a:rPr kumimoji="0" lang="en-GB" altLang="en-US" sz="4800" b="1" i="0" u="none" strike="noStrike" kern="1200" cap="none" spc="0" normalizeH="0" baseline="0" noProof="0" dirty="0">
                <a:ln>
                  <a:noFill/>
                </a:ln>
                <a:effectLst/>
                <a:uLnTx/>
                <a:uFillTx/>
                <a:latin typeface="Arial"/>
                <a:cs typeface="Arial"/>
              </a:rPr>
              <a:t> a </a:t>
            </a:r>
            <a:r>
              <a:rPr lang="en-GB" altLang="en-US" sz="4800" b="1" dirty="0">
                <a:latin typeface="Arial"/>
                <a:cs typeface="Arial"/>
              </a:rPr>
              <a:t>Gwaith</a:t>
            </a:r>
            <a:r>
              <a:rPr kumimoji="0" lang="en-GB" altLang="en-US" sz="4800" b="1" i="0" u="none" strike="noStrike" kern="1200" cap="none" spc="0" normalizeH="0" baseline="0" noProof="0" dirty="0">
                <a:ln>
                  <a:noFill/>
                </a:ln>
                <a:effectLst/>
                <a:uLnTx/>
                <a:uFillTx/>
                <a:latin typeface="Arial"/>
                <a:cs typeface="Arial"/>
              </a:rPr>
              <a:t> </a:t>
            </a:r>
            <a:r>
              <a:rPr lang="en-GB" altLang="en-US" sz="4800" b="1" dirty="0" err="1">
                <a:latin typeface="Arial"/>
                <a:cs typeface="Arial"/>
              </a:rPr>
              <a:t>Tîm</a:t>
            </a:r>
            <a:r>
              <a:rPr kumimoji="0" lang="en-GB" altLang="en-US" sz="4800" b="1" i="0" u="none" strike="noStrike" kern="1200" cap="none" spc="0" normalizeH="0" baseline="0" noProof="0" dirty="0">
                <a:ln>
                  <a:noFill/>
                </a:ln>
                <a:effectLst/>
                <a:uLnTx/>
                <a:uFillTx/>
                <a:latin typeface="Arial"/>
                <a:cs typeface="Arial"/>
              </a:rPr>
              <a:t> </a:t>
            </a:r>
            <a:r>
              <a:rPr kumimoji="0" lang="en-GB" altLang="en-US" sz="4800" b="1" i="0" u="none" strike="noStrike" kern="1200" cap="none" spc="0" normalizeH="0" baseline="0" noProof="0" dirty="0" err="1">
                <a:ln>
                  <a:noFill/>
                </a:ln>
                <a:effectLst/>
                <a:uLnTx/>
                <a:uFillTx/>
                <a:latin typeface="Arial"/>
                <a:cs typeface="Arial"/>
              </a:rPr>
              <a:t>yn</a:t>
            </a:r>
            <a:r>
              <a:rPr kumimoji="0" lang="en-GB" altLang="en-US" sz="4800" b="1" i="0" u="none" strike="noStrike" kern="1200" cap="none" spc="0" normalizeH="0" baseline="0" noProof="0" dirty="0">
                <a:ln>
                  <a:noFill/>
                </a:ln>
                <a:effectLst/>
                <a:uLnTx/>
                <a:uFillTx/>
                <a:latin typeface="Arial"/>
                <a:cs typeface="Arial"/>
              </a:rPr>
              <a:t> y </a:t>
            </a:r>
            <a:r>
              <a:rPr lang="en-GB" altLang="en-US" sz="4800" b="1" dirty="0" err="1">
                <a:latin typeface="Arial"/>
                <a:cs typeface="Arial"/>
              </a:rPr>
              <a:t>Blynyddoedd</a:t>
            </a:r>
            <a:r>
              <a:rPr lang="en-GB" altLang="en-US" sz="4800" b="1" dirty="0">
                <a:latin typeface="Arial"/>
                <a:cs typeface="Arial"/>
              </a:rPr>
              <a:t> </a:t>
            </a:r>
            <a:r>
              <a:rPr lang="en-GB" altLang="en-US" sz="4800" b="1" dirty="0" err="1">
                <a:latin typeface="Arial"/>
                <a:cs typeface="Arial"/>
              </a:rPr>
              <a:t>Cynnar</a:t>
            </a:r>
            <a:endParaRPr kumimoji="0" lang="en-GB" sz="4800" b="1" i="0" u="none" strike="noStrike" kern="1200" cap="none" spc="0" normalizeH="0" baseline="0" noProof="0" dirty="0" err="1">
              <a:ln>
                <a:noFill/>
              </a:ln>
              <a:effectLst/>
              <a:uLnTx/>
              <a:uFillTx/>
              <a:latin typeface="Arial"/>
              <a:cs typeface="Arial"/>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76200" y="3429000"/>
            <a:ext cx="8839200" cy="1569660"/>
          </a:xfrm>
          <a:prstGeom prst="rect">
            <a:avLst/>
          </a:prstGeom>
          <a:noFill/>
          <a:ln>
            <a:solidFill>
              <a:schemeClr val="bg1"/>
            </a:solidFill>
          </a:ln>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425156" y="249333"/>
            <a:ext cx="4267201" cy="5410200"/>
          </a:xfrm>
          <a:prstGeom prst="rect">
            <a:avLst/>
          </a:prstGeom>
        </p:spPr>
        <p:txBody>
          <a:bodyPr vert="horz" lIns="91440" tIns="45720" rIns="91440" bIns="45720" rtlCol="0" anchor="t">
            <a:normAutofit fontScale="92500" lnSpcReduction="20000"/>
          </a:bodyPr>
          <a:lstStyle/>
          <a:p>
            <a:pPr marL="0" indent="0">
              <a:lnSpc>
                <a:spcPct val="110000"/>
              </a:lnSpc>
              <a:spcBef>
                <a:spcPts val="700"/>
              </a:spcBef>
              <a:buNone/>
              <a:defRPr/>
            </a:pPr>
            <a:r>
              <a:rPr lang="en-GB" altLang="en-US" sz="3000" b="1" dirty="0">
                <a:latin typeface="Arial"/>
                <a:cs typeface="Arial"/>
              </a:rPr>
              <a:t>ECEY5006C </a:t>
            </a:r>
            <a:endParaRPr lang="en-US" dirty="0"/>
          </a:p>
          <a:p>
            <a:pPr marL="0" indent="0" eaLnBrk="1" hangingPunct="1">
              <a:lnSpc>
                <a:spcPct val="110000"/>
              </a:lnSpc>
              <a:spcBef>
                <a:spcPts val="700"/>
              </a:spcBef>
              <a:buFont typeface="Arial" panose="020B0604020202020204" pitchFamily="34" charset="0"/>
              <a:buNone/>
              <a:defRPr/>
            </a:pPr>
            <a:r>
              <a:rPr lang="en-GB" altLang="en-US" sz="3000" b="1" dirty="0" err="1">
                <a:latin typeface="Arial" panose="020B0604020202020204" pitchFamily="34" charset="0"/>
                <a:cs typeface="Arial" panose="020B0604020202020204" pitchFamily="34" charset="0"/>
              </a:rPr>
              <a:t>Darlith</a:t>
            </a:r>
            <a:r>
              <a:rPr lang="en-GB" altLang="en-US" sz="3000" b="1" dirty="0">
                <a:latin typeface="Arial" panose="020B0604020202020204" pitchFamily="34" charset="0"/>
                <a:cs typeface="Arial" panose="020B0604020202020204" pitchFamily="34" charset="0"/>
              </a:rPr>
              <a:t> 1: </a:t>
            </a:r>
          </a:p>
          <a:p>
            <a:pPr marL="0" indent="0" eaLnBrk="1" hangingPunct="1">
              <a:lnSpc>
                <a:spcPct val="110000"/>
              </a:lnSpc>
              <a:spcBef>
                <a:spcPts val="700"/>
              </a:spcBef>
              <a:buFont typeface="Arial" panose="020B0604020202020204" pitchFamily="34" charset="0"/>
              <a:buNone/>
              <a:defRPr/>
            </a:pPr>
            <a:r>
              <a:rPr lang="en-GB" altLang="en-US" sz="3000" b="1" dirty="0" err="1">
                <a:latin typeface="Arial" panose="020B0604020202020204" pitchFamily="34" charset="0"/>
                <a:cs typeface="Arial" panose="020B0604020202020204" pitchFamily="34" charset="0"/>
              </a:rPr>
              <a:t>Cyflywniad</a:t>
            </a:r>
            <a:r>
              <a:rPr lang="en-GB" altLang="en-US" sz="3000" b="1" dirty="0">
                <a:latin typeface="Arial" panose="020B0604020202020204" pitchFamily="34" charset="0"/>
                <a:cs typeface="Arial" panose="020B0604020202020204" pitchFamily="34" charset="0"/>
              </a:rPr>
              <a:t> ac </a:t>
            </a:r>
            <a:r>
              <a:rPr lang="en-GB" altLang="en-US" sz="3000" b="1" dirty="0" err="1">
                <a:latin typeface="Arial" panose="020B0604020202020204" pitchFamily="34" charset="0"/>
                <a:cs typeface="Arial" panose="020B0604020202020204" pitchFamily="34" charset="0"/>
              </a:rPr>
              <a:t>Asesiad</a:t>
            </a:r>
            <a:endParaRPr lang="en-GB" altLang="en-US" sz="3000" b="1" dirty="0">
              <a:latin typeface="Arial" panose="020B0604020202020204" pitchFamily="34" charset="0"/>
              <a:cs typeface="Arial" panose="020B0604020202020204" pitchFamily="34" charset="0"/>
            </a:endParaRPr>
          </a:p>
          <a:p>
            <a:pPr marL="0" indent="0" eaLnBrk="1" hangingPunct="1">
              <a:lnSpc>
                <a:spcPct val="110000"/>
              </a:lnSpc>
              <a:spcBef>
                <a:spcPts val="700"/>
              </a:spcBef>
              <a:buFont typeface="Arial" panose="020B0604020202020204" pitchFamily="34" charset="0"/>
              <a:buNone/>
              <a:defRPr/>
            </a:pPr>
            <a:endParaRPr lang="en-GB" altLang="en-US" sz="3000" b="1" dirty="0">
              <a:latin typeface="Arial" panose="020B0604020202020204" pitchFamily="34" charset="0"/>
              <a:cs typeface="Arial" panose="020B0604020202020204" pitchFamily="34" charset="0"/>
            </a:endParaRPr>
          </a:p>
          <a:p>
            <a:pPr marL="0" indent="0" eaLnBrk="1" hangingPunct="1">
              <a:lnSpc>
                <a:spcPct val="110000"/>
              </a:lnSpc>
              <a:spcBef>
                <a:spcPts val="700"/>
              </a:spcBef>
              <a:buFont typeface="Arial" panose="020B0604020202020204" pitchFamily="34" charset="0"/>
              <a:buNone/>
              <a:defRPr/>
            </a:pPr>
            <a:r>
              <a:rPr lang="en-GB" altLang="en-US" sz="3000" b="1" dirty="0" err="1">
                <a:latin typeface="Arial" panose="020B0604020202020204" pitchFamily="34" charset="0"/>
                <a:cs typeface="Arial" panose="020B0604020202020204" pitchFamily="34" charset="0"/>
              </a:rPr>
              <a:t>Cydlynydd</a:t>
            </a:r>
            <a:r>
              <a:rPr lang="en-GB" altLang="en-US" sz="3000" b="1" dirty="0">
                <a:latin typeface="Arial" panose="020B0604020202020204" pitchFamily="34" charset="0"/>
                <a:cs typeface="Arial" panose="020B0604020202020204" pitchFamily="34" charset="0"/>
              </a:rPr>
              <a:t> y </a:t>
            </a:r>
            <a:r>
              <a:rPr lang="en-GB" altLang="en-US" sz="3000" b="1" dirty="0" err="1">
                <a:latin typeface="Arial" panose="020B0604020202020204" pitchFamily="34" charset="0"/>
                <a:cs typeface="Arial" panose="020B0604020202020204" pitchFamily="34" charset="0"/>
              </a:rPr>
              <a:t>modwl</a:t>
            </a:r>
            <a:r>
              <a:rPr lang="en-GB" altLang="en-US" sz="3000" b="1" dirty="0">
                <a:latin typeface="Arial" panose="020B0604020202020204" pitchFamily="34" charset="0"/>
                <a:cs typeface="Arial" panose="020B0604020202020204" pitchFamily="34" charset="0"/>
              </a:rPr>
              <a:t>:</a:t>
            </a:r>
          </a:p>
          <a:p>
            <a:pPr marL="0" indent="0" eaLnBrk="1" hangingPunct="1">
              <a:lnSpc>
                <a:spcPct val="110000"/>
              </a:lnSpc>
              <a:spcBef>
                <a:spcPts val="700"/>
              </a:spcBef>
              <a:buFont typeface="Arial" panose="020B0604020202020204" pitchFamily="34" charset="0"/>
              <a:buNone/>
              <a:defRPr/>
            </a:pPr>
            <a:r>
              <a:rPr lang="en-GB" altLang="en-US" sz="3000" b="1" dirty="0">
                <a:latin typeface="Arial" panose="020B0604020202020204" pitchFamily="34" charset="0"/>
                <a:cs typeface="Arial" panose="020B0604020202020204" pitchFamily="34" charset="0"/>
              </a:rPr>
              <a:t>Natasha Young</a:t>
            </a:r>
          </a:p>
          <a:p>
            <a:pPr marL="0" indent="0" eaLnBrk="1" hangingPunct="1">
              <a:lnSpc>
                <a:spcPct val="110000"/>
              </a:lnSpc>
              <a:spcBef>
                <a:spcPts val="700"/>
              </a:spcBef>
              <a:buFont typeface="Arial" panose="020B0604020202020204" pitchFamily="34" charset="0"/>
              <a:buNone/>
              <a:defRPr/>
            </a:pPr>
            <a:endParaRPr lang="en-GB" altLang="en-US" sz="3000" b="1" dirty="0">
              <a:latin typeface="Arial" panose="020B0604020202020204" pitchFamily="34" charset="0"/>
              <a:cs typeface="Arial" panose="020B0604020202020204" pitchFamily="34" charset="0"/>
            </a:endParaRPr>
          </a:p>
          <a:p>
            <a:pPr marL="0" indent="0" eaLnBrk="1" hangingPunct="1">
              <a:lnSpc>
                <a:spcPct val="110000"/>
              </a:lnSpc>
              <a:spcBef>
                <a:spcPts val="700"/>
              </a:spcBef>
              <a:buFont typeface="Arial" panose="020B0604020202020204" pitchFamily="34" charset="0"/>
              <a:buNone/>
              <a:defRPr/>
            </a:pPr>
            <a:r>
              <a:rPr lang="en-GB" altLang="en-US" sz="3000" b="1" dirty="0" err="1">
                <a:latin typeface="Arial" panose="020B0604020202020204" pitchFamily="34" charset="0"/>
                <a:cs typeface="Arial" panose="020B0604020202020204" pitchFamily="34" charset="0"/>
              </a:rPr>
              <a:t>Tîm</a:t>
            </a:r>
            <a:r>
              <a:rPr lang="en-GB" altLang="en-US" sz="3000" b="1" dirty="0">
                <a:latin typeface="Arial" panose="020B0604020202020204" pitchFamily="34" charset="0"/>
                <a:cs typeface="Arial" panose="020B0604020202020204" pitchFamily="34" charset="0"/>
              </a:rPr>
              <a:t> y </a:t>
            </a:r>
            <a:r>
              <a:rPr lang="en-GB" altLang="en-US" sz="3000" b="1" dirty="0" err="1">
                <a:latin typeface="Arial" panose="020B0604020202020204" pitchFamily="34" charset="0"/>
                <a:cs typeface="Arial" panose="020B0604020202020204" pitchFamily="34" charset="0"/>
              </a:rPr>
              <a:t>modiwl</a:t>
            </a:r>
            <a:r>
              <a:rPr lang="en-GB" altLang="en-US" sz="3000" b="1" dirty="0">
                <a:latin typeface="Arial" panose="020B0604020202020204" pitchFamily="34" charset="0"/>
                <a:cs typeface="Arial" panose="020B0604020202020204" pitchFamily="34" charset="0"/>
              </a:rPr>
              <a:t>:</a:t>
            </a:r>
          </a:p>
          <a:p>
            <a:pPr marL="0" indent="0" eaLnBrk="1" hangingPunct="1">
              <a:lnSpc>
                <a:spcPct val="110000"/>
              </a:lnSpc>
              <a:spcBef>
                <a:spcPts val="700"/>
              </a:spcBef>
              <a:buFont typeface="Arial" panose="020B0604020202020204" pitchFamily="34" charset="0"/>
              <a:buNone/>
              <a:defRPr/>
            </a:pPr>
            <a:r>
              <a:rPr lang="en-GB" altLang="en-US" sz="3000" b="1" dirty="0">
                <a:latin typeface="Arial" panose="020B0604020202020204" pitchFamily="34" charset="0"/>
                <a:cs typeface="Arial" panose="020B0604020202020204" pitchFamily="34" charset="0"/>
              </a:rPr>
              <a:t>Natasha Jones </a:t>
            </a:r>
          </a:p>
          <a:p>
            <a:pPr marL="0" indent="0" eaLnBrk="1" hangingPunct="1">
              <a:lnSpc>
                <a:spcPct val="110000"/>
              </a:lnSpc>
              <a:spcBef>
                <a:spcPts val="700"/>
              </a:spcBef>
              <a:buFont typeface="Arial" panose="020B0604020202020204" pitchFamily="34" charset="0"/>
              <a:buNone/>
              <a:defRPr/>
            </a:pPr>
            <a:r>
              <a:rPr lang="en-GB" altLang="en-US" sz="3000" b="1" dirty="0">
                <a:latin typeface="Arial" panose="020B0604020202020204" pitchFamily="34" charset="0"/>
                <a:cs typeface="Arial" panose="020B0604020202020204" pitchFamily="34" charset="0"/>
              </a:rPr>
              <a:t>Paul Darby</a:t>
            </a:r>
          </a:p>
          <a:p>
            <a:pPr marL="0" indent="0" eaLnBrk="1" hangingPunct="1">
              <a:lnSpc>
                <a:spcPct val="110000"/>
              </a:lnSpc>
              <a:spcBef>
                <a:spcPts val="700"/>
              </a:spcBef>
              <a:buFont typeface="Arial" panose="020B0604020202020204" pitchFamily="34" charset="0"/>
              <a:buNone/>
              <a:defRPr/>
            </a:pPr>
            <a:r>
              <a:rPr lang="en-GB" altLang="en-US" sz="3000" b="1" dirty="0">
                <a:latin typeface="Arial" panose="020B0604020202020204" pitchFamily="34" charset="0"/>
                <a:cs typeface="Arial" panose="020B0604020202020204" pitchFamily="34" charset="0"/>
              </a:rPr>
              <a:t>Laura Jenkins</a:t>
            </a:r>
          </a:p>
        </p:txBody>
      </p:sp>
      <p:sp>
        <p:nvSpPr>
          <p:cNvPr id="4" name="Content Placeholder 2">
            <a:extLst>
              <a:ext uri="{FF2B5EF4-FFF2-40B4-BE49-F238E27FC236}">
                <a16:creationId xmlns:a16="http://schemas.microsoft.com/office/drawing/2014/main" id="{4F0DB799-1AA4-4923-A30A-DB9A0BA3EF6A}"/>
              </a:ext>
            </a:extLst>
          </p:cNvPr>
          <p:cNvSpPr txBox="1">
            <a:spLocks/>
          </p:cNvSpPr>
          <p:nvPr/>
        </p:nvSpPr>
        <p:spPr>
          <a:xfrm>
            <a:off x="4876800" y="246671"/>
            <a:ext cx="4090094" cy="545559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700"/>
              </a:spcBef>
              <a:buNone/>
              <a:defRPr/>
            </a:pPr>
            <a:r>
              <a:rPr lang="en-GB" altLang="en-US" b="1" dirty="0">
                <a:solidFill>
                  <a:schemeClr val="accent1">
                    <a:lumMod val="75000"/>
                  </a:schemeClr>
                </a:solidFill>
                <a:latin typeface="Arial"/>
                <a:cs typeface="Arial"/>
              </a:rPr>
              <a:t>ECEY5006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Font typeface="Arial" panose="020B0604020202020204" pitchFamily="34" charset="0"/>
              <a:buNone/>
              <a:defRPr/>
            </a:pPr>
            <a:r>
              <a:rPr lang="en-GB" altLang="en-US" b="1" dirty="0">
                <a:solidFill>
                  <a:schemeClr val="accent1">
                    <a:lumMod val="75000"/>
                  </a:schemeClr>
                </a:solidFill>
                <a:latin typeface="Arial"/>
                <a:cs typeface="Arial"/>
              </a:rPr>
              <a:t>Lecture 1: Introduction and Assessment</a:t>
            </a:r>
          </a:p>
          <a:p>
            <a:pPr marL="0" indent="0">
              <a:lnSpc>
                <a:spcPct val="100000"/>
              </a:lnSpc>
              <a:spcBef>
                <a:spcPts val="700"/>
              </a:spcBef>
              <a:buFont typeface="Arial" panose="020B0604020202020204" pitchFamily="34" charset="0"/>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Font typeface="Arial" panose="020B0604020202020204" pitchFamily="34" charset="0"/>
              <a:buNone/>
              <a:defRPr/>
            </a:pPr>
            <a:r>
              <a:rPr lang="en-GB" altLang="en-US" b="1" dirty="0">
                <a:solidFill>
                  <a:schemeClr val="accent1">
                    <a:lumMod val="75000"/>
                  </a:schemeClr>
                </a:solidFill>
                <a:latin typeface="Arial"/>
                <a:cs typeface="Arial"/>
              </a:rPr>
              <a:t>Module Coordinator: Natasha Young</a:t>
            </a:r>
          </a:p>
          <a:p>
            <a:pPr marL="0" indent="0">
              <a:lnSpc>
                <a:spcPct val="100000"/>
              </a:lnSpc>
              <a:spcBef>
                <a:spcPts val="700"/>
              </a:spcBef>
              <a:buFont typeface="Arial" panose="020B0604020202020204" pitchFamily="34" charset="0"/>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Module team: </a:t>
            </a:r>
          </a:p>
          <a:p>
            <a:pPr marL="0" indent="0">
              <a:lnSpc>
                <a:spcPct val="100000"/>
              </a:lnSpc>
              <a:spcBef>
                <a:spcPts val="700"/>
              </a:spcBef>
              <a:buFont typeface="Arial" panose="020B0604020202020204" pitchFamily="34" charset="0"/>
              <a:buNone/>
              <a:defRPr/>
            </a:pPr>
            <a:r>
              <a:rPr lang="en-GB" altLang="en-US" b="1" dirty="0">
                <a:solidFill>
                  <a:schemeClr val="accent1">
                    <a:lumMod val="75000"/>
                  </a:schemeClr>
                </a:solidFill>
                <a:latin typeface="Arial"/>
                <a:cs typeface="Arial"/>
              </a:rPr>
              <a:t>Natasha Jones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Font typeface="Arial" panose="020B0604020202020204" pitchFamily="34" charset="0"/>
              <a:buNone/>
              <a:defRPr/>
            </a:pPr>
            <a:r>
              <a:rPr lang="en-GB" altLang="en-US" b="1" dirty="0">
                <a:solidFill>
                  <a:schemeClr val="accent1">
                    <a:lumMod val="75000"/>
                  </a:schemeClr>
                </a:solidFill>
                <a:latin typeface="Arial"/>
                <a:cs typeface="Arial"/>
              </a:rPr>
              <a:t>Paul Darby </a:t>
            </a:r>
          </a:p>
          <a:p>
            <a:pPr marL="0" indent="0">
              <a:lnSpc>
                <a:spcPct val="100000"/>
              </a:lnSpc>
              <a:spcBef>
                <a:spcPts val="700"/>
              </a:spcBef>
              <a:buFont typeface="Arial" panose="020B0604020202020204" pitchFamily="34" charset="0"/>
              <a:buNone/>
              <a:defRPr/>
            </a:pPr>
            <a:r>
              <a:rPr lang="en-GB" altLang="en-US" b="1" dirty="0">
                <a:solidFill>
                  <a:schemeClr val="accent1">
                    <a:lumMod val="75000"/>
                  </a:schemeClr>
                </a:solidFill>
                <a:latin typeface="Arial"/>
                <a:cs typeface="Arial"/>
              </a:rPr>
              <a:t>Laura Jenkins</a:t>
            </a:r>
          </a:p>
        </p:txBody>
      </p:sp>
    </p:spTree>
    <p:extLst>
      <p:ext uri="{BB962C8B-B14F-4D97-AF65-F5344CB8AC3E}">
        <p14:creationId xmlns:p14="http://schemas.microsoft.com/office/powerpoint/2010/main" val="2086156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304800" y="92075"/>
            <a:ext cx="8458199" cy="1325563"/>
          </a:xfrm>
        </p:spPr>
        <p:txBody>
          <a:bodyPr>
            <a:noAutofit/>
          </a:bodyPr>
          <a:lstStyle/>
          <a:p>
            <a:r>
              <a:rPr lang="en-GB" altLang="en-US" sz="4800" b="1" dirty="0" err="1">
                <a:latin typeface="Arial" panose="020B0604020202020204" pitchFamily="34" charset="0"/>
                <a:cs typeface="Arial" panose="020B0604020202020204" pitchFamily="34" charset="0"/>
              </a:rPr>
              <a:t>Adnoddau</a:t>
            </a:r>
            <a:r>
              <a:rPr lang="en-GB" altLang="en-US" sz="4800" b="1"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Resources</a:t>
            </a:r>
          </a:p>
        </p:txBody>
      </p:sp>
      <p:sp>
        <p:nvSpPr>
          <p:cNvPr id="21507" name="Content Placeholder 2"/>
          <p:cNvSpPr>
            <a:spLocks noGrp="1"/>
          </p:cNvSpPr>
          <p:nvPr>
            <p:ph sz="half" idx="1"/>
          </p:nvPr>
        </p:nvSpPr>
        <p:spPr>
          <a:xfrm>
            <a:off x="457200" y="1417638"/>
            <a:ext cx="4038600" cy="4171950"/>
          </a:xfrm>
        </p:spPr>
        <p:txBody>
          <a:bodyPr>
            <a:normAutofit fontScale="85000" lnSpcReduction="10000"/>
          </a:bodyPr>
          <a:lstStyle/>
          <a:p>
            <a:r>
              <a:rPr lang="en-GB" altLang="en-US" dirty="0" err="1">
                <a:latin typeface="Arial" panose="020B0604020202020204" pitchFamily="34" charset="0"/>
                <a:cs typeface="Arial" panose="020B0604020202020204" pitchFamily="34" charset="0"/>
              </a:rPr>
              <a:t>Darlithoed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Pwerbwyntiau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Moodle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darlithoedd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wythnosol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ar-lein</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Tasgiau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wythnosol</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darllen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ychwanegol</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Cysylltiadau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adnoddau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pellach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Cysylltiadau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‘Teams’ – </a:t>
            </a:r>
            <a:r>
              <a:rPr lang="en-GB" altLang="en-US" dirty="0" err="1">
                <a:latin typeface="Arial" panose="020B0604020202020204" pitchFamily="34" charset="0"/>
                <a:cs typeface="Arial" panose="020B0604020202020204" pitchFamily="34" charset="0"/>
              </a:rPr>
              <a:t>erthyglau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FaceBook</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Tudalen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Blynyddoedd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Cynnar</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Leganto – Rhestr </a:t>
            </a:r>
            <a:r>
              <a:rPr lang="en-GB" altLang="en-US" dirty="0" err="1">
                <a:latin typeface="Arial" panose="020B0604020202020204" pitchFamily="34" charset="0"/>
                <a:cs typeface="Arial" panose="020B0604020202020204" pitchFamily="34" charset="0"/>
              </a:rPr>
              <a:t>ddarllen</a:t>
            </a:r>
            <a:endParaRPr lang="en-GB" altLang="en-US" dirty="0">
              <a:latin typeface="Arial" panose="020B0604020202020204" pitchFamily="34" charset="0"/>
              <a:cs typeface="Arial" panose="020B0604020202020204" pitchFamily="34" charset="0"/>
            </a:endParaRPr>
          </a:p>
        </p:txBody>
      </p:sp>
      <p:sp>
        <p:nvSpPr>
          <p:cNvPr id="21508" name="Content Placeholder 3"/>
          <p:cNvSpPr>
            <a:spLocks noGrp="1"/>
          </p:cNvSpPr>
          <p:nvPr>
            <p:ph sz="half" idx="2"/>
          </p:nvPr>
        </p:nvSpPr>
        <p:spPr>
          <a:xfrm>
            <a:off x="4697895" y="1600200"/>
            <a:ext cx="4038600" cy="4171950"/>
          </a:xfrm>
        </p:spPr>
        <p:txBody>
          <a:bodyPr>
            <a:normAutofit fontScale="85000" lnSpcReduction="10000"/>
          </a:bodyPr>
          <a:lstStyle/>
          <a:p>
            <a:r>
              <a:rPr lang="en-GB" altLang="en-US" dirty="0">
                <a:solidFill>
                  <a:schemeClr val="accent1">
                    <a:lumMod val="75000"/>
                  </a:schemeClr>
                </a:solidFill>
                <a:latin typeface="Arial" panose="020B0604020202020204" pitchFamily="34" charset="0"/>
                <a:cs typeface="Arial" panose="020B0604020202020204" pitchFamily="34" charset="0"/>
              </a:rPr>
              <a:t>Lectures (Power Points on Moodle and weekly online lectures)</a:t>
            </a:r>
          </a:p>
          <a:p>
            <a:r>
              <a:rPr lang="en-GB" altLang="en-US" dirty="0">
                <a:solidFill>
                  <a:schemeClr val="accent1">
                    <a:lumMod val="75000"/>
                  </a:schemeClr>
                </a:solidFill>
                <a:latin typeface="Arial" panose="020B0604020202020204" pitchFamily="34" charset="0"/>
                <a:cs typeface="Arial" panose="020B0604020202020204" pitchFamily="34" charset="0"/>
              </a:rPr>
              <a:t>Weekly Tasks – additional reading</a:t>
            </a:r>
          </a:p>
          <a:p>
            <a:r>
              <a:rPr lang="en-GB" altLang="en-US" dirty="0">
                <a:solidFill>
                  <a:schemeClr val="accent1">
                    <a:lumMod val="75000"/>
                  </a:schemeClr>
                </a:solidFill>
                <a:latin typeface="Arial" panose="020B0604020202020204" pitchFamily="34" charset="0"/>
                <a:cs typeface="Arial" panose="020B0604020202020204" pitchFamily="34" charset="0"/>
              </a:rPr>
              <a:t>Links to further resources</a:t>
            </a:r>
          </a:p>
          <a:p>
            <a:r>
              <a:rPr lang="en-GB" altLang="en-US" dirty="0">
                <a:solidFill>
                  <a:schemeClr val="accent1">
                    <a:lumMod val="75000"/>
                  </a:schemeClr>
                </a:solidFill>
                <a:latin typeface="Arial" panose="020B0604020202020204" pitchFamily="34" charset="0"/>
                <a:cs typeface="Arial" panose="020B0604020202020204" pitchFamily="34" charset="0"/>
              </a:rPr>
              <a:t>Links on ‘Teams’ – articles on </a:t>
            </a:r>
            <a:r>
              <a:rPr lang="en-GB" altLang="en-US" dirty="0" err="1">
                <a:solidFill>
                  <a:schemeClr val="accent1">
                    <a:lumMod val="75000"/>
                  </a:schemeClr>
                </a:solidFill>
                <a:latin typeface="Arial" panose="020B0604020202020204" pitchFamily="34" charset="0"/>
                <a:cs typeface="Arial" panose="020B0604020202020204" pitchFamily="34" charset="0"/>
              </a:rPr>
              <a:t>FaceBook</a:t>
            </a:r>
            <a:r>
              <a:rPr lang="en-GB" altLang="en-US" dirty="0">
                <a:solidFill>
                  <a:schemeClr val="accent1">
                    <a:lumMod val="75000"/>
                  </a:schemeClr>
                </a:solidFill>
                <a:latin typeface="Arial" panose="020B0604020202020204" pitchFamily="34" charset="0"/>
                <a:cs typeface="Arial" panose="020B0604020202020204" pitchFamily="34" charset="0"/>
              </a:rPr>
              <a:t>/Early Years Page</a:t>
            </a:r>
          </a:p>
          <a:p>
            <a:r>
              <a:rPr lang="en-GB" altLang="en-US" dirty="0" err="1">
                <a:solidFill>
                  <a:schemeClr val="accent1">
                    <a:lumMod val="75000"/>
                  </a:schemeClr>
                </a:solidFill>
                <a:latin typeface="Arial" panose="020B0604020202020204" pitchFamily="34" charset="0"/>
                <a:cs typeface="Arial" panose="020B0604020202020204" pitchFamily="34" charset="0"/>
              </a:rPr>
              <a:t>Leganto</a:t>
            </a:r>
            <a:r>
              <a:rPr lang="en-GB" altLang="en-US" dirty="0">
                <a:solidFill>
                  <a:schemeClr val="accent1">
                    <a:lumMod val="75000"/>
                  </a:schemeClr>
                </a:solidFill>
                <a:latin typeface="Arial" panose="020B0604020202020204" pitchFamily="34" charset="0"/>
                <a:cs typeface="Arial" panose="020B0604020202020204" pitchFamily="34" charset="0"/>
              </a:rPr>
              <a:t> – Reading List </a:t>
            </a:r>
          </a:p>
        </p:txBody>
      </p:sp>
    </p:spTree>
    <p:extLst>
      <p:ext uri="{BB962C8B-B14F-4D97-AF65-F5344CB8AC3E}">
        <p14:creationId xmlns:p14="http://schemas.microsoft.com/office/powerpoint/2010/main" val="3835381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685800"/>
            <a:ext cx="9296400" cy="1325563"/>
          </a:xfrm>
        </p:spPr>
        <p:txBody>
          <a:bodyPr>
            <a:noAutofit/>
          </a:bodyPr>
          <a:lstStyle/>
          <a:p>
            <a:pPr algn="ctr">
              <a:defRPr/>
            </a:pPr>
            <a:r>
              <a:rPr lang="en-GB" sz="4800" b="1" dirty="0">
                <a:latin typeface="Arial" panose="020B0604020202020204" pitchFamily="34" charset="0"/>
                <a:cs typeface="Arial" panose="020B0604020202020204" pitchFamily="34" charset="0"/>
              </a:rPr>
              <a:t>Sgiliau </a:t>
            </a:r>
            <a:r>
              <a:rPr lang="en-GB" sz="4800" b="1" dirty="0" err="1">
                <a:latin typeface="Arial" panose="020B0604020202020204" pitchFamily="34" charset="0"/>
                <a:cs typeface="Arial" panose="020B0604020202020204" pitchFamily="34" charset="0"/>
              </a:rPr>
              <a:t>Cyflogadwyedd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Trosglwyddadwy</a:t>
            </a:r>
            <a:r>
              <a:rPr lang="en-GB" sz="4800" b="1" dirty="0">
                <a:latin typeface="Arial" panose="020B0604020202020204" pitchFamily="34" charset="0"/>
                <a:cs typeface="Arial" panose="020B0604020202020204" pitchFamily="34" charset="0"/>
              </a:rPr>
              <a:t> –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Employability/ Transferable Skills</a:t>
            </a:r>
            <a:endParaRPr 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228598" y="259080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4953000" y="2594113"/>
            <a:ext cx="4038600" cy="3989388"/>
          </a:xfrm>
        </p:spPr>
        <p:txBody>
          <a:bodyPr/>
          <a:lstStyle/>
          <a:p>
            <a:r>
              <a:rPr lang="en-GB" altLang="en-US" dirty="0">
                <a:solidFill>
                  <a:schemeClr val="accent1">
                    <a:lumMod val="75000"/>
                  </a:schemeClr>
                </a:solidFill>
                <a:latin typeface="Arial" panose="020B0604020202020204" pitchFamily="34" charset="0"/>
                <a:cs typeface="Arial" panose="020B0604020202020204" pitchFamily="34" charset="0"/>
              </a:rPr>
              <a:t>Organisation</a:t>
            </a:r>
          </a:p>
          <a:p>
            <a:r>
              <a:rPr lang="en-GB" altLang="en-US" dirty="0">
                <a:solidFill>
                  <a:schemeClr val="accent1">
                    <a:lumMod val="75000"/>
                  </a:schemeClr>
                </a:solidFill>
                <a:latin typeface="Arial" panose="020B0604020202020204" pitchFamily="34" charset="0"/>
                <a:cs typeface="Arial" panose="020B0604020202020204" pitchFamily="34" charset="0"/>
              </a:rPr>
              <a:t>Planning</a:t>
            </a:r>
          </a:p>
          <a:p>
            <a:r>
              <a:rPr lang="en-GB" altLang="en-US" dirty="0">
                <a:solidFill>
                  <a:schemeClr val="accent1">
                    <a:lumMod val="75000"/>
                  </a:schemeClr>
                </a:solidFill>
                <a:latin typeface="Arial" panose="020B0604020202020204" pitchFamily="34" charset="0"/>
                <a:cs typeface="Arial" panose="020B0604020202020204" pitchFamily="34" charset="0"/>
              </a:rPr>
              <a:t>Time management</a:t>
            </a:r>
          </a:p>
          <a:p>
            <a:r>
              <a:rPr lang="en-GB" altLang="en-US"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dirty="0">
                <a:solidFill>
                  <a:schemeClr val="accent1">
                    <a:lumMod val="75000"/>
                  </a:schemeClr>
                </a:solidFill>
                <a:latin typeface="Arial" panose="020B0604020202020204" pitchFamily="34" charset="0"/>
                <a:cs typeface="Arial" panose="020B0604020202020204" pitchFamily="34" charset="0"/>
              </a:rPr>
              <a:t>Awareness </a:t>
            </a:r>
          </a:p>
          <a:p>
            <a:r>
              <a:rPr lang="en-GB" altLang="en-US" dirty="0">
                <a:solidFill>
                  <a:schemeClr val="accent1">
                    <a:lumMod val="75000"/>
                  </a:schemeClr>
                </a:solidFill>
                <a:latin typeface="Arial" panose="020B0604020202020204" pitchFamily="34" charset="0"/>
                <a:cs typeface="Arial" panose="020B0604020202020204" pitchFamily="34" charset="0"/>
              </a:rPr>
              <a:t>Increased knowledge and understanding  </a:t>
            </a:r>
            <a:endParaRPr lang="en-US" altLang="en-US" dirty="0">
              <a:solidFill>
                <a:schemeClr val="accent1">
                  <a:lumMod val="75000"/>
                </a:schemeClr>
              </a:solidFill>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6200" y="404813"/>
            <a:ext cx="8991600" cy="720725"/>
          </a:xfrm>
        </p:spPr>
        <p:txBody>
          <a:bodyPr rtlCol="0">
            <a:noAutofit/>
          </a:bodyPr>
          <a:lstStyle/>
          <a:p>
            <a:pPr algn="ctr" eaLnBrk="1" fontAlgn="auto" hangingPunct="1">
              <a:spcAft>
                <a:spcPts val="0"/>
              </a:spcAft>
              <a:defRPr/>
            </a:pPr>
            <a:r>
              <a:rPr lang="cy-GB" altLang="en-US" sz="48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5</a:t>
            </a:r>
            <a:r>
              <a:rPr lang="en-GB" altLang="en-US" sz="48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br>
              <a:rPr lang="en-GB" altLang="en-US" sz="48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800" b="1"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Level 5 Requirements</a:t>
            </a:r>
            <a:endParaRPr lang="en-GB" altLang="cy-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sz="half" idx="1"/>
          </p:nvPr>
        </p:nvSpPr>
        <p:spPr>
          <a:xfrm>
            <a:off x="171575" y="1752600"/>
            <a:ext cx="4314130" cy="4219575"/>
          </a:xfrm>
        </p:spPr>
        <p:txBody>
          <a:bodyPr rtlCol="0">
            <a:normAutofit/>
          </a:bodyPr>
          <a:lstStyle/>
          <a:p>
            <a:pPr eaLnBrk="1" fontAlgn="auto" hangingPunct="1">
              <a:spcAft>
                <a:spcPts val="0"/>
              </a:spcAft>
              <a:defRPr/>
            </a:pPr>
            <a:r>
              <a:rPr lang="cy-GB" altLang="cy-GB" dirty="0">
                <a:latin typeface="Arial" panose="020B0604020202020204" pitchFamily="34" charset="0"/>
                <a:cs typeface="Arial" panose="020B0604020202020204" pitchFamily="34" charset="0"/>
              </a:rPr>
              <a:t>Dadansoddi, mewn dyfnder</a:t>
            </a:r>
          </a:p>
          <a:p>
            <a:pPr eaLnBrk="1" fontAlgn="auto" hangingPunct="1">
              <a:spcAft>
                <a:spcPts val="0"/>
              </a:spcAft>
              <a:defRPr/>
            </a:pPr>
            <a:r>
              <a:rPr lang="cy-GB" altLang="cy-GB" dirty="0">
                <a:latin typeface="Arial" panose="020B0604020202020204" pitchFamily="34" charset="0"/>
                <a:cs typeface="Arial" panose="020B0604020202020204" pitchFamily="34" charset="0"/>
              </a:rPr>
              <a:t>Gwerthuso’n feirniadol</a:t>
            </a:r>
          </a:p>
          <a:p>
            <a:pPr eaLnBrk="1" fontAlgn="auto" hangingPunct="1">
              <a:spcAft>
                <a:spcPts val="0"/>
              </a:spcAft>
              <a:defRPr/>
            </a:pPr>
            <a:r>
              <a:rPr lang="cy-GB" altLang="cy-GB" dirty="0">
                <a:latin typeface="Arial" panose="020B0604020202020204" pitchFamily="34" charset="0"/>
                <a:cs typeface="Arial" panose="020B0604020202020204" pitchFamily="34" charset="0"/>
              </a:rPr>
              <a:t>Archwilio, mewn dyfnder</a:t>
            </a:r>
          </a:p>
          <a:p>
            <a:pPr eaLnBrk="1" fontAlgn="auto" hangingPunct="1">
              <a:spcAft>
                <a:spcPts val="0"/>
              </a:spcAft>
              <a:defRPr/>
            </a:pPr>
            <a:r>
              <a:rPr lang="cy-GB" altLang="cy-GB" dirty="0">
                <a:latin typeface="Arial" panose="020B0604020202020204" pitchFamily="34" charset="0"/>
                <a:cs typeface="Arial" panose="020B0604020202020204" pitchFamily="34" charset="0"/>
              </a:rPr>
              <a:t>Trefn</a:t>
            </a:r>
          </a:p>
          <a:p>
            <a:pPr eaLnBrk="1" fontAlgn="auto" hangingPunct="1">
              <a:spcAft>
                <a:spcPts val="0"/>
              </a:spcAft>
              <a:defRPr/>
            </a:pPr>
            <a:r>
              <a:rPr lang="cy-GB" altLang="cy-GB" dirty="0">
                <a:latin typeface="Arial" panose="020B0604020202020204" pitchFamily="34" charset="0"/>
                <a:cs typeface="Arial" panose="020B0604020202020204" pitchFamily="34" charset="0"/>
              </a:rPr>
              <a:t>Ystod o adnoddau gwybodaeth</a:t>
            </a:r>
          </a:p>
          <a:p>
            <a:pPr eaLnBrk="1" fontAlgn="auto" hangingPunct="1">
              <a:spcAft>
                <a:spcPts val="0"/>
              </a:spcAft>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sz="half" idx="2"/>
          </p:nvPr>
        </p:nvSpPr>
        <p:spPr>
          <a:xfrm>
            <a:off x="4724400" y="1828800"/>
            <a:ext cx="4248025" cy="4219576"/>
          </a:xfrm>
        </p:spPr>
        <p:txBody>
          <a:bodyPr rtlCol="0">
            <a:normAutofit/>
          </a:bodyPr>
          <a:lstStyle/>
          <a:p>
            <a:pPr>
              <a:buFontTx/>
              <a:buChar char="•"/>
              <a:defRPr/>
            </a:pPr>
            <a:r>
              <a:rPr lang="en-US" altLang="en-US" kern="0" dirty="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3362571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77874"/>
          </a:xfrm>
        </p:spPr>
        <p:txBody>
          <a:bodyPr>
            <a:normAutofit/>
          </a:bodyPr>
          <a:lstStyle/>
          <a:p>
            <a:r>
              <a:rPr lang="en-GB" sz="4800" b="1" dirty="0" err="1">
                <a:latin typeface="Arial" panose="020B0604020202020204" pitchFamily="34" charset="0"/>
                <a:cs typeface="Arial" panose="020B0604020202020204" pitchFamily="34" charset="0"/>
              </a:rPr>
              <a:t>Cynnwys</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Content</a:t>
            </a:r>
          </a:p>
        </p:txBody>
      </p:sp>
      <p:sp>
        <p:nvSpPr>
          <p:cNvPr id="3" name="Content Placeholder 2"/>
          <p:cNvSpPr>
            <a:spLocks noGrp="1"/>
          </p:cNvSpPr>
          <p:nvPr>
            <p:ph sz="half" idx="1"/>
          </p:nvPr>
        </p:nvSpPr>
        <p:spPr>
          <a:xfrm>
            <a:off x="457200" y="1340768"/>
            <a:ext cx="4038600" cy="4248473"/>
          </a:xfrm>
        </p:spPr>
        <p:txBody>
          <a:bodyPr>
            <a:normAutofit fontScale="92500" lnSpcReduction="10000"/>
          </a:bodyPr>
          <a:lstStyle/>
          <a:p>
            <a:r>
              <a:rPr lang="en-GB" dirty="0" err="1">
                <a:latin typeface="Arial" panose="020B0604020202020204" pitchFamily="34" charset="0"/>
                <a:cs typeface="Arial" panose="020B0604020202020204" pitchFamily="34" charset="0"/>
              </a:rPr>
              <a:t>Deillianau’r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modiwl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Pwrpas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modiwl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Asesiad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v </a:t>
            </a:r>
            <a:r>
              <a:rPr lang="en-GB" dirty="0" err="1">
                <a:latin typeface="Arial" panose="020B0604020202020204" pitchFamily="34" charset="0"/>
                <a:cs typeface="Arial" panose="020B0604020202020204" pitchFamily="34" charset="0"/>
              </a:rPr>
              <a:t>Rheolaeth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Mckinsey</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105400" y="1343198"/>
            <a:ext cx="4038600" cy="4171603"/>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Module outcomes</a:t>
            </a:r>
          </a:p>
          <a:p>
            <a:r>
              <a:rPr lang="en-GB" dirty="0">
                <a:solidFill>
                  <a:schemeClr val="accent1">
                    <a:lumMod val="75000"/>
                  </a:schemeClr>
                </a:solidFill>
                <a:latin typeface="Arial" panose="020B0604020202020204" pitchFamily="34" charset="0"/>
                <a:cs typeface="Arial" panose="020B0604020202020204" pitchFamily="34" charset="0"/>
              </a:rPr>
              <a:t>Purpose of the module</a:t>
            </a:r>
          </a:p>
          <a:p>
            <a:r>
              <a:rPr lang="en-GB" dirty="0">
                <a:solidFill>
                  <a:schemeClr val="accent1">
                    <a:lumMod val="75000"/>
                  </a:schemeClr>
                </a:solidFill>
                <a:latin typeface="Arial" panose="020B0604020202020204" pitchFamily="34" charset="0"/>
                <a:cs typeface="Arial" panose="020B0604020202020204" pitchFamily="34" charset="0"/>
              </a:rPr>
              <a:t>Assessment</a:t>
            </a:r>
          </a:p>
          <a:p>
            <a:r>
              <a:rPr lang="en-GB" dirty="0">
                <a:solidFill>
                  <a:schemeClr val="accent1">
                    <a:lumMod val="75000"/>
                  </a:schemeClr>
                </a:solidFill>
                <a:latin typeface="Arial" panose="020B0604020202020204" pitchFamily="34" charset="0"/>
                <a:cs typeface="Arial" panose="020B0604020202020204" pitchFamily="34" charset="0"/>
              </a:rPr>
              <a:t>Leaders</a:t>
            </a:r>
          </a:p>
          <a:p>
            <a:r>
              <a:rPr lang="en-GB" dirty="0">
                <a:solidFill>
                  <a:schemeClr val="accent1">
                    <a:lumMod val="75000"/>
                  </a:schemeClr>
                </a:solidFill>
                <a:latin typeface="Arial" panose="020B0604020202020204" pitchFamily="34" charset="0"/>
                <a:cs typeface="Arial" panose="020B0604020202020204" pitchFamily="34" charset="0"/>
              </a:rPr>
              <a:t>Leadership v Management</a:t>
            </a:r>
          </a:p>
          <a:p>
            <a:r>
              <a:rPr lang="en-GB" dirty="0">
                <a:solidFill>
                  <a:schemeClr val="accent1">
                    <a:lumMod val="75000"/>
                  </a:schemeClr>
                </a:solidFill>
                <a:latin typeface="Arial" panose="020B0604020202020204" pitchFamily="34" charset="0"/>
                <a:cs typeface="Arial" panose="020B0604020202020204" pitchFamily="34" charset="0"/>
              </a:rPr>
              <a:t>Effective Leaders</a:t>
            </a:r>
          </a:p>
          <a:p>
            <a:r>
              <a:rPr lang="en-GB" dirty="0" err="1">
                <a:solidFill>
                  <a:schemeClr val="accent1">
                    <a:lumMod val="75000"/>
                  </a:schemeClr>
                </a:solidFill>
                <a:latin typeface="Arial" panose="020B0604020202020204" pitchFamily="34" charset="0"/>
                <a:cs typeface="Arial" panose="020B0604020202020204" pitchFamily="34" charset="0"/>
              </a:rPr>
              <a:t>Mckinsey</a:t>
            </a:r>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Leadership Styles</a:t>
            </a:r>
          </a:p>
        </p:txBody>
      </p:sp>
    </p:spTree>
    <p:extLst>
      <p:ext uri="{BB962C8B-B14F-4D97-AF65-F5344CB8AC3E}">
        <p14:creationId xmlns:p14="http://schemas.microsoft.com/office/powerpoint/2010/main" val="1341432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153649" y="87443"/>
            <a:ext cx="8839200" cy="706090"/>
          </a:xfrm>
        </p:spPr>
        <p:txBody>
          <a:bodyPr>
            <a:noAutofit/>
          </a:bodyPr>
          <a:lstStyle/>
          <a:p>
            <a:pPr algn="ctr" eaLnBrk="1" hangingPunct="1"/>
            <a:r>
              <a:rPr lang="en-US" altLang="en-US" sz="4800" b="1" dirty="0" err="1">
                <a:latin typeface="Arial" panose="020B0604020202020204" pitchFamily="34" charset="0"/>
                <a:cs typeface="Arial" panose="020B0604020202020204" pitchFamily="34" charset="0"/>
              </a:rPr>
              <a:t>Deilliannau</a:t>
            </a:r>
            <a:r>
              <a:rPr lang="en-US" altLang="en-US" sz="4800" b="1" dirty="0">
                <a:latin typeface="Arial" panose="020B0604020202020204" pitchFamily="34" charset="0"/>
                <a:cs typeface="Arial" panose="020B0604020202020204" pitchFamily="34" charset="0"/>
              </a:rPr>
              <a:t> </a:t>
            </a:r>
            <a:r>
              <a:rPr lang="en-US" altLang="en-US" sz="4800" b="1" dirty="0" err="1">
                <a:latin typeface="Arial" panose="020B0604020202020204" pitchFamily="34" charset="0"/>
                <a:cs typeface="Arial" panose="020B0604020202020204" pitchFamily="34" charset="0"/>
              </a:rPr>
              <a:t>Dysgu</a:t>
            </a:r>
            <a:endParaRPr lang="en-US"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0" y="1143001"/>
            <a:ext cx="8915400" cy="4648607"/>
          </a:xfrm>
        </p:spPr>
        <p:txBody>
          <a:bodyPr vert="horz" lIns="91440" tIns="45720" rIns="91440" bIns="45720" rtlCol="0" anchor="t">
            <a:normAutofit fontScale="92500"/>
          </a:bodyPr>
          <a:lstStyle/>
          <a:p>
            <a:pPr marL="342900" lvl="0" indent="-342900" algn="just" rtl="0" hangingPunct="0">
              <a:buFont typeface="Symbol" panose="05050102010706020507" pitchFamily="18" charset="2"/>
              <a:buChar char=""/>
            </a:pPr>
            <a:r>
              <a:rPr lang="cy-GB" sz="2400" dirty="0">
                <a:effectLst/>
                <a:latin typeface="Arial" panose="020B0604020202020204" pitchFamily="34" charset="0"/>
                <a:ea typeface="Times New Roman" panose="02020603050405020304" pitchFamily="18" charset="0"/>
                <a:cs typeface="Arial" panose="020B0604020202020204" pitchFamily="34" charset="0"/>
              </a:rPr>
              <a:t>dadansoddi’r </a:t>
            </a:r>
            <a:r>
              <a:rPr lang="cy-GB" sz="2400" b="1" dirty="0">
                <a:effectLst/>
                <a:latin typeface="Arial" panose="020B0604020202020204" pitchFamily="34" charset="0"/>
                <a:ea typeface="Times New Roman" panose="02020603050405020304" pitchFamily="18" charset="0"/>
                <a:cs typeface="Arial" panose="020B0604020202020204" pitchFamily="34" charset="0"/>
              </a:rPr>
              <a:t>cysyniad o arweinyddiaeth</a:t>
            </a:r>
            <a:r>
              <a:rPr lang="cy-GB" sz="2400" dirty="0">
                <a:effectLst/>
                <a:latin typeface="Arial" panose="020B0604020202020204" pitchFamily="34" charset="0"/>
                <a:ea typeface="Times New Roman" panose="02020603050405020304" pitchFamily="18" charset="0"/>
                <a:cs typeface="Arial" panose="020B0604020202020204" pitchFamily="34" charset="0"/>
              </a:rPr>
              <a:t> ac athroniaeth ac egwyddorion </a:t>
            </a:r>
            <a:r>
              <a:rPr lang="cy-GB" sz="2400" b="1" dirty="0">
                <a:effectLst/>
                <a:latin typeface="Arial" panose="020B0604020202020204" pitchFamily="34" charset="0"/>
                <a:ea typeface="Times New Roman" panose="02020603050405020304" pitchFamily="18" charset="0"/>
                <a:cs typeface="Arial" panose="020B0604020202020204" pitchFamily="34" charset="0"/>
              </a:rPr>
              <a:t>arddulliau arwain </a:t>
            </a:r>
            <a:r>
              <a:rPr lang="cy-GB" sz="2400" dirty="0">
                <a:effectLst/>
                <a:latin typeface="Arial" panose="020B0604020202020204" pitchFamily="34" charset="0"/>
                <a:ea typeface="Times New Roman" panose="02020603050405020304" pitchFamily="18" charset="0"/>
                <a:cs typeface="Arial" panose="020B0604020202020204" pitchFamily="34" charset="0"/>
              </a:rPr>
              <a:t>mewn lleoliadau blynyddoedd cynnar a dangos dealltwriaeth fanwl o rôl, </a:t>
            </a:r>
            <a:r>
              <a:rPr lang="cy-GB" sz="2400" b="1" dirty="0">
                <a:effectLst/>
                <a:latin typeface="Arial" panose="020B0604020202020204" pitchFamily="34" charset="0"/>
                <a:ea typeface="Times New Roman" panose="02020603050405020304" pitchFamily="18" charset="0"/>
                <a:cs typeface="Arial" panose="020B0604020202020204" pitchFamily="34" charset="0"/>
              </a:rPr>
              <a:t>cyfrifoldebau ac effaith arweinwyr blynyddoedd cynnar effeithiol</a:t>
            </a:r>
            <a:r>
              <a:rPr lang="cy-GB" sz="2400" dirty="0">
                <a:effectLst/>
                <a:latin typeface="Arial" panose="020B0604020202020204" pitchFamily="34" charset="0"/>
                <a:ea typeface="Times New Roman" panose="02020603050405020304" pitchFamily="18" charset="0"/>
                <a:cs typeface="Arial" panose="020B0604020202020204" pitchFamily="34" charset="0"/>
              </a:rPr>
              <a:t>;</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cy-GB" sz="2400" dirty="0">
                <a:effectLst/>
                <a:latin typeface="Arial" panose="020B0604020202020204" pitchFamily="34" charset="0"/>
                <a:ea typeface="Times New Roman" panose="02020603050405020304" pitchFamily="18" charset="0"/>
                <a:cs typeface="Arial" panose="020B0604020202020204" pitchFamily="34" charset="0"/>
              </a:rPr>
              <a:t>ystyried dulliau effeithiol o </a:t>
            </a:r>
            <a:r>
              <a:rPr lang="cy-GB" sz="2400" b="1" dirty="0">
                <a:effectLst/>
                <a:latin typeface="Arial" panose="020B0604020202020204" pitchFamily="34" charset="0"/>
                <a:ea typeface="Times New Roman" panose="02020603050405020304" pitchFamily="18" charset="0"/>
                <a:cs typeface="Arial" panose="020B0604020202020204" pitchFamily="34" charset="0"/>
              </a:rPr>
              <a:t>adeiladu a chadw timau blynyddoedd cynnar</a:t>
            </a:r>
            <a:r>
              <a:rPr lang="cy-GB" sz="2400" dirty="0">
                <a:effectLst/>
                <a:latin typeface="Arial" panose="020B0604020202020204" pitchFamily="34" charset="0"/>
                <a:ea typeface="Times New Roman" panose="02020603050405020304" pitchFamily="18" charset="0"/>
                <a:cs typeface="Arial" panose="020B0604020202020204" pitchFamily="34" charset="0"/>
              </a:rPr>
              <a:t>, deall </a:t>
            </a:r>
            <a:r>
              <a:rPr lang="cy-GB" sz="2400" b="1" dirty="0">
                <a:effectLst/>
                <a:latin typeface="Arial" panose="020B0604020202020204" pitchFamily="34" charset="0"/>
                <a:ea typeface="Times New Roman" panose="02020603050405020304" pitchFamily="18" charset="0"/>
                <a:cs typeface="Arial" panose="020B0604020202020204" pitchFamily="34" charset="0"/>
              </a:rPr>
              <a:t>gofynion statudol </a:t>
            </a:r>
            <a:r>
              <a:rPr lang="cy-GB" sz="2400" dirty="0">
                <a:effectLst/>
                <a:latin typeface="Arial" panose="020B0604020202020204" pitchFamily="34" charset="0"/>
                <a:ea typeface="Times New Roman" panose="02020603050405020304" pitchFamily="18" charset="0"/>
                <a:cs typeface="Arial" panose="020B0604020202020204" pitchFamily="34" charset="0"/>
              </a:rPr>
              <a:t>cyfraith cyflogaeth, cymwysterau a hyfforddiant er mwyn cynnig darpariaeth o ansawdd; </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cy-GB" sz="2400" dirty="0">
                <a:effectLst/>
                <a:latin typeface="Arial" panose="020B0604020202020204" pitchFamily="34" charset="0"/>
                <a:ea typeface="Times New Roman" panose="02020603050405020304" pitchFamily="18" charset="0"/>
                <a:cs typeface="Arial" panose="020B0604020202020204" pitchFamily="34" charset="0"/>
              </a:rPr>
              <a:t>ymchwilio a dangos dealltwriaeth fanwl o </a:t>
            </a:r>
            <a:r>
              <a:rPr lang="cy-GB" sz="2400" b="1" dirty="0">
                <a:effectLst/>
                <a:latin typeface="Arial" panose="020B0604020202020204" pitchFamily="34" charset="0"/>
                <a:ea typeface="Times New Roman" panose="02020603050405020304" pitchFamily="18" charset="0"/>
                <a:cs typeface="Arial" panose="020B0604020202020204" pitchFamily="34" charset="0"/>
              </a:rPr>
              <a:t>ofynion arolygu</a:t>
            </a:r>
            <a:r>
              <a:rPr lang="cy-GB" sz="2400" dirty="0">
                <a:effectLst/>
                <a:latin typeface="Arial" panose="020B0604020202020204" pitchFamily="34" charset="0"/>
                <a:ea typeface="Times New Roman" panose="02020603050405020304" pitchFamily="18" charset="0"/>
                <a:cs typeface="Arial" panose="020B0604020202020204" pitchFamily="34" charset="0"/>
              </a:rPr>
              <a:t>, ymchwilio a dangos dealltwriaeth feirniadol o ofynion statudol, gan gyfeirio at gyrff statudol ym maes gofal ac addysg;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a:buFont typeface="Symbol" panose="05050102010706020507" pitchFamily="18" charset="2"/>
              <a:buChar char=""/>
            </a:pPr>
            <a:r>
              <a:rPr lang="cy-GB" sz="2400" dirty="0">
                <a:latin typeface="Arial"/>
                <a:cs typeface="Arial"/>
              </a:rPr>
              <a:t>trefnu eu gwybodaeth a’r hyn y maent wedi’i ddysgu drwy ddefnyddio amrywiaeth o adnoddau gwybodaeth, a chyflwyno’u gwaith ar y lefel briodol.</a:t>
            </a:r>
            <a:r>
              <a:rPr lang="es-ES" sz="2400" dirty="0">
                <a:latin typeface="Arial"/>
                <a:cs typeface="Arial"/>
              </a:rPr>
              <a:t> </a:t>
            </a:r>
            <a:endParaRPr lang="cy-GB" sz="2400" dirty="0">
              <a:latin typeface="Arial"/>
              <a:cs typeface="Arial"/>
            </a:endParaRPr>
          </a:p>
          <a:p>
            <a:endParaRPr lang="en-GB"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273538-8FDA-3639-9607-A6B26DC7D0F8}"/>
              </a:ext>
            </a:extLst>
          </p:cNvPr>
          <p:cNvSpPr txBox="1"/>
          <p:nvPr/>
        </p:nvSpPr>
        <p:spPr>
          <a:xfrm>
            <a:off x="1828800" y="2498"/>
            <a:ext cx="6172200" cy="830997"/>
          </a:xfrm>
          <a:prstGeom prst="rect">
            <a:avLst/>
          </a:prstGeom>
          <a:noFill/>
        </p:spPr>
        <p:txBody>
          <a:bodyPr wrap="square">
            <a:spAutoFit/>
          </a:bodyPr>
          <a:lstStyle/>
          <a:p>
            <a:r>
              <a:rPr lang="en-US" altLang="en-US" sz="4800" b="1" dirty="0">
                <a:solidFill>
                  <a:schemeClr val="accent1">
                    <a:lumMod val="75000"/>
                  </a:schemeClr>
                </a:solidFill>
                <a:latin typeface="Arial" panose="020B0604020202020204" pitchFamily="34" charset="0"/>
                <a:cs typeface="Arial" panose="020B0604020202020204" pitchFamily="34" charset="0"/>
              </a:rPr>
              <a:t>Learning Outcomes</a:t>
            </a:r>
            <a:endParaRPr lang="en-GB" sz="4800" b="1" dirty="0"/>
          </a:p>
        </p:txBody>
      </p:sp>
      <p:sp>
        <p:nvSpPr>
          <p:cNvPr id="7" name="TextBox 6">
            <a:extLst>
              <a:ext uri="{FF2B5EF4-FFF2-40B4-BE49-F238E27FC236}">
                <a16:creationId xmlns:a16="http://schemas.microsoft.com/office/drawing/2014/main" id="{EF14811D-E0E8-841A-A1BF-CCE6A6825CAD}"/>
              </a:ext>
            </a:extLst>
          </p:cNvPr>
          <p:cNvSpPr txBox="1"/>
          <p:nvPr/>
        </p:nvSpPr>
        <p:spPr>
          <a:xfrm>
            <a:off x="0" y="694544"/>
            <a:ext cx="8991600" cy="5463034"/>
          </a:xfrm>
          <a:prstGeom prst="rect">
            <a:avLst/>
          </a:prstGeom>
          <a:noFill/>
        </p:spPr>
        <p:txBody>
          <a:bodyPr wrap="square" lIns="91440" tIns="45720" rIns="91440" bIns="45720" anchor="t">
            <a:spAutoFit/>
          </a:bodyPr>
          <a:lstStyle/>
          <a:p>
            <a:pPr marL="228600" marR="0" lvl="0" indent="-228600" algn="just" defTabSz="914400" rtl="0" eaLnBrk="1" fontAlgn="auto" latinLnBrk="0" hangingPunct="0">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analyse the </a:t>
            </a: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concept of leadership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and the philosophy and principles of </a:t>
            </a: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leadership styles</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 in early years settings and demonstrate a deep understanding of the </a:t>
            </a: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role, responsibilities and impact of effective early years leaders</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a:t>
            </a:r>
          </a:p>
          <a:p>
            <a:pPr marL="228600" marR="0" lvl="0" indent="-228600" algn="just" defTabSz="914400" rtl="0" eaLnBrk="1" fontAlgn="auto" latinLnBrk="0" hangingPunct="0">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a:rPr>
              <a:t>consider effective methods of </a:t>
            </a: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a:rPr>
              <a:t>building and retaining early years teams</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a:rPr>
              <a:t>, understanding the </a:t>
            </a: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a:rPr>
              <a:t>statutory requirements </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a:rPr>
              <a:t>of employment law, qualifications and training in order to provide high quality provision; </a:t>
            </a:r>
            <a:endParaRPr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a:endParaRPr>
          </a:p>
          <a:p>
            <a:pPr marL="228600" marR="0" lvl="0" indent="-228600" algn="just" defTabSz="914400" rtl="0" eaLnBrk="1" fontAlgn="auto" latinLnBrk="0" hangingPunct="0">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research and demonstrate a deep understanding of </a:t>
            </a: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inspection requirements</a:t>
            </a: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Times New Roman" panose="02020603050405020304" pitchFamily="18" charset="0"/>
                <a:cs typeface="Arial" panose="020B0604020202020204" pitchFamily="34" charset="0"/>
              </a:rPr>
              <a:t>, research and demonstrate a critical understanding of statutory requirements, with reference to care and education statutory bodies; </a:t>
            </a:r>
          </a:p>
          <a:p>
            <a:pPr marL="228600" indent="-228600" algn="just">
              <a:lnSpc>
                <a:spcPct val="90000"/>
              </a:lnSpc>
              <a:spcBef>
                <a:spcPts val="1000"/>
              </a:spcBef>
              <a:buFont typeface="Arial" panose="020B0604020202020204" pitchFamily="34" charset="0"/>
              <a:buChar char="•"/>
              <a:defRPr/>
            </a:pPr>
            <a:r>
              <a:rPr lang="en-GB" sz="2400" dirty="0">
                <a:solidFill>
                  <a:srgbClr val="2F5496"/>
                </a:solidFill>
                <a:latin typeface="Arial" panose="020B0604020202020204"/>
                <a:ea typeface="Calibri"/>
                <a:cs typeface="Arial"/>
              </a:rPr>
              <a:t>organise their knowledge and learning through use of a range of information resources, and present their work at the appropriate level. </a:t>
            </a:r>
          </a:p>
        </p:txBody>
      </p:sp>
    </p:spTree>
    <p:extLst>
      <p:ext uri="{BB962C8B-B14F-4D97-AF65-F5344CB8AC3E}">
        <p14:creationId xmlns:p14="http://schemas.microsoft.com/office/powerpoint/2010/main" val="3660697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76200"/>
            <a:ext cx="8839200" cy="1325563"/>
          </a:xfrm>
        </p:spPr>
        <p:txBody>
          <a:bodyPr>
            <a:noAutofit/>
          </a:bodyPr>
          <a:lstStyle/>
          <a:p>
            <a:pPr algn="ctr"/>
            <a:r>
              <a:rPr lang="en-GB" sz="4800" b="1" dirty="0" err="1">
                <a:latin typeface="Arial" panose="020B0604020202020204" pitchFamily="34" charset="0"/>
                <a:cs typeface="Arial" panose="020B0604020202020204" pitchFamily="34" charset="0"/>
              </a:rPr>
              <a:t>Pwrpas</a:t>
            </a:r>
            <a:r>
              <a:rPr lang="en-GB" sz="4800" b="1" dirty="0">
                <a:latin typeface="Arial" panose="020B0604020202020204" pitchFamily="34" charset="0"/>
                <a:cs typeface="Arial" panose="020B0604020202020204" pitchFamily="34" charset="0"/>
              </a:rPr>
              <a:t> y </a:t>
            </a:r>
            <a:r>
              <a:rPr lang="en-GB" sz="4800" b="1" dirty="0" err="1">
                <a:latin typeface="Arial" panose="020B0604020202020204" pitchFamily="34" charset="0"/>
                <a:cs typeface="Arial" panose="020B0604020202020204" pitchFamily="34" charset="0"/>
              </a:rPr>
              <a:t>modiwl</a:t>
            </a:r>
            <a:r>
              <a:rPr lang="en-GB" sz="4800" b="1" dirty="0">
                <a:latin typeface="Arial" panose="020B0604020202020204" pitchFamily="34" charset="0"/>
                <a:cs typeface="Arial" panose="020B0604020202020204" pitchFamily="34" charset="0"/>
              </a:rPr>
              <a:t>?</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The purpose of this module?</a:t>
            </a:r>
          </a:p>
        </p:txBody>
      </p:sp>
      <p:sp>
        <p:nvSpPr>
          <p:cNvPr id="3" name="Content Placeholder 2"/>
          <p:cNvSpPr>
            <a:spLocks noGrp="1"/>
          </p:cNvSpPr>
          <p:nvPr>
            <p:ph sz="half" idx="1"/>
          </p:nvPr>
        </p:nvSpPr>
        <p:spPr>
          <a:xfrm>
            <a:off x="228600" y="1902618"/>
            <a:ext cx="4267200" cy="4729163"/>
          </a:xfrm>
        </p:spPr>
        <p:txBody>
          <a:bodyPr>
            <a:normAutofit/>
          </a:bodyPr>
          <a:lstStyle/>
          <a:p>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ystod</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fodiwlau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gradd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trosglwyddo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dyfodol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bywyd</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Gweithio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addysg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blynyddoedd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cynnar</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err="1">
                <a:latin typeface="Arial" panose="020B0604020202020204" pitchFamily="34" charset="0"/>
                <a:cs typeface="Arial" panose="020B0604020202020204" pitchFamily="34" charset="0"/>
              </a:rPr>
              <a:t>Arweinyddiaeth</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876800" y="1939061"/>
            <a:ext cx="4267200" cy="5029199"/>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The range of modules in your degree programme in order to transfer knowledge and skills for the future</a:t>
            </a:r>
          </a:p>
          <a:p>
            <a:r>
              <a:rPr lang="en-GB" sz="2400" dirty="0">
                <a:solidFill>
                  <a:schemeClr val="accent1">
                    <a:lumMod val="75000"/>
                  </a:schemeClr>
                </a:solidFill>
                <a:latin typeface="Arial" panose="020B0604020202020204" pitchFamily="34" charset="0"/>
                <a:cs typeface="Arial" panose="020B0604020202020204" pitchFamily="34" charset="0"/>
              </a:rPr>
              <a:t>Life skills</a:t>
            </a:r>
          </a:p>
          <a:p>
            <a:r>
              <a:rPr lang="en-GB" sz="2400" dirty="0">
                <a:solidFill>
                  <a:schemeClr val="accent1">
                    <a:lumMod val="75000"/>
                  </a:schemeClr>
                </a:solidFill>
                <a:latin typeface="Arial" panose="020B0604020202020204" pitchFamily="34" charset="0"/>
                <a:cs typeface="Arial" panose="020B0604020202020204" pitchFamily="34" charset="0"/>
              </a:rPr>
              <a:t>Working in care and early years education</a:t>
            </a:r>
          </a:p>
          <a:p>
            <a:pPr>
              <a:buFont typeface="Wingdings" panose="05000000000000000000" pitchFamily="2" charset="2"/>
              <a:buChar char="Ø"/>
            </a:pPr>
            <a:r>
              <a:rPr lang="en-GB" sz="2400" dirty="0">
                <a:solidFill>
                  <a:schemeClr val="accent1">
                    <a:lumMod val="75000"/>
                  </a:schemeClr>
                </a:solidFill>
                <a:latin typeface="Arial" panose="020B0604020202020204" pitchFamily="34" charset="0"/>
                <a:cs typeface="Arial" panose="020B0604020202020204" pitchFamily="34" charset="0"/>
              </a:rPr>
              <a:t> Leadership</a:t>
            </a:r>
          </a:p>
          <a:p>
            <a:pPr>
              <a:buFont typeface="Wingdings" panose="05000000000000000000" pitchFamily="2" charset="2"/>
              <a:buChar char="Ø"/>
            </a:pPr>
            <a:r>
              <a:rPr lang="en-GB" sz="2400" dirty="0">
                <a:solidFill>
                  <a:schemeClr val="accent1">
                    <a:lumMod val="75000"/>
                  </a:schemeClr>
                </a:solidFill>
                <a:latin typeface="Arial" panose="020B0604020202020204" pitchFamily="34" charset="0"/>
                <a:cs typeface="Arial" panose="020B0604020202020204" pitchFamily="34" charset="0"/>
              </a:rPr>
              <a:t>Teamwork</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5393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5773-086B-422A-BF5C-6C0331DC3486}"/>
              </a:ext>
            </a:extLst>
          </p:cNvPr>
          <p:cNvSpPr>
            <a:spLocks noGrp="1"/>
          </p:cNvSpPr>
          <p:nvPr>
            <p:ph type="title"/>
          </p:nvPr>
        </p:nvSpPr>
        <p:spPr>
          <a:xfrm>
            <a:off x="76200" y="758780"/>
            <a:ext cx="9144000" cy="903285"/>
          </a:xfrm>
        </p:spPr>
        <p:txBody>
          <a:bodyPr>
            <a:noAutofit/>
          </a:bodyPr>
          <a:lstStyle/>
          <a:p>
            <a:pPr algn="ctr">
              <a:defRPr/>
            </a:pPr>
            <a:r>
              <a:rPr lang="en-GB" dirty="0" err="1">
                <a:latin typeface="Arial"/>
                <a:cs typeface="Arial"/>
              </a:rPr>
              <a:t>Rhaglen</a:t>
            </a:r>
            <a:r>
              <a:rPr lang="en-GB" dirty="0">
                <a:latin typeface="Arial"/>
                <a:cs typeface="Arial"/>
              </a:rPr>
              <a:t> </a:t>
            </a:r>
            <a:r>
              <a:rPr lang="en-GB" b="1" dirty="0" err="1">
                <a:latin typeface="Arial"/>
                <a:cs typeface="Arial"/>
              </a:rPr>
              <a:t>Ymarferydd</a:t>
            </a:r>
            <a:r>
              <a:rPr lang="en-GB" b="1" dirty="0">
                <a:latin typeface="Arial"/>
                <a:cs typeface="Arial"/>
              </a:rPr>
              <a:t> </a:t>
            </a:r>
            <a:r>
              <a:rPr lang="en-GB" b="1" dirty="0" err="1">
                <a:latin typeface="Arial"/>
                <a:cs typeface="Arial"/>
              </a:rPr>
              <a:t>Blynyddoedd</a:t>
            </a:r>
            <a:r>
              <a:rPr lang="en-GB" b="1" dirty="0">
                <a:latin typeface="Arial"/>
                <a:cs typeface="Arial"/>
              </a:rPr>
              <a:t> </a:t>
            </a:r>
            <a:r>
              <a:rPr lang="en-GB" b="1" dirty="0" err="1">
                <a:latin typeface="Arial"/>
                <a:cs typeface="Arial"/>
              </a:rPr>
              <a:t>Cynnar</a:t>
            </a:r>
            <a:br>
              <a:rPr lang="en-GB" b="1" dirty="0">
                <a:latin typeface="Arial"/>
                <a:cs typeface="Arial"/>
              </a:rPr>
            </a:br>
            <a:r>
              <a:rPr lang="en-GB" b="1" dirty="0">
                <a:solidFill>
                  <a:schemeClr val="accent1">
                    <a:lumMod val="75000"/>
                  </a:schemeClr>
                </a:solidFill>
                <a:latin typeface="Arial"/>
                <a:cs typeface="Arial"/>
              </a:rPr>
              <a:t>Early Years Practitioner </a:t>
            </a:r>
            <a:r>
              <a:rPr lang="en-GB" dirty="0">
                <a:solidFill>
                  <a:schemeClr val="accent1">
                    <a:lumMod val="75000"/>
                  </a:schemeClr>
                </a:solidFill>
                <a:latin typeface="Arial"/>
                <a:cs typeface="Arial"/>
              </a:rPr>
              <a:t>programme</a:t>
            </a:r>
            <a:endParaRPr lang="en-US" dirty="0">
              <a:solidFill>
                <a:schemeClr val="accent1">
                  <a:lumMod val="75000"/>
                </a:schemeClr>
              </a:solidFill>
              <a:latin typeface="Arial"/>
              <a:cs typeface="Arial"/>
            </a:endParaRPr>
          </a:p>
        </p:txBody>
      </p:sp>
      <p:sp>
        <p:nvSpPr>
          <p:cNvPr id="30723" name="Content Placeholder 2">
            <a:extLst>
              <a:ext uri="{FF2B5EF4-FFF2-40B4-BE49-F238E27FC236}">
                <a16:creationId xmlns:a16="http://schemas.microsoft.com/office/drawing/2014/main" id="{CAC8AF6E-7C95-4E14-B8A1-A2B2049F7339}"/>
              </a:ext>
            </a:extLst>
          </p:cNvPr>
          <p:cNvSpPr>
            <a:spLocks noGrp="1"/>
          </p:cNvSpPr>
          <p:nvPr>
            <p:ph sz="half" idx="1"/>
          </p:nvPr>
        </p:nvSpPr>
        <p:spPr>
          <a:xfrm>
            <a:off x="102704" y="2438400"/>
            <a:ext cx="4314825" cy="2438400"/>
          </a:xfrm>
        </p:spPr>
        <p:txBody>
          <a:bodyPr vert="horz" lIns="91440" tIns="45720" rIns="91440" bIns="45720" rtlCol="0" anchor="t">
            <a:noAutofit/>
          </a:bodyPr>
          <a:lstStyle/>
          <a:p>
            <a:pPr marL="0" indent="0">
              <a:buNone/>
            </a:pPr>
            <a:r>
              <a:rPr lang="en-GB" sz="2200" b="1" dirty="0" err="1">
                <a:latin typeface="Arial"/>
                <a:cs typeface="Arial"/>
              </a:rPr>
              <a:t>Craidd</a:t>
            </a:r>
            <a:r>
              <a:rPr lang="en-GB" sz="2200" b="1" dirty="0">
                <a:latin typeface="Arial"/>
                <a:cs typeface="Arial"/>
              </a:rPr>
              <a:t>/Core:</a:t>
            </a:r>
            <a:r>
              <a:rPr lang="en-GB" sz="2200" dirty="0">
                <a:latin typeface="Arial"/>
                <a:cs typeface="Arial"/>
              </a:rPr>
              <a:t>  K44/K47/K48/K51/K54</a:t>
            </a:r>
            <a:endParaRPr lang="en-US" sz="2200" dirty="0">
              <a:latin typeface="Arial"/>
              <a:cs typeface="Arial"/>
            </a:endParaRPr>
          </a:p>
          <a:p>
            <a:pPr marL="0" indent="0">
              <a:buNone/>
            </a:pPr>
            <a:r>
              <a:rPr lang="en-GB" sz="2200" b="1" dirty="0">
                <a:latin typeface="Arial"/>
                <a:cs typeface="Arial"/>
              </a:rPr>
              <a:t>0417:</a:t>
            </a:r>
            <a:r>
              <a:rPr lang="en-GB" sz="2200" dirty="0">
                <a:latin typeface="Arial"/>
                <a:cs typeface="Arial"/>
              </a:rPr>
              <a:t> P9/P11-P18/P20/P23/P25-34</a:t>
            </a:r>
            <a:endParaRPr lang="en-US" sz="2200" dirty="0">
              <a:latin typeface="Arial"/>
              <a:cs typeface="Arial"/>
            </a:endParaRPr>
          </a:p>
          <a:p>
            <a:pPr marL="0" indent="0">
              <a:buNone/>
            </a:pPr>
            <a:r>
              <a:rPr lang="en-GB" sz="2200" b="1" dirty="0">
                <a:latin typeface="Arial" panose="020B0604020202020204" pitchFamily="34" charset="0"/>
                <a:cs typeface="Arial" panose="020B0604020202020204" pitchFamily="34" charset="0"/>
              </a:rPr>
              <a:t>0403:</a:t>
            </a:r>
            <a:r>
              <a:rPr lang="en-GB" sz="2200" dirty="0">
                <a:latin typeface="Arial" panose="020B0604020202020204" pitchFamily="34" charset="0"/>
                <a:cs typeface="Arial" panose="020B0604020202020204" pitchFamily="34" charset="0"/>
              </a:rPr>
              <a:t> P2/P3/P10/P12/P13/P16/P17/P19-21/P24-26</a:t>
            </a:r>
            <a:endParaRPr lang="en-GB" dirty="0"/>
          </a:p>
          <a:p>
            <a:pPr marL="0" indent="0">
              <a:buNone/>
            </a:pPr>
            <a:r>
              <a:rPr lang="en-GB" sz="2200" b="1" dirty="0">
                <a:latin typeface="Arial"/>
                <a:cs typeface="Arial"/>
              </a:rPr>
              <a:t>0412:</a:t>
            </a:r>
            <a:r>
              <a:rPr lang="en-GB" sz="2200" dirty="0">
                <a:latin typeface="Arial"/>
                <a:cs typeface="Arial"/>
              </a:rPr>
              <a:t> K57/K58 + </a:t>
            </a:r>
            <a:r>
              <a:rPr lang="en-GB" sz="2200" b="1" dirty="0">
                <a:latin typeface="Arial"/>
                <a:cs typeface="Arial"/>
              </a:rPr>
              <a:t>0412:</a:t>
            </a:r>
            <a:r>
              <a:rPr lang="en-GB" sz="2200" dirty="0">
                <a:latin typeface="Arial"/>
                <a:cs typeface="Arial"/>
              </a:rPr>
              <a:t> P1-P3/P5-P6/P8-P26</a:t>
            </a:r>
            <a:endParaRPr lang="en-US" sz="2200" dirty="0">
              <a:latin typeface="Arial"/>
              <a:cs typeface="Arial"/>
            </a:endParaRPr>
          </a:p>
          <a:p>
            <a:pPr marL="0" indent="0">
              <a:buNone/>
            </a:pPr>
            <a:r>
              <a:rPr lang="en-GB" sz="2200" b="1" dirty="0">
                <a:latin typeface="Arial" panose="020B0604020202020204" pitchFamily="34" charset="0"/>
                <a:cs typeface="Arial" panose="020B0604020202020204" pitchFamily="34" charset="0"/>
              </a:rPr>
              <a:t>0407:</a:t>
            </a:r>
            <a:r>
              <a:rPr lang="en-GB" sz="2200" dirty="0">
                <a:latin typeface="Arial" panose="020B0604020202020204" pitchFamily="34" charset="0"/>
                <a:cs typeface="Arial" panose="020B0604020202020204" pitchFamily="34" charset="0"/>
              </a:rPr>
              <a:t> P7-P14/P16-P20/P22-P31</a:t>
            </a:r>
            <a:endParaRPr lang="en-GB" dirty="0"/>
          </a:p>
          <a:p>
            <a:pPr marL="0" indent="0">
              <a:buFont typeface="Arial" panose="020B0604020202020204" pitchFamily="34" charset="0"/>
              <a:buNone/>
            </a:pPr>
            <a:endParaRPr lang="en-GB" altLang="en-US" sz="2200" dirty="0">
              <a:latin typeface="Arial" panose="020B0604020202020204" pitchFamily="34" charset="0"/>
              <a:cs typeface="Arial" panose="020B0604020202020204" pitchFamily="34" charset="0"/>
            </a:endParaRPr>
          </a:p>
          <a:p>
            <a:pPr marL="0" indent="0">
              <a:buNone/>
            </a:pPr>
            <a:endParaRPr lang="en-GB" altLang="en-US" sz="2200" dirty="0">
              <a:latin typeface="Arial" panose="020B0604020202020204" pitchFamily="34" charset="0"/>
              <a:cs typeface="Arial" panose="020B0604020202020204" pitchFamily="34" charset="0"/>
            </a:endParaRPr>
          </a:p>
          <a:p>
            <a:pPr marL="0" indent="0">
              <a:buNone/>
            </a:pPr>
            <a:endParaRPr lang="en-GB" altLang="en-US" sz="2200" dirty="0">
              <a:latin typeface="Arial" panose="020B0604020202020204" pitchFamily="34" charset="0"/>
              <a:cs typeface="Arial" panose="020B0604020202020204" pitchFamily="34" charset="0"/>
            </a:endParaRPr>
          </a:p>
          <a:p>
            <a:pPr marL="0" indent="0">
              <a:buNone/>
            </a:pPr>
            <a:endParaRPr lang="en-GB" altLang="en-US" sz="2200" dirty="0">
              <a:latin typeface="Arial" panose="020B0604020202020204" pitchFamily="34" charset="0"/>
              <a:cs typeface="Arial" panose="020B0604020202020204" pitchFamily="34" charset="0"/>
            </a:endParaRPr>
          </a:p>
          <a:p>
            <a:pPr marL="0" indent="0">
              <a:buNone/>
            </a:pPr>
            <a:endParaRPr lang="en-GB" altLang="en-US" sz="2200" dirty="0">
              <a:latin typeface="Arial" panose="020B0604020202020204" pitchFamily="34" charset="0"/>
              <a:cs typeface="Arial" panose="020B0604020202020204" pitchFamily="34" charset="0"/>
            </a:endParaRPr>
          </a:p>
          <a:p>
            <a:pPr marL="0" indent="0">
              <a:buNone/>
            </a:pPr>
            <a:endParaRPr lang="en-GB" altLang="en-US" sz="1100" dirty="0">
              <a:latin typeface="Arial" panose="020B0604020202020204" pitchFamily="34" charset="0"/>
              <a:cs typeface="Arial" panose="020B0604020202020204" pitchFamily="34" charset="0"/>
            </a:endParaRPr>
          </a:p>
        </p:txBody>
      </p:sp>
      <p:sp>
        <p:nvSpPr>
          <p:cNvPr id="30724" name="Content Placeholder 3">
            <a:extLst>
              <a:ext uri="{FF2B5EF4-FFF2-40B4-BE49-F238E27FC236}">
                <a16:creationId xmlns:a16="http://schemas.microsoft.com/office/drawing/2014/main" id="{D305A5FE-CAFB-4772-B303-3D37C03241CE}"/>
              </a:ext>
            </a:extLst>
          </p:cNvPr>
          <p:cNvSpPr>
            <a:spLocks noGrp="1"/>
          </p:cNvSpPr>
          <p:nvPr>
            <p:ph sz="half" idx="2"/>
          </p:nvPr>
        </p:nvSpPr>
        <p:spPr>
          <a:xfrm>
            <a:off x="8515350" y="5257800"/>
            <a:ext cx="171450" cy="331788"/>
          </a:xfrm>
        </p:spPr>
        <p:txBody>
          <a:bodyPr>
            <a:normAutofit fontScale="77500" lnSpcReduction="20000"/>
          </a:bodyPr>
          <a:lstStyle/>
          <a:p>
            <a:pPr marL="0" indent="0">
              <a:buFont typeface="Arial" panose="020B0604020202020204" pitchFamily="34" charset="0"/>
              <a:buNone/>
            </a:pPr>
            <a:endParaRPr lang="en-GB" altLang="en-US" dirty="0">
              <a:latin typeface="Lucida Sans" panose="020B0602030504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F772C93-BDEE-9800-DEB6-215946DB9606}"/>
              </a:ext>
            </a:extLst>
          </p:cNvPr>
          <p:cNvSpPr txBox="1"/>
          <p:nvPr/>
        </p:nvSpPr>
        <p:spPr>
          <a:xfrm>
            <a:off x="4621696" y="2514600"/>
            <a:ext cx="4578626" cy="3139321"/>
          </a:xfrm>
          <a:prstGeom prst="rect">
            <a:avLst/>
          </a:prstGeom>
          <a:noFill/>
        </p:spPr>
        <p:txBody>
          <a:bodyPr wrap="square">
            <a:spAutoFit/>
          </a:bodyPr>
          <a:lstStyle/>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0408: </a:t>
            </a:r>
            <a:r>
              <a:rPr lang="en-GB" altLang="en-US" sz="2200" dirty="0">
                <a:latin typeface="Arial" panose="020B0604020202020204" pitchFamily="34" charset="0"/>
                <a:cs typeface="Arial" panose="020B0604020202020204" pitchFamily="34" charset="0"/>
              </a:rPr>
              <a:t>P13-P16</a:t>
            </a:r>
          </a:p>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0409: </a:t>
            </a:r>
            <a:r>
              <a:rPr lang="en-GB" altLang="en-US" sz="2200" dirty="0">
                <a:latin typeface="Arial" panose="020B0604020202020204" pitchFamily="34" charset="0"/>
                <a:cs typeface="Arial" panose="020B0604020202020204" pitchFamily="34" charset="0"/>
              </a:rPr>
              <a:t>P4/P22-P23</a:t>
            </a:r>
          </a:p>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0417</a:t>
            </a:r>
            <a:r>
              <a:rPr lang="en-GB" altLang="en-US" sz="2200" dirty="0">
                <a:latin typeface="Arial" panose="020B0604020202020204" pitchFamily="34" charset="0"/>
                <a:cs typeface="Arial" panose="020B0604020202020204" pitchFamily="34" charset="0"/>
              </a:rPr>
              <a:t>: P1 – P20</a:t>
            </a:r>
          </a:p>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0042 : </a:t>
            </a:r>
            <a:r>
              <a:rPr lang="en-GB" altLang="en-US" sz="2200" dirty="0">
                <a:latin typeface="Arial" panose="020B0604020202020204" pitchFamily="34" charset="0"/>
                <a:cs typeface="Arial" panose="020B0604020202020204" pitchFamily="34" charset="0"/>
              </a:rPr>
              <a:t>K43-K46/K49-K50 + </a:t>
            </a:r>
            <a:r>
              <a:rPr lang="en-GB" altLang="en-US" sz="2200" b="1" dirty="0">
                <a:latin typeface="Arial" panose="020B0604020202020204" pitchFamily="34" charset="0"/>
                <a:cs typeface="Arial" panose="020B0604020202020204" pitchFamily="34" charset="0"/>
              </a:rPr>
              <a:t>0042</a:t>
            </a:r>
            <a:r>
              <a:rPr lang="en-GB" altLang="en-US" sz="2200" dirty="0">
                <a:latin typeface="Arial" panose="020B0604020202020204" pitchFamily="34" charset="0"/>
                <a:cs typeface="Arial" panose="020B0604020202020204" pitchFamily="34" charset="0"/>
              </a:rPr>
              <a:t> P1 – P24</a:t>
            </a:r>
          </a:p>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0044: </a:t>
            </a:r>
            <a:r>
              <a:rPr lang="en-GB" altLang="en-US" sz="2200" dirty="0">
                <a:latin typeface="Arial" panose="020B0604020202020204" pitchFamily="34" charset="0"/>
                <a:cs typeface="Arial" panose="020B0604020202020204" pitchFamily="34" charset="0"/>
              </a:rPr>
              <a:t>P1 – P45</a:t>
            </a:r>
          </a:p>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SCH32: </a:t>
            </a:r>
            <a:r>
              <a:rPr lang="en-GB" altLang="en-US" sz="2200" dirty="0">
                <a:latin typeface="Arial" panose="020B0604020202020204" pitchFamily="34" charset="0"/>
                <a:cs typeface="Arial" panose="020B0604020202020204" pitchFamily="34" charset="0"/>
              </a:rPr>
              <a:t>P1 – P5</a:t>
            </a:r>
          </a:p>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SCH53: </a:t>
            </a:r>
            <a:r>
              <a:rPr lang="en-GB" altLang="en-US" sz="2200" dirty="0">
                <a:latin typeface="Arial" panose="020B0604020202020204" pitchFamily="34" charset="0"/>
                <a:cs typeface="Arial" panose="020B0604020202020204" pitchFamily="34" charset="0"/>
              </a:rPr>
              <a:t>K1- K4 + </a:t>
            </a:r>
            <a:r>
              <a:rPr lang="en-GB" altLang="en-US" sz="2200" b="1" dirty="0">
                <a:latin typeface="Arial" panose="020B0604020202020204" pitchFamily="34" charset="0"/>
                <a:cs typeface="Arial" panose="020B0604020202020204" pitchFamily="34" charset="0"/>
              </a:rPr>
              <a:t>SCH53</a:t>
            </a:r>
            <a:r>
              <a:rPr lang="en-GB" altLang="en-US" sz="2200" dirty="0">
                <a:latin typeface="Arial" panose="020B0604020202020204" pitchFamily="34" charset="0"/>
                <a:cs typeface="Arial" panose="020B0604020202020204" pitchFamily="34" charset="0"/>
              </a:rPr>
              <a:t> P1 – P4</a:t>
            </a:r>
          </a:p>
          <a:p>
            <a:pPr marL="0" indent="0">
              <a:buFont typeface="Arial" panose="020B0604020202020204" pitchFamily="34" charset="0"/>
              <a:buNone/>
            </a:pPr>
            <a:r>
              <a:rPr lang="en-GB" altLang="en-US" sz="2200" b="1" dirty="0">
                <a:latin typeface="Arial" panose="020B0604020202020204" pitchFamily="34" charset="0"/>
                <a:cs typeface="Arial" panose="020B0604020202020204" pitchFamily="34" charset="0"/>
              </a:rPr>
              <a:t>0405</a:t>
            </a:r>
            <a:r>
              <a:rPr lang="en-GB" altLang="en-US" sz="2200" dirty="0">
                <a:latin typeface="Arial" panose="020B0604020202020204" pitchFamily="34" charset="0"/>
                <a:cs typeface="Arial" panose="020B0604020202020204" pitchFamily="34" charset="0"/>
              </a:rPr>
              <a:t>: P1-P15/P18-P22</a:t>
            </a:r>
            <a:endParaRPr lang="en-GB"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83648" y="228600"/>
            <a:ext cx="8260372" cy="936104"/>
          </a:xfrm>
        </p:spPr>
        <p:txBody>
          <a:bodyPr>
            <a:noAutofit/>
          </a:bodyPr>
          <a:lstStyle/>
          <a:p>
            <a:r>
              <a:rPr lang="en-US" altLang="en-US" sz="4800" b="1" dirty="0" err="1">
                <a:latin typeface="Arial"/>
                <a:cs typeface="Arial"/>
              </a:rPr>
              <a:t>Aseiniad</a:t>
            </a:r>
            <a:r>
              <a:rPr lang="en-US" altLang="en-US" sz="4800" b="1" dirty="0">
                <a:latin typeface="Arial"/>
                <a:cs typeface="Arial"/>
              </a:rPr>
              <a:t>           </a:t>
            </a:r>
            <a:r>
              <a:rPr lang="en-US" altLang="en-US" sz="4800" b="1" dirty="0">
                <a:solidFill>
                  <a:schemeClr val="accent1">
                    <a:lumMod val="75000"/>
                  </a:schemeClr>
                </a:solidFill>
                <a:latin typeface="Arial"/>
                <a:cs typeface="Arial"/>
              </a:rPr>
              <a:t>Assessment</a:t>
            </a:r>
          </a:p>
        </p:txBody>
      </p:sp>
      <p:sp>
        <p:nvSpPr>
          <p:cNvPr id="17411" name="Content Placeholder 2"/>
          <p:cNvSpPr>
            <a:spLocks noGrp="1"/>
          </p:cNvSpPr>
          <p:nvPr>
            <p:ph sz="half" idx="1"/>
          </p:nvPr>
        </p:nvSpPr>
        <p:spPr>
          <a:xfrm>
            <a:off x="26504" y="1443384"/>
            <a:ext cx="4648200" cy="4361879"/>
          </a:xfrm>
        </p:spPr>
        <p:txBody>
          <a:bodyPr>
            <a:normAutofit/>
          </a:bodyPr>
          <a:lstStyle/>
          <a:p>
            <a:pPr marL="0" indent="0" algn="ctr">
              <a:buNone/>
            </a:pPr>
            <a:r>
              <a:rPr lang="en-GB" altLang="en-US" sz="2400" b="1" dirty="0" err="1">
                <a:latin typeface="Arial" panose="020B0604020202020204" pitchFamily="34" charset="0"/>
                <a:ea typeface="ＭＳ Ｐゴシック" pitchFamily="34" charset="-128"/>
                <a:cs typeface="Arial" panose="020B0604020202020204" pitchFamily="34" charset="0"/>
              </a:rPr>
              <a:t>Cyflwyniad</a:t>
            </a:r>
            <a:r>
              <a:rPr lang="en-GB" altLang="en-US" sz="2400" b="1" dirty="0">
                <a:latin typeface="Arial" panose="020B0604020202020204" pitchFamily="34" charset="0"/>
                <a:ea typeface="ＭＳ Ｐゴシック" pitchFamily="34" charset="-128"/>
                <a:cs typeface="Arial" panose="020B0604020202020204" pitchFamily="34" charset="0"/>
              </a:rPr>
              <a:t> </a:t>
            </a:r>
            <a:r>
              <a:rPr lang="en-GB" altLang="en-US" sz="2400" b="1" dirty="0" err="1">
                <a:latin typeface="Arial" panose="020B0604020202020204" pitchFamily="34" charset="0"/>
                <a:ea typeface="ＭＳ Ｐゴシック" pitchFamily="34" charset="-128"/>
                <a:cs typeface="Arial" panose="020B0604020202020204" pitchFamily="34" charset="0"/>
              </a:rPr>
              <a:t>Grŵp</a:t>
            </a:r>
            <a:r>
              <a:rPr lang="en-GB" altLang="en-US" sz="2400" b="1" dirty="0">
                <a:latin typeface="Arial" panose="020B0604020202020204" pitchFamily="34" charset="0"/>
                <a:ea typeface="ＭＳ Ｐゴシック" pitchFamily="34" charset="-128"/>
                <a:cs typeface="Arial" panose="020B0604020202020204" pitchFamily="34" charset="0"/>
              </a:rPr>
              <a:t> </a:t>
            </a:r>
          </a:p>
          <a:p>
            <a:pPr marL="0" indent="0" algn="ctr">
              <a:buNone/>
            </a:pPr>
            <a:r>
              <a:rPr lang="en-GB" altLang="en-US" sz="2400" dirty="0">
                <a:latin typeface="Arial" panose="020B0604020202020204" pitchFamily="34" charset="0"/>
                <a:ea typeface="ＭＳ Ｐゴシック" pitchFamily="34" charset="-128"/>
                <a:cs typeface="Arial" panose="020B0604020202020204" pitchFamily="34" charset="0"/>
              </a:rPr>
              <a:t>30 </a:t>
            </a:r>
            <a:r>
              <a:rPr lang="en-GB" altLang="en-US" sz="2400" dirty="0" err="1">
                <a:latin typeface="Arial" panose="020B0604020202020204" pitchFamily="34" charset="0"/>
                <a:ea typeface="ＭＳ Ｐゴシック" pitchFamily="34" charset="-128"/>
                <a:cs typeface="Arial" panose="020B0604020202020204" pitchFamily="34" charset="0"/>
              </a:rPr>
              <a:t>munud</a:t>
            </a:r>
            <a:endParaRPr lang="en-GB" altLang="en-US" sz="2400" dirty="0">
              <a:latin typeface="Arial" panose="020B0604020202020204" pitchFamily="34" charset="0"/>
              <a:ea typeface="ＭＳ Ｐゴシック" pitchFamily="34" charset="-128"/>
              <a:cs typeface="Arial" panose="020B0604020202020204" pitchFamily="34" charset="0"/>
            </a:endParaRPr>
          </a:p>
          <a:p>
            <a:pPr marL="0" indent="0" algn="ctr">
              <a:buNone/>
            </a:pPr>
            <a:endParaRPr lang="en-GB" altLang="en-US" sz="2400" dirty="0">
              <a:latin typeface="Arial" panose="020B0604020202020204" pitchFamily="34" charset="0"/>
              <a:ea typeface="ＭＳ Ｐゴシック" pitchFamily="34" charset="-128"/>
              <a:cs typeface="Arial" panose="020B0604020202020204" pitchFamily="34" charset="0"/>
            </a:endParaRPr>
          </a:p>
          <a:p>
            <a:pPr marL="0" indent="0" algn="ctr">
              <a:buNone/>
            </a:pPr>
            <a:r>
              <a:rPr lang="en-GB" altLang="en-US" sz="2400" b="1" dirty="0">
                <a:latin typeface="Arial" panose="020B0604020202020204" pitchFamily="34" charset="0"/>
                <a:ea typeface="ＭＳ Ｐゴシック" pitchFamily="34" charset="-128"/>
                <a:cs typeface="Arial" panose="020B0604020202020204" pitchFamily="34" charset="0"/>
              </a:rPr>
              <a:t>FTF:</a:t>
            </a:r>
          </a:p>
          <a:p>
            <a:pPr marL="0" indent="0" algn="ctr">
              <a:buNone/>
            </a:pPr>
            <a:r>
              <a:rPr lang="en-GB" altLang="en-US" sz="2400" dirty="0" err="1">
                <a:latin typeface="Arial" panose="020B0604020202020204" pitchFamily="34" charset="0"/>
                <a:ea typeface="ＭＳ Ｐゴシック" pitchFamily="34" charset="-128"/>
                <a:cs typeface="Arial" panose="020B0604020202020204" pitchFamily="34" charset="0"/>
              </a:rPr>
              <a:t>Cyflwyniadau</a:t>
            </a:r>
            <a:r>
              <a:rPr lang="en-GB" altLang="en-US" sz="2400" dirty="0">
                <a:latin typeface="Arial" panose="020B0604020202020204" pitchFamily="34" charset="0"/>
                <a:ea typeface="ＭＳ Ｐゴシック" pitchFamily="34" charset="-128"/>
                <a:cs typeface="Arial" panose="020B0604020202020204" pitchFamily="34" charset="0"/>
              </a:rPr>
              <a:t>: </a:t>
            </a:r>
            <a:r>
              <a:rPr lang="en-GB" altLang="en-US" sz="2400" dirty="0" err="1">
                <a:latin typeface="Arial" panose="020B0604020202020204" pitchFamily="34" charset="0"/>
                <a:ea typeface="ＭＳ Ｐゴシック" pitchFamily="34" charset="-128"/>
                <a:cs typeface="Arial" panose="020B0604020202020204" pitchFamily="34" charset="0"/>
              </a:rPr>
              <a:t>Wythnos</a:t>
            </a:r>
            <a:r>
              <a:rPr lang="en-GB" altLang="en-US" sz="2400" dirty="0">
                <a:latin typeface="Arial" panose="020B0604020202020204" pitchFamily="34" charset="0"/>
                <a:ea typeface="ＭＳ Ｐゴシック" pitchFamily="34" charset="-128"/>
                <a:cs typeface="Arial" panose="020B0604020202020204" pitchFamily="34" charset="0"/>
              </a:rPr>
              <a:t> 24/11/25</a:t>
            </a:r>
          </a:p>
          <a:p>
            <a:pPr marL="0" indent="0" algn="ctr">
              <a:buNone/>
            </a:pPr>
            <a:r>
              <a:rPr lang="en-GB" altLang="en-US" sz="2400" dirty="0">
                <a:latin typeface="Arial" panose="020B0604020202020204" pitchFamily="34" charset="0"/>
                <a:ea typeface="ＭＳ Ｐゴシック" pitchFamily="34" charset="-128"/>
                <a:cs typeface="Arial" panose="020B0604020202020204" pitchFamily="34" charset="0"/>
              </a:rPr>
              <a:t>Rhestr </a:t>
            </a:r>
            <a:r>
              <a:rPr lang="en-GB" altLang="en-US" sz="2400" dirty="0" err="1">
                <a:latin typeface="Arial" panose="020B0604020202020204" pitchFamily="34" charset="0"/>
                <a:ea typeface="ＭＳ Ｐゴシック" pitchFamily="34" charset="-128"/>
                <a:cs typeface="Arial" panose="020B0604020202020204" pitchFamily="34" charset="0"/>
              </a:rPr>
              <a:t>gyfeirio</a:t>
            </a:r>
            <a:r>
              <a:rPr lang="en-GB" altLang="en-US" sz="2400" dirty="0">
                <a:latin typeface="Arial" panose="020B0604020202020204" pitchFamily="34" charset="0"/>
                <a:ea typeface="ＭＳ Ｐゴシック" pitchFamily="34" charset="-128"/>
                <a:cs typeface="Arial" panose="020B0604020202020204" pitchFamily="34" charset="0"/>
              </a:rPr>
              <a:t>: 30/12/25</a:t>
            </a:r>
          </a:p>
          <a:p>
            <a:pPr marL="0" indent="0" algn="ctr">
              <a:buNone/>
            </a:pPr>
            <a:r>
              <a:rPr lang="sv-SE" altLang="en-US" sz="2400" b="1" dirty="0">
                <a:latin typeface="Arial" panose="020B0604020202020204" pitchFamily="34" charset="0"/>
                <a:ea typeface="ＭＳ Ｐゴシック" pitchFamily="34" charset="-128"/>
                <a:cs typeface="Arial" panose="020B0604020202020204" pitchFamily="34" charset="0"/>
              </a:rPr>
              <a:t>DYDD:</a:t>
            </a:r>
            <a:endParaRPr lang="en-GB" altLang="en-US" sz="2400" b="1" dirty="0">
              <a:latin typeface="Arial" panose="020B0604020202020204" pitchFamily="34" charset="0"/>
              <a:ea typeface="ＭＳ Ｐゴシック" pitchFamily="34" charset="-128"/>
              <a:cs typeface="Arial" panose="020B0604020202020204" pitchFamily="34" charset="0"/>
            </a:endParaRPr>
          </a:p>
          <a:p>
            <a:pPr marL="0" indent="0" algn="ctr">
              <a:buNone/>
            </a:pPr>
            <a:r>
              <a:rPr lang="en-GB" altLang="en-US" sz="2400" dirty="0" err="1">
                <a:latin typeface="Arial" panose="020B0604020202020204" pitchFamily="34" charset="0"/>
                <a:ea typeface="ＭＳ Ｐゴシック" pitchFamily="34" charset="-128"/>
                <a:cs typeface="Arial" panose="020B0604020202020204" pitchFamily="34" charset="0"/>
              </a:rPr>
              <a:t>Cyflwyniadau</a:t>
            </a:r>
            <a:r>
              <a:rPr lang="en-GB" altLang="en-US" sz="2400" dirty="0">
                <a:latin typeface="Arial" panose="020B0604020202020204" pitchFamily="34" charset="0"/>
                <a:ea typeface="ＭＳ Ｐゴシック" pitchFamily="34" charset="-128"/>
                <a:cs typeface="Arial" panose="020B0604020202020204" pitchFamily="34" charset="0"/>
              </a:rPr>
              <a:t>: </a:t>
            </a:r>
            <a:r>
              <a:rPr lang="en-GB" altLang="en-US" sz="2400" dirty="0" err="1">
                <a:latin typeface="Arial" panose="020B0604020202020204" pitchFamily="34" charset="0"/>
                <a:ea typeface="ＭＳ Ｐゴシック" pitchFamily="34" charset="-128"/>
                <a:cs typeface="Arial" panose="020B0604020202020204" pitchFamily="34" charset="0"/>
              </a:rPr>
              <a:t>Wythnos</a:t>
            </a:r>
            <a:r>
              <a:rPr lang="en-GB" altLang="en-US" sz="2400" dirty="0">
                <a:latin typeface="Arial" panose="020B0604020202020204" pitchFamily="34" charset="0"/>
                <a:ea typeface="ＭＳ Ｐゴシック" pitchFamily="34" charset="-128"/>
                <a:cs typeface="Arial" panose="020B0604020202020204" pitchFamily="34" charset="0"/>
              </a:rPr>
              <a:t> 11/5/26</a:t>
            </a:r>
          </a:p>
          <a:p>
            <a:pPr marL="0" indent="0" algn="ctr">
              <a:buNone/>
            </a:pPr>
            <a:r>
              <a:rPr lang="en-GB" altLang="en-US" sz="2400" dirty="0">
                <a:latin typeface="Arial" panose="020B0604020202020204" pitchFamily="34" charset="0"/>
                <a:ea typeface="ＭＳ Ｐゴシック" pitchFamily="34" charset="-128"/>
                <a:cs typeface="Arial" panose="020B0604020202020204" pitchFamily="34" charset="0"/>
              </a:rPr>
              <a:t>Rhestr </a:t>
            </a:r>
            <a:r>
              <a:rPr lang="en-GB" altLang="en-US" sz="2400" dirty="0" err="1">
                <a:latin typeface="Arial" panose="020B0604020202020204" pitchFamily="34" charset="0"/>
                <a:ea typeface="ＭＳ Ｐゴシック" pitchFamily="34" charset="-128"/>
                <a:cs typeface="Arial" panose="020B0604020202020204" pitchFamily="34" charset="0"/>
              </a:rPr>
              <a:t>gyfeirio</a:t>
            </a:r>
            <a:r>
              <a:rPr lang="en-GB" altLang="en-US" sz="2400" dirty="0">
                <a:latin typeface="Arial" panose="020B0604020202020204" pitchFamily="34" charset="0"/>
                <a:ea typeface="ＭＳ Ｐゴシック" pitchFamily="34" charset="-128"/>
                <a:cs typeface="Arial" panose="020B0604020202020204" pitchFamily="34" charset="0"/>
              </a:rPr>
              <a:t>: 17/05/26</a:t>
            </a: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4585252" y="1360152"/>
            <a:ext cx="4648200" cy="4528342"/>
          </a:xfrm>
        </p:spPr>
        <p:txBody>
          <a:bodyPr>
            <a:normAutofit/>
          </a:bodyPr>
          <a:lstStyle/>
          <a:p>
            <a:pPr marL="0" indent="0" algn="ctr">
              <a:buNone/>
            </a:pPr>
            <a:r>
              <a:rPr lang="en-US" altLang="en-US" sz="2400" b="1"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Group Presentation </a:t>
            </a:r>
            <a:endPar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lgn="ctr">
              <a:buNone/>
            </a:pPr>
            <a:r>
              <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30 minutes </a:t>
            </a:r>
          </a:p>
          <a:p>
            <a:pPr marL="0" indent="0" algn="ctr">
              <a:buNone/>
            </a:pPr>
            <a:endPar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lgn="ctr">
              <a:buNone/>
            </a:pPr>
            <a:r>
              <a:rPr lang="en-GB" altLang="en-US" sz="2400" b="1"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FTF:</a:t>
            </a:r>
          </a:p>
          <a:p>
            <a:pPr marL="0" indent="0" algn="ctr">
              <a:buNone/>
            </a:pPr>
            <a:r>
              <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Presentations: Week of 24/11/25 </a:t>
            </a:r>
          </a:p>
          <a:p>
            <a:pPr marL="0" indent="0" algn="ctr">
              <a:buNone/>
            </a:pPr>
            <a:r>
              <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Reference list: 30/12/25</a:t>
            </a:r>
          </a:p>
          <a:p>
            <a:pPr marL="0" indent="0" algn="ctr">
              <a:buNone/>
            </a:pPr>
            <a:r>
              <a:rPr lang="en-GB" altLang="en-US" sz="2400" b="1"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DAY: </a:t>
            </a:r>
          </a:p>
          <a:p>
            <a:pPr marL="0" indent="0" algn="ctr">
              <a:buNone/>
            </a:pPr>
            <a:r>
              <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Presentations: Week of 11/5/26 </a:t>
            </a:r>
          </a:p>
          <a:p>
            <a:pPr marL="0" indent="0" algn="ctr">
              <a:buNone/>
            </a:pPr>
            <a:r>
              <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Reference list: 17/05/26</a:t>
            </a:r>
          </a:p>
          <a:p>
            <a:pPr marL="0" indent="0">
              <a:buNone/>
            </a:pPr>
            <a:endParaRPr lang="en-GB" altLang="en-US" sz="2400" dirty="0">
              <a:solidFill>
                <a:schemeClr val="accent1">
                  <a:lumMod val="75000"/>
                </a:schemeClr>
              </a:solidFill>
              <a:ea typeface="ＭＳ Ｐゴシック" pitchFamily="34" charset="-128"/>
            </a:endParaRPr>
          </a:p>
        </p:txBody>
      </p:sp>
    </p:spTree>
    <p:custDataLst>
      <p:tags r:id="rId1"/>
    </p:custDataLst>
    <p:extLst>
      <p:ext uri="{BB962C8B-B14F-4D97-AF65-F5344CB8AC3E}">
        <p14:creationId xmlns:p14="http://schemas.microsoft.com/office/powerpoint/2010/main" val="1103119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Autofit/>
          </a:bodyPr>
          <a:lstStyle/>
          <a:p>
            <a:pPr algn="ctr"/>
            <a:r>
              <a:rPr lang="en-GB" sz="4800" b="1" dirty="0">
                <a:latin typeface="Arial" panose="020B0604020202020204" pitchFamily="34" charset="0"/>
                <a:cs typeface="Arial" panose="020B0604020202020204" pitchFamily="34" charset="0"/>
              </a:rPr>
              <a:t>Y </a:t>
            </a:r>
            <a:r>
              <a:rPr lang="en-GB" sz="4800" b="1" dirty="0" err="1">
                <a:latin typeface="Arial" panose="020B0604020202020204" pitchFamily="34" charset="0"/>
                <a:cs typeface="Arial" panose="020B0604020202020204" pitchFamily="34" charset="0"/>
              </a:rPr>
              <a:t>Dasg</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219200"/>
            <a:ext cx="7924800" cy="4573487"/>
          </a:xfrm>
        </p:spPr>
        <p:txBody>
          <a:bodyPr>
            <a:normAutofit fontScale="32500" lnSpcReduction="20000"/>
          </a:bodyPr>
          <a:lstStyle/>
          <a:p>
            <a:pPr marL="0" indent="0">
              <a:buNone/>
            </a:pPr>
            <a:r>
              <a:rPr lang="cy-GB" sz="8000" b="1" dirty="0">
                <a:latin typeface="Arial" panose="020B0604020202020204" pitchFamily="34" charset="0"/>
                <a:cs typeface="Arial" panose="020B0604020202020204" pitchFamily="34" charset="0"/>
              </a:rPr>
              <a:t>Cyflwyniad Grŵp</a:t>
            </a:r>
          </a:p>
          <a:p>
            <a:pPr marL="0" indent="0">
              <a:buNone/>
            </a:pPr>
            <a:r>
              <a:rPr lang="cy-GB" sz="8000" b="1" dirty="0">
                <a:latin typeface="Arial" panose="020B0604020202020204" pitchFamily="34" charset="0"/>
                <a:cs typeface="Arial" panose="020B0604020202020204" pitchFamily="34" charset="0"/>
              </a:rPr>
              <a:t>Paratowch cyflwyniad grŵp o 30 munud drwy </a:t>
            </a:r>
            <a:r>
              <a:rPr lang="cy-GB" sz="8000" b="1" dirty="0">
                <a:solidFill>
                  <a:srgbClr val="FF0000"/>
                </a:solidFill>
                <a:latin typeface="Arial" panose="020B0604020202020204" pitchFamily="34" charset="0"/>
                <a:cs typeface="Arial" panose="020B0604020202020204" pitchFamily="34" charset="0"/>
              </a:rPr>
              <a:t>Microsoft </a:t>
            </a:r>
            <a:r>
              <a:rPr lang="cy-GB" sz="8000" b="1" dirty="0" err="1">
                <a:solidFill>
                  <a:srgbClr val="FF0000"/>
                </a:solidFill>
                <a:latin typeface="Arial" panose="020B0604020202020204" pitchFamily="34" charset="0"/>
                <a:cs typeface="Arial" panose="020B0604020202020204" pitchFamily="34" charset="0"/>
              </a:rPr>
              <a:t>Teams</a:t>
            </a:r>
            <a:r>
              <a:rPr lang="cy-GB" sz="8000" b="1" dirty="0">
                <a:latin typeface="Arial" panose="020B0604020202020204" pitchFamily="34" charset="0"/>
                <a:cs typeface="Arial" panose="020B0604020202020204" pitchFamily="34" charset="0"/>
              </a:rPr>
              <a:t>: </a:t>
            </a:r>
          </a:p>
          <a:p>
            <a:pPr marL="0" indent="0">
              <a:buNone/>
            </a:pPr>
            <a:r>
              <a:rPr lang="cy-GB" sz="8000" dirty="0">
                <a:latin typeface="Arial" panose="020B0604020202020204" pitchFamily="34" charset="0"/>
                <a:cs typeface="Arial" panose="020B0604020202020204" pitchFamily="34" charset="0"/>
              </a:rPr>
              <a:t>Mewn grwpiau, paratowch trafodaeth ar lafar o </a:t>
            </a:r>
            <a:r>
              <a:rPr lang="cy-GB" sz="8000" b="1" dirty="0">
                <a:latin typeface="Arial" panose="020B0604020202020204" pitchFamily="34" charset="0"/>
                <a:cs typeface="Arial" panose="020B0604020202020204" pitchFamily="34" charset="0"/>
              </a:rPr>
              <a:t>30 munud</a:t>
            </a:r>
            <a:r>
              <a:rPr lang="cy-GB" sz="8000" dirty="0">
                <a:latin typeface="Arial" panose="020B0604020202020204" pitchFamily="34" charset="0"/>
                <a:cs typeface="Arial" panose="020B0604020202020204" pitchFamily="34" charset="0"/>
              </a:rPr>
              <a:t>. Mae gofyn i chi gynllunio eich trafodaeth mewn ffurf </a:t>
            </a:r>
            <a:r>
              <a:rPr lang="cy-GB" sz="8000" b="1" u="sng" dirty="0">
                <a:latin typeface="Arial" panose="020B0604020202020204" pitchFamily="34" charset="0"/>
                <a:cs typeface="Arial" panose="020B0604020202020204" pitchFamily="34" charset="0"/>
              </a:rPr>
              <a:t>cyfarfod staff misol o fewn lleoliad</a:t>
            </a:r>
            <a:r>
              <a:rPr lang="cy-GB" sz="8000" dirty="0">
                <a:latin typeface="Arial" panose="020B0604020202020204" pitchFamily="34" charset="0"/>
                <a:cs typeface="Arial" panose="020B0604020202020204" pitchFamily="34" charset="0"/>
              </a:rPr>
              <a:t>. </a:t>
            </a:r>
          </a:p>
          <a:p>
            <a:pPr marL="0" indent="0">
              <a:buNone/>
            </a:pPr>
            <a:r>
              <a:rPr lang="cy-GB" sz="8000" dirty="0">
                <a:latin typeface="Arial" panose="020B0604020202020204" pitchFamily="34" charset="0"/>
                <a:cs typeface="Arial" panose="020B0604020202020204" pitchFamily="34" charset="0"/>
              </a:rPr>
              <a:t>Dewiswch math o leoliad o’ch dewis chi ar gyfer eich trafodaeth a sicrhewch eich bod yn deall a dewis y gofynion statudol priodol ar gyfer y lleoliad o’ch dewis.</a:t>
            </a:r>
          </a:p>
          <a:p>
            <a:pPr marL="0" indent="0">
              <a:buNone/>
            </a:pPr>
            <a:r>
              <a:rPr lang="cy-GB" sz="8000" dirty="0">
                <a:latin typeface="Arial" panose="020B0604020202020204" pitchFamily="34" charset="0"/>
                <a:cs typeface="Arial" panose="020B0604020202020204" pitchFamily="34" charset="0"/>
              </a:rPr>
              <a:t>Mae gofyn eich bod yn paratoi agenda ffurfiol sydd yn cynnwys </a:t>
            </a:r>
            <a:r>
              <a:rPr lang="cy-GB" sz="8000" b="1" dirty="0">
                <a:highlight>
                  <a:srgbClr val="FFFF00"/>
                </a:highlight>
                <a:latin typeface="Arial" panose="020B0604020202020204" pitchFamily="34" charset="0"/>
                <a:cs typeface="Arial" panose="020B0604020202020204" pitchFamily="34" charset="0"/>
              </a:rPr>
              <a:t>rhwng 5 a 6 mater</a:t>
            </a:r>
            <a:r>
              <a:rPr lang="cy-GB" sz="8000" dirty="0">
                <a:highlight>
                  <a:srgbClr val="FFFF00"/>
                </a:highlight>
                <a:latin typeface="Arial" panose="020B0604020202020204" pitchFamily="34" charset="0"/>
                <a:cs typeface="Arial" panose="020B0604020202020204" pitchFamily="34" charset="0"/>
              </a:rPr>
              <a:t> </a:t>
            </a:r>
            <a:r>
              <a:rPr lang="cy-GB" sz="8000" dirty="0">
                <a:latin typeface="Arial" panose="020B0604020202020204" pitchFamily="34" charset="0"/>
                <a:cs typeface="Arial" panose="020B0604020202020204" pitchFamily="34" charset="0"/>
              </a:rPr>
              <a:t>ar gyfer eich trafodaeth/cyfarfod. </a:t>
            </a:r>
            <a:endParaRPr lang="en-GB" sz="8000" dirty="0">
              <a:latin typeface="Arial" panose="020B0604020202020204" pitchFamily="34" charset="0"/>
              <a:cs typeface="Arial" panose="020B0604020202020204" pitchFamily="34" charset="0"/>
            </a:endParaRPr>
          </a:p>
          <a:p>
            <a:pPr marL="0" indent="0">
              <a:buNone/>
            </a:pPr>
            <a:r>
              <a:rPr lang="cy-GB" sz="4200" dirty="0">
                <a:latin typeface="Arial" panose="020B0604020202020204" pitchFamily="34" charset="0"/>
                <a:cs typeface="Arial" panose="020B0604020202020204" pitchFamily="34" charset="0"/>
              </a:rPr>
              <a:t> </a:t>
            </a:r>
            <a:endParaRPr lang="en-GB" sz="4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3777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5C99C-671D-4EB0-564F-DFA20C41EEC3}"/>
              </a:ext>
            </a:extLst>
          </p:cNvPr>
          <p:cNvSpPr>
            <a:spLocks noGrp="1"/>
          </p:cNvSpPr>
          <p:nvPr>
            <p:ph type="title"/>
          </p:nvPr>
        </p:nvSpPr>
        <p:spPr>
          <a:xfrm>
            <a:off x="2562225" y="206100"/>
            <a:ext cx="4019550" cy="701674"/>
          </a:xfrm>
        </p:spPr>
        <p:txBody>
          <a:bodyPr/>
          <a:lstStyle/>
          <a:p>
            <a:pPr algn="ctr"/>
            <a:r>
              <a:rPr lang="en-GB" sz="4400" b="1" dirty="0">
                <a:solidFill>
                  <a:schemeClr val="accent1">
                    <a:lumMod val="75000"/>
                  </a:schemeClr>
                </a:solidFill>
                <a:latin typeface="Arial" panose="020B0604020202020204" pitchFamily="34" charset="0"/>
                <a:cs typeface="Arial" panose="020B0604020202020204" pitchFamily="34" charset="0"/>
              </a:rPr>
              <a:t>The </a:t>
            </a:r>
            <a:r>
              <a:rPr lang="en-GB" b="1" dirty="0">
                <a:solidFill>
                  <a:schemeClr val="accent1">
                    <a:lumMod val="75000"/>
                  </a:schemeClr>
                </a:solidFill>
                <a:latin typeface="Arial" panose="020B0604020202020204" pitchFamily="34" charset="0"/>
                <a:cs typeface="Arial" panose="020B0604020202020204" pitchFamily="34" charset="0"/>
              </a:rPr>
              <a:t>T</a:t>
            </a:r>
            <a:r>
              <a:rPr lang="en-GB" sz="4400" b="1" dirty="0">
                <a:solidFill>
                  <a:schemeClr val="accent1">
                    <a:lumMod val="75000"/>
                  </a:schemeClr>
                </a:solidFill>
                <a:latin typeface="Arial" panose="020B0604020202020204" pitchFamily="34" charset="0"/>
                <a:cs typeface="Arial" panose="020B0604020202020204" pitchFamily="34" charset="0"/>
              </a:rPr>
              <a:t>ask</a:t>
            </a:r>
            <a:endParaRPr lang="en-GB" dirty="0"/>
          </a:p>
        </p:txBody>
      </p:sp>
      <p:sp>
        <p:nvSpPr>
          <p:cNvPr id="5" name="Content Placeholder 3">
            <a:extLst>
              <a:ext uri="{FF2B5EF4-FFF2-40B4-BE49-F238E27FC236}">
                <a16:creationId xmlns:a16="http://schemas.microsoft.com/office/drawing/2014/main" id="{6F2667F1-898C-7F12-AA71-9F263A77648A}"/>
              </a:ext>
            </a:extLst>
          </p:cNvPr>
          <p:cNvSpPr>
            <a:spLocks noGrp="1"/>
          </p:cNvSpPr>
          <p:nvPr>
            <p:ph sz="half" idx="1"/>
          </p:nvPr>
        </p:nvSpPr>
        <p:spPr>
          <a:xfrm>
            <a:off x="285750" y="914400"/>
            <a:ext cx="8229600" cy="4824537"/>
          </a:xfrm>
        </p:spPr>
        <p:txBody>
          <a:bodyPr>
            <a:noAutofit/>
          </a:bodyPr>
          <a:lstStyle/>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Group Presentation</a:t>
            </a:r>
          </a:p>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Prepare a Group Presentation of 30 minutes via Microsoft Teams:</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In groups, prepare an oral discussion of </a:t>
            </a:r>
            <a:r>
              <a:rPr lang="en-US" sz="2400" b="1" dirty="0">
                <a:solidFill>
                  <a:schemeClr val="accent1">
                    <a:lumMod val="75000"/>
                  </a:schemeClr>
                </a:solidFill>
                <a:latin typeface="Arial" panose="020B0604020202020204" pitchFamily="34" charset="0"/>
                <a:cs typeface="Arial" panose="020B0604020202020204" pitchFamily="34" charset="0"/>
              </a:rPr>
              <a:t>30 minutes</a:t>
            </a:r>
            <a:r>
              <a:rPr lang="en-US" sz="2400" dirty="0">
                <a:solidFill>
                  <a:schemeClr val="accent1">
                    <a:lumMod val="75000"/>
                  </a:schemeClr>
                </a:solidFill>
                <a:latin typeface="Arial" panose="020B0604020202020204" pitchFamily="34" charset="0"/>
                <a:cs typeface="Arial" panose="020B0604020202020204" pitchFamily="34" charset="0"/>
              </a:rPr>
              <a:t>. This discussion should be in the form of a </a:t>
            </a:r>
            <a:r>
              <a:rPr lang="en-US" sz="2400" b="1" u="sng" dirty="0">
                <a:solidFill>
                  <a:schemeClr val="accent1">
                    <a:lumMod val="75000"/>
                  </a:schemeClr>
                </a:solidFill>
                <a:latin typeface="Arial" panose="020B0604020202020204" pitchFamily="34" charset="0"/>
                <a:cs typeface="Arial" panose="020B0604020202020204" pitchFamily="34" charset="0"/>
              </a:rPr>
              <a:t>monthly staff meeting held at the setting</a:t>
            </a:r>
            <a:r>
              <a:rPr lang="en-US" sz="2400" dirty="0">
                <a:solidFill>
                  <a:schemeClr val="accent1">
                    <a:lumMod val="75000"/>
                  </a:schemeClr>
                </a:solidFill>
                <a:latin typeface="Arial" panose="020B0604020202020204" pitchFamily="34" charset="0"/>
                <a:cs typeface="Arial" panose="020B0604020202020204" pitchFamily="34" charset="0"/>
              </a:rPr>
              <a:t>. </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Choose the type of setting of your choice for your discussion and ensure that you understand and choose the appropriate statutory requirements for your chosen type of setting. </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You are required to prepare a formal agenda that contains </a:t>
            </a:r>
            <a:r>
              <a:rPr lang="en-US" sz="2400" b="1" dirty="0">
                <a:solidFill>
                  <a:schemeClr val="accent1">
                    <a:lumMod val="75000"/>
                  </a:schemeClr>
                </a:solidFill>
                <a:highlight>
                  <a:srgbClr val="FFFF00"/>
                </a:highlight>
                <a:latin typeface="Arial" panose="020B0604020202020204" pitchFamily="34" charset="0"/>
                <a:cs typeface="Arial" panose="020B0604020202020204" pitchFamily="34" charset="0"/>
              </a:rPr>
              <a:t>between 5 and 6 matters</a:t>
            </a:r>
            <a:r>
              <a:rPr lang="en-US" sz="2400" dirty="0">
                <a:solidFill>
                  <a:schemeClr val="accent1">
                    <a:lumMod val="75000"/>
                  </a:schemeClr>
                </a:solidFill>
                <a:latin typeface="Arial" panose="020B0604020202020204" pitchFamily="34" charset="0"/>
                <a:cs typeface="Arial" panose="020B0604020202020204" pitchFamily="34" charset="0"/>
              </a:rPr>
              <a:t> for your discussion/meeting.  </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1254097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229600" cy="706090"/>
          </a:xfrm>
        </p:spPr>
        <p:txBody>
          <a:bodyPr>
            <a:normAutofit fontScale="90000"/>
          </a:bodyPr>
          <a:lstStyle/>
          <a:p>
            <a:pPr algn="ctr"/>
            <a:r>
              <a:rPr lang="en-GB" sz="5300" b="1" dirty="0" err="1">
                <a:latin typeface="Arial" panose="020B0604020202020204" pitchFamily="34" charset="0"/>
                <a:cs typeface="Arial" panose="020B0604020202020204" pitchFamily="34" charset="0"/>
              </a:rPr>
              <a:t>Gofynion</a:t>
            </a:r>
            <a:r>
              <a:rPr lang="en-GB" sz="5300" b="1" dirty="0">
                <a:latin typeface="Arial" panose="020B0604020202020204" pitchFamily="34" charset="0"/>
                <a:cs typeface="Arial" panose="020B0604020202020204" pitchFamily="34" charset="0"/>
              </a:rPr>
              <a:t> y </a:t>
            </a:r>
            <a:r>
              <a:rPr lang="en-GB" sz="5300" b="1" dirty="0" err="1">
                <a:latin typeface="Arial" panose="020B0604020202020204" pitchFamily="34" charset="0"/>
                <a:cs typeface="Arial" panose="020B0604020202020204" pitchFamily="34" charset="0"/>
              </a:rPr>
              <a:t>dasg</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28600" y="1193107"/>
            <a:ext cx="8839200" cy="4293841"/>
          </a:xfrm>
        </p:spPr>
        <p:txBody>
          <a:bodyPr>
            <a:normAutofit lnSpcReduction="10000"/>
          </a:bodyPr>
          <a:lstStyle/>
          <a:p>
            <a:pPr marL="0" indent="0">
              <a:buNone/>
            </a:pPr>
            <a:r>
              <a:rPr lang="cy-GB" sz="2400" b="1" dirty="0">
                <a:latin typeface="Arial" panose="020B0604020202020204" pitchFamily="34" charset="0"/>
                <a:cs typeface="Arial" panose="020B0604020202020204" pitchFamily="34" charset="0"/>
              </a:rPr>
              <a:t>Grwpiau o rhwng 4 – 6 myfyriwr (ond nid llai na 4 a nid mwy na 6) </a:t>
            </a:r>
            <a:endParaRPr lang="en-GB" sz="2400" dirty="0">
              <a:latin typeface="Arial" panose="020B0604020202020204" pitchFamily="34" charset="0"/>
              <a:cs typeface="Arial" panose="020B0604020202020204" pitchFamily="34" charset="0"/>
            </a:endParaRPr>
          </a:p>
          <a:p>
            <a:pPr lvl="0"/>
            <a:r>
              <a:rPr lang="cy-GB" sz="2400" b="1" dirty="0">
                <a:latin typeface="Arial" panose="020B0604020202020204" pitchFamily="34" charset="0"/>
                <a:cs typeface="Arial" panose="020B0604020202020204" pitchFamily="34" charset="0"/>
              </a:rPr>
              <a:t>Gweler opsiynau maint grwpiau ac amseroedd penodol i bob grŵp yn eich Llawlyfr</a:t>
            </a:r>
            <a:endParaRPr lang="en-GB" sz="2400" dirty="0">
              <a:latin typeface="Arial" panose="020B0604020202020204" pitchFamily="34" charset="0"/>
              <a:cs typeface="Arial" panose="020B0604020202020204" pitchFamily="34" charset="0"/>
            </a:endParaRPr>
          </a:p>
          <a:p>
            <a:pPr lvl="0"/>
            <a:r>
              <a:rPr lang="cy-GB" sz="2400" b="1" dirty="0">
                <a:latin typeface="Arial" panose="020B0604020202020204" pitchFamily="34" charset="0"/>
                <a:cs typeface="Arial" panose="020B0604020202020204" pitchFamily="34" charset="0"/>
              </a:rPr>
              <a:t>Bydd grwpiau yn cael y rhyddid i ddewis eu hunain ar gyfer yr asesiad yma</a:t>
            </a:r>
            <a:endParaRPr lang="en-GB" sz="2400" dirty="0">
              <a:latin typeface="Arial" panose="020B0604020202020204" pitchFamily="34" charset="0"/>
              <a:cs typeface="Arial" panose="020B0604020202020204" pitchFamily="34" charset="0"/>
            </a:endParaRPr>
          </a:p>
          <a:p>
            <a:pPr lvl="0"/>
            <a:r>
              <a:rPr lang="cy-GB" sz="2400" b="1" dirty="0">
                <a:latin typeface="Arial" panose="020B0604020202020204" pitchFamily="34" charset="0"/>
                <a:cs typeface="Arial" panose="020B0604020202020204" pitchFamily="34" charset="0"/>
              </a:rPr>
              <a:t>Gyda dosbarthiadau bach – efallai bydd gofyn i chi gyflwyno fel un grŵp</a:t>
            </a:r>
          </a:p>
          <a:p>
            <a:pPr lvl="0"/>
            <a:endParaRPr lang="cy-GB" sz="2400" b="1" dirty="0">
              <a:latin typeface="Arial" panose="020B0604020202020204" pitchFamily="34" charset="0"/>
              <a:cs typeface="Arial" panose="020B0604020202020204" pitchFamily="34" charset="0"/>
            </a:endParaRPr>
          </a:p>
          <a:p>
            <a:r>
              <a:rPr lang="cy-GB" sz="2400" b="1" dirty="0">
                <a:latin typeface="Arial" panose="020B0604020202020204" pitchFamily="34" charset="0"/>
                <a:cs typeface="Arial" panose="020B0604020202020204" pitchFamily="34" charset="0"/>
              </a:rPr>
              <a:t>Nid oes gofyn i chi baratoi </a:t>
            </a:r>
            <a:r>
              <a:rPr lang="cy-GB" sz="2400" dirty="0" err="1">
                <a:latin typeface="Arial" panose="020B0604020202020204" pitchFamily="34" charset="0"/>
                <a:cs typeface="Arial" panose="020B0604020202020204" pitchFamily="34" charset="0"/>
              </a:rPr>
              <a:t>PwerBwynt</a:t>
            </a:r>
            <a:r>
              <a:rPr lang="cy-GB" sz="2400" dirty="0">
                <a:latin typeface="Arial" panose="020B0604020202020204" pitchFamily="34" charset="0"/>
                <a:cs typeface="Arial" panose="020B0604020202020204" pitchFamily="34" charset="0"/>
              </a:rPr>
              <a:t> ar gyfer y gyflwyniad yma ond mi fydd y drafodaeth yn cael ei gyflwyno a recordio drwy Microsoft </a:t>
            </a:r>
            <a:r>
              <a:rPr lang="cy-GB" sz="2400" dirty="0" err="1">
                <a:latin typeface="Arial" panose="020B0604020202020204" pitchFamily="34" charset="0"/>
                <a:cs typeface="Arial" panose="020B0604020202020204" pitchFamily="34" charset="0"/>
              </a:rPr>
              <a:t>Teams</a:t>
            </a:r>
            <a:r>
              <a:rPr lang="cy-GB"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lvl="0"/>
            <a:endParaRPr lang="en-GB" sz="1600" dirty="0"/>
          </a:p>
          <a:p>
            <a:pPr marL="0" indent="0">
              <a:buNone/>
            </a:pPr>
            <a:endParaRPr lang="en-GB" dirty="0"/>
          </a:p>
        </p:txBody>
      </p:sp>
    </p:spTree>
    <p:extLst>
      <p:ext uri="{BB962C8B-B14F-4D97-AF65-F5344CB8AC3E}">
        <p14:creationId xmlns:p14="http://schemas.microsoft.com/office/powerpoint/2010/main" val="2398001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F633-6090-3784-20CA-C82F568C8975}"/>
              </a:ext>
            </a:extLst>
          </p:cNvPr>
          <p:cNvSpPr>
            <a:spLocks noGrp="1"/>
          </p:cNvSpPr>
          <p:nvPr>
            <p:ph type="title"/>
          </p:nvPr>
        </p:nvSpPr>
        <p:spPr>
          <a:xfrm>
            <a:off x="590550" y="-20224"/>
            <a:ext cx="7886700" cy="1325563"/>
          </a:xfrm>
        </p:spPr>
        <p:txBody>
          <a:bodyPr>
            <a:norm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Requirements of the task</a:t>
            </a:r>
            <a:endParaRPr lang="en-GB" sz="4800" dirty="0">
              <a:solidFill>
                <a:schemeClr val="accent1">
                  <a:lumMod val="75000"/>
                </a:schemeClr>
              </a:solidFill>
            </a:endParaRPr>
          </a:p>
        </p:txBody>
      </p:sp>
      <p:sp>
        <p:nvSpPr>
          <p:cNvPr id="5" name="Content Placeholder 3">
            <a:extLst>
              <a:ext uri="{FF2B5EF4-FFF2-40B4-BE49-F238E27FC236}">
                <a16:creationId xmlns:a16="http://schemas.microsoft.com/office/drawing/2014/main" id="{B02E566A-0E54-7BA7-461C-3C1970AD70C6}"/>
              </a:ext>
            </a:extLst>
          </p:cNvPr>
          <p:cNvSpPr txBox="1">
            <a:spLocks/>
          </p:cNvSpPr>
          <p:nvPr/>
        </p:nvSpPr>
        <p:spPr>
          <a:xfrm>
            <a:off x="381000" y="1305339"/>
            <a:ext cx="8610600" cy="42938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dirty="0">
                <a:solidFill>
                  <a:schemeClr val="accent1">
                    <a:lumMod val="75000"/>
                  </a:schemeClr>
                </a:solidFill>
                <a:latin typeface="Arial" panose="020B0604020202020204" pitchFamily="34" charset="0"/>
                <a:cs typeface="Arial" panose="020B0604020202020204" pitchFamily="34" charset="0"/>
              </a:rPr>
              <a:t>Groups of between 4 and 6 students (but not less than 4 and not more than 6) </a:t>
            </a:r>
          </a:p>
          <a:p>
            <a:r>
              <a:rPr lang="en-GB" sz="2400" b="1" dirty="0">
                <a:solidFill>
                  <a:schemeClr val="accent1">
                    <a:lumMod val="75000"/>
                  </a:schemeClr>
                </a:solidFill>
                <a:latin typeface="Arial" panose="020B0604020202020204" pitchFamily="34" charset="0"/>
                <a:cs typeface="Arial" panose="020B0604020202020204" pitchFamily="34" charset="0"/>
              </a:rPr>
              <a:t>See group size options and timings in your Handbook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b="1" dirty="0">
                <a:solidFill>
                  <a:schemeClr val="accent1">
                    <a:lumMod val="75000"/>
                  </a:schemeClr>
                </a:solidFill>
                <a:latin typeface="Arial" panose="020B0604020202020204" pitchFamily="34" charset="0"/>
                <a:cs typeface="Arial" panose="020B0604020202020204" pitchFamily="34" charset="0"/>
              </a:rPr>
              <a:t>Groups will be self-chosen for this assessment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b="1" dirty="0">
                <a:solidFill>
                  <a:schemeClr val="accent1">
                    <a:lumMod val="75000"/>
                  </a:schemeClr>
                </a:solidFill>
                <a:latin typeface="Arial" panose="020B0604020202020204" pitchFamily="34" charset="0"/>
                <a:cs typeface="Arial" panose="020B0604020202020204" pitchFamily="34" charset="0"/>
              </a:rPr>
              <a:t>With small class sizes – perhaps it will be required for you all to work as one group. </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400" dirty="0">
              <a:solidFill>
                <a:schemeClr val="accent1">
                  <a:lumMod val="75000"/>
                </a:schemeClr>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2400" dirty="0">
                <a:solidFill>
                  <a:schemeClr val="accent1">
                    <a:lumMod val="75000"/>
                  </a:schemeClr>
                </a:solidFill>
                <a:latin typeface="Arial" panose="020B0604020202020204" pitchFamily="34" charset="0"/>
                <a:cs typeface="Arial" panose="020B0604020202020204" pitchFamily="34" charset="0"/>
              </a:rPr>
              <a:t>PowerPoint is </a:t>
            </a:r>
            <a:r>
              <a:rPr lang="en-US" sz="2400" b="1" dirty="0">
                <a:solidFill>
                  <a:schemeClr val="accent1">
                    <a:lumMod val="75000"/>
                  </a:schemeClr>
                </a:solidFill>
                <a:latin typeface="Arial" panose="020B0604020202020204" pitchFamily="34" charset="0"/>
                <a:cs typeface="Arial" panose="020B0604020202020204" pitchFamily="34" charset="0"/>
              </a:rPr>
              <a:t>not required</a:t>
            </a:r>
            <a:r>
              <a:rPr lang="en-US" sz="2400" dirty="0">
                <a:solidFill>
                  <a:schemeClr val="accent1">
                    <a:lumMod val="75000"/>
                  </a:schemeClr>
                </a:solidFill>
                <a:latin typeface="Arial" panose="020B0604020202020204" pitchFamily="34" charset="0"/>
                <a:cs typeface="Arial" panose="020B0604020202020204" pitchFamily="34" charset="0"/>
              </a:rPr>
              <a:t> but the presentation will be presented and recorded through Microsoft Teams.  </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9786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524" y="228600"/>
            <a:ext cx="8677275" cy="625473"/>
          </a:xfrm>
        </p:spPr>
        <p:txBody>
          <a:bodyPr>
            <a:noAutofit/>
          </a:bodyPr>
          <a:lstStyle/>
          <a:p>
            <a:r>
              <a:rPr lang="en-GB" sz="4800" b="1" dirty="0" err="1">
                <a:latin typeface="Arial"/>
                <a:cs typeface="Arial"/>
              </a:rPr>
              <a:t>Gofynion</a:t>
            </a:r>
            <a:r>
              <a:rPr lang="en-GB" sz="4800" b="1" dirty="0">
                <a:latin typeface="Arial"/>
                <a:cs typeface="Arial"/>
              </a:rPr>
              <a:t>         </a:t>
            </a:r>
            <a:r>
              <a:rPr lang="en-GB" sz="4800" b="1" dirty="0">
                <a:solidFill>
                  <a:schemeClr val="accent1">
                    <a:lumMod val="75000"/>
                  </a:schemeClr>
                </a:solidFill>
                <a:latin typeface="Arial"/>
                <a:cs typeface="Arial"/>
              </a:rPr>
              <a:t>Requirements</a:t>
            </a:r>
            <a:r>
              <a:rPr lang="en-GB" sz="4800" b="1" dirty="0">
                <a:latin typeface="Arial"/>
                <a:cs typeface="Arial"/>
              </a:rPr>
              <a:t> </a:t>
            </a:r>
            <a:endParaRPr lang="en-GB" sz="4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52400" y="1181099"/>
            <a:ext cx="4124325" cy="4957763"/>
          </a:xfrm>
        </p:spPr>
        <p:txBody>
          <a:bodyPr>
            <a:normAutofit fontScale="92500" lnSpcReduction="20000"/>
          </a:bodyPr>
          <a:lstStyle/>
          <a:p>
            <a:r>
              <a:rPr lang="cy-GB" sz="2700" dirty="0"/>
              <a:t> </a:t>
            </a:r>
            <a:r>
              <a:rPr lang="cy-GB" sz="2700" dirty="0">
                <a:latin typeface="Arial" panose="020B0604020202020204" pitchFamily="34" charset="0"/>
                <a:cs typeface="Arial" panose="020B0604020202020204" pitchFamily="34" charset="0"/>
              </a:rPr>
              <a:t>Mae gofyn i chi ddangos tystiolaeth clir, drwy eich trafodaeth, bod yr agenda wedi ei ddilyn yn gywir. </a:t>
            </a:r>
          </a:p>
          <a:p>
            <a:r>
              <a:rPr lang="cy-GB" sz="2700" dirty="0">
                <a:latin typeface="Arial" panose="020B0604020202020204" pitchFamily="34" charset="0"/>
                <a:cs typeface="Arial" panose="020B0604020202020204" pitchFamily="34" charset="0"/>
              </a:rPr>
              <a:t>Mae gofyn i chi gyfeirnodi ar lafar yn ystod eich trafodaeth a dangos tystiolaeth clir o'ch dealltwriaeth o ddeddfwriaeth, polisïau a gweithdrefnau’r lleoliad, gofynion statudol, y broses dirprwyo a rolau a chyfrifoldebau.</a:t>
            </a:r>
            <a:endParaRPr lang="en-GB" sz="27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800600" y="1181099"/>
            <a:ext cx="4124324" cy="5033963"/>
          </a:xfrm>
        </p:spPr>
        <p:txBody>
          <a:bodyPr>
            <a:normAutofit fontScale="92500" lnSpcReduction="20000"/>
          </a:bodyPr>
          <a:lstStyle/>
          <a:p>
            <a:r>
              <a:rPr lang="en-US" sz="2700" dirty="0">
                <a:solidFill>
                  <a:schemeClr val="accent1">
                    <a:lumMod val="75000"/>
                  </a:schemeClr>
                </a:solidFill>
                <a:latin typeface="Arial" panose="020B0604020202020204" pitchFamily="34" charset="0"/>
                <a:cs typeface="Arial" panose="020B0604020202020204" pitchFamily="34" charset="0"/>
              </a:rPr>
              <a:t>You are expected to provide clear evidence, through the discussion that the agenda has been followed correctly. </a:t>
            </a:r>
          </a:p>
          <a:p>
            <a:r>
              <a:rPr lang="en-US" sz="2700" dirty="0">
                <a:solidFill>
                  <a:schemeClr val="accent1">
                    <a:lumMod val="75000"/>
                  </a:schemeClr>
                </a:solidFill>
                <a:latin typeface="Arial" panose="020B0604020202020204" pitchFamily="34" charset="0"/>
                <a:cs typeface="Arial" panose="020B0604020202020204" pitchFamily="34" charset="0"/>
              </a:rPr>
              <a:t>You are expected to reference orally during the discussion and demonstrate clear evidence of your understanding of legislation, the setting’s policies and procedures, statutory requirements, delegation and roles and responsibilities.</a:t>
            </a:r>
            <a:endParaRPr lang="en-GB" sz="27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4445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894" y="1028701"/>
            <a:ext cx="2887832" cy="469105"/>
          </a:xfrm>
        </p:spPr>
        <p:txBody>
          <a:bodyPr>
            <a:noAutofit/>
          </a:bodyPr>
          <a:lstStyle/>
          <a:p>
            <a:r>
              <a:rPr lang="en-GB" sz="4800" b="1" err="1">
                <a:latin typeface="Arial"/>
                <a:cs typeface="Arial"/>
              </a:rPr>
              <a:t>Gofynion</a:t>
            </a:r>
            <a:r>
              <a:rPr lang="en-GB" sz="4800" b="1" dirty="0">
                <a:latin typeface="Arial"/>
                <a:cs typeface="Arial"/>
              </a:rPr>
              <a:t> </a:t>
            </a:r>
            <a:r>
              <a:rPr lang="en-GB" sz="3600" b="1" dirty="0">
                <a:latin typeface="Arial"/>
                <a:cs typeface="Arial"/>
              </a:rPr>
              <a:t>        </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994974" y="1728086"/>
            <a:ext cx="3340581" cy="3763292"/>
          </a:xfrm>
        </p:spPr>
        <p:txBody>
          <a:bodyPr vert="horz" lIns="68580" tIns="34290" rIns="68580" bIns="34290" rtlCol="0" anchor="t">
            <a:normAutofit/>
          </a:bodyPr>
          <a:lstStyle/>
          <a:p>
            <a:r>
              <a:rPr lang="cy-GB" sz="2400" dirty="0">
                <a:latin typeface="Arial"/>
                <a:cs typeface="Arial"/>
              </a:rPr>
              <a:t>Mae rhaid cynnwys amrywiaeth o fframweithiau a damcaniaeth addas sydd yn cysylltu'n effeithiol i'ch </a:t>
            </a:r>
            <a:r>
              <a:rPr lang="cy-GB" sz="2400" err="1">
                <a:latin typeface="Arial"/>
                <a:cs typeface="Arial"/>
              </a:rPr>
              <a:t>pwytiau</a:t>
            </a:r>
            <a:r>
              <a:rPr lang="cy-GB" sz="2400" dirty="0">
                <a:latin typeface="Arial"/>
                <a:cs typeface="Arial"/>
              </a:rPr>
              <a:t> </a:t>
            </a:r>
            <a:r>
              <a:rPr lang="cy-GB" sz="2400" err="1">
                <a:latin typeface="Arial"/>
                <a:cs typeface="Arial"/>
              </a:rPr>
              <a:t>trafodol</a:t>
            </a:r>
            <a:endParaRPr lang="cy-GB" sz="2400">
              <a:latin typeface="Arial"/>
              <a:cs typeface="Arial"/>
            </a:endParaRPr>
          </a:p>
          <a:p>
            <a:endParaRPr lang="en-GB" dirty="0"/>
          </a:p>
        </p:txBody>
      </p:sp>
      <p:sp>
        <p:nvSpPr>
          <p:cNvPr id="4" name="Content Placeholder 3"/>
          <p:cNvSpPr>
            <a:spLocks noGrp="1"/>
          </p:cNvSpPr>
          <p:nvPr>
            <p:ph sz="half" idx="2"/>
          </p:nvPr>
        </p:nvSpPr>
        <p:spPr>
          <a:xfrm>
            <a:off x="4743450" y="1743076"/>
            <a:ext cx="3093243" cy="3775472"/>
          </a:xfrm>
        </p:spPr>
        <p:txBody>
          <a:bodyPr vert="horz" lIns="68580" tIns="34290" rIns="68580" bIns="34290" rtlCol="0" anchor="t">
            <a:normAutofit/>
          </a:bodyPr>
          <a:lstStyle/>
          <a:p>
            <a:r>
              <a:rPr lang="en-US" sz="2400" dirty="0">
                <a:solidFill>
                  <a:schemeClr val="accent1">
                    <a:lumMod val="75000"/>
                  </a:schemeClr>
                </a:solidFill>
                <a:latin typeface="Arial"/>
                <a:cs typeface="Arial"/>
              </a:rPr>
              <a:t>You must include a range or theory and relevant frameworks that link effectively to your discussion points</a:t>
            </a:r>
            <a:endParaRPr lang="en-US" sz="2400" dirty="0">
              <a:solidFill>
                <a:schemeClr val="accent1">
                  <a:lumMod val="75000"/>
                </a:schemeClr>
              </a:solidFill>
              <a:latin typeface="Arial" panose="020B0604020202020204" pitchFamily="34" charset="0"/>
              <a:cs typeface="Arial" panose="020B0604020202020204" pitchFamily="34" charset="0"/>
            </a:endParaRPr>
          </a:p>
          <a:p>
            <a:endParaRPr lang="en-GB" sz="3600" b="1" dirty="0">
              <a:latin typeface="Arial"/>
              <a:cs typeface="Arial"/>
            </a:endParaRPr>
          </a:p>
        </p:txBody>
      </p:sp>
      <p:sp>
        <p:nvSpPr>
          <p:cNvPr id="6" name="Title 1">
            <a:extLst>
              <a:ext uri="{FF2B5EF4-FFF2-40B4-BE49-F238E27FC236}">
                <a16:creationId xmlns:a16="http://schemas.microsoft.com/office/drawing/2014/main" id="{B07B165A-A67E-0FC2-4C4E-1062679FBDD6}"/>
              </a:ext>
            </a:extLst>
          </p:cNvPr>
          <p:cNvSpPr txBox="1">
            <a:spLocks/>
          </p:cNvSpPr>
          <p:nvPr/>
        </p:nvSpPr>
        <p:spPr>
          <a:xfrm>
            <a:off x="4953586" y="1031199"/>
            <a:ext cx="2887832" cy="4691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latin typeface="Arial"/>
                <a:cs typeface="Arial"/>
              </a:rPr>
              <a:t>        </a:t>
            </a:r>
            <a:endParaRPr lang="en-GB" sz="36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973942C-7B8A-5065-FD4C-105A5B7E9299}"/>
              </a:ext>
            </a:extLst>
          </p:cNvPr>
          <p:cNvSpPr txBox="1"/>
          <p:nvPr/>
        </p:nvSpPr>
        <p:spPr>
          <a:xfrm>
            <a:off x="4744387" y="614596"/>
            <a:ext cx="454201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solidFill>
                  <a:srgbClr val="2F5597"/>
                </a:solidFill>
                <a:latin typeface="Arial"/>
              </a:rPr>
              <a:t>Requirements</a:t>
            </a:r>
            <a:r>
              <a:rPr lang="en-GB" sz="3600" b="1" dirty="0">
                <a:latin typeface="Arial"/>
              </a:rPr>
              <a:t> </a:t>
            </a:r>
            <a:endParaRPr lang="en-US" dirty="0"/>
          </a:p>
        </p:txBody>
      </p:sp>
    </p:spTree>
    <p:extLst>
      <p:ext uri="{BB962C8B-B14F-4D97-AF65-F5344CB8AC3E}">
        <p14:creationId xmlns:p14="http://schemas.microsoft.com/office/powerpoint/2010/main" val="2633119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 y="368302"/>
            <a:ext cx="8915400" cy="625474"/>
          </a:xfrm>
        </p:spPr>
        <p:txBody>
          <a:bodyPr>
            <a:noAutofit/>
          </a:bodyPr>
          <a:lstStyle/>
          <a:p>
            <a:r>
              <a:rPr lang="en-GB" sz="4800" b="1" dirty="0" err="1">
                <a:latin typeface="Arial" panose="020B0604020202020204" pitchFamily="34" charset="0"/>
                <a:cs typeface="Arial" panose="020B0604020202020204" pitchFamily="34" charset="0"/>
              </a:rPr>
              <a:t>Gofynion</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Requirements</a:t>
            </a:r>
          </a:p>
        </p:txBody>
      </p:sp>
      <p:sp>
        <p:nvSpPr>
          <p:cNvPr id="3" name="Content Placeholder 2"/>
          <p:cNvSpPr>
            <a:spLocks noGrp="1"/>
          </p:cNvSpPr>
          <p:nvPr>
            <p:ph sz="half" idx="1"/>
          </p:nvPr>
        </p:nvSpPr>
        <p:spPr>
          <a:xfrm>
            <a:off x="304800" y="1181099"/>
            <a:ext cx="3886200" cy="5033963"/>
          </a:xfrm>
        </p:spPr>
        <p:txBody>
          <a:bodyPr>
            <a:normAutofit/>
          </a:bodyPr>
          <a:lstStyle/>
          <a:p>
            <a:r>
              <a:rPr lang="cy-GB" dirty="0">
                <a:latin typeface="Arial" panose="020B0604020202020204" pitchFamily="34" charset="0"/>
                <a:cs typeface="Arial" panose="020B0604020202020204" pitchFamily="34" charset="0"/>
              </a:rPr>
              <a:t>Mae gofyn bod bob grŵp yn </a:t>
            </a:r>
            <a:r>
              <a:rPr lang="cy-GB" b="1" dirty="0">
                <a:latin typeface="Arial" panose="020B0604020202020204" pitchFamily="34" charset="0"/>
                <a:cs typeface="Arial" panose="020B0604020202020204" pitchFamily="34" charset="0"/>
              </a:rPr>
              <a:t>gweithio gyda’u gilydd </a:t>
            </a:r>
            <a:r>
              <a:rPr lang="cy-GB" dirty="0">
                <a:latin typeface="Arial" panose="020B0604020202020204" pitchFamily="34" charset="0"/>
                <a:cs typeface="Arial" panose="020B0604020202020204" pitchFamily="34" charset="0"/>
              </a:rPr>
              <a:t>i ddangos athroniaeth gweithio fel tîm y lleoliad ac ystyried arddulliau arweinyddiaeth unigol posib er mwyn cyflawni agenda misol y lleoliad. </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953000" y="1219198"/>
            <a:ext cx="3886200" cy="4957763"/>
          </a:xfrm>
        </p:spPr>
        <p:txBody>
          <a:bodyPr>
            <a:normAutofit/>
          </a:bodyPr>
          <a:lstStyle/>
          <a:p>
            <a:r>
              <a:rPr lang="en-US" dirty="0">
                <a:solidFill>
                  <a:schemeClr val="accent1">
                    <a:lumMod val="75000"/>
                  </a:schemeClr>
                </a:solidFill>
                <a:latin typeface="Arial" panose="020B0604020202020204" pitchFamily="34" charset="0"/>
                <a:cs typeface="Arial" panose="020B0604020202020204" pitchFamily="34" charset="0"/>
              </a:rPr>
              <a:t>Each group is required to </a:t>
            </a:r>
            <a:r>
              <a:rPr lang="en-US" b="1" dirty="0">
                <a:solidFill>
                  <a:schemeClr val="accent1">
                    <a:lumMod val="75000"/>
                  </a:schemeClr>
                </a:solidFill>
                <a:latin typeface="Arial" panose="020B0604020202020204" pitchFamily="34" charset="0"/>
                <a:cs typeface="Arial" panose="020B0604020202020204" pitchFamily="34" charset="0"/>
              </a:rPr>
              <a:t>work together </a:t>
            </a:r>
            <a:r>
              <a:rPr lang="en-US" dirty="0">
                <a:solidFill>
                  <a:schemeClr val="accent1">
                    <a:lumMod val="75000"/>
                  </a:schemeClr>
                </a:solidFill>
                <a:latin typeface="Arial" panose="020B0604020202020204" pitchFamily="34" charset="0"/>
                <a:cs typeface="Arial" panose="020B0604020202020204" pitchFamily="34" charset="0"/>
              </a:rPr>
              <a:t>to demonstrate the setting’s team-working philosophy and consider possible individual leadership styles in order to fulfil the setting’s monthly agenda.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23389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915400" cy="625474"/>
          </a:xfrm>
        </p:spPr>
        <p:txBody>
          <a:bodyPr>
            <a:noAutofit/>
          </a:bodyPr>
          <a:lstStyle/>
          <a:p>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Gofynion</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Requirements</a:t>
            </a:r>
          </a:p>
        </p:txBody>
      </p:sp>
      <p:sp>
        <p:nvSpPr>
          <p:cNvPr id="3" name="Content Placeholder 2"/>
          <p:cNvSpPr>
            <a:spLocks noGrp="1"/>
          </p:cNvSpPr>
          <p:nvPr>
            <p:ph sz="half" idx="1"/>
          </p:nvPr>
        </p:nvSpPr>
        <p:spPr>
          <a:xfrm>
            <a:off x="233568" y="969996"/>
            <a:ext cx="4220817" cy="4495800"/>
          </a:xfrm>
        </p:spPr>
        <p:txBody>
          <a:bodyPr>
            <a:normAutofit fontScale="92500" lnSpcReduction="10000"/>
          </a:bodyPr>
          <a:lstStyle/>
          <a:p>
            <a:r>
              <a:rPr lang="cy-GB" dirty="0">
                <a:latin typeface="Arial" panose="020B0604020202020204" pitchFamily="34" charset="0"/>
                <a:cs typeface="Arial" panose="020B0604020202020204" pitchFamily="34" charset="0"/>
              </a:rPr>
              <a:t>Bydd rhaid bod agenda ffurfiol y grŵp, ynghyd a </a:t>
            </a:r>
            <a:r>
              <a:rPr lang="cy-GB" b="1" dirty="0">
                <a:latin typeface="Arial" panose="020B0604020202020204" pitchFamily="34" charset="0"/>
                <a:cs typeface="Arial" panose="020B0604020202020204" pitchFamily="34" charset="0"/>
              </a:rPr>
              <a:t>rhestr cyfeirnodi y grŵp ar gyfer yr asesiad yn cael ei lan lwytho i </a:t>
            </a:r>
            <a:r>
              <a:rPr lang="cy-GB" b="1" dirty="0" err="1">
                <a:latin typeface="Arial" panose="020B0604020202020204" pitchFamily="34" charset="0"/>
                <a:cs typeface="Arial" panose="020B0604020202020204" pitchFamily="34" charset="0"/>
              </a:rPr>
              <a:t>Turnitin</a:t>
            </a:r>
            <a:r>
              <a:rPr lang="cy-GB" b="1" dirty="0">
                <a:latin typeface="Arial" panose="020B0604020202020204" pitchFamily="34" charset="0"/>
                <a:cs typeface="Arial" panose="020B0604020202020204" pitchFamily="34" charset="0"/>
              </a:rPr>
              <a:t> erbyn 23:59 ar </a:t>
            </a:r>
          </a:p>
          <a:p>
            <a:r>
              <a:rPr lang="cy-GB" b="1" dirty="0">
                <a:highlight>
                  <a:srgbClr val="FFFF00"/>
                </a:highlight>
                <a:latin typeface="Arial" panose="020B0604020202020204" pitchFamily="34" charset="0"/>
                <a:cs typeface="Arial" panose="020B0604020202020204" pitchFamily="34" charset="0"/>
              </a:rPr>
              <a:t>FTF</a:t>
            </a:r>
            <a:r>
              <a:rPr lang="cy-GB" b="1" dirty="0">
                <a:latin typeface="Arial" panose="020B0604020202020204" pitchFamily="34" charset="0"/>
                <a:cs typeface="Arial" panose="020B0604020202020204" pitchFamily="34" charset="0"/>
              </a:rPr>
              <a:t> – 30/11/2025</a:t>
            </a:r>
          </a:p>
          <a:p>
            <a:r>
              <a:rPr lang="cy-GB" b="1" dirty="0">
                <a:highlight>
                  <a:srgbClr val="FFFF00"/>
                </a:highlight>
                <a:latin typeface="Arial" panose="020B0604020202020204" pitchFamily="34" charset="0"/>
                <a:cs typeface="Arial" panose="020B0604020202020204" pitchFamily="34" charset="0"/>
              </a:rPr>
              <a:t>DYDD</a:t>
            </a:r>
            <a:r>
              <a:rPr lang="cy-GB" b="1" dirty="0">
                <a:latin typeface="Arial" panose="020B0604020202020204" pitchFamily="34" charset="0"/>
                <a:cs typeface="Arial" panose="020B0604020202020204" pitchFamily="34" charset="0"/>
              </a:rPr>
              <a:t> – 17/05/26 </a:t>
            </a:r>
          </a:p>
          <a:p>
            <a:r>
              <a:rPr lang="cy-GB" b="1" dirty="0">
                <a:latin typeface="Arial" panose="020B0604020202020204" pitchFamily="34" charset="0"/>
                <a:cs typeface="Arial" panose="020B0604020202020204" pitchFamily="34" charset="0"/>
              </a:rPr>
              <a:t>fel un dogfen</a:t>
            </a:r>
          </a:p>
          <a:p>
            <a:r>
              <a:rPr lang="cy-GB" dirty="0">
                <a:latin typeface="Arial" panose="020B0604020202020204" pitchFamily="34" charset="0"/>
                <a:cs typeface="Arial" panose="020B0604020202020204" pitchFamily="34" charset="0"/>
              </a:rPr>
              <a:t>Rhaid bod pob myfyriwr yn gwneud hwn yn unigol.</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814682" y="992462"/>
            <a:ext cx="4095750" cy="4957763"/>
          </a:xfrm>
        </p:spPr>
        <p:txBody>
          <a:bodyPr>
            <a:normAutofit fontScale="92500" lnSpcReduction="10000"/>
          </a:bodyPr>
          <a:lstStyle/>
          <a:p>
            <a:pPr marL="0" indent="0">
              <a:buNone/>
            </a:pPr>
            <a:r>
              <a:rPr lang="en-US" dirty="0">
                <a:solidFill>
                  <a:schemeClr val="accent1">
                    <a:lumMod val="75000"/>
                  </a:schemeClr>
                </a:solidFill>
                <a:latin typeface="Arial" panose="020B0604020202020204" pitchFamily="34" charset="0"/>
                <a:cs typeface="Arial" panose="020B0604020202020204" pitchFamily="34" charset="0"/>
              </a:rPr>
              <a:t>The group’s formal agenda as well as the </a:t>
            </a:r>
            <a:r>
              <a:rPr lang="en-US" b="1" dirty="0">
                <a:solidFill>
                  <a:schemeClr val="accent1">
                    <a:lumMod val="75000"/>
                  </a:schemeClr>
                </a:solidFill>
                <a:latin typeface="Arial" panose="020B0604020202020204" pitchFamily="34" charset="0"/>
                <a:cs typeface="Arial" panose="020B0604020202020204" pitchFamily="34" charset="0"/>
              </a:rPr>
              <a:t>group’s reference list for this assessment must be uploaded to Turnitin by 23:59hrs on</a:t>
            </a:r>
          </a:p>
          <a:p>
            <a:r>
              <a:rPr lang="en-US" b="1" dirty="0">
                <a:solidFill>
                  <a:schemeClr val="accent1">
                    <a:lumMod val="75000"/>
                  </a:schemeClr>
                </a:solidFill>
                <a:highlight>
                  <a:srgbClr val="FFFF00"/>
                </a:highlight>
                <a:latin typeface="Arial" panose="020B0604020202020204" pitchFamily="34" charset="0"/>
                <a:cs typeface="Arial" panose="020B0604020202020204" pitchFamily="34" charset="0"/>
              </a:rPr>
              <a:t>FTF</a:t>
            </a:r>
            <a:r>
              <a:rPr lang="en-US" b="1" dirty="0">
                <a:solidFill>
                  <a:schemeClr val="accent1">
                    <a:lumMod val="75000"/>
                  </a:schemeClr>
                </a:solidFill>
                <a:latin typeface="Arial" panose="020B0604020202020204" pitchFamily="34" charset="0"/>
                <a:cs typeface="Arial" panose="020B0604020202020204" pitchFamily="34" charset="0"/>
              </a:rPr>
              <a:t> – 30/11/2025</a:t>
            </a:r>
          </a:p>
          <a:p>
            <a:r>
              <a:rPr lang="en-US" b="1" dirty="0">
                <a:solidFill>
                  <a:schemeClr val="accent1">
                    <a:lumMod val="75000"/>
                  </a:schemeClr>
                </a:solidFill>
                <a:highlight>
                  <a:srgbClr val="FFFF00"/>
                </a:highlight>
                <a:latin typeface="Arial" panose="020B0604020202020204" pitchFamily="34" charset="0"/>
                <a:cs typeface="Arial" panose="020B0604020202020204" pitchFamily="34" charset="0"/>
              </a:rPr>
              <a:t>DAY</a:t>
            </a:r>
            <a:r>
              <a:rPr lang="en-US" b="1" dirty="0">
                <a:solidFill>
                  <a:schemeClr val="accent1">
                    <a:lumMod val="75000"/>
                  </a:schemeClr>
                </a:solidFill>
                <a:latin typeface="Arial" panose="020B0604020202020204" pitchFamily="34" charset="0"/>
                <a:cs typeface="Arial" panose="020B0604020202020204" pitchFamily="34" charset="0"/>
              </a:rPr>
              <a:t> – 17/05/26 </a:t>
            </a:r>
          </a:p>
          <a:p>
            <a:r>
              <a:rPr lang="en-US" b="1" dirty="0">
                <a:solidFill>
                  <a:schemeClr val="accent1">
                    <a:lumMod val="75000"/>
                  </a:schemeClr>
                </a:solidFill>
                <a:latin typeface="Arial" panose="020B0604020202020204" pitchFamily="34" charset="0"/>
                <a:cs typeface="Arial" panose="020B0604020202020204" pitchFamily="34" charset="0"/>
              </a:rPr>
              <a:t>as one document</a:t>
            </a:r>
          </a:p>
          <a:p>
            <a:r>
              <a:rPr lang="en-US" dirty="0">
                <a:solidFill>
                  <a:schemeClr val="accent1">
                    <a:lumMod val="75000"/>
                  </a:schemeClr>
                </a:solidFill>
                <a:latin typeface="Arial" panose="020B0604020202020204" pitchFamily="34" charset="0"/>
                <a:cs typeface="Arial" panose="020B0604020202020204" pitchFamily="34" charset="0"/>
              </a:rPr>
              <a:t>This must be done by all students individually.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488438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610600" cy="994122"/>
          </a:xfrm>
        </p:spPr>
        <p:txBody>
          <a:bodyPr>
            <a:noAutofit/>
          </a:bodyPr>
          <a:lstStyle/>
          <a:p>
            <a:r>
              <a:rPr lang="en-GB" sz="4800" b="1" dirty="0" err="1">
                <a:latin typeface="Arial" panose="020B0604020202020204" pitchFamily="34" charset="0"/>
                <a:cs typeface="Arial" panose="020B0604020202020204" pitchFamily="34" charset="0"/>
              </a:rPr>
              <a:t>Rhai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syniadau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Eich</a:t>
            </a:r>
            <a:r>
              <a:rPr lang="en-GB" sz="4800" b="1" dirty="0">
                <a:latin typeface="Arial" panose="020B0604020202020204" pitchFamily="34" charset="0"/>
                <a:cs typeface="Arial" panose="020B0604020202020204" pitchFamily="34" charset="0"/>
              </a:rPr>
              <a:t> Agenda</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Some ideas: Your Agenda</a:t>
            </a:r>
          </a:p>
        </p:txBody>
      </p:sp>
      <p:sp>
        <p:nvSpPr>
          <p:cNvPr id="3" name="Content Placeholder 2"/>
          <p:cNvSpPr>
            <a:spLocks noGrp="1"/>
          </p:cNvSpPr>
          <p:nvPr>
            <p:ph sz="half" idx="1"/>
          </p:nvPr>
        </p:nvSpPr>
        <p:spPr>
          <a:xfrm>
            <a:off x="152400" y="1905000"/>
            <a:ext cx="4191000" cy="4343400"/>
          </a:xfrm>
        </p:spPr>
        <p:txBody>
          <a:bodyPr>
            <a:normAutofit fontScale="47500" lnSpcReduction="20000"/>
          </a:bodyPr>
          <a:lstStyle/>
          <a:p>
            <a:pPr>
              <a:spcBef>
                <a:spcPts val="0"/>
              </a:spcBef>
            </a:pPr>
            <a:r>
              <a:rPr lang="cy-GB" sz="5100" dirty="0">
                <a:latin typeface="Arial" panose="020B0604020202020204" pitchFamily="34" charset="0"/>
                <a:cs typeface="Arial" panose="020B0604020202020204" pitchFamily="34" charset="0"/>
              </a:rPr>
              <a:t>Paratoi wrth I aelod staff gadael/aelod staff newydd yn dechrau (Anwytho)</a:t>
            </a:r>
          </a:p>
          <a:p>
            <a:pPr>
              <a:spcBef>
                <a:spcPts val="0"/>
              </a:spcBef>
            </a:pPr>
            <a:r>
              <a:rPr lang="cy-GB" sz="5100" dirty="0">
                <a:latin typeface="Arial" panose="020B0604020202020204" pitchFamily="34" charset="0"/>
                <a:cs typeface="Arial" panose="020B0604020202020204" pitchFamily="34" charset="0"/>
              </a:rPr>
              <a:t>Ail-strwythuro, ADY</a:t>
            </a:r>
          </a:p>
          <a:p>
            <a:pPr>
              <a:spcBef>
                <a:spcPts val="0"/>
              </a:spcBef>
            </a:pPr>
            <a:r>
              <a:rPr lang="cy-GB" sz="5100" dirty="0">
                <a:latin typeface="Arial" panose="020B0604020202020204" pitchFamily="34" charset="0"/>
                <a:cs typeface="Arial" panose="020B0604020202020204" pitchFamily="34" charset="0"/>
              </a:rPr>
              <a:t>Cynaladwyedd, Y Cwricwlwm Newydd</a:t>
            </a:r>
          </a:p>
          <a:p>
            <a:pPr>
              <a:spcBef>
                <a:spcPts val="0"/>
              </a:spcBef>
            </a:pPr>
            <a:r>
              <a:rPr lang="cy-GB" sz="5100" dirty="0">
                <a:latin typeface="Arial" panose="020B0604020202020204" pitchFamily="34" charset="0"/>
                <a:cs typeface="Arial" panose="020B0604020202020204" pitchFamily="34" charset="0"/>
              </a:rPr>
              <a:t>Sefyllfa: Damwain/Digwyddiad</a:t>
            </a:r>
          </a:p>
          <a:p>
            <a:pPr>
              <a:spcBef>
                <a:spcPts val="0"/>
              </a:spcBef>
            </a:pPr>
            <a:r>
              <a:rPr lang="cy-GB" sz="5100" dirty="0">
                <a:latin typeface="Arial" panose="020B0604020202020204" pitchFamily="34" charset="0"/>
                <a:cs typeface="Arial" panose="020B0604020202020204" pitchFamily="34" charset="0"/>
              </a:rPr>
              <a:t>Hyfforddiant, Cyflwyno arfer newydd i’r lleoliad</a:t>
            </a:r>
          </a:p>
          <a:p>
            <a:pPr>
              <a:spcBef>
                <a:spcPts val="0"/>
              </a:spcBef>
            </a:pPr>
            <a:r>
              <a:rPr lang="cy-GB" sz="5100" dirty="0">
                <a:latin typeface="Arial" panose="020B0604020202020204" pitchFamily="34" charset="0"/>
                <a:cs typeface="Arial" panose="020B0604020202020204" pitchFamily="34" charset="0"/>
              </a:rPr>
              <a:t>Partneriaeth Rhieni</a:t>
            </a:r>
          </a:p>
          <a:p>
            <a:pPr marL="0" indent="0">
              <a:buNone/>
            </a:pPr>
            <a:r>
              <a:rPr lang="cy-GB" sz="5100" b="1" dirty="0">
                <a:highlight>
                  <a:srgbClr val="FF0000"/>
                </a:highlight>
                <a:latin typeface="Arial" panose="020B0604020202020204" pitchFamily="34" charset="0"/>
                <a:cs typeface="Arial" panose="020B0604020202020204" pitchFamily="34" charset="0"/>
              </a:rPr>
              <a:t>PEIDIWCH DEWIS PARATOI AR GYFER AROLWG</a:t>
            </a:r>
          </a:p>
          <a:p>
            <a:pPr marL="0" indent="0">
              <a:buNone/>
            </a:pPr>
            <a:endParaRPr lang="en-GB" sz="44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499138" y="1831075"/>
            <a:ext cx="4595191" cy="4495800"/>
          </a:xfrm>
        </p:spPr>
        <p:txBody>
          <a:bodyPr>
            <a:noAutofit/>
          </a:bodyPr>
          <a:lstStyle/>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Preparation of staff member leaving/new staff member (Induction)</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Re-structure, ALN</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Sustainability, New Curriculum</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Situation: Accident/Incident</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Training, Introducing new practice to setting</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Parent Partnership</a:t>
            </a:r>
          </a:p>
          <a:p>
            <a:pPr marL="0" indent="0">
              <a:buNone/>
            </a:pPr>
            <a:r>
              <a:rPr lang="en-GB" sz="2400" b="1" dirty="0">
                <a:highlight>
                  <a:srgbClr val="FF0000"/>
                </a:highlight>
                <a:latin typeface="Arial" panose="020B0604020202020204" pitchFamily="34" charset="0"/>
                <a:cs typeface="Arial" panose="020B0604020202020204" pitchFamily="34" charset="0"/>
              </a:rPr>
              <a:t>DO NOT CHOOSE PREPARING FOR AN INSPECTION</a:t>
            </a:r>
          </a:p>
        </p:txBody>
      </p:sp>
    </p:spTree>
    <p:extLst>
      <p:ext uri="{BB962C8B-B14F-4D97-AF65-F5344CB8AC3E}">
        <p14:creationId xmlns:p14="http://schemas.microsoft.com/office/powerpoint/2010/main" val="1507867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628650" y="533400"/>
            <a:ext cx="7886700" cy="1325563"/>
          </a:xfrm>
        </p:spPr>
        <p:txBody>
          <a:bodyPr/>
          <a:lstStyle/>
          <a:p>
            <a:pPr algn="ctr"/>
            <a:r>
              <a:rPr lang="en-GB" b="1" dirty="0" err="1">
                <a:latin typeface="Arial" panose="020B0604020202020204" pitchFamily="34" charset="0"/>
                <a:cs typeface="Arial" panose="020B0604020202020204" pitchFamily="34" charset="0"/>
              </a:rPr>
              <a:t>Deallusrwydd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Artiffisial</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extLst>
              <p:ext uri="{D42A27DB-BD31-4B8C-83A1-F6EECF244321}">
                <p14:modId xmlns:p14="http://schemas.microsoft.com/office/powerpoint/2010/main" val="2183816912"/>
              </p:ext>
            </p:extLst>
          </p:nvPr>
        </p:nvGraphicFramePr>
        <p:xfrm>
          <a:off x="1787525" y="4061969"/>
          <a:ext cx="5562324" cy="1464564"/>
        </p:xfrm>
        <a:graphic>
          <a:graphicData uri="http://schemas.openxmlformats.org/drawingml/2006/table">
            <a:tbl>
              <a:tblPr firstRow="1" firstCol="1" bandRow="1">
                <a:tableStyleId>{5C22544A-7EE6-4342-B048-85BDC9FD1C3A}</a:tableStyleId>
              </a:tblPr>
              <a:tblGrid>
                <a:gridCol w="1429934">
                  <a:extLst>
                    <a:ext uri="{9D8B030D-6E8A-4147-A177-3AD203B41FA5}">
                      <a16:colId xmlns:a16="http://schemas.microsoft.com/office/drawing/2014/main" val="1877481959"/>
                    </a:ext>
                  </a:extLst>
                </a:gridCol>
                <a:gridCol w="3285806">
                  <a:extLst>
                    <a:ext uri="{9D8B030D-6E8A-4147-A177-3AD203B41FA5}">
                      <a16:colId xmlns:a16="http://schemas.microsoft.com/office/drawing/2014/main" val="1083711597"/>
                    </a:ext>
                  </a:extLst>
                </a:gridCol>
                <a:gridCol w="846584">
                  <a:extLst>
                    <a:ext uri="{9D8B030D-6E8A-4147-A177-3AD203B41FA5}">
                      <a16:colId xmlns:a16="http://schemas.microsoft.com/office/drawing/2014/main" val="2888460429"/>
                    </a:ext>
                  </a:extLst>
                </a:gridCol>
              </a:tblGrid>
              <a:tr h="190500">
                <a:tc>
                  <a:txBody>
                    <a:bodyPr/>
                    <a:lstStyle/>
                    <a:p>
                      <a:pPr>
                        <a:lnSpc>
                          <a:spcPct val="107000"/>
                        </a:lnSpc>
                        <a:spcAft>
                          <a:spcPts val="800"/>
                        </a:spcAft>
                      </a:pPr>
                      <a:r>
                        <a:rPr lang="en-GB" sz="1100" b="1" kern="100" dirty="0">
                          <a:solidFill>
                            <a:schemeClr val="tx1"/>
                          </a:solidFill>
                          <a:effectLst/>
                        </a:rPr>
                        <a:t>RESEARCH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For this assessment, you can use Generative AI to support you in research, including searching For bibliography, using tools to summarise, compare and interrogate materials.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Yes ​☒​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No  ​☐​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90500">
                <a:tc>
                  <a:txBody>
                    <a:bodyPr/>
                    <a:lstStyle/>
                    <a:p>
                      <a:pPr>
                        <a:lnSpc>
                          <a:spcPct val="107000"/>
                        </a:lnSpc>
                        <a:spcAft>
                          <a:spcPts val="800"/>
                        </a:spcAft>
                      </a:pPr>
                      <a:r>
                        <a:rPr lang="en-GB" sz="1100" b="1" kern="100" dirty="0">
                          <a:solidFill>
                            <a:schemeClr val="tx1"/>
                          </a:solidFill>
                          <a:effectLst/>
                        </a:rPr>
                        <a:t>PROOFREADING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For this assessment, you can use Generative AI to check your own text/creation For grammatical and syntactical mistakes, including rephrasing of your own work within specific standards.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Yes ​☒​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No  ​☐​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graphicFrame>
        <p:nvGraphicFramePr>
          <p:cNvPr id="6" name="Table 5">
            <a:extLst>
              <a:ext uri="{FF2B5EF4-FFF2-40B4-BE49-F238E27FC236}">
                <a16:creationId xmlns:a16="http://schemas.microsoft.com/office/drawing/2014/main" id="{575314AA-9F55-6202-6E0B-A3001B45577E}"/>
              </a:ext>
            </a:extLst>
          </p:cNvPr>
          <p:cNvGraphicFramePr>
            <a:graphicFrameLocks noGrp="1"/>
          </p:cNvGraphicFramePr>
          <p:nvPr>
            <p:extLst>
              <p:ext uri="{D42A27DB-BD31-4B8C-83A1-F6EECF244321}">
                <p14:modId xmlns:p14="http://schemas.microsoft.com/office/powerpoint/2010/main" val="3563583139"/>
              </p:ext>
            </p:extLst>
          </p:nvPr>
        </p:nvGraphicFramePr>
        <p:xfrm>
          <a:off x="1780899" y="2149825"/>
          <a:ext cx="5568950" cy="1621282"/>
        </p:xfrm>
        <a:graphic>
          <a:graphicData uri="http://schemas.openxmlformats.org/drawingml/2006/table">
            <a:tbl>
              <a:tblPr firstRow="1" firstCol="1" bandRow="1">
                <a:tableStyleId>{5C22544A-7EE6-4342-B048-85BDC9FD1C3A}</a:tableStyleId>
              </a:tblPr>
              <a:tblGrid>
                <a:gridCol w="1296035">
                  <a:extLst>
                    <a:ext uri="{9D8B030D-6E8A-4147-A177-3AD203B41FA5}">
                      <a16:colId xmlns:a16="http://schemas.microsoft.com/office/drawing/2014/main" val="1362310405"/>
                    </a:ext>
                  </a:extLst>
                </a:gridCol>
                <a:gridCol w="3388995">
                  <a:extLst>
                    <a:ext uri="{9D8B030D-6E8A-4147-A177-3AD203B41FA5}">
                      <a16:colId xmlns:a16="http://schemas.microsoft.com/office/drawing/2014/main" val="2056192958"/>
                    </a:ext>
                  </a:extLst>
                </a:gridCol>
                <a:gridCol w="883920">
                  <a:extLst>
                    <a:ext uri="{9D8B030D-6E8A-4147-A177-3AD203B41FA5}">
                      <a16:colId xmlns:a16="http://schemas.microsoft.com/office/drawing/2014/main" val="1265514282"/>
                    </a:ext>
                  </a:extLst>
                </a:gridCol>
              </a:tblGrid>
              <a:tr h="190500">
                <a:tc>
                  <a:txBody>
                    <a:bodyPr/>
                    <a:lstStyle/>
                    <a:p>
                      <a:pPr>
                        <a:lnSpc>
                          <a:spcPct val="107000"/>
                        </a:lnSpc>
                        <a:spcAft>
                          <a:spcPts val="800"/>
                        </a:spcAft>
                      </a:pPr>
                      <a:r>
                        <a:rPr lang="cy-GB" sz="1100" b="1" kern="100" dirty="0">
                          <a:solidFill>
                            <a:schemeClr val="tx1"/>
                          </a:solidFill>
                          <a:effectLst/>
                        </a:rPr>
                        <a:t>YMCHWIL</a:t>
                      </a:r>
                      <a:r>
                        <a:rPr lang="en-GB" sz="1100" b="1" kern="100" dirty="0">
                          <a:solidFill>
                            <a:schemeClr val="tx1"/>
                          </a:solidFill>
                          <a:effectLst/>
                        </a:rPr>
                        <a:t>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dirty="0">
                          <a:solidFill>
                            <a:schemeClr val="tx1"/>
                          </a:solidFill>
                          <a:effectLst/>
                        </a:rPr>
                        <a:t>Ar gyfer yr asesiad hwn, gallwch chi ddefnyddio Deallusrwydd Artiffisial Cynhyrchiol i’ch cefnogi wrth ymchwilio, yn cynnwys chwilio am lyfryddiaeth, defnyddio offer i grynhoi, cymharu deunyddiau a’u dadansoddi. </a:t>
                      </a:r>
                      <a:r>
                        <a:rPr lang="en-GB" sz="1100" b="0" kern="100" dirty="0">
                          <a:solidFill>
                            <a:schemeClr val="tx1"/>
                          </a:solidFill>
                          <a:effectLst/>
                        </a:rPr>
                        <a:t>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9959950"/>
                  </a:ext>
                </a:extLst>
              </a:tr>
              <a:tr h="190500">
                <a:tc>
                  <a:txBody>
                    <a:bodyPr/>
                    <a:lstStyle/>
                    <a:p>
                      <a:pPr>
                        <a:lnSpc>
                          <a:spcPct val="107000"/>
                        </a:lnSpc>
                        <a:spcAft>
                          <a:spcPts val="800"/>
                        </a:spcAft>
                      </a:pPr>
                      <a:r>
                        <a:rPr lang="cy-GB" sz="1100" b="1" kern="100" dirty="0">
                          <a:solidFill>
                            <a:schemeClr val="tx1"/>
                          </a:solidFill>
                          <a:effectLst/>
                        </a:rPr>
                        <a:t>PRAWF DDARLLEN</a:t>
                      </a:r>
                      <a:r>
                        <a:rPr lang="en-GB" sz="1100" b="1" kern="100" dirty="0">
                          <a:solidFill>
                            <a:schemeClr val="tx1"/>
                          </a:solidFill>
                          <a:effectLst/>
                        </a:rPr>
                        <a:t>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 wirio eich testun/creadigaeth eich hun am wallau gramadegol a chystrawennol, yn cynnwys aralleirio eich gwaith eich hun o fewn safonau penodol.</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dirty="0">
                          <a:solidFill>
                            <a:schemeClr val="tx1"/>
                          </a:solidFill>
                          <a:effectLst/>
                        </a:rPr>
                        <a:t>Gallwch ​☒​</a:t>
                      </a: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cy-GB" sz="1100" b="0" kern="100" dirty="0">
                          <a:solidFill>
                            <a:schemeClr val="tx1"/>
                          </a:solidFill>
                          <a:effectLst/>
                        </a:rPr>
                        <a:t>Na allwch ​☐​</a:t>
                      </a:r>
                      <a:r>
                        <a:rPr lang="en-GB" sz="1100" b="0" kern="100" dirty="0">
                          <a:solidFill>
                            <a:schemeClr val="tx1"/>
                          </a:solidFill>
                          <a:effectLst/>
                        </a:rPr>
                        <a:t>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1010843472"/>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794979" y="670345"/>
            <a:ext cx="7252119" cy="994172"/>
          </a:xfrm>
        </p:spPr>
        <p:txBody>
          <a:bodyPr>
            <a:normAutofit fontScale="90000"/>
          </a:bodyPr>
          <a:lstStyle/>
          <a:p>
            <a:pPr algn="ctr"/>
            <a:r>
              <a:rPr lang="en-GB" b="1" dirty="0" err="1">
                <a:latin typeface="Arial" panose="020B0604020202020204" pitchFamily="34" charset="0"/>
                <a:cs typeface="Arial" panose="020B0604020202020204" pitchFamily="34" charset="0"/>
              </a:rPr>
              <a:t>Deallusrwydd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Artiffisial</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Artificial Intelligence</a:t>
            </a:r>
          </a:p>
        </p:txBody>
      </p:sp>
      <p:sp>
        <p:nvSpPr>
          <p:cNvPr id="4" name="TextBox 3">
            <a:extLst>
              <a:ext uri="{FF2B5EF4-FFF2-40B4-BE49-F238E27FC236}">
                <a16:creationId xmlns:a16="http://schemas.microsoft.com/office/drawing/2014/main" id="{165AB50A-7E2C-5839-58F1-B4145CBE3075}"/>
              </a:ext>
            </a:extLst>
          </p:cNvPr>
          <p:cNvSpPr txBox="1"/>
          <p:nvPr/>
        </p:nvSpPr>
        <p:spPr>
          <a:xfrm>
            <a:off x="4771873" y="2308698"/>
            <a:ext cx="4454544" cy="3393236"/>
          </a:xfrm>
          <a:prstGeom prst="rect">
            <a:avLst/>
          </a:prstGeom>
          <a:noFill/>
        </p:spPr>
        <p:txBody>
          <a:bodyPr wrap="square">
            <a:spAutoFit/>
          </a:bodyPr>
          <a:lstStyle/>
          <a:p>
            <a:pPr marL="257175" indent="-257175" algn="l" rtl="0" fontAlgn="base">
              <a:buFont typeface="Arial" panose="020B0604020202020204" pitchFamily="34" charset="0"/>
              <a:buChar char="•"/>
            </a:pPr>
            <a:r>
              <a:rPr lang="en-GB" sz="1800" b="0" i="0" dirty="0">
                <a:solidFill>
                  <a:srgbClr val="2F5496"/>
                </a:solidFill>
                <a:effectLst/>
                <a:latin typeface="Arial" panose="020B0604020202020204" pitchFamily="34" charset="0"/>
              </a:rPr>
              <a:t>Students are expected to include an acknowledgement on a separate page at the beginning of their submission. </a:t>
            </a:r>
            <a:endParaRPr lang="en-GB" sz="1800" b="0" i="0" dirty="0">
              <a:solidFill>
                <a:srgbClr val="000000"/>
              </a:solidFill>
              <a:effectLst/>
              <a:latin typeface="Segoe UI" panose="020B0502040204020203" pitchFamily="34" charset="0"/>
            </a:endParaRPr>
          </a:p>
          <a:p>
            <a:pPr marL="257175" indent="-257175" algn="l" rtl="0" fontAlgn="base">
              <a:buFont typeface="Arial" panose="020B0604020202020204" pitchFamily="34" charset="0"/>
              <a:buChar char="•"/>
            </a:pPr>
            <a:r>
              <a:rPr lang="en-GB" sz="1800" b="0" i="0" dirty="0">
                <a:solidFill>
                  <a:srgbClr val="2F5496"/>
                </a:solidFill>
                <a:effectLst/>
                <a:latin typeface="Arial" panose="020B0604020202020204" pitchFamily="34" charset="0"/>
              </a:rPr>
              <a:t>You are expected to use the appropriate acknowledgement format for all allowable uses of AI. </a:t>
            </a:r>
            <a:endParaRPr lang="en-GB" sz="1800" b="0" i="0" dirty="0">
              <a:solidFill>
                <a:srgbClr val="000000"/>
              </a:solidFill>
              <a:effectLst/>
              <a:latin typeface="Segoe UI" panose="020B0502040204020203" pitchFamily="34" charset="0"/>
            </a:endParaRPr>
          </a:p>
          <a:p>
            <a:pPr marL="257175" indent="-257175" algn="l" rtl="0" fontAlgn="base">
              <a:buFont typeface="Arial" panose="020B0604020202020204" pitchFamily="34" charset="0"/>
              <a:buChar char="•"/>
            </a:pPr>
            <a:r>
              <a:rPr lang="en-GB" sz="1800" b="1" i="0" dirty="0">
                <a:solidFill>
                  <a:srgbClr val="2F5496"/>
                </a:solidFill>
                <a:effectLst/>
                <a:latin typeface="Arial" panose="020B0604020202020204" pitchFamily="34" charset="0"/>
              </a:rPr>
              <a:t>Important:</a:t>
            </a:r>
            <a:r>
              <a:rPr lang="en-GB" sz="1800" b="0" i="0" dirty="0">
                <a:solidFill>
                  <a:srgbClr val="2F5496"/>
                </a:solidFill>
                <a:effectLst/>
                <a:latin typeface="Arial" panose="020B0604020202020204" pitchFamily="34" charset="0"/>
              </a:rPr>
              <a:t> Students are expected to keep drafts of their work, including notes, etc., before and after the use of any AI tool. Students will be expected to produce these drafts and materials as necessary. </a:t>
            </a:r>
            <a:endParaRPr lang="en-GB" sz="1800" b="0" i="0" dirty="0">
              <a:solidFill>
                <a:srgbClr val="000000"/>
              </a:solidFill>
              <a:effectLst/>
              <a:latin typeface="Segoe UI" panose="020B0502040204020203" pitchFamily="34" charset="0"/>
            </a:endParaRPr>
          </a:p>
        </p:txBody>
      </p:sp>
      <p:sp>
        <p:nvSpPr>
          <p:cNvPr id="7" name="TextBox 6">
            <a:extLst>
              <a:ext uri="{FF2B5EF4-FFF2-40B4-BE49-F238E27FC236}">
                <a16:creationId xmlns:a16="http://schemas.microsoft.com/office/drawing/2014/main" id="{7243852A-4ADB-CF0E-83C2-8F410B80FB79}"/>
              </a:ext>
            </a:extLst>
          </p:cNvPr>
          <p:cNvSpPr txBox="1"/>
          <p:nvPr/>
        </p:nvSpPr>
        <p:spPr>
          <a:xfrm>
            <a:off x="-100641" y="2239612"/>
            <a:ext cx="4755722" cy="4133632"/>
          </a:xfrm>
          <a:prstGeom prst="rect">
            <a:avLst/>
          </a:prstGeom>
          <a:noFill/>
        </p:spPr>
        <p:txBody>
          <a:bodyPr wrap="square">
            <a:spAutoFit/>
          </a:bodyPr>
          <a:lstStyle/>
          <a:p>
            <a:pPr marL="257175" indent="-257175">
              <a:lnSpc>
                <a:spcPct val="107000"/>
              </a:lnSpc>
              <a:spcAft>
                <a:spcPts val="600"/>
              </a:spcAft>
              <a:buFont typeface="Arial" panose="020B0604020202020204" pitchFamily="34" charset="0"/>
              <a:buChar char="•"/>
            </a:pPr>
            <a:r>
              <a:rPr lang="en-GB" sz="1800" dirty="0" err="1">
                <a:effectLst/>
                <a:latin typeface="Arial" panose="020B0604020202020204" pitchFamily="34" charset="0"/>
                <a:ea typeface="Times New Roman" panose="02020603050405020304" pitchFamily="18" charset="0"/>
                <a:cs typeface="Arial" panose="020B0604020202020204" pitchFamily="34" charset="0"/>
              </a:rPr>
              <a:t>Disgwylir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i</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fyfyrwyr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gydnabyddiaeth</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dudalen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wahân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ddechrau</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eich</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cyflwyniad</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57175" indent="-257175">
              <a:lnSpc>
                <a:spcPct val="107000"/>
              </a:lnSpc>
              <a:spcAft>
                <a:spcPts val="600"/>
              </a:spcAft>
              <a:buFont typeface="Arial" panose="020B0604020202020204" pitchFamily="34" charset="0"/>
              <a:buChar char="•"/>
            </a:pPr>
            <a:r>
              <a:rPr lang="en-GB" sz="1800" dirty="0" err="1">
                <a:effectLst/>
                <a:latin typeface="Arial" panose="020B0604020202020204" pitchFamily="34" charset="0"/>
                <a:ea typeface="Times New Roman" panose="02020603050405020304" pitchFamily="18" charset="0"/>
                <a:cs typeface="Arial" panose="020B0604020202020204" pitchFamily="34" charset="0"/>
              </a:rPr>
              <a:t>Disgwylir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i</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fyfyrwyr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ddefnyddio</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fformat</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cydnabyddiaeth</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gyfer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pob</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defnydd</a:t>
            </a:r>
            <a:r>
              <a:rPr lang="en-GB" sz="1800" dirty="0">
                <a:effectLst/>
                <a:latin typeface="Arial" panose="020B0604020202020204" pitchFamily="34" charset="0"/>
                <a:ea typeface="Times New Roman" panose="02020603050405020304" pitchFamily="18" charset="0"/>
                <a:cs typeface="Arial" panose="020B0604020202020204" pitchFamily="34" charset="0"/>
              </a:rPr>
              <a:t> o </a:t>
            </a:r>
            <a:r>
              <a:rPr lang="en-GB" sz="1800" dirty="0" err="1">
                <a:effectLst/>
                <a:latin typeface="Arial" panose="020B0604020202020204" pitchFamily="34" charset="0"/>
                <a:ea typeface="Times New Roman" panose="02020603050405020304" pitchFamily="18" charset="0"/>
                <a:cs typeface="Arial" panose="020B0604020202020204" pitchFamily="34" charset="0"/>
              </a:rPr>
              <a:t>ddeallusrwydd</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artiffisial</a:t>
            </a:r>
            <a:r>
              <a:rPr lang="en-GB" sz="1800" dirty="0">
                <a:effectLst/>
                <a:latin typeface="Arial" panose="020B0604020202020204" pitchFamily="34" charset="0"/>
                <a:ea typeface="Times New Roman" panose="02020603050405020304" pitchFamily="18" charset="0"/>
                <a:cs typeface="Arial" panose="020B0604020202020204" pitchFamily="34" charset="0"/>
              </a:rPr>
              <a:t> a </a:t>
            </a:r>
            <a:r>
              <a:rPr lang="en-GB" sz="1800" dirty="0" err="1">
                <a:effectLst/>
                <a:latin typeface="Arial" panose="020B0604020202020204" pitchFamily="34" charset="0"/>
                <a:ea typeface="Times New Roman" panose="02020603050405020304" pitchFamily="18" charset="0"/>
                <a:cs typeface="Arial" panose="020B0604020202020204" pitchFamily="34" charset="0"/>
              </a:rPr>
              <a:t>ganiateir</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latin typeface="Calibri" panose="020F0502020204030204" pitchFamily="34" charset="0"/>
              <a:ea typeface="DengXian" panose="02010600030101010101" pitchFamily="2" charset="-122"/>
              <a:cs typeface="Arial" panose="020B0604020202020204" pitchFamily="34" charset="0"/>
            </a:endParaRPr>
          </a:p>
          <a:p>
            <a:pPr marL="257175" indent="-257175">
              <a:lnSpc>
                <a:spcPct val="107000"/>
              </a:lnSpc>
              <a:spcAft>
                <a:spcPts val="600"/>
              </a:spcAft>
              <a:buFont typeface="Arial" panose="020B0604020202020204" pitchFamily="34" charset="0"/>
              <a:buChar char="•"/>
            </a:pPr>
            <a:r>
              <a:rPr lang="en-GB" sz="1800" b="1" dirty="0" err="1">
                <a:effectLst/>
                <a:latin typeface="Arial" panose="020B0604020202020204" pitchFamily="34" charset="0"/>
                <a:ea typeface="Times New Roman" panose="02020603050405020304" pitchFamily="18" charset="0"/>
                <a:cs typeface="Arial" panose="020B0604020202020204" pitchFamily="34" charset="0"/>
              </a:rPr>
              <a:t>Pwysig</a:t>
            </a:r>
            <a:r>
              <a:rPr lang="en-GB" sz="1800" b="1"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Disgwylir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i</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fyfyrwyr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gadw</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drafftiau</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o’u</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gwaith</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gan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nodiadau</a:t>
            </a:r>
            <a:r>
              <a:rPr lang="en-GB" sz="1800" dirty="0">
                <a:effectLst/>
                <a:latin typeface="Arial" panose="020B0604020202020204" pitchFamily="34" charset="0"/>
                <a:ea typeface="Times New Roman" panose="02020603050405020304" pitchFamily="18" charset="0"/>
                <a:cs typeface="Arial" panose="020B0604020202020204" pitchFamily="34" charset="0"/>
              </a:rPr>
              <a:t> ac </a:t>
            </a:r>
            <a:r>
              <a:rPr lang="en-GB" sz="1800" dirty="0" err="1">
                <a:effectLst/>
                <a:latin typeface="Arial" panose="020B0604020202020204" pitchFamily="34" charset="0"/>
                <a:ea typeface="Times New Roman" panose="02020603050405020304" pitchFamily="18" charset="0"/>
                <a:cs typeface="Arial" panose="020B0604020202020204" pitchFamily="34" charset="0"/>
              </a:rPr>
              <a:t>ati</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cyn</a:t>
            </a:r>
            <a:r>
              <a:rPr lang="en-GB" sz="1800" dirty="0">
                <a:effectLst/>
                <a:latin typeface="Arial" panose="020B0604020202020204" pitchFamily="34" charset="0"/>
                <a:ea typeface="Times New Roman" panose="02020603050405020304" pitchFamily="18" charset="0"/>
                <a:cs typeface="Arial" panose="020B0604020202020204" pitchFamily="34" charset="0"/>
              </a:rPr>
              <a:t>, ac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ôl</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defnyddio</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unrhyw</a:t>
            </a:r>
            <a:r>
              <a:rPr lang="en-GB" sz="1800" dirty="0">
                <a:effectLst/>
                <a:latin typeface="Arial" panose="020B0604020202020204" pitchFamily="34" charset="0"/>
                <a:ea typeface="Times New Roman" panose="02020603050405020304" pitchFamily="18" charset="0"/>
                <a:cs typeface="Arial" panose="020B0604020202020204" pitchFamily="34" charset="0"/>
              </a:rPr>
              <a:t> offer </a:t>
            </a:r>
            <a:r>
              <a:rPr lang="en-GB" sz="1800" dirty="0" err="1">
                <a:effectLst/>
                <a:latin typeface="Arial" panose="020B0604020202020204" pitchFamily="34" charset="0"/>
                <a:ea typeface="Times New Roman" panose="02020603050405020304" pitchFamily="18" charset="0"/>
                <a:cs typeface="Arial" panose="020B0604020202020204" pitchFamily="34" charset="0"/>
              </a:rPr>
              <a:t>deallusrwydd</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artiffisial</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Disgwylir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i</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fyfyrwyr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ddangos</a:t>
            </a:r>
            <a:r>
              <a:rPr lang="en-GB" sz="1800" dirty="0">
                <a:effectLst/>
                <a:latin typeface="Arial" panose="020B0604020202020204" pitchFamily="34" charset="0"/>
                <a:ea typeface="Times New Roman" panose="02020603050405020304" pitchFamily="18" charset="0"/>
                <a:cs typeface="Arial" panose="020B0604020202020204" pitchFamily="34" charset="0"/>
              </a:rPr>
              <a:t> y </a:t>
            </a:r>
            <a:r>
              <a:rPr lang="en-GB" sz="1800" dirty="0" err="1">
                <a:effectLst/>
                <a:latin typeface="Arial" panose="020B0604020202020204" pitchFamily="34" charset="0"/>
                <a:ea typeface="Times New Roman" panose="02020603050405020304" pitchFamily="18" charset="0"/>
                <a:cs typeface="Arial" panose="020B0604020202020204" pitchFamily="34" charset="0"/>
              </a:rPr>
              <a:t>drafftiau</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a’r</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deunyddiau</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hyn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yn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ôl</a:t>
            </a:r>
            <a:r>
              <a:rPr lang="en-GB" sz="1800" dirty="0">
                <a:effectLst/>
                <a:latin typeface="Arial" panose="020B0604020202020204" pitchFamily="34" charset="0"/>
                <a:ea typeface="Times New Roman" panose="02020603050405020304" pitchFamily="18" charset="0"/>
                <a:cs typeface="Arial" panose="020B0604020202020204" pitchFamily="34" charset="0"/>
              </a:rPr>
              <a:t> yr </a:t>
            </a:r>
            <a:r>
              <a:rPr lang="en-GB" sz="1800" dirty="0" err="1">
                <a:effectLst/>
                <a:latin typeface="Arial" panose="020B0604020202020204" pitchFamily="34" charset="0"/>
                <a:ea typeface="Times New Roman" panose="02020603050405020304" pitchFamily="18" charset="0"/>
                <a:cs typeface="Arial" panose="020B0604020202020204" pitchFamily="34" charset="0"/>
              </a:rPr>
              <a:t>angen</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l" rtl="0" fontAlgn="base"/>
            <a:r>
              <a:rPr lang="en-GB" sz="1800" b="0" i="0" dirty="0">
                <a:solidFill>
                  <a:srgbClr val="2F5496"/>
                </a:solidFill>
                <a:effectLst/>
                <a:latin typeface="Arial" panose="020B0604020202020204" pitchFamily="34" charset="0"/>
              </a:rPr>
              <a:t>. </a:t>
            </a:r>
            <a:endParaRPr lang="en-GB" sz="1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4054398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219200"/>
            <a:ext cx="8882270" cy="366936"/>
          </a:xfrm>
        </p:spPr>
        <p:txBody>
          <a:bodyPr>
            <a:noAutofit/>
          </a:bodyPr>
          <a:lstStyle/>
          <a:p>
            <a:pPr algn="ctr"/>
            <a:r>
              <a:rPr lang="en-GB" sz="4800" b="1" dirty="0" err="1">
                <a:latin typeface="Arial" panose="020B0604020202020204" pitchFamily="34" charset="0"/>
                <a:cs typeface="Arial" panose="020B0604020202020204" pitchFamily="34" charset="0"/>
              </a:rPr>
              <a:t>Pwysig</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Rhai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pwyntiau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ychwanegol</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228600" y="3124200"/>
            <a:ext cx="4038600" cy="3816425"/>
          </a:xfrm>
        </p:spPr>
        <p:txBody>
          <a:bodyPr>
            <a:noAutofit/>
          </a:bodyPr>
          <a:lstStyle/>
          <a:p>
            <a:r>
              <a:rPr lang="en-GB" sz="2200" dirty="0">
                <a:latin typeface="Arial" panose="020B0604020202020204" pitchFamily="34" charset="0"/>
                <a:cs typeface="Arial" panose="020B0604020202020204" pitchFamily="34" charset="0"/>
              </a:rPr>
              <a:t>10% </a:t>
            </a:r>
            <a:r>
              <a:rPr lang="en-GB" sz="2200" dirty="0" err="1">
                <a:latin typeface="Arial" panose="020B0604020202020204" pitchFamily="34" charset="0"/>
                <a:cs typeface="Arial" panose="020B0604020202020204" pitchFamily="34" charset="0"/>
              </a:rPr>
              <a:t>ychwanegol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amser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cyfan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grwp</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Tutorialau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ystod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Wythnos</a:t>
            </a:r>
            <a:r>
              <a:rPr lang="en-GB" sz="2200" dirty="0">
                <a:latin typeface="Arial" panose="020B0604020202020204" pitchFamily="34" charset="0"/>
                <a:cs typeface="Arial" panose="020B0604020202020204" pitchFamily="34" charset="0"/>
              </a:rPr>
              <a:t> 4</a:t>
            </a:r>
          </a:p>
          <a:p>
            <a:r>
              <a:rPr lang="en-GB" sz="2200" dirty="0">
                <a:latin typeface="Arial" panose="020B0604020202020204" pitchFamily="34" charset="0"/>
                <a:cs typeface="Arial" panose="020B0604020202020204" pitchFamily="34" charset="0"/>
              </a:rPr>
              <a:t>1 x </a:t>
            </a:r>
            <a:r>
              <a:rPr lang="en-GB" sz="2200" dirty="0" err="1">
                <a:latin typeface="Arial" panose="020B0604020202020204" pitchFamily="34" charset="0"/>
                <a:cs typeface="Arial" panose="020B0604020202020204" pitchFamily="34" charset="0"/>
              </a:rPr>
              <a:t>Tiwtorial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Unigol</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1 x </a:t>
            </a:r>
            <a:r>
              <a:rPr lang="en-GB" sz="2200" dirty="0" err="1">
                <a:latin typeface="Arial" panose="020B0604020202020204" pitchFamily="34" charset="0"/>
                <a:cs typeface="Arial" panose="020B0604020202020204" pitchFamily="34" charset="0"/>
              </a:rPr>
              <a:t>Tiwtorial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Grŵp</a:t>
            </a:r>
            <a:r>
              <a:rPr lang="en-GB" sz="2200"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876800" y="3120887"/>
            <a:ext cx="4038600" cy="3384375"/>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Additional 10% for the group</a:t>
            </a:r>
          </a:p>
          <a:p>
            <a:r>
              <a:rPr lang="en-GB" sz="2400" dirty="0">
                <a:solidFill>
                  <a:schemeClr val="accent1">
                    <a:lumMod val="75000"/>
                  </a:schemeClr>
                </a:solidFill>
                <a:latin typeface="Arial" panose="020B0604020202020204" pitchFamily="34" charset="0"/>
                <a:cs typeface="Arial" panose="020B0604020202020204" pitchFamily="34" charset="0"/>
              </a:rPr>
              <a:t>Tutorials during </a:t>
            </a:r>
            <a:r>
              <a:rPr lang="en-GB" sz="2400" dirty="0" err="1">
                <a:solidFill>
                  <a:schemeClr val="accent1">
                    <a:lumMod val="75000"/>
                  </a:schemeClr>
                </a:solidFill>
                <a:latin typeface="Arial" panose="020B0604020202020204" pitchFamily="34" charset="0"/>
                <a:cs typeface="Arial" panose="020B0604020202020204" pitchFamily="34" charset="0"/>
              </a:rPr>
              <a:t>Wk</a:t>
            </a:r>
            <a:r>
              <a:rPr lang="en-GB" sz="2400" dirty="0">
                <a:solidFill>
                  <a:schemeClr val="accent1">
                    <a:lumMod val="75000"/>
                  </a:schemeClr>
                </a:solidFill>
                <a:latin typeface="Arial" panose="020B0604020202020204" pitchFamily="34" charset="0"/>
                <a:cs typeface="Arial" panose="020B0604020202020204" pitchFamily="34" charset="0"/>
              </a:rPr>
              <a:t> 4</a:t>
            </a:r>
          </a:p>
          <a:p>
            <a:r>
              <a:rPr lang="en-GB" sz="2400" dirty="0">
                <a:solidFill>
                  <a:schemeClr val="accent1">
                    <a:lumMod val="75000"/>
                  </a:schemeClr>
                </a:solidFill>
                <a:latin typeface="Arial" panose="020B0604020202020204" pitchFamily="34" charset="0"/>
                <a:cs typeface="Arial" panose="020B0604020202020204" pitchFamily="34" charset="0"/>
              </a:rPr>
              <a:t>1 x Individual Tutorial</a:t>
            </a:r>
          </a:p>
          <a:p>
            <a:r>
              <a:rPr lang="en-GB" sz="2400" dirty="0">
                <a:solidFill>
                  <a:schemeClr val="accent1">
                    <a:lumMod val="75000"/>
                  </a:schemeClr>
                </a:solidFill>
                <a:latin typeface="Arial" panose="020B0604020202020204" pitchFamily="34" charset="0"/>
                <a:cs typeface="Arial" panose="020B0604020202020204" pitchFamily="34" charset="0"/>
              </a:rPr>
              <a:t>1 x Group Tutorial </a:t>
            </a:r>
          </a:p>
        </p:txBody>
      </p:sp>
    </p:spTree>
    <p:extLst>
      <p:ext uri="{BB962C8B-B14F-4D97-AF65-F5344CB8AC3E}">
        <p14:creationId xmlns:p14="http://schemas.microsoft.com/office/powerpoint/2010/main" val="3895234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29D2D-CE81-4F92-9DCB-FE05B5C52DE6}"/>
              </a:ext>
            </a:extLst>
          </p:cNvPr>
          <p:cNvSpPr>
            <a:spLocks noGrp="1"/>
          </p:cNvSpPr>
          <p:nvPr>
            <p:ph type="title"/>
          </p:nvPr>
        </p:nvSpPr>
        <p:spPr>
          <a:xfrm>
            <a:off x="628650" y="365127"/>
            <a:ext cx="7886700" cy="396873"/>
          </a:xfrm>
        </p:spPr>
        <p:txBody>
          <a:bodyPr>
            <a:noAutofit/>
          </a:bodyPr>
          <a:lstStyle/>
          <a:p>
            <a:pPr algn="ctr"/>
            <a:r>
              <a:rPr lang="en-GB" sz="4800" b="1" dirty="0" err="1">
                <a:latin typeface="Arial" panose="020B0604020202020204" pitchFamily="34" charset="0"/>
                <a:cs typeface="Arial" panose="020B0604020202020204" pitchFamily="34" charset="0"/>
              </a:rPr>
              <a:t>Heriau</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CF4C7A-3E78-4D78-BDF5-343D983B4663}"/>
              </a:ext>
            </a:extLst>
          </p:cNvPr>
          <p:cNvSpPr>
            <a:spLocks noGrp="1"/>
          </p:cNvSpPr>
          <p:nvPr>
            <p:ph sz="half" idx="1"/>
          </p:nvPr>
        </p:nvSpPr>
        <p:spPr>
          <a:xfrm>
            <a:off x="304800" y="1143001"/>
            <a:ext cx="8382000" cy="5262563"/>
          </a:xfrm>
        </p:spPr>
        <p:txBody>
          <a:bodyPr>
            <a:noAutofit/>
          </a:bodyPr>
          <a:lstStyle/>
          <a:p>
            <a:r>
              <a:rPr lang="cy-GB" dirty="0">
                <a:latin typeface="Arial" panose="020B0604020202020204" pitchFamily="34" charset="0"/>
                <a:cs typeface="Arial" panose="020B0604020202020204" pitchFamily="34" charset="0"/>
              </a:rPr>
              <a:t>Os yw’n debygol eich bod yn ceisio am Dyddiad Cyflwyno Gwahanol neu am Amgylchiadau Esgusodol, efallai </a:t>
            </a:r>
            <a:r>
              <a:rPr lang="cy-GB" b="1" dirty="0">
                <a:latin typeface="Arial" panose="020B0604020202020204" pitchFamily="34" charset="0"/>
                <a:cs typeface="Arial" panose="020B0604020202020204" pitchFamily="34" charset="0"/>
              </a:rPr>
              <a:t>na fydd </a:t>
            </a:r>
            <a:r>
              <a:rPr lang="cy-GB" dirty="0">
                <a:latin typeface="Arial" panose="020B0604020202020204" pitchFamily="34" charset="0"/>
                <a:cs typeface="Arial" panose="020B0604020202020204" pitchFamily="34" charset="0"/>
              </a:rPr>
              <a:t>hi’n bosib i chi gymryd rhan yn y gwaith grŵp yma.</a:t>
            </a:r>
          </a:p>
          <a:p>
            <a:r>
              <a:rPr lang="cy-GB" dirty="0">
                <a:latin typeface="Arial" panose="020B0604020202020204" pitchFamily="34" charset="0"/>
                <a:cs typeface="Arial" panose="020B0604020202020204" pitchFamily="34" charset="0"/>
              </a:rPr>
              <a:t>Os mai dyma yw’r achos, bydd angen i chi hysbysu eich darlithydd </a:t>
            </a:r>
            <a:r>
              <a:rPr lang="cy-GB" b="1" dirty="0">
                <a:latin typeface="Arial" panose="020B0604020202020204" pitchFamily="34" charset="0"/>
                <a:cs typeface="Arial" panose="020B0604020202020204" pitchFamily="34" charset="0"/>
              </a:rPr>
              <a:t>yn syth </a:t>
            </a:r>
            <a:r>
              <a:rPr lang="cy-GB" dirty="0">
                <a:latin typeface="Arial" panose="020B0604020202020204" pitchFamily="34" charset="0"/>
                <a:cs typeface="Arial" panose="020B0604020202020204" pitchFamily="34" charset="0"/>
              </a:rPr>
              <a:t>yn dilyn Darlith 1 fel bod trefniadau asesu gwahanol yn gallu cael ei baratoi ar eich cyfer.</a:t>
            </a:r>
          </a:p>
          <a:p>
            <a:r>
              <a:rPr lang="cy-GB" dirty="0">
                <a:latin typeface="Arial" panose="020B0604020202020204" pitchFamily="34" charset="0"/>
                <a:cs typeface="Arial" panose="020B0604020202020204" pitchFamily="34" charset="0"/>
              </a:rPr>
              <a:t>Dyma fyddai’r </a:t>
            </a:r>
            <a:r>
              <a:rPr lang="cy-GB" b="1" dirty="0">
                <a:latin typeface="Arial" panose="020B0604020202020204" pitchFamily="34" charset="0"/>
                <a:cs typeface="Arial" panose="020B0604020202020204" pitchFamily="34" charset="0"/>
              </a:rPr>
              <a:t>UNIG</a:t>
            </a:r>
            <a:r>
              <a:rPr lang="cy-GB" dirty="0">
                <a:latin typeface="Arial" panose="020B0604020202020204" pitchFamily="34" charset="0"/>
                <a:cs typeface="Arial" panose="020B0604020202020204" pitchFamily="34" charset="0"/>
              </a:rPr>
              <a:t> amgylchiadau ble byddai asesiadau unigol yn cael eu caniatáu. </a:t>
            </a:r>
          </a:p>
        </p:txBody>
      </p:sp>
      <p:sp>
        <p:nvSpPr>
          <p:cNvPr id="4" name="Content Placeholder 3">
            <a:extLst>
              <a:ext uri="{FF2B5EF4-FFF2-40B4-BE49-F238E27FC236}">
                <a16:creationId xmlns:a16="http://schemas.microsoft.com/office/drawing/2014/main" id="{B00237EA-F4DF-438B-98BD-F78375EA4F36}"/>
              </a:ext>
            </a:extLst>
          </p:cNvPr>
          <p:cNvSpPr>
            <a:spLocks noGrp="1"/>
          </p:cNvSpPr>
          <p:nvPr>
            <p:ph sz="half" idx="2"/>
          </p:nvPr>
        </p:nvSpPr>
        <p:spPr>
          <a:xfrm>
            <a:off x="4629150" y="1143001"/>
            <a:ext cx="4210050" cy="5033962"/>
          </a:xfrm>
        </p:spPr>
        <p:txBody>
          <a:bodyPr>
            <a:noAutofit/>
          </a:bodyPr>
          <a:lstStyle/>
          <a:p>
            <a:r>
              <a:rPr lang="en-GB" sz="19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38573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F150-53FA-39E9-24C3-4C6F0E0F9092}"/>
              </a:ext>
            </a:extLst>
          </p:cNvPr>
          <p:cNvSpPr>
            <a:spLocks noGrp="1"/>
          </p:cNvSpPr>
          <p:nvPr>
            <p:ph type="title"/>
          </p:nvPr>
        </p:nvSpPr>
        <p:spPr>
          <a:xfrm>
            <a:off x="628650" y="365127"/>
            <a:ext cx="7886700" cy="701674"/>
          </a:xfrm>
        </p:spPr>
        <p:txBody>
          <a:bodyPr/>
          <a:lstStyle/>
          <a:p>
            <a:pPr algn="ctr"/>
            <a:r>
              <a:rPr lang="en-GB" sz="4400" b="1" dirty="0">
                <a:solidFill>
                  <a:schemeClr val="accent1">
                    <a:lumMod val="75000"/>
                  </a:schemeClr>
                </a:solidFill>
                <a:latin typeface="Arial" panose="020B0604020202020204" pitchFamily="34" charset="0"/>
                <a:cs typeface="Arial" panose="020B0604020202020204" pitchFamily="34" charset="0"/>
              </a:rPr>
              <a:t>Challenges</a:t>
            </a:r>
            <a:endParaRPr lang="en-GB" dirty="0"/>
          </a:p>
        </p:txBody>
      </p:sp>
      <p:sp>
        <p:nvSpPr>
          <p:cNvPr id="4" name="Content Placeholder 3">
            <a:extLst>
              <a:ext uri="{FF2B5EF4-FFF2-40B4-BE49-F238E27FC236}">
                <a16:creationId xmlns:a16="http://schemas.microsoft.com/office/drawing/2014/main" id="{19E085BD-5519-3BBD-ED6F-490956233390}"/>
              </a:ext>
            </a:extLst>
          </p:cNvPr>
          <p:cNvSpPr>
            <a:spLocks noGrp="1"/>
          </p:cNvSpPr>
          <p:nvPr>
            <p:ph sz="half" idx="1"/>
          </p:nvPr>
        </p:nvSpPr>
        <p:spPr>
          <a:xfrm>
            <a:off x="533400" y="1295400"/>
            <a:ext cx="8286750" cy="4881563"/>
          </a:xfrm>
        </p:spPr>
        <p:txBody>
          <a:bodyPr>
            <a:normAutofit/>
          </a:bodyPr>
          <a:lstStyle/>
          <a:p>
            <a:r>
              <a:rPr lang="en-GB" sz="2800" dirty="0">
                <a:solidFill>
                  <a:schemeClr val="accent1">
                    <a:lumMod val="75000"/>
                  </a:schemeClr>
                </a:solidFill>
                <a:latin typeface="Arial" panose="020B0604020202020204" pitchFamily="34" charset="0"/>
                <a:cs typeface="Arial" panose="020B0604020202020204" pitchFamily="34" charset="0"/>
              </a:rPr>
              <a:t>If it is likely that you will be applying for either a Differentiated Deadline or for Extenuating Circumstances, it may </a:t>
            </a:r>
            <a:r>
              <a:rPr lang="en-GB" sz="2800" b="1" dirty="0">
                <a:solidFill>
                  <a:schemeClr val="accent1">
                    <a:lumMod val="75000"/>
                  </a:schemeClr>
                </a:solidFill>
                <a:latin typeface="Arial" panose="020B0604020202020204" pitchFamily="34" charset="0"/>
                <a:cs typeface="Arial" panose="020B0604020202020204" pitchFamily="34" charset="0"/>
              </a:rPr>
              <a:t>NOT</a:t>
            </a:r>
            <a:r>
              <a:rPr lang="en-GB" sz="2800" dirty="0">
                <a:solidFill>
                  <a:schemeClr val="accent1">
                    <a:lumMod val="75000"/>
                  </a:schemeClr>
                </a:solidFill>
                <a:latin typeface="Arial" panose="020B0604020202020204" pitchFamily="34" charset="0"/>
                <a:cs typeface="Arial" panose="020B0604020202020204" pitchFamily="34" charset="0"/>
              </a:rPr>
              <a:t> be possible for you to participate in this group work.</a:t>
            </a:r>
          </a:p>
          <a:p>
            <a:r>
              <a:rPr lang="en-GB" sz="2800" dirty="0">
                <a:solidFill>
                  <a:schemeClr val="accent1">
                    <a:lumMod val="75000"/>
                  </a:schemeClr>
                </a:solidFill>
                <a:latin typeface="Arial" panose="020B0604020202020204" pitchFamily="34" charset="0"/>
                <a:cs typeface="Arial" panose="020B0604020202020204" pitchFamily="34" charset="0"/>
              </a:rPr>
              <a:t>If this is the case – you need to notify your lecturer </a:t>
            </a:r>
            <a:r>
              <a:rPr lang="en-GB" sz="2800" b="1" dirty="0">
                <a:solidFill>
                  <a:schemeClr val="accent1">
                    <a:lumMod val="75000"/>
                  </a:schemeClr>
                </a:solidFill>
                <a:latin typeface="Arial" panose="020B0604020202020204" pitchFamily="34" charset="0"/>
                <a:cs typeface="Arial" panose="020B0604020202020204" pitchFamily="34" charset="0"/>
              </a:rPr>
              <a:t>immediately</a:t>
            </a:r>
            <a:r>
              <a:rPr lang="en-GB" sz="2800" dirty="0">
                <a:solidFill>
                  <a:schemeClr val="accent1">
                    <a:lumMod val="75000"/>
                  </a:schemeClr>
                </a:solidFill>
                <a:latin typeface="Arial" panose="020B0604020202020204" pitchFamily="34" charset="0"/>
                <a:cs typeface="Arial" panose="020B0604020202020204" pitchFamily="34" charset="0"/>
              </a:rPr>
              <a:t> following Lecture 1 so that alternative assessment arrangements can be made for you. </a:t>
            </a:r>
          </a:p>
          <a:p>
            <a:r>
              <a:rPr lang="en-GB" sz="2800" dirty="0">
                <a:solidFill>
                  <a:schemeClr val="accent1">
                    <a:lumMod val="75000"/>
                  </a:schemeClr>
                </a:solidFill>
                <a:latin typeface="Arial" panose="020B0604020202020204" pitchFamily="34" charset="0"/>
                <a:cs typeface="Arial" panose="020B0604020202020204" pitchFamily="34" charset="0"/>
              </a:rPr>
              <a:t>These would be the </a:t>
            </a:r>
            <a:r>
              <a:rPr lang="en-GB" sz="2800" b="1" dirty="0">
                <a:solidFill>
                  <a:schemeClr val="accent1">
                    <a:lumMod val="75000"/>
                  </a:schemeClr>
                </a:solidFill>
                <a:latin typeface="Arial" panose="020B0604020202020204" pitchFamily="34" charset="0"/>
                <a:cs typeface="Arial" panose="020B0604020202020204" pitchFamily="34" charset="0"/>
              </a:rPr>
              <a:t>ONLY </a:t>
            </a:r>
            <a:r>
              <a:rPr lang="en-GB" sz="2800" dirty="0">
                <a:solidFill>
                  <a:schemeClr val="accent1">
                    <a:lumMod val="75000"/>
                  </a:schemeClr>
                </a:solidFill>
                <a:latin typeface="Arial" panose="020B0604020202020204" pitchFamily="34" charset="0"/>
                <a:cs typeface="Arial" panose="020B0604020202020204" pitchFamily="34" charset="0"/>
              </a:rPr>
              <a:t>circumstances where individual assessments would be permitted</a:t>
            </a:r>
            <a:endParaRPr lang="en-GB" dirty="0">
              <a:solidFill>
                <a:schemeClr val="accent1">
                  <a:lumMod val="75000"/>
                </a:schemeClr>
              </a:solidFill>
            </a:endParaRPr>
          </a:p>
        </p:txBody>
      </p:sp>
    </p:spTree>
    <p:extLst>
      <p:ext uri="{BB962C8B-B14F-4D97-AF65-F5344CB8AC3E}">
        <p14:creationId xmlns:p14="http://schemas.microsoft.com/office/powerpoint/2010/main" val="2454010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7896" y="914400"/>
            <a:ext cx="8839200" cy="831626"/>
          </a:xfrm>
        </p:spPr>
        <p:txBody>
          <a:bodyPr>
            <a:noAutofit/>
          </a:bodyPr>
          <a:lstStyle/>
          <a:p>
            <a:pPr algn="ctr"/>
            <a:r>
              <a:rPr lang="cy-GB" altLang="cy-GB" sz="4800" b="1"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4800"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4800" b="1" kern="0" dirty="0">
                <a:solidFill>
                  <a:schemeClr val="accent1">
                    <a:lumMod val="75000"/>
                  </a:schemeClr>
                </a:solidFill>
                <a:latin typeface="Arial" panose="020B0604020202020204" pitchFamily="34" charset="0"/>
                <a:ea typeface="ＭＳ Ｐゴシック" charset="-128"/>
                <a:cs typeface="Arial" panose="020B0604020202020204" pitchFamily="34" charset="0"/>
              </a:rPr>
              <a:t>Extenuating Circumstances (EC)</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87896" y="2590800"/>
            <a:ext cx="4536504" cy="4692180"/>
          </a:xfrm>
        </p:spPr>
        <p:txBody>
          <a:bodyPr>
            <a:normAutofit/>
          </a:bodyPr>
          <a:lstStyle/>
          <a:p>
            <a:r>
              <a:rPr lang="en-US" sz="2400" dirty="0">
                <a:latin typeface="Arial" panose="020B0604020202020204" pitchFamily="34" charset="0"/>
                <a:cs typeface="Arial" panose="020B0604020202020204" pitchFamily="34" charset="0"/>
              </a:rPr>
              <a:t>Dimond </a:t>
            </a:r>
            <a:r>
              <a:rPr lang="en-US" sz="2400" dirty="0" err="1">
                <a:latin typeface="Arial" panose="020B0604020202020204" pitchFamily="34" charset="0"/>
                <a:cs typeface="Arial" panose="020B0604020202020204" pitchFamily="34" charset="0"/>
              </a:rPr>
              <a:t>digwyddiadau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allan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o’ch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rheolaeth</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Proses </a:t>
            </a:r>
            <a:r>
              <a:rPr lang="en-US" sz="2400" dirty="0" err="1">
                <a:latin typeface="Arial" panose="020B0604020202020204" pitchFamily="34" charset="0"/>
                <a:cs typeface="Arial" panose="020B0604020202020204" pitchFamily="34" charset="0"/>
              </a:rPr>
              <a:t>swyddogol</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Tystiolaeth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Cwblhau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ffurflen</a:t>
            </a:r>
            <a:r>
              <a:rPr lang="en-US" sz="2400" dirty="0">
                <a:latin typeface="Arial" panose="020B0604020202020204" pitchFamily="34" charset="0"/>
                <a:cs typeface="Arial" panose="020B0604020202020204" pitchFamily="34" charset="0"/>
              </a:rPr>
              <a:t> SC01</a:t>
            </a:r>
          </a:p>
          <a:p>
            <a:r>
              <a:rPr lang="en-US" sz="2400" dirty="0" err="1">
                <a:latin typeface="Arial" panose="020B0604020202020204" pitchFamily="34" charset="0"/>
                <a:cs typeface="Arial" panose="020B0604020202020204" pitchFamily="34" charset="0"/>
              </a:rPr>
              <a:t>Cysylltu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gyda’r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Swyddfa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Academaidd</a:t>
            </a: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Hwb</a:t>
            </a:r>
            <a:r>
              <a:rPr lang="en-US" sz="24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953000" y="2667000"/>
            <a:ext cx="4407346" cy="4692179"/>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Only events beyond your control</a:t>
            </a:r>
          </a:p>
          <a:p>
            <a:r>
              <a:rPr lang="en-GB" sz="2400" dirty="0">
                <a:solidFill>
                  <a:schemeClr val="accent1">
                    <a:lumMod val="75000"/>
                  </a:schemeClr>
                </a:solidFill>
                <a:latin typeface="Arial" panose="020B0604020202020204" pitchFamily="34" charset="0"/>
                <a:cs typeface="Arial" panose="020B0604020202020204" pitchFamily="34" charset="0"/>
              </a:rPr>
              <a:t>Official process</a:t>
            </a:r>
          </a:p>
          <a:p>
            <a:r>
              <a:rPr lang="en-GB" sz="2400" dirty="0">
                <a:solidFill>
                  <a:schemeClr val="accent1">
                    <a:lumMod val="75000"/>
                  </a:schemeClr>
                </a:solidFill>
                <a:latin typeface="Arial" panose="020B0604020202020204" pitchFamily="34" charset="0"/>
                <a:cs typeface="Arial" panose="020B0604020202020204" pitchFamily="34" charset="0"/>
              </a:rPr>
              <a:t>Evidence</a:t>
            </a:r>
          </a:p>
          <a:p>
            <a:r>
              <a:rPr lang="en-GB" sz="2400" dirty="0">
                <a:solidFill>
                  <a:schemeClr val="accent1">
                    <a:lumMod val="75000"/>
                  </a:schemeClr>
                </a:solidFill>
                <a:latin typeface="Arial" panose="020B0604020202020204" pitchFamily="34" charset="0"/>
                <a:cs typeface="Arial" panose="020B0604020202020204" pitchFamily="34" charset="0"/>
              </a:rPr>
              <a:t>Complete form SC01</a:t>
            </a:r>
          </a:p>
          <a:p>
            <a:r>
              <a:rPr lang="en-GB" sz="2400" dirty="0">
                <a:solidFill>
                  <a:schemeClr val="accent1">
                    <a:lumMod val="75000"/>
                  </a:schemeClr>
                </a:solidFill>
                <a:latin typeface="Arial" panose="020B0604020202020204" pitchFamily="34" charset="0"/>
                <a:cs typeface="Arial" panose="020B0604020202020204" pitchFamily="34" charset="0"/>
              </a:rPr>
              <a:t>Liaise with Academic Office</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(Hwb)</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olorful question marks in different colors">
            <a:extLst>
              <a:ext uri="{FF2B5EF4-FFF2-40B4-BE49-F238E27FC236}">
                <a16:creationId xmlns:a16="http://schemas.microsoft.com/office/drawing/2014/main" id="{2181F64A-6647-4B44-BB6F-5187D69811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81200" y="304800"/>
            <a:ext cx="5708078" cy="5505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0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1E93-A0C0-FB0A-98F9-9A13B2EDD3C0}"/>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Geirfa</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Glossary</a:t>
            </a:r>
          </a:p>
        </p:txBody>
      </p:sp>
      <p:sp>
        <p:nvSpPr>
          <p:cNvPr id="3" name="Content Placeholder 2">
            <a:extLst>
              <a:ext uri="{FF2B5EF4-FFF2-40B4-BE49-F238E27FC236}">
                <a16:creationId xmlns:a16="http://schemas.microsoft.com/office/drawing/2014/main" id="{29167CC9-CCD4-AE72-43B5-DB30B173D54E}"/>
              </a:ext>
            </a:extLst>
          </p:cNvPr>
          <p:cNvSpPr>
            <a:spLocks noGrp="1"/>
          </p:cNvSpPr>
          <p:nvPr>
            <p:ph sz="half" idx="1"/>
          </p:nvPr>
        </p:nvSpPr>
        <p:spPr>
          <a:xfrm>
            <a:off x="628650" y="1825625"/>
            <a:ext cx="8058150" cy="3809862"/>
          </a:xfrm>
        </p:spPr>
        <p:txBody>
          <a:bodyPr/>
          <a:lstStyle/>
          <a:p>
            <a:pPr marL="0" indent="0">
              <a:buNone/>
            </a:pPr>
            <a:r>
              <a:rPr lang="en-GB" dirty="0" err="1">
                <a:latin typeface="Arial" panose="020B0604020202020204" pitchFamily="34" charset="0"/>
                <a:cs typeface="Arial" panose="020B0604020202020204" pitchFamily="34" charset="0"/>
              </a:rPr>
              <a:t>Rheolwr</a:t>
            </a:r>
            <a:r>
              <a:rPr lang="en-GB" dirty="0">
                <a:latin typeface="Arial" panose="020B0604020202020204" pitchFamily="34" charset="0"/>
                <a:cs typeface="Arial" panose="020B0604020202020204" pitchFamily="34" charset="0"/>
              </a:rPr>
              <a:t> – Person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gyfrifol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sefydliad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grŵp</a:t>
            </a:r>
            <a:r>
              <a:rPr lang="en-GB" dirty="0">
                <a:latin typeface="Arial" panose="020B0604020202020204" pitchFamily="34" charset="0"/>
                <a:cs typeface="Arial" panose="020B0604020202020204" pitchFamily="34" charset="0"/>
              </a:rPr>
              <a:t> o staff</a:t>
            </a:r>
          </a:p>
          <a:p>
            <a:pPr marL="0" indent="0">
              <a:buNone/>
            </a:pP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 person â </a:t>
            </a:r>
            <a:r>
              <a:rPr lang="en-GB" dirty="0" err="1">
                <a:latin typeface="Arial" panose="020B0604020202020204" pitchFamily="34" charset="0"/>
                <a:cs typeface="Arial" panose="020B0604020202020204" pitchFamily="34" charset="0"/>
              </a:rPr>
              <a:t>gweledigaeth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sefydliad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grŵp</a:t>
            </a:r>
            <a:r>
              <a:rPr lang="en-GB" dirty="0">
                <a:latin typeface="Arial" panose="020B0604020202020204" pitchFamily="34" charset="0"/>
                <a:cs typeface="Arial" panose="020B0604020202020204" pitchFamily="34" charset="0"/>
              </a:rPr>
              <a:t> o staff</a:t>
            </a:r>
          </a:p>
          <a:p>
            <a:pPr marL="0" indent="0">
              <a:buNone/>
            </a:pPr>
            <a:endParaRPr lang="en-GB" dirty="0"/>
          </a:p>
        </p:txBody>
      </p:sp>
    </p:spTree>
    <p:extLst>
      <p:ext uri="{BB962C8B-B14F-4D97-AF65-F5344CB8AC3E}">
        <p14:creationId xmlns:p14="http://schemas.microsoft.com/office/powerpoint/2010/main" val="37270336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1E93-A0C0-FB0A-98F9-9A13B2EDD3C0}"/>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Geirfa</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Glossary</a:t>
            </a:r>
          </a:p>
        </p:txBody>
      </p:sp>
      <p:sp>
        <p:nvSpPr>
          <p:cNvPr id="3" name="Content Placeholder 2">
            <a:extLst>
              <a:ext uri="{FF2B5EF4-FFF2-40B4-BE49-F238E27FC236}">
                <a16:creationId xmlns:a16="http://schemas.microsoft.com/office/drawing/2014/main" id="{29167CC9-CCD4-AE72-43B5-DB30B173D54E}"/>
              </a:ext>
            </a:extLst>
          </p:cNvPr>
          <p:cNvSpPr>
            <a:spLocks noGrp="1"/>
          </p:cNvSpPr>
          <p:nvPr>
            <p:ph sz="half" idx="1"/>
          </p:nvPr>
        </p:nvSpPr>
        <p:spPr>
          <a:xfrm>
            <a:off x="628650" y="1825625"/>
            <a:ext cx="8058150" cy="3809862"/>
          </a:xfrm>
        </p:spPr>
        <p:txBody>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Manager – a person responsible for controlling an organization or a group of staff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Leader – a person with a vision who leads an organization or a group of staff</a:t>
            </a:r>
          </a:p>
          <a:p>
            <a:pPr marL="0" indent="0">
              <a:buNone/>
            </a:pPr>
            <a:endParaRPr lang="en-GB" dirty="0"/>
          </a:p>
        </p:txBody>
      </p:sp>
    </p:spTree>
    <p:extLst>
      <p:ext uri="{BB962C8B-B14F-4D97-AF65-F5344CB8AC3E}">
        <p14:creationId xmlns:p14="http://schemas.microsoft.com/office/powerpoint/2010/main" val="23113185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text with colorful arrows around it">
            <a:extLst>
              <a:ext uri="{FF2B5EF4-FFF2-40B4-BE49-F238E27FC236}">
                <a16:creationId xmlns:a16="http://schemas.microsoft.com/office/drawing/2014/main" id="{556C40DC-655F-DE01-C55D-61FC342E5737}"/>
              </a:ext>
            </a:extLst>
          </p:cNvPr>
          <p:cNvPicPr>
            <a:picLocks noChangeAspect="1"/>
          </p:cNvPicPr>
          <p:nvPr/>
        </p:nvPicPr>
        <p:blipFill>
          <a:blip r:embed="rId2"/>
          <a:stretch>
            <a:fillRect/>
          </a:stretch>
        </p:blipFill>
        <p:spPr>
          <a:xfrm>
            <a:off x="0" y="0"/>
            <a:ext cx="9144000" cy="5735332"/>
          </a:xfrm>
          <a:prstGeom prst="rect">
            <a:avLst/>
          </a:prstGeom>
        </p:spPr>
      </p:pic>
    </p:spTree>
    <p:extLst>
      <p:ext uri="{BB962C8B-B14F-4D97-AF65-F5344CB8AC3E}">
        <p14:creationId xmlns:p14="http://schemas.microsoft.com/office/powerpoint/2010/main" val="34881328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Trafodwch</a:t>
            </a:r>
            <a:r>
              <a:rPr lang="en-GB" sz="4800" b="1" dirty="0">
                <a:latin typeface="Arial" panose="020B0604020202020204" pitchFamily="34" charset="0"/>
                <a:cs typeface="Arial" panose="020B0604020202020204" pitchFamily="34" charset="0"/>
              </a:rPr>
              <a:t>…</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Discuss…</a:t>
            </a:r>
          </a:p>
        </p:txBody>
      </p:sp>
      <p:sp>
        <p:nvSpPr>
          <p:cNvPr id="3" name="Content Placeholder 2"/>
          <p:cNvSpPr>
            <a:spLocks noGrp="1"/>
          </p:cNvSpPr>
          <p:nvPr>
            <p:ph sz="half" idx="1"/>
          </p:nvPr>
        </p:nvSpPr>
        <p:spPr/>
        <p:txBody>
          <a:bodyPr/>
          <a:lstStyle/>
          <a:p>
            <a:endParaRPr lang="en-GB" dirty="0"/>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What is a leader?</a:t>
            </a:r>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Who is a leader?</a:t>
            </a:r>
          </a:p>
        </p:txBody>
      </p:sp>
    </p:spTree>
    <p:extLst>
      <p:ext uri="{BB962C8B-B14F-4D97-AF65-F5344CB8AC3E}">
        <p14:creationId xmlns:p14="http://schemas.microsoft.com/office/powerpoint/2010/main" val="26880454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artin Luther K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120875"/>
            <a:ext cx="4041775" cy="275654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JFK">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50154" y="158241"/>
            <a:ext cx="3696345" cy="36766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andhi">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8143" y="3120875"/>
            <a:ext cx="3120281" cy="3487617"/>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4" descr="Image result for rosa parks">
            <a:hlinkClick r:id="rId9"/>
          </p:cNvPr>
          <p:cNvSpPr>
            <a:spLocks noChangeAspect="1" noChangeArrowheads="1"/>
          </p:cNvSpPr>
          <p:nvPr/>
        </p:nvSpPr>
        <p:spPr bwMode="auto">
          <a:xfrm>
            <a:off x="155575" y="-13716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6" descr="Image result for rosa parks">
            <a:hlinkClick r:id="rId9"/>
          </p:cNvPr>
          <p:cNvSpPr>
            <a:spLocks noChangeAspect="1" noChangeArrowheads="1"/>
          </p:cNvSpPr>
          <p:nvPr/>
        </p:nvSpPr>
        <p:spPr bwMode="auto">
          <a:xfrm>
            <a:off x="307975" y="-12192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2" descr="Nelson Mandela">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39752" y="188640"/>
            <a:ext cx="3581400" cy="315029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Mother Teresa">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63888" y="3338935"/>
            <a:ext cx="2410754" cy="3256197"/>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Rosa Parks"/>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2207" y="158936"/>
            <a:ext cx="2237545" cy="2961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185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avid Attenborough&#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 y="-76200"/>
            <a:ext cx="5652120" cy="5081810"/>
          </a:xfrm>
          <a:prstGeom prst="rect">
            <a:avLst/>
          </a:prstGeom>
        </p:spPr>
      </p:pic>
      <p:pic>
        <p:nvPicPr>
          <p:cNvPr id="3" name="Picture 2" descr="Greta Thunberg picture"/>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9504" y="2556520"/>
            <a:ext cx="4388296" cy="4225279"/>
          </a:xfrm>
          <a:prstGeom prst="rect">
            <a:avLst/>
          </a:prstGeom>
        </p:spPr>
      </p:pic>
      <p:pic>
        <p:nvPicPr>
          <p:cNvPr id="7" name="Picture 6">
            <a:extLs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0232" y="152400"/>
            <a:ext cx="2331368" cy="2895599"/>
          </a:xfrm>
          <a:prstGeom prst="rect">
            <a:avLst/>
          </a:prstGeom>
        </p:spPr>
      </p:pic>
    </p:spTree>
    <p:extLst>
      <p:ext uri="{BB962C8B-B14F-4D97-AF65-F5344CB8AC3E}">
        <p14:creationId xmlns:p14="http://schemas.microsoft.com/office/powerpoint/2010/main" val="23015358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Autofit/>
          </a:bodyPr>
          <a:lstStyle/>
          <a:p>
            <a:pPr algn="ctr"/>
            <a:r>
              <a:rPr lang="en-GB" sz="4800" dirty="0" err="1">
                <a:latin typeface="Arial" panose="020B0604020202020204" pitchFamily="34" charset="0"/>
                <a:cs typeface="Arial" panose="020B0604020202020204" pitchFamily="34" charset="0"/>
              </a:rPr>
              <a:t>Neu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beth</a:t>
            </a:r>
            <a:r>
              <a:rPr lang="en-GB" sz="4800" dirty="0">
                <a:latin typeface="Arial" panose="020B0604020202020204" pitchFamily="34" charset="0"/>
                <a:cs typeface="Arial" panose="020B0604020202020204" pitchFamily="34" charset="0"/>
              </a:rPr>
              <a:t> am </a:t>
            </a:r>
            <a:r>
              <a:rPr lang="en-GB" sz="4800" dirty="0" err="1">
                <a:latin typeface="Arial" panose="020B0604020202020204" pitchFamily="34" charset="0"/>
                <a:cs typeface="Arial" panose="020B0604020202020204" pitchFamily="34" charset="0"/>
              </a:rPr>
              <a:t>rhain</a:t>
            </a:r>
            <a:r>
              <a:rPr lang="en-GB" sz="4800" dirty="0">
                <a:latin typeface="Arial" panose="020B0604020202020204" pitchFamily="34" charset="0"/>
                <a:cs typeface="Arial" panose="020B0604020202020204" pitchFamily="34" charset="0"/>
              </a:rPr>
              <a:t>?</a:t>
            </a:r>
            <a:br>
              <a:rPr lang="en-GB" sz="4800" dirty="0">
                <a:latin typeface="Arial" panose="020B0604020202020204" pitchFamily="34" charset="0"/>
                <a:cs typeface="Arial" panose="020B0604020202020204" pitchFamily="34" charset="0"/>
              </a:rPr>
            </a:br>
            <a:r>
              <a:rPr lang="en-GB" sz="4800" dirty="0">
                <a:solidFill>
                  <a:schemeClr val="accent1">
                    <a:lumMod val="75000"/>
                  </a:schemeClr>
                </a:solidFill>
                <a:latin typeface="Arial" panose="020B0604020202020204" pitchFamily="34" charset="0"/>
                <a:cs typeface="Arial" panose="020B0604020202020204" pitchFamily="34" charset="0"/>
              </a:rPr>
              <a:t>Or what about these?</a:t>
            </a:r>
          </a:p>
        </p:txBody>
      </p:sp>
      <p:pic>
        <p:nvPicPr>
          <p:cNvPr id="4" name="Content Placeholder 3" descr="Malala Yousafzai"/>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9512" y="1268759"/>
            <a:ext cx="4392488" cy="2745359"/>
          </a:xfrm>
        </p:spPr>
      </p:pic>
      <p:pic>
        <p:nvPicPr>
          <p:cNvPr id="5" name="Picture 4" descr="Bill Gate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1960" y="2132856"/>
            <a:ext cx="4571975" cy="2961571"/>
          </a:xfrm>
          <a:prstGeom prst="rect">
            <a:avLst/>
          </a:prstGeom>
        </p:spPr>
      </p:pic>
      <p:pic>
        <p:nvPicPr>
          <p:cNvPr id="6" name="Picture 5" descr="Stephen Hawki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520" y="4014119"/>
            <a:ext cx="4464496" cy="2826152"/>
          </a:xfrm>
          <a:prstGeom prst="rect">
            <a:avLst/>
          </a:prstGeom>
        </p:spPr>
      </p:pic>
    </p:spTree>
    <p:extLst>
      <p:ext uri="{BB962C8B-B14F-4D97-AF65-F5344CB8AC3E}">
        <p14:creationId xmlns:p14="http://schemas.microsoft.com/office/powerpoint/2010/main" val="2287408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304800"/>
            <a:ext cx="9982200" cy="1325563"/>
          </a:xfrm>
        </p:spPr>
        <p:txBody>
          <a:bodyPr>
            <a:noAutofit/>
          </a:bodyPr>
          <a:lstStyle/>
          <a:p>
            <a:pPr algn="ctr"/>
            <a:r>
              <a:rPr lang="en-GB" sz="4800" b="1" dirty="0" err="1">
                <a:latin typeface="Arial" panose="020B0604020202020204" pitchFamily="34" charset="0"/>
                <a:cs typeface="Arial" panose="020B0604020202020204" pitchFamily="34" charset="0"/>
              </a:rPr>
              <a:t>Neu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hyd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oed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fwy</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ddiweddar</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Or even more recently…</a:t>
            </a:r>
          </a:p>
        </p:txBody>
      </p:sp>
      <p:pic>
        <p:nvPicPr>
          <p:cNvPr id="1026" name="Picture 2" descr="Captain Tom Moore."/>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1336322" y="1825625"/>
            <a:ext cx="64713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0213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87601-718B-9738-DF0D-383104960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B71F6E-0D44-FF38-49E8-E5E43B853B2A}"/>
              </a:ext>
            </a:extLst>
          </p:cNvPr>
          <p:cNvSpPr>
            <a:spLocks noGrp="1"/>
          </p:cNvSpPr>
          <p:nvPr>
            <p:ph type="title"/>
          </p:nvPr>
        </p:nvSpPr>
        <p:spPr>
          <a:xfrm>
            <a:off x="-419100" y="304800"/>
            <a:ext cx="9982200" cy="1325563"/>
          </a:xfrm>
        </p:spPr>
        <p:txBody>
          <a:bodyPr>
            <a:noAutofit/>
          </a:bodyPr>
          <a:lstStyle/>
          <a:p>
            <a:pPr algn="ctr"/>
            <a:r>
              <a:rPr lang="en-GB" sz="4800" b="1" dirty="0" err="1">
                <a:latin typeface="Arial" panose="020B0604020202020204" pitchFamily="34" charset="0"/>
                <a:cs typeface="Arial" panose="020B0604020202020204" pitchFamily="34" charset="0"/>
              </a:rPr>
              <a:t>Neu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hyd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oed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fwy</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ddiweddar</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Or even more recently…</a:t>
            </a:r>
          </a:p>
        </p:txBody>
      </p:sp>
      <p:pic>
        <p:nvPicPr>
          <p:cNvPr id="4" name="Content Placeholder 3">
            <a:extLst>
              <a:ext uri="{FF2B5EF4-FFF2-40B4-BE49-F238E27FC236}">
                <a16:creationId xmlns:a16="http://schemas.microsoft.com/office/drawing/2014/main" id="{8367667C-8005-5D06-4CAF-1DA54E9B9076}"/>
              </a:ext>
            </a:extLst>
          </p:cNvPr>
          <p:cNvPicPr>
            <a:picLocks noGrp="1" noChangeAspect="1"/>
          </p:cNvPicPr>
          <p:nvPr>
            <p:ph idx="1"/>
          </p:nvPr>
        </p:nvPicPr>
        <p:blipFill>
          <a:blip r:embed="rId3"/>
          <a:stretch>
            <a:fillRect/>
          </a:stretch>
        </p:blipFill>
        <p:spPr>
          <a:xfrm>
            <a:off x="1336322" y="2057400"/>
            <a:ext cx="6471356" cy="3640138"/>
          </a:xfrm>
          <a:prstGeom prst="rect">
            <a:avLst/>
          </a:prstGeom>
        </p:spPr>
      </p:pic>
    </p:spTree>
    <p:extLst>
      <p:ext uri="{BB962C8B-B14F-4D97-AF65-F5344CB8AC3E}">
        <p14:creationId xmlns:p14="http://schemas.microsoft.com/office/powerpoint/2010/main" val="33087292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381000"/>
            <a:ext cx="4495800" cy="4896545"/>
          </a:xfrm>
        </p:spPr>
        <p:txBody>
          <a:bodyPr>
            <a:noAutofit/>
          </a:bodyPr>
          <a:lstStyle/>
          <a:p>
            <a:pPr marL="0" indent="0">
              <a:buNone/>
            </a:pPr>
            <a:r>
              <a:rPr lang="en-GB" sz="4800" b="1" dirty="0">
                <a:latin typeface="Arial" panose="020B0604020202020204" pitchFamily="34" charset="0"/>
                <a:cs typeface="Arial" panose="020B0604020202020204" pitchFamily="34" charset="0"/>
              </a:rPr>
              <a:t>Felly, </a:t>
            </a:r>
            <a:r>
              <a:rPr lang="en-GB" sz="4800" b="1" dirty="0" err="1">
                <a:latin typeface="Arial" panose="020B0604020202020204" pitchFamily="34" charset="0"/>
                <a:cs typeface="Arial" panose="020B0604020202020204" pitchFamily="34" charset="0"/>
              </a:rPr>
              <a:t>beth</a:t>
            </a:r>
            <a:r>
              <a:rPr lang="en-GB" sz="4800" b="1" dirty="0">
                <a:latin typeface="Arial" panose="020B0604020202020204" pitchFamily="34" charset="0"/>
                <a:cs typeface="Arial" panose="020B0604020202020204" pitchFamily="34" charset="0"/>
              </a:rPr>
              <a:t> am y </a:t>
            </a:r>
            <a:r>
              <a:rPr lang="en-GB" sz="4800" b="1" dirty="0" err="1">
                <a:latin typeface="Arial" panose="020B0604020202020204" pitchFamily="34" charset="0"/>
                <a:cs typeface="Arial" panose="020B0604020202020204" pitchFamily="34" charset="0"/>
              </a:rPr>
              <a:t>blynyddoedd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cynnar</a:t>
            </a:r>
            <a:r>
              <a:rPr lang="en-GB" sz="4800" b="1" dirty="0">
                <a:latin typeface="Arial" panose="020B0604020202020204" pitchFamily="34" charset="0"/>
                <a:cs typeface="Arial" panose="020B0604020202020204" pitchFamily="34" charset="0"/>
              </a:rPr>
              <a:t>? </a:t>
            </a:r>
          </a:p>
          <a:p>
            <a:pPr marL="0" indent="0">
              <a:buNone/>
            </a:pPr>
            <a:endParaRPr lang="en-GB" sz="4800" b="1" dirty="0">
              <a:latin typeface="Arial" panose="020B0604020202020204" pitchFamily="34" charset="0"/>
              <a:cs typeface="Arial" panose="020B0604020202020204" pitchFamily="34" charset="0"/>
            </a:endParaRPr>
          </a:p>
          <a:p>
            <a:pPr marL="0" indent="0">
              <a:buNone/>
            </a:pPr>
            <a:r>
              <a:rPr lang="en-GB" sz="4800" b="1" dirty="0" err="1">
                <a:latin typeface="Arial" panose="020B0604020202020204" pitchFamily="34" charset="0"/>
                <a:cs typeface="Arial" panose="020B0604020202020204" pitchFamily="34" charset="0"/>
              </a:rPr>
              <a:t>Pwy</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sy’n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sefyll</a:t>
            </a:r>
            <a:r>
              <a:rPr lang="en-GB" sz="4800" b="1" dirty="0">
                <a:latin typeface="Arial" panose="020B0604020202020204" pitchFamily="34" charset="0"/>
                <a:cs typeface="Arial" panose="020B0604020202020204" pitchFamily="34" charset="0"/>
              </a:rPr>
              <a:t> mas </a:t>
            </a:r>
            <a:r>
              <a:rPr lang="en-GB" sz="4800" b="1" dirty="0" err="1">
                <a:latin typeface="Arial" panose="020B0604020202020204" pitchFamily="34" charset="0"/>
                <a:cs typeface="Arial" panose="020B0604020202020204" pitchFamily="34" charset="0"/>
              </a:rPr>
              <a:t>i</a:t>
            </a:r>
            <a:r>
              <a:rPr lang="en-GB" sz="4800" b="1" dirty="0">
                <a:latin typeface="Arial" panose="020B0604020202020204" pitchFamily="34" charset="0"/>
                <a:cs typeface="Arial" panose="020B0604020202020204" pitchFamily="34" charset="0"/>
              </a:rPr>
              <a:t> chi?</a:t>
            </a:r>
          </a:p>
        </p:txBody>
      </p:sp>
      <p:sp>
        <p:nvSpPr>
          <p:cNvPr id="4" name="Content Placeholder 3"/>
          <p:cNvSpPr>
            <a:spLocks noGrp="1"/>
          </p:cNvSpPr>
          <p:nvPr>
            <p:ph sz="half" idx="2"/>
          </p:nvPr>
        </p:nvSpPr>
        <p:spPr>
          <a:xfrm>
            <a:off x="4800600" y="381000"/>
            <a:ext cx="4191000" cy="4896545"/>
          </a:xfrm>
        </p:spPr>
        <p:txBody>
          <a:bodyPr>
            <a:noAutofit/>
          </a:bodyPr>
          <a:lstStyle/>
          <a:p>
            <a:pPr marL="0" indent="0">
              <a:buNone/>
            </a:pPr>
            <a:r>
              <a:rPr lang="en-GB" sz="4800" b="1" dirty="0">
                <a:solidFill>
                  <a:schemeClr val="accent1">
                    <a:lumMod val="75000"/>
                  </a:schemeClr>
                </a:solidFill>
                <a:latin typeface="Arial" panose="020B0604020202020204" pitchFamily="34" charset="0"/>
                <a:cs typeface="Arial" panose="020B0604020202020204" pitchFamily="34" charset="0"/>
              </a:rPr>
              <a:t>So, what about the early years?</a:t>
            </a:r>
          </a:p>
          <a:p>
            <a:pPr marL="0" indent="0">
              <a:buNone/>
            </a:pPr>
            <a:endParaRPr lang="en-GB" sz="48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4800" b="1" dirty="0">
                <a:solidFill>
                  <a:schemeClr val="accent1">
                    <a:lumMod val="75000"/>
                  </a:schemeClr>
                </a:solidFill>
                <a:latin typeface="Arial" panose="020B0604020202020204" pitchFamily="34" charset="0"/>
                <a:cs typeface="Arial" panose="020B0604020202020204" pitchFamily="34" charset="0"/>
              </a:rPr>
              <a:t>Who stands out for you?</a:t>
            </a:r>
          </a:p>
        </p:txBody>
      </p:sp>
    </p:spTree>
    <p:extLst>
      <p:ext uri="{BB962C8B-B14F-4D97-AF65-F5344CB8AC3E}">
        <p14:creationId xmlns:p14="http://schemas.microsoft.com/office/powerpoint/2010/main" val="18307120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pioneers in early years"/>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Jean Piaget">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236" y="97822"/>
            <a:ext cx="4381500" cy="291465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6" descr="Image result for pioneers in early years">
            <a:hlinkClick r:id="rId5"/>
          </p:cNvPr>
          <p:cNvSpPr>
            <a:spLocks noChangeAspect="1" noChangeArrowheads="1"/>
          </p:cNvSpPr>
          <p:nvPr/>
        </p:nvSpPr>
        <p:spPr bwMode="auto">
          <a:xfrm>
            <a:off x="392300" y="-963488"/>
            <a:ext cx="1885950" cy="28384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5" name="Picture 7" descr="Rudolph Steine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10273" y="2924944"/>
            <a:ext cx="2485150" cy="298408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Urie Bronfenbrenne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496" y="3460273"/>
            <a:ext cx="3411556" cy="2337260"/>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Maria Montessori"/>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13885" y="3012472"/>
            <a:ext cx="2818506" cy="3296155"/>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Maslow"/>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400" y="160339"/>
            <a:ext cx="2475384" cy="3299934"/>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13" descr="Lev Vygotsky"/>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27784" y="97822"/>
            <a:ext cx="2088232" cy="2827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2346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4493"/>
          </a:xfrm>
        </p:spPr>
        <p:txBody>
          <a:bodyPr>
            <a:noAutofit/>
          </a:bodyPr>
          <a:lstStyle/>
          <a:p>
            <a:r>
              <a:rPr lang="en-GB" sz="3200" b="1" dirty="0" err="1">
                <a:latin typeface="Arial" panose="020B0604020202020204" pitchFamily="34" charset="0"/>
                <a:cs typeface="Arial" panose="020B0604020202020204" pitchFamily="34" charset="0"/>
              </a:rPr>
              <a:t>Arweinwyr</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heddiw</a:t>
            </a:r>
            <a:br>
              <a:rPr lang="en-GB" sz="3200" b="1" dirty="0">
                <a:latin typeface="Arial" panose="020B0604020202020204" pitchFamily="34" charset="0"/>
                <a:cs typeface="Arial" panose="020B0604020202020204" pitchFamily="34" charset="0"/>
              </a:rPr>
            </a:br>
            <a:r>
              <a:rPr lang="en-GB" sz="3200" b="1" dirty="0">
                <a:solidFill>
                  <a:schemeClr val="accent1">
                    <a:lumMod val="75000"/>
                  </a:schemeClr>
                </a:solidFill>
                <a:latin typeface="Arial" panose="020B0604020202020204" pitchFamily="34" charset="0"/>
                <a:cs typeface="Arial" panose="020B0604020202020204" pitchFamily="34" charset="0"/>
              </a:rPr>
              <a:t>Today’s leaders in Early Years </a:t>
            </a:r>
          </a:p>
        </p:txBody>
      </p:sp>
      <p:pic>
        <p:nvPicPr>
          <p:cNvPr id="4" name="Content Placeholder 3" descr="Janet Moyle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8206" y="1434033"/>
            <a:ext cx="2387569" cy="2371403"/>
          </a:xfrm>
        </p:spPr>
      </p:pic>
      <p:pic>
        <p:nvPicPr>
          <p:cNvPr id="5" name="Picture 4" descr="Iram Siraj"/>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4005065"/>
            <a:ext cx="3384376" cy="2650604"/>
          </a:xfrm>
          <a:prstGeom prst="rect">
            <a:avLst/>
          </a:prstGeom>
        </p:spPr>
      </p:pic>
      <p:pic>
        <p:nvPicPr>
          <p:cNvPr id="7" name="Picture 6" descr="Jillian Rodd"/>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02338" y="1268760"/>
            <a:ext cx="2677773" cy="2232248"/>
          </a:xfrm>
          <a:prstGeom prst="rect">
            <a:avLst/>
          </a:prstGeom>
        </p:spPr>
      </p:pic>
      <p:pic>
        <p:nvPicPr>
          <p:cNvPr id="9" name="Picture 8" descr="Carol Aubrey"/>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08983" y="4221088"/>
            <a:ext cx="2927513" cy="2520280"/>
          </a:xfrm>
          <a:prstGeom prst="rect">
            <a:avLst/>
          </a:prstGeom>
        </p:spPr>
      </p:pic>
      <p:pic>
        <p:nvPicPr>
          <p:cNvPr id="10" name="Picture 9" descr="Margy Whalley"/>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24128" y="1196752"/>
            <a:ext cx="3240360" cy="2952328"/>
          </a:xfrm>
          <a:prstGeom prst="rect">
            <a:avLst/>
          </a:prstGeom>
        </p:spPr>
      </p:pic>
      <p:pic>
        <p:nvPicPr>
          <p:cNvPr id="8" name="Picture 7" descr="Cathy Nutbrown"/>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55149" y="3789041"/>
            <a:ext cx="2362572" cy="2866628"/>
          </a:xfrm>
          <a:prstGeom prst="rect">
            <a:avLst/>
          </a:prstGeom>
        </p:spPr>
      </p:pic>
    </p:spTree>
    <p:extLst>
      <p:ext uri="{BB962C8B-B14F-4D97-AF65-F5344CB8AC3E}">
        <p14:creationId xmlns:p14="http://schemas.microsoft.com/office/powerpoint/2010/main" val="10713216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6201" y="609600"/>
            <a:ext cx="9296401" cy="1322041"/>
          </a:xfrm>
        </p:spPr>
        <p:txBody>
          <a:bodyPr>
            <a:noAutofit/>
          </a:bodyPr>
          <a:lstStyle/>
          <a:p>
            <a:pPr algn="ctr"/>
            <a:r>
              <a:rPr lang="en-GB" b="1" dirty="0" err="1">
                <a:latin typeface="Arial" panose="020B0604020202020204" pitchFamily="34" charset="0"/>
                <a:cs typeface="Arial" panose="020B0604020202020204" pitchFamily="34" charset="0"/>
              </a:rPr>
              <a:t>Oes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angen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pŵer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arbennig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fod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arweinydd</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Does leadership require superpower?</a:t>
            </a:r>
          </a:p>
        </p:txBody>
      </p:sp>
      <p:pic>
        <p:nvPicPr>
          <p:cNvPr id="7" name="Content Placeholder 6" descr="Child dressed as a superhero"/>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336322" y="2362200"/>
            <a:ext cx="6471356" cy="3640138"/>
          </a:xfrm>
        </p:spPr>
      </p:pic>
    </p:spTree>
    <p:extLst>
      <p:ext uri="{BB962C8B-B14F-4D97-AF65-F5344CB8AC3E}">
        <p14:creationId xmlns:p14="http://schemas.microsoft.com/office/powerpoint/2010/main" val="38829800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DD2B7-D79A-D5A8-1C66-A86FA1FBB780}"/>
              </a:ext>
            </a:extLst>
          </p:cNvPr>
          <p:cNvSpPr>
            <a:spLocks noGrp="1"/>
          </p:cNvSpPr>
          <p:nvPr>
            <p:ph type="title"/>
          </p:nvPr>
        </p:nvSpPr>
        <p:spPr>
          <a:xfrm>
            <a:off x="-457200" y="1752600"/>
            <a:ext cx="9829800" cy="1325563"/>
          </a:xfrm>
        </p:spPr>
        <p:txBody>
          <a:bodyPr>
            <a:normAutofit fontScale="90000"/>
          </a:bodyPr>
          <a:lstStyle/>
          <a:p>
            <a:pPr algn="ctr"/>
            <a:r>
              <a:rPr lang="en-GB" sz="5300" b="1" dirty="0">
                <a:latin typeface="Arial" panose="020B0604020202020204" pitchFamily="34" charset="0"/>
                <a:cs typeface="Arial" panose="020B0604020202020204" pitchFamily="34" charset="0"/>
              </a:rPr>
              <a:t>Pum </a:t>
            </a:r>
            <a:r>
              <a:rPr lang="en-GB" sz="5300" b="1" dirty="0" err="1">
                <a:latin typeface="Arial" panose="020B0604020202020204" pitchFamily="34" charset="0"/>
                <a:cs typeface="Arial" panose="020B0604020202020204" pitchFamily="34" charset="0"/>
              </a:rPr>
              <a:t>Colofn</a:t>
            </a:r>
            <a:r>
              <a:rPr lang="en-GB" sz="5300" b="1" dirty="0">
                <a:latin typeface="Arial" panose="020B0604020202020204" pitchFamily="34" charset="0"/>
                <a:cs typeface="Arial" panose="020B0604020202020204" pitchFamily="34" charset="0"/>
              </a:rPr>
              <a:t> </a:t>
            </a:r>
            <a:r>
              <a:rPr lang="en-GB" sz="5300" b="1" dirty="0" err="1">
                <a:latin typeface="Arial" panose="020B0604020202020204" pitchFamily="34" charset="0"/>
                <a:cs typeface="Arial" panose="020B0604020202020204" pitchFamily="34" charset="0"/>
              </a:rPr>
              <a:t>Arweinyddiaeth</a:t>
            </a:r>
            <a:r>
              <a:rPr lang="en-GB" sz="5300" b="1" dirty="0">
                <a:latin typeface="Arial" panose="020B0604020202020204" pitchFamily="34" charset="0"/>
                <a:cs typeface="Arial" panose="020B0604020202020204" pitchFamily="34" charset="0"/>
              </a:rPr>
              <a:t> </a:t>
            </a:r>
            <a:r>
              <a:rPr lang="en-GB" sz="5300" b="1" dirty="0" err="1">
                <a:latin typeface="Arial" panose="020B0604020202020204" pitchFamily="34" charset="0"/>
                <a:cs typeface="Arial" panose="020B0604020202020204" pitchFamily="34" charset="0"/>
              </a:rPr>
              <a:t>Effeithiol</a:t>
            </a:r>
            <a:br>
              <a:rPr lang="en-GB" sz="5300" b="1"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panose="020B0604020202020204" pitchFamily="34" charset="0"/>
                <a:cs typeface="Arial" panose="020B0604020202020204" pitchFamily="34" charset="0"/>
              </a:rPr>
              <a:t>Five Pillars of Effective Leadership</a:t>
            </a:r>
            <a:br>
              <a:rPr lang="en-GB" sz="4400" b="1" dirty="0">
                <a:solidFill>
                  <a:schemeClr val="accent1">
                    <a:lumMod val="75000"/>
                  </a:schemeClr>
                </a:solidFill>
              </a:rPr>
            </a:br>
            <a:br>
              <a:rPr lang="en-GB" sz="4400" b="1" dirty="0">
                <a:solidFill>
                  <a:schemeClr val="accent1">
                    <a:lumMod val="75000"/>
                  </a:schemeClr>
                </a:solidFill>
              </a:rPr>
            </a:br>
            <a:r>
              <a:rPr lang="en-GB" dirty="0">
                <a:hlinkClick r:id="rId3"/>
              </a:rPr>
              <a:t>https://www.youtube.com/watch?v=p-JG2WSfIQI</a:t>
            </a:r>
            <a:r>
              <a:rPr lang="en-GB" dirty="0"/>
              <a:t> </a:t>
            </a:r>
            <a:br>
              <a:rPr lang="en-GB" dirty="0"/>
            </a:br>
            <a:endParaRPr lang="en-GB" dirty="0"/>
          </a:p>
        </p:txBody>
      </p:sp>
      <p:pic>
        <p:nvPicPr>
          <p:cNvPr id="4" name="Picture 2" descr="five pillars image">
            <a:extLst>
              <a:ext uri="{FF2B5EF4-FFF2-40B4-BE49-F238E27FC236}">
                <a16:creationId xmlns:a16="http://schemas.microsoft.com/office/drawing/2014/main" id="{949C165F-5DC7-1F4D-A2D5-F17710384EBD}"/>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524250" y="4267200"/>
            <a:ext cx="20955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9211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33 Inspiring characteristics poste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940100" y="162319"/>
            <a:ext cx="7263799" cy="5448907"/>
          </a:xfrm>
        </p:spPr>
      </p:pic>
    </p:spTree>
    <p:extLst>
      <p:ext uri="{BB962C8B-B14F-4D97-AF65-F5344CB8AC3E}">
        <p14:creationId xmlns:p14="http://schemas.microsoft.com/office/powerpoint/2010/main" val="9931111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5126"/>
            <a:ext cx="8210550" cy="1325563"/>
          </a:xfrm>
        </p:spPr>
        <p:txBody>
          <a:bodyPr>
            <a:noAutofit/>
          </a:bodyPr>
          <a:lstStyle/>
          <a:p>
            <a:pPr algn="ctr"/>
            <a:r>
              <a:rPr lang="en-GB" sz="4800" b="1" dirty="0" err="1">
                <a:latin typeface="Arial" panose="020B0604020202020204" pitchFamily="34" charset="0"/>
                <a:cs typeface="Arial" panose="020B0604020202020204" pitchFamily="34" charset="0"/>
              </a:rPr>
              <a:t>Arweinydd</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Rheolwr</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 and Manager</a:t>
            </a:r>
          </a:p>
        </p:txBody>
      </p:sp>
      <p:sp>
        <p:nvSpPr>
          <p:cNvPr id="3" name="Content Placeholder 2"/>
          <p:cNvSpPr>
            <a:spLocks noGrp="1"/>
          </p:cNvSpPr>
          <p:nvPr>
            <p:ph sz="half" idx="1"/>
          </p:nvPr>
        </p:nvSpPr>
        <p:spPr>
          <a:xfrm>
            <a:off x="381000" y="2057400"/>
            <a:ext cx="3886200" cy="3432175"/>
          </a:xfrm>
        </p:spPr>
        <p:txBody>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gwahaniaeth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neu’r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724400" y="2057400"/>
            <a:ext cx="3886200" cy="3279775"/>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Discuss…</a:t>
            </a:r>
          </a:p>
          <a:p>
            <a:r>
              <a:rPr lang="en-GB" dirty="0">
                <a:solidFill>
                  <a:schemeClr val="accent1">
                    <a:lumMod val="75000"/>
                  </a:schemeClr>
                </a:solidFill>
                <a:latin typeface="Arial" panose="020B0604020202020204" pitchFamily="34" charset="0"/>
                <a:cs typeface="Arial" panose="020B0604020202020204" pitchFamily="34" charset="0"/>
              </a:rPr>
              <a:t>Is there a difference?</a:t>
            </a:r>
          </a:p>
          <a:p>
            <a:r>
              <a:rPr lang="en-GB" dirty="0">
                <a:solidFill>
                  <a:schemeClr val="accent1">
                    <a:lumMod val="75000"/>
                  </a:schemeClr>
                </a:solidFill>
                <a:latin typeface="Arial" panose="020B0604020202020204" pitchFamily="34" charset="0"/>
                <a:cs typeface="Arial" panose="020B0604020202020204" pitchFamily="34" charset="0"/>
              </a:rPr>
              <a:t>Are they different roles?</a:t>
            </a:r>
          </a:p>
          <a:p>
            <a:r>
              <a:rPr lang="en-GB" dirty="0">
                <a:solidFill>
                  <a:schemeClr val="accent1">
                    <a:lumMod val="75000"/>
                  </a:schemeClr>
                </a:solidFill>
                <a:latin typeface="Arial" panose="020B0604020202020204" pitchFamily="34" charset="0"/>
                <a:cs typeface="Arial" panose="020B0604020202020204" pitchFamily="34" charset="0"/>
              </a:rPr>
              <a:t>Can you be one or the other…or both?</a:t>
            </a:r>
          </a:p>
          <a:p>
            <a:endParaRPr lang="en-GB" dirty="0"/>
          </a:p>
        </p:txBody>
      </p:sp>
    </p:spTree>
    <p:extLst>
      <p:ext uri="{BB962C8B-B14F-4D97-AF65-F5344CB8AC3E}">
        <p14:creationId xmlns:p14="http://schemas.microsoft.com/office/powerpoint/2010/main" val="17209086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078" y="228600"/>
            <a:ext cx="7886700" cy="1325563"/>
          </a:xfrm>
        </p:spPr>
        <p:txBody>
          <a:bodyPr>
            <a:normAutofit/>
          </a:bodyPr>
          <a:lstStyle/>
          <a:p>
            <a:pPr algn="ctr"/>
            <a:r>
              <a:rPr lang="en-GB" sz="4800" b="1" dirty="0">
                <a:latin typeface="Arial" panose="020B0604020202020204" pitchFamily="34" charset="0"/>
                <a:cs typeface="Arial" panose="020B0604020202020204" pitchFamily="34" charset="0"/>
              </a:rPr>
              <a:t>Sir Ken Robinson</a:t>
            </a:r>
          </a:p>
        </p:txBody>
      </p:sp>
      <p:sp>
        <p:nvSpPr>
          <p:cNvPr id="4" name="Content Placeholder 3"/>
          <p:cNvSpPr>
            <a:spLocks noGrp="1"/>
          </p:cNvSpPr>
          <p:nvPr>
            <p:ph idx="1"/>
          </p:nvPr>
        </p:nvSpPr>
        <p:spPr/>
        <p:txBody>
          <a:bodyPr/>
          <a:lstStyle/>
          <a:p>
            <a:pPr marL="0" indent="0">
              <a:buNone/>
            </a:pPr>
            <a:r>
              <a:rPr lang="en-GB" dirty="0">
                <a:hlinkClick r:id="rId3"/>
              </a:rPr>
              <a:t>https://www.youtube.com/watch?v=3Y6nYfxWuB8</a:t>
            </a:r>
            <a:endParaRPr lang="en-GB" dirty="0"/>
          </a:p>
          <a:p>
            <a:pPr marL="0" indent="0">
              <a:buNone/>
            </a:pPr>
            <a:endParaRPr lang="en-GB" dirty="0"/>
          </a:p>
          <a:p>
            <a:pPr marL="0" indent="0">
              <a:buNone/>
            </a:pPr>
            <a:r>
              <a:rPr lang="en-GB" dirty="0">
                <a:latin typeface="Arial" panose="020B0604020202020204" pitchFamily="34" charset="0"/>
                <a:cs typeface="Arial" panose="020B0604020202020204" pitchFamily="34" charset="0"/>
              </a:rPr>
              <a:t>Sir Ken Robinson and Leadership</a:t>
            </a:r>
          </a:p>
          <a:p>
            <a:pPr marL="0" indent="0">
              <a:buNone/>
            </a:pPr>
            <a:r>
              <a:rPr lang="en-GB" dirty="0">
                <a:latin typeface="Arial" panose="020B0604020202020204" pitchFamily="34" charset="0"/>
                <a:cs typeface="Arial" panose="020B0604020202020204" pitchFamily="34" charset="0"/>
              </a:rPr>
              <a:t>May 2016</a:t>
            </a:r>
          </a:p>
          <a:p>
            <a:endParaRPr lang="en-GB" dirty="0"/>
          </a:p>
          <a:p>
            <a:endParaRPr lang="en-GB" dirty="0"/>
          </a:p>
          <a:p>
            <a:endParaRPr lang="en-GB" dirty="0"/>
          </a:p>
        </p:txBody>
      </p:sp>
    </p:spTree>
    <p:extLst>
      <p:ext uri="{BB962C8B-B14F-4D97-AF65-F5344CB8AC3E}">
        <p14:creationId xmlns:p14="http://schemas.microsoft.com/office/powerpoint/2010/main" val="3573181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Arweinwyr</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Rheolwyr</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 and Managers</a:t>
            </a:r>
          </a:p>
        </p:txBody>
      </p:sp>
      <p:sp>
        <p:nvSpPr>
          <p:cNvPr id="3" name="Content Placeholder 2"/>
          <p:cNvSpPr>
            <a:spLocks noGrp="1"/>
          </p:cNvSpPr>
          <p:nvPr>
            <p:ph idx="1"/>
          </p:nvPr>
        </p:nvSpPr>
        <p:spPr>
          <a:xfrm>
            <a:off x="381000" y="1981200"/>
            <a:ext cx="8229600" cy="3612233"/>
          </a:xfrm>
        </p:spPr>
        <p:txBody>
          <a:bodyPr>
            <a:normAutofit fontScale="62500" lnSpcReduction="20000"/>
          </a:bodyPr>
          <a:lstStyle/>
          <a:p>
            <a:pPr marL="0" indent="0">
              <a:buNone/>
            </a:pPr>
            <a:r>
              <a:rPr lang="en-GB" sz="4000" dirty="0">
                <a:latin typeface="Arial" panose="020B0604020202020204" pitchFamily="34" charset="0"/>
                <a:cs typeface="Arial" panose="020B0604020202020204" pitchFamily="34" charset="0"/>
              </a:rPr>
              <a:t>‘Maybe there are some differences between leadership and management…earlier thinking says that there are, but perhaps worrying about these differences may simply act as a distraction from our tasks (2017, p.13)</a:t>
            </a:r>
          </a:p>
          <a:p>
            <a:pPr marL="0" indent="0">
              <a:buNone/>
            </a:pPr>
            <a:r>
              <a:rPr lang="en-GB" sz="4000" dirty="0">
                <a:latin typeface="Arial" panose="020B0604020202020204" pitchFamily="34" charset="0"/>
                <a:cs typeface="Arial" panose="020B0604020202020204" pitchFamily="34" charset="0"/>
              </a:rPr>
              <a:t>						Garvey (2017)</a:t>
            </a:r>
          </a:p>
          <a:p>
            <a:pPr marL="0" indent="0">
              <a:buNone/>
            </a:pPr>
            <a:endParaRPr lang="en-GB" sz="4000"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‘seeking to separate  leadership and management is another unhelpful dichotomy (2016, p.79)</a:t>
            </a:r>
          </a:p>
          <a:p>
            <a:pPr marL="0" indent="0">
              <a:buNone/>
            </a:pPr>
            <a:r>
              <a:rPr lang="en-GB" sz="4000" dirty="0">
                <a:latin typeface="Arial" panose="020B0604020202020204" pitchFamily="34" charset="0"/>
                <a:cs typeface="Arial" panose="020B0604020202020204" pitchFamily="34" charset="0"/>
              </a:rPr>
              <a:t>				Cambell-Barr and Leeson (2016) </a:t>
            </a:r>
          </a:p>
        </p:txBody>
      </p:sp>
    </p:spTree>
    <p:extLst>
      <p:ext uri="{BB962C8B-B14F-4D97-AF65-F5344CB8AC3E}">
        <p14:creationId xmlns:p14="http://schemas.microsoft.com/office/powerpoint/2010/main" val="16200281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990600"/>
            <a:ext cx="9829800" cy="1325563"/>
          </a:xfrm>
        </p:spPr>
        <p:txBody>
          <a:bodyPr>
            <a:noAutofit/>
          </a:bodyPr>
          <a:lstStyle/>
          <a:p>
            <a:pPr algn="ctr"/>
            <a:r>
              <a:rPr lang="en-GB" sz="4800" b="1" dirty="0" err="1">
                <a:latin typeface="Arial" panose="020B0604020202020204" pitchFamily="34" charset="0"/>
                <a:cs typeface="Arial" panose="020B0604020202020204" pitchFamily="34" charset="0"/>
              </a:rPr>
              <a:t>Cysylltiad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rhwng</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niwrowyddoniaeth</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arweinyddiaeth</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rheolaeth</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Link between Neuroscience and Leadership/Management</a:t>
            </a:r>
          </a:p>
        </p:txBody>
      </p:sp>
      <p:sp>
        <p:nvSpPr>
          <p:cNvPr id="3" name="Content Placeholder 2"/>
          <p:cNvSpPr>
            <a:spLocks noGrp="1"/>
          </p:cNvSpPr>
          <p:nvPr>
            <p:ph idx="1"/>
          </p:nvPr>
        </p:nvSpPr>
        <p:spPr>
          <a:xfrm>
            <a:off x="457200" y="3429000"/>
            <a:ext cx="8229600" cy="2819400"/>
          </a:xfrm>
        </p:spPr>
        <p:txBody>
          <a:bodyPr>
            <a:normAutofit/>
          </a:bodyPr>
          <a:lstStyle/>
          <a:p>
            <a:pPr marL="0" indent="0">
              <a:buNone/>
            </a:pPr>
            <a:r>
              <a:rPr lang="en-GB" b="0" i="0" dirty="0">
                <a:solidFill>
                  <a:srgbClr val="302A2A"/>
                </a:solidFill>
                <a:effectLst/>
                <a:latin typeface="Museo Sans"/>
              </a:rPr>
              <a:t>“Human brains will never come with instruction manuals, but lessons from neuroscience can help leaders be more effective at the individual, team, and organizational levels”</a:t>
            </a:r>
          </a:p>
          <a:p>
            <a:pPr marL="0" indent="0">
              <a:buNone/>
            </a:pPr>
            <a:r>
              <a:rPr lang="en-GB" dirty="0">
                <a:solidFill>
                  <a:srgbClr val="302A2A"/>
                </a:solidFill>
                <a:latin typeface="Museo Sans"/>
                <a:cs typeface="Arial" panose="020B0604020202020204" pitchFamily="34" charset="0"/>
              </a:rPr>
              <a:t>			(Neuro Institute Leadership, 2024)</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00001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7886700" cy="854074"/>
          </a:xfrm>
        </p:spPr>
        <p:txBody>
          <a:bodyPr>
            <a:normAutofit/>
          </a:bodyPr>
          <a:lstStyle/>
          <a:p>
            <a:pPr algn="ctr"/>
            <a:r>
              <a:rPr lang="en-GB" sz="4800" b="1" dirty="0">
                <a:latin typeface="Arial" panose="020B0604020202020204" pitchFamily="34" charset="0"/>
                <a:cs typeface="Arial" panose="020B0604020202020204" pitchFamily="34" charset="0"/>
              </a:rPr>
              <a:t>Peter Drucker</a:t>
            </a:r>
          </a:p>
        </p:txBody>
      </p:sp>
      <p:pic>
        <p:nvPicPr>
          <p:cNvPr id="4" name="Content Placeholder 3" descr="Quote from Peter Drucker &#10;Management is doing things right: Leadership is doing the right thing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83981" y="1609199"/>
            <a:ext cx="6376037" cy="3640138"/>
          </a:xfrm>
        </p:spPr>
      </p:pic>
    </p:spTree>
    <p:extLst>
      <p:ext uri="{BB962C8B-B14F-4D97-AF65-F5344CB8AC3E}">
        <p14:creationId xmlns:p14="http://schemas.microsoft.com/office/powerpoint/2010/main" val="8484358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654EDF-671F-65A9-9C25-625E767678B2}"/>
              </a:ext>
            </a:extLst>
          </p:cNvPr>
          <p:cNvPicPr>
            <a:picLocks noChangeAspect="1"/>
          </p:cNvPicPr>
          <p:nvPr/>
        </p:nvPicPr>
        <p:blipFill>
          <a:blip r:embed="rId2"/>
          <a:stretch>
            <a:fillRect/>
          </a:stretch>
        </p:blipFill>
        <p:spPr>
          <a:xfrm>
            <a:off x="747027" y="609600"/>
            <a:ext cx="7649945" cy="5113475"/>
          </a:xfrm>
          <a:prstGeom prst="rect">
            <a:avLst/>
          </a:prstGeom>
        </p:spPr>
      </p:pic>
    </p:spTree>
    <p:extLst>
      <p:ext uri="{BB962C8B-B14F-4D97-AF65-F5344CB8AC3E}">
        <p14:creationId xmlns:p14="http://schemas.microsoft.com/office/powerpoint/2010/main" val="1763077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9144000" cy="1325563"/>
          </a:xfrm>
        </p:spPr>
        <p:txBody>
          <a:bodyPr>
            <a:noAutofit/>
          </a:bodyPr>
          <a:lstStyle/>
          <a:p>
            <a:pPr algn="ctr"/>
            <a:r>
              <a:rPr lang="en-GB" sz="4800" b="1" dirty="0" err="1">
                <a:latin typeface="Arial" panose="020B0604020202020204" pitchFamily="34" charset="0"/>
                <a:cs typeface="Arial" panose="020B0604020202020204" pitchFamily="34" charset="0"/>
              </a:rPr>
              <a:t>Arweinyddiaeth</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gwyddoniaeth-niwro</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and neuroscience </a:t>
            </a:r>
          </a:p>
        </p:txBody>
      </p:sp>
      <p:sp>
        <p:nvSpPr>
          <p:cNvPr id="3" name="Content Placeholder 2"/>
          <p:cNvSpPr>
            <a:spLocks noGrp="1"/>
          </p:cNvSpPr>
          <p:nvPr>
            <p:ph idx="1"/>
          </p:nvPr>
        </p:nvSpPr>
        <p:spPr>
          <a:xfrm>
            <a:off x="152400" y="2438400"/>
            <a:ext cx="8839200" cy="3917032"/>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John (2019) discusses Whalley </a:t>
            </a:r>
            <a:r>
              <a:rPr lang="en-GB" i="1" dirty="0">
                <a:solidFill>
                  <a:schemeClr val="accent1">
                    <a:lumMod val="75000"/>
                  </a:schemeClr>
                </a:solidFill>
                <a:latin typeface="Arial" panose="020B0604020202020204" pitchFamily="34" charset="0"/>
                <a:cs typeface="Arial" panose="020B0604020202020204" pitchFamily="34" charset="0"/>
              </a:rPr>
              <a:t>et al. </a:t>
            </a:r>
            <a:r>
              <a:rPr lang="en-GB" dirty="0">
                <a:solidFill>
                  <a:schemeClr val="accent1">
                    <a:lumMod val="75000"/>
                  </a:schemeClr>
                </a:solidFill>
                <a:latin typeface="Arial" panose="020B0604020202020204" pitchFamily="34" charset="0"/>
                <a:cs typeface="Arial" panose="020B0604020202020204" pitchFamily="34" charset="0"/>
              </a:rPr>
              <a:t>(2005)</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Intrapersonal, Interpersonal and systematic approach…and that there is a vital fourth element, altogether more elusive and mysterious…</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‘components such as assumptions, perceptions, beliefs, values, emotions, prejudices, thoughts, ideas and imaginings’ …and that it is these components that…. ‘mark out one leader form another’ (2005, p.6).      </a:t>
            </a:r>
          </a:p>
        </p:txBody>
      </p:sp>
    </p:spTree>
    <p:extLst>
      <p:ext uri="{BB962C8B-B14F-4D97-AF65-F5344CB8AC3E}">
        <p14:creationId xmlns:p14="http://schemas.microsoft.com/office/powerpoint/2010/main" val="42109291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81000"/>
            <a:ext cx="9144000" cy="634082"/>
          </a:xfrm>
        </p:spPr>
        <p:txBody>
          <a:bodyPr>
            <a:noAutofit/>
          </a:bodyPr>
          <a:lstStyle/>
          <a:p>
            <a:pPr algn="ctr"/>
            <a:r>
              <a:rPr lang="en-GB" sz="4800" b="1" dirty="0" err="1">
                <a:latin typeface="Arial" panose="020B0604020202020204" pitchFamily="34" charset="0"/>
                <a:cs typeface="Arial" panose="020B0604020202020204" pitchFamily="34" charset="0"/>
              </a:rPr>
              <a:t>Arweinyddiaeth</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Damcaniaethwyr</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6443" y="1295400"/>
            <a:ext cx="9144000" cy="4755233"/>
          </a:xfrm>
        </p:spPr>
        <p:txBody>
          <a:bodyPr>
            <a:noAutofit/>
          </a:bodyPr>
          <a:lstStyle/>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Erik Erikson </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damcaniaeth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seico-cymdeithasol</a:t>
            </a:r>
            <a:endParaRPr lang="en-GB" sz="1600" dirty="0">
              <a:latin typeface="Arial" panose="020B0604020202020204" pitchFamily="34" charset="0"/>
              <a:cs typeface="Arial" panose="020B0604020202020204" pitchFamily="34" charset="0"/>
            </a:endParaRPr>
          </a:p>
          <a:p>
            <a:pPr marL="0" indent="0">
              <a:buNone/>
            </a:pP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berchen</a:t>
            </a:r>
            <a:r>
              <a:rPr lang="en-GB" sz="1600" dirty="0">
                <a:latin typeface="Arial" panose="020B0604020202020204" pitchFamily="34" charset="0"/>
                <a:cs typeface="Arial" panose="020B0604020202020204" pitchFamily="34" charset="0"/>
              </a:rPr>
              <a:t> ‘ego’ </a:t>
            </a:r>
            <a:r>
              <a:rPr lang="en-GB" sz="1600" dirty="0" err="1">
                <a:latin typeface="Arial" panose="020B0604020202020204" pitchFamily="34" charset="0"/>
                <a:cs typeface="Arial" panose="020B0604020202020204" pitchFamily="34" charset="0"/>
              </a:rPr>
              <a:t>sydd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greadigol</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egniol</a:t>
            </a:r>
            <a:r>
              <a:rPr lang="en-GB" sz="1600" dirty="0">
                <a:latin typeface="Arial" panose="020B0604020202020204" pitchFamily="34" charset="0"/>
                <a:cs typeface="Arial" panose="020B0604020202020204" pitchFamily="34" charset="0"/>
              </a:rPr>
              <a:t> I </a:t>
            </a:r>
            <a:r>
              <a:rPr lang="en-GB" sz="1600" dirty="0" err="1">
                <a:latin typeface="Arial" panose="020B0604020202020204" pitchFamily="34" charset="0"/>
                <a:cs typeface="Arial" panose="020B0604020202020204" pitchFamily="34" charset="0"/>
              </a:rPr>
              <a:t>addasu’r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amgylchedd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goresgyn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heriau</a:t>
            </a:r>
            <a:r>
              <a:rPr lang="en-GB" sz="1600" dirty="0">
                <a:latin typeface="Arial" panose="020B0604020202020204" pitchFamily="34" charset="0"/>
                <a:cs typeface="Arial" panose="020B0604020202020204" pitchFamily="34" charset="0"/>
              </a:rPr>
              <a:t> (1959);</a:t>
            </a:r>
          </a:p>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Carl Jung </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damcaniaeth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deinameg</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meddwl</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Mae </a:t>
            </a:r>
            <a:r>
              <a:rPr lang="en-GB" sz="1600" dirty="0" err="1">
                <a:latin typeface="Arial" panose="020B0604020202020204" pitchFamily="34" charset="0"/>
                <a:cs typeface="Arial" panose="020B0604020202020204" pitchFamily="34" charset="0"/>
              </a:rPr>
              <a:t>ein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potensial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gwrdd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drwy</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profiadau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personol</a:t>
            </a:r>
            <a:r>
              <a:rPr lang="en-GB" sz="1600" dirty="0">
                <a:latin typeface="Arial" panose="020B0604020202020204" pitchFamily="34" charset="0"/>
                <a:cs typeface="Arial" panose="020B0604020202020204" pitchFamily="34" charset="0"/>
              </a:rPr>
              <a:t>…er </a:t>
            </a:r>
            <a:r>
              <a:rPr lang="en-GB" sz="1600" dirty="0" err="1">
                <a:latin typeface="Arial" panose="020B0604020202020204" pitchFamily="34" charset="0"/>
                <a:cs typeface="Arial" panose="020B0604020202020204" pitchFamily="34" charset="0"/>
              </a:rPr>
              <a:t>mwyn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cyflawni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cyfanrwydd</a:t>
            </a:r>
            <a:r>
              <a:rPr lang="en-GB" sz="1600" dirty="0">
                <a:latin typeface="Arial" panose="020B0604020202020204" pitchFamily="34" charset="0"/>
                <a:cs typeface="Arial" panose="020B0604020202020204" pitchFamily="34" charset="0"/>
              </a:rPr>
              <a:t> (1953);</a:t>
            </a:r>
          </a:p>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Abraham Maslow- </a:t>
            </a:r>
            <a:r>
              <a:rPr lang="en-GB" sz="1600" dirty="0" err="1">
                <a:latin typeface="Arial" panose="020B0604020202020204" pitchFamily="34" charset="0"/>
                <a:cs typeface="Arial" panose="020B0604020202020204" pitchFamily="34" charset="0"/>
              </a:rPr>
              <a:t>hierarchedd</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anghenion</a:t>
            </a:r>
            <a:r>
              <a:rPr lang="en-GB" sz="1600" dirty="0">
                <a:latin typeface="Arial" panose="020B0604020202020204" pitchFamily="34" charset="0"/>
                <a:cs typeface="Arial" panose="020B0604020202020204" pitchFamily="34" charset="0"/>
              </a:rPr>
              <a:t> (1954)</a:t>
            </a:r>
          </a:p>
          <a:p>
            <a:pPr marL="0" indent="0">
              <a:buNone/>
            </a:pPr>
            <a:r>
              <a:rPr lang="en-GB" sz="1600" dirty="0" err="1">
                <a:latin typeface="Arial" panose="020B0604020202020204" pitchFamily="34" charset="0"/>
                <a:cs typeface="Arial" panose="020B0604020202020204" pitchFamily="34" charset="0"/>
              </a:rPr>
              <a:t>Cyfnodau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drwy</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bywyd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ble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mae</a:t>
            </a:r>
            <a:r>
              <a:rPr lang="en-GB" sz="1600" dirty="0">
                <a:latin typeface="Arial" panose="020B0604020202020204" pitchFamily="34" charset="0"/>
                <a:cs typeface="Arial" panose="020B0604020202020204" pitchFamily="34" charset="0"/>
              </a:rPr>
              <a:t> bob un </a:t>
            </a:r>
            <a:r>
              <a:rPr lang="en-GB" sz="1600" dirty="0" err="1">
                <a:latin typeface="Arial" panose="020B0604020202020204" pitchFamily="34" charset="0"/>
                <a:cs typeface="Arial" panose="020B0604020202020204" pitchFamily="34" charset="0"/>
              </a:rPr>
              <a:t>o’n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anghenion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sylfaenol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gwrdd</a:t>
            </a:r>
            <a:r>
              <a:rPr lang="en-GB" sz="1600" dirty="0">
                <a:latin typeface="Arial" panose="020B0604020202020204" pitchFamily="34" charset="0"/>
                <a:cs typeface="Arial" panose="020B0604020202020204" pitchFamily="34" charset="0"/>
              </a:rPr>
              <a:t> neu </a:t>
            </a:r>
            <a:r>
              <a:rPr lang="en-GB" sz="1600" dirty="0" err="1">
                <a:latin typeface="Arial" panose="020B0604020202020204" pitchFamily="34" charset="0"/>
                <a:cs typeface="Arial" panose="020B0604020202020204" pitchFamily="34" charset="0"/>
              </a:rPr>
              <a:t>beidio</a:t>
            </a:r>
            <a:r>
              <a:rPr lang="en-GB" sz="1600"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Carl Rogers  </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syniad</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hunain</a:t>
            </a:r>
            <a:r>
              <a:rPr lang="en-GB" sz="1600" dirty="0">
                <a:latin typeface="Arial" panose="020B0604020202020204" pitchFamily="34" charset="0"/>
                <a:cs typeface="Arial" panose="020B0604020202020204" pitchFamily="34" charset="0"/>
              </a:rPr>
              <a:t>’ (1951)</a:t>
            </a:r>
          </a:p>
          <a:p>
            <a:pPr marL="0" indent="0">
              <a:buNone/>
            </a:pPr>
            <a:r>
              <a:rPr lang="en-GB" sz="1600" dirty="0" err="1">
                <a:latin typeface="Arial" panose="020B0604020202020204" pitchFamily="34" charset="0"/>
                <a:cs typeface="Arial" panose="020B0604020202020204" pitchFamily="34" charset="0"/>
              </a:rPr>
              <a:t>Angen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sylfaenol</a:t>
            </a:r>
            <a:r>
              <a:rPr lang="en-GB" sz="1600" dirty="0">
                <a:latin typeface="Arial" panose="020B0604020202020204" pitchFamily="34" charset="0"/>
                <a:cs typeface="Arial" panose="020B0604020202020204" pitchFamily="34" charset="0"/>
              </a:rPr>
              <a:t> er </a:t>
            </a:r>
            <a:r>
              <a:rPr lang="en-GB" sz="1600" dirty="0" err="1">
                <a:latin typeface="Arial" panose="020B0604020202020204" pitchFamily="34" charset="0"/>
                <a:cs typeface="Arial" panose="020B0604020202020204" pitchFamily="34" charset="0"/>
              </a:rPr>
              <a:t>mwyn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cwrdd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potensial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uchaf</a:t>
            </a:r>
            <a:r>
              <a:rPr lang="en-GB" sz="1600" dirty="0">
                <a:latin typeface="Arial" panose="020B0604020202020204" pitchFamily="34" charset="0"/>
                <a:cs typeface="Arial" panose="020B0604020202020204" pitchFamily="34" charset="0"/>
              </a:rPr>
              <a:t>. Cred </a:t>
            </a:r>
            <a:r>
              <a:rPr lang="en-GB" sz="1600" dirty="0" err="1">
                <a:latin typeface="Arial" panose="020B0604020202020204" pitchFamily="34" charset="0"/>
                <a:cs typeface="Arial" panose="020B0604020202020204" pitchFamily="34" charset="0"/>
              </a:rPr>
              <a:t>ein</a:t>
            </a:r>
            <a:r>
              <a:rPr lang="en-GB" sz="1600" dirty="0">
                <a:latin typeface="Arial" panose="020B0604020202020204" pitchFamily="34" charset="0"/>
                <a:cs typeface="Arial" panose="020B0604020202020204" pitchFamily="34" charset="0"/>
              </a:rPr>
              <a:t> bod </a:t>
            </a:r>
            <a:r>
              <a:rPr lang="en-GB" sz="1600" dirty="0" err="1">
                <a:latin typeface="Arial" panose="020B0604020202020204" pitchFamily="34" charset="0"/>
                <a:cs typeface="Arial" panose="020B0604020202020204" pitchFamily="34" charset="0"/>
              </a:rPr>
              <a:t>ni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gallu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nerth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benderfynu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cyfeiriad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teithiau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drwy</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gydol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bywyd</a:t>
            </a:r>
            <a:r>
              <a:rPr lang="en-GB" sz="16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1600" b="1" dirty="0">
                <a:latin typeface="Arial" panose="020B0604020202020204" pitchFamily="34" charset="0"/>
                <a:cs typeface="Arial" panose="020B0604020202020204" pitchFamily="34" charset="0"/>
              </a:rPr>
              <a:t>Alfred Adler </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seicoleg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unigol</a:t>
            </a:r>
            <a:r>
              <a:rPr lang="en-GB" sz="1600" dirty="0">
                <a:latin typeface="Arial" panose="020B0604020202020204" pitchFamily="34" charset="0"/>
                <a:cs typeface="Arial" panose="020B0604020202020204" pitchFamily="34" charset="0"/>
              </a:rPr>
              <a:t> (1910)</a:t>
            </a:r>
          </a:p>
          <a:p>
            <a:pPr marL="0" indent="0">
              <a:buNone/>
            </a:pPr>
            <a:r>
              <a:rPr lang="en-GB" sz="1600" dirty="0" err="1">
                <a:latin typeface="Arial" panose="020B0604020202020204" pitchFamily="34" charset="0"/>
                <a:cs typeface="Arial" panose="020B0604020202020204" pitchFamily="34" charset="0"/>
              </a:rPr>
              <a:t>Diogelu</a:t>
            </a:r>
            <a:r>
              <a:rPr lang="en-GB" sz="1600" dirty="0">
                <a:latin typeface="Arial" panose="020B0604020202020204" pitchFamily="34" charset="0"/>
                <a:cs typeface="Arial" panose="020B0604020202020204" pitchFamily="34" charset="0"/>
              </a:rPr>
              <a:t> ‘self ego’, </a:t>
            </a:r>
            <a:r>
              <a:rPr lang="en-GB" sz="1600" dirty="0" err="1">
                <a:latin typeface="Arial" panose="020B0604020202020204" pitchFamily="34" charset="0"/>
                <a:cs typeface="Arial" panose="020B0604020202020204" pitchFamily="34" charset="0"/>
              </a:rPr>
              <a:t>hunan-fri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goresgyn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teimlad</a:t>
            </a:r>
            <a:r>
              <a:rPr lang="en-GB" sz="1600" dirty="0">
                <a:latin typeface="Arial" panose="020B0604020202020204" pitchFamily="34" charset="0"/>
                <a:cs typeface="Arial" panose="020B0604020202020204" pitchFamily="34" charset="0"/>
              </a:rPr>
              <a:t> o </a:t>
            </a:r>
            <a:r>
              <a:rPr lang="en-GB" sz="1600" dirty="0" err="1">
                <a:latin typeface="Arial" panose="020B0604020202020204" pitchFamily="34" charset="0"/>
                <a:cs typeface="Arial" panose="020B0604020202020204" pitchFamily="34" charset="0"/>
              </a:rPr>
              <a:t>israddoldeb</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anelu</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ymdrechu</a:t>
            </a:r>
            <a:r>
              <a:rPr lang="en-GB" sz="1600" dirty="0">
                <a:latin typeface="Arial" panose="020B0604020202020204" pitchFamily="34" charset="0"/>
                <a:cs typeface="Arial" panose="020B0604020202020204" pitchFamily="34" charset="0"/>
              </a:rPr>
              <a:t> am </a:t>
            </a:r>
            <a:r>
              <a:rPr lang="en-GB" sz="1600" dirty="0" err="1">
                <a:latin typeface="Arial" panose="020B0604020202020204" pitchFamily="34" charset="0"/>
                <a:cs typeface="Arial" panose="020B0604020202020204" pitchFamily="34" charset="0"/>
              </a:rPr>
              <a:t>berffeithrwydd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rhagoriaeth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syniad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hunain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ddelfrydol</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chwilio</a:t>
            </a:r>
            <a:r>
              <a:rPr lang="en-GB" sz="1600" dirty="0">
                <a:latin typeface="Arial" panose="020B0604020202020204" pitchFamily="34" charset="0"/>
                <a:cs typeface="Arial" panose="020B0604020202020204" pitchFamily="34" charset="0"/>
              </a:rPr>
              <a:t> am </a:t>
            </a:r>
            <a:r>
              <a:rPr lang="en-GB" sz="1600" dirty="0" err="1">
                <a:latin typeface="Arial" panose="020B0604020202020204" pitchFamily="34" charset="0"/>
                <a:cs typeface="Arial" panose="020B0604020202020204" pitchFamily="34" charset="0"/>
              </a:rPr>
              <a:t>gogoniant</a:t>
            </a:r>
            <a:r>
              <a:rPr lang="en-GB" sz="1600" dirty="0">
                <a:latin typeface="Arial" panose="020B0604020202020204" pitchFamily="34" charset="0"/>
                <a:cs typeface="Arial" panose="020B0604020202020204" pitchFamily="34" charset="0"/>
              </a:rPr>
              <a:t>.’  </a:t>
            </a:r>
          </a:p>
          <a:p>
            <a:pPr marL="0" indent="0" algn="r">
              <a:buNone/>
            </a:pPr>
            <a:r>
              <a:rPr lang="en-GB" sz="1600" dirty="0"/>
              <a:t>John, (2019, cited in Walley et al., 2019)      </a:t>
            </a:r>
          </a:p>
        </p:txBody>
      </p:sp>
    </p:spTree>
    <p:extLst>
      <p:ext uri="{BB962C8B-B14F-4D97-AF65-F5344CB8AC3E}">
        <p14:creationId xmlns:p14="http://schemas.microsoft.com/office/powerpoint/2010/main" val="12735001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229600" cy="634082"/>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panose="020B0604020202020204" pitchFamily="34" charset="0"/>
                <a:cs typeface="Arial" panose="020B0604020202020204" pitchFamily="34" charset="0"/>
              </a:rPr>
              <a:t>Leadership and Theorists</a:t>
            </a:r>
          </a:p>
        </p:txBody>
      </p:sp>
      <p:sp>
        <p:nvSpPr>
          <p:cNvPr id="3" name="Content Placeholder 2"/>
          <p:cNvSpPr>
            <a:spLocks noGrp="1"/>
          </p:cNvSpPr>
          <p:nvPr>
            <p:ph idx="1"/>
          </p:nvPr>
        </p:nvSpPr>
        <p:spPr>
          <a:xfrm>
            <a:off x="114300" y="1219200"/>
            <a:ext cx="8915400" cy="4724400"/>
          </a:xfrm>
        </p:spPr>
        <p:txBody>
          <a:bodyPr>
            <a:noAutofit/>
          </a:bodyPr>
          <a:lstStyle/>
          <a:p>
            <a:pPr>
              <a:buFont typeface="Wingdings" panose="05000000000000000000" pitchFamily="2" charset="2"/>
              <a:buChar char="Ø"/>
            </a:pPr>
            <a:r>
              <a:rPr lang="en-GB" sz="1600" b="1" dirty="0">
                <a:solidFill>
                  <a:schemeClr val="accent1">
                    <a:lumMod val="75000"/>
                  </a:schemeClr>
                </a:solidFill>
                <a:latin typeface="Arial" panose="020B0604020202020204" pitchFamily="34" charset="0"/>
                <a:cs typeface="Arial" panose="020B0604020202020204" pitchFamily="34" charset="0"/>
              </a:rPr>
              <a:t>Erik Erikson </a:t>
            </a:r>
            <a:r>
              <a:rPr lang="en-GB" sz="1600" dirty="0">
                <a:solidFill>
                  <a:schemeClr val="accent1">
                    <a:lumMod val="75000"/>
                  </a:schemeClr>
                </a:solidFill>
                <a:latin typeface="Arial" panose="020B0604020202020204" pitchFamily="34" charset="0"/>
                <a:cs typeface="Arial" panose="020B0604020202020204" pitchFamily="34" charset="0"/>
              </a:rPr>
              <a:t>– psychosocial theory</a:t>
            </a:r>
          </a:p>
          <a:p>
            <a:pPr marL="0" indent="0">
              <a:buNone/>
            </a:pPr>
            <a:r>
              <a:rPr lang="en-GB" sz="1600" dirty="0">
                <a:solidFill>
                  <a:schemeClr val="accent1">
                    <a:lumMod val="75000"/>
                  </a:schemeClr>
                </a:solidFill>
                <a:latin typeface="Arial" panose="020B0604020202020204" pitchFamily="34" charset="0"/>
                <a:cs typeface="Arial" panose="020B0604020202020204" pitchFamily="34" charset="0"/>
              </a:rPr>
              <a:t>Having a creative and vigorous ego to adapt the environment and overcome challenges (1959)</a:t>
            </a:r>
          </a:p>
          <a:p>
            <a:pPr>
              <a:buFont typeface="Wingdings" panose="05000000000000000000" pitchFamily="2" charset="2"/>
              <a:buChar char="Ø"/>
            </a:pPr>
            <a:r>
              <a:rPr lang="en-GB" sz="1600" b="1" dirty="0">
                <a:solidFill>
                  <a:schemeClr val="accent1">
                    <a:lumMod val="75000"/>
                  </a:schemeClr>
                </a:solidFill>
                <a:latin typeface="Arial" panose="020B0604020202020204" pitchFamily="34" charset="0"/>
                <a:cs typeface="Arial" panose="020B0604020202020204" pitchFamily="34" charset="0"/>
              </a:rPr>
              <a:t>Carl Jung </a:t>
            </a:r>
            <a:r>
              <a:rPr lang="en-GB" sz="1600" dirty="0">
                <a:solidFill>
                  <a:schemeClr val="accent1">
                    <a:lumMod val="75000"/>
                  </a:schemeClr>
                </a:solidFill>
                <a:latin typeface="Arial" panose="020B0604020202020204" pitchFamily="34" charset="0"/>
                <a:cs typeface="Arial" panose="020B0604020202020204" pitchFamily="34" charset="0"/>
              </a:rPr>
              <a:t>– psychodynamics (the mind)</a:t>
            </a:r>
          </a:p>
          <a:p>
            <a:pPr marL="0" indent="0">
              <a:buNone/>
            </a:pPr>
            <a:r>
              <a:rPr lang="en-GB" sz="1600" dirty="0">
                <a:solidFill>
                  <a:schemeClr val="accent1">
                    <a:lumMod val="75000"/>
                  </a:schemeClr>
                </a:solidFill>
                <a:latin typeface="Arial" panose="020B0604020202020204" pitchFamily="34" charset="0"/>
                <a:cs typeface="Arial" panose="020B0604020202020204" pitchFamily="34" charset="0"/>
              </a:rPr>
              <a:t>Our potential is fulfilled through personal experiences…in order to achieve wholeness (1953)</a:t>
            </a:r>
          </a:p>
          <a:p>
            <a:pPr>
              <a:buFont typeface="Wingdings" panose="05000000000000000000" pitchFamily="2" charset="2"/>
              <a:buChar char="Ø"/>
            </a:pPr>
            <a:r>
              <a:rPr lang="en-GB" sz="1600" b="1" dirty="0">
                <a:solidFill>
                  <a:schemeClr val="accent1">
                    <a:lumMod val="75000"/>
                  </a:schemeClr>
                </a:solidFill>
                <a:latin typeface="Arial" panose="020B0604020202020204" pitchFamily="34" charset="0"/>
                <a:cs typeface="Arial" panose="020B0604020202020204" pitchFamily="34" charset="0"/>
              </a:rPr>
              <a:t>Abraham Maslow- </a:t>
            </a:r>
            <a:r>
              <a:rPr lang="en-GB" sz="1600" dirty="0">
                <a:solidFill>
                  <a:schemeClr val="accent1">
                    <a:lumMod val="75000"/>
                  </a:schemeClr>
                </a:solidFill>
                <a:latin typeface="Arial" panose="020B0604020202020204" pitchFamily="34" charset="0"/>
                <a:cs typeface="Arial" panose="020B0604020202020204" pitchFamily="34" charset="0"/>
              </a:rPr>
              <a:t>hierarchy of needs (1954)</a:t>
            </a:r>
          </a:p>
          <a:p>
            <a:pPr marL="0" indent="0">
              <a:buNone/>
            </a:pPr>
            <a:r>
              <a:rPr lang="en-GB" sz="1600" dirty="0">
                <a:solidFill>
                  <a:schemeClr val="accent1">
                    <a:lumMod val="75000"/>
                  </a:schemeClr>
                </a:solidFill>
                <a:latin typeface="Arial" panose="020B0604020202020204" pitchFamily="34" charset="0"/>
                <a:cs typeface="Arial" panose="020B0604020202020204" pitchFamily="34" charset="0"/>
              </a:rPr>
              <a:t>Stages through life where each of our basic needs are met or not</a:t>
            </a:r>
          </a:p>
          <a:p>
            <a:pPr>
              <a:buFont typeface="Wingdings" panose="05000000000000000000" pitchFamily="2" charset="2"/>
              <a:buChar char="Ø"/>
            </a:pPr>
            <a:r>
              <a:rPr lang="en-GB" sz="1600" b="1" dirty="0">
                <a:solidFill>
                  <a:schemeClr val="accent1">
                    <a:lumMod val="75000"/>
                  </a:schemeClr>
                </a:solidFill>
                <a:latin typeface="Arial" panose="020B0604020202020204" pitchFamily="34" charset="0"/>
                <a:cs typeface="Arial" panose="020B0604020202020204" pitchFamily="34" charset="0"/>
              </a:rPr>
              <a:t>Carl Rogers  </a:t>
            </a:r>
            <a:r>
              <a:rPr lang="en-GB" sz="1600" dirty="0">
                <a:solidFill>
                  <a:schemeClr val="accent1">
                    <a:lumMod val="75000"/>
                  </a:schemeClr>
                </a:solidFill>
                <a:latin typeface="Arial" panose="020B0604020202020204" pitchFamily="34" charset="0"/>
                <a:cs typeface="Arial" panose="020B0604020202020204" pitchFamily="34" charset="0"/>
              </a:rPr>
              <a:t>- ‘sense of self’ (1951)</a:t>
            </a:r>
          </a:p>
          <a:p>
            <a:pPr marL="0" indent="0">
              <a:buNone/>
            </a:pPr>
            <a:r>
              <a:rPr lang="en-GB" sz="1600" dirty="0">
                <a:solidFill>
                  <a:schemeClr val="accent1">
                    <a:lumMod val="75000"/>
                  </a:schemeClr>
                </a:solidFill>
                <a:latin typeface="Arial" panose="020B0604020202020204" pitchFamily="34" charset="0"/>
                <a:cs typeface="Arial" panose="020B0604020202020204" pitchFamily="34" charset="0"/>
              </a:rPr>
              <a:t>Basic need to fulfil your highest potential. Belief that we have the capacity and strength to determine the direction of our journeys through life.  </a:t>
            </a:r>
          </a:p>
          <a:p>
            <a:pPr>
              <a:buFont typeface="Wingdings" panose="05000000000000000000" pitchFamily="2" charset="2"/>
              <a:buChar char="Ø"/>
            </a:pPr>
            <a:r>
              <a:rPr lang="en-GB" sz="1600" b="1" dirty="0">
                <a:solidFill>
                  <a:schemeClr val="accent1">
                    <a:lumMod val="75000"/>
                  </a:schemeClr>
                </a:solidFill>
                <a:latin typeface="Arial" panose="020B0604020202020204" pitchFamily="34" charset="0"/>
                <a:cs typeface="Arial" panose="020B0604020202020204" pitchFamily="34" charset="0"/>
              </a:rPr>
              <a:t>Alfred Adler </a:t>
            </a:r>
            <a:r>
              <a:rPr lang="en-GB" sz="1600" dirty="0">
                <a:solidFill>
                  <a:schemeClr val="accent1">
                    <a:lumMod val="75000"/>
                  </a:schemeClr>
                </a:solidFill>
                <a:latin typeface="Arial" panose="020B0604020202020204" pitchFamily="34" charset="0"/>
                <a:cs typeface="Arial" panose="020B0604020202020204" pitchFamily="34" charset="0"/>
              </a:rPr>
              <a:t>– ‘individual psychology (1910)</a:t>
            </a:r>
          </a:p>
          <a:p>
            <a:pPr marL="0" indent="0">
              <a:buNone/>
            </a:pPr>
            <a:r>
              <a:rPr lang="en-GB" sz="1600" dirty="0">
                <a:solidFill>
                  <a:schemeClr val="accent1">
                    <a:lumMod val="75000"/>
                  </a:schemeClr>
                </a:solidFill>
                <a:latin typeface="Arial" panose="020B0604020202020204" pitchFamily="34" charset="0"/>
                <a:cs typeface="Arial" panose="020B0604020202020204" pitchFamily="34" charset="0"/>
              </a:rPr>
              <a:t>Safeguarding the self ego, self-esteem, overcome inferiority, strive for perfection, superiority and an ideal self…the ‘search  for glory.’  </a:t>
            </a:r>
          </a:p>
          <a:p>
            <a:pPr marL="0" indent="0" algn="r">
              <a:buNone/>
            </a:pPr>
            <a:r>
              <a:rPr lang="en-GB" sz="1600" dirty="0">
                <a:solidFill>
                  <a:schemeClr val="accent1">
                    <a:lumMod val="75000"/>
                  </a:schemeClr>
                </a:solidFill>
              </a:rPr>
              <a:t>John, (2019, cited in Walley et al., 2019)      </a:t>
            </a:r>
          </a:p>
        </p:txBody>
      </p:sp>
    </p:spTree>
    <p:extLst>
      <p:ext uri="{BB962C8B-B14F-4D97-AF65-F5344CB8AC3E}">
        <p14:creationId xmlns:p14="http://schemas.microsoft.com/office/powerpoint/2010/main" val="15031724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AC7A8-798A-D563-942B-E7E847DFA80B}"/>
              </a:ext>
            </a:extLst>
          </p:cNvPr>
          <p:cNvSpPr>
            <a:spLocks noGrp="1"/>
          </p:cNvSpPr>
          <p:nvPr>
            <p:ph type="title"/>
          </p:nvPr>
        </p:nvSpPr>
        <p:spPr/>
        <p:txBody>
          <a:bodyPr>
            <a:normAutofit fontScale="90000"/>
          </a:bodyPr>
          <a:lstStyle/>
          <a:p>
            <a:pPr algn="ctr"/>
            <a:r>
              <a:rPr lang="en-GB" sz="4800" b="1" dirty="0" err="1">
                <a:latin typeface="Arial" panose="020B0604020202020204" pitchFamily="34" charset="0"/>
                <a:cs typeface="Arial" panose="020B0604020202020204" pitchFamily="34" charset="0"/>
              </a:rPr>
              <a:t>Hanfod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Arweinyddiaeth</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The essence of Leadership</a:t>
            </a:r>
          </a:p>
        </p:txBody>
      </p:sp>
      <p:sp>
        <p:nvSpPr>
          <p:cNvPr id="3" name="Content Placeholder 2">
            <a:extLst>
              <a:ext uri="{FF2B5EF4-FFF2-40B4-BE49-F238E27FC236}">
                <a16:creationId xmlns:a16="http://schemas.microsoft.com/office/drawing/2014/main" id="{8532B2C4-D033-8982-A1B8-FD8AE7FA9117}"/>
              </a:ext>
            </a:extLst>
          </p:cNvPr>
          <p:cNvSpPr>
            <a:spLocks noGrp="1"/>
          </p:cNvSpPr>
          <p:nvPr>
            <p:ph sz="half" idx="1"/>
          </p:nvPr>
        </p:nvSpPr>
        <p:spPr>
          <a:xfrm>
            <a:off x="152400" y="1825625"/>
            <a:ext cx="4343400" cy="3809862"/>
          </a:xfrm>
        </p:spPr>
        <p:txBody>
          <a:bodyPr>
            <a:noAutofit/>
          </a:bodyPr>
          <a:lstStyle/>
          <a:p>
            <a:r>
              <a:rPr lang="en-GB" sz="2400" dirty="0">
                <a:latin typeface="Arial" panose="020B0604020202020204" pitchFamily="34" charset="0"/>
                <a:cs typeface="Arial" panose="020B0604020202020204" pitchFamily="34" charset="0"/>
              </a:rPr>
              <a:t>Y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i </a:t>
            </a:r>
            <a:r>
              <a:rPr lang="en-GB" sz="2400" dirty="0" err="1">
                <a:latin typeface="Arial" panose="020B0604020202020204" pitchFamily="34" charset="0"/>
                <a:cs typeface="Arial" panose="020B0604020202020204" pitchFamily="34" charset="0"/>
              </a:rPr>
              <a:t>ddylanwadu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eraill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Defnyddiwch</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ddylanwad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gyflawni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amcan</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cyrraedd</a:t>
            </a:r>
            <a:r>
              <a:rPr lang="en-GB" sz="2400" dirty="0">
                <a:latin typeface="Arial" panose="020B0604020202020204" pitchFamily="34" charset="0"/>
                <a:cs typeface="Arial" panose="020B0604020202020204" pitchFamily="34" charset="0"/>
              </a:rPr>
              <a:t> nod</a:t>
            </a: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y person </a:t>
            </a:r>
            <a:r>
              <a:rPr lang="en-GB" sz="2400" dirty="0" err="1">
                <a:latin typeface="Arial" panose="020B0604020202020204" pitchFamily="34" charset="0"/>
                <a:cs typeface="Arial" panose="020B0604020202020204" pitchFamily="34" charset="0"/>
              </a:rPr>
              <a:t>ddylanwadol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rinweddau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penodol</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broses </a:t>
            </a:r>
            <a:r>
              <a:rPr lang="en-GB" sz="2400" dirty="0" err="1">
                <a:latin typeface="Arial" panose="020B0604020202020204" pitchFamily="34" charset="0"/>
                <a:cs typeface="Arial" panose="020B0604020202020204" pitchFamily="34" charset="0"/>
              </a:rPr>
              <a:t>grŵp</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cynnwys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rhyngweithio</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F0B00BE-207F-63E4-C5FC-33D3ED4A504D}"/>
              </a:ext>
            </a:extLst>
          </p:cNvPr>
          <p:cNvSpPr>
            <a:spLocks noGrp="1"/>
          </p:cNvSpPr>
          <p:nvPr>
            <p:ph sz="half" idx="2"/>
          </p:nvPr>
        </p:nvSpPr>
        <p:spPr>
          <a:xfrm>
            <a:off x="4648200" y="1825625"/>
            <a:ext cx="4343400" cy="3809862"/>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Ability to influence others</a:t>
            </a:r>
          </a:p>
          <a:p>
            <a:r>
              <a:rPr lang="en-GB" sz="2400" dirty="0">
                <a:solidFill>
                  <a:schemeClr val="accent1">
                    <a:lumMod val="75000"/>
                  </a:schemeClr>
                </a:solidFill>
                <a:latin typeface="Arial" panose="020B0604020202020204" pitchFamily="34" charset="0"/>
                <a:cs typeface="Arial" panose="020B0604020202020204" pitchFamily="34" charset="0"/>
              </a:rPr>
              <a:t>Use this influence to achieve change with the objective of achieving a goal</a:t>
            </a:r>
          </a:p>
          <a:p>
            <a:r>
              <a:rPr lang="en-GB" sz="2400" dirty="0">
                <a:solidFill>
                  <a:schemeClr val="accent1">
                    <a:lumMod val="75000"/>
                  </a:schemeClr>
                </a:solidFill>
                <a:latin typeface="Arial" panose="020B0604020202020204" pitchFamily="34" charset="0"/>
                <a:cs typeface="Arial" panose="020B0604020202020204" pitchFamily="34" charset="0"/>
              </a:rPr>
              <a:t>The person influencing (the leader) possesses certain qualities</a:t>
            </a:r>
          </a:p>
          <a:p>
            <a:r>
              <a:rPr lang="en-GB" sz="2400" dirty="0">
                <a:solidFill>
                  <a:schemeClr val="accent1">
                    <a:lumMod val="75000"/>
                  </a:schemeClr>
                </a:solidFill>
                <a:latin typeface="Arial" panose="020B0604020202020204" pitchFamily="34" charset="0"/>
                <a:cs typeface="Arial" panose="020B0604020202020204" pitchFamily="34" charset="0"/>
              </a:rPr>
              <a:t>Leadership is a group process and involves interactions</a:t>
            </a:r>
          </a:p>
        </p:txBody>
      </p:sp>
    </p:spTree>
    <p:extLst>
      <p:ext uri="{BB962C8B-B14F-4D97-AF65-F5344CB8AC3E}">
        <p14:creationId xmlns:p14="http://schemas.microsoft.com/office/powerpoint/2010/main" val="8363051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65126"/>
            <a:ext cx="8229600" cy="975641"/>
          </a:xfrm>
        </p:spPr>
        <p:txBody>
          <a:bodyPr>
            <a:noAutofit/>
          </a:bodyPr>
          <a:lstStyle/>
          <a:p>
            <a:pPr algn="ctr"/>
            <a:r>
              <a:rPr lang="en-GB" sz="4800" dirty="0">
                <a:latin typeface="Arial" panose="020B0604020202020204" pitchFamily="34" charset="0"/>
                <a:cs typeface="Arial" panose="020B0604020202020204" pitchFamily="34" charset="0"/>
              </a:rPr>
              <a:t>‘</a:t>
            </a:r>
            <a:r>
              <a:rPr lang="en-GB" sz="4800" b="1" dirty="0" err="1">
                <a:latin typeface="Arial" panose="020B0604020202020204" pitchFamily="34" charset="0"/>
                <a:cs typeface="Arial" panose="020B0604020202020204" pitchFamily="34" charset="0"/>
              </a:rPr>
              <a:t>Pŵer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arweinyddiaeth</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The ‘power’ of leadership</a:t>
            </a:r>
          </a:p>
        </p:txBody>
      </p:sp>
      <p:sp>
        <p:nvSpPr>
          <p:cNvPr id="3" name="Content Placeholder 2"/>
          <p:cNvSpPr>
            <a:spLocks noGrp="1"/>
          </p:cNvSpPr>
          <p:nvPr>
            <p:ph idx="1"/>
          </p:nvPr>
        </p:nvSpPr>
        <p:spPr>
          <a:xfrm>
            <a:off x="114300" y="1600200"/>
            <a:ext cx="8915400" cy="3917032"/>
          </a:xfrm>
        </p:spPr>
        <p:txBody>
          <a:bodyPr>
            <a:noAutofit/>
          </a:bodyPr>
          <a:lstStyle/>
          <a:p>
            <a:pPr marL="0" indent="0">
              <a:spcBef>
                <a:spcPts val="0"/>
              </a:spcBef>
              <a:buNone/>
            </a:pP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safle</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bŵer</a:t>
            </a:r>
            <a:r>
              <a:rPr lang="en-GB" sz="2400" dirty="0">
                <a:latin typeface="Arial" panose="020B0604020202020204" pitchFamily="34" charset="0"/>
                <a:cs typeface="Arial" panose="020B0604020202020204" pitchFamily="34" charset="0"/>
              </a:rPr>
              <a:t>?</a:t>
            </a:r>
          </a:p>
          <a:p>
            <a:pPr marL="0" indent="0">
              <a:spcBef>
                <a:spcPts val="0"/>
              </a:spcBef>
              <a:buNone/>
            </a:pPr>
            <a:r>
              <a:rPr lang="en-GB" sz="2400" i="1" dirty="0">
                <a:solidFill>
                  <a:schemeClr val="accent1">
                    <a:lumMod val="75000"/>
                  </a:schemeClr>
                </a:solidFill>
                <a:latin typeface="Arial" panose="020B0604020202020204" pitchFamily="34" charset="0"/>
                <a:cs typeface="Arial" panose="020B0604020202020204" pitchFamily="34" charset="0"/>
              </a:rPr>
              <a:t>It this a position of power?</a:t>
            </a:r>
          </a:p>
          <a:p>
            <a:pPr marL="0" indent="0">
              <a:spcBef>
                <a:spcPts val="0"/>
              </a:spcBef>
              <a:buNone/>
            </a:pPr>
            <a:endParaRPr lang="en-GB" sz="2400" dirty="0">
              <a:latin typeface="Arial" panose="020B0604020202020204" pitchFamily="34" charset="0"/>
              <a:cs typeface="Arial" panose="020B0604020202020204" pitchFamily="34" charset="0"/>
            </a:endParaRPr>
          </a:p>
          <a:p>
            <a:pPr marL="0" indent="0">
              <a:spcBef>
                <a:spcPts val="0"/>
              </a:spcBef>
              <a:buNone/>
            </a:pP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ddylai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safle</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bŵer</a:t>
            </a:r>
            <a:r>
              <a:rPr lang="en-GB" sz="2400" dirty="0">
                <a:latin typeface="Arial" panose="020B0604020202020204" pitchFamily="34" charset="0"/>
                <a:cs typeface="Arial" panose="020B0604020202020204" pitchFamily="34" charset="0"/>
              </a:rPr>
              <a:t>?</a:t>
            </a:r>
          </a:p>
          <a:p>
            <a:pPr marL="0" indent="0">
              <a:spcBef>
                <a:spcPts val="0"/>
              </a:spcBef>
              <a:buNone/>
            </a:pPr>
            <a:r>
              <a:rPr lang="en-GB" sz="2400" i="1" dirty="0">
                <a:solidFill>
                  <a:schemeClr val="accent1">
                    <a:lumMod val="75000"/>
                  </a:schemeClr>
                </a:solidFill>
                <a:latin typeface="Arial" panose="020B0604020202020204" pitchFamily="34" charset="0"/>
                <a:cs typeface="Arial" panose="020B0604020202020204" pitchFamily="34" charset="0"/>
              </a:rPr>
              <a:t>Should this be a position of power?</a:t>
            </a:r>
          </a:p>
          <a:p>
            <a:pPr marL="0" indent="0">
              <a:spcBef>
                <a:spcPts val="0"/>
              </a:spcBef>
              <a:buNone/>
            </a:pPr>
            <a:endParaRPr lang="en-GB" sz="2400" dirty="0">
              <a:latin typeface="Arial" panose="020B0604020202020204" pitchFamily="34" charset="0"/>
              <a:cs typeface="Arial" panose="020B0604020202020204" pitchFamily="34" charset="0"/>
            </a:endParaRPr>
          </a:p>
          <a:p>
            <a:pPr marL="0" indent="0">
              <a:spcBef>
                <a:spcPts val="0"/>
              </a:spcBef>
              <a:buNone/>
            </a:pPr>
            <a:r>
              <a:rPr lang="en-GB" sz="2400" dirty="0">
                <a:solidFill>
                  <a:schemeClr val="accent1">
                    <a:lumMod val="75000"/>
                  </a:schemeClr>
                </a:solidFill>
                <a:latin typeface="Arial" panose="020B0604020202020204" pitchFamily="34" charset="0"/>
                <a:cs typeface="Arial" panose="020B0604020202020204" pitchFamily="34" charset="0"/>
              </a:rPr>
              <a:t>‘The concept of power is related to leadership because it is part of the influence process. Power is the capacity or potential to influence. People have power when they have the ability to affect others’ beliefs, attitudes and courses of action…therefore power is the resource that leaders draw upon to effect change in us’  </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Northouse</a:t>
            </a:r>
            <a:r>
              <a:rPr lang="en-GB" sz="2400" dirty="0">
                <a:latin typeface="Arial" panose="020B0604020202020204" pitchFamily="34" charset="0"/>
                <a:cs typeface="Arial" panose="020B0604020202020204" pitchFamily="34" charset="0"/>
              </a:rPr>
              <a:t>, 2010, p.7).</a:t>
            </a:r>
          </a:p>
        </p:txBody>
      </p:sp>
    </p:spTree>
    <p:extLst>
      <p:ext uri="{BB962C8B-B14F-4D97-AF65-F5344CB8AC3E}">
        <p14:creationId xmlns:p14="http://schemas.microsoft.com/office/powerpoint/2010/main" val="7893636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6"/>
            <a:ext cx="90678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Arweinyddwyr</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rheolwyr</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effeithiol</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leaders/ managers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14300" y="2057400"/>
            <a:ext cx="4419600" cy="4048470"/>
          </a:xfrm>
        </p:spPr>
        <p:txBody>
          <a:bodyPr>
            <a:normAutofit fontScale="77500" lnSpcReduction="20000"/>
          </a:bodyPr>
          <a:lstStyle/>
          <a:p>
            <a:pPr>
              <a:lnSpc>
                <a:spcPct val="80000"/>
              </a:lnSpc>
            </a:pPr>
            <a:r>
              <a:rPr lang="en-GB" altLang="en-US" dirty="0">
                <a:latin typeface="Arial" panose="020B0604020202020204" pitchFamily="34" charset="0"/>
                <a:cs typeface="Arial" panose="020B0604020202020204" pitchFamily="34" charset="0"/>
              </a:rPr>
              <a:t>Y nod </a:t>
            </a:r>
            <a:r>
              <a:rPr lang="en-GB" altLang="en-US" dirty="0" err="1">
                <a:latin typeface="Arial" panose="020B0604020202020204" pitchFamily="34" charset="0"/>
                <a:cs typeface="Arial" panose="020B0604020202020204" pitchFamily="34" charset="0"/>
              </a:rPr>
              <a:t>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datblygu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gwasanaeth</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ansawdd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uchel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trwy</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gynnwys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holl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fudd-ddeiliaid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mewn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materion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datblygu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dirprwyo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cyfrifoldebau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staff</a:t>
            </a:r>
          </a:p>
          <a:p>
            <a:pPr>
              <a:lnSpc>
                <a:spcPct val="80000"/>
              </a:lnSpc>
            </a:pPr>
            <a:endParaRPr lang="en-GB" altLang="en-US" dirty="0">
              <a:latin typeface="Arial" panose="020B0604020202020204" pitchFamily="34" charset="0"/>
              <a:cs typeface="Arial" panose="020B0604020202020204" pitchFamily="34" charset="0"/>
            </a:endParaRPr>
          </a:p>
          <a:p>
            <a:pPr>
              <a:lnSpc>
                <a:spcPct val="80000"/>
              </a:lnSpc>
            </a:pPr>
            <a:r>
              <a:rPr lang="en-GB" altLang="en-US" dirty="0" err="1">
                <a:latin typeface="Arial" panose="020B0604020202020204" pitchFamily="34" charset="0"/>
                <a:cs typeface="Arial" panose="020B0604020202020204" pitchFamily="34" charset="0"/>
              </a:rPr>
              <a:t>Cymryd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cyfrifoldeb</a:t>
            </a:r>
            <a:endParaRPr lang="en-GB" altLang="en-US" dirty="0">
              <a:latin typeface="Arial" panose="020B0604020202020204" pitchFamily="34" charset="0"/>
              <a:cs typeface="Arial" panose="020B0604020202020204" pitchFamily="34" charset="0"/>
            </a:endParaRPr>
          </a:p>
          <a:p>
            <a:pPr>
              <a:lnSpc>
                <a:spcPct val="80000"/>
              </a:lnSpc>
            </a:pPr>
            <a:endParaRPr lang="en-GB" altLang="en-US" dirty="0">
              <a:latin typeface="Arial" panose="020B0604020202020204" pitchFamily="34" charset="0"/>
              <a:cs typeface="Arial" panose="020B0604020202020204" pitchFamily="34" charset="0"/>
            </a:endParaRPr>
          </a:p>
          <a:p>
            <a:pPr>
              <a:lnSpc>
                <a:spcPct val="80000"/>
              </a:lnSpc>
            </a:pPr>
            <a:r>
              <a:rPr lang="en-GB" altLang="en-US" dirty="0" err="1">
                <a:latin typeface="Arial" panose="020B0604020202020204" pitchFamily="34" charset="0"/>
                <a:cs typeface="Arial" panose="020B0604020202020204" pitchFamily="34" charset="0"/>
              </a:rPr>
              <a:t>Mynegi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cyflwaniadau’r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tim</a:t>
            </a:r>
            <a:endParaRPr lang="en-GB" altLang="en-US" dirty="0">
              <a:latin typeface="Arial" panose="020B0604020202020204" pitchFamily="34" charset="0"/>
              <a:cs typeface="Arial" panose="020B0604020202020204" pitchFamily="34" charset="0"/>
            </a:endParaRPr>
          </a:p>
          <a:p>
            <a:pPr>
              <a:lnSpc>
                <a:spcPct val="80000"/>
              </a:lnSpc>
            </a:pPr>
            <a:endParaRPr lang="en-GB" altLang="en-US" dirty="0">
              <a:latin typeface="Arial" panose="020B0604020202020204" pitchFamily="34" charset="0"/>
              <a:cs typeface="Arial" panose="020B0604020202020204" pitchFamily="34" charset="0"/>
            </a:endParaRPr>
          </a:p>
          <a:p>
            <a:pPr>
              <a:lnSpc>
                <a:spcPct val="80000"/>
              </a:lnSpc>
            </a:pPr>
            <a:r>
              <a:rPr lang="en-GB" altLang="en-US" dirty="0" err="1">
                <a:latin typeface="Arial" panose="020B0604020202020204" pitchFamily="34" charset="0"/>
                <a:cs typeface="Arial" panose="020B0604020202020204" pitchFamily="34" charset="0"/>
              </a:rPr>
              <a:t>Annog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datblygiad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unigolion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wella</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perfformiad</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hunan-barch</a:t>
            </a:r>
            <a:endParaRPr lang="en-GB" altLang="en-US"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876800" y="2034209"/>
            <a:ext cx="4114800" cy="3836641"/>
          </a:xfrm>
        </p:spPr>
        <p:txBody>
          <a:bodyPr>
            <a:normAutofit fontScale="77500" lnSpcReduction="20000"/>
          </a:bodyPr>
          <a:lstStyle/>
          <a:p>
            <a:pPr>
              <a:lnSpc>
                <a:spcPct val="80000"/>
              </a:lnSpc>
            </a:pPr>
            <a:r>
              <a:rPr lang="en-GB" altLang="en-US" dirty="0">
                <a:solidFill>
                  <a:schemeClr val="accent1">
                    <a:lumMod val="75000"/>
                  </a:schemeClr>
                </a:solidFill>
                <a:latin typeface="Arial" panose="020B0604020202020204" pitchFamily="34" charset="0"/>
                <a:cs typeface="Arial" panose="020B0604020202020204" pitchFamily="34" charset="0"/>
              </a:rPr>
              <a:t>The aim is to develop a high-quality service by including stakeholders in development issues and delegating responsibilities to staff</a:t>
            </a:r>
          </a:p>
          <a:p>
            <a:pPr>
              <a:lnSpc>
                <a:spcPct val="80000"/>
              </a:lnSpc>
            </a:pPr>
            <a:endParaRPr lang="en-GB" altLang="en-US" dirty="0">
              <a:solidFill>
                <a:schemeClr val="accent1">
                  <a:lumMod val="75000"/>
                </a:schemeClr>
              </a:solidFill>
              <a:latin typeface="Arial" panose="020B0604020202020204" pitchFamily="34" charset="0"/>
              <a:cs typeface="Arial" panose="020B0604020202020204" pitchFamily="34" charset="0"/>
            </a:endParaRPr>
          </a:p>
          <a:p>
            <a:pPr>
              <a:lnSpc>
                <a:spcPct val="80000"/>
              </a:lnSpc>
            </a:pPr>
            <a:r>
              <a:rPr lang="en-GB" altLang="en-US" dirty="0">
                <a:solidFill>
                  <a:schemeClr val="accent1">
                    <a:lumMod val="75000"/>
                  </a:schemeClr>
                </a:solidFill>
                <a:latin typeface="Arial" panose="020B0604020202020204" pitchFamily="34" charset="0"/>
                <a:cs typeface="Arial" panose="020B0604020202020204" pitchFamily="34" charset="0"/>
              </a:rPr>
              <a:t>Take responsibility</a:t>
            </a:r>
          </a:p>
          <a:p>
            <a:pPr>
              <a:lnSpc>
                <a:spcPct val="80000"/>
              </a:lnSpc>
            </a:pPr>
            <a:endParaRPr lang="en-GB" altLang="en-US" dirty="0">
              <a:solidFill>
                <a:schemeClr val="accent1">
                  <a:lumMod val="75000"/>
                </a:schemeClr>
              </a:solidFill>
              <a:latin typeface="Arial" panose="020B0604020202020204" pitchFamily="34" charset="0"/>
              <a:cs typeface="Arial" panose="020B0604020202020204" pitchFamily="34" charset="0"/>
            </a:endParaRPr>
          </a:p>
          <a:p>
            <a:pPr>
              <a:lnSpc>
                <a:spcPct val="80000"/>
              </a:lnSpc>
            </a:pPr>
            <a:r>
              <a:rPr lang="en-GB" altLang="en-US" dirty="0">
                <a:solidFill>
                  <a:schemeClr val="accent1">
                    <a:lumMod val="75000"/>
                  </a:schemeClr>
                </a:solidFill>
                <a:latin typeface="Arial" panose="020B0604020202020204" pitchFamily="34" charset="0"/>
                <a:cs typeface="Arial" panose="020B0604020202020204" pitchFamily="34" charset="0"/>
              </a:rPr>
              <a:t>Communicate the team’s achievements</a:t>
            </a:r>
          </a:p>
          <a:p>
            <a:pPr>
              <a:lnSpc>
                <a:spcPct val="80000"/>
              </a:lnSpc>
            </a:pPr>
            <a:endParaRPr lang="en-GB" altLang="en-US" dirty="0">
              <a:solidFill>
                <a:schemeClr val="accent1">
                  <a:lumMod val="75000"/>
                </a:schemeClr>
              </a:solidFill>
              <a:latin typeface="Arial" panose="020B0604020202020204" pitchFamily="34" charset="0"/>
              <a:cs typeface="Arial" panose="020B0604020202020204" pitchFamily="34" charset="0"/>
            </a:endParaRPr>
          </a:p>
          <a:p>
            <a:pPr>
              <a:lnSpc>
                <a:spcPct val="80000"/>
              </a:lnSpc>
            </a:pPr>
            <a:r>
              <a:rPr lang="en-GB" altLang="en-US" dirty="0">
                <a:solidFill>
                  <a:schemeClr val="accent1">
                    <a:lumMod val="75000"/>
                  </a:schemeClr>
                </a:solidFill>
                <a:latin typeface="Arial" panose="020B0604020202020204" pitchFamily="34" charset="0"/>
                <a:cs typeface="Arial" panose="020B0604020202020204" pitchFamily="34" charset="0"/>
              </a:rPr>
              <a:t>Encourage the development of individuals to improve performance and self-esteem </a:t>
            </a:r>
          </a:p>
          <a:p>
            <a:endParaRPr lang="en-GB" dirty="0"/>
          </a:p>
        </p:txBody>
      </p:sp>
    </p:spTree>
    <p:extLst>
      <p:ext uri="{BB962C8B-B14F-4D97-AF65-F5344CB8AC3E}">
        <p14:creationId xmlns:p14="http://schemas.microsoft.com/office/powerpoint/2010/main" val="23260665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269495"/>
            <a:ext cx="859155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Arweinyddwyr</a:t>
            </a:r>
            <a:r>
              <a:rPr lang="en-GB" altLang="en-US" sz="4800" b="1" dirty="0">
                <a:latin typeface="Arial" panose="020B0604020202020204" pitchFamily="34" charset="0"/>
                <a:cs typeface="Arial" panose="020B0604020202020204" pitchFamily="34" charset="0"/>
              </a:rPr>
              <a:t>/</a:t>
            </a:r>
            <a:r>
              <a:rPr lang="en-GB" altLang="en-US" sz="4800" b="1" dirty="0" err="1">
                <a:latin typeface="Arial" panose="020B0604020202020204" pitchFamily="34" charset="0"/>
                <a:cs typeface="Arial" panose="020B0604020202020204" pitchFamily="34" charset="0"/>
              </a:rPr>
              <a:t>rheolwyr</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effeithiol</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leaders/ managers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16565" y="2209800"/>
            <a:ext cx="4572000" cy="3640897"/>
          </a:xfrm>
        </p:spPr>
        <p:txBody>
          <a:bodyPr>
            <a:noAutofit/>
          </a:bodyPr>
          <a:lstStyle/>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gallu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addasu</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ymatebol</a:t>
            </a:r>
            <a:r>
              <a:rPr lang="en-GB" altLang="en-US" sz="2400" dirty="0">
                <a:latin typeface="Arial" panose="020B0604020202020204" pitchFamily="34" charset="0"/>
                <a:cs typeface="Arial" panose="020B0604020202020204" pitchFamily="34" charset="0"/>
              </a:rPr>
              <a:t> ac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ddigon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dewr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roi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ddulliau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newydd</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Arwain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trwy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esiampl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Cyfathrebu’n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fod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agos-atoch</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Nid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ydynt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labelu</a:t>
            </a:r>
            <a:r>
              <a:rPr lang="en-GB" altLang="en-US" sz="2400" dirty="0">
                <a:latin typeface="Arial" panose="020B0604020202020204" pitchFamily="34" charset="0"/>
                <a:cs typeface="Arial" panose="020B0604020202020204" pitchFamily="34" charset="0"/>
              </a:rPr>
              <a:t> staff –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ganolbwyntio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faterion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hytrach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na’r</a:t>
            </a:r>
            <a:r>
              <a:rPr lang="en-GB" altLang="en-US" sz="2400" dirty="0">
                <a:latin typeface="Arial" panose="020B0604020202020204" pitchFamily="34" charset="0"/>
                <a:cs typeface="Arial" panose="020B0604020202020204" pitchFamily="34" charset="0"/>
              </a:rPr>
              <a:t> person a </a:t>
            </a:r>
            <a:r>
              <a:rPr lang="en-GB" altLang="en-US" sz="2400" b="1" dirty="0" err="1">
                <a:latin typeface="Arial" panose="020B0604020202020204" pitchFamily="34" charset="0"/>
                <a:cs typeface="Arial" panose="020B0604020202020204" pitchFamily="34" charset="0"/>
              </a:rPr>
              <a:t>pharchu</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cyfrinachedd</a:t>
            </a:r>
            <a:r>
              <a:rPr lang="en-GB" altLang="en-US" sz="2400" b="1" dirty="0">
                <a:latin typeface="Arial" panose="020B0604020202020204" pitchFamily="34" charset="0"/>
                <a:cs typeface="Arial" panose="020B0604020202020204" pitchFamily="34" charset="0"/>
              </a:rPr>
              <a:t>.</a:t>
            </a:r>
          </a:p>
        </p:txBody>
      </p:sp>
      <p:sp>
        <p:nvSpPr>
          <p:cNvPr id="6" name="Content Placeholder 5"/>
          <p:cNvSpPr>
            <a:spLocks noGrp="1"/>
          </p:cNvSpPr>
          <p:nvPr>
            <p:ph sz="half" idx="4294967295"/>
          </p:nvPr>
        </p:nvSpPr>
        <p:spPr>
          <a:xfrm>
            <a:off x="4724400" y="2133600"/>
            <a:ext cx="4244975" cy="4235450"/>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Are adaptable – responsive and brave enough to try new methods</a:t>
            </a:r>
          </a:p>
          <a:p>
            <a:r>
              <a:rPr lang="en-GB" altLang="en-US" sz="2400" dirty="0">
                <a:solidFill>
                  <a:schemeClr val="accent1">
                    <a:lumMod val="75000"/>
                  </a:schemeClr>
                </a:solidFill>
                <a:latin typeface="Arial" panose="020B0604020202020204" pitchFamily="34" charset="0"/>
                <a:cs typeface="Arial" panose="020B0604020202020204" pitchFamily="34" charset="0"/>
              </a:rPr>
              <a:t>Lead by example</a:t>
            </a:r>
          </a:p>
          <a:p>
            <a:r>
              <a:rPr lang="en-GB" altLang="en-US" sz="2400" dirty="0">
                <a:solidFill>
                  <a:schemeClr val="accent1">
                    <a:lumMod val="75000"/>
                  </a:schemeClr>
                </a:solidFill>
                <a:latin typeface="Arial" panose="020B0604020202020204" pitchFamily="34" charset="0"/>
                <a:cs typeface="Arial" panose="020B0604020202020204" pitchFamily="34" charset="0"/>
              </a:rPr>
              <a:t>Communicate well and are approachable</a:t>
            </a:r>
          </a:p>
          <a:p>
            <a:r>
              <a:rPr lang="en-GB" altLang="en-US" sz="2400" dirty="0">
                <a:solidFill>
                  <a:schemeClr val="accent1">
                    <a:lumMod val="75000"/>
                  </a:schemeClr>
                </a:solidFill>
                <a:latin typeface="Arial" panose="020B0604020202020204" pitchFamily="34" charset="0"/>
                <a:cs typeface="Arial" panose="020B0604020202020204" pitchFamily="34" charset="0"/>
              </a:rPr>
              <a:t>They do not label staff – will focus on issues not person and </a:t>
            </a:r>
            <a:r>
              <a:rPr lang="en-GB" altLang="en-US" sz="2400" b="1" dirty="0">
                <a:solidFill>
                  <a:schemeClr val="accent1">
                    <a:lumMod val="75000"/>
                  </a:schemeClr>
                </a:solidFill>
                <a:latin typeface="Arial" panose="020B0604020202020204" pitchFamily="34" charset="0"/>
                <a:cs typeface="Arial" panose="020B0604020202020204" pitchFamily="34" charset="0"/>
              </a:rPr>
              <a:t>respect confidentiality.</a:t>
            </a:r>
          </a:p>
          <a:p>
            <a:endParaRPr lang="en-GB" alt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659186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DAA7E-2DD2-416C-6D56-C527A8B19E69}"/>
              </a:ext>
            </a:extLst>
          </p:cNvPr>
          <p:cNvSpPr>
            <a:spLocks noGrp="1"/>
          </p:cNvSpPr>
          <p:nvPr>
            <p:ph type="title"/>
          </p:nvPr>
        </p:nvSpPr>
        <p:spPr/>
        <p:txBody>
          <a:bodyPr>
            <a:normAutofit fontScale="90000"/>
          </a:bodyPr>
          <a:lstStyle/>
          <a:p>
            <a:pPr algn="ctr"/>
            <a:r>
              <a:rPr lang="en-GB" sz="4800" b="1" dirty="0" err="1">
                <a:latin typeface="Arial" panose="020B0604020202020204" pitchFamily="34" charset="0"/>
                <a:cs typeface="Arial" panose="020B0604020202020204" pitchFamily="34" charset="0"/>
              </a:rPr>
              <a:t>Arweinyddiaeth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ffurfiol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anffurfiol</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Formal/ Informal Leadership</a:t>
            </a:r>
          </a:p>
        </p:txBody>
      </p:sp>
      <p:sp>
        <p:nvSpPr>
          <p:cNvPr id="3" name="Content Placeholder 2">
            <a:extLst>
              <a:ext uri="{FF2B5EF4-FFF2-40B4-BE49-F238E27FC236}">
                <a16:creationId xmlns:a16="http://schemas.microsoft.com/office/drawing/2014/main" id="{E17DE018-40D5-B968-A436-2DB912C19C0A}"/>
              </a:ext>
            </a:extLst>
          </p:cNvPr>
          <p:cNvSpPr>
            <a:spLocks noGrp="1"/>
          </p:cNvSpPr>
          <p:nvPr>
            <p:ph idx="1"/>
          </p:nvPr>
        </p:nvSpPr>
        <p:spPr>
          <a:xfrm>
            <a:off x="4495800" y="2057400"/>
            <a:ext cx="4400550" cy="3640897"/>
          </a:xfrm>
        </p:spPr>
        <p:txBody>
          <a:bodyPr>
            <a:normAutofit lnSpcReduction="1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Formal leadership</a:t>
            </a:r>
          </a:p>
          <a:p>
            <a:r>
              <a:rPr lang="en-GB" dirty="0">
                <a:solidFill>
                  <a:schemeClr val="accent1">
                    <a:lumMod val="75000"/>
                  </a:schemeClr>
                </a:solidFill>
                <a:latin typeface="Arial" panose="020B0604020202020204" pitchFamily="34" charset="0"/>
                <a:cs typeface="Arial" panose="020B0604020202020204" pitchFamily="34" charset="0"/>
              </a:rPr>
              <a:t>Leads by exercising formal authority</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Informal leadership</a:t>
            </a:r>
          </a:p>
          <a:p>
            <a:r>
              <a:rPr lang="en-GB" dirty="0">
                <a:solidFill>
                  <a:schemeClr val="accent1">
                    <a:lumMod val="75000"/>
                  </a:schemeClr>
                </a:solidFill>
                <a:latin typeface="Arial" panose="020B0604020202020204" pitchFamily="34" charset="0"/>
                <a:cs typeface="Arial" panose="020B0604020202020204" pitchFamily="34" charset="0"/>
              </a:rPr>
              <a:t>When a person without formal authority is influential</a:t>
            </a:r>
          </a:p>
          <a:p>
            <a:pPr marL="0" indent="0">
              <a:buNone/>
            </a:pPr>
            <a:endParaRPr lang="en-GB" dirty="0"/>
          </a:p>
        </p:txBody>
      </p:sp>
      <p:sp>
        <p:nvSpPr>
          <p:cNvPr id="4" name="Content Placeholder 2">
            <a:extLst>
              <a:ext uri="{FF2B5EF4-FFF2-40B4-BE49-F238E27FC236}">
                <a16:creationId xmlns:a16="http://schemas.microsoft.com/office/drawing/2014/main" id="{B0546781-79EB-9D26-7BC5-550D07F558F5}"/>
              </a:ext>
            </a:extLst>
          </p:cNvPr>
          <p:cNvSpPr txBox="1">
            <a:spLocks/>
          </p:cNvSpPr>
          <p:nvPr/>
        </p:nvSpPr>
        <p:spPr>
          <a:xfrm>
            <a:off x="181389" y="2057400"/>
            <a:ext cx="4400550" cy="364089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Ffurfiol</a:t>
            </a:r>
            <a:endParaRPr lang="en-GB" b="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ffurfiol</a:t>
            </a:r>
            <a:endParaRPr lang="en-GB"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anffurfiol</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Pan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person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ddynanwadol</a:t>
            </a:r>
            <a:endParaRPr lang="en-GB"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a:p>
        </p:txBody>
      </p:sp>
      <p:sp>
        <p:nvSpPr>
          <p:cNvPr id="5" name="TextBox 4">
            <a:extLst>
              <a:ext uri="{FF2B5EF4-FFF2-40B4-BE49-F238E27FC236}">
                <a16:creationId xmlns:a16="http://schemas.microsoft.com/office/drawing/2014/main" id="{B1E13903-251E-A6D4-6DE9-C0ADA087F06D}"/>
              </a:ext>
            </a:extLst>
          </p:cNvPr>
          <p:cNvSpPr txBox="1"/>
          <p:nvPr/>
        </p:nvSpPr>
        <p:spPr>
          <a:xfrm>
            <a:off x="6679510" y="5467464"/>
            <a:ext cx="2895600" cy="461665"/>
          </a:xfrm>
          <a:prstGeom prst="rect">
            <a:avLst/>
          </a:prstGeom>
          <a:noFill/>
        </p:spPr>
        <p:txBody>
          <a:bodyPr wrap="square" rtlCol="0">
            <a:spAutoFit/>
          </a:bodyPr>
          <a:lstStyle/>
          <a:p>
            <a:r>
              <a:rPr lang="en-GB" sz="2400" dirty="0" err="1">
                <a:latin typeface="Arial" panose="020B0604020202020204" pitchFamily="34" charset="0"/>
                <a:cs typeface="Arial" panose="020B0604020202020204" pitchFamily="34" charset="0"/>
              </a:rPr>
              <a:t>Pielstick</a:t>
            </a:r>
            <a:r>
              <a:rPr lang="en-GB" sz="2400" dirty="0">
                <a:latin typeface="Arial" panose="020B0604020202020204" pitchFamily="34" charset="0"/>
                <a:cs typeface="Arial" panose="020B0604020202020204" pitchFamily="34" charset="0"/>
              </a:rPr>
              <a:t> (2000)</a:t>
            </a:r>
          </a:p>
        </p:txBody>
      </p:sp>
    </p:spTree>
    <p:extLst>
      <p:ext uri="{BB962C8B-B14F-4D97-AF65-F5344CB8AC3E}">
        <p14:creationId xmlns:p14="http://schemas.microsoft.com/office/powerpoint/2010/main" val="7689424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Peter Drucker quote"/>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8932" y="200241"/>
            <a:ext cx="8784976" cy="5314602"/>
          </a:xfrm>
        </p:spPr>
      </p:pic>
    </p:spTree>
    <p:extLst>
      <p:ext uri="{BB962C8B-B14F-4D97-AF65-F5344CB8AC3E}">
        <p14:creationId xmlns:p14="http://schemas.microsoft.com/office/powerpoint/2010/main" val="29650935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61528" y="457200"/>
            <a:ext cx="8620944" cy="1143000"/>
          </a:xfrm>
        </p:spPr>
        <p:txBody>
          <a:bodyPr>
            <a:normAutofit fontScale="90000"/>
          </a:bodyPr>
          <a:lstStyle/>
          <a:p>
            <a:pPr algn="ctr"/>
            <a:br>
              <a:rPr lang="en-GB" altLang="en-US" sz="3600" dirty="0">
                <a:latin typeface="Calibri" pitchFamily="34" charset="0"/>
              </a:rPr>
            </a:br>
            <a:br>
              <a:rPr lang="en-GB" altLang="en-US" sz="3600" dirty="0">
                <a:latin typeface="Calibri" pitchFamily="34" charset="0"/>
              </a:rPr>
            </a:br>
            <a:r>
              <a:rPr lang="en-GB" altLang="en-US" sz="5300" b="1" dirty="0" err="1">
                <a:latin typeface="Arial" panose="020B0604020202020204" pitchFamily="34" charset="0"/>
                <a:cs typeface="Arial" panose="020B0604020202020204" pitchFamily="34" charset="0"/>
              </a:rPr>
              <a:t>Arddull</a:t>
            </a:r>
            <a:r>
              <a:rPr lang="en-GB" altLang="en-US" sz="5300" b="1" dirty="0">
                <a:latin typeface="Arial" panose="020B0604020202020204" pitchFamily="34" charset="0"/>
                <a:cs typeface="Arial" panose="020B0604020202020204" pitchFamily="34" charset="0"/>
              </a:rPr>
              <a:t> – </a:t>
            </a:r>
            <a:r>
              <a:rPr lang="en-GB" altLang="en-US" sz="5300" b="1" dirty="0" err="1">
                <a:latin typeface="Arial" panose="020B0604020202020204" pitchFamily="34" charset="0"/>
                <a:cs typeface="Arial" panose="020B0604020202020204" pitchFamily="34" charset="0"/>
              </a:rPr>
              <a:t>arweinydd</a:t>
            </a:r>
            <a:r>
              <a:rPr lang="en-GB" altLang="en-US" sz="5300" b="1" dirty="0">
                <a:latin typeface="Arial" panose="020B0604020202020204" pitchFamily="34" charset="0"/>
                <a:cs typeface="Arial" panose="020B0604020202020204" pitchFamily="34" charset="0"/>
              </a:rPr>
              <a:t>: </a:t>
            </a:r>
            <a:r>
              <a:rPr lang="en-GB" altLang="en-US" sz="5300" b="1" dirty="0" err="1">
                <a:latin typeface="Arial" panose="020B0604020202020204" pitchFamily="34" charset="0"/>
                <a:cs typeface="Arial" panose="020B0604020202020204" pitchFamily="34" charset="0"/>
              </a:rPr>
              <a:t>trafodwch</a:t>
            </a:r>
            <a:br>
              <a:rPr lang="en-GB" altLang="en-US" sz="5300" b="1" dirty="0">
                <a:latin typeface="Arial" panose="020B0604020202020204" pitchFamily="34" charset="0"/>
                <a:cs typeface="Arial" panose="020B0604020202020204" pitchFamily="34" charset="0"/>
              </a:rPr>
            </a:br>
            <a:r>
              <a:rPr lang="en-GB" altLang="en-US" sz="5300" b="1" dirty="0">
                <a:solidFill>
                  <a:schemeClr val="accent1">
                    <a:lumMod val="75000"/>
                  </a:schemeClr>
                </a:solidFill>
                <a:latin typeface="Arial" panose="020B0604020202020204" pitchFamily="34" charset="0"/>
                <a:cs typeface="Arial" panose="020B0604020202020204" pitchFamily="34" charset="0"/>
              </a:rPr>
              <a:t>Style – leadership: discuss </a:t>
            </a:r>
            <a:br>
              <a:rPr lang="en-GB" altLang="en-US" sz="4000" dirty="0">
                <a:latin typeface="Arial" panose="020B0604020202020204" pitchFamily="34" charset="0"/>
                <a:cs typeface="Arial" panose="020B0604020202020204" pitchFamily="34" charset="0"/>
              </a:rPr>
            </a:br>
            <a:br>
              <a:rPr lang="en-GB" altLang="en-US"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457200" y="2446476"/>
            <a:ext cx="3867150" cy="3809862"/>
          </a:xfrm>
        </p:spPr>
        <p:txBody>
          <a:bodyPr/>
          <a:lstStyle/>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dibynnu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math o </a:t>
            </a:r>
            <a:r>
              <a:rPr lang="en-GB" dirty="0" err="1">
                <a:latin typeface="Arial" panose="020B0604020202020204" pitchFamily="34" charset="0"/>
                <a:cs typeface="Arial" panose="020B0604020202020204" pitchFamily="34" charset="0"/>
              </a:rPr>
              <a:t>ddarpariaeth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p>
        </p:txBody>
      </p:sp>
      <p:sp>
        <p:nvSpPr>
          <p:cNvPr id="6" name="Content Placeholder 5"/>
          <p:cNvSpPr>
            <a:spLocks noGrp="1"/>
          </p:cNvSpPr>
          <p:nvPr>
            <p:ph sz="half" idx="2"/>
          </p:nvPr>
        </p:nvSpPr>
        <p:spPr>
          <a:xfrm>
            <a:off x="4959829" y="2443163"/>
            <a:ext cx="38862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Is this dependent on the type of provision/setting?</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Discuss… </a:t>
            </a:r>
          </a:p>
        </p:txBody>
      </p:sp>
    </p:spTree>
    <p:extLst>
      <p:ext uri="{BB962C8B-B14F-4D97-AF65-F5344CB8AC3E}">
        <p14:creationId xmlns:p14="http://schemas.microsoft.com/office/powerpoint/2010/main" val="35154470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7886700" cy="1325563"/>
          </a:xfrm>
        </p:spPr>
        <p:txBody>
          <a:bodyPr>
            <a:noAutofit/>
          </a:bodyPr>
          <a:lstStyle/>
          <a:p>
            <a:pPr algn="ctr"/>
            <a:r>
              <a:rPr lang="en-GB" sz="4800" b="1" dirty="0">
                <a:latin typeface="Arial" panose="020B0604020202020204" pitchFamily="34" charset="0"/>
                <a:cs typeface="Arial" panose="020B0604020202020204" pitchFamily="34" charset="0"/>
              </a:rPr>
              <a:t>Rhestr </a:t>
            </a:r>
            <a:r>
              <a:rPr lang="en-GB" sz="4800" b="1" dirty="0" err="1">
                <a:latin typeface="Arial" panose="020B0604020202020204" pitchFamily="34" charset="0"/>
                <a:cs typeface="Arial" panose="020B0604020202020204" pitchFamily="34" charset="0"/>
              </a:rPr>
              <a:t>Cyfeirnodi</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18711" y="1676400"/>
            <a:ext cx="7886700" cy="4498975"/>
          </a:xfrm>
        </p:spPr>
        <p:txBody>
          <a:bodyPr>
            <a:normAutofit fontScale="70000" lnSpcReduction="20000"/>
          </a:bodyPr>
          <a:lstStyle/>
          <a:p>
            <a:pPr marL="0" indent="0">
              <a:buNone/>
            </a:pPr>
            <a:r>
              <a:rPr lang="en-GB" sz="2800" dirty="0">
                <a:latin typeface="Arial" panose="020B0604020202020204" pitchFamily="34" charset="0"/>
                <a:cs typeface="Arial" panose="020B0604020202020204" pitchFamily="34" charset="0"/>
              </a:rPr>
              <a:t>Cambell-Barr and Leeson (2016) </a:t>
            </a:r>
            <a:r>
              <a:rPr lang="en-GB" sz="2800" i="1" dirty="0">
                <a:latin typeface="Arial" panose="020B0604020202020204" pitchFamily="34" charset="0"/>
                <a:cs typeface="Arial" panose="020B0604020202020204" pitchFamily="34" charset="0"/>
              </a:rPr>
              <a:t>Q</a:t>
            </a:r>
            <a:r>
              <a:rPr lang="en-GB" i="1" dirty="0">
                <a:latin typeface="Arial" panose="020B0604020202020204" pitchFamily="34" charset="0"/>
                <a:cs typeface="Arial" panose="020B0604020202020204" pitchFamily="34" charset="0"/>
              </a:rPr>
              <a:t>uality and leadership in the early years</a:t>
            </a:r>
            <a:r>
              <a:rPr lang="en-GB" dirty="0">
                <a:latin typeface="Arial" panose="020B0604020202020204" pitchFamily="34" charset="0"/>
                <a:cs typeface="Arial" panose="020B0604020202020204" pitchFamily="34" charset="0"/>
              </a:rPr>
              <a:t>. London: Sage Publications Limited. </a:t>
            </a:r>
          </a:p>
          <a:p>
            <a:pPr marL="0" indent="0">
              <a:buNone/>
            </a:pPr>
            <a:r>
              <a:rPr lang="en-GB" dirty="0">
                <a:latin typeface="Arial" panose="020B0604020202020204" pitchFamily="34" charset="0"/>
                <a:cs typeface="Arial" panose="020B0604020202020204" pitchFamily="34" charset="0"/>
              </a:rPr>
              <a:t>Garvey, D. (2017) </a:t>
            </a:r>
            <a:r>
              <a:rPr lang="en-GB" i="1" dirty="0">
                <a:latin typeface="Arial" panose="020B0604020202020204" pitchFamily="34" charset="0"/>
                <a:cs typeface="Arial" panose="020B0604020202020204" pitchFamily="34" charset="0"/>
              </a:rPr>
              <a:t>Performance Management in Early Years Settings: A practical Guide for Leaders and Managers</a:t>
            </a:r>
            <a:r>
              <a:rPr lang="en-GB" dirty="0">
                <a:latin typeface="Arial" panose="020B0604020202020204" pitchFamily="34" charset="0"/>
                <a:cs typeface="Arial" panose="020B0604020202020204" pitchFamily="34" charset="0"/>
              </a:rPr>
              <a:t>. London: Jessica Kingsley Publishers.</a:t>
            </a:r>
          </a:p>
          <a:p>
            <a:pPr marL="0" indent="0">
              <a:buNone/>
            </a:pPr>
            <a:r>
              <a:rPr lang="en-GB" dirty="0">
                <a:latin typeface="Arial" panose="020B0604020202020204" pitchFamily="34" charset="0"/>
                <a:cs typeface="Arial" panose="020B0604020202020204" pitchFamily="34" charset="0"/>
              </a:rPr>
              <a:t>Neuro Leadership Institute (2024) ‘3 ways neuroscience can help you become a better leader’, Neuro Leadership Institute, 21 February. Available: https://neuroleadership.com/your-brain-at-work/3-ways-neuroscience-can-help-you-become-a-better-leader. (Accessed: 07 July 2024).</a:t>
            </a:r>
          </a:p>
          <a:p>
            <a:pPr marL="0" indent="0">
              <a:buNone/>
            </a:pPr>
            <a:r>
              <a:rPr lang="en-GB" dirty="0">
                <a:latin typeface="Arial" panose="020B0604020202020204" pitchFamily="34" charset="0"/>
                <a:cs typeface="Arial" panose="020B0604020202020204" pitchFamily="34" charset="0"/>
              </a:rPr>
              <a:t>Northouse, P. G. (2010) Leadership: Theory and Practice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 London, Sage Publications. </a:t>
            </a:r>
          </a:p>
          <a:p>
            <a:pPr marL="0" indent="0">
              <a:buNone/>
            </a:pPr>
            <a:r>
              <a:rPr lang="en-GB" dirty="0">
                <a:latin typeface="Arial" panose="020B0604020202020204" pitchFamily="34" charset="0"/>
                <a:cs typeface="Arial" panose="020B0604020202020204" pitchFamily="34" charset="0"/>
              </a:rPr>
              <a:t>Whalley, M.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(2019) </a:t>
            </a:r>
            <a:r>
              <a:rPr lang="en-GB" i="1" dirty="0">
                <a:latin typeface="Arial" panose="020B0604020202020204" pitchFamily="34" charset="0"/>
                <a:cs typeface="Arial" panose="020B0604020202020204" pitchFamily="34" charset="0"/>
              </a:rPr>
              <a:t>Democratising Leadership in the Early Years: A systematic approach. </a:t>
            </a:r>
            <a:r>
              <a:rPr lang="en-GB" dirty="0">
                <a:latin typeface="Arial" panose="020B0604020202020204" pitchFamily="34" charset="0"/>
                <a:cs typeface="Arial" panose="020B0604020202020204" pitchFamily="34" charset="0"/>
              </a:rPr>
              <a:t>Oxon: Routledge. </a:t>
            </a:r>
          </a:p>
          <a:p>
            <a:pPr marL="0" indent="0">
              <a:buNone/>
            </a:pPr>
            <a:r>
              <a:rPr lang="en-GB" dirty="0" err="1">
                <a:latin typeface="Arial" panose="020B0604020202020204" pitchFamily="34" charset="0"/>
                <a:cs typeface="Arial" panose="020B0604020202020204" pitchFamily="34" charset="0"/>
              </a:rPr>
              <a:t>Pielstick</a:t>
            </a:r>
            <a:r>
              <a:rPr lang="en-GB" dirty="0">
                <a:latin typeface="Arial" panose="020B0604020202020204" pitchFamily="34" charset="0"/>
                <a:cs typeface="Arial" panose="020B0604020202020204" pitchFamily="34" charset="0"/>
              </a:rPr>
              <a:t>, C. (2000) ‘Formal vs Informal Leading: a comparative analysis’, </a:t>
            </a:r>
            <a:r>
              <a:rPr lang="en-GB" i="1" dirty="0">
                <a:latin typeface="Arial" panose="020B0604020202020204" pitchFamily="34" charset="0"/>
                <a:cs typeface="Arial" panose="020B0604020202020204" pitchFamily="34" charset="0"/>
              </a:rPr>
              <a:t>The Journal of Leadership Studies</a:t>
            </a:r>
            <a:r>
              <a:rPr lang="en-GB" dirty="0">
                <a:latin typeface="Arial" panose="020B0604020202020204" pitchFamily="34" charset="0"/>
                <a:cs typeface="Arial" panose="020B0604020202020204" pitchFamily="34" charset="0"/>
              </a:rPr>
              <a:t>, 7 (3), pp 99- 114. DOI: 10.1177/107179190000700307 </a:t>
            </a:r>
          </a:p>
        </p:txBody>
      </p:sp>
    </p:spTree>
    <p:extLst>
      <p:ext uri="{BB962C8B-B14F-4D97-AF65-F5344CB8AC3E}">
        <p14:creationId xmlns:p14="http://schemas.microsoft.com/office/powerpoint/2010/main" val="17896050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Props1.xml><?xml version="1.0" encoding="utf-8"?>
<ds:datastoreItem xmlns:ds="http://schemas.openxmlformats.org/officeDocument/2006/customXml" ds:itemID="{A341C4B6-E6B4-4E19-9CBA-55B2B61B0B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F94AA0-2884-4461-B20E-4EC247E49D88}">
  <ds:schemaRefs>
    <ds:schemaRef ds:uri="http://schemas.microsoft.com/sharepoint/v3/contenttype/forms"/>
  </ds:schemaRefs>
</ds:datastoreItem>
</file>

<file path=customXml/itemProps3.xml><?xml version="1.0" encoding="utf-8"?>
<ds:datastoreItem xmlns:ds="http://schemas.openxmlformats.org/officeDocument/2006/customXml" ds:itemID="{2FCB62CB-367F-4F89-9959-3F6747B4C47C}">
  <ds:schemaRefs>
    <ds:schemaRef ds:uri="http://purl.org/dc/elements/1.1/"/>
    <ds:schemaRef ds:uri="http://schemas.microsoft.com/office/2006/documentManagement/types"/>
    <ds:schemaRef ds:uri="http://www.w3.org/XML/1998/namespace"/>
    <ds:schemaRef ds:uri="16bfc89a-06a0-41d6-ae50-6ff65b36cb8b"/>
    <ds:schemaRef ds:uri="http://schemas.microsoft.com/office/infopath/2007/PartnerControls"/>
    <ds:schemaRef ds:uri="http://purl.org/dc/dcmitype/"/>
    <ds:schemaRef ds:uri="http://schemas.openxmlformats.org/package/2006/metadata/core-properties"/>
    <ds:schemaRef ds:uri="e4a72011-89be-41d7-bd49-565121a9e247"/>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6691</Words>
  <Application>Microsoft Office PowerPoint</Application>
  <PresentationFormat>On-screen Show (4:3)</PresentationFormat>
  <Paragraphs>707</Paragraphs>
  <Slides>60</Slides>
  <Notes>52</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60</vt:i4>
      </vt:variant>
    </vt:vector>
  </HeadingPairs>
  <TitlesOfParts>
    <vt:vector size="72" baseType="lpstr">
      <vt:lpstr>ＭＳ Ｐゴシック</vt:lpstr>
      <vt:lpstr>Museo Sans</vt:lpstr>
      <vt:lpstr>Arial</vt:lpstr>
      <vt:lpstr>Calibri</vt:lpstr>
      <vt:lpstr>Calibri Light</vt:lpstr>
      <vt:lpstr>Lucida Sans</vt:lpstr>
      <vt:lpstr>Segoe UI</vt:lpstr>
      <vt:lpstr>Symbol</vt:lpstr>
      <vt:lpstr>Wingdings</vt:lpstr>
      <vt:lpstr>Holding PAge</vt:lpstr>
      <vt:lpstr>Title Slide 2</vt:lpstr>
      <vt:lpstr>Accessible 2</vt:lpstr>
      <vt:lpstr>PowerPoint Presentation</vt:lpstr>
      <vt:lpstr>PowerPoint Presentation</vt:lpstr>
      <vt:lpstr>PowerPoint Presentation</vt:lpstr>
      <vt:lpstr>Adnoddau           Resources</vt:lpstr>
      <vt:lpstr>Sgiliau Cyflogadwyedd/ Trosglwyddadwy –  Employability/ Transferable Skills</vt:lpstr>
      <vt:lpstr>Gofynion lefel 5  Level 5 Requirements</vt:lpstr>
      <vt:lpstr>Cynnwys            Content</vt:lpstr>
      <vt:lpstr>Deilliannau Dysgu</vt:lpstr>
      <vt:lpstr>PowerPoint Presentation</vt:lpstr>
      <vt:lpstr>Pwrpas y modiwl? The purpose of this module?</vt:lpstr>
      <vt:lpstr>Rhaglen Ymarferydd Blynyddoedd Cynnar Early Years Practitioner programme</vt:lpstr>
      <vt:lpstr>Aseiniad           Assessment</vt:lpstr>
      <vt:lpstr>Y Dasg</vt:lpstr>
      <vt:lpstr>The Task</vt:lpstr>
      <vt:lpstr>Gofynion y dasg </vt:lpstr>
      <vt:lpstr>Requirements of the task</vt:lpstr>
      <vt:lpstr>Gofynion         Requirements </vt:lpstr>
      <vt:lpstr>Gofynion         </vt:lpstr>
      <vt:lpstr>Gofynion           Requirements</vt:lpstr>
      <vt:lpstr> Gofynion          Requirements</vt:lpstr>
      <vt:lpstr>Rhai syniadau: Eich Agenda Some ideas: Your Agenda</vt:lpstr>
      <vt:lpstr>Deallusrwydd Artiffisial  Artificial Intelligence</vt:lpstr>
      <vt:lpstr>Deallusrwydd Artiffisial  Artificial Intelligence</vt:lpstr>
      <vt:lpstr>Pwysig: Rhai pwyntiau ychwanegol  Important: Some additional points</vt:lpstr>
      <vt:lpstr>Heriau</vt:lpstr>
      <vt:lpstr>Challenges</vt:lpstr>
      <vt:lpstr>Amgylchiadau Esgusodol (EC) Extenuating Circumstances (EC)</vt:lpstr>
      <vt:lpstr>PowerPoint Presentation</vt:lpstr>
      <vt:lpstr>Geirfa/ Glossary</vt:lpstr>
      <vt:lpstr>Geirfa/ Glossary</vt:lpstr>
      <vt:lpstr>PowerPoint Presentation</vt:lpstr>
      <vt:lpstr>Trafodwch… Discuss…</vt:lpstr>
      <vt:lpstr>PowerPoint Presentation</vt:lpstr>
      <vt:lpstr>PowerPoint Presentation</vt:lpstr>
      <vt:lpstr>Neu beth am rhain? Or what about these?</vt:lpstr>
      <vt:lpstr>Neu hyd yn oed yn fwy ddiweddar Or even more recently…</vt:lpstr>
      <vt:lpstr>Neu hyd yn oed yn fwy ddiweddar Or even more recently…</vt:lpstr>
      <vt:lpstr>PowerPoint Presentation</vt:lpstr>
      <vt:lpstr>PowerPoint Presentation</vt:lpstr>
      <vt:lpstr>Arweinwyr Blynyddoedd Cynnar heddiw Today’s leaders in Early Years </vt:lpstr>
      <vt:lpstr>Oes angen pŵer arbennig i fod yn arweinydd?  Does leadership require superpower?</vt:lpstr>
      <vt:lpstr>Pum Colofn Arweinyddiaeth Effeithiol Five Pillars of Effective Leadership  https://www.youtube.com/watch?v=p-JG2WSfIQI  </vt:lpstr>
      <vt:lpstr>PowerPoint Presentation</vt:lpstr>
      <vt:lpstr>Arweinydd a Rheolwr Leader and Manager</vt:lpstr>
      <vt:lpstr>Sir Ken Robinson</vt:lpstr>
      <vt:lpstr>Arweinwyr a Rheolwyr Leaders and Managers</vt:lpstr>
      <vt:lpstr>Cysylltiad rhwng niwrowyddoniaeth a arweinyddiaeth a rheolaeth Link between Neuroscience and Leadership/Management</vt:lpstr>
      <vt:lpstr>Peter Drucker</vt:lpstr>
      <vt:lpstr>PowerPoint Presentation</vt:lpstr>
      <vt:lpstr>Arweinyddiaeth a gwyddoniaeth-niwro Leadership and neuroscience </vt:lpstr>
      <vt:lpstr>Arweinyddiaeth a Damcaniaethwyr</vt:lpstr>
      <vt:lpstr> Leadership and Theorists</vt:lpstr>
      <vt:lpstr>Hanfod Arweinyddiaeth The essence of Leadership</vt:lpstr>
      <vt:lpstr>‘Pŵer’ arweinyddiaeth The ‘power’ of leadership</vt:lpstr>
      <vt:lpstr>Arweinyddwyr/ rheolwyr effeithiol Effective leaders/ managers</vt:lpstr>
      <vt:lpstr>Arweinyddwyr/rheolwyr effeithiol Effective leaders/ managers</vt:lpstr>
      <vt:lpstr>Arweinyddiaeth ffurfiol/ anffurfiol Formal/ Informal Leadership</vt:lpstr>
      <vt:lpstr>PowerPoint Presentation</vt:lpstr>
      <vt:lpstr>  Arddull – arweinydd: trafodwch Style – leadership: discuss   </vt:lpstr>
      <vt:lpstr>Rhestr Cyfeirnodi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Natasha Young</cp:lastModifiedBy>
  <cp:revision>213</cp:revision>
  <dcterms:created xsi:type="dcterms:W3CDTF">2015-10-03T11:53:06Z</dcterms:created>
  <dcterms:modified xsi:type="dcterms:W3CDTF">2025-10-10T11:11:11Z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r8>393600</vt:r8>
  </property>
  <property fmtid="{D5CDD505-2E9C-101B-9397-08002B2CF9AE}" pid="4" name="ComplianceAssetId">
    <vt:lpwstr/>
  </property>
  <property fmtid="{D5CDD505-2E9C-101B-9397-08002B2CF9AE}" pid="5" name="_ExtendedDescription">
    <vt:lpwstr/>
  </property>
  <property fmtid="{D5CDD505-2E9C-101B-9397-08002B2CF9AE}" pid="6" name="TriggerFlowInfo">
    <vt:lpwstr/>
  </property>
</Properties>
</file>