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59"/>
  </p:notesMasterIdLst>
  <p:sldIdLst>
    <p:sldId id="262" r:id="rId2"/>
    <p:sldId id="264" r:id="rId3"/>
    <p:sldId id="288" r:id="rId4"/>
    <p:sldId id="306" r:id="rId5"/>
    <p:sldId id="265" r:id="rId6"/>
    <p:sldId id="297" r:id="rId7"/>
    <p:sldId id="257" r:id="rId8"/>
    <p:sldId id="258" r:id="rId9"/>
    <p:sldId id="289" r:id="rId10"/>
    <p:sldId id="259" r:id="rId11"/>
    <p:sldId id="290" r:id="rId12"/>
    <p:sldId id="260" r:id="rId13"/>
    <p:sldId id="287" r:id="rId14"/>
    <p:sldId id="268" r:id="rId15"/>
    <p:sldId id="266" r:id="rId16"/>
    <p:sldId id="298" r:id="rId17"/>
    <p:sldId id="267" r:id="rId18"/>
    <p:sldId id="299" r:id="rId19"/>
    <p:sldId id="317" r:id="rId20"/>
    <p:sldId id="269" r:id="rId21"/>
    <p:sldId id="273" r:id="rId22"/>
    <p:sldId id="320" r:id="rId23"/>
    <p:sldId id="318" r:id="rId24"/>
    <p:sldId id="286" r:id="rId25"/>
    <p:sldId id="282" r:id="rId26"/>
    <p:sldId id="283" r:id="rId27"/>
    <p:sldId id="309" r:id="rId28"/>
    <p:sldId id="310" r:id="rId29"/>
    <p:sldId id="284" r:id="rId30"/>
    <p:sldId id="285" r:id="rId31"/>
    <p:sldId id="323" r:id="rId32"/>
    <p:sldId id="348" r:id="rId33"/>
    <p:sldId id="324" r:id="rId34"/>
    <p:sldId id="325" r:id="rId35"/>
    <p:sldId id="349" r:id="rId36"/>
    <p:sldId id="300" r:id="rId37"/>
    <p:sldId id="301" r:id="rId38"/>
    <p:sldId id="326" r:id="rId39"/>
    <p:sldId id="327" r:id="rId40"/>
    <p:sldId id="302" r:id="rId41"/>
    <p:sldId id="305" r:id="rId42"/>
    <p:sldId id="316" r:id="rId43"/>
    <p:sldId id="319" r:id="rId44"/>
    <p:sldId id="340" r:id="rId45"/>
    <p:sldId id="312" r:id="rId46"/>
    <p:sldId id="313" r:id="rId47"/>
    <p:sldId id="338" r:id="rId48"/>
    <p:sldId id="314" r:id="rId49"/>
    <p:sldId id="315" r:id="rId50"/>
    <p:sldId id="329" r:id="rId51"/>
    <p:sldId id="330" r:id="rId52"/>
    <p:sldId id="331" r:id="rId53"/>
    <p:sldId id="332" r:id="rId54"/>
    <p:sldId id="333" r:id="rId55"/>
    <p:sldId id="334" r:id="rId56"/>
    <p:sldId id="335" r:id="rId57"/>
    <p:sldId id="339" r:id="rId5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D4F8A4-1DDE-410C-AD02-01637165A39E}" v="68" dt="2025-12-10T19:26:21.1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67" autoAdjust="0"/>
    <p:restoredTop sz="96052" autoAdjust="0"/>
  </p:normalViewPr>
  <p:slideViewPr>
    <p:cSldViewPr>
      <p:cViewPr>
        <p:scale>
          <a:sx n="107" d="100"/>
          <a:sy n="107" d="100"/>
        </p:scale>
        <p:origin x="52"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an Nantel" userId="822b6ccb-b577-418d-bd17-dec28cd5c242" providerId="ADAL" clId="{EBD079D0-383F-4813-A42A-9C705E031D5D}"/>
    <pc:docChg chg="undo custSel modSld">
      <pc:chgData name="Alan Nantel" userId="822b6ccb-b577-418d-bd17-dec28cd5c242" providerId="ADAL" clId="{EBD079D0-383F-4813-A42A-9C705E031D5D}" dt="2025-12-10T19:26:21.111" v="323" actId="20577"/>
      <pc:docMkLst>
        <pc:docMk/>
      </pc:docMkLst>
      <pc:sldChg chg="modSp mod">
        <pc:chgData name="Alan Nantel" userId="822b6ccb-b577-418d-bd17-dec28cd5c242" providerId="ADAL" clId="{EBD079D0-383F-4813-A42A-9C705E031D5D}" dt="2025-12-10T18:46:07.840" v="136" actId="14100"/>
        <pc:sldMkLst>
          <pc:docMk/>
          <pc:sldMk cId="0" sldId="305"/>
        </pc:sldMkLst>
        <pc:picChg chg="mod">
          <ac:chgData name="Alan Nantel" userId="822b6ccb-b577-418d-bd17-dec28cd5c242" providerId="ADAL" clId="{EBD079D0-383F-4813-A42A-9C705E031D5D}" dt="2025-12-10T18:46:07.840" v="136" actId="14100"/>
          <ac:picMkLst>
            <pc:docMk/>
            <pc:sldMk cId="0" sldId="305"/>
            <ac:picMk id="4098" creationId="{00000000-0000-0000-0000-000000000000}"/>
          </ac:picMkLst>
        </pc:picChg>
      </pc:sldChg>
      <pc:sldChg chg="modSp mod">
        <pc:chgData name="Alan Nantel" userId="822b6ccb-b577-418d-bd17-dec28cd5c242" providerId="ADAL" clId="{EBD079D0-383F-4813-A42A-9C705E031D5D}" dt="2025-12-10T18:52:12.219" v="169" actId="313"/>
        <pc:sldMkLst>
          <pc:docMk/>
          <pc:sldMk cId="0" sldId="312"/>
        </pc:sldMkLst>
        <pc:spChg chg="mod">
          <ac:chgData name="Alan Nantel" userId="822b6ccb-b577-418d-bd17-dec28cd5c242" providerId="ADAL" clId="{EBD079D0-383F-4813-A42A-9C705E031D5D}" dt="2025-12-10T18:52:12.219" v="169" actId="313"/>
          <ac:spMkLst>
            <pc:docMk/>
            <pc:sldMk cId="0" sldId="312"/>
            <ac:spMk id="2" creationId="{00000000-0000-0000-0000-000000000000}"/>
          </ac:spMkLst>
        </pc:spChg>
      </pc:sldChg>
      <pc:sldChg chg="modSp">
        <pc:chgData name="Alan Nantel" userId="822b6ccb-b577-418d-bd17-dec28cd5c242" providerId="ADAL" clId="{EBD079D0-383F-4813-A42A-9C705E031D5D}" dt="2025-12-10T18:57:19.156" v="170" actId="255"/>
        <pc:sldMkLst>
          <pc:docMk/>
          <pc:sldMk cId="0" sldId="315"/>
        </pc:sldMkLst>
        <pc:spChg chg="mod">
          <ac:chgData name="Alan Nantel" userId="822b6ccb-b577-418d-bd17-dec28cd5c242" providerId="ADAL" clId="{EBD079D0-383F-4813-A42A-9C705E031D5D}" dt="2025-12-10T18:57:19.156" v="170" actId="255"/>
          <ac:spMkLst>
            <pc:docMk/>
            <pc:sldMk cId="0" sldId="315"/>
            <ac:spMk id="4" creationId="{00000000-0000-0000-0000-000000000000}"/>
          </ac:spMkLst>
        </pc:spChg>
      </pc:sldChg>
      <pc:sldChg chg="addSp modSp mod modAnim">
        <pc:chgData name="Alan Nantel" userId="822b6ccb-b577-418d-bd17-dec28cd5c242" providerId="ADAL" clId="{EBD079D0-383F-4813-A42A-9C705E031D5D}" dt="2025-12-10T18:42:30.252" v="134" actId="20577"/>
        <pc:sldMkLst>
          <pc:docMk/>
          <pc:sldMk cId="0" sldId="327"/>
        </pc:sldMkLst>
        <pc:spChg chg="add mod">
          <ac:chgData name="Alan Nantel" userId="822b6ccb-b577-418d-bd17-dec28cd5c242" providerId="ADAL" clId="{EBD079D0-383F-4813-A42A-9C705E031D5D}" dt="2025-12-10T18:36:02.705" v="1" actId="767"/>
          <ac:spMkLst>
            <pc:docMk/>
            <pc:sldMk cId="0" sldId="327"/>
            <ac:spMk id="7" creationId="{A5846D81-3CDC-6323-A495-DC16CAE5E237}"/>
          </ac:spMkLst>
        </pc:spChg>
        <pc:spChg chg="mod">
          <ac:chgData name="Alan Nantel" userId="822b6ccb-b577-418d-bd17-dec28cd5c242" providerId="ADAL" clId="{EBD079D0-383F-4813-A42A-9C705E031D5D}" dt="2025-12-10T18:42:07.188" v="131" actId="1076"/>
          <ac:spMkLst>
            <pc:docMk/>
            <pc:sldMk cId="0" sldId="327"/>
            <ac:spMk id="9" creationId="{00000000-0000-0000-0000-000000000000}"/>
          </ac:spMkLst>
        </pc:spChg>
        <pc:spChg chg="add mod">
          <ac:chgData name="Alan Nantel" userId="822b6ccb-b577-418d-bd17-dec28cd5c242" providerId="ADAL" clId="{EBD079D0-383F-4813-A42A-9C705E031D5D}" dt="2025-12-10T18:42:30.252" v="134" actId="20577"/>
          <ac:spMkLst>
            <pc:docMk/>
            <pc:sldMk cId="0" sldId="327"/>
            <ac:spMk id="14" creationId="{2A60AEC3-66E6-7D14-C335-8FF325A0414F}"/>
          </ac:spMkLst>
        </pc:spChg>
        <pc:picChg chg="add mod">
          <ac:chgData name="Alan Nantel" userId="822b6ccb-b577-418d-bd17-dec28cd5c242" providerId="ADAL" clId="{EBD079D0-383F-4813-A42A-9C705E031D5D}" dt="2025-12-10T18:37:36.685" v="78"/>
          <ac:picMkLst>
            <pc:docMk/>
            <pc:sldMk cId="0" sldId="327"/>
            <ac:picMk id="18" creationId="{B94A0FAC-4F15-FE88-4297-FDAFA5ABDA03}"/>
          </ac:picMkLst>
        </pc:picChg>
        <pc:cxnChg chg="mod">
          <ac:chgData name="Alan Nantel" userId="822b6ccb-b577-418d-bd17-dec28cd5c242" providerId="ADAL" clId="{EBD079D0-383F-4813-A42A-9C705E031D5D}" dt="2025-12-10T18:39:52.549" v="90" actId="1076"/>
          <ac:cxnSpMkLst>
            <pc:docMk/>
            <pc:sldMk cId="0" sldId="327"/>
            <ac:cxnSpMk id="11" creationId="{00000000-0000-0000-0000-000000000000}"/>
          </ac:cxnSpMkLst>
        </pc:cxnChg>
        <pc:cxnChg chg="add mod">
          <ac:chgData name="Alan Nantel" userId="822b6ccb-b577-418d-bd17-dec28cd5c242" providerId="ADAL" clId="{EBD079D0-383F-4813-A42A-9C705E031D5D}" dt="2025-12-10T18:39:21.119" v="88" actId="14100"/>
          <ac:cxnSpMkLst>
            <pc:docMk/>
            <pc:sldMk cId="0" sldId="327"/>
            <ac:cxnSpMk id="16" creationId="{051A6C99-E810-CF3E-A78E-101D9EA5FED8}"/>
          </ac:cxnSpMkLst>
        </pc:cxnChg>
        <pc:cxnChg chg="add mod">
          <ac:chgData name="Alan Nantel" userId="822b6ccb-b577-418d-bd17-dec28cd5c242" providerId="ADAL" clId="{EBD079D0-383F-4813-A42A-9C705E031D5D}" dt="2025-12-10T18:38:57.071" v="86" actId="1076"/>
          <ac:cxnSpMkLst>
            <pc:docMk/>
            <pc:sldMk cId="0" sldId="327"/>
            <ac:cxnSpMk id="19" creationId="{9D0A5861-C1FE-EC7C-6996-6A970D7E0BFC}"/>
          </ac:cxnSpMkLst>
        </pc:cxnChg>
      </pc:sldChg>
      <pc:sldChg chg="modSp mod">
        <pc:chgData name="Alan Nantel" userId="822b6ccb-b577-418d-bd17-dec28cd5c242" providerId="ADAL" clId="{EBD079D0-383F-4813-A42A-9C705E031D5D}" dt="2025-12-10T18:58:31.427" v="172" actId="20577"/>
        <pc:sldMkLst>
          <pc:docMk/>
          <pc:sldMk cId="0" sldId="330"/>
        </pc:sldMkLst>
        <pc:spChg chg="mod">
          <ac:chgData name="Alan Nantel" userId="822b6ccb-b577-418d-bd17-dec28cd5c242" providerId="ADAL" clId="{EBD079D0-383F-4813-A42A-9C705E031D5D}" dt="2025-12-10T18:58:31.427" v="172" actId="20577"/>
          <ac:spMkLst>
            <pc:docMk/>
            <pc:sldMk cId="0" sldId="330"/>
            <ac:spMk id="3" creationId="{00000000-0000-0000-0000-000000000000}"/>
          </ac:spMkLst>
        </pc:spChg>
      </pc:sldChg>
      <pc:sldChg chg="modSp mod">
        <pc:chgData name="Alan Nantel" userId="822b6ccb-b577-418d-bd17-dec28cd5c242" providerId="ADAL" clId="{EBD079D0-383F-4813-A42A-9C705E031D5D}" dt="2025-12-10T19:02:13.437" v="176" actId="20577"/>
        <pc:sldMkLst>
          <pc:docMk/>
          <pc:sldMk cId="0" sldId="331"/>
        </pc:sldMkLst>
        <pc:spChg chg="mod">
          <ac:chgData name="Alan Nantel" userId="822b6ccb-b577-418d-bd17-dec28cd5c242" providerId="ADAL" clId="{EBD079D0-383F-4813-A42A-9C705E031D5D}" dt="2025-12-10T19:02:13.437" v="176" actId="20577"/>
          <ac:spMkLst>
            <pc:docMk/>
            <pc:sldMk cId="0" sldId="331"/>
            <ac:spMk id="11" creationId="{00000000-0000-0000-0000-000000000000}"/>
          </ac:spMkLst>
        </pc:spChg>
      </pc:sldChg>
      <pc:sldChg chg="modSp mod">
        <pc:chgData name="Alan Nantel" userId="822b6ccb-b577-418d-bd17-dec28cd5c242" providerId="ADAL" clId="{EBD079D0-383F-4813-A42A-9C705E031D5D}" dt="2025-12-10T19:06:49.409" v="197" actId="20577"/>
        <pc:sldMkLst>
          <pc:docMk/>
          <pc:sldMk cId="0" sldId="333"/>
        </pc:sldMkLst>
        <pc:spChg chg="mod">
          <ac:chgData name="Alan Nantel" userId="822b6ccb-b577-418d-bd17-dec28cd5c242" providerId="ADAL" clId="{EBD079D0-383F-4813-A42A-9C705E031D5D}" dt="2025-12-10T19:06:49.409" v="197" actId="20577"/>
          <ac:spMkLst>
            <pc:docMk/>
            <pc:sldMk cId="0" sldId="333"/>
            <ac:spMk id="7" creationId="{00000000-0000-0000-0000-000000000000}"/>
          </ac:spMkLst>
        </pc:spChg>
      </pc:sldChg>
      <pc:sldChg chg="addSp delSp modSp mod">
        <pc:chgData name="Alan Nantel" userId="822b6ccb-b577-418d-bd17-dec28cd5c242" providerId="ADAL" clId="{EBD079D0-383F-4813-A42A-9C705E031D5D}" dt="2025-12-10T19:24:23.085" v="314" actId="1076"/>
        <pc:sldMkLst>
          <pc:docMk/>
          <pc:sldMk cId="0" sldId="334"/>
        </pc:sldMkLst>
        <pc:spChg chg="mod">
          <ac:chgData name="Alan Nantel" userId="822b6ccb-b577-418d-bd17-dec28cd5c242" providerId="ADAL" clId="{EBD079D0-383F-4813-A42A-9C705E031D5D}" dt="2025-12-10T19:22:56.038" v="304" actId="1076"/>
          <ac:spMkLst>
            <pc:docMk/>
            <pc:sldMk cId="0" sldId="334"/>
            <ac:spMk id="3" creationId="{00000000-0000-0000-0000-000000000000}"/>
          </ac:spMkLst>
        </pc:spChg>
        <pc:spChg chg="mod">
          <ac:chgData name="Alan Nantel" userId="822b6ccb-b577-418d-bd17-dec28cd5c242" providerId="ADAL" clId="{EBD079D0-383F-4813-A42A-9C705E031D5D}" dt="2025-12-10T19:07:27.624" v="198" actId="1076"/>
          <ac:spMkLst>
            <pc:docMk/>
            <pc:sldMk cId="0" sldId="334"/>
            <ac:spMk id="5" creationId="{D3053E3E-326C-0A9D-C04F-44BCBA923885}"/>
          </ac:spMkLst>
        </pc:spChg>
        <pc:spChg chg="mod">
          <ac:chgData name="Alan Nantel" userId="822b6ccb-b577-418d-bd17-dec28cd5c242" providerId="ADAL" clId="{EBD079D0-383F-4813-A42A-9C705E031D5D}" dt="2025-12-10T19:24:23.085" v="314" actId="1076"/>
          <ac:spMkLst>
            <pc:docMk/>
            <pc:sldMk cId="0" sldId="334"/>
            <ac:spMk id="7" creationId="{00000000-0000-0000-0000-000000000000}"/>
          </ac:spMkLst>
        </pc:spChg>
        <pc:spChg chg="add mod">
          <ac:chgData name="Alan Nantel" userId="822b6ccb-b577-418d-bd17-dec28cd5c242" providerId="ADAL" clId="{EBD079D0-383F-4813-A42A-9C705E031D5D}" dt="2025-12-10T19:15:13.206" v="229" actId="1076"/>
          <ac:spMkLst>
            <pc:docMk/>
            <pc:sldMk cId="0" sldId="334"/>
            <ac:spMk id="25" creationId="{B3A0E876-9996-EFE8-800A-53FFB2ADCCBB}"/>
          </ac:spMkLst>
        </pc:spChg>
        <pc:spChg chg="add mod">
          <ac:chgData name="Alan Nantel" userId="822b6ccb-b577-418d-bd17-dec28cd5c242" providerId="ADAL" clId="{EBD079D0-383F-4813-A42A-9C705E031D5D}" dt="2025-12-10T19:20:45.318" v="277" actId="1037"/>
          <ac:spMkLst>
            <pc:docMk/>
            <pc:sldMk cId="0" sldId="334"/>
            <ac:spMk id="39" creationId="{3A9C0A30-22C7-78A1-4B27-B85B7EA32DD0}"/>
          </ac:spMkLst>
        </pc:spChg>
        <pc:spChg chg="add mod">
          <ac:chgData name="Alan Nantel" userId="822b6ccb-b577-418d-bd17-dec28cd5c242" providerId="ADAL" clId="{EBD079D0-383F-4813-A42A-9C705E031D5D}" dt="2025-12-10T19:20:37.981" v="270" actId="1037"/>
          <ac:spMkLst>
            <pc:docMk/>
            <pc:sldMk cId="0" sldId="334"/>
            <ac:spMk id="41" creationId="{3F1B3A7B-16B2-3B3E-524D-F75E5527C08B}"/>
          </ac:spMkLst>
        </pc:spChg>
        <pc:spChg chg="add mod">
          <ac:chgData name="Alan Nantel" userId="822b6ccb-b577-418d-bd17-dec28cd5c242" providerId="ADAL" clId="{EBD079D0-383F-4813-A42A-9C705E031D5D}" dt="2025-12-10T19:23:42.460" v="310" actId="207"/>
          <ac:spMkLst>
            <pc:docMk/>
            <pc:sldMk cId="0" sldId="334"/>
            <ac:spMk id="44" creationId="{7B876143-83CE-AB87-0FA1-E82EFADE8C13}"/>
          </ac:spMkLst>
        </pc:spChg>
        <pc:spChg chg="add mod">
          <ac:chgData name="Alan Nantel" userId="822b6ccb-b577-418d-bd17-dec28cd5c242" providerId="ADAL" clId="{EBD079D0-383F-4813-A42A-9C705E031D5D}" dt="2025-12-10T19:23:16.488" v="306" actId="692"/>
          <ac:spMkLst>
            <pc:docMk/>
            <pc:sldMk cId="0" sldId="334"/>
            <ac:spMk id="45" creationId="{6C10C283-2FA4-7BD0-AEF0-34CC7BBE5DB8}"/>
          </ac:spMkLst>
        </pc:spChg>
        <pc:spChg chg="add mod">
          <ac:chgData name="Alan Nantel" userId="822b6ccb-b577-418d-bd17-dec28cd5c242" providerId="ADAL" clId="{EBD079D0-383F-4813-A42A-9C705E031D5D}" dt="2025-12-10T19:24:08.627" v="313" actId="1076"/>
          <ac:spMkLst>
            <pc:docMk/>
            <pc:sldMk cId="0" sldId="334"/>
            <ac:spMk id="46" creationId="{BA4B289D-8EB5-9393-7CD1-DEF64E58AA2C}"/>
          </ac:spMkLst>
        </pc:spChg>
        <pc:graphicFrameChg chg="add del modGraphic">
          <ac:chgData name="Alan Nantel" userId="822b6ccb-b577-418d-bd17-dec28cd5c242" providerId="ADAL" clId="{EBD079D0-383F-4813-A42A-9C705E031D5D}" dt="2025-12-10T19:11:01.338" v="208" actId="1032"/>
          <ac:graphicFrameMkLst>
            <pc:docMk/>
            <pc:sldMk cId="0" sldId="334"/>
            <ac:graphicFrameMk id="13" creationId="{F3CE6614-E017-B460-8B7B-DB12B82F902E}"/>
          </ac:graphicFrameMkLst>
        </pc:graphicFrameChg>
        <pc:cxnChg chg="add mod">
          <ac:chgData name="Alan Nantel" userId="822b6ccb-b577-418d-bd17-dec28cd5c242" providerId="ADAL" clId="{EBD079D0-383F-4813-A42A-9C705E031D5D}" dt="2025-12-10T19:09:15.789" v="202" actId="1076"/>
          <ac:cxnSpMkLst>
            <pc:docMk/>
            <pc:sldMk cId="0" sldId="334"/>
            <ac:cxnSpMk id="9" creationId="{9AF92C2E-17C0-38D9-1784-DE96B5C3D9C5}"/>
          </ac:cxnSpMkLst>
        </pc:cxnChg>
        <pc:cxnChg chg="add mod">
          <ac:chgData name="Alan Nantel" userId="822b6ccb-b577-418d-bd17-dec28cd5c242" providerId="ADAL" clId="{EBD079D0-383F-4813-A42A-9C705E031D5D}" dt="2025-12-10T19:09:26.611" v="204" actId="1076"/>
          <ac:cxnSpMkLst>
            <pc:docMk/>
            <pc:sldMk cId="0" sldId="334"/>
            <ac:cxnSpMk id="11" creationId="{5330B1EB-C2D1-7132-8A8B-ECE8DEF56498}"/>
          </ac:cxnSpMkLst>
        </pc:cxnChg>
        <pc:cxnChg chg="add mod">
          <ac:chgData name="Alan Nantel" userId="822b6ccb-b577-418d-bd17-dec28cd5c242" providerId="ADAL" clId="{EBD079D0-383F-4813-A42A-9C705E031D5D}" dt="2025-12-10T19:09:41.448" v="206" actId="1076"/>
          <ac:cxnSpMkLst>
            <pc:docMk/>
            <pc:sldMk cId="0" sldId="334"/>
            <ac:cxnSpMk id="12" creationId="{C0AA3E05-76F9-0364-72A4-5D8448FF281F}"/>
          </ac:cxnSpMkLst>
        </pc:cxnChg>
        <pc:cxnChg chg="add mod">
          <ac:chgData name="Alan Nantel" userId="822b6ccb-b577-418d-bd17-dec28cd5c242" providerId="ADAL" clId="{EBD079D0-383F-4813-A42A-9C705E031D5D}" dt="2025-12-10T19:11:24.549" v="210" actId="14100"/>
          <ac:cxnSpMkLst>
            <pc:docMk/>
            <pc:sldMk cId="0" sldId="334"/>
            <ac:cxnSpMk id="15" creationId="{859E8F06-77F2-76CD-38D8-D983462BF468}"/>
          </ac:cxnSpMkLst>
        </pc:cxnChg>
        <pc:cxnChg chg="add mod">
          <ac:chgData name="Alan Nantel" userId="822b6ccb-b577-418d-bd17-dec28cd5c242" providerId="ADAL" clId="{EBD079D0-383F-4813-A42A-9C705E031D5D}" dt="2025-12-10T19:11:54.947" v="217" actId="14100"/>
          <ac:cxnSpMkLst>
            <pc:docMk/>
            <pc:sldMk cId="0" sldId="334"/>
            <ac:cxnSpMk id="17" creationId="{C420DFF4-3085-BBA8-B11C-76DE0AC7B7AD}"/>
          </ac:cxnSpMkLst>
        </pc:cxnChg>
        <pc:cxnChg chg="add mod">
          <ac:chgData name="Alan Nantel" userId="822b6ccb-b577-418d-bd17-dec28cd5c242" providerId="ADAL" clId="{EBD079D0-383F-4813-A42A-9C705E031D5D}" dt="2025-12-10T19:12:08.598" v="219" actId="1076"/>
          <ac:cxnSpMkLst>
            <pc:docMk/>
            <pc:sldMk cId="0" sldId="334"/>
            <ac:cxnSpMk id="20" creationId="{7F4AEA0A-40F1-9F45-BEF3-85B5988A071A}"/>
          </ac:cxnSpMkLst>
        </pc:cxnChg>
        <pc:cxnChg chg="add mod">
          <ac:chgData name="Alan Nantel" userId="822b6ccb-b577-418d-bd17-dec28cd5c242" providerId="ADAL" clId="{EBD079D0-383F-4813-A42A-9C705E031D5D}" dt="2025-12-10T19:12:16.273" v="221" actId="1076"/>
          <ac:cxnSpMkLst>
            <pc:docMk/>
            <pc:sldMk cId="0" sldId="334"/>
            <ac:cxnSpMk id="21" creationId="{1BD70441-6DD3-594F-7534-08938E40927B}"/>
          </ac:cxnSpMkLst>
        </pc:cxnChg>
        <pc:cxnChg chg="add mod">
          <ac:chgData name="Alan Nantel" userId="822b6ccb-b577-418d-bd17-dec28cd5c242" providerId="ADAL" clId="{EBD079D0-383F-4813-A42A-9C705E031D5D}" dt="2025-12-10T19:12:27.913" v="223" actId="1076"/>
          <ac:cxnSpMkLst>
            <pc:docMk/>
            <pc:sldMk cId="0" sldId="334"/>
            <ac:cxnSpMk id="22" creationId="{DB666122-C9CF-A4B6-8302-345FA75C3A93}"/>
          </ac:cxnSpMkLst>
        </pc:cxnChg>
        <pc:cxnChg chg="add mod">
          <ac:chgData name="Alan Nantel" userId="822b6ccb-b577-418d-bd17-dec28cd5c242" providerId="ADAL" clId="{EBD079D0-383F-4813-A42A-9C705E031D5D}" dt="2025-12-10T19:12:56.125" v="225" actId="1076"/>
          <ac:cxnSpMkLst>
            <pc:docMk/>
            <pc:sldMk cId="0" sldId="334"/>
            <ac:cxnSpMk id="23" creationId="{DDF0BF5E-47C0-0D7F-47B3-25AD751515F1}"/>
          </ac:cxnSpMkLst>
        </pc:cxnChg>
        <pc:cxnChg chg="add mod">
          <ac:chgData name="Alan Nantel" userId="822b6ccb-b577-418d-bd17-dec28cd5c242" providerId="ADAL" clId="{EBD079D0-383F-4813-A42A-9C705E031D5D}" dt="2025-12-10T19:13:02.883" v="227" actId="1076"/>
          <ac:cxnSpMkLst>
            <pc:docMk/>
            <pc:sldMk cId="0" sldId="334"/>
            <ac:cxnSpMk id="24" creationId="{9335EE72-B590-2D79-99F9-4861FA11E5D7}"/>
          </ac:cxnSpMkLst>
        </pc:cxnChg>
        <pc:cxnChg chg="add mod">
          <ac:chgData name="Alan Nantel" userId="822b6ccb-b577-418d-bd17-dec28cd5c242" providerId="ADAL" clId="{EBD079D0-383F-4813-A42A-9C705E031D5D}" dt="2025-12-10T19:18:34.862" v="257" actId="1037"/>
          <ac:cxnSpMkLst>
            <pc:docMk/>
            <pc:sldMk cId="0" sldId="334"/>
            <ac:cxnSpMk id="27" creationId="{74941286-E81E-F4ED-15B0-03F246CA54CB}"/>
          </ac:cxnSpMkLst>
        </pc:cxnChg>
        <pc:cxnChg chg="add mod">
          <ac:chgData name="Alan Nantel" userId="822b6ccb-b577-418d-bd17-dec28cd5c242" providerId="ADAL" clId="{EBD079D0-383F-4813-A42A-9C705E031D5D}" dt="2025-12-10T19:16:52.684" v="241"/>
          <ac:cxnSpMkLst>
            <pc:docMk/>
            <pc:sldMk cId="0" sldId="334"/>
            <ac:cxnSpMk id="30" creationId="{AE069833-81C8-9364-FB84-B8625823BAF6}"/>
          </ac:cxnSpMkLst>
        </pc:cxnChg>
        <pc:cxnChg chg="add del mod">
          <ac:chgData name="Alan Nantel" userId="822b6ccb-b577-418d-bd17-dec28cd5c242" providerId="ADAL" clId="{EBD079D0-383F-4813-A42A-9C705E031D5D}" dt="2025-12-10T19:17:55.287" v="251" actId="478"/>
          <ac:cxnSpMkLst>
            <pc:docMk/>
            <pc:sldMk cId="0" sldId="334"/>
            <ac:cxnSpMk id="31" creationId="{5C26BEAD-4E45-9648-2851-89CD9EC01E0A}"/>
          </ac:cxnSpMkLst>
        </pc:cxnChg>
        <pc:cxnChg chg="add mod">
          <ac:chgData name="Alan Nantel" userId="822b6ccb-b577-418d-bd17-dec28cd5c242" providerId="ADAL" clId="{EBD079D0-383F-4813-A42A-9C705E031D5D}" dt="2025-12-10T19:18:03.494" v="252" actId="1076"/>
          <ac:cxnSpMkLst>
            <pc:docMk/>
            <pc:sldMk cId="0" sldId="334"/>
            <ac:cxnSpMk id="35" creationId="{B70B12B1-35DA-E23E-7706-2BC71F0C882A}"/>
          </ac:cxnSpMkLst>
        </pc:cxnChg>
        <pc:cxnChg chg="add del mod">
          <ac:chgData name="Alan Nantel" userId="822b6ccb-b577-418d-bd17-dec28cd5c242" providerId="ADAL" clId="{EBD079D0-383F-4813-A42A-9C705E031D5D}" dt="2025-12-10T19:18:12.376" v="254" actId="478"/>
          <ac:cxnSpMkLst>
            <pc:docMk/>
            <pc:sldMk cId="0" sldId="334"/>
            <ac:cxnSpMk id="36" creationId="{527B74E2-AB8C-98F8-84A9-DE1B15A6B8E4}"/>
          </ac:cxnSpMkLst>
        </pc:cxnChg>
        <pc:cxnChg chg="add mod">
          <ac:chgData name="Alan Nantel" userId="822b6ccb-b577-418d-bd17-dec28cd5c242" providerId="ADAL" clId="{EBD079D0-383F-4813-A42A-9C705E031D5D}" dt="2025-12-10T19:18:28.319" v="256" actId="1076"/>
          <ac:cxnSpMkLst>
            <pc:docMk/>
            <pc:sldMk cId="0" sldId="334"/>
            <ac:cxnSpMk id="37" creationId="{1325B897-5852-16CD-40A4-51AF8FC1AF79}"/>
          </ac:cxnSpMkLst>
        </pc:cxnChg>
        <pc:cxnChg chg="add del">
          <ac:chgData name="Alan Nantel" userId="822b6ccb-b577-418d-bd17-dec28cd5c242" providerId="ADAL" clId="{EBD079D0-383F-4813-A42A-9C705E031D5D}" dt="2025-12-10T19:20:24.333" v="266" actId="478"/>
          <ac:cxnSpMkLst>
            <pc:docMk/>
            <pc:sldMk cId="0" sldId="334"/>
            <ac:cxnSpMk id="43" creationId="{E1B44E0D-6956-C7DF-A2F6-A1CB5A9BD01F}"/>
          </ac:cxnSpMkLst>
        </pc:cxnChg>
      </pc:sldChg>
      <pc:sldChg chg="modSp modAnim">
        <pc:chgData name="Alan Nantel" userId="822b6ccb-b577-418d-bd17-dec28cd5c242" providerId="ADAL" clId="{EBD079D0-383F-4813-A42A-9C705E031D5D}" dt="2025-12-10T19:26:21.111" v="323" actId="20577"/>
        <pc:sldMkLst>
          <pc:docMk/>
          <pc:sldMk cId="0" sldId="339"/>
        </pc:sldMkLst>
        <pc:spChg chg="mod">
          <ac:chgData name="Alan Nantel" userId="822b6ccb-b577-418d-bd17-dec28cd5c242" providerId="ADAL" clId="{EBD079D0-383F-4813-A42A-9C705E031D5D}" dt="2025-12-10T19:26:21.111" v="323" actId="20577"/>
          <ac:spMkLst>
            <pc:docMk/>
            <pc:sldMk cId="0" sldId="339"/>
            <ac:spMk id="2" creationId="{00000000-0000-0000-0000-000000000000}"/>
          </ac:spMkLst>
        </pc:spChg>
        <pc:spChg chg="mod">
          <ac:chgData name="Alan Nantel" userId="822b6ccb-b577-418d-bd17-dec28cd5c242" providerId="ADAL" clId="{EBD079D0-383F-4813-A42A-9C705E031D5D}" dt="2025-12-10T19:26:03.564" v="322" actId="20577"/>
          <ac:spMkLst>
            <pc:docMk/>
            <pc:sldMk cId="0" sldId="339"/>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01" cy="498186"/>
          </a:xfrm>
          <a:prstGeom prst="rect">
            <a:avLst/>
          </a:prstGeom>
        </p:spPr>
        <p:txBody>
          <a:bodyPr vert="horz" lIns="92672" tIns="46336" rIns="92672" bIns="46336" rtlCol="0"/>
          <a:lstStyle>
            <a:lvl1pPr algn="l">
              <a:defRPr sz="1200"/>
            </a:lvl1pPr>
          </a:lstStyle>
          <a:p>
            <a:endParaRPr lang="en-GB"/>
          </a:p>
        </p:txBody>
      </p:sp>
      <p:sp>
        <p:nvSpPr>
          <p:cNvPr id="3" name="Date Placeholder 2"/>
          <p:cNvSpPr>
            <a:spLocks noGrp="1"/>
          </p:cNvSpPr>
          <p:nvPr>
            <p:ph type="dt" idx="1"/>
          </p:nvPr>
        </p:nvSpPr>
        <p:spPr>
          <a:xfrm>
            <a:off x="3849770" y="0"/>
            <a:ext cx="2946301" cy="498186"/>
          </a:xfrm>
          <a:prstGeom prst="rect">
            <a:avLst/>
          </a:prstGeom>
        </p:spPr>
        <p:txBody>
          <a:bodyPr vert="horz" lIns="92672" tIns="46336" rIns="92672" bIns="46336" rtlCol="0"/>
          <a:lstStyle>
            <a:lvl1pPr algn="r">
              <a:defRPr sz="1200"/>
            </a:lvl1pPr>
          </a:lstStyle>
          <a:p>
            <a:fld id="{1383072E-13AA-4582-A1E6-9196E69F12BD}" type="datetimeFigureOut">
              <a:rPr lang="en-GB" smtClean="0"/>
              <a:t>10/12/2025</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2672" tIns="46336" rIns="92672" bIns="46336" rtlCol="0" anchor="ctr"/>
          <a:lstStyle/>
          <a:p>
            <a:endParaRPr lang="en-GB"/>
          </a:p>
        </p:txBody>
      </p:sp>
      <p:sp>
        <p:nvSpPr>
          <p:cNvPr id="5" name="Notes Placeholder 4"/>
          <p:cNvSpPr>
            <a:spLocks noGrp="1"/>
          </p:cNvSpPr>
          <p:nvPr>
            <p:ph type="body" sz="quarter" idx="3"/>
          </p:nvPr>
        </p:nvSpPr>
        <p:spPr>
          <a:xfrm>
            <a:off x="680411" y="4777104"/>
            <a:ext cx="5436856" cy="3908100"/>
          </a:xfrm>
          <a:prstGeom prst="rect">
            <a:avLst/>
          </a:prstGeom>
        </p:spPr>
        <p:txBody>
          <a:bodyPr vert="horz" lIns="92672" tIns="46336" rIns="92672" bIns="46336"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452"/>
            <a:ext cx="2946301" cy="498186"/>
          </a:xfrm>
          <a:prstGeom prst="rect">
            <a:avLst/>
          </a:prstGeom>
        </p:spPr>
        <p:txBody>
          <a:bodyPr vert="horz" lIns="92672" tIns="46336" rIns="92672" bIns="46336" rtlCol="0" anchor="b"/>
          <a:lstStyle>
            <a:lvl1pPr algn="l">
              <a:defRPr sz="1200"/>
            </a:lvl1pPr>
          </a:lstStyle>
          <a:p>
            <a:endParaRPr lang="en-GB"/>
          </a:p>
        </p:txBody>
      </p:sp>
      <p:sp>
        <p:nvSpPr>
          <p:cNvPr id="7" name="Slide Number Placeholder 6"/>
          <p:cNvSpPr>
            <a:spLocks noGrp="1"/>
          </p:cNvSpPr>
          <p:nvPr>
            <p:ph type="sldNum" sz="quarter" idx="5"/>
          </p:nvPr>
        </p:nvSpPr>
        <p:spPr>
          <a:xfrm>
            <a:off x="3849770" y="9428452"/>
            <a:ext cx="2946301" cy="498186"/>
          </a:xfrm>
          <a:prstGeom prst="rect">
            <a:avLst/>
          </a:prstGeom>
        </p:spPr>
        <p:txBody>
          <a:bodyPr vert="horz" lIns="92672" tIns="46336" rIns="92672" bIns="46336" rtlCol="0" anchor="b"/>
          <a:lstStyle>
            <a:lvl1pPr algn="r">
              <a:defRPr sz="1200"/>
            </a:lvl1pPr>
          </a:lstStyle>
          <a:p>
            <a:fld id="{B051FA7C-2F9E-4071-9E8E-914B8CFE3E6A}" type="slidenum">
              <a:rPr lang="en-GB" smtClean="0"/>
              <a:t>‹#›</a:t>
            </a:fld>
            <a:endParaRPr lang="en-GB"/>
          </a:p>
        </p:txBody>
      </p:sp>
    </p:spTree>
    <p:extLst>
      <p:ext uri="{BB962C8B-B14F-4D97-AF65-F5344CB8AC3E}">
        <p14:creationId xmlns:p14="http://schemas.microsoft.com/office/powerpoint/2010/main" val="3988244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Every time HEAT ENERGY HITS ONE OF THESE MEDIUMS</a:t>
            </a:r>
            <a:r>
              <a:rPr lang="en-GB" baseline="0" dirty="0"/>
              <a:t> IT ENCOUNTERS A RESISTANCE TO HEAT FLOW.</a:t>
            </a:r>
          </a:p>
          <a:p>
            <a:r>
              <a:rPr lang="en-GB" baseline="0" dirty="0"/>
              <a:t>PARTICULARLY EFFICIENT IF A MIXTURE OF SOLID AND GAS</a:t>
            </a:r>
            <a:endParaRPr lang="en-GB" dirty="0"/>
          </a:p>
        </p:txBody>
      </p:sp>
      <p:sp>
        <p:nvSpPr>
          <p:cNvPr id="4" name="Slide Number Placeholder 3"/>
          <p:cNvSpPr>
            <a:spLocks noGrp="1"/>
          </p:cNvSpPr>
          <p:nvPr>
            <p:ph type="sldNum" sz="quarter" idx="10"/>
          </p:nvPr>
        </p:nvSpPr>
        <p:spPr/>
        <p:txBody>
          <a:bodyPr/>
          <a:lstStyle/>
          <a:p>
            <a:fld id="{B051FA7C-2F9E-4071-9E8E-914B8CFE3E6A}" type="slidenum">
              <a:rPr lang="en-GB" smtClean="0"/>
              <a:t>25</a:t>
            </a:fld>
            <a:endParaRPr lang="en-GB"/>
          </a:p>
        </p:txBody>
      </p:sp>
    </p:spTree>
    <p:extLst>
      <p:ext uri="{BB962C8B-B14F-4D97-AF65-F5344CB8AC3E}">
        <p14:creationId xmlns:p14="http://schemas.microsoft.com/office/powerpoint/2010/main" val="31319292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051FA7C-2F9E-4071-9E8E-914B8CFE3E6A}" type="slidenum">
              <a:rPr lang="en-GB" smtClean="0"/>
              <a:t>45</a:t>
            </a:fld>
            <a:endParaRPr lang="en-GB"/>
          </a:p>
        </p:txBody>
      </p:sp>
    </p:spTree>
    <p:extLst>
      <p:ext uri="{BB962C8B-B14F-4D97-AF65-F5344CB8AC3E}">
        <p14:creationId xmlns:p14="http://schemas.microsoft.com/office/powerpoint/2010/main" val="13811540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051FA7C-2F9E-4071-9E8E-914B8CFE3E6A}" type="slidenum">
              <a:rPr lang="en-GB" smtClean="0"/>
              <a:t>54</a:t>
            </a:fld>
            <a:endParaRPr lang="en-GB"/>
          </a:p>
        </p:txBody>
      </p:sp>
    </p:spTree>
    <p:extLst>
      <p:ext uri="{BB962C8B-B14F-4D97-AF65-F5344CB8AC3E}">
        <p14:creationId xmlns:p14="http://schemas.microsoft.com/office/powerpoint/2010/main" val="22450841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0B00ED9-62E2-479A-851A-2FE4D61DC585}" type="datetimeFigureOut">
              <a:rPr lang="en-GB" smtClean="0"/>
              <a:pPr/>
              <a:t>10/12/2025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B73C65-9115-433A-9695-6D5997EC12E1}"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0B00ED9-62E2-479A-851A-2FE4D61DC585}" type="datetimeFigureOut">
              <a:rPr lang="en-GB" smtClean="0"/>
              <a:pPr/>
              <a:t>10/12/2025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B73C65-9115-433A-9695-6D5997EC12E1}"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B00ED9-62E2-479A-851A-2FE4D61DC585}" type="datetimeFigureOut">
              <a:rPr lang="en-GB" smtClean="0"/>
              <a:pPr/>
              <a:t>10/12/2025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B73C65-9115-433A-9695-6D5997EC12E1}"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0B00ED9-62E2-479A-851A-2FE4D61DC585}" type="datetimeFigureOut">
              <a:rPr lang="en-GB" smtClean="0"/>
              <a:pPr/>
              <a:t>10/12/2025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B73C65-9115-433A-9695-6D5997EC12E1}"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0B00ED9-62E2-479A-851A-2FE4D61DC585}" type="datetimeFigureOut">
              <a:rPr lang="en-GB" smtClean="0"/>
              <a:pPr/>
              <a:t>10/12/2025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5B73C65-9115-433A-9695-6D5997EC12E1}"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0B00ED9-62E2-479A-851A-2FE4D61DC585}" type="datetimeFigureOut">
              <a:rPr lang="en-GB" smtClean="0"/>
              <a:pPr/>
              <a:t>10/12/2025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5B73C65-9115-433A-9695-6D5997EC12E1}"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B00ED9-62E2-479A-851A-2FE4D61DC585}" type="datetimeFigureOut">
              <a:rPr lang="en-GB" smtClean="0"/>
              <a:pPr/>
              <a:t>10/12/2025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5B73C65-9115-433A-9695-6D5997EC12E1}"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0B00ED9-62E2-479A-851A-2FE4D61DC585}" type="datetimeFigureOut">
              <a:rPr lang="en-GB" smtClean="0"/>
              <a:pPr/>
              <a:t>10/12/2025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B73C65-9115-433A-9695-6D5997EC12E1}"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0B00ED9-62E2-479A-851A-2FE4D61DC585}" type="datetimeFigureOut">
              <a:rPr lang="en-GB" smtClean="0"/>
              <a:pPr/>
              <a:t>10/12/2025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B73C65-9115-433A-9695-6D5997EC12E1}"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0B00ED9-62E2-479A-851A-2FE4D61DC585}" type="datetimeFigureOut">
              <a:rPr lang="en-GB" smtClean="0"/>
              <a:pPr/>
              <a:t>10/12/2025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B73C65-9115-433A-9695-6D5997EC12E1}"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0B00ED9-62E2-479A-851A-2FE4D61DC585}" type="datetimeFigureOut">
              <a:rPr lang="en-GB" smtClean="0"/>
              <a:pPr/>
              <a:t>10/12/2025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B73C65-9115-433A-9695-6D5997EC12E1}"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B00ED9-62E2-479A-851A-2FE4D61DC585}" type="datetimeFigureOut">
              <a:rPr lang="en-GB" smtClean="0"/>
              <a:pPr/>
              <a:t>10/12/2025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B73C65-9115-433A-9695-6D5997EC12E1}"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jpeg"/></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romo Sunrise 2.JPG"/>
          <p:cNvPicPr>
            <a:picLocks noChangeAspect="1"/>
          </p:cNvPicPr>
          <p:nvPr/>
        </p:nvPicPr>
        <p:blipFill>
          <a:blip r:embed="rId2" cstate="print"/>
          <a:stretch>
            <a:fillRect/>
          </a:stretch>
        </p:blipFill>
        <p:spPr>
          <a:xfrm>
            <a:off x="0" y="0"/>
            <a:ext cx="9144000" cy="6858000"/>
          </a:xfrm>
          <a:prstGeom prst="rect">
            <a:avLst/>
          </a:prstGeom>
        </p:spPr>
      </p:pic>
      <p:sp>
        <p:nvSpPr>
          <p:cNvPr id="4" name="TextBox 3"/>
          <p:cNvSpPr txBox="1"/>
          <p:nvPr/>
        </p:nvSpPr>
        <p:spPr>
          <a:xfrm>
            <a:off x="323528" y="692696"/>
            <a:ext cx="5904656" cy="707886"/>
          </a:xfrm>
          <a:prstGeom prst="rect">
            <a:avLst/>
          </a:prstGeom>
          <a:noFill/>
        </p:spPr>
        <p:txBody>
          <a:bodyPr wrap="square" rtlCol="0">
            <a:spAutoFit/>
          </a:bodyPr>
          <a:lstStyle/>
          <a:p>
            <a:r>
              <a:rPr lang="en-GB" sz="4000" dirty="0">
                <a:solidFill>
                  <a:srgbClr val="FF0000"/>
                </a:solidFill>
              </a:rPr>
              <a:t>Thermal Energy</a:t>
            </a:r>
          </a:p>
        </p:txBody>
      </p:sp>
      <p:sp>
        <p:nvSpPr>
          <p:cNvPr id="5" name="Rectangle 4"/>
          <p:cNvSpPr/>
          <p:nvPr/>
        </p:nvSpPr>
        <p:spPr>
          <a:xfrm>
            <a:off x="251520" y="4941168"/>
            <a:ext cx="5328592" cy="646331"/>
          </a:xfrm>
          <a:prstGeom prst="rect">
            <a:avLst/>
          </a:prstGeom>
        </p:spPr>
        <p:txBody>
          <a:bodyPr wrap="square">
            <a:spAutoFit/>
          </a:bodyPr>
          <a:lstStyle/>
          <a:p>
            <a:r>
              <a:rPr lang="en-US" b="1" dirty="0">
                <a:solidFill>
                  <a:srgbClr val="FF0000"/>
                </a:solidFill>
                <a:latin typeface="Lucida Sans Unicode" pitchFamily="34" charset="0"/>
                <a:cs typeface="Lucida Sans Unicode" pitchFamily="34" charset="0"/>
              </a:rPr>
              <a:t>Allan Nantel</a:t>
            </a:r>
          </a:p>
          <a:p>
            <a:r>
              <a:rPr lang="en-US" b="1" dirty="0">
                <a:solidFill>
                  <a:srgbClr val="FF0000"/>
                </a:solidFill>
                <a:latin typeface="Lucida Sans Unicode" pitchFamily="34" charset="0"/>
                <a:cs typeface="Lucida Sans Unicode" pitchFamily="34" charset="0"/>
              </a:rPr>
              <a:t>October 2025</a:t>
            </a:r>
            <a:endParaRPr lang="en-US" dirty="0">
              <a:solidFill>
                <a:srgbClr val="FF0000"/>
              </a:solidFill>
              <a:latin typeface="Lucida Sans Unicode" pitchFamily="34" charset="0"/>
              <a:cs typeface="Lucida Sans Unicode"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188640"/>
            <a:ext cx="3226781" cy="584775"/>
          </a:xfrm>
          <a:prstGeom prst="rect">
            <a:avLst/>
          </a:prstGeom>
        </p:spPr>
        <p:txBody>
          <a:bodyPr wrap="none">
            <a:spAutoFit/>
          </a:bodyPr>
          <a:lstStyle/>
          <a:p>
            <a:r>
              <a:rPr lang="en-US" sz="3200" b="1" dirty="0"/>
              <a:t>Definition of Heat</a:t>
            </a:r>
            <a:endParaRPr lang="en-GB" sz="3200" b="1" dirty="0"/>
          </a:p>
        </p:txBody>
      </p:sp>
      <p:sp>
        <p:nvSpPr>
          <p:cNvPr id="3" name="Rectangle 2"/>
          <p:cNvSpPr/>
          <p:nvPr/>
        </p:nvSpPr>
        <p:spPr>
          <a:xfrm>
            <a:off x="467544" y="764704"/>
            <a:ext cx="7992888" cy="6586418"/>
          </a:xfrm>
          <a:prstGeom prst="rect">
            <a:avLst/>
          </a:prstGeom>
        </p:spPr>
        <p:txBody>
          <a:bodyPr wrap="square">
            <a:spAutoFit/>
          </a:bodyPr>
          <a:lstStyle/>
          <a:p>
            <a:r>
              <a:rPr lang="en-US" sz="2800" dirty="0"/>
              <a:t>Heat</a:t>
            </a:r>
            <a:r>
              <a:rPr lang="en-US" dirty="0"/>
              <a:t> ( H or Q in text books) is </a:t>
            </a:r>
            <a:r>
              <a:rPr lang="en-US" b="1" dirty="0">
                <a:solidFill>
                  <a:srgbClr val="0070C0"/>
                </a:solidFill>
              </a:rPr>
              <a:t>a form of energy </a:t>
            </a:r>
          </a:p>
          <a:p>
            <a:r>
              <a:rPr lang="en-US" dirty="0"/>
              <a:t>(also called ‘thermal energy’) </a:t>
            </a:r>
          </a:p>
          <a:p>
            <a:pPr algn="just"/>
            <a:r>
              <a:rPr lang="en-GB" dirty="0"/>
              <a:t>Heat is </a:t>
            </a:r>
            <a:r>
              <a:rPr lang="en-GB" b="1" dirty="0">
                <a:solidFill>
                  <a:srgbClr val="0070C0"/>
                </a:solidFill>
              </a:rPr>
              <a:t>energy in transit </a:t>
            </a:r>
            <a:r>
              <a:rPr lang="en-GB" dirty="0"/>
              <a:t>due to differences in temperature between two systems,</a:t>
            </a:r>
          </a:p>
          <a:p>
            <a:pPr algn="just"/>
            <a:endParaRPr lang="en-US" dirty="0"/>
          </a:p>
          <a:p>
            <a:pPr marL="285750" indent="-285750" algn="just">
              <a:buFont typeface="Arial" panose="020B0604020202020204" pitchFamily="34" charset="0"/>
              <a:buChar char="•"/>
            </a:pPr>
            <a:r>
              <a:rPr lang="en-US" b="1" dirty="0">
                <a:solidFill>
                  <a:srgbClr val="0070C0"/>
                </a:solidFill>
              </a:rPr>
              <a:t>It flows from a higher- temperature object to a lower-temperature object.</a:t>
            </a:r>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r>
              <a:rPr lang="en-US" b="1" dirty="0">
                <a:solidFill>
                  <a:srgbClr val="0070C0"/>
                </a:solidFill>
              </a:rPr>
              <a:t>The hotter an object is, the faster of the motion of the molecules inside it.</a:t>
            </a:r>
          </a:p>
          <a:p>
            <a:pPr algn="just"/>
            <a:endParaRPr lang="en-US" dirty="0"/>
          </a:p>
          <a:p>
            <a:pPr algn="just"/>
            <a:r>
              <a:rPr lang="en-US" sz="2800" dirty="0"/>
              <a:t>HEAT</a:t>
            </a:r>
            <a:r>
              <a:rPr lang="en-US" dirty="0"/>
              <a:t>  is </a:t>
            </a:r>
            <a:r>
              <a:rPr lang="en-US" dirty="0">
                <a:solidFill>
                  <a:srgbClr val="0070C0"/>
                </a:solidFill>
              </a:rPr>
              <a:t>‘</a:t>
            </a:r>
            <a:r>
              <a:rPr lang="en-US" b="1" dirty="0">
                <a:solidFill>
                  <a:srgbClr val="0070C0"/>
                </a:solidFill>
              </a:rPr>
              <a:t>the total energy of motion of all particles within the substance being heated’, that is the total kinetic energies of all the particles.</a:t>
            </a:r>
          </a:p>
          <a:p>
            <a:endParaRPr lang="en-US" dirty="0"/>
          </a:p>
          <a:p>
            <a:r>
              <a:rPr lang="en-US" sz="2400" b="1" i="1" dirty="0"/>
              <a:t>Unit of Heat:  </a:t>
            </a:r>
            <a:r>
              <a:rPr lang="en-US" sz="2400" dirty="0"/>
              <a:t>Joule (J) or Watts </a:t>
            </a:r>
          </a:p>
          <a:p>
            <a:endParaRPr lang="en-US" b="1" i="1" dirty="0"/>
          </a:p>
          <a:p>
            <a:r>
              <a:rPr lang="en-US" b="1" i="1" dirty="0"/>
              <a:t>You will also come across the units:</a:t>
            </a:r>
          </a:p>
          <a:p>
            <a:endParaRPr lang="en-US" b="1" i="1" dirty="0"/>
          </a:p>
          <a:p>
            <a:r>
              <a:rPr lang="en-US" b="1" i="1" dirty="0">
                <a:solidFill>
                  <a:srgbClr val="0070C0"/>
                </a:solidFill>
              </a:rPr>
              <a:t>Calorie : where 1 cal = 4.187 Joules</a:t>
            </a:r>
          </a:p>
          <a:p>
            <a:endParaRPr lang="en-US" b="1" i="1" dirty="0">
              <a:solidFill>
                <a:srgbClr val="0070C0"/>
              </a:solidFill>
            </a:endParaRPr>
          </a:p>
          <a:p>
            <a:r>
              <a:rPr lang="en-US" b="1" i="1" dirty="0">
                <a:solidFill>
                  <a:srgbClr val="0070C0"/>
                </a:solidFill>
              </a:rPr>
              <a:t>Kilowatt hour : where 1 kWh = 3.6 MJoules</a:t>
            </a:r>
          </a:p>
          <a:p>
            <a:endParaRPr lang="en-US" b="1" i="1" dirty="0">
              <a:solidFill>
                <a:srgbClr val="0070C0"/>
              </a:solidFill>
            </a:endParaRPr>
          </a:p>
          <a:p>
            <a:r>
              <a:rPr lang="en-US" b="1" i="1" dirty="0">
                <a:solidFill>
                  <a:srgbClr val="0070C0"/>
                </a:solidFill>
              </a:rPr>
              <a:t>British Thermal Unit (BTU) – where 1 BTU = 1.055 kJoules</a:t>
            </a:r>
          </a:p>
          <a:p>
            <a:endParaRPr lang="en-US" b="1" i="1" dirty="0"/>
          </a:p>
          <a:p>
            <a:endParaRPr lang="en-US" b="1" i="1" dirty="0"/>
          </a:p>
        </p:txBody>
      </p:sp>
      <p:pic>
        <p:nvPicPr>
          <p:cNvPr id="9218" name="Picture 2" descr="http://www.rentokil.com/blog/wp-content/uploads/2011/01/Heat.jpg"/>
          <p:cNvPicPr>
            <a:picLocks noChangeAspect="1" noChangeArrowheads="1"/>
          </p:cNvPicPr>
          <p:nvPr/>
        </p:nvPicPr>
        <p:blipFill>
          <a:blip r:embed="rId2" cstate="print"/>
          <a:srcRect/>
          <a:stretch>
            <a:fillRect/>
          </a:stretch>
        </p:blipFill>
        <p:spPr bwMode="auto">
          <a:xfrm>
            <a:off x="6228184" y="4147780"/>
            <a:ext cx="2679781" cy="2134155"/>
          </a:xfrm>
          <a:prstGeom prst="rect">
            <a:avLst/>
          </a:prstGeom>
          <a:noFill/>
          <a:ln w="19050">
            <a:solidFill>
              <a:schemeClr val="tx1"/>
            </a:solidFill>
          </a:ln>
        </p:spPr>
      </p:pic>
      <p:sp>
        <p:nvSpPr>
          <p:cNvPr id="4" name="TextBox 3"/>
          <p:cNvSpPr txBox="1"/>
          <p:nvPr/>
        </p:nvSpPr>
        <p:spPr>
          <a:xfrm>
            <a:off x="2252259" y="4437112"/>
            <a:ext cx="3168352" cy="369332"/>
          </a:xfrm>
          <a:prstGeom prst="rect">
            <a:avLst/>
          </a:prstGeom>
          <a:noFill/>
        </p:spPr>
        <p:txBody>
          <a:bodyPr wrap="square" rtlCol="0">
            <a:spAutoFit/>
          </a:bodyPr>
          <a:lstStyle/>
          <a:p>
            <a:r>
              <a:rPr lang="en-GB" dirty="0"/>
              <a:t>(Where 1W = 1 J/s)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404664"/>
            <a:ext cx="4816511" cy="584775"/>
          </a:xfrm>
          <a:prstGeom prst="rect">
            <a:avLst/>
          </a:prstGeom>
        </p:spPr>
        <p:txBody>
          <a:bodyPr wrap="none">
            <a:spAutoFit/>
          </a:bodyPr>
          <a:lstStyle/>
          <a:p>
            <a:r>
              <a:rPr lang="en-US" sz="3200" b="1" dirty="0"/>
              <a:t>Definition of ‘Temperature’</a:t>
            </a:r>
            <a:endParaRPr lang="en-GB" sz="3200" b="1" dirty="0"/>
          </a:p>
        </p:txBody>
      </p:sp>
      <p:sp>
        <p:nvSpPr>
          <p:cNvPr id="3" name="TextBox 2"/>
          <p:cNvSpPr txBox="1"/>
          <p:nvPr/>
        </p:nvSpPr>
        <p:spPr>
          <a:xfrm>
            <a:off x="539552" y="1340768"/>
            <a:ext cx="7992888" cy="4524315"/>
          </a:xfrm>
          <a:prstGeom prst="rect">
            <a:avLst/>
          </a:prstGeom>
          <a:noFill/>
        </p:spPr>
        <p:txBody>
          <a:bodyPr wrap="square" rtlCol="0">
            <a:spAutoFit/>
          </a:bodyPr>
          <a:lstStyle/>
          <a:p>
            <a:r>
              <a:rPr lang="en-GB" b="1" dirty="0">
                <a:solidFill>
                  <a:srgbClr val="0070C0"/>
                </a:solidFill>
              </a:rPr>
              <a:t>Temperature is not the same thing as Heat.</a:t>
            </a:r>
          </a:p>
          <a:p>
            <a:endParaRPr lang="en-GB" dirty="0"/>
          </a:p>
          <a:p>
            <a:r>
              <a:rPr lang="en-GB" dirty="0"/>
              <a:t>Temperature is the condition of a body that determines whether HEAT will flow from it. </a:t>
            </a:r>
          </a:p>
          <a:p>
            <a:endParaRPr lang="en-GB" dirty="0"/>
          </a:p>
          <a:p>
            <a:r>
              <a:rPr lang="en-GB" b="1" dirty="0">
                <a:solidFill>
                  <a:srgbClr val="0070C0"/>
                </a:solidFill>
              </a:rPr>
              <a:t>TEMPERATURE is the measure of the AVERAGE heat (or ‘thermal energy’) of the molecules inside a substance.</a:t>
            </a:r>
          </a:p>
          <a:p>
            <a:endParaRPr lang="en-GB" dirty="0"/>
          </a:p>
          <a:p>
            <a:pPr algn="just"/>
            <a:r>
              <a:rPr lang="en-GB" b="1" dirty="0">
                <a:solidFill>
                  <a:srgbClr val="0070C0"/>
                </a:solidFill>
              </a:rPr>
              <a:t>When we say an object has a temperature of 100 C, we don’t mean that every single molecule has that exact thermal energy. The molecules are moving with a range of energies. When we </a:t>
            </a:r>
            <a:r>
              <a:rPr lang="en-GB" b="1" u="sng" dirty="0">
                <a:solidFill>
                  <a:srgbClr val="0070C0"/>
                </a:solidFill>
              </a:rPr>
              <a:t>average</a:t>
            </a:r>
            <a:r>
              <a:rPr lang="en-GB" b="1" dirty="0">
                <a:solidFill>
                  <a:srgbClr val="0070C0"/>
                </a:solidFill>
              </a:rPr>
              <a:t> the energies we obtain that object’s </a:t>
            </a:r>
            <a:r>
              <a:rPr lang="en-GB" b="1" u="sng" dirty="0">
                <a:solidFill>
                  <a:srgbClr val="0070C0"/>
                </a:solidFill>
              </a:rPr>
              <a:t>temperature</a:t>
            </a:r>
            <a:r>
              <a:rPr lang="en-GB" b="1" dirty="0">
                <a:solidFill>
                  <a:srgbClr val="0070C0"/>
                </a:solidFill>
              </a:rPr>
              <a:t>.</a:t>
            </a:r>
          </a:p>
          <a:p>
            <a:endParaRPr lang="en-GB" dirty="0"/>
          </a:p>
          <a:p>
            <a:r>
              <a:rPr lang="en-GB" dirty="0"/>
              <a:t>Units : Degree </a:t>
            </a:r>
            <a:r>
              <a:rPr lang="en-GB" b="1" dirty="0">
                <a:solidFill>
                  <a:srgbClr val="0070C0"/>
                </a:solidFill>
              </a:rPr>
              <a:t>CELSIUS</a:t>
            </a:r>
          </a:p>
          <a:p>
            <a:r>
              <a:rPr lang="en-GB" dirty="0"/>
              <a:t>        or Degree </a:t>
            </a:r>
            <a:r>
              <a:rPr lang="en-GB" b="1" dirty="0">
                <a:solidFill>
                  <a:srgbClr val="0070C0"/>
                </a:solidFill>
              </a:rPr>
              <a:t>FAHRENHEIT</a:t>
            </a:r>
          </a:p>
          <a:p>
            <a:r>
              <a:rPr lang="en-GB" dirty="0"/>
              <a:t>        or Degree </a:t>
            </a:r>
            <a:r>
              <a:rPr lang="en-GB" b="1" dirty="0">
                <a:solidFill>
                  <a:srgbClr val="0070C0"/>
                </a:solidFill>
              </a:rPr>
              <a:t>KELVIN</a:t>
            </a:r>
          </a:p>
        </p:txBody>
      </p:sp>
      <p:sp>
        <p:nvSpPr>
          <p:cNvPr id="8194" name="AutoShape 2" descr="data:image/jpeg;base64,/9j/4AAQSkZJRgABAQAAAQABAAD/2wCEAAkGBhIGEBUSBxASFBQWGBoVFRYXGBIXFRUTFBgWFRQUGRkYHCgeFxwjHxUWIC8gJCcpLCwvGB42NzAqNScrLikBCQoKDgwOFw8PGiklHBwpLCwpKSwpLCwpLSksNSksLCwsKSwpKSkqKTQsKSksLCwsLCw0LCw1LyktKTUpKSkrLP/AABEIAMIBBAMBIgACEQEDEQH/xAAcAAEAAgMBAQEAAAAAAAAAAAAABQYBAwQCBwj/xAA9EAACAQIFAAkBBQYEBwAAAAAAAQIDEQQFEiExBhMiMkFRYXGBIxRCUpGhBxUzYnKCNdHh8CU0U5KxwfH/xAAXAQEBAQEAAAAAAAAAAAAAAAAAAQID/8QAIREBAQACAQMFAQAAAAAAAAAAAAECETEDIVESMkGx0RP/2gAMAwEAAhEDEQA/APuIAAAAAAAAAAAAAAAAAAAAAAAAAAAAAAAAAAAAAAAAAAAAAAAAAAAAAAAAAAAAAAAAAAAAAAAAAAAAAAAAAAAAAAAAAAAAAAAAAAAAAAAAAAAAAAAAAAAAAAAAAAAAAAAABHZjn1HLHprTvN8U4JzqP2jHe3q9gJEEGul1Kl/iEKmHXhKsoqD/AL4ylGPtJomqdRVUnBpp7prdNPhoD0AAAAAAAAAAAAAAAAAAAAAAAAAAAAAAAAAAAMN6eSAzPpnQwV1hn1svRpQT9ZvZ+0bv0AsBDZp0roZbdKXWTXMIWbT/AJpX0w/uaKRmnSmvmjUZTai7pRjqhB7Xs33p+PLS/lKlispxOYV3BKLgnGVLtaYwcXDXaMFtftb22t4XuTehdcx6Y18zbjRl1cfw073fvUav8RS9yR6L4mOHWipTjFyffS3k/wCd8t+rZyZZgI4aEljY078p+K27T/8ANlyt9yXyWlCaWlJri++zXjv8GJ1JeETGIpQmnHFaWns01e6e1rePsecsxlKm3Tw81pXd8Ev5ff0I3CTcsTVpz3cX79mSTX6MY+jClC1JJJO/q5Wt+fL+ToLODjyrX1Mev5t828AFdgAAAAAAAAAAAAAAAAAAAAAAAAAAA04jFwwivXkor1K/mnTOGFajQW72TknzZvaK38Hy0BY6tVUU3VaSXLbskVvO+nlDKovq2pbXTd0nul2Uk51N5JdlPlb7lXzPOquMvKo5NLffwXi0uFZb7K/qQeYZB++qsJOcnpTUla6kpSSmnNvbuvjfsp3ukS2TlEpj+k9TO4qWpzg3a1tMI2lpd6fo9nr1fByvDPEyTjec47+lvFX4Saa+bHVgsohgotVZOd25NXveUruTlJ87LfjZS+JTC4SeKemhGy8furd3d3zfle7l4xZwvVuXtn4I9Zeo74qSst9MfC293J/72Xmd+EoSn2MHTsuL8LZ2d5ed218S2dt/ODnGljHQxEbxi4py3t2oQmp2XdSm0v7ov7rLFPFUcrv1C71mr3tdJR7EFu9kvTYTp3L3d/pdeWmGQ08wgvtsUnTlu09Olqz1J+TVnZ+ZvjiaGSx00byfKcm25N+SW8vhWNEKNfNJNwTinZOTteyvbbux5fmyUwXR2nh3qq9qXi3vf3fLO0x0I7LXPGSnUp02pSd23twrL+lenJJUuj8NaqYhuUlul91P28SUjBQVoJJehk0AAAAAAAAAAAAAAAAAAAAAAAAAObE5jDCfxJb+S3ZV8x6bRdXqKMlGdtSWzk478eC4+AslvC14jGQwv8aSXkvF+yW7Kdn37SaOBjP7LJScHGMlFwlKLm7R1b6afD3k9vLi8XjcxqVGteyk7N3d99o3b3e9l8oruPwVGnPr8TOnTpSjp3UodY2tUVeMr1LSkppRjqu+bpozbJyiYnn0s0pqtSb0ySd2+0o/fXo473ird1mjFaYwbryUUnvUk1GMZJ2TvLlpp7eOm3ir8mEpzlFLL6XVU1eXXYi97t65TjSvqbely1VGuJO3KJTLejfXTUp6qlWKX1K2luF7x7ELaYWakrRSX0mntI53O3hOUfGvPGb4aG3PWVVKFJcyvCmrVKltPL09xebvL5Vl1SfYU5TezbemMIpXj2YRSSjdS2V76Fv2rrhxOHxM9UdUYVqUnK0HqjKMtPVPxctMqTi4z0arRk+N7fPMI0NDlFRnpslu5LUo6oxiuVdLd24RP5757rry1UcmhhJx+2tOLXZcuFKLT0+t4pf9svxWOyvmFLBO9JWk1pTad2k21pgt3zy7c8minhK+au9nBfilZz+Puw+NyXwGQU8HvJapeLe7fu3uzrMRE06NfNXeKcF+J2cvdLuw/Vktgcgp4Tefak+W7tv3b3ZJpaeDJoYUdPBkAAAAAAAAAAAAAAAAAAAAAB5nUUO8wPRhu3JG43PIYRbvxSv4XeyITGZ5KvtD/T/UCczLP6OWQc8ROMYrmUpKMV7yeyKhmH7Rac8QsPTk9UkmmnGMLySlGN21KTaa4Vt15nBmX/FqcoV1FyeqKjLdKXcvtuu+t1Z9peZWpYehl7hHESqVK6t9Ki6k5tRlKpRjKLbaVPV2XUezjvdcZuUiLbWxsnL67tFq997XT7V/zT/PyIbM6+HwlWFTFLRWtaCScq8k0laNNJu6vNXasnBbuLM0sPis0dqs44WN2tMGqmJlv3XNrTSs6iWybSmt7MlMs6MrBRcsqhCLlv1k25VZu7tKU3eW3YlZ+MZLh3XK5XJrG34+UTpxOY7tLDR856amIlfwjF3p0rucVvqa1Q9CTyro2teuitU1zVqt1KzulJby3Sa0uysrVJLwRuyynG9KpLX1kZaKlO6lH+G94Ri2pbunu22rJbWJerjdEnoWmTSTjBKVVpXtfwjy+b88DHH1d2s+n6Lq8lPBU8vqL7T2tS7Ll2p6495W82nf31/id/eKzRUZdhWnaySSlVts7W4itlz+R7wuT1sdvP6UXzZtza9Zvf4RN4DI6WXr6cVfz/3yddMILCZVWzB6muqTd21Z1H6ufg/YncDkVLA7xim/Fvl/PLJHgGhhK3BkAAAAAAAAAAAAAAAAAAAAAAAHidZU+WcWNxstap4ZXlZyfpFf+29l8+RDY7NalXswWhLZ+fyBKYzOo0OGQGOz2UuL2bUb+Wp2Tfkr2V/U5Zwdm+Wk3u+dvPwK1iekaxTdPLoyxMuNFLuLaXfqvsrZru3acLozcpEWDFTjWTVVuTa4W8uJNW9exK3rHzIbF9Jo0ZdVh71qy2dOglJ6l4yl3KavFPd8SaaujkWVVc12ziu0pP8AgYbUoPU4tudTvTX1IzdrJpyfgz1Xqyy2TwuCwscOnCTo93q6lXZKm3F/eVSpHVJxUnGNr2Oe8qPSy3E4/wDxCr1EP+hh25VZJKS0zrPe9oSjaNt4pXJrK+jn7ui44KFOirX7O8pTTW8pPdq8L3fKqNeBydG8f9tpSp1oa6ilvODjLXe1TVrjCKi4uyfKuuZO7JieIlWdpO7/AAU3t/dP/L8zUwO0dGDqUqMV1KeppdlXlPs9mz9VazfoeKmMa7Mdrt9iFpSu3d3l3Y8+FzpwPR6pXXaUaUG7tRVtTfLb5k/cn8Dk1LAL6cU35s3qRUDgMiqYhWS6qD5Udm16y5ZP4HJ6WAVqUUdwKAAAAAAAAAAAAAAAAAAAAAAAAABjV5AZNWIqOEfpq74Xua62NjR2k9/Jbsg86z2tGnJ5NGE5R/FfQ91da+L88JhEphqccApVMTJXfek2kkl68eLfyyoZpn/7xqS/cNKWIbff3hRj4O82u0v6U/dHhZe86VKp0htKcVvCLlKnqdm27qzs07WS2Z35lVpU4aaCmmuI6ZJNeKfmv8kZstRX59Hnme/SKu6y56il2KEfSTvefy2dn7vjS7NNqnTTTjCCUbW0SW/pKCaf80l4nmjjJYv/AJOLa8ZcQXvJmylhevdnetL8Mbxpr3fMv0JMFYw7jRnbL4trSouK7q0u8W5N2Vk2va3kjXVy+GPqRlXUqs492EJTVOLvdOTvZv1S+Sw4PoxPEpfbWox8IR7MfyXJYMJl1PBK1GKRvUgr2D6N1MUl9rahD8Edo/PjL5LBg8rp4FfSivc6wFAAAAAAAAAAAAAAAAAAAAAAAAAYb08le6QdOcL0fi5YqrFW82rfHi/gCxN25IvF5/ChNU6SlOTTfZ4SXO/j7K58X6S/t7dSWnKqetJ8yvGD+Fu/D9SL6PdJcb0uxFfEyjVcm6ahCClGjSgpR1yhNzShJKEdlGTknPjk1Im337DZvGvSjUqrRdanGTV4/wBVuD1VrOqufhc/muP1KrlerCQovM7T1Q1KdlbVe/hsnu7bX9SRqZv1m2GiE3tsxGF6x3xk4xjBtxhpveNrKUr3er9NzRjc2VSNsPHV4LbxN1PLquKeuPL2ad7WJTAZNHDL6m7/AERF0ps8DXxLvKhqb9N/b0JjJcgxOEu6slFN306rq3lbgtaio8GRs0rr6KvEVHLF1LxvtFXsiawuBhg1ajFI6ARQAAAAAAAAAAAAAAAAAAAAAAAAAAAAB8x/bX0jxGRU8OsBrUJTvVlBJyUFa9rq1/K+258aq5Fi+m1eU8FGrKlqeipWShand6dT3vK1rqNz9R5zlUM0p2qreO8WuUz5nXlKpJxm2ldrStl82LGVUyP9m2FyrtZm/tNRfdW1OL9fP5fwXTD3UVGmo04JWUIJJW8v/ljtyro3Vx1urjpj+J7L48y2Zd0VpYLer25evH5F4NIfDYCWbxjaDTitKlvay9yw5fk8cGlrs2SEYqO0VYyTasJW4MgEUAAAAAAAAAAAAAAAAAAAAAAAAAAAAAAAAAAA5HldFy1ulDV52R1mAM8AwZAAAAAAAAAAAAAAAAAAAAAAAAAAAAAAAAAAAAAAAAAAAAAAAAAAAAAAAAAAAAAAAAAAAAAAAAAAAAAAAAAAAAAAP//Z"/>
          <p:cNvSpPr>
            <a:spLocks noChangeAspect="1" noChangeArrowheads="1"/>
          </p:cNvSpPr>
          <p:nvPr/>
        </p:nvSpPr>
        <p:spPr bwMode="auto">
          <a:xfrm>
            <a:off x="63500" y="-895350"/>
            <a:ext cx="2476500" cy="1847850"/>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8196" name="Picture 4" descr="http://mutycalm.files.wordpress.com/2010/06/mercury_thermometer.jpg"/>
          <p:cNvPicPr>
            <a:picLocks noChangeAspect="1" noChangeArrowheads="1"/>
          </p:cNvPicPr>
          <p:nvPr/>
        </p:nvPicPr>
        <p:blipFill>
          <a:blip r:embed="rId2" cstate="print"/>
          <a:srcRect/>
          <a:stretch>
            <a:fillRect/>
          </a:stretch>
        </p:blipFill>
        <p:spPr bwMode="auto">
          <a:xfrm>
            <a:off x="5436096" y="4437112"/>
            <a:ext cx="2950372" cy="2199904"/>
          </a:xfrm>
          <a:prstGeom prst="rect">
            <a:avLst/>
          </a:prstGeom>
          <a:noFill/>
          <a:ln w="12700">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3469753" y="2708920"/>
            <a:ext cx="5640889" cy="3456384"/>
          </a:xfrm>
          <a:prstGeom prst="rect">
            <a:avLst/>
          </a:prstGeom>
          <a:noFill/>
          <a:ln w="9525">
            <a:noFill/>
            <a:miter lim="800000"/>
            <a:headEnd/>
            <a:tailEnd/>
          </a:ln>
          <a:effectLst/>
        </p:spPr>
      </p:pic>
      <p:sp>
        <p:nvSpPr>
          <p:cNvPr id="4" name="TextBox 3"/>
          <p:cNvSpPr txBox="1"/>
          <p:nvPr/>
        </p:nvSpPr>
        <p:spPr>
          <a:xfrm>
            <a:off x="251520" y="116632"/>
            <a:ext cx="8424936" cy="2308324"/>
          </a:xfrm>
          <a:prstGeom prst="rect">
            <a:avLst/>
          </a:prstGeom>
          <a:noFill/>
        </p:spPr>
        <p:txBody>
          <a:bodyPr wrap="square" rtlCol="0">
            <a:spAutoFit/>
          </a:bodyPr>
          <a:lstStyle/>
          <a:p>
            <a:r>
              <a:rPr lang="en-GB" sz="2400" b="1" dirty="0">
                <a:solidFill>
                  <a:srgbClr val="0070C0"/>
                </a:solidFill>
              </a:rPr>
              <a:t>SENSIBLE HEAT: </a:t>
            </a:r>
            <a:r>
              <a:rPr lang="en-GB" dirty="0"/>
              <a:t>Is the </a:t>
            </a:r>
            <a:r>
              <a:rPr lang="en-GB" b="1" dirty="0">
                <a:solidFill>
                  <a:srgbClr val="0070C0"/>
                </a:solidFill>
              </a:rPr>
              <a:t>heat energy absorbed or released from a substance</a:t>
            </a:r>
            <a:r>
              <a:rPr lang="en-GB" dirty="0"/>
              <a:t> </a:t>
            </a:r>
            <a:r>
              <a:rPr lang="en-GB" b="1" dirty="0">
                <a:solidFill>
                  <a:srgbClr val="0070C0"/>
                </a:solidFill>
              </a:rPr>
              <a:t>during</a:t>
            </a:r>
          </a:p>
          <a:p>
            <a:r>
              <a:rPr lang="en-GB" b="1" dirty="0">
                <a:solidFill>
                  <a:srgbClr val="0070C0"/>
                </a:solidFill>
              </a:rPr>
              <a:t>                                       a  change of temperature.</a:t>
            </a:r>
          </a:p>
          <a:p>
            <a:r>
              <a:rPr lang="en-GB" sz="2400" b="1" dirty="0">
                <a:solidFill>
                  <a:srgbClr val="0070C0"/>
                </a:solidFill>
              </a:rPr>
              <a:t>LATENT HEAT:    </a:t>
            </a:r>
            <a:r>
              <a:rPr lang="en-GB" dirty="0"/>
              <a:t>Is the </a:t>
            </a:r>
            <a:r>
              <a:rPr lang="en-GB" b="1" dirty="0">
                <a:solidFill>
                  <a:srgbClr val="0070C0"/>
                </a:solidFill>
              </a:rPr>
              <a:t>heat energy absorbed or released from a substance</a:t>
            </a:r>
          </a:p>
          <a:p>
            <a:r>
              <a:rPr lang="en-GB" b="1" dirty="0">
                <a:solidFill>
                  <a:srgbClr val="0070C0"/>
                </a:solidFill>
              </a:rPr>
              <a:t>                                     </a:t>
            </a:r>
            <a:r>
              <a:rPr lang="en-GB" sz="2400" b="1" dirty="0">
                <a:solidFill>
                  <a:srgbClr val="0070C0"/>
                </a:solidFill>
              </a:rPr>
              <a:t>during a change of state</a:t>
            </a:r>
            <a:r>
              <a:rPr lang="en-GB" b="1" dirty="0">
                <a:solidFill>
                  <a:srgbClr val="0070C0"/>
                </a:solidFill>
              </a:rPr>
              <a:t>, with no change in temperature.</a:t>
            </a:r>
          </a:p>
          <a:p>
            <a:r>
              <a:rPr lang="en-GB" b="1" dirty="0">
                <a:solidFill>
                  <a:srgbClr val="0070C0"/>
                </a:solidFill>
              </a:rPr>
              <a:t> </a:t>
            </a:r>
          </a:p>
          <a:p>
            <a:r>
              <a:rPr lang="en-GB" dirty="0"/>
              <a:t>For example:   Water remains at 100°C while boiling. The heat added to keep the water boiling is latent heat,  also the heat added to keep the water melting is latent heat.</a:t>
            </a:r>
            <a:endParaRPr lang="en-GB" b="1" dirty="0">
              <a:solidFill>
                <a:srgbClr val="0070C0"/>
              </a:solidFill>
            </a:endParaRPr>
          </a:p>
        </p:txBody>
      </p:sp>
      <p:pic>
        <p:nvPicPr>
          <p:cNvPr id="5" name="Picture 4" descr="http://www.clickandlearn.org/images/water_cycle.gif"/>
          <p:cNvPicPr>
            <a:picLocks noChangeAspect="1" noChangeArrowheads="1"/>
          </p:cNvPicPr>
          <p:nvPr/>
        </p:nvPicPr>
        <p:blipFill>
          <a:blip r:embed="rId3" cstate="print"/>
          <a:srcRect/>
          <a:stretch>
            <a:fillRect/>
          </a:stretch>
        </p:blipFill>
        <p:spPr bwMode="auto">
          <a:xfrm>
            <a:off x="251520" y="2852936"/>
            <a:ext cx="3384376" cy="2893949"/>
          </a:xfrm>
          <a:prstGeom prst="rect">
            <a:avLst/>
          </a:prstGeom>
          <a:noFill/>
          <a:ln>
            <a:solidFill>
              <a:schemeClr val="tx1"/>
            </a:solidFill>
          </a:ln>
        </p:spPr>
      </p:pic>
      <p:cxnSp>
        <p:nvCxnSpPr>
          <p:cNvPr id="9" name="Straight Arrow Connector 8"/>
          <p:cNvCxnSpPr/>
          <p:nvPr/>
        </p:nvCxnSpPr>
        <p:spPr>
          <a:xfrm>
            <a:off x="7524328" y="2348880"/>
            <a:ext cx="0" cy="93610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ChangeArrowheads="1"/>
          </p:cNvSpPr>
          <p:nvPr/>
        </p:nvSpPr>
        <p:spPr bwMode="auto">
          <a:xfrm>
            <a:off x="251520" y="352980"/>
            <a:ext cx="864096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sng" strike="noStrike" cap="none" normalizeH="0" baseline="0" dirty="0">
                <a:ln>
                  <a:noFill/>
                </a:ln>
                <a:solidFill>
                  <a:srgbClr val="0070C0"/>
                </a:solidFill>
                <a:effectLst/>
                <a:ea typeface="Times New Roman" pitchFamily="18" charset="0"/>
              </a:rPr>
              <a:t>The Expansion of Solids </a:t>
            </a:r>
            <a:r>
              <a:rPr kumimoji="0" lang="en-US" sz="2400" b="1" i="0" u="none" strike="noStrike" cap="none" normalizeH="0" baseline="0" dirty="0">
                <a:ln>
                  <a:noFill/>
                </a:ln>
                <a:solidFill>
                  <a:srgbClr val="0070C0"/>
                </a:solidFill>
                <a:effectLst/>
                <a:ea typeface="Times New Roman" pitchFamily="18" charset="0"/>
              </a:rPr>
              <a:t>by heating may cause serious practical problems…</a:t>
            </a:r>
            <a:r>
              <a:rPr kumimoji="0" lang="en-US" sz="1800" b="0" i="0" u="none" strike="noStrike" cap="none" normalizeH="0" baseline="0" dirty="0">
                <a:ln>
                  <a:noFill/>
                </a:ln>
                <a:solidFill>
                  <a:srgbClr val="000000"/>
                </a:solidFill>
                <a:effectLst/>
                <a:ea typeface="Times New Roman" pitchFamily="18" charset="0"/>
              </a:rPr>
              <a:t>For example:</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rgbClr val="000000"/>
              </a:solidFill>
              <a:effectLst/>
              <a:ea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 typeface="Arial" pitchFamily="34" charset="0"/>
              <a:buChar char="•"/>
              <a:tabLst/>
            </a:pPr>
            <a:r>
              <a:rPr lang="en-US" dirty="0">
                <a:solidFill>
                  <a:srgbClr val="000000"/>
                </a:solidFill>
                <a:ea typeface="Times New Roman" pitchFamily="18" charset="0"/>
              </a:rPr>
              <a:t> </a:t>
            </a:r>
            <a:r>
              <a:rPr lang="en-US" b="1" dirty="0">
                <a:solidFill>
                  <a:srgbClr val="0070C0"/>
                </a:solidFill>
                <a:ea typeface="Times New Roman" pitchFamily="18" charset="0"/>
              </a:rPr>
              <a:t>T</a:t>
            </a:r>
            <a:r>
              <a:rPr kumimoji="0" lang="en-US" sz="1800" b="1" i="0" u="none" strike="noStrike" cap="none" normalizeH="0" baseline="0" dirty="0">
                <a:ln>
                  <a:noFill/>
                </a:ln>
                <a:solidFill>
                  <a:srgbClr val="0070C0"/>
                </a:solidFill>
                <a:effectLst/>
                <a:ea typeface="Times New Roman" pitchFamily="18" charset="0"/>
              </a:rPr>
              <a:t>he expansion of railroad tracks</a:t>
            </a:r>
            <a:r>
              <a:rPr kumimoji="0" lang="en-US" sz="1800" b="0" i="0" u="none" strike="noStrike" cap="none" normalizeH="0" baseline="0" dirty="0">
                <a:ln>
                  <a:noFill/>
                </a:ln>
                <a:solidFill>
                  <a:srgbClr val="000000"/>
                </a:solidFill>
                <a:effectLst/>
                <a:ea typeface="Times New Roman" pitchFamily="18" charset="0"/>
              </a:rPr>
              <a:t>, bridges, or the concrete in a roadbed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ea typeface="Times New Roman" pitchFamily="18" charset="0"/>
              </a:rPr>
              <a:t>   Rails are laid, gaps between the ends of the rails provide for expansion</a:t>
            </a:r>
            <a:r>
              <a:rPr kumimoji="0" lang="en-US" sz="1800" b="0" i="0" u="none" strike="noStrike" cap="none" normalizeH="0" dirty="0">
                <a:ln>
                  <a:noFill/>
                </a:ln>
                <a:solidFill>
                  <a:srgbClr val="000000"/>
                </a:solidFill>
                <a:effectLst/>
                <a:ea typeface="Times New Roman" pitchFamily="18" charset="0"/>
              </a:rPr>
              <a:t> </a:t>
            </a:r>
          </a:p>
          <a:p>
            <a:pPr marL="0" marR="0" lvl="0" indent="0" algn="just" defTabSz="914400" rtl="0" eaLnBrk="1" fontAlgn="base" latinLnBrk="0" hangingPunct="1">
              <a:lnSpc>
                <a:spcPct val="100000"/>
              </a:lnSpc>
              <a:spcBef>
                <a:spcPct val="0"/>
              </a:spcBef>
              <a:spcAft>
                <a:spcPct val="0"/>
              </a:spcAft>
              <a:buClrTx/>
              <a:buSzTx/>
              <a:buFontTx/>
              <a:buNone/>
              <a:tabLst/>
            </a:pPr>
            <a:r>
              <a:rPr lang="en-US" dirty="0">
                <a:solidFill>
                  <a:srgbClr val="000000"/>
                </a:solidFill>
                <a:ea typeface="Times New Roman" pitchFamily="18" charset="0"/>
              </a:rPr>
              <a:t>   </a:t>
            </a:r>
            <a:r>
              <a:rPr kumimoji="0" lang="en-US" sz="1800" b="0" i="0" u="none" strike="noStrike" cap="none" normalizeH="0" dirty="0">
                <a:ln>
                  <a:noFill/>
                </a:ln>
                <a:solidFill>
                  <a:srgbClr val="000000"/>
                </a:solidFill>
                <a:effectLst/>
                <a:ea typeface="Times New Roman" pitchFamily="18" charset="0"/>
              </a:rPr>
              <a:t>(prevents buckle and de-railing)</a:t>
            </a:r>
            <a:endParaRPr kumimoji="0" lang="en-US" sz="1800" b="0" i="0" u="none" strike="noStrike" cap="none" normalizeH="0" baseline="0" dirty="0">
              <a:ln>
                <a:noFill/>
              </a:ln>
              <a:solidFill>
                <a:srgbClr val="000000"/>
              </a:solidFill>
              <a:effectLst/>
              <a:ea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 typeface="Arial" pitchFamily="34" charset="0"/>
              <a:buChar char="•"/>
              <a:tabLst/>
            </a:pPr>
            <a:r>
              <a:rPr kumimoji="0" lang="en-US" sz="1800" b="0" i="0" u="none" strike="noStrike" cap="none" normalizeH="0" baseline="0" dirty="0">
                <a:ln>
                  <a:noFill/>
                </a:ln>
                <a:solidFill>
                  <a:srgbClr val="000000"/>
                </a:solidFill>
                <a:effectLst/>
                <a:ea typeface="Times New Roman" pitchFamily="18" charset="0"/>
              </a:rPr>
              <a:t>  </a:t>
            </a:r>
            <a:r>
              <a:rPr kumimoji="0" lang="en-US" sz="1800" b="1" i="0" u="none" strike="noStrike" cap="none" normalizeH="0" baseline="0" dirty="0">
                <a:ln>
                  <a:noFill/>
                </a:ln>
                <a:solidFill>
                  <a:srgbClr val="0070C0"/>
                </a:solidFill>
                <a:effectLst/>
                <a:ea typeface="Times New Roman" pitchFamily="18" charset="0"/>
              </a:rPr>
              <a:t>In bridge construction</a:t>
            </a:r>
            <a:r>
              <a:rPr kumimoji="0" lang="en-US" sz="1800" b="0" i="0" u="none" strike="noStrike" cap="none" normalizeH="0" baseline="0" dirty="0">
                <a:ln>
                  <a:noFill/>
                </a:ln>
                <a:solidFill>
                  <a:srgbClr val="000000"/>
                </a:solidFill>
                <a:effectLst/>
                <a:ea typeface="Times New Roman" pitchFamily="18" charset="0"/>
              </a:rPr>
              <a:t>:  Expansion joints allow for changes in the length of the bridge. </a:t>
            </a:r>
          </a:p>
          <a:p>
            <a:pPr marL="0" marR="0" lvl="0" indent="0" algn="just" defTabSz="914400" rtl="0" eaLnBrk="1" fontAlgn="base" latinLnBrk="0" hangingPunct="1">
              <a:lnSpc>
                <a:spcPct val="100000"/>
              </a:lnSpc>
              <a:spcBef>
                <a:spcPct val="0"/>
              </a:spcBef>
              <a:spcAft>
                <a:spcPct val="0"/>
              </a:spcAft>
              <a:buClrTx/>
              <a:buSzTx/>
              <a:buFont typeface="Arial" pitchFamily="34" charset="0"/>
              <a:buChar char="•"/>
              <a:tabLst/>
            </a:pPr>
            <a:r>
              <a:rPr kumimoji="0" lang="en-US" sz="1800" b="0" i="0" u="none" strike="noStrike" cap="none" normalizeH="0" baseline="0" dirty="0">
                <a:ln>
                  <a:noFill/>
                </a:ln>
                <a:solidFill>
                  <a:srgbClr val="000000"/>
                </a:solidFill>
                <a:effectLst/>
                <a:ea typeface="Times New Roman" pitchFamily="18" charset="0"/>
              </a:rPr>
              <a:t>  </a:t>
            </a:r>
            <a:r>
              <a:rPr kumimoji="0" lang="en-US" sz="1800" b="1" i="0" u="none" strike="noStrike" cap="none" normalizeH="0" baseline="0" dirty="0">
                <a:ln>
                  <a:noFill/>
                </a:ln>
                <a:solidFill>
                  <a:srgbClr val="0070C0"/>
                </a:solidFill>
                <a:effectLst/>
                <a:ea typeface="Times New Roman" pitchFamily="18" charset="0"/>
              </a:rPr>
              <a:t>Concrete roadbeds </a:t>
            </a:r>
            <a:r>
              <a:rPr kumimoji="0" lang="en-US" sz="1800" b="0" i="0" u="none" strike="noStrike" cap="none" normalizeH="0" baseline="0" dirty="0">
                <a:ln>
                  <a:noFill/>
                </a:ln>
                <a:solidFill>
                  <a:srgbClr val="000000"/>
                </a:solidFill>
                <a:effectLst/>
                <a:ea typeface="Times New Roman" pitchFamily="18" charset="0"/>
              </a:rPr>
              <a:t>are built with spaces between the sections of concrete to allow </a:t>
            </a:r>
          </a:p>
          <a:p>
            <a:pPr marL="0" marR="0" lvl="0" indent="0" algn="just" defTabSz="914400" rtl="0" eaLnBrk="1" fontAlgn="base" latinLnBrk="0" hangingPunct="1">
              <a:lnSpc>
                <a:spcPct val="100000"/>
              </a:lnSpc>
              <a:spcBef>
                <a:spcPct val="0"/>
              </a:spcBef>
              <a:spcAft>
                <a:spcPct val="0"/>
              </a:spcAft>
              <a:buClrTx/>
              <a:buSzTx/>
              <a:tabLst/>
            </a:pPr>
            <a:r>
              <a:rPr lang="en-US" dirty="0">
                <a:solidFill>
                  <a:srgbClr val="000000"/>
                </a:solidFill>
                <a:ea typeface="Times New Roman" pitchFamily="18" charset="0"/>
              </a:rPr>
              <a:t>    </a:t>
            </a:r>
            <a:r>
              <a:rPr kumimoji="0" lang="en-US" sz="1800" b="0" i="0" u="none" strike="noStrike" cap="none" normalizeH="0" baseline="0" dirty="0">
                <a:ln>
                  <a:noFill/>
                </a:ln>
                <a:solidFill>
                  <a:srgbClr val="000000"/>
                </a:solidFill>
                <a:effectLst/>
                <a:ea typeface="Times New Roman" pitchFamily="18" charset="0"/>
              </a:rPr>
              <a:t>for expansion</a:t>
            </a:r>
            <a:r>
              <a:rPr lang="en-US" dirty="0">
                <a:solidFill>
                  <a:srgbClr val="000000"/>
                </a:solidFill>
                <a:ea typeface="Times New Roman" pitchFamily="18" charset="0"/>
              </a:rPr>
              <a:t>, </a:t>
            </a:r>
            <a:r>
              <a:rPr lang="en-US" b="1" dirty="0">
                <a:solidFill>
                  <a:srgbClr val="0070C0"/>
                </a:solidFill>
                <a:ea typeface="Times New Roman" pitchFamily="18" charset="0"/>
              </a:rPr>
              <a:t>brick walls </a:t>
            </a:r>
            <a:r>
              <a:rPr lang="en-US" dirty="0">
                <a:solidFill>
                  <a:srgbClr val="000000"/>
                </a:solidFill>
                <a:ea typeface="Times New Roman" pitchFamily="18" charset="0"/>
              </a:rPr>
              <a:t>are another example (10mm gap every 8m approx.)</a:t>
            </a:r>
          </a:p>
          <a:p>
            <a:pPr marL="0" marR="0" lvl="0" indent="0" algn="just" defTabSz="914400" rtl="0" eaLnBrk="1" fontAlgn="base" latinLnBrk="0" hangingPunct="1">
              <a:lnSpc>
                <a:spcPct val="100000"/>
              </a:lnSpc>
              <a:spcBef>
                <a:spcPct val="0"/>
              </a:spcBef>
              <a:spcAft>
                <a:spcPct val="0"/>
              </a:spcAft>
              <a:buClrTx/>
              <a:buSzTx/>
              <a:tabLst/>
            </a:pPr>
            <a:endParaRPr kumimoji="0" lang="en-US" sz="1800" b="0" i="0" u="none" strike="noStrike" cap="none" normalizeH="0" baseline="0" dirty="0">
              <a:ln>
                <a:noFill/>
              </a:ln>
              <a:solidFill>
                <a:schemeClr val="tx1"/>
              </a:solidFill>
              <a:effectLst/>
            </a:endParaRPr>
          </a:p>
        </p:txBody>
      </p:sp>
      <p:sp>
        <p:nvSpPr>
          <p:cNvPr id="4" name="Rectangle 3"/>
          <p:cNvSpPr/>
          <p:nvPr/>
        </p:nvSpPr>
        <p:spPr>
          <a:xfrm>
            <a:off x="251520" y="5834881"/>
            <a:ext cx="8352928" cy="923330"/>
          </a:xfrm>
          <a:prstGeom prst="rect">
            <a:avLst/>
          </a:prstGeom>
        </p:spPr>
        <p:txBody>
          <a:bodyPr wrap="square">
            <a:spAutoFit/>
          </a:bodyPr>
          <a:lstStyle/>
          <a:p>
            <a:pPr algn="just"/>
            <a:r>
              <a:rPr lang="en-US" b="1" dirty="0">
                <a:solidFill>
                  <a:srgbClr val="0070C0"/>
                </a:solidFill>
              </a:rPr>
              <a:t>Different materials expand at different rates when they are heated. For example, when a piece of iron and a piece of aluminum of equal size are heated together, we find that the aluminum expands more than twice as much as the iron (Bi-metal strip).</a:t>
            </a:r>
            <a:endParaRPr lang="en-GB" b="1" dirty="0">
              <a:solidFill>
                <a:srgbClr val="0070C0"/>
              </a:solidFill>
            </a:endParaRPr>
          </a:p>
        </p:txBody>
      </p:sp>
      <p:pic>
        <p:nvPicPr>
          <p:cNvPr id="5126" name="Picture 6" descr="http://t1.gstatic.com/images?q=tbn:ANd9GcRy5ck_5jyS26ZW6KCPG-biSG696177mmUp-OICIecge6AbV224"/>
          <p:cNvPicPr>
            <a:picLocks noChangeAspect="1" noChangeArrowheads="1"/>
          </p:cNvPicPr>
          <p:nvPr/>
        </p:nvPicPr>
        <p:blipFill>
          <a:blip r:embed="rId2" cstate="print"/>
          <a:srcRect/>
          <a:stretch>
            <a:fillRect/>
          </a:stretch>
        </p:blipFill>
        <p:spPr bwMode="auto">
          <a:xfrm>
            <a:off x="539552" y="3717349"/>
            <a:ext cx="3456384" cy="2117532"/>
          </a:xfrm>
          <a:prstGeom prst="rect">
            <a:avLst/>
          </a:prstGeom>
          <a:noFill/>
          <a:ln>
            <a:solidFill>
              <a:schemeClr val="tx1"/>
            </a:solidFill>
          </a:ln>
        </p:spPr>
      </p:pic>
      <p:pic>
        <p:nvPicPr>
          <p:cNvPr id="1026" name="Picture 2" descr="Temperature Sensors Continued - CTG Technical Blo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8115" y="4557440"/>
            <a:ext cx="3640376" cy="1277441"/>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cxnSp>
        <p:nvCxnSpPr>
          <p:cNvPr id="3" name="Straight Arrow Connector 2"/>
          <p:cNvCxnSpPr/>
          <p:nvPr/>
        </p:nvCxnSpPr>
        <p:spPr>
          <a:xfrm flipV="1">
            <a:off x="8730331" y="5877272"/>
            <a:ext cx="0" cy="72008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028" name="Picture 4" descr="Thermal Movement, Expansion Joints, Required! - Newman Building Solution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76256" y="3084296"/>
            <a:ext cx="1872235" cy="1404178"/>
          </a:xfrm>
          <a:prstGeom prst="rect">
            <a:avLst/>
          </a:prstGeom>
          <a:noFill/>
          <a:ln w="12700">
            <a:solidFill>
              <a:schemeClr val="tx1"/>
            </a:solidFill>
          </a:ln>
          <a:extLst>
            <a:ext uri="{909E8E84-426E-40DD-AFC4-6F175D3DCCD1}">
              <a14:hiddenFill xmlns:a14="http://schemas.microsoft.com/office/drawing/2010/main">
                <a:solidFill>
                  <a:srgbClr val="FFFFFF"/>
                </a:solidFill>
              </a14:hiddenFill>
            </a:ext>
          </a:extLst>
        </p:spPr>
      </p:pic>
      <p:cxnSp>
        <p:nvCxnSpPr>
          <p:cNvPr id="5" name="Straight Arrow Connector 4">
            <a:extLst>
              <a:ext uri="{FF2B5EF4-FFF2-40B4-BE49-F238E27FC236}">
                <a16:creationId xmlns:a16="http://schemas.microsoft.com/office/drawing/2014/main" id="{299C2049-0875-C354-9038-4B6A6A5F6199}"/>
              </a:ext>
            </a:extLst>
          </p:cNvPr>
          <p:cNvCxnSpPr>
            <a:cxnSpLocks/>
          </p:cNvCxnSpPr>
          <p:nvPr/>
        </p:nvCxnSpPr>
        <p:spPr>
          <a:xfrm flipH="1">
            <a:off x="7812360" y="2852936"/>
            <a:ext cx="144016" cy="144016"/>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332656"/>
            <a:ext cx="8424936" cy="1292662"/>
          </a:xfrm>
          <a:prstGeom prst="rect">
            <a:avLst/>
          </a:prstGeom>
        </p:spPr>
        <p:txBody>
          <a:bodyPr wrap="square">
            <a:spAutoFit/>
          </a:bodyPr>
          <a:lstStyle/>
          <a:p>
            <a:pPr lvl="0" fontAlgn="base">
              <a:spcBef>
                <a:spcPct val="0"/>
              </a:spcBef>
              <a:spcAft>
                <a:spcPct val="0"/>
              </a:spcAft>
            </a:pPr>
            <a:r>
              <a:rPr lang="en-US" sz="2400" b="1" dirty="0">
                <a:solidFill>
                  <a:srgbClr val="0070C0"/>
                </a:solidFill>
                <a:ea typeface="Times New Roman" pitchFamily="18" charset="0"/>
              </a:rPr>
              <a:t>The Contraction of Solids</a:t>
            </a:r>
            <a:r>
              <a:rPr lang="en-US" b="1" dirty="0">
                <a:solidFill>
                  <a:srgbClr val="0070C0"/>
                </a:solidFill>
                <a:ea typeface="Times New Roman" pitchFamily="18" charset="0"/>
              </a:rPr>
              <a:t>, by cooling, may also present problems. </a:t>
            </a:r>
          </a:p>
          <a:p>
            <a:pPr lvl="0" fontAlgn="base">
              <a:spcBef>
                <a:spcPct val="0"/>
              </a:spcBef>
              <a:spcAft>
                <a:spcPct val="0"/>
              </a:spcAft>
            </a:pPr>
            <a:endParaRPr lang="en-US" b="1" dirty="0">
              <a:solidFill>
                <a:srgbClr val="0070C0"/>
              </a:solidFill>
              <a:ea typeface="Times New Roman" pitchFamily="18" charset="0"/>
            </a:endParaRPr>
          </a:p>
          <a:p>
            <a:pPr lvl="0" fontAlgn="base">
              <a:spcBef>
                <a:spcPct val="0"/>
              </a:spcBef>
              <a:spcAft>
                <a:spcPct val="0"/>
              </a:spcAft>
            </a:pPr>
            <a:r>
              <a:rPr lang="en-US" dirty="0">
                <a:solidFill>
                  <a:srgbClr val="000000"/>
                </a:solidFill>
                <a:ea typeface="Times New Roman" pitchFamily="18" charset="0"/>
              </a:rPr>
              <a:t>Telephone and </a:t>
            </a:r>
            <a:r>
              <a:rPr lang="en-US" b="1" dirty="0">
                <a:solidFill>
                  <a:srgbClr val="0070C0"/>
                </a:solidFill>
                <a:ea typeface="Times New Roman" pitchFamily="18" charset="0"/>
              </a:rPr>
              <a:t>electrical wires are strung loosely </a:t>
            </a:r>
            <a:r>
              <a:rPr lang="en-US" dirty="0">
                <a:solidFill>
                  <a:srgbClr val="000000"/>
                </a:solidFill>
                <a:ea typeface="Times New Roman" pitchFamily="18" charset="0"/>
              </a:rPr>
              <a:t>to prevent their snapping as </a:t>
            </a:r>
          </a:p>
          <a:p>
            <a:pPr lvl="0" fontAlgn="base">
              <a:spcBef>
                <a:spcPct val="0"/>
              </a:spcBef>
              <a:spcAft>
                <a:spcPct val="0"/>
              </a:spcAft>
            </a:pPr>
            <a:r>
              <a:rPr lang="en-US" dirty="0">
                <a:solidFill>
                  <a:srgbClr val="000000"/>
                </a:solidFill>
                <a:ea typeface="Times New Roman" pitchFamily="18" charset="0"/>
              </a:rPr>
              <a:t>contraction takes place during the colder times of the year.</a:t>
            </a:r>
            <a:endParaRPr lang="en-US" dirty="0"/>
          </a:p>
        </p:txBody>
      </p:sp>
      <p:pic>
        <p:nvPicPr>
          <p:cNvPr id="51204" name="Picture 4" descr="http://www.almanac.com/sites/new.almanac.com/files/blog-AO(2).jpg"/>
          <p:cNvPicPr>
            <a:picLocks noChangeAspect="1" noChangeArrowheads="1"/>
          </p:cNvPicPr>
          <p:nvPr/>
        </p:nvPicPr>
        <p:blipFill>
          <a:blip r:embed="rId2" cstate="print"/>
          <a:srcRect/>
          <a:stretch>
            <a:fillRect/>
          </a:stretch>
        </p:blipFill>
        <p:spPr bwMode="auto">
          <a:xfrm>
            <a:off x="3563888" y="2564904"/>
            <a:ext cx="5246634" cy="3960440"/>
          </a:xfrm>
          <a:prstGeom prst="rect">
            <a:avLst/>
          </a:prstGeom>
          <a:noFill/>
          <a:ln>
            <a:solidFill>
              <a:schemeClr val="tx1"/>
            </a:solidFill>
          </a:ln>
        </p:spPr>
      </p:pic>
      <p:pic>
        <p:nvPicPr>
          <p:cNvPr id="51202" name="Picture 2" descr="http://t0.gstatic.com/images?q=tbn:ANd9GcQ464nE4-gcUmMtJp6Rp5M5ejwg2n0CpWJoTqjr3jjsvIeDAvITSQ"/>
          <p:cNvPicPr>
            <a:picLocks noChangeAspect="1" noChangeArrowheads="1"/>
          </p:cNvPicPr>
          <p:nvPr/>
        </p:nvPicPr>
        <p:blipFill>
          <a:blip r:embed="rId3" cstate="print"/>
          <a:srcRect/>
          <a:stretch>
            <a:fillRect/>
          </a:stretch>
        </p:blipFill>
        <p:spPr bwMode="auto">
          <a:xfrm>
            <a:off x="899592" y="1844824"/>
            <a:ext cx="3115816" cy="2376264"/>
          </a:xfrm>
          <a:prstGeom prst="rect">
            <a:avLst/>
          </a:prstGeom>
          <a:noFill/>
          <a:ln>
            <a:solidFill>
              <a:schemeClr val="tx1"/>
            </a:solid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539552" y="404664"/>
            <a:ext cx="4445704" cy="584775"/>
          </a:xfrm>
          <a:prstGeom prst="rect">
            <a:avLst/>
          </a:prstGeom>
        </p:spPr>
        <p:txBody>
          <a:bodyPr wrap="none">
            <a:spAutoFit/>
          </a:bodyPr>
          <a:lstStyle/>
          <a:p>
            <a:r>
              <a:rPr lang="en-US" sz="3200" dirty="0"/>
              <a:t>The 3 Temperature Scales</a:t>
            </a:r>
            <a:endParaRPr lang="en-GB" sz="3200" dirty="0"/>
          </a:p>
        </p:txBody>
      </p:sp>
      <p:sp>
        <p:nvSpPr>
          <p:cNvPr id="3" name="Rectangle 2"/>
          <p:cNvSpPr/>
          <p:nvPr/>
        </p:nvSpPr>
        <p:spPr>
          <a:xfrm>
            <a:off x="611560" y="1340768"/>
            <a:ext cx="3398046" cy="584775"/>
          </a:xfrm>
          <a:prstGeom prst="rect">
            <a:avLst/>
          </a:prstGeom>
        </p:spPr>
        <p:txBody>
          <a:bodyPr wrap="none">
            <a:spAutoFit/>
          </a:bodyPr>
          <a:lstStyle/>
          <a:p>
            <a:r>
              <a:rPr lang="en-US" sz="3200" b="1" dirty="0">
                <a:solidFill>
                  <a:srgbClr val="0070C0"/>
                </a:solidFill>
              </a:rPr>
              <a:t>1. Fahrenheit Scale</a:t>
            </a:r>
            <a:endParaRPr lang="en-GB" sz="3200" b="1" dirty="0">
              <a:solidFill>
                <a:srgbClr val="0070C0"/>
              </a:solidFill>
            </a:endParaRPr>
          </a:p>
        </p:txBody>
      </p:sp>
      <p:sp>
        <p:nvSpPr>
          <p:cNvPr id="4" name="Rectangle 3"/>
          <p:cNvSpPr/>
          <p:nvPr/>
        </p:nvSpPr>
        <p:spPr>
          <a:xfrm>
            <a:off x="539552" y="2204864"/>
            <a:ext cx="8136904" cy="2751522"/>
          </a:xfrm>
          <a:prstGeom prst="rect">
            <a:avLst/>
          </a:prstGeom>
        </p:spPr>
        <p:txBody>
          <a:bodyPr wrap="square">
            <a:spAutoFit/>
          </a:bodyPr>
          <a:lstStyle/>
          <a:p>
            <a:pPr algn="just">
              <a:lnSpc>
                <a:spcPct val="120000"/>
              </a:lnSpc>
              <a:buFont typeface="Arial" pitchFamily="34" charset="0"/>
              <a:buChar char="•"/>
            </a:pPr>
            <a:endParaRPr lang="en-US" dirty="0"/>
          </a:p>
          <a:p>
            <a:pPr algn="just">
              <a:lnSpc>
                <a:spcPct val="120000"/>
              </a:lnSpc>
              <a:buFont typeface="Arial" pitchFamily="34" charset="0"/>
              <a:buChar char="•"/>
            </a:pPr>
            <a:r>
              <a:rPr lang="en-US" dirty="0"/>
              <a:t> Gabriel Fahrenheit modified Ole R</a:t>
            </a:r>
            <a:r>
              <a:rPr lang="en-US" dirty="0">
                <a:cs typeface="Arial" charset="0"/>
              </a:rPr>
              <a:t>ømer’s</a:t>
            </a:r>
            <a:r>
              <a:rPr lang="en-US" dirty="0"/>
              <a:t> scale (1701) in 1724  and used Mercury as</a:t>
            </a:r>
          </a:p>
          <a:p>
            <a:pPr algn="just">
              <a:lnSpc>
                <a:spcPct val="120000"/>
              </a:lnSpc>
            </a:pPr>
            <a:r>
              <a:rPr lang="en-US" dirty="0"/>
              <a:t>   liquid in device which increased R</a:t>
            </a:r>
            <a:r>
              <a:rPr lang="en-US" dirty="0">
                <a:cs typeface="Arial" charset="0"/>
              </a:rPr>
              <a:t>ømer’s </a:t>
            </a:r>
            <a:r>
              <a:rPr lang="en-US" dirty="0"/>
              <a:t>range of measurement. </a:t>
            </a:r>
          </a:p>
          <a:p>
            <a:pPr algn="just">
              <a:lnSpc>
                <a:spcPct val="120000"/>
              </a:lnSpc>
              <a:buFont typeface="Arial" pitchFamily="34" charset="0"/>
              <a:buChar char="•"/>
            </a:pPr>
            <a:endParaRPr lang="en-US" dirty="0"/>
          </a:p>
          <a:p>
            <a:pPr algn="just">
              <a:lnSpc>
                <a:spcPct val="120000"/>
              </a:lnSpc>
              <a:buFont typeface="Arial" pitchFamily="34" charset="0"/>
              <a:buChar char="•"/>
            </a:pPr>
            <a:r>
              <a:rPr lang="en-US" dirty="0"/>
              <a:t> Used the temperature of the human body as 100 on scale. </a:t>
            </a:r>
          </a:p>
          <a:p>
            <a:pPr algn="just">
              <a:lnSpc>
                <a:spcPct val="120000"/>
              </a:lnSpc>
            </a:pPr>
            <a:endParaRPr lang="en-US" dirty="0"/>
          </a:p>
          <a:p>
            <a:pPr algn="just">
              <a:lnSpc>
                <a:spcPct val="120000"/>
              </a:lnSpc>
              <a:buFont typeface="Arial" pitchFamily="34" charset="0"/>
              <a:buChar char="•"/>
            </a:pPr>
            <a:r>
              <a:rPr lang="en-US" dirty="0"/>
              <a:t> Adjusted the scale so the melting point and boiling point of water were whole</a:t>
            </a:r>
          </a:p>
          <a:p>
            <a:pPr algn="just">
              <a:lnSpc>
                <a:spcPct val="120000"/>
              </a:lnSpc>
            </a:pPr>
            <a:r>
              <a:rPr lang="en-US" dirty="0"/>
              <a:t>  numbers, and difference was 180.</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467544" y="476672"/>
            <a:ext cx="2734210" cy="584775"/>
          </a:xfrm>
          <a:prstGeom prst="rect">
            <a:avLst/>
          </a:prstGeom>
        </p:spPr>
        <p:txBody>
          <a:bodyPr wrap="none">
            <a:spAutoFit/>
          </a:bodyPr>
          <a:lstStyle/>
          <a:p>
            <a:r>
              <a:rPr lang="en-US" sz="3200" b="1" dirty="0">
                <a:solidFill>
                  <a:srgbClr val="0070C0"/>
                </a:solidFill>
              </a:rPr>
              <a:t>2. Celsius Scale</a:t>
            </a:r>
            <a:endParaRPr lang="en-GB" sz="3200" b="1" dirty="0">
              <a:solidFill>
                <a:srgbClr val="0070C0"/>
              </a:solidFill>
            </a:endParaRPr>
          </a:p>
        </p:txBody>
      </p:sp>
      <p:sp>
        <p:nvSpPr>
          <p:cNvPr id="3" name="Rectangle 2"/>
          <p:cNvSpPr/>
          <p:nvPr/>
        </p:nvSpPr>
        <p:spPr>
          <a:xfrm>
            <a:off x="251520" y="1196752"/>
            <a:ext cx="8712968" cy="4713598"/>
          </a:xfrm>
          <a:prstGeom prst="rect">
            <a:avLst/>
          </a:prstGeom>
        </p:spPr>
        <p:txBody>
          <a:bodyPr wrap="square">
            <a:spAutoFit/>
          </a:bodyPr>
          <a:lstStyle/>
          <a:p>
            <a:pPr>
              <a:lnSpc>
                <a:spcPct val="110000"/>
              </a:lnSpc>
              <a:buFont typeface="Arial" pitchFamily="34" charset="0"/>
              <a:buChar char="•"/>
            </a:pPr>
            <a:r>
              <a:rPr lang="en-US" sz="2100" dirty="0"/>
              <a:t> </a:t>
            </a:r>
            <a:r>
              <a:rPr lang="en-US" dirty="0"/>
              <a:t>First proposed by the Swedish Astronomer Anders Celsius in 1742</a:t>
            </a:r>
          </a:p>
          <a:p>
            <a:pPr>
              <a:lnSpc>
                <a:spcPct val="110000"/>
              </a:lnSpc>
            </a:pPr>
            <a:r>
              <a:rPr lang="en-US" dirty="0"/>
              <a:t>  He set it up as 100</a:t>
            </a:r>
            <a:r>
              <a:rPr lang="en-US" baseline="30000" dirty="0"/>
              <a:t>o</a:t>
            </a:r>
            <a:r>
              <a:rPr lang="en-US" dirty="0"/>
              <a:t> as the freezing point and 0</a:t>
            </a:r>
            <a:r>
              <a:rPr lang="en-US" baseline="30000" dirty="0"/>
              <a:t>o</a:t>
            </a:r>
            <a:r>
              <a:rPr lang="en-US" dirty="0"/>
              <a:t> as boiling point.</a:t>
            </a:r>
          </a:p>
          <a:p>
            <a:pPr lvl="1">
              <a:lnSpc>
                <a:spcPct val="110000"/>
              </a:lnSpc>
            </a:pPr>
            <a:endParaRPr lang="en-US" dirty="0"/>
          </a:p>
          <a:p>
            <a:pPr>
              <a:lnSpc>
                <a:spcPct val="110000"/>
              </a:lnSpc>
              <a:buFont typeface="Arial" pitchFamily="34" charset="0"/>
              <a:buChar char="•"/>
            </a:pPr>
            <a:r>
              <a:rPr lang="en-US" dirty="0"/>
              <a:t> Swedish Botanist Carolus Linnaeus is among many scientist who </a:t>
            </a:r>
            <a:r>
              <a:rPr lang="en-US" b="1" dirty="0">
                <a:solidFill>
                  <a:srgbClr val="0070C0"/>
                </a:solidFill>
              </a:rPr>
              <a:t>switched the direction </a:t>
            </a:r>
            <a:r>
              <a:rPr lang="en-US" dirty="0"/>
              <a:t>of</a:t>
            </a:r>
          </a:p>
          <a:p>
            <a:pPr>
              <a:lnSpc>
                <a:spcPct val="110000"/>
              </a:lnSpc>
            </a:pPr>
            <a:r>
              <a:rPr lang="en-US" dirty="0"/>
              <a:t>  the scale around in 1744</a:t>
            </a:r>
          </a:p>
          <a:p>
            <a:pPr>
              <a:lnSpc>
                <a:spcPct val="110000"/>
              </a:lnSpc>
              <a:buFont typeface="Arial" pitchFamily="34" charset="0"/>
              <a:buChar char="•"/>
            </a:pPr>
            <a:endParaRPr lang="en-US" dirty="0"/>
          </a:p>
          <a:p>
            <a:pPr>
              <a:lnSpc>
                <a:spcPct val="110000"/>
              </a:lnSpc>
              <a:buFont typeface="Arial" pitchFamily="34" charset="0"/>
              <a:buChar char="•"/>
            </a:pPr>
            <a:r>
              <a:rPr lang="en-US" dirty="0"/>
              <a:t> From 1744 until 1948, it was called the ‘Centigrade’ scale</a:t>
            </a:r>
          </a:p>
          <a:p>
            <a:pPr>
              <a:lnSpc>
                <a:spcPct val="110000"/>
              </a:lnSpc>
              <a:buFont typeface="Arial" pitchFamily="34" charset="0"/>
              <a:buChar char="•"/>
            </a:pPr>
            <a:endParaRPr lang="en-US" dirty="0"/>
          </a:p>
          <a:p>
            <a:pPr>
              <a:lnSpc>
                <a:spcPct val="110000"/>
              </a:lnSpc>
              <a:buFont typeface="Arial" pitchFamily="34" charset="0"/>
              <a:buChar char="•"/>
            </a:pPr>
            <a:r>
              <a:rPr lang="en-US" dirty="0"/>
              <a:t> Name changed to </a:t>
            </a:r>
            <a:r>
              <a:rPr lang="en-US" b="1" dirty="0">
                <a:solidFill>
                  <a:srgbClr val="0070C0"/>
                </a:solidFill>
              </a:rPr>
              <a:t>Celsius</a:t>
            </a:r>
            <a:r>
              <a:rPr lang="en-US" dirty="0"/>
              <a:t> due to conflicts in translations with measures of angles.</a:t>
            </a:r>
          </a:p>
          <a:p>
            <a:pPr>
              <a:lnSpc>
                <a:spcPct val="110000"/>
              </a:lnSpc>
            </a:pPr>
            <a:r>
              <a:rPr lang="en-US" dirty="0"/>
              <a:t>  (1 centigrade = 1/10,000 of a right angle)</a:t>
            </a:r>
          </a:p>
          <a:p>
            <a:pPr>
              <a:lnSpc>
                <a:spcPct val="110000"/>
              </a:lnSpc>
              <a:buFont typeface="Arial" pitchFamily="34" charset="0"/>
              <a:buChar char="•"/>
            </a:pPr>
            <a:endParaRPr lang="en-US" dirty="0"/>
          </a:p>
          <a:p>
            <a:pPr>
              <a:lnSpc>
                <a:spcPct val="110000"/>
              </a:lnSpc>
              <a:buFont typeface="Arial" pitchFamily="34" charset="0"/>
              <a:buChar char="•"/>
            </a:pPr>
            <a:r>
              <a:rPr lang="en-US" dirty="0"/>
              <a:t> </a:t>
            </a:r>
            <a:r>
              <a:rPr lang="en-US" b="1" dirty="0">
                <a:solidFill>
                  <a:srgbClr val="0070C0"/>
                </a:solidFill>
              </a:rPr>
              <a:t>1954 reformatted to directly match Kelvin Scale</a:t>
            </a:r>
          </a:p>
          <a:p>
            <a:pPr>
              <a:lnSpc>
                <a:spcPct val="110000"/>
              </a:lnSpc>
            </a:pPr>
            <a:r>
              <a:rPr lang="en-US" dirty="0"/>
              <a:t>   </a:t>
            </a:r>
          </a:p>
          <a:p>
            <a:pPr lvl="1">
              <a:lnSpc>
                <a:spcPct val="110000"/>
              </a:lnSpc>
            </a:pPr>
            <a:endParaRPr lang="en-US" dirty="0"/>
          </a:p>
          <a:p>
            <a:pPr>
              <a:lnSpc>
                <a:spcPct val="110000"/>
              </a:lnSpc>
            </a:pPr>
            <a:r>
              <a:rPr lang="en-US" dirty="0"/>
              <a:t>                                               Correctly written as </a:t>
            </a:r>
            <a:r>
              <a:rPr lang="en-US" b="1" dirty="0"/>
              <a:t>degrees Celsius</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395536" y="73179"/>
            <a:ext cx="2600135" cy="584775"/>
          </a:xfrm>
          <a:prstGeom prst="rect">
            <a:avLst/>
          </a:prstGeom>
        </p:spPr>
        <p:txBody>
          <a:bodyPr wrap="none">
            <a:spAutoFit/>
          </a:bodyPr>
          <a:lstStyle/>
          <a:p>
            <a:r>
              <a:rPr lang="en-US" sz="3200" b="1" dirty="0">
                <a:solidFill>
                  <a:srgbClr val="0070C0"/>
                </a:solidFill>
              </a:rPr>
              <a:t>3. Kelvin Scale</a:t>
            </a:r>
            <a:endParaRPr lang="en-GB" sz="3200" b="1" dirty="0">
              <a:solidFill>
                <a:srgbClr val="0070C0"/>
              </a:solidFill>
            </a:endParaRPr>
          </a:p>
        </p:txBody>
      </p:sp>
      <p:sp>
        <p:nvSpPr>
          <p:cNvPr id="43009" name="Rectangle 1"/>
          <p:cNvSpPr>
            <a:spLocks noChangeArrowheads="1"/>
          </p:cNvSpPr>
          <p:nvPr/>
        </p:nvSpPr>
        <p:spPr bwMode="auto">
          <a:xfrm>
            <a:off x="395536" y="642755"/>
            <a:ext cx="5688632" cy="52014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dirty="0">
                <a:solidFill>
                  <a:srgbClr val="000000"/>
                </a:solidFill>
                <a:ea typeface="Times New Roman" pitchFamily="18" charset="0"/>
                <a:cs typeface="Arial" pitchFamily="34" charset="0"/>
              </a:rPr>
              <a:t>The Kelvin scale, named after its originator, Lord Kelvin</a:t>
            </a:r>
            <a:r>
              <a:rPr lang="en-US" i="1" dirty="0">
                <a:solidFill>
                  <a:srgbClr val="000000"/>
                </a:solidFill>
                <a:ea typeface="Times New Roman" pitchFamily="18" charset="0"/>
                <a:cs typeface="Arial" pitchFamily="34" charset="0"/>
              </a:rPr>
              <a:t>, </a:t>
            </a:r>
            <a:r>
              <a:rPr lang="en-US" dirty="0">
                <a:solidFill>
                  <a:srgbClr val="000000"/>
                </a:solidFill>
                <a:ea typeface="Times New Roman" pitchFamily="18" charset="0"/>
                <a:cs typeface="Arial" pitchFamily="34" charset="0"/>
              </a:rPr>
              <a:t>is based on absolute temperatures. </a:t>
            </a:r>
          </a:p>
          <a:p>
            <a:pPr fontAlgn="base">
              <a:spcBef>
                <a:spcPct val="0"/>
              </a:spcBef>
              <a:spcAft>
                <a:spcPct val="0"/>
              </a:spcAft>
            </a:pPr>
            <a:endParaRPr lang="en-US" dirty="0">
              <a:solidFill>
                <a:srgbClr val="000000"/>
              </a:solidFill>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a:ln>
                  <a:noFill/>
                </a:ln>
                <a:solidFill>
                  <a:srgbClr val="000000"/>
                </a:solidFill>
                <a:effectLst/>
                <a:ea typeface="Times New Roman" pitchFamily="18" charset="0"/>
                <a:cs typeface="Arial" pitchFamily="34" charset="0"/>
              </a:rPr>
              <a:t>        </a:t>
            </a:r>
            <a:endParaRPr kumimoji="0" lang="en-GB" b="0" i="0" u="none" strike="noStrike" cap="none" normalizeH="0" baseline="0" dirty="0">
              <a:ln>
                <a:noFill/>
              </a:ln>
              <a:solidFill>
                <a:schemeClr val="tx1"/>
              </a:solidFill>
              <a:effectLst/>
              <a:cs typeface="Arial" pitchFamily="34" charset="0"/>
            </a:endParaRPr>
          </a:p>
          <a:p>
            <a:pPr lvl="0" algn="just" eaLnBrk="0" fontAlgn="base" hangingPunct="0">
              <a:spcBef>
                <a:spcPct val="0"/>
              </a:spcBef>
              <a:spcAft>
                <a:spcPct val="0"/>
              </a:spcAft>
            </a:pPr>
            <a:r>
              <a:rPr kumimoji="0" lang="en-US" b="0" i="0" u="none" strike="noStrike" cap="none" normalizeH="0" baseline="0" dirty="0">
                <a:ln>
                  <a:noFill/>
                </a:ln>
                <a:solidFill>
                  <a:srgbClr val="000000"/>
                </a:solidFill>
                <a:effectLst/>
                <a:ea typeface="Times New Roman" pitchFamily="18" charset="0"/>
                <a:cs typeface="Arial" pitchFamily="34" charset="0"/>
              </a:rPr>
              <a:t>Scientists refer to -273°C as ‘absolute zero’, a temperature that had never been attained, but </a:t>
            </a:r>
            <a:r>
              <a:rPr lang="en-GB" dirty="0"/>
              <a:t>a temperature below ‘absolute zero’ has been achieved by physicists at the Ludwig-</a:t>
            </a:r>
            <a:r>
              <a:rPr lang="en-GB" dirty="0" err="1"/>
              <a:t>Maximilians</a:t>
            </a:r>
            <a:r>
              <a:rPr lang="en-GB" dirty="0"/>
              <a:t> University, Munich. Researchers have created an atomic gas in the laboratory that has exceeded these negative Kelvin values (2013)</a:t>
            </a:r>
          </a:p>
          <a:p>
            <a:pPr lvl="0" algn="just" eaLnBrk="0" fontAlgn="base" hangingPunct="0">
              <a:spcBef>
                <a:spcPct val="0"/>
              </a:spcBef>
              <a:spcAft>
                <a:spcPct val="0"/>
              </a:spcAft>
            </a:pPr>
            <a:endParaRPr kumimoji="0" lang="en-GB" b="0" i="0" u="none" strike="noStrike" cap="none" normalizeH="0" baseline="0" dirty="0">
              <a:ln>
                <a:noFill/>
              </a:ln>
              <a:solidFill>
                <a:srgbClr val="000000"/>
              </a:solidFill>
              <a:effectLst/>
              <a:ea typeface="Times New Roman" pitchFamily="18" charset="0"/>
              <a:cs typeface="Arial" pitchFamily="34" charset="0"/>
            </a:endParaRPr>
          </a:p>
          <a:p>
            <a:pPr lvl="0" algn="just" eaLnBrk="0" fontAlgn="base" hangingPunct="0">
              <a:spcBef>
                <a:spcPct val="0"/>
              </a:spcBef>
              <a:spcAft>
                <a:spcPct val="0"/>
              </a:spcAft>
            </a:pPr>
            <a:r>
              <a:rPr kumimoji="0" lang="en-US" b="0" i="0" u="none" strike="noStrike" cap="none" normalizeH="0" baseline="0" dirty="0">
                <a:ln>
                  <a:noFill/>
                </a:ln>
                <a:solidFill>
                  <a:srgbClr val="000000"/>
                </a:solidFill>
                <a:effectLst/>
                <a:ea typeface="Times New Roman" pitchFamily="18" charset="0"/>
                <a:cs typeface="Arial" pitchFamily="34" charset="0"/>
              </a:rPr>
              <a:t>Absolute zero, -273°C, is also called 0 Kelvin ( 0 K ). </a:t>
            </a:r>
          </a:p>
          <a:p>
            <a:pPr lvl="0" algn="just" eaLnBrk="0" fontAlgn="base" hangingPunct="0">
              <a:spcBef>
                <a:spcPct val="0"/>
              </a:spcBef>
              <a:spcAft>
                <a:spcPct val="0"/>
              </a:spcAft>
            </a:pPr>
            <a:endParaRPr kumimoji="0" lang="en-US" b="0" i="0" u="none" strike="noStrike" cap="none" normalizeH="0" baseline="0" dirty="0">
              <a:ln>
                <a:noFill/>
              </a:ln>
              <a:solidFill>
                <a:srgbClr val="000000"/>
              </a:solidFill>
              <a:effectLst/>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a:ln>
                  <a:noFill/>
                </a:ln>
                <a:solidFill>
                  <a:srgbClr val="000000"/>
                </a:solidFill>
                <a:effectLst/>
                <a:ea typeface="Times New Roman" pitchFamily="18" charset="0"/>
                <a:cs typeface="Arial" pitchFamily="34" charset="0"/>
              </a:rPr>
              <a:t>Since the Kelvin scale begins with absolute zero (-273° C), we use the following formula to convert the Celsius scale to the Kelvin scale:</a:t>
            </a:r>
          </a:p>
          <a:p>
            <a:pPr marL="0" marR="0" lvl="0" indent="0" algn="l" defTabSz="914400" rtl="0" eaLnBrk="0" fontAlgn="base" latinLnBrk="0" hangingPunct="0">
              <a:lnSpc>
                <a:spcPct val="100000"/>
              </a:lnSpc>
              <a:spcBef>
                <a:spcPct val="0"/>
              </a:spcBef>
              <a:spcAft>
                <a:spcPct val="0"/>
              </a:spcAft>
              <a:buClrTx/>
              <a:buSzTx/>
              <a:buFontTx/>
              <a:buNone/>
              <a:tabLst/>
            </a:pPr>
            <a:endParaRPr lang="en-US" dirty="0">
              <a:solidFill>
                <a:srgbClr val="000000"/>
              </a:solidFill>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8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a:ln>
                  <a:noFill/>
                </a:ln>
                <a:solidFill>
                  <a:srgbClr val="000000"/>
                </a:solidFill>
                <a:effectLst/>
                <a:latin typeface="Arial" pitchFamily="34" charset="0"/>
                <a:ea typeface="Times New Roman" pitchFamily="18" charset="0"/>
                <a:cs typeface="Arial" pitchFamily="34" charset="0"/>
              </a:rPr>
              <a:t>Degrees Kelvin = Degrees Celsius  +  273 degrees</a:t>
            </a:r>
            <a:endParaRPr kumimoji="0" lang="en-US" b="0" i="0" u="none" strike="noStrike" cap="none" normalizeH="0" baseline="0" dirty="0">
              <a:ln>
                <a:noFill/>
              </a:ln>
              <a:solidFill>
                <a:schemeClr val="tx1"/>
              </a:solidFill>
              <a:effectLst/>
              <a:latin typeface="Arial" pitchFamily="34" charset="0"/>
              <a:cs typeface="Arial" pitchFamily="34" charset="0"/>
            </a:endParaRPr>
          </a:p>
        </p:txBody>
      </p:sp>
      <p:sp>
        <p:nvSpPr>
          <p:cNvPr id="43010" name="Rectangle 2"/>
          <p:cNvSpPr>
            <a:spLocks noChangeArrowheads="1"/>
          </p:cNvSpPr>
          <p:nvPr/>
        </p:nvSpPr>
        <p:spPr bwMode="auto">
          <a:xfrm>
            <a:off x="395536" y="5157192"/>
            <a:ext cx="48245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Arial" pitchFamily="34" charset="0"/>
                <a:ea typeface="Times New Roman" pitchFamily="18" charset="0"/>
                <a:cs typeface="Arial" pitchFamily="34" charset="0"/>
              </a:rPr>
              <a:t>Thus, 100° C is equivalent to 373 K</a:t>
            </a:r>
          </a:p>
        </p:txBody>
      </p:sp>
      <p:pic>
        <p:nvPicPr>
          <p:cNvPr id="43011" name="Picture 3" descr="tempconversions"/>
          <p:cNvPicPr>
            <a:picLocks noChangeAspect="1" noChangeArrowheads="1"/>
          </p:cNvPicPr>
          <p:nvPr/>
        </p:nvPicPr>
        <p:blipFill>
          <a:blip r:embed="rId2" cstate="print"/>
          <a:srcRect/>
          <a:stretch>
            <a:fillRect/>
          </a:stretch>
        </p:blipFill>
        <p:spPr bwMode="auto">
          <a:xfrm>
            <a:off x="6228184" y="260648"/>
            <a:ext cx="2140818" cy="6430100"/>
          </a:xfrm>
          <a:prstGeom prst="rect">
            <a:avLst/>
          </a:prstGeom>
          <a:noFill/>
          <a:ln w="9525">
            <a:noFill/>
            <a:miter lim="800000"/>
            <a:headEnd/>
            <a:tailEnd/>
          </a:ln>
        </p:spPr>
      </p:pic>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F12.01"/>
          <p:cNvPicPr>
            <a:picLocks noChangeAspect="1" noChangeArrowheads="1"/>
          </p:cNvPicPr>
          <p:nvPr/>
        </p:nvPicPr>
        <p:blipFill>
          <a:blip r:embed="rId2" cstate="print"/>
          <a:srcRect/>
          <a:stretch>
            <a:fillRect/>
          </a:stretch>
        </p:blipFill>
        <p:spPr bwMode="auto">
          <a:xfrm>
            <a:off x="755576" y="404664"/>
            <a:ext cx="2992438" cy="6219825"/>
          </a:xfrm>
          <a:prstGeom prst="rect">
            <a:avLst/>
          </a:prstGeom>
          <a:noFill/>
          <a:ln w="9525">
            <a:noFill/>
            <a:miter lim="800000"/>
            <a:headEnd/>
            <a:tailEnd/>
          </a:ln>
        </p:spPr>
      </p:pic>
      <p:sp>
        <p:nvSpPr>
          <p:cNvPr id="3" name="Rectangle 2"/>
          <p:cNvSpPr/>
          <p:nvPr/>
        </p:nvSpPr>
        <p:spPr>
          <a:xfrm>
            <a:off x="4211960" y="1268760"/>
            <a:ext cx="4572000" cy="646331"/>
          </a:xfrm>
          <a:prstGeom prst="rect">
            <a:avLst/>
          </a:prstGeom>
        </p:spPr>
        <p:txBody>
          <a:bodyPr>
            <a:spAutoFit/>
          </a:bodyPr>
          <a:lstStyle/>
          <a:p>
            <a:r>
              <a:rPr lang="en-US" dirty="0"/>
              <a:t>Temperatures are reported largely  in degrees</a:t>
            </a:r>
          </a:p>
          <a:p>
            <a:r>
              <a:rPr lang="en-US" b="1" dirty="0"/>
              <a:t>Celsius</a:t>
            </a:r>
            <a:r>
              <a:rPr lang="en-US" dirty="0"/>
              <a:t> or degrees </a:t>
            </a:r>
            <a:r>
              <a:rPr lang="en-US" b="1" dirty="0"/>
              <a:t>Fahrenheit</a:t>
            </a:r>
            <a:r>
              <a:rPr lang="en-US" dirty="0"/>
              <a:t>.</a:t>
            </a:r>
          </a:p>
        </p:txBody>
      </p:sp>
      <p:graphicFrame>
        <p:nvGraphicFramePr>
          <p:cNvPr id="5" name="Table 4"/>
          <p:cNvGraphicFramePr>
            <a:graphicFrameLocks noGrp="1"/>
          </p:cNvGraphicFramePr>
          <p:nvPr>
            <p:extLst>
              <p:ext uri="{D42A27DB-BD31-4B8C-83A1-F6EECF244321}">
                <p14:modId xmlns:p14="http://schemas.microsoft.com/office/powerpoint/2010/main" val="3646579413"/>
              </p:ext>
            </p:extLst>
          </p:nvPr>
        </p:nvGraphicFramePr>
        <p:xfrm>
          <a:off x="3923928" y="2924944"/>
          <a:ext cx="4876800" cy="731520"/>
        </p:xfrm>
        <a:graphic>
          <a:graphicData uri="http://schemas.openxmlformats.org/drawingml/2006/table">
            <a:tbl>
              <a:tblPr/>
              <a:tblGrid>
                <a:gridCol w="2438400">
                  <a:extLst>
                    <a:ext uri="{9D8B030D-6E8A-4147-A177-3AD203B41FA5}">
                      <a16:colId xmlns:a16="http://schemas.microsoft.com/office/drawing/2014/main" val="20000"/>
                    </a:ext>
                  </a:extLst>
                </a:gridCol>
                <a:gridCol w="2438400">
                  <a:extLst>
                    <a:ext uri="{9D8B030D-6E8A-4147-A177-3AD203B41FA5}">
                      <a16:colId xmlns:a16="http://schemas.microsoft.com/office/drawing/2014/main" val="20001"/>
                    </a:ext>
                  </a:extLst>
                </a:gridCol>
              </a:tblGrid>
              <a:tr h="0">
                <a:tc>
                  <a:txBody>
                    <a:bodyPr/>
                    <a:lstStyle/>
                    <a:p>
                      <a:pPr algn="ctr"/>
                      <a:r>
                        <a:rPr lang="en-GB" b="1" dirty="0">
                          <a:solidFill>
                            <a:srgbClr val="0070C0"/>
                          </a:solidFill>
                        </a:rPr>
                        <a:t>Fahrenheit to Celsius</a:t>
                      </a:r>
                    </a:p>
                  </a:txBody>
                  <a:tcPr anchor="ctr">
                    <a:lnL>
                      <a:noFill/>
                    </a:lnL>
                    <a:lnR>
                      <a:noFill/>
                    </a:lnR>
                    <a:lnT>
                      <a:noFill/>
                    </a:lnT>
                    <a:lnB>
                      <a:noFill/>
                    </a:lnB>
                  </a:tcPr>
                </a:tc>
                <a:tc>
                  <a:txBody>
                    <a:bodyPr/>
                    <a:lstStyle/>
                    <a:p>
                      <a:pPr algn="ctr"/>
                      <a:r>
                        <a:rPr lang="en-GB" b="1" dirty="0">
                          <a:solidFill>
                            <a:srgbClr val="0070C0"/>
                          </a:solidFill>
                        </a:rPr>
                        <a:t>(°F - 32) x </a:t>
                      </a:r>
                      <a:r>
                        <a:rPr lang="en-GB" b="1" baseline="30000" dirty="0">
                          <a:solidFill>
                            <a:srgbClr val="0070C0"/>
                          </a:solidFill>
                        </a:rPr>
                        <a:t>5</a:t>
                      </a:r>
                      <a:r>
                        <a:rPr lang="en-GB" b="1" dirty="0">
                          <a:solidFill>
                            <a:srgbClr val="0070C0"/>
                          </a:solidFill>
                        </a:rPr>
                        <a:t>/</a:t>
                      </a:r>
                      <a:r>
                        <a:rPr lang="en-GB" b="1" baseline="-25000" dirty="0">
                          <a:solidFill>
                            <a:srgbClr val="0070C0"/>
                          </a:solidFill>
                        </a:rPr>
                        <a:t>9</a:t>
                      </a:r>
                      <a:r>
                        <a:rPr lang="en-GB" b="1" dirty="0">
                          <a:solidFill>
                            <a:srgbClr val="0070C0"/>
                          </a:solidFill>
                        </a:rPr>
                        <a:t> = °C</a:t>
                      </a:r>
                    </a:p>
                  </a:txBody>
                  <a:tcPr anchor="ctr">
                    <a:lnL>
                      <a:noFill/>
                    </a:lnL>
                    <a:lnR>
                      <a:noFill/>
                    </a:lnR>
                    <a:lnT>
                      <a:noFill/>
                    </a:lnT>
                    <a:lnB>
                      <a:noFill/>
                    </a:lnB>
                  </a:tcPr>
                </a:tc>
                <a:extLst>
                  <a:ext uri="{0D108BD9-81ED-4DB2-BD59-A6C34878D82A}">
                    <a16:rowId xmlns:a16="http://schemas.microsoft.com/office/drawing/2014/main" val="10000"/>
                  </a:ext>
                </a:extLst>
              </a:tr>
              <a:tr h="0">
                <a:tc>
                  <a:txBody>
                    <a:bodyPr/>
                    <a:lstStyle/>
                    <a:p>
                      <a:pPr algn="ctr"/>
                      <a:r>
                        <a:rPr lang="en-GB" b="1" dirty="0">
                          <a:solidFill>
                            <a:srgbClr val="0070C0"/>
                          </a:solidFill>
                        </a:rPr>
                        <a:t>Celsius to Fahrenheit</a:t>
                      </a:r>
                    </a:p>
                  </a:txBody>
                  <a:tcPr anchor="ctr">
                    <a:lnL>
                      <a:noFill/>
                    </a:lnL>
                    <a:lnR>
                      <a:noFill/>
                    </a:lnR>
                    <a:lnT>
                      <a:noFill/>
                    </a:lnT>
                    <a:lnB>
                      <a:noFill/>
                    </a:lnB>
                  </a:tcPr>
                </a:tc>
                <a:tc>
                  <a:txBody>
                    <a:bodyPr/>
                    <a:lstStyle/>
                    <a:p>
                      <a:pPr algn="ctr"/>
                      <a:r>
                        <a:rPr lang="en-GB" b="1" dirty="0">
                          <a:solidFill>
                            <a:srgbClr val="0070C0"/>
                          </a:solidFill>
                        </a:rPr>
                        <a:t>(°C × </a:t>
                      </a:r>
                      <a:r>
                        <a:rPr lang="en-GB" b="1" baseline="30000" dirty="0">
                          <a:solidFill>
                            <a:srgbClr val="0070C0"/>
                          </a:solidFill>
                        </a:rPr>
                        <a:t>9</a:t>
                      </a:r>
                      <a:r>
                        <a:rPr lang="en-GB" b="1" dirty="0">
                          <a:solidFill>
                            <a:srgbClr val="0070C0"/>
                          </a:solidFill>
                        </a:rPr>
                        <a:t>/</a:t>
                      </a:r>
                      <a:r>
                        <a:rPr lang="en-GB" b="1" baseline="-25000" dirty="0">
                          <a:solidFill>
                            <a:srgbClr val="0070C0"/>
                          </a:solidFill>
                        </a:rPr>
                        <a:t>5</a:t>
                      </a:r>
                      <a:r>
                        <a:rPr lang="en-GB" b="1" dirty="0">
                          <a:solidFill>
                            <a:srgbClr val="0070C0"/>
                          </a:solidFill>
                        </a:rPr>
                        <a:t>) + 32 = °F</a:t>
                      </a:r>
                    </a:p>
                  </a:txBody>
                  <a:tcPr anchor="ctr">
                    <a:lnL>
                      <a:noFill/>
                    </a:lnL>
                    <a:lnR>
                      <a:noFill/>
                    </a:lnR>
                    <a:lnT>
                      <a:noFill/>
                    </a:lnT>
                    <a:lnB>
                      <a:noFill/>
                    </a:lnB>
                  </a:tcPr>
                </a:tc>
                <a:extLst>
                  <a:ext uri="{0D108BD9-81ED-4DB2-BD59-A6C34878D82A}">
                    <a16:rowId xmlns:a16="http://schemas.microsoft.com/office/drawing/2014/main" val="10001"/>
                  </a:ext>
                </a:extLst>
              </a:tr>
            </a:tbl>
          </a:graphicData>
        </a:graphic>
      </p:graphicFrame>
      <p:sp>
        <p:nvSpPr>
          <p:cNvPr id="1027"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en-US" sz="1800" b="0" i="0" u="none" strike="noStrike" cap="none" normalizeH="0" baseline="0">
                <a:ln>
                  <a:noFill/>
                </a:ln>
                <a:solidFill>
                  <a:schemeClr val="tx1"/>
                </a:solidFill>
                <a:effectLst/>
                <a:latin typeface="Arial" charset="0"/>
              </a:rPr>
            </a:br>
            <a:endParaRPr kumimoji="0" lang="en-US" sz="1800" b="0" i="0" u="none" strike="noStrike" cap="none" normalizeH="0" baseline="0">
              <a:ln>
                <a:noFill/>
              </a:ln>
              <a:solidFill>
                <a:schemeClr val="tx1"/>
              </a:solidFill>
              <a:effectLst/>
              <a:latin typeface="Arial" charset="0"/>
            </a:endParaRPr>
          </a:p>
        </p:txBody>
      </p:sp>
      <p:sp>
        <p:nvSpPr>
          <p:cNvPr id="7" name="Rectangle 6"/>
          <p:cNvSpPr/>
          <p:nvPr/>
        </p:nvSpPr>
        <p:spPr>
          <a:xfrm>
            <a:off x="4067944" y="4011044"/>
            <a:ext cx="3982153" cy="369332"/>
          </a:xfrm>
          <a:prstGeom prst="rect">
            <a:avLst/>
          </a:prstGeom>
        </p:spPr>
        <p:txBody>
          <a:bodyPr wrap="square">
            <a:spAutoFit/>
          </a:bodyPr>
          <a:lstStyle/>
          <a:p>
            <a:r>
              <a:rPr lang="en-US" b="1" dirty="0">
                <a:solidFill>
                  <a:srgbClr val="0070C0"/>
                </a:solidFill>
                <a:ea typeface="Times New Roman" pitchFamily="18" charset="0"/>
                <a:cs typeface="Arial" pitchFamily="34" charset="0"/>
              </a:rPr>
              <a:t>Kelvin = Degrees Celsius  +  273 degrees</a:t>
            </a:r>
            <a:endParaRPr lang="en-US" b="1" dirty="0">
              <a:solidFill>
                <a:srgbClr val="0070C0"/>
              </a:solidFill>
            </a:endParaRPr>
          </a:p>
        </p:txBody>
      </p:sp>
      <p:sp>
        <p:nvSpPr>
          <p:cNvPr id="4" name="TextBox 3"/>
          <p:cNvSpPr txBox="1"/>
          <p:nvPr/>
        </p:nvSpPr>
        <p:spPr>
          <a:xfrm>
            <a:off x="6167213" y="5805264"/>
            <a:ext cx="2689444" cy="461665"/>
          </a:xfrm>
          <a:prstGeom prst="rect">
            <a:avLst/>
          </a:prstGeom>
          <a:noFill/>
        </p:spPr>
        <p:txBody>
          <a:bodyPr wrap="square" rtlCol="0">
            <a:spAutoFit/>
          </a:bodyPr>
          <a:lstStyle/>
          <a:p>
            <a:r>
              <a:rPr lang="en-GB" sz="2400" b="1" dirty="0">
                <a:solidFill>
                  <a:srgbClr val="0070C0"/>
                </a:solidFill>
              </a:rPr>
              <a:t>COPY DOWN</a:t>
            </a:r>
          </a:p>
        </p:txBody>
      </p:sp>
      <p:cxnSp>
        <p:nvCxnSpPr>
          <p:cNvPr id="8" name="Straight Arrow Connector 7"/>
          <p:cNvCxnSpPr/>
          <p:nvPr/>
        </p:nvCxnSpPr>
        <p:spPr>
          <a:xfrm>
            <a:off x="7380312" y="4653136"/>
            <a:ext cx="0" cy="1008112"/>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tempconversions"/>
          <p:cNvPicPr>
            <a:picLocks noChangeAspect="1" noChangeArrowheads="1"/>
          </p:cNvPicPr>
          <p:nvPr/>
        </p:nvPicPr>
        <p:blipFill>
          <a:blip r:embed="rId2" cstate="print"/>
          <a:srcRect/>
          <a:stretch>
            <a:fillRect/>
          </a:stretch>
        </p:blipFill>
        <p:spPr bwMode="auto">
          <a:xfrm>
            <a:off x="5004048" y="188640"/>
            <a:ext cx="3220938" cy="6552728"/>
          </a:xfrm>
          <a:prstGeom prst="rect">
            <a:avLst/>
          </a:prstGeom>
          <a:noFill/>
          <a:ln w="9525">
            <a:noFill/>
            <a:miter lim="800000"/>
            <a:headEnd/>
            <a:tailEnd/>
          </a:ln>
        </p:spPr>
      </p:pic>
      <p:sp>
        <p:nvSpPr>
          <p:cNvPr id="4" name="TextBox 3"/>
          <p:cNvSpPr txBox="1"/>
          <p:nvPr/>
        </p:nvSpPr>
        <p:spPr>
          <a:xfrm>
            <a:off x="395536" y="332656"/>
            <a:ext cx="4320480" cy="584775"/>
          </a:xfrm>
          <a:prstGeom prst="rect">
            <a:avLst/>
          </a:prstGeom>
          <a:noFill/>
        </p:spPr>
        <p:txBody>
          <a:bodyPr wrap="square" rtlCol="0">
            <a:spAutoFit/>
          </a:bodyPr>
          <a:lstStyle/>
          <a:p>
            <a:r>
              <a:rPr lang="en-GB" sz="3200" dirty="0"/>
              <a:t>Conversions</a:t>
            </a:r>
          </a:p>
        </p:txBody>
      </p:sp>
      <p:sp>
        <p:nvSpPr>
          <p:cNvPr id="5" name="TextBox 4"/>
          <p:cNvSpPr txBox="1"/>
          <p:nvPr/>
        </p:nvSpPr>
        <p:spPr>
          <a:xfrm>
            <a:off x="925724" y="3611055"/>
            <a:ext cx="3384376" cy="369332"/>
          </a:xfrm>
          <a:prstGeom prst="rect">
            <a:avLst/>
          </a:prstGeom>
          <a:solidFill>
            <a:schemeClr val="bg1"/>
          </a:solidFill>
        </p:spPr>
        <p:txBody>
          <a:bodyPr wrap="square" rtlCol="0">
            <a:spAutoFit/>
          </a:bodyPr>
          <a:lstStyle/>
          <a:p>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2980578985"/>
              </p:ext>
            </p:extLst>
          </p:nvPr>
        </p:nvGraphicFramePr>
        <p:xfrm>
          <a:off x="179512" y="1484784"/>
          <a:ext cx="4876800" cy="792480"/>
        </p:xfrm>
        <a:graphic>
          <a:graphicData uri="http://schemas.openxmlformats.org/drawingml/2006/table">
            <a:tbl>
              <a:tblPr/>
              <a:tblGrid>
                <a:gridCol w="2438400">
                  <a:extLst>
                    <a:ext uri="{9D8B030D-6E8A-4147-A177-3AD203B41FA5}">
                      <a16:colId xmlns:a16="http://schemas.microsoft.com/office/drawing/2014/main" val="20000"/>
                    </a:ext>
                  </a:extLst>
                </a:gridCol>
                <a:gridCol w="2438400">
                  <a:extLst>
                    <a:ext uri="{9D8B030D-6E8A-4147-A177-3AD203B41FA5}">
                      <a16:colId xmlns:a16="http://schemas.microsoft.com/office/drawing/2014/main" val="20001"/>
                    </a:ext>
                  </a:extLst>
                </a:gridCol>
              </a:tblGrid>
              <a:tr h="0">
                <a:tc>
                  <a:txBody>
                    <a:bodyPr/>
                    <a:lstStyle/>
                    <a:p>
                      <a:pPr algn="ctr"/>
                      <a:r>
                        <a:rPr lang="en-GB" sz="2000" b="1" dirty="0">
                          <a:solidFill>
                            <a:srgbClr val="0070C0"/>
                          </a:solidFill>
                        </a:rPr>
                        <a:t>Fahrenheit to Celsius</a:t>
                      </a:r>
                    </a:p>
                  </a:txBody>
                  <a:tcPr anchor="ctr">
                    <a:lnL>
                      <a:noFill/>
                    </a:lnL>
                    <a:lnR>
                      <a:noFill/>
                    </a:lnR>
                    <a:lnT>
                      <a:noFill/>
                    </a:lnT>
                    <a:lnB>
                      <a:noFill/>
                    </a:lnB>
                  </a:tcPr>
                </a:tc>
                <a:tc>
                  <a:txBody>
                    <a:bodyPr/>
                    <a:lstStyle/>
                    <a:p>
                      <a:pPr algn="ctr"/>
                      <a:r>
                        <a:rPr lang="en-GB" sz="2000" b="1" dirty="0">
                          <a:solidFill>
                            <a:srgbClr val="0070C0"/>
                          </a:solidFill>
                        </a:rPr>
                        <a:t>(°F - 32) x </a:t>
                      </a:r>
                      <a:r>
                        <a:rPr lang="en-GB" sz="2000" b="1" baseline="30000" dirty="0">
                          <a:solidFill>
                            <a:srgbClr val="0070C0"/>
                          </a:solidFill>
                        </a:rPr>
                        <a:t>5</a:t>
                      </a:r>
                      <a:r>
                        <a:rPr lang="en-GB" sz="2000" b="1" dirty="0">
                          <a:solidFill>
                            <a:srgbClr val="0070C0"/>
                          </a:solidFill>
                        </a:rPr>
                        <a:t>/</a:t>
                      </a:r>
                      <a:r>
                        <a:rPr lang="en-GB" sz="2000" b="1" baseline="-25000" dirty="0">
                          <a:solidFill>
                            <a:srgbClr val="0070C0"/>
                          </a:solidFill>
                        </a:rPr>
                        <a:t>9</a:t>
                      </a:r>
                      <a:r>
                        <a:rPr lang="en-GB" sz="2000" b="1" dirty="0">
                          <a:solidFill>
                            <a:srgbClr val="0070C0"/>
                          </a:solidFill>
                        </a:rPr>
                        <a:t> = °C</a:t>
                      </a:r>
                    </a:p>
                  </a:txBody>
                  <a:tcPr anchor="ctr">
                    <a:lnL>
                      <a:noFill/>
                    </a:lnL>
                    <a:lnR>
                      <a:noFill/>
                    </a:lnR>
                    <a:lnT>
                      <a:noFill/>
                    </a:lnT>
                    <a:lnB>
                      <a:noFill/>
                    </a:lnB>
                  </a:tcPr>
                </a:tc>
                <a:extLst>
                  <a:ext uri="{0D108BD9-81ED-4DB2-BD59-A6C34878D82A}">
                    <a16:rowId xmlns:a16="http://schemas.microsoft.com/office/drawing/2014/main" val="10000"/>
                  </a:ext>
                </a:extLst>
              </a:tr>
              <a:tr h="0">
                <a:tc>
                  <a:txBody>
                    <a:bodyPr/>
                    <a:lstStyle/>
                    <a:p>
                      <a:pPr algn="ctr"/>
                      <a:r>
                        <a:rPr lang="en-GB" sz="2000" b="1" dirty="0">
                          <a:solidFill>
                            <a:srgbClr val="0070C0"/>
                          </a:solidFill>
                        </a:rPr>
                        <a:t>Celsius to Fahrenheit</a:t>
                      </a:r>
                    </a:p>
                  </a:txBody>
                  <a:tcPr anchor="ctr">
                    <a:lnL>
                      <a:noFill/>
                    </a:lnL>
                    <a:lnR>
                      <a:noFill/>
                    </a:lnR>
                    <a:lnT>
                      <a:noFill/>
                    </a:lnT>
                    <a:lnB>
                      <a:noFill/>
                    </a:lnB>
                  </a:tcPr>
                </a:tc>
                <a:tc>
                  <a:txBody>
                    <a:bodyPr/>
                    <a:lstStyle/>
                    <a:p>
                      <a:pPr algn="ctr"/>
                      <a:r>
                        <a:rPr lang="en-GB" sz="2000" b="1" dirty="0">
                          <a:solidFill>
                            <a:srgbClr val="0070C0"/>
                          </a:solidFill>
                        </a:rPr>
                        <a:t>(°C × </a:t>
                      </a:r>
                      <a:r>
                        <a:rPr lang="en-GB" sz="2000" b="1" baseline="30000" dirty="0">
                          <a:solidFill>
                            <a:srgbClr val="0070C0"/>
                          </a:solidFill>
                        </a:rPr>
                        <a:t>9</a:t>
                      </a:r>
                      <a:r>
                        <a:rPr lang="en-GB" sz="2000" b="1" dirty="0">
                          <a:solidFill>
                            <a:srgbClr val="0070C0"/>
                          </a:solidFill>
                        </a:rPr>
                        <a:t>/</a:t>
                      </a:r>
                      <a:r>
                        <a:rPr lang="en-GB" sz="2000" b="1" baseline="-25000" dirty="0">
                          <a:solidFill>
                            <a:srgbClr val="0070C0"/>
                          </a:solidFill>
                        </a:rPr>
                        <a:t>5</a:t>
                      </a:r>
                      <a:r>
                        <a:rPr lang="en-GB" sz="2000" b="1" dirty="0">
                          <a:solidFill>
                            <a:srgbClr val="0070C0"/>
                          </a:solidFill>
                        </a:rPr>
                        <a:t>) + 32 = °F</a:t>
                      </a:r>
                    </a:p>
                  </a:txBody>
                  <a:tcPr anchor="ctr">
                    <a:lnL>
                      <a:noFill/>
                    </a:lnL>
                    <a:lnR>
                      <a:noFill/>
                    </a:lnR>
                    <a:lnT>
                      <a:noFill/>
                    </a:lnT>
                    <a:lnB>
                      <a:noFill/>
                    </a:lnB>
                  </a:tcPr>
                </a:tc>
                <a:extLst>
                  <a:ext uri="{0D108BD9-81ED-4DB2-BD59-A6C34878D82A}">
                    <a16:rowId xmlns:a16="http://schemas.microsoft.com/office/drawing/2014/main" val="10001"/>
                  </a:ext>
                </a:extLst>
              </a:tr>
            </a:tbl>
          </a:graphicData>
        </a:graphic>
      </p:graphicFrame>
      <p:sp>
        <p:nvSpPr>
          <p:cNvPr id="7" name="Rectangle 6"/>
          <p:cNvSpPr/>
          <p:nvPr/>
        </p:nvSpPr>
        <p:spPr>
          <a:xfrm>
            <a:off x="611560" y="2780928"/>
            <a:ext cx="3982153" cy="369332"/>
          </a:xfrm>
          <a:prstGeom prst="rect">
            <a:avLst/>
          </a:prstGeom>
        </p:spPr>
        <p:txBody>
          <a:bodyPr wrap="square">
            <a:spAutoFit/>
          </a:bodyPr>
          <a:lstStyle/>
          <a:p>
            <a:r>
              <a:rPr lang="en-US" b="1" dirty="0">
                <a:solidFill>
                  <a:srgbClr val="0070C0"/>
                </a:solidFill>
                <a:ea typeface="Times New Roman" pitchFamily="18" charset="0"/>
                <a:cs typeface="Arial" pitchFamily="34" charset="0"/>
              </a:rPr>
              <a:t>Kelvin = Degrees Celsius  +  273 degrees</a:t>
            </a:r>
            <a:endParaRPr lang="en-US" b="1" dirty="0">
              <a:solidFill>
                <a:srgbClr val="0070C0"/>
              </a:solidFill>
            </a:endParaRPr>
          </a:p>
        </p:txBody>
      </p:sp>
      <p:sp>
        <p:nvSpPr>
          <p:cNvPr id="8" name="TextBox 7"/>
          <p:cNvSpPr txBox="1"/>
          <p:nvPr/>
        </p:nvSpPr>
        <p:spPr>
          <a:xfrm>
            <a:off x="576303" y="3841017"/>
            <a:ext cx="4032448" cy="1200329"/>
          </a:xfrm>
          <a:prstGeom prst="rect">
            <a:avLst/>
          </a:prstGeom>
          <a:noFill/>
        </p:spPr>
        <p:txBody>
          <a:bodyPr wrap="square" rtlCol="0">
            <a:spAutoFit/>
          </a:bodyPr>
          <a:lstStyle/>
          <a:p>
            <a:pPr algn="ctr"/>
            <a:r>
              <a:rPr lang="en-GB" b="1" dirty="0">
                <a:solidFill>
                  <a:srgbClr val="0070C0"/>
                </a:solidFill>
              </a:rPr>
              <a:t>Why 32?</a:t>
            </a:r>
          </a:p>
          <a:p>
            <a:pPr algn="ctr"/>
            <a:endParaRPr lang="en-GB" b="1" dirty="0">
              <a:solidFill>
                <a:srgbClr val="0070C0"/>
              </a:solidFill>
            </a:endParaRPr>
          </a:p>
          <a:p>
            <a:pPr algn="ctr"/>
            <a:r>
              <a:rPr lang="en-GB" b="1" dirty="0">
                <a:solidFill>
                  <a:srgbClr val="0070C0"/>
                </a:solidFill>
              </a:rPr>
              <a:t>Why the 9/5 or 5/9 ? </a:t>
            </a:r>
          </a:p>
          <a:p>
            <a:endParaRPr lang="en-GB" dirty="0"/>
          </a:p>
        </p:txBody>
      </p:sp>
      <p:sp>
        <p:nvSpPr>
          <p:cNvPr id="9" name="TextBox 8"/>
          <p:cNvSpPr txBox="1"/>
          <p:nvPr/>
        </p:nvSpPr>
        <p:spPr>
          <a:xfrm>
            <a:off x="747539" y="4771018"/>
            <a:ext cx="4032448" cy="1754326"/>
          </a:xfrm>
          <a:prstGeom prst="rect">
            <a:avLst/>
          </a:prstGeom>
          <a:noFill/>
        </p:spPr>
        <p:txBody>
          <a:bodyPr wrap="square" rtlCol="0">
            <a:spAutoFit/>
          </a:bodyPr>
          <a:lstStyle/>
          <a:p>
            <a:r>
              <a:rPr lang="en-GB" b="1" dirty="0">
                <a:solidFill>
                  <a:srgbClr val="0070C0"/>
                </a:solidFill>
              </a:rPr>
              <a:t>There are 180 divisions between the freezing and boiling point of water on the Fahrenheit scale, and only 100 on the Celsius scale.</a:t>
            </a:r>
          </a:p>
          <a:p>
            <a:r>
              <a:rPr lang="en-GB" b="1" dirty="0">
                <a:solidFill>
                  <a:srgbClr val="0070C0"/>
                </a:solidFill>
              </a:rPr>
              <a:t>So ....each Celsius division is 9/5 as large as a Fahrenheit division.</a:t>
            </a:r>
          </a:p>
        </p:txBody>
      </p:sp>
      <p:cxnSp>
        <p:nvCxnSpPr>
          <p:cNvPr id="11" name="Straight Arrow Connector 10"/>
          <p:cNvCxnSpPr>
            <a:cxnSpLocks/>
          </p:cNvCxnSpPr>
          <p:nvPr/>
        </p:nvCxnSpPr>
        <p:spPr>
          <a:xfrm>
            <a:off x="3104909" y="4039033"/>
            <a:ext cx="3350156" cy="45441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 calcmode="lin" valueType="num">
                                      <p:cBhvr additive="base">
                                        <p:cTn id="17"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611560" y="908720"/>
            <a:ext cx="7920880" cy="2185214"/>
          </a:xfrm>
          <a:prstGeom prst="rect">
            <a:avLst/>
          </a:prstGeom>
        </p:spPr>
        <p:txBody>
          <a:bodyPr wrap="square">
            <a:spAutoFit/>
          </a:bodyPr>
          <a:lstStyle/>
          <a:p>
            <a:r>
              <a:rPr lang="en-GB" sz="2400" b="1" dirty="0"/>
              <a:t>1. Example:  </a:t>
            </a:r>
            <a:r>
              <a:rPr lang="en-GB" b="1" dirty="0"/>
              <a:t>Convert 26° Celsius </a:t>
            </a:r>
            <a:r>
              <a:rPr lang="en-GB" b="1" i="1" dirty="0"/>
              <a:t>(a nice warm  day) </a:t>
            </a:r>
            <a:r>
              <a:rPr lang="en-GB" b="1" dirty="0"/>
              <a:t>to Fahrenheit </a:t>
            </a:r>
          </a:p>
          <a:p>
            <a:endParaRPr lang="en-GB" b="1" dirty="0"/>
          </a:p>
          <a:p>
            <a:pPr fontAlgn="ctr"/>
            <a:r>
              <a:rPr lang="en-GB" b="1" dirty="0"/>
              <a:t>Celsius to Fahrenheit</a:t>
            </a:r>
            <a:endParaRPr lang="en-GB" dirty="0"/>
          </a:p>
          <a:p>
            <a:pPr fontAlgn="ctr"/>
            <a:r>
              <a:rPr lang="en-GB" b="1" dirty="0"/>
              <a:t>(°C × </a:t>
            </a:r>
            <a:r>
              <a:rPr lang="en-GB" b="1" baseline="30000" dirty="0"/>
              <a:t>9</a:t>
            </a:r>
            <a:r>
              <a:rPr lang="en-GB" b="1" dirty="0"/>
              <a:t>/</a:t>
            </a:r>
            <a:r>
              <a:rPr lang="en-GB" b="1" baseline="-25000" dirty="0"/>
              <a:t>5</a:t>
            </a:r>
            <a:r>
              <a:rPr lang="en-GB" b="1" dirty="0"/>
              <a:t>) + 32 = °F</a:t>
            </a:r>
            <a:endParaRPr lang="en-GB" dirty="0"/>
          </a:p>
          <a:p>
            <a:endParaRPr lang="en-GB" b="1" dirty="0"/>
          </a:p>
          <a:p>
            <a:r>
              <a:rPr lang="en-GB" i="1" dirty="0"/>
              <a:t>First:</a:t>
            </a:r>
            <a:r>
              <a:rPr lang="en-GB" dirty="0"/>
              <a:t> 26° × 9/5 = 234/5 = 46.8</a:t>
            </a:r>
            <a:br>
              <a:rPr lang="en-GB" dirty="0"/>
            </a:br>
            <a:r>
              <a:rPr lang="en-GB" i="1" dirty="0"/>
              <a:t>Then:</a:t>
            </a:r>
            <a:r>
              <a:rPr lang="en-GB" dirty="0"/>
              <a:t> 46.8 + 32 = </a:t>
            </a:r>
            <a:r>
              <a:rPr lang="en-GB" b="1" dirty="0"/>
              <a:t>78.8° F</a:t>
            </a:r>
            <a:endParaRPr lang="en-GB" dirty="0"/>
          </a:p>
        </p:txBody>
      </p:sp>
      <p:sp>
        <p:nvSpPr>
          <p:cNvPr id="3" name="Rectangle 2"/>
          <p:cNvSpPr/>
          <p:nvPr/>
        </p:nvSpPr>
        <p:spPr>
          <a:xfrm>
            <a:off x="503548" y="3140968"/>
            <a:ext cx="8280920" cy="1908215"/>
          </a:xfrm>
          <a:prstGeom prst="rect">
            <a:avLst/>
          </a:prstGeom>
        </p:spPr>
        <p:txBody>
          <a:bodyPr wrap="square">
            <a:spAutoFit/>
          </a:bodyPr>
          <a:lstStyle/>
          <a:p>
            <a:r>
              <a:rPr lang="en-GB" sz="2400" b="1" dirty="0"/>
              <a:t>2. Example:  </a:t>
            </a:r>
            <a:r>
              <a:rPr lang="en-GB" b="1" dirty="0"/>
              <a:t>Convert 98.6° Fahrenheit </a:t>
            </a:r>
            <a:r>
              <a:rPr lang="en-GB" b="1" i="1" dirty="0"/>
              <a:t>(normal body temperature) </a:t>
            </a:r>
            <a:r>
              <a:rPr lang="en-GB" b="1" dirty="0"/>
              <a:t>to Celsius </a:t>
            </a:r>
          </a:p>
          <a:p>
            <a:pPr fontAlgn="ctr"/>
            <a:r>
              <a:rPr lang="en-GB" b="1" dirty="0"/>
              <a:t>Fahrenheit to Celsius</a:t>
            </a:r>
            <a:endParaRPr lang="en-GB" dirty="0"/>
          </a:p>
          <a:p>
            <a:pPr fontAlgn="ctr"/>
            <a:r>
              <a:rPr lang="en-GB" b="1" dirty="0"/>
              <a:t>(°F - 32) x </a:t>
            </a:r>
            <a:r>
              <a:rPr lang="en-GB" b="1" baseline="30000" dirty="0"/>
              <a:t>5</a:t>
            </a:r>
            <a:r>
              <a:rPr lang="en-GB" b="1" dirty="0"/>
              <a:t>/</a:t>
            </a:r>
            <a:r>
              <a:rPr lang="en-GB" b="1" baseline="-25000" dirty="0"/>
              <a:t>9</a:t>
            </a:r>
            <a:r>
              <a:rPr lang="en-GB" b="1" dirty="0"/>
              <a:t> = °C</a:t>
            </a:r>
            <a:endParaRPr lang="en-GB" dirty="0"/>
          </a:p>
          <a:p>
            <a:endParaRPr lang="en-GB" b="1" dirty="0"/>
          </a:p>
          <a:p>
            <a:r>
              <a:rPr lang="en-GB" i="1" dirty="0"/>
              <a:t>First:</a:t>
            </a:r>
            <a:r>
              <a:rPr lang="en-GB" dirty="0"/>
              <a:t> 98.6° - 32 = 66.6</a:t>
            </a:r>
            <a:br>
              <a:rPr lang="en-GB" dirty="0"/>
            </a:br>
            <a:r>
              <a:rPr lang="en-GB" i="1" dirty="0"/>
              <a:t>Then:</a:t>
            </a:r>
            <a:r>
              <a:rPr lang="en-GB" dirty="0"/>
              <a:t> 66.6 × 5/9 = 333/9 =</a:t>
            </a:r>
            <a:r>
              <a:rPr lang="en-GB" b="1" dirty="0"/>
              <a:t> 37° C</a:t>
            </a:r>
            <a:endParaRPr lang="en-GB" dirty="0"/>
          </a:p>
        </p:txBody>
      </p:sp>
      <p:sp>
        <p:nvSpPr>
          <p:cNvPr id="4" name="TextBox 3"/>
          <p:cNvSpPr txBox="1"/>
          <p:nvPr/>
        </p:nvSpPr>
        <p:spPr>
          <a:xfrm>
            <a:off x="503548" y="5181582"/>
            <a:ext cx="7143800" cy="461665"/>
          </a:xfrm>
          <a:prstGeom prst="rect">
            <a:avLst/>
          </a:prstGeom>
          <a:noFill/>
        </p:spPr>
        <p:txBody>
          <a:bodyPr wrap="square" rtlCol="0">
            <a:spAutoFit/>
          </a:bodyPr>
          <a:lstStyle/>
          <a:p>
            <a:r>
              <a:rPr lang="en-US" sz="2400" b="1" dirty="0"/>
              <a:t>3.</a:t>
            </a:r>
            <a:r>
              <a:rPr lang="en-US" dirty="0"/>
              <a:t> What is this value of</a:t>
            </a:r>
            <a:r>
              <a:rPr lang="en-GB" b="1" dirty="0"/>
              <a:t>  ° C </a:t>
            </a:r>
            <a:r>
              <a:rPr lang="en-GB" dirty="0"/>
              <a:t>on the KELVIN scale?</a:t>
            </a:r>
            <a:r>
              <a:rPr lang="en-US" dirty="0"/>
              <a:t>    </a:t>
            </a:r>
          </a:p>
        </p:txBody>
      </p:sp>
      <p:sp>
        <p:nvSpPr>
          <p:cNvPr id="5" name="TextBox 4"/>
          <p:cNvSpPr txBox="1"/>
          <p:nvPr/>
        </p:nvSpPr>
        <p:spPr>
          <a:xfrm>
            <a:off x="755576" y="5764614"/>
            <a:ext cx="3816424" cy="369332"/>
          </a:xfrm>
          <a:prstGeom prst="rect">
            <a:avLst/>
          </a:prstGeom>
          <a:noFill/>
        </p:spPr>
        <p:txBody>
          <a:bodyPr wrap="square" rtlCol="0">
            <a:spAutoFit/>
          </a:bodyPr>
          <a:lstStyle/>
          <a:p>
            <a:r>
              <a:rPr lang="en-GB" dirty="0"/>
              <a:t>= 37 + 273 = 310 Kelvin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 calcmode="lin" valueType="num">
                                      <p:cBhvr additive="base">
                                        <p:cTn id="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 calcmode="lin" valueType="num">
                                      <p:cBhvr additive="base">
                                        <p:cTn id="19"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1047654"/>
            <a:ext cx="8280920" cy="1785104"/>
          </a:xfrm>
          <a:prstGeom prst="rect">
            <a:avLst/>
          </a:prstGeom>
        </p:spPr>
        <p:txBody>
          <a:bodyPr wrap="square">
            <a:spAutoFit/>
          </a:bodyPr>
          <a:lstStyle/>
          <a:p>
            <a:pPr algn="just"/>
            <a:r>
              <a:rPr lang="en-GB" b="1" dirty="0">
                <a:solidFill>
                  <a:srgbClr val="0070C0"/>
                </a:solidFill>
              </a:rPr>
              <a:t>The same mass of different materials can hold different quantities of heat. </a:t>
            </a:r>
            <a:r>
              <a:rPr lang="en-GB" dirty="0"/>
              <a:t>The heat capacity of a material is measured by a ‘specific’ value...that is specific to that material.</a:t>
            </a:r>
          </a:p>
          <a:p>
            <a:pPr algn="just"/>
            <a:r>
              <a:rPr lang="en-GB" sz="2000" b="1" dirty="0">
                <a:solidFill>
                  <a:srgbClr val="0070C0"/>
                </a:solidFill>
              </a:rPr>
              <a:t>The Specific Heat Capacity </a:t>
            </a:r>
            <a:r>
              <a:rPr lang="en-GB" b="1" dirty="0">
                <a:solidFill>
                  <a:srgbClr val="0070C0"/>
                </a:solidFill>
              </a:rPr>
              <a:t>is how much heat energy is required to increase the temperature of 1 kg mass of that material by 1 degree Kelvin or 1 degree Celsius.</a:t>
            </a:r>
          </a:p>
          <a:p>
            <a:pPr algn="just"/>
            <a:endParaRPr lang="en-GB" dirty="0"/>
          </a:p>
          <a:p>
            <a:r>
              <a:rPr lang="en-GB" dirty="0"/>
              <a:t> Specific heat capacity  is measured in J/ kg </a:t>
            </a:r>
            <a:r>
              <a:rPr lang="en-GB" b="1" dirty="0"/>
              <a:t>° </a:t>
            </a:r>
            <a:r>
              <a:rPr lang="en-GB" dirty="0"/>
              <a:t>K </a:t>
            </a:r>
            <a:r>
              <a:rPr lang="en-GB" b="1" dirty="0">
                <a:solidFill>
                  <a:srgbClr val="0070C0"/>
                </a:solidFill>
              </a:rPr>
              <a:t>or</a:t>
            </a:r>
            <a:r>
              <a:rPr lang="en-GB" dirty="0"/>
              <a:t> J/ kg </a:t>
            </a:r>
            <a:r>
              <a:rPr lang="en-GB" b="1" dirty="0"/>
              <a:t>° </a:t>
            </a:r>
            <a:r>
              <a:rPr lang="en-GB" dirty="0"/>
              <a:t>C</a:t>
            </a:r>
          </a:p>
        </p:txBody>
      </p:sp>
      <p:sp>
        <p:nvSpPr>
          <p:cNvPr id="3" name="Rectangle 2"/>
          <p:cNvSpPr/>
          <p:nvPr/>
        </p:nvSpPr>
        <p:spPr>
          <a:xfrm>
            <a:off x="611560" y="404664"/>
            <a:ext cx="7200800" cy="584775"/>
          </a:xfrm>
          <a:prstGeom prst="rect">
            <a:avLst/>
          </a:prstGeom>
        </p:spPr>
        <p:txBody>
          <a:bodyPr wrap="square">
            <a:spAutoFit/>
          </a:bodyPr>
          <a:lstStyle/>
          <a:p>
            <a:r>
              <a:rPr lang="en-GB" sz="3200" b="1" dirty="0"/>
              <a:t>Specific heat capacity</a:t>
            </a:r>
            <a:endParaRPr lang="en-GB" sz="3200" dirty="0"/>
          </a:p>
        </p:txBody>
      </p:sp>
      <p:pic>
        <p:nvPicPr>
          <p:cNvPr id="41986" name="Picture 2"/>
          <p:cNvPicPr>
            <a:picLocks noChangeAspect="1" noChangeArrowheads="1"/>
          </p:cNvPicPr>
          <p:nvPr/>
        </p:nvPicPr>
        <p:blipFill>
          <a:blip r:embed="rId2" cstate="print"/>
          <a:srcRect/>
          <a:stretch>
            <a:fillRect/>
          </a:stretch>
        </p:blipFill>
        <p:spPr bwMode="auto">
          <a:xfrm>
            <a:off x="326027" y="3093262"/>
            <a:ext cx="8424937" cy="2719288"/>
          </a:xfrm>
          <a:prstGeom prst="rect">
            <a:avLst/>
          </a:prstGeom>
          <a:noFill/>
          <a:ln w="9525">
            <a:noFill/>
            <a:miter lim="800000"/>
            <a:headEnd/>
            <a:tailEnd/>
          </a:ln>
        </p:spPr>
      </p:pic>
      <p:sp>
        <p:nvSpPr>
          <p:cNvPr id="5" name="TextBox 4"/>
          <p:cNvSpPr txBox="1"/>
          <p:nvPr/>
        </p:nvSpPr>
        <p:spPr>
          <a:xfrm>
            <a:off x="1043608" y="5177099"/>
            <a:ext cx="1368152" cy="215444"/>
          </a:xfrm>
          <a:prstGeom prst="rect">
            <a:avLst/>
          </a:prstGeom>
          <a:solidFill>
            <a:schemeClr val="bg1"/>
          </a:solidFill>
        </p:spPr>
        <p:txBody>
          <a:bodyPr wrap="square" rtlCol="0">
            <a:spAutoFit/>
          </a:bodyPr>
          <a:lstStyle/>
          <a:p>
            <a:endParaRPr lang="en-GB" sz="800" dirty="0"/>
          </a:p>
        </p:txBody>
      </p:sp>
      <p:sp>
        <p:nvSpPr>
          <p:cNvPr id="4" name="Rectangle 3"/>
          <p:cNvSpPr/>
          <p:nvPr/>
        </p:nvSpPr>
        <p:spPr>
          <a:xfrm>
            <a:off x="627535" y="5950667"/>
            <a:ext cx="7632848" cy="738664"/>
          </a:xfrm>
          <a:prstGeom prst="rect">
            <a:avLst/>
          </a:prstGeom>
        </p:spPr>
        <p:txBody>
          <a:bodyPr wrap="square">
            <a:spAutoFit/>
          </a:bodyPr>
          <a:lstStyle/>
          <a:p>
            <a:pPr algn="ctr"/>
            <a:r>
              <a:rPr lang="en-GB" sz="1400" dirty="0"/>
              <a:t>Notice that water has a particularly high specific heat capacity. </a:t>
            </a:r>
          </a:p>
          <a:p>
            <a:pPr algn="ctr"/>
            <a:r>
              <a:rPr lang="en-GB" sz="1400" b="1" dirty="0">
                <a:solidFill>
                  <a:srgbClr val="0070C0"/>
                </a:solidFill>
              </a:rPr>
              <a:t>This makes water useful for storing heat energy, and for transporting it around the home</a:t>
            </a:r>
          </a:p>
          <a:p>
            <a:pPr algn="ctr"/>
            <a:r>
              <a:rPr lang="en-GB" sz="1400" b="1" dirty="0">
                <a:solidFill>
                  <a:srgbClr val="0070C0"/>
                </a:solidFill>
              </a:rPr>
              <a:t>using central heating pipes and for general temperature regulation and control.</a:t>
            </a:r>
          </a:p>
        </p:txBody>
      </p:sp>
      <p:cxnSp>
        <p:nvCxnSpPr>
          <p:cNvPr id="7" name="Straight Arrow Connector 6"/>
          <p:cNvCxnSpPr/>
          <p:nvPr/>
        </p:nvCxnSpPr>
        <p:spPr>
          <a:xfrm flipV="1">
            <a:off x="5652120" y="5528450"/>
            <a:ext cx="393545" cy="422217"/>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1"/>
          <p:cNvSpPr>
            <a:spLocks noChangeArrowheads="1"/>
          </p:cNvSpPr>
          <p:nvPr/>
        </p:nvSpPr>
        <p:spPr bwMode="auto">
          <a:xfrm>
            <a:off x="323528" y="285728"/>
            <a:ext cx="8097088"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dirty="0">
                <a:ln>
                  <a:noFill/>
                </a:ln>
                <a:solidFill>
                  <a:srgbClr val="3399FF"/>
                </a:solidFill>
                <a:effectLst/>
                <a:ea typeface="Times New Roman" pitchFamily="18" charset="0"/>
              </a:rPr>
              <a:t>Methods of TRANSFER of HEAT</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dirty="0">
              <a:ln>
                <a:noFill/>
              </a:ln>
              <a:solidFill>
                <a:srgbClr val="3399FF"/>
              </a:solidFill>
              <a:effectLst/>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Arial" pitchFamily="34" charset="0"/>
                <a:ea typeface="Times New Roman" pitchFamily="18" charset="0"/>
              </a:rPr>
              <a:t>When a metal spoon is placed in a bowl of hot soup, the entire spoon soon becomes hot because the heat travels from the soup to the bowl-shaped part of the spoon, and then to the handle.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rgbClr val="000000"/>
              </a:solidFill>
              <a:effectLst/>
              <a:latin typeface="Arial" pitchFamily="34" charset="0"/>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Arial" pitchFamily="34" charset="0"/>
                <a:ea typeface="Times New Roman" pitchFamily="18" charset="0"/>
              </a:rPr>
              <a:t>When ice is placed in warm water, the ice soon melts.</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rgbClr val="000000"/>
              </a:solidFill>
              <a:effectLst/>
              <a:latin typeface="Arial" pitchFamily="34" charset="0"/>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Arial" pitchFamily="34" charset="0"/>
                <a:ea typeface="Times New Roman" pitchFamily="18" charset="0"/>
              </a:rPr>
              <a:t>Both of these examples show that heat travels from one body to another. </a:t>
            </a:r>
            <a:r>
              <a:rPr lang="en-US" dirty="0">
                <a:solidFill>
                  <a:srgbClr val="000000"/>
                </a:solidFill>
                <a:latin typeface="Arial" pitchFamily="34" charset="0"/>
                <a:ea typeface="Times New Roman" pitchFamily="18" charset="0"/>
              </a:rPr>
              <a:t>W</a:t>
            </a:r>
            <a:r>
              <a:rPr kumimoji="0" lang="en-US" sz="1800" b="0" i="0" u="none" strike="noStrike" cap="none" normalizeH="0" baseline="0" dirty="0">
                <a:ln>
                  <a:noFill/>
                </a:ln>
                <a:solidFill>
                  <a:srgbClr val="000000"/>
                </a:solidFill>
                <a:effectLst/>
                <a:latin typeface="Arial" pitchFamily="34" charset="0"/>
                <a:ea typeface="Times New Roman" pitchFamily="18" charset="0"/>
              </a:rPr>
              <a:t>hen objects are at different temperatures, </a:t>
            </a:r>
            <a:r>
              <a:rPr kumimoji="0" lang="en-US" sz="1800" b="1" i="0" u="none" strike="noStrike" cap="none" normalizeH="0" baseline="0" dirty="0">
                <a:ln>
                  <a:noFill/>
                </a:ln>
                <a:solidFill>
                  <a:srgbClr val="0070C0"/>
                </a:solidFill>
                <a:effectLst/>
                <a:latin typeface="Arial" pitchFamily="34" charset="0"/>
                <a:ea typeface="Times New Roman" pitchFamily="18" charset="0"/>
              </a:rPr>
              <a:t>heat is transferred from the warmer object to the cooler object until both objects are at the same temperature</a:t>
            </a:r>
            <a:r>
              <a:rPr lang="en-US" b="1" dirty="0">
                <a:solidFill>
                  <a:srgbClr val="0070C0"/>
                </a:solidFill>
                <a:latin typeface="Arial" pitchFamily="34" charset="0"/>
                <a:ea typeface="Times New Roman" pitchFamily="18" charset="0"/>
              </a:rPr>
              <a:t> (equilibrium).</a:t>
            </a:r>
            <a:endParaRPr kumimoji="0" lang="en-US" sz="1800" b="1" i="0" u="none" strike="noStrike" cap="none" normalizeH="0" baseline="0" dirty="0">
              <a:ln>
                <a:noFill/>
              </a:ln>
              <a:solidFill>
                <a:srgbClr val="0070C0"/>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dirty="0">
              <a:solidFill>
                <a:srgbClr val="000000"/>
              </a:solidFill>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Arial" pitchFamily="34" charset="0"/>
                <a:ea typeface="Times New Roman" pitchFamily="18" charset="0"/>
              </a:rPr>
              <a:t>Heat transfer can occur through one of </a:t>
            </a:r>
            <a:r>
              <a:rPr lang="en-US" dirty="0">
                <a:solidFill>
                  <a:srgbClr val="000000"/>
                </a:solidFill>
                <a:latin typeface="Arial" pitchFamily="34" charset="0"/>
                <a:ea typeface="Times New Roman" pitchFamily="18" charset="0"/>
              </a:rPr>
              <a:t>3</a:t>
            </a:r>
            <a:r>
              <a:rPr kumimoji="0" lang="en-US" sz="1800" b="0" i="0" u="none" strike="noStrike" cap="none" normalizeH="0" baseline="0" dirty="0">
                <a:ln>
                  <a:noFill/>
                </a:ln>
                <a:solidFill>
                  <a:srgbClr val="000000"/>
                </a:solidFill>
                <a:effectLst/>
                <a:latin typeface="Arial" pitchFamily="34" charset="0"/>
                <a:ea typeface="Times New Roman" pitchFamily="18" charset="0"/>
              </a:rPr>
              <a:t> methods: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rgbClr val="000000"/>
              </a:solidFill>
              <a:effectLst/>
              <a:latin typeface="Arial" pitchFamily="34" charset="0"/>
              <a:ea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tabLst/>
            </a:pPr>
            <a:r>
              <a:rPr kumimoji="0" lang="en-US" sz="1800" b="1" i="0" u="none" strike="noStrike" cap="none" normalizeH="0" baseline="0" dirty="0">
                <a:ln>
                  <a:noFill/>
                </a:ln>
                <a:solidFill>
                  <a:srgbClr val="0070C0"/>
                </a:solidFill>
                <a:effectLst/>
                <a:latin typeface="Arial" pitchFamily="34" charset="0"/>
                <a:ea typeface="Times New Roman" pitchFamily="18" charset="0"/>
              </a:rPr>
              <a:t>1. </a:t>
            </a:r>
            <a:r>
              <a:rPr kumimoji="0" lang="en-US" sz="2400" b="1" i="0" u="none" strike="noStrike" cap="none" normalizeH="0" baseline="0" dirty="0">
                <a:ln>
                  <a:noFill/>
                </a:ln>
                <a:solidFill>
                  <a:srgbClr val="0070C0"/>
                </a:solidFill>
                <a:effectLst/>
                <a:latin typeface="Arial" pitchFamily="34" charset="0"/>
                <a:ea typeface="Times New Roman" pitchFamily="18" charset="0"/>
              </a:rPr>
              <a:t>Conduction</a:t>
            </a:r>
          </a:p>
          <a:p>
            <a:pPr marL="342900" marR="0" lvl="0" indent="-342900" algn="l" defTabSz="914400" rtl="0" eaLnBrk="0" fontAlgn="base" latinLnBrk="0" hangingPunct="0">
              <a:lnSpc>
                <a:spcPct val="100000"/>
              </a:lnSpc>
              <a:spcBef>
                <a:spcPct val="0"/>
              </a:spcBef>
              <a:spcAft>
                <a:spcPct val="0"/>
              </a:spcAft>
              <a:buClrTx/>
              <a:buSzTx/>
              <a:buFontTx/>
              <a:buAutoNum type="arabicPeriod"/>
              <a:tabLst/>
            </a:pPr>
            <a:endParaRPr kumimoji="0" lang="en-US" sz="1800" b="1" i="0" u="none" strike="noStrike" cap="none" normalizeH="0" baseline="0" dirty="0">
              <a:ln>
                <a:noFill/>
              </a:ln>
              <a:solidFill>
                <a:srgbClr val="0070C0"/>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a:ln>
                  <a:noFill/>
                </a:ln>
                <a:solidFill>
                  <a:srgbClr val="0070C0"/>
                </a:solidFill>
                <a:effectLst/>
                <a:latin typeface="Arial" pitchFamily="34" charset="0"/>
                <a:ea typeface="Times New Roman" pitchFamily="18" charset="0"/>
              </a:rPr>
              <a:t>2. </a:t>
            </a:r>
            <a:r>
              <a:rPr kumimoji="0" lang="en-US" sz="2400" b="1" i="0" u="none" strike="noStrike" cap="none" normalizeH="0" baseline="0" dirty="0">
                <a:ln>
                  <a:noFill/>
                </a:ln>
                <a:solidFill>
                  <a:srgbClr val="0070C0"/>
                </a:solidFill>
                <a:effectLst/>
                <a:latin typeface="Arial" pitchFamily="34" charset="0"/>
                <a:ea typeface="Times New Roman" pitchFamily="18" charset="0"/>
              </a:rPr>
              <a:t>Convection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dirty="0">
              <a:ln>
                <a:noFill/>
              </a:ln>
              <a:solidFill>
                <a:srgbClr val="0070C0"/>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a:ln>
                  <a:noFill/>
                </a:ln>
                <a:solidFill>
                  <a:srgbClr val="0070C0"/>
                </a:solidFill>
                <a:effectLst/>
                <a:latin typeface="Arial" pitchFamily="34" charset="0"/>
                <a:ea typeface="Times New Roman" pitchFamily="18" charset="0"/>
              </a:rPr>
              <a:t>3. </a:t>
            </a:r>
            <a:r>
              <a:rPr kumimoji="0" lang="en-US" sz="2400" b="1" i="0" u="none" strike="noStrike" cap="none" normalizeH="0" baseline="0" dirty="0">
                <a:ln>
                  <a:noFill/>
                </a:ln>
                <a:solidFill>
                  <a:srgbClr val="0070C0"/>
                </a:solidFill>
                <a:effectLst/>
                <a:latin typeface="Arial" pitchFamily="34" charset="0"/>
                <a:ea typeface="Times New Roman" pitchFamily="18" charset="0"/>
              </a:rPr>
              <a:t>Radiation</a:t>
            </a:r>
            <a:endParaRPr kumimoji="0" lang="en-US" sz="2400" b="1" i="0" u="none" strike="noStrike" cap="none" normalizeH="0" baseline="0" dirty="0">
              <a:ln>
                <a:noFill/>
              </a:ln>
              <a:solidFill>
                <a:srgbClr val="0070C0"/>
              </a:solidFill>
              <a:effectLst/>
              <a:latin typeface="Arial" pitchFamily="34" charset="0"/>
            </a:endParaRPr>
          </a:p>
        </p:txBody>
      </p:sp>
      <p:pic>
        <p:nvPicPr>
          <p:cNvPr id="3" name="Picture 2" descr="http://www.aos.wisc.edu/~aalopez/aos101/wk5/heatrans.jpg"/>
          <p:cNvPicPr>
            <a:picLocks noChangeAspect="1" noChangeArrowheads="1"/>
          </p:cNvPicPr>
          <p:nvPr/>
        </p:nvPicPr>
        <p:blipFill>
          <a:blip r:embed="rId2" cstate="print"/>
          <a:srcRect/>
          <a:stretch>
            <a:fillRect/>
          </a:stretch>
        </p:blipFill>
        <p:spPr bwMode="auto">
          <a:xfrm>
            <a:off x="5724128" y="4365104"/>
            <a:ext cx="3129332" cy="2357430"/>
          </a:xfrm>
          <a:prstGeom prst="rect">
            <a:avLst/>
          </a:prstGeom>
          <a:noFill/>
          <a:ln w="28575">
            <a:solidFill>
              <a:schemeClr val="tx1"/>
            </a:solid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3553">
                                            <p:txEl>
                                              <p:pRg st="10" end="10"/>
                                            </p:txEl>
                                          </p:spTgt>
                                        </p:tgtEl>
                                        <p:attrNameLst>
                                          <p:attrName>style.visibility</p:attrName>
                                        </p:attrNameLst>
                                      </p:cBhvr>
                                      <p:to>
                                        <p:strVal val="visible"/>
                                      </p:to>
                                    </p:set>
                                    <p:anim calcmode="lin" valueType="num">
                                      <p:cBhvr additive="base">
                                        <p:cTn id="7" dur="500" fill="hold"/>
                                        <p:tgtEl>
                                          <p:spTgt spid="23553">
                                            <p:txEl>
                                              <p:pRg st="10" end="1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355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3553">
                                            <p:txEl>
                                              <p:pRg st="12" end="12"/>
                                            </p:txEl>
                                          </p:spTgt>
                                        </p:tgtEl>
                                        <p:attrNameLst>
                                          <p:attrName>style.visibility</p:attrName>
                                        </p:attrNameLst>
                                      </p:cBhvr>
                                      <p:to>
                                        <p:strVal val="visible"/>
                                      </p:to>
                                    </p:set>
                                    <p:anim calcmode="lin" valueType="num">
                                      <p:cBhvr additive="base">
                                        <p:cTn id="13" dur="500" fill="hold"/>
                                        <p:tgtEl>
                                          <p:spTgt spid="23553">
                                            <p:txEl>
                                              <p:pRg st="12" end="1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3553">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3553">
                                            <p:txEl>
                                              <p:pRg st="14" end="14"/>
                                            </p:txEl>
                                          </p:spTgt>
                                        </p:tgtEl>
                                        <p:attrNameLst>
                                          <p:attrName>style.visibility</p:attrName>
                                        </p:attrNameLst>
                                      </p:cBhvr>
                                      <p:to>
                                        <p:strVal val="visible"/>
                                      </p:to>
                                    </p:set>
                                    <p:anim calcmode="lin" valueType="num">
                                      <p:cBhvr additive="base">
                                        <p:cTn id="19" dur="500" fill="hold"/>
                                        <p:tgtEl>
                                          <p:spTgt spid="23553">
                                            <p:txEl>
                                              <p:pRg st="14" end="1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3553">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ChangeArrowheads="1"/>
          </p:cNvSpPr>
          <p:nvPr/>
        </p:nvSpPr>
        <p:spPr bwMode="auto">
          <a:xfrm>
            <a:off x="251519" y="1006815"/>
            <a:ext cx="8640960" cy="41088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a:ln>
                  <a:noFill/>
                </a:ln>
                <a:solidFill>
                  <a:srgbClr val="0070C0"/>
                </a:solidFill>
                <a:effectLst/>
                <a:ea typeface="Times New Roman" pitchFamily="18" charset="0"/>
              </a:rPr>
              <a:t>1. CONDUCTION</a:t>
            </a:r>
          </a:p>
          <a:p>
            <a:pPr marL="0" marR="0" lvl="0" indent="0" algn="l" defTabSz="914400" rtl="0" eaLnBrk="1" fontAlgn="base" latinLnBrk="0" hangingPunct="1">
              <a:lnSpc>
                <a:spcPct val="100000"/>
              </a:lnSpc>
              <a:spcBef>
                <a:spcPct val="0"/>
              </a:spcBef>
              <a:spcAft>
                <a:spcPct val="0"/>
              </a:spcAft>
              <a:buClrTx/>
              <a:buSzTx/>
              <a:buFontTx/>
              <a:buNone/>
              <a:tabLst/>
            </a:pPr>
            <a:endParaRPr lang="en-US" sz="2400" dirty="0">
              <a:solidFill>
                <a:srgbClr val="3399FF"/>
              </a:solidFill>
              <a:latin typeface="Arial" pitchFamily="34" charset="0"/>
              <a:ea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700" b="0" i="0" u="none" strike="noStrike" cap="none" normalizeH="0" baseline="0" dirty="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 typeface="Arial" pitchFamily="34" charset="0"/>
              <a:buChar char="•"/>
              <a:tabLst/>
            </a:pPr>
            <a:r>
              <a:rPr kumimoji="0" lang="en-US" sz="1600" b="0" i="0" u="none" strike="noStrike" cap="none" normalizeH="0" baseline="0" dirty="0">
                <a:ln>
                  <a:noFill/>
                </a:ln>
                <a:solidFill>
                  <a:srgbClr val="000000"/>
                </a:solidFill>
                <a:effectLst/>
                <a:ea typeface="Times New Roman" pitchFamily="18" charset="0"/>
              </a:rPr>
              <a:t> </a:t>
            </a:r>
            <a:r>
              <a:rPr kumimoji="0" lang="en-US" b="0" i="0" u="none" strike="noStrike" cap="none" normalizeH="0" baseline="0" dirty="0">
                <a:ln>
                  <a:noFill/>
                </a:ln>
                <a:solidFill>
                  <a:srgbClr val="000000"/>
                </a:solidFill>
                <a:effectLst/>
                <a:ea typeface="Times New Roman" pitchFamily="18" charset="0"/>
              </a:rPr>
              <a:t>When one end of a rod is heated, the </a:t>
            </a:r>
            <a:r>
              <a:rPr kumimoji="0" lang="en-US" b="1" i="0" u="none" strike="noStrike" cap="none" normalizeH="0" baseline="0" dirty="0">
                <a:ln>
                  <a:noFill/>
                </a:ln>
                <a:solidFill>
                  <a:srgbClr val="0070C0"/>
                </a:solidFill>
                <a:effectLst/>
                <a:ea typeface="Times New Roman" pitchFamily="18" charset="0"/>
              </a:rPr>
              <a:t>molecules</a:t>
            </a:r>
            <a:r>
              <a:rPr kumimoji="0" lang="en-US" b="0" i="0" u="none" strike="noStrike" cap="none" normalizeH="0" baseline="0" dirty="0">
                <a:ln>
                  <a:noFill/>
                </a:ln>
                <a:solidFill>
                  <a:srgbClr val="000000"/>
                </a:solidFill>
                <a:effectLst/>
                <a:ea typeface="Times New Roman" pitchFamily="18" charset="0"/>
              </a:rPr>
              <a:t> in that end of the rod </a:t>
            </a:r>
            <a:r>
              <a:rPr kumimoji="0" lang="en-US" b="1" i="0" u="none" strike="noStrike" cap="none" normalizeH="0" baseline="0" dirty="0">
                <a:ln>
                  <a:noFill/>
                </a:ln>
                <a:solidFill>
                  <a:srgbClr val="0070C0"/>
                </a:solidFill>
                <a:effectLst/>
                <a:ea typeface="Times New Roman" pitchFamily="18" charset="0"/>
              </a:rPr>
              <a:t>vibrate faster and strike other nearby molecules</a:t>
            </a:r>
            <a:r>
              <a:rPr kumimoji="0" lang="en-US" b="0" i="0" u="none" strike="noStrike" cap="none" normalizeH="0" baseline="0" dirty="0">
                <a:ln>
                  <a:noFill/>
                </a:ln>
                <a:solidFill>
                  <a:srgbClr val="000000"/>
                </a:solidFill>
                <a:effectLst/>
                <a:ea typeface="Times New Roman" pitchFamily="18" charset="0"/>
              </a:rPr>
              <a:t>, </a:t>
            </a:r>
            <a:r>
              <a:rPr kumimoji="0" lang="en-US" b="1" i="0" u="none" strike="noStrike" cap="none" normalizeH="0" baseline="0" dirty="0">
                <a:ln>
                  <a:noFill/>
                </a:ln>
                <a:solidFill>
                  <a:srgbClr val="0070C0"/>
                </a:solidFill>
                <a:effectLst/>
                <a:ea typeface="Times New Roman" pitchFamily="18" charset="0"/>
              </a:rPr>
              <a:t>causing them to vibrate faster</a:t>
            </a:r>
            <a:r>
              <a:rPr kumimoji="0" lang="en-US" b="0" i="0" u="none" strike="noStrike" cap="none" normalizeH="0" baseline="0" dirty="0">
                <a:ln>
                  <a:noFill/>
                </a:ln>
                <a:solidFill>
                  <a:srgbClr val="000000"/>
                </a:solidFill>
                <a:effectLst/>
                <a:ea typeface="Times New Roman" pitchFamily="18" charset="0"/>
              </a:rPr>
              <a:t>. In this manner, the increased </a:t>
            </a:r>
            <a:r>
              <a:rPr kumimoji="0" lang="en-US" b="1" i="0" u="none" strike="noStrike" cap="none" normalizeH="0" baseline="0" dirty="0">
                <a:ln>
                  <a:noFill/>
                </a:ln>
                <a:solidFill>
                  <a:srgbClr val="0070C0"/>
                </a:solidFill>
                <a:effectLst/>
                <a:ea typeface="Times New Roman" pitchFamily="18" charset="0"/>
              </a:rPr>
              <a:t>molecular motion is transferred from one end of the rod to the other, permitting the heat to travel through the rod.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b="0" i="0" u="none" strike="noStrike" cap="none" normalizeH="0" baseline="0" dirty="0">
                <a:ln>
                  <a:noFill/>
                </a:ln>
                <a:solidFill>
                  <a:srgbClr val="000000"/>
                </a:solidFill>
                <a:effectLst/>
                <a:ea typeface="Times New Roman" pitchFamily="18" charset="0"/>
              </a:rPr>
              <a:t>Substances that allow heat to pass through them are called </a:t>
            </a:r>
            <a:r>
              <a:rPr kumimoji="0" lang="en-US" sz="2400" b="1" i="0" u="none" strike="noStrike" cap="none" normalizeH="0" baseline="0" dirty="0">
                <a:ln>
                  <a:noFill/>
                </a:ln>
                <a:solidFill>
                  <a:srgbClr val="0070C0"/>
                </a:solidFill>
                <a:effectLst/>
                <a:ea typeface="Times New Roman" pitchFamily="18" charset="0"/>
              </a:rPr>
              <a:t>Conductors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b="0" i="0" u="none" strike="noStrike" cap="none" normalizeH="0" baseline="0" dirty="0">
                <a:ln>
                  <a:noFill/>
                </a:ln>
                <a:solidFill>
                  <a:srgbClr val="000000"/>
                </a:solidFill>
                <a:effectLst/>
                <a:ea typeface="Times New Roman" pitchFamily="18" charset="0"/>
              </a:rPr>
              <a:t>Substances that </a:t>
            </a:r>
            <a:r>
              <a:rPr kumimoji="0" lang="en-US" b="1" i="0" u="none" strike="noStrike" cap="none" normalizeH="0" baseline="0" dirty="0">
                <a:ln>
                  <a:noFill/>
                </a:ln>
                <a:solidFill>
                  <a:srgbClr val="0070C0"/>
                </a:solidFill>
                <a:effectLst/>
                <a:ea typeface="Times New Roman" pitchFamily="18" charset="0"/>
              </a:rPr>
              <a:t>do not </a:t>
            </a:r>
            <a:r>
              <a:rPr kumimoji="0" lang="en-US" b="0" i="0" u="none" strike="noStrike" cap="none" normalizeH="0" baseline="0" dirty="0">
                <a:ln>
                  <a:noFill/>
                </a:ln>
                <a:solidFill>
                  <a:srgbClr val="000000"/>
                </a:solidFill>
                <a:effectLst/>
                <a:ea typeface="Times New Roman" pitchFamily="18" charset="0"/>
              </a:rPr>
              <a:t>readily allow heat to pass through them are called </a:t>
            </a:r>
            <a:r>
              <a:rPr lang="en-US" sz="2400" b="1" dirty="0">
                <a:solidFill>
                  <a:srgbClr val="0070C0"/>
                </a:solidFill>
                <a:ea typeface="Times New Roman" pitchFamily="18" charset="0"/>
              </a:rPr>
              <a:t>I</a:t>
            </a:r>
            <a:r>
              <a:rPr kumimoji="0" lang="en-US" sz="2400" b="1" i="0" u="none" strike="noStrike" cap="none" normalizeH="0" baseline="0" dirty="0">
                <a:ln>
                  <a:noFill/>
                </a:ln>
                <a:solidFill>
                  <a:srgbClr val="0070C0"/>
                </a:solidFill>
                <a:effectLst/>
                <a:ea typeface="Times New Roman" pitchFamily="18" charset="0"/>
              </a:rPr>
              <a:t>nsulators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sz="2400" b="1" dirty="0">
              <a:solidFill>
                <a:srgbClr val="0070C0"/>
              </a:solidFill>
              <a:ea typeface="Times New Roman" pitchFamily="18"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sz="2400" b="1" i="0" u="none" strike="noStrike" cap="none" normalizeH="0" baseline="0" dirty="0">
                <a:ln>
                  <a:noFill/>
                </a:ln>
                <a:solidFill>
                  <a:srgbClr val="0070C0"/>
                </a:solidFill>
                <a:effectLst/>
                <a:ea typeface="Times New Roman" pitchFamily="18" charset="0"/>
              </a:rPr>
              <a:t>CONDUCTION is heat transfer by PHYSICAL CONTACT</a:t>
            </a:r>
            <a:endParaRPr kumimoji="0" lang="en-US" sz="2400" b="0" i="0" u="none" strike="noStrike" cap="none" normalizeH="0" baseline="0" dirty="0">
              <a:ln>
                <a:noFill/>
              </a:ln>
              <a:solidFill>
                <a:srgbClr val="000000"/>
              </a:solidFill>
              <a:effectLst/>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ea typeface="Times New Roman" pitchFamily="18" charset="0"/>
            </a:endParaRPr>
          </a:p>
        </p:txBody>
      </p:sp>
      <p:sp>
        <p:nvSpPr>
          <p:cNvPr id="25602" name="Rectangle 2"/>
          <p:cNvSpPr>
            <a:spLocks noChangeArrowheads="1"/>
          </p:cNvSpPr>
          <p:nvPr/>
        </p:nvSpPr>
        <p:spPr bwMode="auto">
          <a:xfrm>
            <a:off x="1587500" y="5285305"/>
            <a:ext cx="6314614" cy="73866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0070C0"/>
                </a:solidFill>
                <a:effectLst/>
                <a:latin typeface="Arial" pitchFamily="34" charset="0"/>
                <a:ea typeface="Times New Roman" pitchFamily="18" charset="0"/>
              </a:rPr>
              <a:t>The</a:t>
            </a:r>
            <a:r>
              <a:rPr kumimoji="0" lang="en-US" sz="2400" b="1" i="0" u="none" strike="noStrike" cap="none" normalizeH="0" dirty="0">
                <a:ln>
                  <a:noFill/>
                </a:ln>
                <a:solidFill>
                  <a:srgbClr val="0070C0"/>
                </a:solidFill>
                <a:effectLst/>
                <a:latin typeface="Arial" pitchFamily="34" charset="0"/>
                <a:ea typeface="Times New Roman" pitchFamily="18" charset="0"/>
              </a:rPr>
              <a:t> ‘</a:t>
            </a:r>
            <a:r>
              <a:rPr kumimoji="0" lang="en-US" sz="2400" b="1" i="0" u="none" strike="noStrike" cap="none" normalizeH="0" baseline="0" dirty="0">
                <a:ln>
                  <a:noFill/>
                </a:ln>
                <a:solidFill>
                  <a:srgbClr val="0070C0"/>
                </a:solidFill>
                <a:effectLst/>
                <a:latin typeface="Arial" pitchFamily="34" charset="0"/>
                <a:ea typeface="Times New Roman" pitchFamily="18" charset="0"/>
              </a:rPr>
              <a:t>Thermal Conductivity’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a:ln>
                  <a:noFill/>
                </a:ln>
                <a:solidFill>
                  <a:srgbClr val="0070C0"/>
                </a:solidFill>
                <a:effectLst/>
                <a:latin typeface="Arial" pitchFamily="34" charset="0"/>
                <a:ea typeface="Times New Roman" pitchFamily="18" charset="0"/>
              </a:rPr>
              <a:t>of a material is a measure of its ability to conduct heat.</a:t>
            </a:r>
            <a:endParaRPr kumimoji="0" lang="en-US" b="1" i="0" u="none" strike="noStrike" cap="none" normalizeH="0" baseline="0" dirty="0">
              <a:ln>
                <a:noFill/>
              </a:ln>
              <a:solidFill>
                <a:srgbClr val="0070C0"/>
              </a:solidFill>
              <a:effectLst/>
              <a:latin typeface="Arial" pitchFamily="34" charset="0"/>
            </a:endParaRPr>
          </a:p>
        </p:txBody>
      </p:sp>
      <p:sp>
        <p:nvSpPr>
          <p:cNvPr id="44034" name="AutoShape 2" descr="data:image/jpeg;base64,/9j/4AAQSkZJRgABAQAAAQABAAD/2wCEAAkGBhQSERIUExMVFRUWFxUZFhgSGBkeFBEUFxgXGBcXGBUXGyYeGRwlGRoXHy8kJSkpLCwsFx8xNTAqNSYrLCkBCQoKDgwOGg8PGC0lHyQ1LzUsNTEsNTYsNSovNSkwMCwsLSwvNCwsKjQpLCwpLCosLCwpLCwsLCwsKSwsLCksLP/AABEIAIwAoAMBIgACEQEDEQH/xAAbAAEAAwEBAQEAAAAAAAAAAAAABQYHBAMCAf/EAEMQAAEDAgMEBAkICQUAAAAAAAEAAgMEEQUSIQYxQVETUmGBFiJCcXORk6HUByMyMzSxsrNVYnKCksHR0+EUFVRjov/EABoBAQADAQEBAAAAAAAAAAAAAAACAwQFAQb/xAAqEQEAAgECBQMEAgMAAAAAAAAAAQIDBBEFEyExMhIiQVFhcaHR8BQjM//aAAwDAQACEQMRAD8A3FERAREQEX4Cv1AREQEREBERAREQERcNdjDIjl1c/qM1d38APOvJmI6y9iJnpD6xLEBEB1nGzR958wX3FV3tfeoGVz5JRI9uUNFmtGpaOJJ4ldLJCQ49w7Fm53uX8uIhOCQL6VahqXSTtibfK3V57P8AJ0VlV2O/rjdVenpERFYgLkxCsDGErokfYKpY9iGups0alY9bqf8AHxTb5+GnTYeZfr2TeD4lnBB3qVWe0uJSxvzMge4cs8TT6nvFlOs2rltrRS90tN/eUdBmvlwxN46vdVStb+1ZV+XVd8LJf+FL7Wl/vKvYxhdLVSmWowh0khABc6anuQBYbqjktzK0O6XWX+CWH/oQ+2g+ITwRw/8AQh9tB8Qgv+NbRU9I1j6mVsTXvDGuffLnILgCeGjTv5LrpK2OVofG9r2nc5jg5p7wsrr9hMPlDR/tEsdnBx6KenBeLEZXHpz4ut9LHQaqy4FUR0UZjpsMfE0m5DZaa7jbe4me5PnQXGpqWxtLnmwH89y4XbQxcM57Ax1x7lEVu0D5WFjqKaxtqJqW4INwR89zUUzF60XH+kDuRMsDSe0tEpHqKqvN4nospFZjqss+JyyXEbTG3rv+n+63h5yvGlpWs3m5O8k6kneSSqzPXVxGkLr8i+nygdh6a64n1MpBL3PDr2sCLA3sQeet92izZLWid7Q00rFo2rK7TVjQN48/JeVPIHRlzON+9UuV7i4tzPtbS4F79vYu3DcblaGsDM99A1pDTp+tIQ3d2quMnqlOcW0brdspCOhL/Ke52bssSAPMB96m1TsGx2aGLK6jkJzOdpLTW8Yk8ZlYMHxtlQHWa5j2EB7JLZm33HxSQQbGxBI0PJb8cbViGLJO9plIoiKaDjxGSzSqVVxdK5zSbX48iCCD6wPUrniY8UqmNdaQ35r5jj9rRSJq7PD6xNbI6up6htg0xE8Dme33Bht71602AYk8XDqbvml+HXfiJ3K04L9EdycC1eTNWYuhrMNYxxb5U3wUxPrUvtpfh08FMT61L7aX4daOi+nclnI2WxPnS+2l+HQ7K4n1qX20vw60ZEGceCmJ9al9tL8OvobLYnzpfbS/DrRUQZydlcT61L7aX4dfngpifWpfbS/DrR0QZicGr2SsjkMFnC5LJJCQL20BhaCe9WCpw9maOIAG3jPPHK3n2k/zU/ieGdJlc12V7L5SRcEHeCOW5RjsInaXOGR7n2ubluQDgAb3Cy5a2me28NOOaxHdGQUEbpJXW8VrQ0a7nE3+4e9R9Zh+WmjczV732YNwuScvA7zbmrMzZt4bl6UWcbvs3W/HKb7raarspMBYxzSXOfk+gH2szzWGp7Sqq4LdOiyc0fVSnbI4mfLph5ppfh1adlNnHUwe6V4fLIGA5b5WtZnLWgnU6veb2G/cLKfRb2IREQeNVFmaQqLjEJikudL8zvWgLM9rsOElZMc7mlojAy23dG08RzK5fE8FcuL3Ohoc3Lvt8Oylb00gDSCBbcrrRU+UALKdnYS2vpfGJ+ctwGhY/ktgAVPCNLTDi6Ja7N6rRWOz9REXac0REQEREBERAREQEREBERAREQFmeOSSGpqnDIRnygG4LQ1jRvAN+e7itMWb4r9dVelf+Fqwa+f9cflo0/kr1FK9tXTuGUETRbrnRzwwjUDyXFbSsYi+0Qeng/NYtnUOHT7JT1XlAiIukyCIiAiIgIiICIiAiIgIiICIiAs3xX66q9K/8LVpCzfFfrqr0r/wtXP4h/zj8/y06fylARfaIfTQfmsWzrGIvtEPpoPzWLZ1Dh3hKWq8oERF02QREQEREBERAREQEREBERAREQFm+K/XVXpX/hatHJWR7RVTZjU9FMGF0pcxzr5XAW52uDYrBro3pEfdo0/lLli+0Q+mg/NYtnWFYXIWPhMkgkc2WN7nMuQA2Rrja3IDvW4wTte1rmkOa4AgjcQdxUdBG1bR90tT3iXoiIuiyiIiAiIgIiICIiAiIgIiIC5K3FYofrJGM5BxFz5hvKq2020rzI+GJxY1hyvc36bnWBIafJAvv3nsUJS0jfpHUneTcl3ncdT3r3YTOM4xLUmVkLx0Fsht4r35mC9i9hHG3kqkOwt8ehe9g5lz7etgeB61ZzA4ElkmW9riwLSQLXtvGgG4hc1RTTHqO/YJaf4X6f8AoqrJhrk8oTrktTsr89E8i5e4t62Z+X1uaweoqf2T2nkgdFEZWGBuhBLS9oNzcZNbA24nej6OSSNsZa1oAYLufqC0CxAYDy4kKFxTYPpXZxVPa+wBs3xTbd4ub77quuLlz7K/tZ64v5z+mu0eMwym0cjXHq3s7+E6+5dqwibZuqhFoaiN7Rrkmj0ve+hF7f4UnhHypVNHZlbA7o92drszR+/qR3q6Jn5hHlxPjMNkRRWA7TQVjA+CQO0uR5Q7lKqSuYmJ2kRER4IiICIiAiIgIiIKltLsq9z3TQWJdq9h0JIAGZp3Xta4PLequ6cxnK8FjurIC0919D3XWqrzmga8Fr2hwO8OAIPcV7uM0FcV9txDsVym2OpHE/Mtb6Mub7mkBcx2BpuHSjzSv/qm7xVjiC8X16uDdg6b/tPnkd/VdMWyNK23zIP7Zc73ONk3GdmoL3ZW3c7qsBLvU1WLZ/Yx7ntkqGhrGkERnVzyN2fgG9mt7cFdqelZGLMa1o5NAA9QXqm4zbab5PH0zzWYVeORpzSU7T83MOJjHku/V3Hs42HYfbiPEIrjxZW6PYdCCNCQPPw4K0LIPlSpxh9dSVlLeOWd7hLb6Dy3L4xb1iDY81XPTq0Unmeye/x/fo19F4UM5fHG473NaTbdcgFe6moEREBERAREQEREH//Z"/>
          <p:cNvSpPr>
            <a:spLocks noChangeAspect="1" noChangeArrowheads="1"/>
          </p:cNvSpPr>
          <p:nvPr/>
        </p:nvSpPr>
        <p:spPr bwMode="auto">
          <a:xfrm>
            <a:off x="63500" y="-650875"/>
            <a:ext cx="1524000" cy="133350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44036" name="AutoShape 4" descr="data:image/jpeg;base64,/9j/4AAQSkZJRgABAQAAAQABAAD/2wCEAAkGBhQSERIUExMVFRUWFxUZFhgSGBkeFBEUFxgXGBcXGBUXGyYeGRwlGRoXHy8kJSkpLCwsFx8xNTAqNSYrLCkBCQoKDgwOGg8PGC0lHyQ1LzUsNTEsNTYsNSovNSkwMCwsLSwvNCwsKjQpLCwpLCosLCwpLCwsLCwsKSwsLCksLP/AABEIAIwAoAMBIgACEQEDEQH/xAAbAAEAAwEBAQEAAAAAAAAAAAAABQYHBAMCAf/EAEMQAAEDAgMEBAkICQUAAAAAAAEAAgMEEQUSIQYxQVETUmGBFiJCcXORk6HUByMyMzSxsrNVYnKCksHR0+EUFVRjov/EABoBAQADAQEBAAAAAAAAAAAAAAACAwQFAQb/xAAqEQEAAgECBQMEAgMAAAAAAAAAAQIDBBEFEyExMhIiQVFhcaHR8BQjM//aAAwDAQACEQMRAD8A3FERAREQEX4Cv1AREQEREBERAREQERcNdjDIjl1c/qM1d38APOvJmI6y9iJnpD6xLEBEB1nGzR958wX3FV3tfeoGVz5JRI9uUNFmtGpaOJJ4ldLJCQ49w7Fm53uX8uIhOCQL6VahqXSTtibfK3V57P8AJ0VlV2O/rjdVenpERFYgLkxCsDGErokfYKpY9iGups0alY9bqf8AHxTb5+GnTYeZfr2TeD4lnBB3qVWe0uJSxvzMge4cs8TT6nvFlOs2rltrRS90tN/eUdBmvlwxN46vdVStb+1ZV+XVd8LJf+FL7Wl/vKvYxhdLVSmWowh0khABc6anuQBYbqjktzK0O6XWX+CWH/oQ+2g+ITwRw/8AQh9tB8Qgv+NbRU9I1j6mVsTXvDGuffLnILgCeGjTv5LrpK2OVofG9r2nc5jg5p7wsrr9hMPlDR/tEsdnBx6KenBeLEZXHpz4ut9LHQaqy4FUR0UZjpsMfE0m5DZaa7jbe4me5PnQXGpqWxtLnmwH89y4XbQxcM57Ax1x7lEVu0D5WFjqKaxtqJqW4INwR89zUUzF60XH+kDuRMsDSe0tEpHqKqvN4nospFZjqss+JyyXEbTG3rv+n+63h5yvGlpWs3m5O8k6kneSSqzPXVxGkLr8i+nygdh6a64n1MpBL3PDr2sCLA3sQeet92izZLWid7Q00rFo2rK7TVjQN48/JeVPIHRlzON+9UuV7i4tzPtbS4F79vYu3DcblaGsDM99A1pDTp+tIQ3d2quMnqlOcW0brdspCOhL/Ke52bssSAPMB96m1TsGx2aGLK6jkJzOdpLTW8Yk8ZlYMHxtlQHWa5j2EB7JLZm33HxSQQbGxBI0PJb8cbViGLJO9plIoiKaDjxGSzSqVVxdK5zSbX48iCCD6wPUrniY8UqmNdaQ35r5jj9rRSJq7PD6xNbI6up6htg0xE8Dme33Bht71602AYk8XDqbvml+HXfiJ3K04L9EdycC1eTNWYuhrMNYxxb5U3wUxPrUvtpfh08FMT61L7aX4daOi+nclnI2WxPnS+2l+HQ7K4n1qX20vw60ZEGceCmJ9al9tL8OvobLYnzpfbS/DrRUQZydlcT61L7aX4dfngpifWpfbS/DrR0QZicGr2SsjkMFnC5LJJCQL20BhaCe9WCpw9maOIAG3jPPHK3n2k/zU/ieGdJlc12V7L5SRcEHeCOW5RjsInaXOGR7n2ubluQDgAb3Cy5a2me28NOOaxHdGQUEbpJXW8VrQ0a7nE3+4e9R9Zh+WmjczV732YNwuScvA7zbmrMzZt4bl6UWcbvs3W/HKb7raarspMBYxzSXOfk+gH2szzWGp7Sqq4LdOiyc0fVSnbI4mfLph5ppfh1adlNnHUwe6V4fLIGA5b5WtZnLWgnU6veb2G/cLKfRb2IREQeNVFmaQqLjEJikudL8zvWgLM9rsOElZMc7mlojAy23dG08RzK5fE8FcuL3Ohoc3Lvt8Oylb00gDSCBbcrrRU+UALKdnYS2vpfGJ+ctwGhY/ktgAVPCNLTDi6Ja7N6rRWOz9REXac0REQEREBERAREQEREBERAREQFmeOSSGpqnDIRnygG4LQ1jRvAN+e7itMWb4r9dVelf+Fqwa+f9cflo0/kr1FK9tXTuGUETRbrnRzwwjUDyXFbSsYi+0Qeng/NYtnUOHT7JT1XlAiIukyCIiAiIgIiICIiAiIgIiICIiAs3xX66q9K/8LVpCzfFfrqr0r/wtXP4h/zj8/y06fylARfaIfTQfmsWzrGIvtEPpoPzWLZ1Dh3hKWq8oERF02QREQEREBERAREQEREBERAREQFm+K/XVXpX/hatHJWR7RVTZjU9FMGF0pcxzr5XAW52uDYrBro3pEfdo0/lLli+0Q+mg/NYtnWFYXIWPhMkgkc2WN7nMuQA2Rrja3IDvW4wTte1rmkOa4AgjcQdxUdBG1bR90tT3iXoiIuiyiIiAiIgIiICIiAiIgIiIC5K3FYofrJGM5BxFz5hvKq2020rzI+GJxY1hyvc36bnWBIafJAvv3nsUJS0jfpHUneTcl3ncdT3r3YTOM4xLUmVkLx0Fsht4r35mC9i9hHG3kqkOwt8ehe9g5lz7etgeB61ZzA4ElkmW9riwLSQLXtvGgG4hc1RTTHqO/YJaf4X6f8AoqrJhrk8oTrktTsr89E8i5e4t62Z+X1uaweoqf2T2nkgdFEZWGBuhBLS9oNzcZNbA24nej6OSSNsZa1oAYLufqC0CxAYDy4kKFxTYPpXZxVPa+wBs3xTbd4ub77quuLlz7K/tZ64v5z+mu0eMwym0cjXHq3s7+E6+5dqwibZuqhFoaiN7Rrkmj0ve+hF7f4UnhHypVNHZlbA7o92drszR+/qR3q6Jn5hHlxPjMNkRRWA7TQVjA+CQO0uR5Q7lKqSuYmJ2kRER4IiICIiAiIgIiIKltLsq9z3TQWJdq9h0JIAGZp3Xta4PLequ6cxnK8FjurIC0919D3XWqrzmga8Fr2hwO8OAIPcV7uM0FcV9txDsVym2OpHE/Mtb6Mub7mkBcx2BpuHSjzSv/qm7xVjiC8X16uDdg6b/tPnkd/VdMWyNK23zIP7Zc73ONk3GdmoL3ZW3c7qsBLvU1WLZ/Yx7ntkqGhrGkERnVzyN2fgG9mt7cFdqelZGLMa1o5NAA9QXqm4zbab5PH0zzWYVeORpzSU7T83MOJjHku/V3Hs42HYfbiPEIrjxZW6PYdCCNCQPPw4K0LIPlSpxh9dSVlLeOWd7hLb6Dy3L4xb1iDY81XPTq0Unmeye/x/fo19F4UM5fHG473NaTbdcgFe6moEREBERAREQEREH//Z"/>
          <p:cNvSpPr>
            <a:spLocks noChangeAspect="1" noChangeArrowheads="1"/>
          </p:cNvSpPr>
          <p:nvPr/>
        </p:nvSpPr>
        <p:spPr bwMode="auto">
          <a:xfrm>
            <a:off x="63500" y="-650875"/>
            <a:ext cx="1524000" cy="1333500"/>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44038" name="Picture 6" descr="http://www.educationalelectronicsusa.com/p/images/heat_a.gif"/>
          <p:cNvPicPr>
            <a:picLocks noChangeAspect="1" noChangeArrowheads="1"/>
          </p:cNvPicPr>
          <p:nvPr/>
        </p:nvPicPr>
        <p:blipFill>
          <a:blip r:embed="rId2" cstate="print"/>
          <a:srcRect/>
          <a:stretch>
            <a:fillRect/>
          </a:stretch>
        </p:blipFill>
        <p:spPr bwMode="auto">
          <a:xfrm>
            <a:off x="3851920" y="116632"/>
            <a:ext cx="1905000" cy="16668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5602">
                                            <p:txEl>
                                              <p:pRg st="0" end="0"/>
                                            </p:txEl>
                                          </p:spTgt>
                                        </p:tgtEl>
                                        <p:attrNameLst>
                                          <p:attrName>style.visibility</p:attrName>
                                        </p:attrNameLst>
                                      </p:cBhvr>
                                      <p:to>
                                        <p:strVal val="visible"/>
                                      </p:to>
                                    </p:set>
                                    <p:anim calcmode="lin" valueType="num">
                                      <p:cBhvr additive="base">
                                        <p:cTn id="7" dur="500" fill="hold"/>
                                        <p:tgtEl>
                                          <p:spTgt spid="2560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560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5602">
                                            <p:txEl>
                                              <p:pRg st="1" end="1"/>
                                            </p:txEl>
                                          </p:spTgt>
                                        </p:tgtEl>
                                        <p:attrNameLst>
                                          <p:attrName>style.visibility</p:attrName>
                                        </p:attrNameLst>
                                      </p:cBhvr>
                                      <p:to>
                                        <p:strVal val="visible"/>
                                      </p:to>
                                    </p:set>
                                    <p:anim calcmode="lin" valueType="num">
                                      <p:cBhvr additive="base">
                                        <p:cTn id="13" dur="500" fill="hold"/>
                                        <p:tgtEl>
                                          <p:spTgt spid="2560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560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893911"/>
            <a:ext cx="8712968" cy="5170646"/>
          </a:xfrm>
          <a:prstGeom prst="rect">
            <a:avLst/>
          </a:prstGeom>
        </p:spPr>
        <p:txBody>
          <a:bodyPr wrap="square">
            <a:spAutoFit/>
          </a:bodyPr>
          <a:lstStyle/>
          <a:p>
            <a:pPr lvl="0" eaLnBrk="0" fontAlgn="base" hangingPunct="0">
              <a:spcBef>
                <a:spcPct val="0"/>
              </a:spcBef>
              <a:spcAft>
                <a:spcPct val="0"/>
              </a:spcAft>
              <a:buFont typeface="Arial" pitchFamily="34" charset="0"/>
              <a:buChar char="•"/>
            </a:pPr>
            <a:r>
              <a:rPr lang="en-US" dirty="0">
                <a:solidFill>
                  <a:srgbClr val="000000"/>
                </a:solidFill>
                <a:ea typeface="Times New Roman" pitchFamily="18" charset="0"/>
              </a:rPr>
              <a:t> </a:t>
            </a:r>
            <a:r>
              <a:rPr lang="en-US" sz="2400" b="1" dirty="0">
                <a:solidFill>
                  <a:srgbClr val="0070C0"/>
                </a:solidFill>
                <a:ea typeface="Times New Roman" pitchFamily="18" charset="0"/>
              </a:rPr>
              <a:t>Gases </a:t>
            </a:r>
            <a:r>
              <a:rPr lang="en-US" dirty="0">
                <a:solidFill>
                  <a:srgbClr val="000000"/>
                </a:solidFill>
                <a:ea typeface="Times New Roman" pitchFamily="18" charset="0"/>
              </a:rPr>
              <a:t>are generally poor conductors of heat because their molecules are farther apart  than are the molecules in solids</a:t>
            </a:r>
          </a:p>
          <a:p>
            <a:pPr lvl="0" eaLnBrk="0" fontAlgn="base" hangingPunct="0">
              <a:spcBef>
                <a:spcPct val="0"/>
              </a:spcBef>
              <a:spcAft>
                <a:spcPct val="0"/>
              </a:spcAft>
              <a:buFont typeface="Arial" pitchFamily="34" charset="0"/>
              <a:buChar char="•"/>
            </a:pPr>
            <a:endParaRPr lang="en-US" dirty="0">
              <a:solidFill>
                <a:srgbClr val="000000"/>
              </a:solidFill>
              <a:ea typeface="Times New Roman" pitchFamily="18" charset="0"/>
            </a:endParaRPr>
          </a:p>
          <a:p>
            <a:pPr eaLnBrk="0" fontAlgn="base" hangingPunct="0">
              <a:spcBef>
                <a:spcPct val="0"/>
              </a:spcBef>
              <a:spcAft>
                <a:spcPct val="0"/>
              </a:spcAft>
            </a:pPr>
            <a:r>
              <a:rPr lang="en-US" dirty="0">
                <a:solidFill>
                  <a:srgbClr val="000000"/>
                </a:solidFill>
                <a:ea typeface="Times New Roman" pitchFamily="18" charset="0"/>
              </a:rPr>
              <a:t>Therefore, neighbouring molecules in a gas are less affected by the increased motions of heated molecules, and consequently heat is not conducted rapidly through them.</a:t>
            </a:r>
          </a:p>
          <a:p>
            <a:pPr eaLnBrk="0" fontAlgn="base" hangingPunct="0">
              <a:spcBef>
                <a:spcPct val="0"/>
              </a:spcBef>
              <a:spcAft>
                <a:spcPct val="0"/>
              </a:spcAft>
            </a:pPr>
            <a:endParaRPr lang="en-US" dirty="0">
              <a:solidFill>
                <a:srgbClr val="000000"/>
              </a:solidFill>
              <a:ea typeface="Times New Roman" pitchFamily="18" charset="0"/>
            </a:endParaRPr>
          </a:p>
          <a:p>
            <a:pPr eaLnBrk="0" fontAlgn="base" hangingPunct="0">
              <a:spcBef>
                <a:spcPct val="0"/>
              </a:spcBef>
              <a:spcAft>
                <a:spcPct val="0"/>
              </a:spcAft>
            </a:pPr>
            <a:r>
              <a:rPr lang="en-US" b="1" dirty="0">
                <a:solidFill>
                  <a:srgbClr val="0070C0"/>
                </a:solidFill>
                <a:ea typeface="Times New Roman" pitchFamily="18" charset="0"/>
              </a:rPr>
              <a:t>WHERE CAN WE SEE THIS FACT BEING USED TO ADVANTAGE IN CONSTRUCTION?</a:t>
            </a:r>
          </a:p>
          <a:p>
            <a:pPr lvl="0" eaLnBrk="0" fontAlgn="base" hangingPunct="0">
              <a:spcBef>
                <a:spcPct val="0"/>
              </a:spcBef>
              <a:spcAft>
                <a:spcPct val="0"/>
              </a:spcAft>
            </a:pPr>
            <a:endParaRPr lang="en-US" dirty="0">
              <a:solidFill>
                <a:srgbClr val="000000"/>
              </a:solidFill>
              <a:ea typeface="Times New Roman" pitchFamily="18" charset="0"/>
            </a:endParaRPr>
          </a:p>
          <a:p>
            <a:pPr lvl="0" eaLnBrk="0" fontAlgn="base" hangingPunct="0">
              <a:spcBef>
                <a:spcPct val="0"/>
              </a:spcBef>
              <a:spcAft>
                <a:spcPct val="0"/>
              </a:spcAft>
            </a:pPr>
            <a:endParaRPr lang="en-GB" dirty="0"/>
          </a:p>
          <a:p>
            <a:pPr lvl="0" eaLnBrk="0" fontAlgn="base" hangingPunct="0">
              <a:spcBef>
                <a:spcPct val="0"/>
              </a:spcBef>
              <a:spcAft>
                <a:spcPct val="0"/>
              </a:spcAft>
            </a:pPr>
            <a:endParaRPr lang="en-US" dirty="0">
              <a:solidFill>
                <a:srgbClr val="000000"/>
              </a:solidFill>
              <a:ea typeface="Times New Roman" pitchFamily="18" charset="0"/>
            </a:endParaRPr>
          </a:p>
          <a:p>
            <a:pPr lvl="0" eaLnBrk="0" fontAlgn="base" hangingPunct="0">
              <a:spcBef>
                <a:spcPct val="0"/>
              </a:spcBef>
              <a:spcAft>
                <a:spcPct val="0"/>
              </a:spcAft>
            </a:pPr>
            <a:endParaRPr lang="en-US" dirty="0">
              <a:solidFill>
                <a:srgbClr val="000000"/>
              </a:solidFill>
              <a:ea typeface="Times New Roman" pitchFamily="18" charset="0"/>
            </a:endParaRPr>
          </a:p>
          <a:p>
            <a:pPr lvl="0" eaLnBrk="0" fontAlgn="base" hangingPunct="0">
              <a:spcBef>
                <a:spcPct val="0"/>
              </a:spcBef>
              <a:spcAft>
                <a:spcPct val="0"/>
              </a:spcAft>
              <a:buFont typeface="Arial" pitchFamily="34" charset="0"/>
              <a:buChar char="•"/>
            </a:pPr>
            <a:r>
              <a:rPr lang="en-US" dirty="0">
                <a:solidFill>
                  <a:srgbClr val="000000"/>
                </a:solidFill>
                <a:ea typeface="Times New Roman" pitchFamily="18" charset="0"/>
              </a:rPr>
              <a:t> Substances like </a:t>
            </a:r>
            <a:r>
              <a:rPr lang="en-US" b="1" dirty="0">
                <a:solidFill>
                  <a:srgbClr val="0070C0"/>
                </a:solidFill>
                <a:ea typeface="Times New Roman" pitchFamily="18" charset="0"/>
              </a:rPr>
              <a:t>wood or plastic are poor conductors of heat</a:t>
            </a:r>
            <a:r>
              <a:rPr lang="en-US" dirty="0">
                <a:solidFill>
                  <a:srgbClr val="000000"/>
                </a:solidFill>
                <a:ea typeface="Times New Roman" pitchFamily="18" charset="0"/>
              </a:rPr>
              <a:t>.</a:t>
            </a:r>
          </a:p>
          <a:p>
            <a:pPr lvl="0" eaLnBrk="0" fontAlgn="base" hangingPunct="0">
              <a:spcBef>
                <a:spcPct val="0"/>
              </a:spcBef>
              <a:spcAft>
                <a:spcPct val="0"/>
              </a:spcAft>
            </a:pPr>
            <a:endParaRPr lang="en-US" dirty="0">
              <a:solidFill>
                <a:srgbClr val="000000"/>
              </a:solidFill>
              <a:ea typeface="Times New Roman" pitchFamily="18" charset="0"/>
            </a:endParaRPr>
          </a:p>
          <a:p>
            <a:pPr lvl="0" eaLnBrk="0" fontAlgn="base" hangingPunct="0">
              <a:spcBef>
                <a:spcPct val="0"/>
              </a:spcBef>
              <a:spcAft>
                <a:spcPct val="0"/>
              </a:spcAft>
              <a:buFont typeface="Arial" pitchFamily="34" charset="0"/>
              <a:buChar char="•"/>
            </a:pPr>
            <a:r>
              <a:rPr lang="en-US" dirty="0">
                <a:solidFill>
                  <a:srgbClr val="000000"/>
                </a:solidFill>
                <a:ea typeface="Times New Roman" pitchFamily="18" charset="0"/>
              </a:rPr>
              <a:t> </a:t>
            </a:r>
            <a:r>
              <a:rPr lang="en-US" b="1" dirty="0">
                <a:solidFill>
                  <a:srgbClr val="0070C0"/>
                </a:solidFill>
                <a:ea typeface="Times New Roman" pitchFamily="18" charset="0"/>
              </a:rPr>
              <a:t>The clothing we wear to modify our comfort levels is also a poor conductor of heat</a:t>
            </a:r>
            <a:r>
              <a:rPr lang="en-US" dirty="0">
                <a:solidFill>
                  <a:srgbClr val="000000"/>
                </a:solidFill>
                <a:ea typeface="Times New Roman" pitchFamily="18" charset="0"/>
              </a:rPr>
              <a:t>,</a:t>
            </a:r>
          </a:p>
          <a:p>
            <a:pPr lvl="0" eaLnBrk="0" fontAlgn="base" hangingPunct="0">
              <a:spcBef>
                <a:spcPct val="0"/>
              </a:spcBef>
              <a:spcAft>
                <a:spcPct val="0"/>
              </a:spcAft>
            </a:pPr>
            <a:r>
              <a:rPr lang="en-US" dirty="0">
                <a:solidFill>
                  <a:srgbClr val="000000"/>
                </a:solidFill>
                <a:ea typeface="Times New Roman" pitchFamily="18" charset="0"/>
              </a:rPr>
              <a:t>  enabling us to retain body warmth or give it up by removal of layers.</a:t>
            </a:r>
          </a:p>
          <a:p>
            <a:pPr lvl="0" eaLnBrk="0" fontAlgn="base" hangingPunct="0">
              <a:spcBef>
                <a:spcPct val="0"/>
              </a:spcBef>
              <a:spcAft>
                <a:spcPct val="0"/>
              </a:spcAft>
              <a:buFont typeface="Arial" pitchFamily="34" charset="0"/>
              <a:buChar char="•"/>
            </a:pPr>
            <a:endParaRPr lang="en-US" dirty="0">
              <a:solidFill>
                <a:srgbClr val="000000"/>
              </a:solidFill>
              <a:ea typeface="Times New Roman" pitchFamily="18" charset="0"/>
            </a:endParaRPr>
          </a:p>
          <a:p>
            <a:pPr lvl="0" eaLnBrk="0" fontAlgn="base" hangingPunct="0">
              <a:spcBef>
                <a:spcPct val="0"/>
              </a:spcBef>
              <a:spcAft>
                <a:spcPct val="0"/>
              </a:spcAft>
              <a:buFont typeface="Arial" pitchFamily="34" charset="0"/>
              <a:buChar char="•"/>
            </a:pPr>
            <a:r>
              <a:rPr lang="en-US" dirty="0">
                <a:solidFill>
                  <a:srgbClr val="000000"/>
                </a:solidFill>
                <a:ea typeface="Times New Roman" pitchFamily="18" charset="0"/>
              </a:rPr>
              <a:t> </a:t>
            </a:r>
            <a:r>
              <a:rPr lang="en-US" b="1" dirty="0">
                <a:solidFill>
                  <a:srgbClr val="0070C0"/>
                </a:solidFill>
                <a:ea typeface="Times New Roman" pitchFamily="18" charset="0"/>
              </a:rPr>
              <a:t>Porous material is generally less well conducting </a:t>
            </a:r>
            <a:r>
              <a:rPr lang="en-US" dirty="0">
                <a:solidFill>
                  <a:srgbClr val="000000"/>
                </a:solidFill>
                <a:ea typeface="Times New Roman" pitchFamily="18" charset="0"/>
              </a:rPr>
              <a:t>because it contains layers of trapped air</a:t>
            </a:r>
          </a:p>
          <a:p>
            <a:pPr lvl="0" eaLnBrk="0" fontAlgn="base" hangingPunct="0">
              <a:spcBef>
                <a:spcPct val="0"/>
              </a:spcBef>
              <a:spcAft>
                <a:spcPct val="0"/>
              </a:spcAft>
            </a:pPr>
            <a:r>
              <a:rPr lang="en-US" dirty="0">
                <a:solidFill>
                  <a:srgbClr val="000000"/>
                </a:solidFill>
                <a:ea typeface="Times New Roman" pitchFamily="18" charset="0"/>
              </a:rPr>
              <a:t>   which do not permit heat transfer easily.</a:t>
            </a:r>
            <a:endParaRPr lang="en-US" dirty="0"/>
          </a:p>
        </p:txBody>
      </p:sp>
      <p:sp>
        <p:nvSpPr>
          <p:cNvPr id="3" name="Rectangle 2"/>
          <p:cNvSpPr/>
          <p:nvPr/>
        </p:nvSpPr>
        <p:spPr>
          <a:xfrm>
            <a:off x="179512" y="188640"/>
            <a:ext cx="4890844" cy="523220"/>
          </a:xfrm>
          <a:prstGeom prst="rect">
            <a:avLst/>
          </a:prstGeom>
        </p:spPr>
        <p:txBody>
          <a:bodyPr wrap="square">
            <a:spAutoFit/>
          </a:bodyPr>
          <a:lstStyle/>
          <a:p>
            <a:pPr lvl="0" fontAlgn="base">
              <a:spcBef>
                <a:spcPct val="0"/>
              </a:spcBef>
              <a:spcAft>
                <a:spcPct val="0"/>
              </a:spcAft>
            </a:pPr>
            <a:r>
              <a:rPr lang="en-US" sz="2800" b="1" dirty="0">
                <a:solidFill>
                  <a:srgbClr val="0070C0"/>
                </a:solidFill>
                <a:ea typeface="Times New Roman" pitchFamily="18" charset="0"/>
              </a:rPr>
              <a:t>1. CONDUCTION (CONTINUED)</a:t>
            </a:r>
          </a:p>
        </p:txBody>
      </p:sp>
      <p:sp>
        <p:nvSpPr>
          <p:cNvPr id="4" name="TextBox 3"/>
          <p:cNvSpPr txBox="1"/>
          <p:nvPr/>
        </p:nvSpPr>
        <p:spPr>
          <a:xfrm>
            <a:off x="251520" y="3479234"/>
            <a:ext cx="7776864" cy="400110"/>
          </a:xfrm>
          <a:prstGeom prst="rect">
            <a:avLst/>
          </a:prstGeom>
          <a:noFill/>
        </p:spPr>
        <p:txBody>
          <a:bodyPr wrap="square" rtlCol="0">
            <a:spAutoFit/>
          </a:bodyPr>
          <a:lstStyle/>
          <a:p>
            <a:r>
              <a:rPr lang="en-GB" sz="2000" b="1" dirty="0">
                <a:solidFill>
                  <a:srgbClr val="0070C0"/>
                </a:solidFill>
              </a:rPr>
              <a:t>Cavity Walls…..Double glazed Windows…..Air entrapped Insulation.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9" end="9"/>
                                            </p:txEl>
                                          </p:spTgt>
                                        </p:tgtEl>
                                        <p:attrNameLst>
                                          <p:attrName>style.visibility</p:attrName>
                                        </p:attrNameLst>
                                      </p:cBhvr>
                                      <p:to>
                                        <p:strVal val="visible"/>
                                      </p:to>
                                    </p:set>
                                    <p:anim calcmode="lin" valueType="num">
                                      <p:cBhvr additive="base">
                                        <p:cTn id="13"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1" end="11"/>
                                            </p:txEl>
                                          </p:spTgt>
                                        </p:tgtEl>
                                        <p:attrNameLst>
                                          <p:attrName>style.visibility</p:attrName>
                                        </p:attrNameLst>
                                      </p:cBhvr>
                                      <p:to>
                                        <p:strVal val="visible"/>
                                      </p:to>
                                    </p:set>
                                    <p:anim calcmode="lin" valueType="num">
                                      <p:cBhvr additive="base">
                                        <p:cTn id="19" dur="5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1" end="11"/>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
                                            <p:txEl>
                                              <p:pRg st="12" end="12"/>
                                            </p:txEl>
                                          </p:spTgt>
                                        </p:tgtEl>
                                        <p:attrNameLst>
                                          <p:attrName>style.visibility</p:attrName>
                                        </p:attrNameLst>
                                      </p:cBhvr>
                                      <p:to>
                                        <p:strVal val="visible"/>
                                      </p:to>
                                    </p:set>
                                    <p:anim calcmode="lin" valueType="num">
                                      <p:cBhvr additive="base">
                                        <p:cTn id="23" dur="500" fill="hold"/>
                                        <p:tgtEl>
                                          <p:spTgt spid="2">
                                            <p:txEl>
                                              <p:pRg st="12" end="1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2">
                                            <p:txEl>
                                              <p:pRg st="14" end="14"/>
                                            </p:txEl>
                                          </p:spTgt>
                                        </p:tgtEl>
                                        <p:attrNameLst>
                                          <p:attrName>style.visibility</p:attrName>
                                        </p:attrNameLst>
                                      </p:cBhvr>
                                      <p:to>
                                        <p:strVal val="visible"/>
                                      </p:to>
                                    </p:set>
                                    <p:anim calcmode="lin" valueType="num">
                                      <p:cBhvr additive="base">
                                        <p:cTn id="29" dur="500" fill="hold"/>
                                        <p:tgtEl>
                                          <p:spTgt spid="2">
                                            <p:txEl>
                                              <p:pRg st="14" end="1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14" end="14"/>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
                                            <p:txEl>
                                              <p:pRg st="15" end="15"/>
                                            </p:txEl>
                                          </p:spTgt>
                                        </p:tgtEl>
                                        <p:attrNameLst>
                                          <p:attrName>style.visibility</p:attrName>
                                        </p:attrNameLst>
                                      </p:cBhvr>
                                      <p:to>
                                        <p:strVal val="visible"/>
                                      </p:to>
                                    </p:set>
                                    <p:anim calcmode="lin" valueType="num">
                                      <p:cBhvr additive="base">
                                        <p:cTn id="33" dur="500" fill="hold"/>
                                        <p:tgtEl>
                                          <p:spTgt spid="2">
                                            <p:txEl>
                                              <p:pRg st="15" end="1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txEl>
                                              <p:pRg st="15" end="1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1"/>
          <p:cNvSpPr>
            <a:spLocks noChangeArrowheads="1"/>
          </p:cNvSpPr>
          <p:nvPr/>
        </p:nvSpPr>
        <p:spPr bwMode="auto">
          <a:xfrm>
            <a:off x="179512" y="0"/>
            <a:ext cx="8964488" cy="50783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a:ln>
                  <a:noFill/>
                </a:ln>
                <a:solidFill>
                  <a:srgbClr val="0070C0"/>
                </a:solidFill>
                <a:effectLst/>
                <a:latin typeface="Calibri" pitchFamily="34" charset="0"/>
                <a:ea typeface="Times New Roman" pitchFamily="18" charset="0"/>
              </a:rPr>
              <a:t>2. CONVECTION</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800" b="1" i="0" u="none" strike="noStrike" cap="none" normalizeH="0" baseline="0" dirty="0">
              <a:ln>
                <a:noFill/>
              </a:ln>
              <a:solidFill>
                <a:srgbClr val="0070C0"/>
              </a:solidFill>
              <a:effectLst/>
              <a:latin typeface="Calibri"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tabLst/>
            </a:pPr>
            <a:r>
              <a:rPr kumimoji="0" lang="en-US" sz="1400" b="0" i="0" u="none" strike="noStrike" cap="none" normalizeH="0" baseline="0" dirty="0">
                <a:ln>
                  <a:noFill/>
                </a:ln>
                <a:solidFill>
                  <a:srgbClr val="000000"/>
                </a:solidFill>
                <a:effectLst/>
                <a:latin typeface="Calibri" pitchFamily="34" charset="0"/>
                <a:ea typeface="Times New Roman" pitchFamily="18" charset="0"/>
              </a:rPr>
              <a:t> Although </a:t>
            </a:r>
            <a:r>
              <a:rPr kumimoji="0" lang="en-US" sz="1400" b="1" i="0" u="none" strike="noStrike" cap="none" normalizeH="0" baseline="0" dirty="0">
                <a:ln>
                  <a:noFill/>
                </a:ln>
                <a:solidFill>
                  <a:srgbClr val="0070C0"/>
                </a:solidFill>
                <a:effectLst/>
                <a:latin typeface="Calibri" pitchFamily="34" charset="0"/>
                <a:ea typeface="Times New Roman" pitchFamily="18" charset="0"/>
              </a:rPr>
              <a:t>gases and liquids </a:t>
            </a:r>
            <a:r>
              <a:rPr kumimoji="0" lang="en-US" sz="1400" b="0" i="0" u="none" strike="noStrike" cap="none" normalizeH="0" baseline="0" dirty="0">
                <a:ln>
                  <a:noFill/>
                </a:ln>
                <a:solidFill>
                  <a:srgbClr val="000000"/>
                </a:solidFill>
                <a:effectLst/>
                <a:latin typeface="Calibri" pitchFamily="34" charset="0"/>
                <a:ea typeface="Times New Roman" pitchFamily="18" charset="0"/>
              </a:rPr>
              <a:t>are poor conductors of heat, heat is transferred through them by the process of  </a:t>
            </a:r>
            <a:r>
              <a:rPr kumimoji="0" lang="en-US" sz="1400" b="1" i="0" u="none" strike="noStrike" cap="none" normalizeH="0" baseline="0" dirty="0">
                <a:ln>
                  <a:noFill/>
                </a:ln>
                <a:solidFill>
                  <a:srgbClr val="0070C0"/>
                </a:solidFill>
                <a:effectLst/>
                <a:latin typeface="Calibri" pitchFamily="34" charset="0"/>
                <a:ea typeface="Times New Roman" pitchFamily="18" charset="0"/>
              </a:rPr>
              <a:t>convection</a:t>
            </a:r>
            <a:r>
              <a:rPr kumimoji="0" lang="en-US" sz="1400" b="0" i="0" u="none" strike="noStrike" cap="none" normalizeH="0" baseline="0" dirty="0">
                <a:ln>
                  <a:noFill/>
                </a:ln>
                <a:solidFill>
                  <a:srgbClr val="000000"/>
                </a:solidFill>
                <a:effectLst/>
                <a:latin typeface="Calibri" pitchFamily="34" charset="0"/>
                <a:ea typeface="Times New Roman" pitchFamily="18" charset="0"/>
              </a:rPr>
              <a:t>. </a:t>
            </a:r>
          </a:p>
          <a:p>
            <a:pPr marL="0" marR="0" lvl="0" indent="0" algn="l" defTabSz="914400" rtl="0" eaLnBrk="0" fontAlgn="base" latinLnBrk="0" hangingPunct="0">
              <a:lnSpc>
                <a:spcPct val="100000"/>
              </a:lnSpc>
              <a:spcBef>
                <a:spcPct val="0"/>
              </a:spcBef>
              <a:spcAft>
                <a:spcPct val="0"/>
              </a:spcAft>
              <a:buClrTx/>
              <a:buSzTx/>
              <a:tabLst/>
            </a:pPr>
            <a:endParaRPr kumimoji="0" lang="en-US" sz="1400" b="0" i="0" u="none" strike="noStrike" cap="none" normalizeH="0" baseline="0" dirty="0">
              <a:ln>
                <a:noFill/>
              </a:ln>
              <a:solidFill>
                <a:srgbClr val="000000"/>
              </a:solidFill>
              <a:effectLst/>
              <a:latin typeface="Calibri"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pPr>
            <a:r>
              <a:rPr kumimoji="0" lang="en-US" sz="2000" b="1" i="0" u="none" strike="noStrike" cap="none" normalizeH="0" baseline="0" dirty="0">
                <a:ln>
                  <a:noFill/>
                </a:ln>
                <a:solidFill>
                  <a:srgbClr val="0070C0"/>
                </a:solidFill>
                <a:effectLst/>
                <a:latin typeface="Calibri" pitchFamily="34" charset="0"/>
                <a:ea typeface="Times New Roman" pitchFamily="18" charset="0"/>
              </a:rPr>
              <a:t>  Convection is the transfer of heat due to the motion of the liquid or gas itself.</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200" b="0" i="0" u="none" strike="noStrike" cap="none" normalizeH="0" baseline="0" dirty="0">
              <a:ln>
                <a:noFill/>
              </a:ln>
              <a:solidFill>
                <a:srgbClr val="000000"/>
              </a:solidFill>
              <a:effectLst/>
              <a:latin typeface="Calibri"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pPr>
            <a:r>
              <a:rPr kumimoji="0" lang="en-US" sz="1400" b="0" i="0" u="none" strike="noStrike" cap="none" normalizeH="0" baseline="0" dirty="0">
                <a:ln>
                  <a:noFill/>
                </a:ln>
                <a:solidFill>
                  <a:srgbClr val="000000"/>
                </a:solidFill>
                <a:effectLst/>
                <a:latin typeface="Calibri" pitchFamily="34" charset="0"/>
                <a:ea typeface="Times New Roman" pitchFamily="18" charset="0"/>
              </a:rPr>
              <a:t> For example, when a </a:t>
            </a:r>
            <a:r>
              <a:rPr lang="en-US" sz="1400" dirty="0">
                <a:solidFill>
                  <a:srgbClr val="000000"/>
                </a:solidFill>
                <a:latin typeface="Calibri" pitchFamily="34" charset="0"/>
                <a:ea typeface="Times New Roman" pitchFamily="18" charset="0"/>
              </a:rPr>
              <a:t>pan</a:t>
            </a:r>
            <a:r>
              <a:rPr kumimoji="0" lang="en-US" sz="1400" b="0" i="0" u="none" strike="noStrike" cap="none" normalizeH="0" baseline="0" dirty="0">
                <a:ln>
                  <a:noFill/>
                </a:ln>
                <a:solidFill>
                  <a:srgbClr val="000000"/>
                </a:solidFill>
                <a:effectLst/>
                <a:latin typeface="Calibri" pitchFamily="34" charset="0"/>
                <a:ea typeface="Times New Roman" pitchFamily="18" charset="0"/>
              </a:rPr>
              <a:t> of water is heated  the water layer closest to the heat source is warmed slowly by  </a:t>
            </a:r>
          </a:p>
          <a:p>
            <a:pPr marL="0" marR="0" lvl="0" indent="0" algn="l" defTabSz="914400" rtl="0" eaLnBrk="0" fontAlgn="base" latinLnBrk="0" hangingPunct="0">
              <a:lnSpc>
                <a:spcPct val="100000"/>
              </a:lnSpc>
              <a:spcBef>
                <a:spcPct val="0"/>
              </a:spcBef>
              <a:spcAft>
                <a:spcPct val="0"/>
              </a:spcAft>
              <a:buClrTx/>
              <a:buSzTx/>
              <a:tabLst/>
            </a:pPr>
            <a:r>
              <a:rPr lang="en-US" sz="1400" dirty="0">
                <a:solidFill>
                  <a:srgbClr val="000000"/>
                </a:solidFill>
                <a:latin typeface="Calibri" pitchFamily="34" charset="0"/>
                <a:ea typeface="Times New Roman" pitchFamily="18" charset="0"/>
              </a:rPr>
              <a:t>   </a:t>
            </a:r>
            <a:r>
              <a:rPr kumimoji="0" lang="en-US" sz="1400" b="0" i="0" u="none" strike="noStrike" cap="none" normalizeH="0" baseline="0" dirty="0">
                <a:ln>
                  <a:noFill/>
                </a:ln>
                <a:solidFill>
                  <a:srgbClr val="000000"/>
                </a:solidFill>
                <a:effectLst/>
                <a:latin typeface="Calibri" pitchFamily="34" charset="0"/>
                <a:ea typeface="Times New Roman" pitchFamily="18" charset="0"/>
              </a:rPr>
              <a:t>conduction.</a:t>
            </a:r>
          </a:p>
          <a:p>
            <a:pPr marL="0" marR="0" lvl="0" indent="0" algn="l" defTabSz="914400" rtl="0" eaLnBrk="0" fontAlgn="base" latinLnBrk="0" hangingPunct="0">
              <a:lnSpc>
                <a:spcPct val="100000"/>
              </a:lnSpc>
              <a:spcBef>
                <a:spcPct val="0"/>
              </a:spcBef>
              <a:spcAft>
                <a:spcPct val="0"/>
              </a:spcAft>
              <a:buClrTx/>
              <a:buSzTx/>
              <a:tabLst/>
            </a:pPr>
            <a:r>
              <a:rPr lang="en-US" sz="1400" dirty="0">
                <a:solidFill>
                  <a:srgbClr val="000000"/>
                </a:solidFill>
                <a:latin typeface="Calibri" pitchFamily="34" charset="0"/>
                <a:ea typeface="Times New Roman" pitchFamily="18" charset="0"/>
              </a:rPr>
              <a:t> </a:t>
            </a:r>
            <a:r>
              <a:rPr kumimoji="0" lang="en-US" sz="1400" b="0" i="0" u="none" strike="noStrike" cap="none" normalizeH="0" baseline="0" dirty="0">
                <a:ln>
                  <a:noFill/>
                </a:ln>
                <a:solidFill>
                  <a:srgbClr val="000000"/>
                </a:solidFill>
                <a:effectLst/>
                <a:latin typeface="Calibri" pitchFamily="34" charset="0"/>
                <a:ea typeface="Times New Roman" pitchFamily="18" charset="0"/>
              </a:rPr>
              <a:t> As the water becomes warmer, it expands, becomes less dense, and rises. </a:t>
            </a:r>
          </a:p>
          <a:p>
            <a:pPr marL="0" marR="0" lvl="0" indent="0" algn="l" defTabSz="914400" rtl="0" eaLnBrk="0" fontAlgn="base" latinLnBrk="0" hangingPunct="0">
              <a:lnSpc>
                <a:spcPct val="100000"/>
              </a:lnSpc>
              <a:spcBef>
                <a:spcPct val="0"/>
              </a:spcBef>
              <a:spcAft>
                <a:spcPct val="0"/>
              </a:spcAft>
              <a:buClrTx/>
              <a:buSzTx/>
              <a:tabLst/>
            </a:pPr>
            <a:r>
              <a:rPr lang="en-US" sz="1400" dirty="0">
                <a:solidFill>
                  <a:srgbClr val="000000"/>
                </a:solidFill>
                <a:latin typeface="Calibri" pitchFamily="34" charset="0"/>
                <a:ea typeface="Times New Roman" pitchFamily="18" charset="0"/>
              </a:rPr>
              <a:t>  </a:t>
            </a:r>
            <a:r>
              <a:rPr kumimoji="0" lang="en-US" sz="1400" b="0" i="0" u="none" strike="noStrike" cap="none" normalizeH="0" baseline="0" dirty="0">
                <a:ln>
                  <a:noFill/>
                </a:ln>
                <a:solidFill>
                  <a:srgbClr val="000000"/>
                </a:solidFill>
                <a:effectLst/>
                <a:latin typeface="Calibri" pitchFamily="34" charset="0"/>
                <a:ea typeface="Times New Roman" pitchFamily="18" charset="0"/>
              </a:rPr>
              <a:t>This brings heat to the upper layer. </a:t>
            </a:r>
          </a:p>
          <a:p>
            <a:pPr marL="0" marR="0" lvl="0" indent="0" algn="l" defTabSz="914400" rtl="0" eaLnBrk="0" fontAlgn="base" latinLnBrk="0" hangingPunct="0">
              <a:lnSpc>
                <a:spcPct val="100000"/>
              </a:lnSpc>
              <a:spcBef>
                <a:spcPct val="0"/>
              </a:spcBef>
              <a:spcAft>
                <a:spcPct val="0"/>
              </a:spcAft>
              <a:buClrTx/>
              <a:buSzTx/>
              <a:tabLst/>
            </a:pPr>
            <a:r>
              <a:rPr lang="en-US" sz="1400" dirty="0">
                <a:solidFill>
                  <a:srgbClr val="000000"/>
                </a:solidFill>
                <a:latin typeface="Calibri" pitchFamily="34" charset="0"/>
                <a:ea typeface="Times New Roman" pitchFamily="18" charset="0"/>
              </a:rPr>
              <a:t> </a:t>
            </a:r>
            <a:r>
              <a:rPr kumimoji="0" lang="en-US" sz="1400" b="0" i="0" u="none" strike="noStrike" cap="none" normalizeH="0" baseline="0" dirty="0">
                <a:ln>
                  <a:noFill/>
                </a:ln>
                <a:solidFill>
                  <a:srgbClr val="000000"/>
                </a:solidFill>
                <a:effectLst/>
                <a:latin typeface="Calibri" pitchFamily="34" charset="0"/>
                <a:ea typeface="Times New Roman" pitchFamily="18" charset="0"/>
              </a:rPr>
              <a:t> At the same time, cooler water from the upper portion</a:t>
            </a:r>
            <a:r>
              <a:rPr kumimoji="0" lang="en-US" sz="1400" b="1" i="0" u="none" strike="noStrike" cap="none" normalizeH="0" baseline="0" dirty="0">
                <a:ln>
                  <a:noFill/>
                </a:ln>
                <a:solidFill>
                  <a:srgbClr val="000000"/>
                </a:solidFill>
                <a:effectLst/>
                <a:latin typeface="Calibri" pitchFamily="34" charset="0"/>
                <a:ea typeface="Times New Roman" pitchFamily="18" charset="0"/>
              </a:rPr>
              <a:t> </a:t>
            </a:r>
            <a:r>
              <a:rPr kumimoji="0" lang="en-US" sz="1400" b="0" i="0" u="none" strike="noStrike" cap="none" normalizeH="0" baseline="0" dirty="0">
                <a:ln>
                  <a:noFill/>
                </a:ln>
                <a:solidFill>
                  <a:srgbClr val="000000"/>
                </a:solidFill>
                <a:effectLst/>
                <a:latin typeface="Calibri" pitchFamily="34" charset="0"/>
                <a:ea typeface="Times New Roman" pitchFamily="18" charset="0"/>
              </a:rPr>
              <a:t>of the beaker moves down, takes the place of the rising water, </a:t>
            </a:r>
          </a:p>
          <a:p>
            <a:pPr marL="0" marR="0" lvl="0" indent="0" algn="l" defTabSz="914400" rtl="0" eaLnBrk="0" fontAlgn="base" latinLnBrk="0" hangingPunct="0">
              <a:lnSpc>
                <a:spcPct val="100000"/>
              </a:lnSpc>
              <a:spcBef>
                <a:spcPct val="0"/>
              </a:spcBef>
              <a:spcAft>
                <a:spcPct val="0"/>
              </a:spcAft>
              <a:buClrTx/>
              <a:buSzTx/>
              <a:tabLst/>
            </a:pPr>
            <a:r>
              <a:rPr lang="en-US" sz="1400" dirty="0">
                <a:solidFill>
                  <a:srgbClr val="000000"/>
                </a:solidFill>
                <a:latin typeface="Calibri" pitchFamily="34" charset="0"/>
                <a:ea typeface="Times New Roman" pitchFamily="18" charset="0"/>
              </a:rPr>
              <a:t>  </a:t>
            </a:r>
            <a:r>
              <a:rPr kumimoji="0" lang="en-US" sz="1400" b="0" i="0" u="none" strike="noStrike" cap="none" normalizeH="0" baseline="0" dirty="0">
                <a:ln>
                  <a:noFill/>
                </a:ln>
                <a:solidFill>
                  <a:srgbClr val="000000"/>
                </a:solidFill>
                <a:effectLst/>
                <a:latin typeface="Calibri" pitchFamily="34" charset="0"/>
                <a:ea typeface="Times New Roman" pitchFamily="18" charset="0"/>
              </a:rPr>
              <a:t>and becomes heated itself. </a:t>
            </a:r>
          </a:p>
          <a:p>
            <a:pPr marL="0" marR="0" lvl="0" indent="0" algn="l" defTabSz="914400" rtl="0" eaLnBrk="0" fontAlgn="base" latinLnBrk="0" hangingPunct="0">
              <a:lnSpc>
                <a:spcPct val="100000"/>
              </a:lnSpc>
              <a:spcBef>
                <a:spcPct val="0"/>
              </a:spcBef>
              <a:spcAft>
                <a:spcPct val="0"/>
              </a:spcAft>
              <a:buClrTx/>
              <a:buSzTx/>
              <a:tabLst/>
            </a:pPr>
            <a:r>
              <a:rPr lang="en-US" sz="1400" dirty="0">
                <a:solidFill>
                  <a:srgbClr val="000000"/>
                </a:solidFill>
                <a:latin typeface="Calibri" pitchFamily="34" charset="0"/>
                <a:ea typeface="Times New Roman" pitchFamily="18" charset="0"/>
              </a:rPr>
              <a:t>  </a:t>
            </a:r>
            <a:r>
              <a:rPr kumimoji="0" lang="en-US" sz="1400" b="0" i="0" u="none" strike="noStrike" cap="none" normalizeH="0" baseline="0" dirty="0">
                <a:ln>
                  <a:noFill/>
                </a:ln>
                <a:solidFill>
                  <a:srgbClr val="000000"/>
                </a:solidFill>
                <a:effectLst/>
                <a:latin typeface="Calibri" pitchFamily="34" charset="0"/>
                <a:ea typeface="Times New Roman" pitchFamily="18" charset="0"/>
              </a:rPr>
              <a:t>When warm enough, this water rises and carries heat upward.</a:t>
            </a:r>
          </a:p>
          <a:p>
            <a:pPr marL="0" marR="0" lvl="0" indent="0" algn="l" defTabSz="914400" rtl="0" eaLnBrk="0" fontAlgn="base" latinLnBrk="0" hangingPunct="0">
              <a:lnSpc>
                <a:spcPct val="100000"/>
              </a:lnSpc>
              <a:spcBef>
                <a:spcPct val="0"/>
              </a:spcBef>
              <a:spcAft>
                <a:spcPct val="0"/>
              </a:spcAft>
              <a:buClrTx/>
              <a:buSzTx/>
              <a:tabLst/>
            </a:pPr>
            <a:r>
              <a:rPr kumimoji="0" lang="en-US" sz="1400" b="0" i="0" u="none" strike="noStrike" cap="none" normalizeH="0" baseline="0" dirty="0">
                <a:ln>
                  <a:noFill/>
                </a:ln>
                <a:solidFill>
                  <a:srgbClr val="000000"/>
                </a:solidFill>
                <a:effectLst/>
                <a:latin typeface="Calibri" pitchFamily="34" charset="0"/>
                <a:ea typeface="Times New Roman" pitchFamily="18" charset="0"/>
              </a:rPr>
              <a:t>  As these processes continue, heat that enters the bottom of the </a:t>
            </a:r>
            <a:r>
              <a:rPr lang="en-US" sz="1400" dirty="0">
                <a:solidFill>
                  <a:srgbClr val="000000"/>
                </a:solidFill>
                <a:latin typeface="Calibri" pitchFamily="34" charset="0"/>
                <a:ea typeface="Times New Roman" pitchFamily="18" charset="0"/>
              </a:rPr>
              <a:t>pan</a:t>
            </a:r>
            <a:r>
              <a:rPr kumimoji="0" lang="en-US" sz="1400" b="0" i="0" u="none" strike="noStrike" cap="none" normalizeH="0" baseline="0" dirty="0">
                <a:ln>
                  <a:noFill/>
                </a:ln>
                <a:solidFill>
                  <a:srgbClr val="000000"/>
                </a:solidFill>
                <a:effectLst/>
                <a:latin typeface="Calibri" pitchFamily="34" charset="0"/>
                <a:ea typeface="Times New Roman" pitchFamily="18" charset="0"/>
              </a:rPr>
              <a:t> is distributed throughout the </a:t>
            </a:r>
            <a:r>
              <a:rPr lang="en-US" sz="1400" dirty="0">
                <a:solidFill>
                  <a:srgbClr val="000000"/>
                </a:solidFill>
                <a:latin typeface="Calibri" pitchFamily="34" charset="0"/>
                <a:ea typeface="Times New Roman" pitchFamily="18" charset="0"/>
              </a:rPr>
              <a:t>pan</a:t>
            </a:r>
            <a:endParaRPr kumimoji="0" lang="en-US" sz="1400" b="0" i="0" u="none" strike="noStrike" cap="none" normalizeH="0" baseline="0" dirty="0">
              <a:ln>
                <a:noFill/>
              </a:ln>
              <a:solidFill>
                <a:srgbClr val="000000"/>
              </a:solidFill>
              <a:effectLst/>
              <a:latin typeface="Calibri"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tabLst/>
            </a:pPr>
            <a:r>
              <a:rPr kumimoji="0" lang="en-US" sz="1400" b="0" i="0" u="none" strike="noStrike" cap="none" normalizeH="0" baseline="0" dirty="0">
                <a:ln>
                  <a:noFill/>
                </a:ln>
                <a:solidFill>
                  <a:srgbClr val="000000"/>
                </a:solidFill>
                <a:effectLst/>
                <a:latin typeface="Calibri" pitchFamily="34" charset="0"/>
                <a:ea typeface="Times New Roman" pitchFamily="18" charset="0"/>
              </a:rPr>
              <a:t>  until all the water is at the same temperature. </a:t>
            </a:r>
          </a:p>
          <a:p>
            <a:pPr marL="0" marR="0" lvl="0" indent="0" algn="l" defTabSz="914400" rtl="0" eaLnBrk="0" fontAlgn="base" latinLnBrk="0" hangingPunct="0">
              <a:lnSpc>
                <a:spcPct val="100000"/>
              </a:lnSpc>
              <a:spcBef>
                <a:spcPct val="0"/>
              </a:spcBef>
              <a:spcAft>
                <a:spcPct val="0"/>
              </a:spcAft>
              <a:buClrTx/>
              <a:buSzTx/>
              <a:tabLst/>
            </a:pPr>
            <a:r>
              <a:rPr lang="en-US" sz="1400" dirty="0">
                <a:solidFill>
                  <a:srgbClr val="000000"/>
                </a:solidFill>
                <a:latin typeface="Calibri" pitchFamily="34" charset="0"/>
                <a:ea typeface="Times New Roman" pitchFamily="18" charset="0"/>
              </a:rPr>
              <a:t>  </a:t>
            </a:r>
            <a:r>
              <a:rPr kumimoji="0" lang="en-US" sz="1400" b="1" i="0" u="none" strike="noStrike" cap="none" normalizeH="0" baseline="0" dirty="0">
                <a:ln>
                  <a:noFill/>
                </a:ln>
                <a:solidFill>
                  <a:srgbClr val="0070C0"/>
                </a:solidFill>
                <a:effectLst/>
                <a:latin typeface="Calibri" pitchFamily="34" charset="0"/>
                <a:ea typeface="Times New Roman" pitchFamily="18" charset="0"/>
              </a:rPr>
              <a:t>The moving water in such a case is said to have set up a ‘</a:t>
            </a:r>
            <a:r>
              <a:rPr lang="en-US" b="1" dirty="0">
                <a:solidFill>
                  <a:srgbClr val="0070C0"/>
                </a:solidFill>
                <a:latin typeface="Calibri" pitchFamily="34" charset="0"/>
                <a:ea typeface="Times New Roman" pitchFamily="18" charset="0"/>
              </a:rPr>
              <a:t>C</a:t>
            </a:r>
            <a:r>
              <a:rPr kumimoji="0" lang="en-US" b="1" i="0" u="none" strike="noStrike" cap="none" normalizeH="0" baseline="0" dirty="0">
                <a:ln>
                  <a:noFill/>
                </a:ln>
                <a:solidFill>
                  <a:srgbClr val="0070C0"/>
                </a:solidFill>
                <a:effectLst/>
                <a:latin typeface="Calibri" pitchFamily="34" charset="0"/>
                <a:ea typeface="Times New Roman" pitchFamily="18" charset="0"/>
              </a:rPr>
              <a:t>onvection </a:t>
            </a:r>
            <a:r>
              <a:rPr lang="en-US" b="1" dirty="0">
                <a:solidFill>
                  <a:srgbClr val="0070C0"/>
                </a:solidFill>
                <a:latin typeface="Calibri" pitchFamily="34" charset="0"/>
                <a:ea typeface="Times New Roman" pitchFamily="18" charset="0"/>
              </a:rPr>
              <a:t>C</a:t>
            </a:r>
            <a:r>
              <a:rPr kumimoji="0" lang="en-US" b="1" i="0" u="none" strike="noStrike" cap="none" normalizeH="0" baseline="0" dirty="0">
                <a:ln>
                  <a:noFill/>
                </a:ln>
                <a:solidFill>
                  <a:srgbClr val="0070C0"/>
                </a:solidFill>
                <a:effectLst/>
                <a:latin typeface="Calibri" pitchFamily="34" charset="0"/>
                <a:ea typeface="Times New Roman" pitchFamily="18" charset="0"/>
              </a:rPr>
              <a:t>urrent’</a:t>
            </a:r>
            <a:r>
              <a:rPr kumimoji="0" lang="en-US" sz="1400" b="0" i="0" u="none" strike="noStrike" cap="none" normalizeH="0" baseline="0" dirty="0">
                <a:ln>
                  <a:noFill/>
                </a:ln>
                <a:solidFill>
                  <a:srgbClr val="000000"/>
                </a:solidFill>
                <a:effectLst/>
                <a:latin typeface="Calibri" pitchFamily="34" charset="0"/>
                <a:ea typeface="Times New Roman" pitchFamily="18" charset="0"/>
              </a:rPr>
              <a:t>.</a:t>
            </a:r>
            <a:endParaRPr lang="en-US" sz="1400" dirty="0">
              <a:solidFill>
                <a:srgbClr val="000000"/>
              </a:solidFill>
              <a:latin typeface="Calibri"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dirty="0">
              <a:ln>
                <a:noFill/>
              </a:ln>
              <a:solidFill>
                <a:srgbClr val="000000"/>
              </a:solidFill>
              <a:effectLst/>
              <a:latin typeface="Calibri"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sz="1400" dirty="0">
              <a:solidFill>
                <a:srgbClr val="000000"/>
              </a:solidFill>
              <a:latin typeface="Calibri"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dirty="0">
              <a:ln>
                <a:noFill/>
              </a:ln>
              <a:solidFill>
                <a:srgbClr val="000000"/>
              </a:solidFill>
              <a:effectLst/>
              <a:latin typeface="Calibri"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400" b="0" i="0" u="none" strike="noStrike" cap="none" normalizeH="0" baseline="0" dirty="0">
              <a:ln>
                <a:noFill/>
              </a:ln>
              <a:solidFill>
                <a:schemeClr val="tx1"/>
              </a:solidFill>
              <a:effectLst/>
              <a:latin typeface="Arial" pitchFamily="34" charset="0"/>
            </a:endParaRPr>
          </a:p>
        </p:txBody>
      </p:sp>
      <p:pic>
        <p:nvPicPr>
          <p:cNvPr id="43010" name="Picture 2" descr="http://2.bp.blogspot.com/_yhsECU1rbe8/SkjXVHfji2I/AAAAAAAAALw/WWjhO4uzlQk/s320/convection+current.jpg"/>
          <p:cNvPicPr>
            <a:picLocks noChangeAspect="1" noChangeArrowheads="1"/>
          </p:cNvPicPr>
          <p:nvPr/>
        </p:nvPicPr>
        <p:blipFill>
          <a:blip r:embed="rId2" cstate="print"/>
          <a:srcRect/>
          <a:stretch>
            <a:fillRect/>
          </a:stretch>
        </p:blipFill>
        <p:spPr bwMode="auto">
          <a:xfrm>
            <a:off x="1115616" y="4367716"/>
            <a:ext cx="3048000" cy="2181226"/>
          </a:xfrm>
          <a:prstGeom prst="rect">
            <a:avLst/>
          </a:prstGeom>
          <a:noFill/>
        </p:spPr>
      </p:pic>
      <p:sp>
        <p:nvSpPr>
          <p:cNvPr id="5" name="TextBox 4"/>
          <p:cNvSpPr txBox="1"/>
          <p:nvPr/>
        </p:nvSpPr>
        <p:spPr>
          <a:xfrm>
            <a:off x="5868144" y="4488833"/>
            <a:ext cx="2376264" cy="1938992"/>
          </a:xfrm>
          <a:prstGeom prst="rect">
            <a:avLst/>
          </a:prstGeom>
          <a:solidFill>
            <a:schemeClr val="bg1">
              <a:lumMod val="85000"/>
            </a:schemeClr>
          </a:solidFill>
          <a:ln w="19050">
            <a:solidFill>
              <a:schemeClr val="accent1"/>
            </a:solidFill>
          </a:ln>
        </p:spPr>
        <p:txBody>
          <a:bodyPr wrap="square" rtlCol="0">
            <a:spAutoFit/>
          </a:bodyPr>
          <a:lstStyle/>
          <a:p>
            <a:pPr algn="ctr"/>
            <a:r>
              <a:rPr lang="en-GB" sz="2400" b="1" dirty="0">
                <a:solidFill>
                  <a:srgbClr val="0070C0"/>
                </a:solidFill>
              </a:rPr>
              <a:t>How can we can link this process to heating in our buildings for comfort?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768819"/>
            <a:ext cx="8280920" cy="2585323"/>
          </a:xfrm>
          <a:prstGeom prst="rect">
            <a:avLst/>
          </a:prstGeom>
        </p:spPr>
        <p:txBody>
          <a:bodyPr wrap="square">
            <a:spAutoFit/>
          </a:bodyPr>
          <a:lstStyle/>
          <a:p>
            <a:pPr lvl="0" eaLnBrk="0" fontAlgn="base" hangingPunct="0">
              <a:spcBef>
                <a:spcPct val="0"/>
              </a:spcBef>
              <a:spcAft>
                <a:spcPct val="0"/>
              </a:spcAft>
            </a:pPr>
            <a:r>
              <a:rPr lang="en-US" dirty="0">
                <a:solidFill>
                  <a:srgbClr val="000000"/>
                </a:solidFill>
                <a:latin typeface="Calibri" pitchFamily="34" charset="0"/>
                <a:ea typeface="Times New Roman" pitchFamily="18" charset="0"/>
              </a:rPr>
              <a:t>Heat is transferred through gases by </a:t>
            </a:r>
            <a:r>
              <a:rPr lang="en-US" b="1" dirty="0">
                <a:solidFill>
                  <a:srgbClr val="0070C0"/>
                </a:solidFill>
                <a:latin typeface="Calibri" pitchFamily="34" charset="0"/>
                <a:ea typeface="Times New Roman" pitchFamily="18" charset="0"/>
              </a:rPr>
              <a:t>Convection</a:t>
            </a:r>
            <a:r>
              <a:rPr lang="en-US" dirty="0">
                <a:solidFill>
                  <a:srgbClr val="000000"/>
                </a:solidFill>
                <a:latin typeface="Calibri" pitchFamily="34" charset="0"/>
                <a:ea typeface="Times New Roman" pitchFamily="18" charset="0"/>
              </a:rPr>
              <a:t>.</a:t>
            </a:r>
          </a:p>
          <a:p>
            <a:pPr lvl="0" eaLnBrk="0" fontAlgn="base" hangingPunct="0">
              <a:spcBef>
                <a:spcPct val="0"/>
              </a:spcBef>
              <a:spcAft>
                <a:spcPct val="0"/>
              </a:spcAft>
            </a:pPr>
            <a:endParaRPr lang="en-US" dirty="0">
              <a:solidFill>
                <a:srgbClr val="000000"/>
              </a:solidFill>
              <a:latin typeface="Calibri" pitchFamily="34" charset="0"/>
              <a:ea typeface="Times New Roman" pitchFamily="18" charset="0"/>
            </a:endParaRPr>
          </a:p>
          <a:p>
            <a:pPr lvl="0" algn="just" eaLnBrk="0" fontAlgn="base" hangingPunct="0">
              <a:spcBef>
                <a:spcPct val="0"/>
              </a:spcBef>
              <a:spcAft>
                <a:spcPct val="0"/>
              </a:spcAft>
            </a:pPr>
            <a:r>
              <a:rPr lang="en-US" b="1" dirty="0">
                <a:solidFill>
                  <a:srgbClr val="0070C0"/>
                </a:solidFill>
                <a:latin typeface="Calibri" pitchFamily="34" charset="0"/>
                <a:ea typeface="Times New Roman" pitchFamily="18" charset="0"/>
              </a:rPr>
              <a:t>It is by this means, in part, that a stove or a radiator heats a room</a:t>
            </a:r>
            <a:r>
              <a:rPr lang="en-US" dirty="0">
                <a:solidFill>
                  <a:srgbClr val="000000"/>
                </a:solidFill>
                <a:latin typeface="Calibri" pitchFamily="34" charset="0"/>
                <a:ea typeface="Times New Roman" pitchFamily="18" charset="0"/>
              </a:rPr>
              <a:t>. Heat from the radiator warms the air above it, causing the air to expand, become less dense, and rise. The cooler air that moves in to take the place of the warmed air is also soon warmed. As this air rises, a convection current is established.</a:t>
            </a:r>
          </a:p>
          <a:p>
            <a:pPr lvl="0" algn="just" eaLnBrk="0" fontAlgn="base" hangingPunct="0">
              <a:spcBef>
                <a:spcPct val="0"/>
              </a:spcBef>
              <a:spcAft>
                <a:spcPct val="0"/>
              </a:spcAft>
            </a:pPr>
            <a:endParaRPr lang="en-US" dirty="0">
              <a:solidFill>
                <a:srgbClr val="000000"/>
              </a:solidFill>
              <a:latin typeface="Calibri" pitchFamily="34" charset="0"/>
              <a:ea typeface="Times New Roman" pitchFamily="18" charset="0"/>
            </a:endParaRPr>
          </a:p>
          <a:p>
            <a:pPr lvl="0" algn="just" eaLnBrk="0" fontAlgn="base" hangingPunct="0">
              <a:spcBef>
                <a:spcPct val="0"/>
              </a:spcBef>
              <a:spcAft>
                <a:spcPct val="0"/>
              </a:spcAft>
            </a:pPr>
            <a:r>
              <a:rPr lang="en-US" b="1" dirty="0">
                <a:solidFill>
                  <a:srgbClr val="0070C0"/>
                </a:solidFill>
                <a:latin typeface="Calibri" pitchFamily="34" charset="0"/>
                <a:ea typeface="Times New Roman" pitchFamily="18" charset="0"/>
              </a:rPr>
              <a:t>The convection current continues to distribute heat throughout the room until the  entire room is warm, and it is in equilibrium temperature.</a:t>
            </a:r>
          </a:p>
        </p:txBody>
      </p:sp>
      <p:sp>
        <p:nvSpPr>
          <p:cNvPr id="3" name="Rectangle 2"/>
          <p:cNvSpPr/>
          <p:nvPr/>
        </p:nvSpPr>
        <p:spPr>
          <a:xfrm>
            <a:off x="539552" y="260648"/>
            <a:ext cx="4014753" cy="461665"/>
          </a:xfrm>
          <a:prstGeom prst="rect">
            <a:avLst/>
          </a:prstGeom>
        </p:spPr>
        <p:txBody>
          <a:bodyPr wrap="none">
            <a:spAutoFit/>
          </a:bodyPr>
          <a:lstStyle/>
          <a:p>
            <a:pPr lvl="0" fontAlgn="base">
              <a:spcBef>
                <a:spcPct val="0"/>
              </a:spcBef>
              <a:spcAft>
                <a:spcPct val="0"/>
              </a:spcAft>
            </a:pPr>
            <a:r>
              <a:rPr lang="en-US" sz="2400" b="1" dirty="0">
                <a:solidFill>
                  <a:srgbClr val="0070C0"/>
                </a:solidFill>
                <a:latin typeface="Calibri" pitchFamily="34" charset="0"/>
                <a:ea typeface="Times New Roman" pitchFamily="18" charset="0"/>
              </a:rPr>
              <a:t>2. CONVECTION (CONTINUED)</a:t>
            </a:r>
          </a:p>
        </p:txBody>
      </p:sp>
      <p:pic>
        <p:nvPicPr>
          <p:cNvPr id="53250" name="Picture 2" descr="http://t2.gstatic.com/images?q=tbn:ANd9GcT3YKcjp0VbG5UVhMaZz5daZ7lSfpyISj_tPbgGiB6UrwFNiFINgA"/>
          <p:cNvPicPr>
            <a:picLocks noChangeAspect="1" noChangeArrowheads="1"/>
          </p:cNvPicPr>
          <p:nvPr/>
        </p:nvPicPr>
        <p:blipFill>
          <a:blip r:embed="rId2" cstate="print"/>
          <a:srcRect/>
          <a:stretch>
            <a:fillRect/>
          </a:stretch>
        </p:blipFill>
        <p:spPr bwMode="auto">
          <a:xfrm>
            <a:off x="357158" y="3929066"/>
            <a:ext cx="4464496" cy="2678698"/>
          </a:xfrm>
          <a:prstGeom prst="rect">
            <a:avLst/>
          </a:prstGeom>
          <a:noFill/>
        </p:spPr>
      </p:pic>
      <p:pic>
        <p:nvPicPr>
          <p:cNvPr id="5" name="Picture 2" descr="http://www.john-guest.com/gfx/heatflow_radiator.jpg"/>
          <p:cNvPicPr>
            <a:picLocks noChangeAspect="1" noChangeArrowheads="1"/>
          </p:cNvPicPr>
          <p:nvPr/>
        </p:nvPicPr>
        <p:blipFill>
          <a:blip r:embed="rId3" cstate="print"/>
          <a:srcRect/>
          <a:stretch>
            <a:fillRect/>
          </a:stretch>
        </p:blipFill>
        <p:spPr bwMode="auto">
          <a:xfrm>
            <a:off x="5072066" y="4000504"/>
            <a:ext cx="3524248" cy="2581512"/>
          </a:xfrm>
          <a:prstGeom prst="rect">
            <a:avLst/>
          </a:prstGeom>
          <a:noFill/>
        </p:spPr>
      </p:pic>
      <p:sp>
        <p:nvSpPr>
          <p:cNvPr id="7" name="TextBox 6"/>
          <p:cNvSpPr txBox="1"/>
          <p:nvPr/>
        </p:nvSpPr>
        <p:spPr>
          <a:xfrm>
            <a:off x="1466808" y="3554781"/>
            <a:ext cx="2817160" cy="400110"/>
          </a:xfrm>
          <a:prstGeom prst="rect">
            <a:avLst/>
          </a:prstGeom>
          <a:noFill/>
        </p:spPr>
        <p:txBody>
          <a:bodyPr wrap="square" rtlCol="0">
            <a:spAutoFit/>
          </a:bodyPr>
          <a:lstStyle/>
          <a:p>
            <a:r>
              <a:rPr lang="en-US" sz="2000" b="1" dirty="0"/>
              <a:t>‘Thermal Buoyancy’</a:t>
            </a:r>
            <a:endParaRPr lang="en-GB"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http://cms.esi.info/Media/productImages/Warmafloor_HowUFHworks_1.jpg"/>
          <p:cNvPicPr>
            <a:picLocks noChangeAspect="1" noChangeArrowheads="1"/>
          </p:cNvPicPr>
          <p:nvPr/>
        </p:nvPicPr>
        <p:blipFill>
          <a:blip r:embed="rId2" cstate="print"/>
          <a:srcRect/>
          <a:stretch>
            <a:fillRect/>
          </a:stretch>
        </p:blipFill>
        <p:spPr bwMode="auto">
          <a:xfrm>
            <a:off x="4714876" y="3214686"/>
            <a:ext cx="4029799" cy="3333743"/>
          </a:xfrm>
          <a:prstGeom prst="rect">
            <a:avLst/>
          </a:prstGeom>
          <a:noFill/>
        </p:spPr>
      </p:pic>
      <p:pic>
        <p:nvPicPr>
          <p:cNvPr id="26630" name="Picture 6" descr="http://www.diyexplore.com/wp-content/uploads/2011/10/electric-underfloor-heating-installation-252x300.jpg"/>
          <p:cNvPicPr>
            <a:picLocks noChangeAspect="1" noChangeArrowheads="1"/>
          </p:cNvPicPr>
          <p:nvPr/>
        </p:nvPicPr>
        <p:blipFill>
          <a:blip r:embed="rId3" cstate="print"/>
          <a:srcRect/>
          <a:stretch>
            <a:fillRect/>
          </a:stretch>
        </p:blipFill>
        <p:spPr bwMode="auto">
          <a:xfrm>
            <a:off x="5929322" y="285728"/>
            <a:ext cx="2400300" cy="2857500"/>
          </a:xfrm>
          <a:prstGeom prst="rect">
            <a:avLst/>
          </a:prstGeom>
          <a:noFill/>
        </p:spPr>
      </p:pic>
      <p:sp>
        <p:nvSpPr>
          <p:cNvPr id="6" name="TextBox 5"/>
          <p:cNvSpPr txBox="1"/>
          <p:nvPr/>
        </p:nvSpPr>
        <p:spPr>
          <a:xfrm>
            <a:off x="571472" y="1714488"/>
            <a:ext cx="4929222" cy="1815882"/>
          </a:xfrm>
          <a:prstGeom prst="rect">
            <a:avLst/>
          </a:prstGeom>
          <a:noFill/>
        </p:spPr>
        <p:txBody>
          <a:bodyPr wrap="square" rtlCol="0">
            <a:spAutoFit/>
          </a:bodyPr>
          <a:lstStyle/>
          <a:p>
            <a:r>
              <a:rPr lang="en-US" sz="2800" dirty="0"/>
              <a:t>How do you think Under-floor heating compares to radiator heating for efficiency and comfort?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628"/>
                                        </p:tgtEl>
                                        <p:attrNameLst>
                                          <p:attrName>style.visibility</p:attrName>
                                        </p:attrNameLst>
                                      </p:cBhvr>
                                      <p:to>
                                        <p:strVal val="visible"/>
                                      </p:to>
                                    </p:set>
                                    <p:anim calcmode="lin" valueType="num">
                                      <p:cBhvr additive="base">
                                        <p:cTn id="7" dur="500" fill="hold"/>
                                        <p:tgtEl>
                                          <p:spTgt spid="26628"/>
                                        </p:tgtEl>
                                        <p:attrNameLst>
                                          <p:attrName>ppt_x</p:attrName>
                                        </p:attrNameLst>
                                      </p:cBhvr>
                                      <p:tavLst>
                                        <p:tav tm="0">
                                          <p:val>
                                            <p:strVal val="#ppt_x"/>
                                          </p:val>
                                        </p:tav>
                                        <p:tav tm="100000">
                                          <p:val>
                                            <p:strVal val="#ppt_x"/>
                                          </p:val>
                                        </p:tav>
                                      </p:tavLst>
                                    </p:anim>
                                    <p:anim calcmode="lin" valueType="num">
                                      <p:cBhvr additive="base">
                                        <p:cTn id="8" dur="500" fill="hold"/>
                                        <p:tgtEl>
                                          <p:spTgt spid="266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142844" y="379304"/>
            <a:ext cx="8750206" cy="64325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0070C0"/>
                </a:solidFill>
                <a:effectLst/>
                <a:ea typeface="Times New Roman" pitchFamily="18" charset="0"/>
              </a:rPr>
              <a:t>3. RADIATION</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sz="14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 typeface="Arial" pitchFamily="34" charset="0"/>
              <a:buChar char="•"/>
              <a:tabLst/>
            </a:pPr>
            <a:r>
              <a:rPr kumimoji="0" lang="en-US" sz="1600" b="0" i="0" u="none" strike="noStrike" cap="none" normalizeH="0" baseline="0" dirty="0">
                <a:ln>
                  <a:noFill/>
                </a:ln>
                <a:solidFill>
                  <a:srgbClr val="000000"/>
                </a:solidFill>
                <a:effectLst/>
                <a:ea typeface="Times New Roman" pitchFamily="18" charset="0"/>
              </a:rPr>
              <a:t> We know that light energy and heat energy travel from the sun to the earth through space, which is an</a:t>
            </a:r>
          </a:p>
          <a:p>
            <a:pPr marL="0" marR="0" lvl="0" indent="0" algn="just" defTabSz="914400" rtl="0" eaLnBrk="0" fontAlgn="base" latinLnBrk="0" hangingPunct="0">
              <a:lnSpc>
                <a:spcPct val="100000"/>
              </a:lnSpc>
              <a:spcBef>
                <a:spcPct val="0"/>
              </a:spcBef>
              <a:spcAft>
                <a:spcPct val="0"/>
              </a:spcAft>
              <a:buClrTx/>
              <a:buSzTx/>
              <a:tabLst/>
            </a:pPr>
            <a:r>
              <a:rPr lang="en-US" sz="1600" dirty="0">
                <a:solidFill>
                  <a:srgbClr val="000000"/>
                </a:solidFill>
                <a:ea typeface="Times New Roman" pitchFamily="18" charset="0"/>
              </a:rPr>
              <a:t>   </a:t>
            </a:r>
            <a:r>
              <a:rPr kumimoji="0" lang="en-US" sz="1600" b="0" i="0" u="none" strike="noStrike" cap="none" normalizeH="0" baseline="0" dirty="0">
                <a:ln>
                  <a:noFill/>
                </a:ln>
                <a:solidFill>
                  <a:srgbClr val="000000"/>
                </a:solidFill>
                <a:effectLst/>
                <a:ea typeface="Times New Roman" pitchFamily="18" charset="0"/>
              </a:rPr>
              <a:t>almost perfect vacuum. </a:t>
            </a:r>
          </a:p>
          <a:p>
            <a:pPr marL="0" marR="0" lvl="0" indent="0" algn="just" defTabSz="914400" rtl="0" eaLnBrk="0" fontAlgn="base" latinLnBrk="0" hangingPunct="0">
              <a:lnSpc>
                <a:spcPct val="100000"/>
              </a:lnSpc>
              <a:spcBef>
                <a:spcPct val="0"/>
              </a:spcBef>
              <a:spcAft>
                <a:spcPct val="0"/>
              </a:spcAft>
              <a:buClrTx/>
              <a:buSzTx/>
              <a:tabLst/>
            </a:pPr>
            <a:endParaRPr kumimoji="0" lang="en-US" sz="1600" b="0" i="0" u="none" strike="noStrike" cap="none" normalizeH="0" baseline="0" dirty="0">
              <a:ln>
                <a:noFill/>
              </a:ln>
              <a:solidFill>
                <a:srgbClr val="000000"/>
              </a:solidFill>
              <a:effectLst/>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ea typeface="Times New Roman" pitchFamily="18" charset="0"/>
              </a:rPr>
              <a:t>  These forms of energy, travelling </a:t>
            </a:r>
            <a:r>
              <a:rPr kumimoji="0" lang="en-US" sz="1600" b="1" i="0" u="none" strike="noStrike" cap="none" normalizeH="0" baseline="0" dirty="0">
                <a:ln>
                  <a:noFill/>
                </a:ln>
                <a:solidFill>
                  <a:srgbClr val="0070C0"/>
                </a:solidFill>
                <a:effectLst/>
                <a:ea typeface="Times New Roman" pitchFamily="18" charset="0"/>
              </a:rPr>
              <a:t>without the aid of molecular collisions</a:t>
            </a:r>
            <a:r>
              <a:rPr kumimoji="0" lang="en-US" sz="1600" b="0" i="0" u="none" strike="noStrike" cap="none" normalizeH="0" baseline="0" dirty="0">
                <a:ln>
                  <a:noFill/>
                </a:ln>
                <a:solidFill>
                  <a:srgbClr val="000000"/>
                </a:solidFill>
                <a:effectLst/>
                <a:ea typeface="Times New Roman" pitchFamily="18" charset="0"/>
              </a:rPr>
              <a:t>, are transferred from the sun</a:t>
            </a:r>
          </a:p>
          <a:p>
            <a:pPr marL="0" marR="0" lvl="0" indent="0" algn="just" defTabSz="914400" rtl="0" eaLnBrk="0" fontAlgn="base" latinLnBrk="0" hangingPunct="0">
              <a:lnSpc>
                <a:spcPct val="100000"/>
              </a:lnSpc>
              <a:spcBef>
                <a:spcPct val="0"/>
              </a:spcBef>
              <a:spcAft>
                <a:spcPct val="0"/>
              </a:spcAft>
              <a:buClrTx/>
              <a:buSzTx/>
              <a:buFontTx/>
              <a:buNone/>
              <a:tabLst/>
            </a:pPr>
            <a:r>
              <a:rPr lang="en-US" sz="1600" dirty="0">
                <a:solidFill>
                  <a:srgbClr val="000000"/>
                </a:solidFill>
                <a:ea typeface="Times New Roman" pitchFamily="18" charset="0"/>
              </a:rPr>
              <a:t> </a:t>
            </a:r>
            <a:r>
              <a:rPr kumimoji="0" lang="en-US" sz="1600" b="0" i="0" u="none" strike="noStrike" cap="none" normalizeH="0" baseline="0" dirty="0">
                <a:ln>
                  <a:noFill/>
                </a:ln>
                <a:solidFill>
                  <a:srgbClr val="000000"/>
                </a:solidFill>
                <a:effectLst/>
                <a:ea typeface="Times New Roman" pitchFamily="18" charset="0"/>
              </a:rPr>
              <a:t> to the earth by radiation, that is, </a:t>
            </a:r>
            <a:r>
              <a:rPr kumimoji="0" lang="en-US" sz="2000" b="1" i="0" u="none" strike="noStrike" cap="none" normalizeH="0" baseline="0" dirty="0">
                <a:ln>
                  <a:noFill/>
                </a:ln>
                <a:solidFill>
                  <a:srgbClr val="0070C0"/>
                </a:solidFill>
                <a:effectLst/>
                <a:ea typeface="Times New Roman" pitchFamily="18" charset="0"/>
              </a:rPr>
              <a:t>by means of rays, or waves</a:t>
            </a:r>
            <a:r>
              <a:rPr kumimoji="0" lang="en-US" sz="2000" b="0" i="0" u="none" strike="noStrike" cap="none" normalizeH="0" baseline="0" dirty="0">
                <a:ln>
                  <a:noFill/>
                </a:ln>
                <a:solidFill>
                  <a:srgbClr val="000000"/>
                </a:solidFill>
                <a:effectLst/>
                <a:ea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 typeface="Arial" pitchFamily="34" charset="0"/>
              <a:buChar char="•"/>
              <a:tabLst/>
            </a:pPr>
            <a:r>
              <a:rPr kumimoji="0" lang="en-US" sz="1600" b="0" i="0" u="none" strike="noStrike" cap="none" normalizeH="0" baseline="0" dirty="0">
                <a:ln>
                  <a:noFill/>
                </a:ln>
                <a:solidFill>
                  <a:srgbClr val="000000"/>
                </a:solidFill>
                <a:effectLst/>
                <a:ea typeface="Times New Roman" pitchFamily="18" charset="0"/>
              </a:rPr>
              <a:t> </a:t>
            </a:r>
            <a:r>
              <a:rPr kumimoji="0" lang="en-US" sz="1600" b="1" i="0" u="none" strike="noStrike" cap="none" normalizeH="0" baseline="0" dirty="0">
                <a:ln>
                  <a:noFill/>
                </a:ln>
                <a:solidFill>
                  <a:srgbClr val="0070C0"/>
                </a:solidFill>
                <a:effectLst/>
                <a:ea typeface="Times New Roman" pitchFamily="18" charset="0"/>
              </a:rPr>
              <a:t>You can understand this method of heat transfer by standing a short distance from an open fire or</a:t>
            </a:r>
          </a:p>
          <a:p>
            <a:pPr marL="0" marR="0" lvl="0" indent="0" algn="just" defTabSz="914400" rtl="0" eaLnBrk="0" fontAlgn="base" latinLnBrk="0" hangingPunct="0">
              <a:lnSpc>
                <a:spcPct val="100000"/>
              </a:lnSpc>
              <a:spcBef>
                <a:spcPct val="0"/>
              </a:spcBef>
              <a:spcAft>
                <a:spcPct val="0"/>
              </a:spcAft>
              <a:buClrTx/>
              <a:buSzTx/>
              <a:tabLst/>
            </a:pPr>
            <a:r>
              <a:rPr lang="en-US" sz="1600" b="1" dirty="0">
                <a:solidFill>
                  <a:srgbClr val="0070C0"/>
                </a:solidFill>
                <a:ea typeface="Times New Roman" pitchFamily="18" charset="0"/>
              </a:rPr>
              <a:t>  </a:t>
            </a:r>
            <a:r>
              <a:rPr kumimoji="0" lang="en-US" sz="1600" b="1" i="0" u="none" strike="noStrike" cap="none" normalizeH="0" baseline="0" dirty="0">
                <a:ln>
                  <a:noFill/>
                </a:ln>
                <a:solidFill>
                  <a:srgbClr val="0070C0"/>
                </a:solidFill>
                <a:effectLst/>
                <a:ea typeface="Times New Roman" pitchFamily="18" charset="0"/>
              </a:rPr>
              <a:t> by </a:t>
            </a:r>
            <a:r>
              <a:rPr lang="en-US" sz="1600" b="1" dirty="0">
                <a:solidFill>
                  <a:srgbClr val="0070C0"/>
                </a:solidFill>
                <a:ea typeface="Times New Roman" pitchFamily="18" charset="0"/>
              </a:rPr>
              <a:t> </a:t>
            </a:r>
            <a:r>
              <a:rPr kumimoji="0" lang="en-US" sz="1600" b="1" i="0" u="none" strike="noStrike" cap="none" normalizeH="0" baseline="0" dirty="0">
                <a:ln>
                  <a:noFill/>
                </a:ln>
                <a:solidFill>
                  <a:srgbClr val="0070C0"/>
                </a:solidFill>
                <a:effectLst/>
                <a:ea typeface="Times New Roman" pitchFamily="18" charset="0"/>
              </a:rPr>
              <a:t> placing your hand a little to one side of a hot radiator.</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0070C0"/>
              </a:solidFill>
              <a:effectLst/>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 typeface="Arial" pitchFamily="34" charset="0"/>
              <a:buChar char="•"/>
              <a:tabLst/>
            </a:pPr>
            <a:r>
              <a:rPr kumimoji="0" lang="en-US" sz="1600" b="1" i="0" u="none" strike="noStrike" cap="none" normalizeH="0" baseline="0" dirty="0">
                <a:ln>
                  <a:noFill/>
                </a:ln>
                <a:solidFill>
                  <a:srgbClr val="0070C0"/>
                </a:solidFill>
                <a:effectLst/>
                <a:ea typeface="Times New Roman" pitchFamily="18" charset="0"/>
              </a:rPr>
              <a:t> Since neither source of heat is being touched, you cannot receive heat by conduction. </a:t>
            </a:r>
          </a:p>
          <a:p>
            <a:pPr marL="0" marR="0" lvl="0" indent="0" algn="just" defTabSz="914400" rtl="0" eaLnBrk="0" fontAlgn="base" latinLnBrk="0" hangingPunct="0">
              <a:lnSpc>
                <a:spcPct val="100000"/>
              </a:lnSpc>
              <a:spcBef>
                <a:spcPct val="0"/>
              </a:spcBef>
              <a:spcAft>
                <a:spcPct val="0"/>
              </a:spcAft>
              <a:buClrTx/>
              <a:buSzTx/>
              <a:tabLst/>
            </a:pPr>
            <a:r>
              <a:rPr lang="en-US" sz="1600" b="1" dirty="0">
                <a:solidFill>
                  <a:srgbClr val="0070C0"/>
                </a:solidFill>
                <a:ea typeface="Times New Roman" pitchFamily="18" charset="0"/>
              </a:rPr>
              <a:t>  </a:t>
            </a:r>
            <a:r>
              <a:rPr kumimoji="0" lang="en-US" sz="1600" b="1" i="0" u="none" strike="noStrike" cap="none" normalizeH="0" baseline="0" dirty="0">
                <a:ln>
                  <a:noFill/>
                </a:ln>
                <a:solidFill>
                  <a:srgbClr val="0070C0"/>
                </a:solidFill>
                <a:effectLst/>
                <a:ea typeface="Times New Roman" pitchFamily="18" charset="0"/>
              </a:rPr>
              <a:t>Since warm air rises vertically from the heat source, the heat cannot reach you by convection.</a:t>
            </a:r>
          </a:p>
          <a:p>
            <a:pPr marL="0" marR="0" lvl="0" indent="0" algn="just" defTabSz="914400" rtl="0" eaLnBrk="0" fontAlgn="base" latinLnBrk="0" hangingPunct="0">
              <a:lnSpc>
                <a:spcPct val="100000"/>
              </a:lnSpc>
              <a:spcBef>
                <a:spcPct val="0"/>
              </a:spcBef>
              <a:spcAft>
                <a:spcPct val="0"/>
              </a:spcAft>
              <a:buClrTx/>
              <a:buSzTx/>
              <a:buFontTx/>
              <a:buNone/>
              <a:tabLst/>
            </a:pPr>
            <a:endParaRPr lang="en-US" sz="1600" b="1" dirty="0">
              <a:solidFill>
                <a:srgbClr val="0070C0"/>
              </a:solidFill>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 typeface="Arial" pitchFamily="34" charset="0"/>
              <a:buChar char="•"/>
              <a:tabLst/>
            </a:pPr>
            <a:r>
              <a:rPr kumimoji="0" lang="en-US" sz="1600" b="1" i="0" u="none" strike="noStrike" cap="none" normalizeH="0" baseline="0" dirty="0">
                <a:ln>
                  <a:noFill/>
                </a:ln>
                <a:solidFill>
                  <a:srgbClr val="0070C0"/>
                </a:solidFill>
                <a:effectLst/>
                <a:ea typeface="Times New Roman" pitchFamily="18" charset="0"/>
              </a:rPr>
              <a:t> The heat that is transferred to you from the fire or radiator reaches you by radiation.</a:t>
            </a:r>
          </a:p>
          <a:p>
            <a:pPr marL="0" marR="0" lvl="0" indent="0" algn="just" defTabSz="914400" rtl="0" eaLnBrk="0" fontAlgn="base" latinLnBrk="0" hangingPunct="0">
              <a:lnSpc>
                <a:spcPct val="100000"/>
              </a:lnSpc>
              <a:spcBef>
                <a:spcPct val="0"/>
              </a:spcBef>
              <a:spcAft>
                <a:spcPct val="0"/>
              </a:spcAft>
              <a:buClrTx/>
              <a:buSzTx/>
              <a:buFontTx/>
              <a:buNone/>
              <a:tabLst/>
            </a:pPr>
            <a:endParaRPr lang="en-US" sz="1600" dirty="0">
              <a:solidFill>
                <a:srgbClr val="000000"/>
              </a:solidFill>
            </a:endParaRPr>
          </a:p>
          <a:p>
            <a:pPr marL="0" marR="0" lvl="0" indent="0" algn="just" defTabSz="914400" rtl="0" eaLnBrk="0" fontAlgn="base" latinLnBrk="0" hangingPunct="0">
              <a:lnSpc>
                <a:spcPct val="100000"/>
              </a:lnSpc>
              <a:spcBef>
                <a:spcPct val="0"/>
              </a:spcBef>
              <a:spcAft>
                <a:spcPct val="0"/>
              </a:spcAft>
              <a:buClrTx/>
              <a:buSzTx/>
              <a:buFont typeface="Arial" pitchFamily="34" charset="0"/>
              <a:buChar char="•"/>
              <a:tabLst/>
            </a:pPr>
            <a:r>
              <a:rPr kumimoji="0" lang="en-US" sz="1600" b="0" i="0" u="none" strike="noStrike" cap="none" normalizeH="0" baseline="0" dirty="0">
                <a:ln>
                  <a:noFill/>
                </a:ln>
                <a:solidFill>
                  <a:srgbClr val="000000"/>
                </a:solidFill>
                <a:effectLst/>
                <a:ea typeface="Times New Roman" pitchFamily="18" charset="0"/>
              </a:rPr>
              <a:t> </a:t>
            </a:r>
            <a:r>
              <a:rPr kumimoji="0" lang="en-US" sz="1600" b="1" i="0" u="none" strike="noStrike" cap="none" normalizeH="0" baseline="0" dirty="0">
                <a:ln>
                  <a:noFill/>
                </a:ln>
                <a:solidFill>
                  <a:srgbClr val="0070C0"/>
                </a:solidFill>
                <a:effectLst/>
                <a:ea typeface="Times New Roman" pitchFamily="18" charset="0"/>
              </a:rPr>
              <a:t>In warm climates, </a:t>
            </a:r>
            <a:r>
              <a:rPr lang="en-US" sz="1600" b="1" dirty="0">
                <a:solidFill>
                  <a:srgbClr val="0070C0"/>
                </a:solidFill>
                <a:ea typeface="Times New Roman" pitchFamily="18" charset="0"/>
              </a:rPr>
              <a:t>light colours</a:t>
            </a:r>
            <a:r>
              <a:rPr kumimoji="0" lang="en-US" sz="1600" b="1" i="0" u="none" strike="noStrike" cap="none" normalizeH="0" baseline="0" dirty="0">
                <a:ln>
                  <a:noFill/>
                </a:ln>
                <a:solidFill>
                  <a:srgbClr val="0070C0"/>
                </a:solidFill>
                <a:effectLst/>
                <a:ea typeface="Times New Roman" pitchFamily="18" charset="0"/>
              </a:rPr>
              <a:t> which reflects the radiant heat of the sun </a:t>
            </a:r>
            <a:r>
              <a:rPr lang="en-US" sz="1600" b="1" dirty="0">
                <a:solidFill>
                  <a:srgbClr val="0070C0"/>
                </a:solidFill>
                <a:ea typeface="Times New Roman" pitchFamily="18" charset="0"/>
              </a:rPr>
              <a:t>are </a:t>
            </a:r>
            <a:r>
              <a:rPr kumimoji="0" lang="en-US" sz="1600" b="1" i="0" u="none" strike="noStrike" cap="none" normalizeH="0" baseline="0" dirty="0">
                <a:ln>
                  <a:noFill/>
                </a:ln>
                <a:solidFill>
                  <a:srgbClr val="0070C0"/>
                </a:solidFill>
                <a:effectLst/>
                <a:ea typeface="Times New Roman" pitchFamily="18" charset="0"/>
              </a:rPr>
              <a:t>cooler than dark</a:t>
            </a:r>
          </a:p>
          <a:p>
            <a:pPr marL="0" marR="0" lvl="0" indent="0" algn="just" defTabSz="914400" rtl="0" eaLnBrk="0" fontAlgn="base" latinLnBrk="0" hangingPunct="0">
              <a:lnSpc>
                <a:spcPct val="100000"/>
              </a:lnSpc>
              <a:spcBef>
                <a:spcPct val="0"/>
              </a:spcBef>
              <a:spcAft>
                <a:spcPct val="0"/>
              </a:spcAft>
              <a:buClrTx/>
              <a:buSzTx/>
              <a:tabLst/>
            </a:pPr>
            <a:r>
              <a:rPr lang="en-US" sz="1600" b="1" dirty="0">
                <a:solidFill>
                  <a:srgbClr val="0070C0"/>
                </a:solidFill>
                <a:ea typeface="Times New Roman" pitchFamily="18" charset="0"/>
              </a:rPr>
              <a:t> </a:t>
            </a:r>
            <a:r>
              <a:rPr kumimoji="0" lang="en-US" sz="1600" b="1" i="0" u="none" strike="noStrike" cap="none" normalizeH="0" baseline="0" dirty="0">
                <a:ln>
                  <a:noFill/>
                </a:ln>
                <a:solidFill>
                  <a:srgbClr val="0070C0"/>
                </a:solidFill>
                <a:effectLst/>
                <a:ea typeface="Times New Roman" pitchFamily="18" charset="0"/>
              </a:rPr>
              <a:t> colours </a:t>
            </a:r>
            <a:r>
              <a:rPr lang="en-US" sz="1600" b="1" dirty="0">
                <a:solidFill>
                  <a:srgbClr val="0070C0"/>
                </a:solidFill>
                <a:ea typeface="Times New Roman" pitchFamily="18" charset="0"/>
              </a:rPr>
              <a:t> </a:t>
            </a:r>
            <a:r>
              <a:rPr kumimoji="0" lang="en-US" sz="1600" b="1" i="0" u="none" strike="noStrike" cap="none" normalizeH="0" baseline="0" dirty="0">
                <a:ln>
                  <a:noFill/>
                </a:ln>
                <a:solidFill>
                  <a:srgbClr val="0070C0"/>
                </a:solidFill>
                <a:effectLst/>
                <a:ea typeface="Times New Roman" pitchFamily="18" charset="0"/>
              </a:rPr>
              <a:t>which quickly absorbs the radiant heat.</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 typeface="Arial" pitchFamily="34" charset="0"/>
              <a:buChar char="•"/>
              <a:tabLst/>
            </a:pPr>
            <a:r>
              <a:rPr kumimoji="0" lang="en-US" sz="1600" b="1" i="0" u="none" strike="noStrike" cap="none" normalizeH="0" baseline="0" dirty="0">
                <a:ln>
                  <a:noFill/>
                </a:ln>
                <a:solidFill>
                  <a:srgbClr val="0070C0"/>
                </a:solidFill>
                <a:effectLst/>
                <a:ea typeface="Times New Roman" pitchFamily="18" charset="0"/>
              </a:rPr>
              <a:t> </a:t>
            </a:r>
            <a:r>
              <a:rPr kumimoji="0" lang="en-US" b="1" i="0" u="none" strike="noStrike" cap="none" normalizeH="0" baseline="0" dirty="0">
                <a:ln>
                  <a:noFill/>
                </a:ln>
                <a:solidFill>
                  <a:srgbClr val="0070C0"/>
                </a:solidFill>
                <a:effectLst/>
                <a:ea typeface="Times New Roman" pitchFamily="18" charset="0"/>
              </a:rPr>
              <a:t>Bodies that are shiny and smooth do not absorb heat readily…</a:t>
            </a:r>
            <a:r>
              <a:rPr lang="en-US" b="1" dirty="0">
                <a:solidFill>
                  <a:srgbClr val="0070C0"/>
                </a:solidFill>
                <a:ea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tabLst/>
            </a:pPr>
            <a:r>
              <a:rPr lang="en-US" b="1" dirty="0">
                <a:solidFill>
                  <a:srgbClr val="0070C0"/>
                </a:solidFill>
                <a:ea typeface="Times New Roman" pitchFamily="18" charset="0"/>
              </a:rPr>
              <a:t>  </a:t>
            </a:r>
            <a:r>
              <a:rPr kumimoji="0" lang="en-US" b="1" i="0" u="none" strike="noStrike" cap="none" normalizeH="0" baseline="0" dirty="0">
                <a:ln>
                  <a:noFill/>
                </a:ln>
                <a:solidFill>
                  <a:srgbClr val="0070C0"/>
                </a:solidFill>
                <a:effectLst/>
                <a:ea typeface="Times New Roman" pitchFamily="18" charset="0"/>
              </a:rPr>
              <a:t>Instead, these bodies reflect heat</a:t>
            </a:r>
            <a:r>
              <a:rPr lang="en-US" b="1" dirty="0">
                <a:solidFill>
                  <a:srgbClr val="0070C0"/>
                </a:solidFill>
                <a:ea typeface="Times New Roman" pitchFamily="18" charset="0"/>
              </a:rPr>
              <a:t> (Walt Disney Building, Los Angeles)</a:t>
            </a:r>
            <a:endParaRPr kumimoji="0" lang="en-US" b="1" i="0" u="none" strike="noStrike" cap="none" normalizeH="0" baseline="0" dirty="0">
              <a:ln>
                <a:noFill/>
              </a:ln>
              <a:solidFill>
                <a:srgbClr val="0070C0"/>
              </a:solidFill>
              <a:effectLst/>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en-US" sz="1600" dirty="0">
              <a:solidFill>
                <a:srgbClr val="000000"/>
              </a:solidFill>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en-US" sz="1600" dirty="0">
              <a:solidFill>
                <a:srgbClr val="000000"/>
              </a:solidFill>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dirty="0">
              <a:ln>
                <a:noFill/>
              </a:ln>
              <a:solidFill>
                <a:srgbClr val="000000"/>
              </a:solidFill>
              <a:effectLst/>
              <a:ea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625">
                                            <p:txEl>
                                              <p:pRg st="8" end="8"/>
                                            </p:txEl>
                                          </p:spTgt>
                                        </p:tgtEl>
                                        <p:attrNameLst>
                                          <p:attrName>style.visibility</p:attrName>
                                        </p:attrNameLst>
                                      </p:cBhvr>
                                      <p:to>
                                        <p:strVal val="visible"/>
                                      </p:to>
                                    </p:set>
                                    <p:anim calcmode="lin" valueType="num">
                                      <p:cBhvr additive="base">
                                        <p:cTn id="7" dur="500" fill="hold"/>
                                        <p:tgtEl>
                                          <p:spTgt spid="26625">
                                            <p:txEl>
                                              <p:pRg st="8" end="8"/>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6625">
                                            <p:txEl>
                                              <p:pRg st="8" end="8"/>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6625">
                                            <p:txEl>
                                              <p:pRg st="9" end="9"/>
                                            </p:txEl>
                                          </p:spTgt>
                                        </p:tgtEl>
                                        <p:attrNameLst>
                                          <p:attrName>style.visibility</p:attrName>
                                        </p:attrNameLst>
                                      </p:cBhvr>
                                      <p:to>
                                        <p:strVal val="visible"/>
                                      </p:to>
                                    </p:set>
                                    <p:anim calcmode="lin" valueType="num">
                                      <p:cBhvr additive="base">
                                        <p:cTn id="11" dur="500" fill="hold"/>
                                        <p:tgtEl>
                                          <p:spTgt spid="26625">
                                            <p:txEl>
                                              <p:pRg st="9" end="9"/>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6625">
                                            <p:txEl>
                                              <p:pRg st="9" end="9"/>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6625">
                                            <p:txEl>
                                              <p:pRg st="11" end="11"/>
                                            </p:txEl>
                                          </p:spTgt>
                                        </p:tgtEl>
                                        <p:attrNameLst>
                                          <p:attrName>style.visibility</p:attrName>
                                        </p:attrNameLst>
                                      </p:cBhvr>
                                      <p:to>
                                        <p:strVal val="visible"/>
                                      </p:to>
                                    </p:set>
                                    <p:anim calcmode="lin" valueType="num">
                                      <p:cBhvr additive="base">
                                        <p:cTn id="15" dur="500" fill="hold"/>
                                        <p:tgtEl>
                                          <p:spTgt spid="26625">
                                            <p:txEl>
                                              <p:pRg st="11" end="1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6625">
                                            <p:txEl>
                                              <p:pRg st="11" end="11"/>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6625">
                                            <p:txEl>
                                              <p:pRg st="12" end="12"/>
                                            </p:txEl>
                                          </p:spTgt>
                                        </p:tgtEl>
                                        <p:attrNameLst>
                                          <p:attrName>style.visibility</p:attrName>
                                        </p:attrNameLst>
                                      </p:cBhvr>
                                      <p:to>
                                        <p:strVal val="visible"/>
                                      </p:to>
                                    </p:set>
                                    <p:anim calcmode="lin" valueType="num">
                                      <p:cBhvr additive="base">
                                        <p:cTn id="19" dur="500" fill="hold"/>
                                        <p:tgtEl>
                                          <p:spTgt spid="26625">
                                            <p:txEl>
                                              <p:pRg st="12" end="1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6625">
                                            <p:txEl>
                                              <p:pRg st="12" end="12"/>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6625">
                                            <p:txEl>
                                              <p:pRg st="14" end="14"/>
                                            </p:txEl>
                                          </p:spTgt>
                                        </p:tgtEl>
                                        <p:attrNameLst>
                                          <p:attrName>style.visibility</p:attrName>
                                        </p:attrNameLst>
                                      </p:cBhvr>
                                      <p:to>
                                        <p:strVal val="visible"/>
                                      </p:to>
                                    </p:set>
                                    <p:anim calcmode="lin" valueType="num">
                                      <p:cBhvr additive="base">
                                        <p:cTn id="23" dur="500" fill="hold"/>
                                        <p:tgtEl>
                                          <p:spTgt spid="26625">
                                            <p:txEl>
                                              <p:pRg st="14" end="1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6625">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26625">
                                            <p:txEl>
                                              <p:pRg st="16" end="16"/>
                                            </p:txEl>
                                          </p:spTgt>
                                        </p:tgtEl>
                                        <p:attrNameLst>
                                          <p:attrName>style.visibility</p:attrName>
                                        </p:attrNameLst>
                                      </p:cBhvr>
                                      <p:to>
                                        <p:strVal val="visible"/>
                                      </p:to>
                                    </p:set>
                                    <p:anim calcmode="lin" valueType="num">
                                      <p:cBhvr additive="base">
                                        <p:cTn id="29" dur="500" fill="hold"/>
                                        <p:tgtEl>
                                          <p:spTgt spid="26625">
                                            <p:txEl>
                                              <p:pRg st="16" end="1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6625">
                                            <p:txEl>
                                              <p:pRg st="16" end="16"/>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6625">
                                            <p:txEl>
                                              <p:pRg st="17" end="17"/>
                                            </p:txEl>
                                          </p:spTgt>
                                        </p:tgtEl>
                                        <p:attrNameLst>
                                          <p:attrName>style.visibility</p:attrName>
                                        </p:attrNameLst>
                                      </p:cBhvr>
                                      <p:to>
                                        <p:strVal val="visible"/>
                                      </p:to>
                                    </p:set>
                                    <p:anim calcmode="lin" valueType="num">
                                      <p:cBhvr additive="base">
                                        <p:cTn id="33" dur="500" fill="hold"/>
                                        <p:tgtEl>
                                          <p:spTgt spid="26625">
                                            <p:txEl>
                                              <p:pRg st="17" end="17"/>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6625">
                                            <p:txEl>
                                              <p:pRg st="17" end="17"/>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6625">
                                            <p:txEl>
                                              <p:pRg st="19" end="19"/>
                                            </p:txEl>
                                          </p:spTgt>
                                        </p:tgtEl>
                                        <p:attrNameLst>
                                          <p:attrName>style.visibility</p:attrName>
                                        </p:attrNameLst>
                                      </p:cBhvr>
                                      <p:to>
                                        <p:strVal val="visible"/>
                                      </p:to>
                                    </p:set>
                                    <p:anim calcmode="lin" valueType="num">
                                      <p:cBhvr additive="base">
                                        <p:cTn id="39" dur="500" fill="hold"/>
                                        <p:tgtEl>
                                          <p:spTgt spid="26625">
                                            <p:txEl>
                                              <p:pRg st="19" end="19"/>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26625">
                                            <p:txEl>
                                              <p:pRg st="19" end="19"/>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6625">
                                            <p:txEl>
                                              <p:pRg st="20" end="20"/>
                                            </p:txEl>
                                          </p:spTgt>
                                        </p:tgtEl>
                                        <p:attrNameLst>
                                          <p:attrName>style.visibility</p:attrName>
                                        </p:attrNameLst>
                                      </p:cBhvr>
                                      <p:to>
                                        <p:strVal val="visible"/>
                                      </p:to>
                                    </p:set>
                                    <p:anim calcmode="lin" valueType="num">
                                      <p:cBhvr additive="base">
                                        <p:cTn id="43" dur="500" fill="hold"/>
                                        <p:tgtEl>
                                          <p:spTgt spid="26625">
                                            <p:txEl>
                                              <p:pRg st="20" end="2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6625">
                                            <p:txEl>
                                              <p:pRg st="20" end="2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179512" y="764704"/>
            <a:ext cx="5112568" cy="5537079"/>
          </a:xfrm>
          <a:prstGeom prst="rect">
            <a:avLst/>
          </a:prstGeom>
          <a:solidFill>
            <a:srgbClr val="FFFFFF"/>
          </a:solidFill>
          <a:ln w="9525">
            <a:noFill/>
            <a:miter lim="800000"/>
            <a:headEnd/>
            <a:tailEnd/>
          </a:ln>
          <a:effectLst/>
        </p:spPr>
        <p:txBody>
          <a:bodyPr vert="horz" wrap="square" lIns="0" tIns="0" rIns="0" bIns="42849" numCol="1" anchor="ctr" anchorCtr="0" compatLnSpc="1">
            <a:prstTxWarp prst="textNoShape">
              <a:avLst/>
            </a:prstTxWarp>
            <a:spAutoFit/>
          </a:bodyPr>
          <a:lstStyle/>
          <a:p>
            <a:pPr lvl="0" algn="just" fontAlgn="base">
              <a:spcBef>
                <a:spcPct val="0"/>
              </a:spcBef>
              <a:spcAft>
                <a:spcPct val="0"/>
              </a:spcAft>
            </a:pPr>
            <a:r>
              <a:rPr kumimoji="0" lang="en-US" sz="1600" b="1" i="0" u="none" strike="noStrike" cap="none" normalizeH="0" baseline="0" dirty="0">
                <a:ln>
                  <a:noFill/>
                </a:ln>
                <a:solidFill>
                  <a:srgbClr val="0070C0"/>
                </a:solidFill>
                <a:effectLst/>
                <a:latin typeface="Tahoma" pitchFamily="34" charset="0"/>
                <a:cs typeface="Tahoma" pitchFamily="34" charset="0"/>
              </a:rPr>
              <a:t>CONDUCTION</a:t>
            </a:r>
            <a:br>
              <a:rPr kumimoji="0" lang="en-US" sz="1400" b="0" i="0" u="none" strike="noStrike" cap="none" normalizeH="0" baseline="0" dirty="0">
                <a:ln>
                  <a:noFill/>
                </a:ln>
                <a:solidFill>
                  <a:srgbClr val="504945"/>
                </a:solidFill>
                <a:effectLst/>
                <a:latin typeface="Tahoma" pitchFamily="34" charset="0"/>
                <a:cs typeface="Tahoma" pitchFamily="34" charset="0"/>
              </a:rPr>
            </a:br>
            <a:r>
              <a:rPr kumimoji="0" lang="en-US" sz="1600" b="0" i="0" u="none" strike="noStrike" cap="none" normalizeH="0" baseline="0" dirty="0">
                <a:ln>
                  <a:noFill/>
                </a:ln>
                <a:effectLst/>
                <a:cs typeface="Tahoma" pitchFamily="34" charset="0"/>
              </a:rPr>
              <a:t>Conduction is the transfer of energy through solid matter from particle to particle. Heat is conducted through a solid material much the same way electricity is. </a:t>
            </a:r>
            <a:r>
              <a:rPr lang="en-US" sz="1600" b="1" dirty="0">
                <a:solidFill>
                  <a:srgbClr val="0070C0"/>
                </a:solidFill>
                <a:cs typeface="Tahoma" pitchFamily="34" charset="0"/>
              </a:rPr>
              <a:t>(Direct Touch)</a:t>
            </a:r>
            <a:br>
              <a:rPr lang="en-US" sz="1600" b="1" dirty="0">
                <a:solidFill>
                  <a:srgbClr val="0070C0"/>
                </a:solidFill>
                <a:latin typeface="Tahoma" pitchFamily="34" charset="0"/>
                <a:cs typeface="Tahoma" pitchFamily="34" charset="0"/>
              </a:rPr>
            </a:br>
            <a:r>
              <a:rPr kumimoji="0" lang="en-US" sz="1600" b="1" i="0" u="none" strike="noStrike" cap="none" normalizeH="0" baseline="0" dirty="0">
                <a:ln>
                  <a:noFill/>
                </a:ln>
                <a:solidFill>
                  <a:srgbClr val="0070C0"/>
                </a:solidFill>
                <a:effectLst/>
                <a:cs typeface="Tahoma" pitchFamily="34" charset="0"/>
              </a:rPr>
              <a:t>Conduction is slowed</a:t>
            </a:r>
            <a:r>
              <a:rPr kumimoji="0" lang="en-US" sz="1600" b="1" i="0" u="none" strike="noStrike" cap="none" normalizeH="0" dirty="0">
                <a:ln>
                  <a:noFill/>
                </a:ln>
                <a:solidFill>
                  <a:srgbClr val="0070C0"/>
                </a:solidFill>
                <a:effectLst/>
                <a:cs typeface="Tahoma" pitchFamily="34" charset="0"/>
              </a:rPr>
              <a:t> </a:t>
            </a:r>
            <a:r>
              <a:rPr kumimoji="0" lang="en-US" sz="1600" b="1" i="0" u="none" strike="noStrike" cap="none" normalizeH="0" baseline="0" dirty="0">
                <a:ln>
                  <a:noFill/>
                </a:ln>
                <a:solidFill>
                  <a:srgbClr val="0070C0"/>
                </a:solidFill>
                <a:effectLst/>
                <a:cs typeface="Tahoma" pitchFamily="34" charset="0"/>
              </a:rPr>
              <a:t>by insulation</a:t>
            </a:r>
            <a:r>
              <a:rPr kumimoji="0" lang="en-US" sz="1600" b="0" i="0" u="none" strike="noStrike" cap="none" normalizeH="0" baseline="0" dirty="0">
                <a:ln>
                  <a:noFill/>
                </a:ln>
                <a:effectLst/>
                <a:cs typeface="Tahoma" pitchFamily="34" charset="0"/>
              </a:rPr>
              <a:t>. </a:t>
            </a:r>
          </a:p>
          <a:p>
            <a:pPr lvl="0" algn="just" fontAlgn="base">
              <a:spcBef>
                <a:spcPct val="0"/>
              </a:spcBef>
              <a:spcAft>
                <a:spcPct val="0"/>
              </a:spcAft>
            </a:pPr>
            <a:endParaRPr kumimoji="0" lang="en-US" sz="1600" b="0" i="0" u="none" strike="noStrike" cap="none" normalizeH="0" baseline="0" dirty="0">
              <a:ln>
                <a:noFill/>
              </a:ln>
              <a:effectLst/>
              <a:cs typeface="Tahoma" pitchFamily="34" charset="0"/>
            </a:endParaRPr>
          </a:p>
          <a:p>
            <a:pPr lvl="0" algn="just" fontAlgn="base">
              <a:spcBef>
                <a:spcPct val="0"/>
              </a:spcBef>
              <a:spcAft>
                <a:spcPct val="0"/>
              </a:spcAft>
            </a:pPr>
            <a:r>
              <a:rPr kumimoji="0" lang="en-US" sz="1600" b="1" i="0" u="none" strike="noStrike" cap="none" normalizeH="0" baseline="0" dirty="0">
                <a:ln>
                  <a:noFill/>
                </a:ln>
                <a:solidFill>
                  <a:srgbClr val="0070C0"/>
                </a:solidFill>
                <a:effectLst/>
                <a:latin typeface="Tahoma" pitchFamily="34" charset="0"/>
                <a:cs typeface="Tahoma" pitchFamily="34" charset="0"/>
              </a:rPr>
              <a:t>CONVECTION</a:t>
            </a:r>
            <a:br>
              <a:rPr kumimoji="0" lang="en-US" sz="1400" b="0" i="0" u="none" strike="noStrike" cap="none" normalizeH="0" baseline="0" dirty="0">
                <a:ln>
                  <a:noFill/>
                </a:ln>
                <a:solidFill>
                  <a:srgbClr val="504945"/>
                </a:solidFill>
                <a:effectLst/>
                <a:latin typeface="Tahoma" pitchFamily="34" charset="0"/>
                <a:cs typeface="Tahoma" pitchFamily="34" charset="0"/>
              </a:rPr>
            </a:br>
            <a:r>
              <a:rPr kumimoji="0" lang="en-US" sz="1600" b="0" i="0" u="none" strike="noStrike" cap="none" normalizeH="0" baseline="0" dirty="0">
                <a:ln>
                  <a:noFill/>
                </a:ln>
                <a:effectLst/>
                <a:cs typeface="Calibri" pitchFamily="34" charset="0"/>
              </a:rPr>
              <a:t>Convection is the transfer of heat energy through a gas or liquid by movement of currents. Heat is carried by the fluid. When warm air comes out of a radiator, it rises. This action is called </a:t>
            </a:r>
            <a:r>
              <a:rPr lang="en-US" sz="1600" b="1" dirty="0">
                <a:solidFill>
                  <a:srgbClr val="0070C0"/>
                </a:solidFill>
                <a:cs typeface="Calibri" pitchFamily="34" charset="0"/>
              </a:rPr>
              <a:t>T</a:t>
            </a:r>
            <a:r>
              <a:rPr kumimoji="0" lang="en-US" sz="1600" b="1" i="0" u="none" strike="noStrike" cap="none" normalizeH="0" baseline="0" dirty="0">
                <a:ln>
                  <a:noFill/>
                </a:ln>
                <a:solidFill>
                  <a:srgbClr val="0070C0"/>
                </a:solidFill>
                <a:effectLst/>
                <a:cs typeface="Calibri" pitchFamily="34" charset="0"/>
              </a:rPr>
              <a:t>hermal </a:t>
            </a:r>
            <a:r>
              <a:rPr lang="en-US" sz="1600" b="1" dirty="0">
                <a:solidFill>
                  <a:srgbClr val="0070C0"/>
                </a:solidFill>
                <a:cs typeface="Calibri" pitchFamily="34" charset="0"/>
              </a:rPr>
              <a:t>B</a:t>
            </a:r>
            <a:r>
              <a:rPr kumimoji="0" lang="en-US" sz="1600" b="1" i="0" u="none" strike="noStrike" cap="none" normalizeH="0" baseline="0" dirty="0">
                <a:ln>
                  <a:noFill/>
                </a:ln>
                <a:solidFill>
                  <a:srgbClr val="0070C0"/>
                </a:solidFill>
                <a:effectLst/>
                <a:cs typeface="Calibri" pitchFamily="34" charset="0"/>
              </a:rPr>
              <a:t>uoyancy</a:t>
            </a:r>
            <a:r>
              <a:rPr kumimoji="0" lang="en-US" sz="1600" b="0" i="0" u="none" strike="noStrike" cap="none" normalizeH="0" baseline="0" dirty="0">
                <a:ln>
                  <a:noFill/>
                </a:ln>
                <a:effectLst/>
                <a:cs typeface="Calibri" pitchFamily="34" charset="0"/>
              </a:rPr>
              <a:t>.  As it cools, it falls. This rising and falling movement is called </a:t>
            </a:r>
            <a:r>
              <a:rPr lang="en-US" sz="1600" b="1" dirty="0">
                <a:solidFill>
                  <a:srgbClr val="0070C0"/>
                </a:solidFill>
                <a:cs typeface="Calibri" pitchFamily="34" charset="0"/>
              </a:rPr>
              <a:t>C</a:t>
            </a:r>
            <a:r>
              <a:rPr kumimoji="0" lang="en-US" sz="1600" b="1" i="0" u="none" strike="noStrike" cap="none" normalizeH="0" baseline="0" dirty="0">
                <a:ln>
                  <a:noFill/>
                </a:ln>
                <a:solidFill>
                  <a:srgbClr val="0070C0"/>
                </a:solidFill>
                <a:effectLst/>
                <a:cs typeface="Calibri" pitchFamily="34" charset="0"/>
              </a:rPr>
              <a:t>onvection </a:t>
            </a:r>
            <a:r>
              <a:rPr lang="en-US" sz="1600" b="1" dirty="0">
                <a:solidFill>
                  <a:srgbClr val="0070C0"/>
                </a:solidFill>
                <a:cs typeface="Calibri" pitchFamily="34" charset="0"/>
              </a:rPr>
              <a:t>C</a:t>
            </a:r>
            <a:r>
              <a:rPr kumimoji="0" lang="en-US" sz="1600" b="1" i="0" u="none" strike="noStrike" cap="none" normalizeH="0" baseline="0" dirty="0">
                <a:ln>
                  <a:noFill/>
                </a:ln>
                <a:solidFill>
                  <a:srgbClr val="0070C0"/>
                </a:solidFill>
                <a:effectLst/>
                <a:cs typeface="Calibri" pitchFamily="34" charset="0"/>
              </a:rPr>
              <a:t>urrent</a:t>
            </a:r>
            <a:r>
              <a:rPr kumimoji="0" lang="en-US" sz="1600" b="0" i="0" u="none" strike="noStrike" cap="none" normalizeH="0" baseline="0" dirty="0">
                <a:ln>
                  <a:noFill/>
                </a:ln>
                <a:effectLst/>
                <a:cs typeface="Calibri" pitchFamily="34" charset="0"/>
              </a:rPr>
              <a:t>. </a:t>
            </a:r>
          </a:p>
          <a:p>
            <a:pPr lvl="0" algn="just" fontAlgn="base">
              <a:spcBef>
                <a:spcPct val="0"/>
              </a:spcBef>
              <a:spcAft>
                <a:spcPct val="0"/>
              </a:spcAft>
            </a:pPr>
            <a:r>
              <a:rPr kumimoji="0" lang="en-US" sz="1600" b="0" i="0" u="none" strike="noStrike" cap="none" normalizeH="0" baseline="0" dirty="0">
                <a:ln>
                  <a:noFill/>
                </a:ln>
                <a:effectLst/>
                <a:cs typeface="Calibri" pitchFamily="34" charset="0"/>
              </a:rPr>
              <a:t>Convection can be interrupted by a physical barrier.</a:t>
            </a:r>
          </a:p>
          <a:p>
            <a:pPr lvl="0" fontAlgn="base">
              <a:spcBef>
                <a:spcPct val="0"/>
              </a:spcBef>
              <a:spcAft>
                <a:spcPct val="0"/>
              </a:spcAft>
            </a:pPr>
            <a:r>
              <a:rPr kumimoji="0" lang="en-US" sz="1600" b="1" i="0" u="none" strike="noStrike" cap="none" normalizeH="0" baseline="0" dirty="0">
                <a:ln>
                  <a:noFill/>
                </a:ln>
                <a:solidFill>
                  <a:srgbClr val="0070C0"/>
                </a:solidFill>
                <a:effectLst/>
                <a:cs typeface="Calibri" pitchFamily="34" charset="0"/>
              </a:rPr>
              <a:t>(Movement</a:t>
            </a:r>
            <a:r>
              <a:rPr lang="en-US" sz="1600" b="1" dirty="0">
                <a:solidFill>
                  <a:srgbClr val="0070C0"/>
                </a:solidFill>
                <a:cs typeface="Calibri" pitchFamily="34" charset="0"/>
              </a:rPr>
              <a:t> </a:t>
            </a:r>
            <a:r>
              <a:rPr kumimoji="0" lang="en-US" sz="1600" b="1" i="0" u="none" strike="noStrike" cap="none" normalizeH="0" baseline="0" dirty="0">
                <a:ln>
                  <a:noFill/>
                </a:ln>
                <a:solidFill>
                  <a:srgbClr val="0070C0"/>
                </a:solidFill>
                <a:effectLst/>
                <a:cs typeface="Calibri" pitchFamily="34" charset="0"/>
              </a:rPr>
              <a:t>of Hot Air / Liquid)</a:t>
            </a:r>
            <a:br>
              <a:rPr kumimoji="0" lang="en-US" sz="1400" b="1" i="0" u="none" strike="noStrike" cap="none" normalizeH="0" baseline="0" dirty="0">
                <a:ln>
                  <a:noFill/>
                </a:ln>
                <a:solidFill>
                  <a:srgbClr val="0070C0"/>
                </a:solidFill>
                <a:effectLst/>
                <a:latin typeface="Calibri" pitchFamily="34" charset="0"/>
                <a:cs typeface="Calibri" pitchFamily="34" charset="0"/>
              </a:rPr>
            </a:br>
            <a:endParaRPr kumimoji="0" lang="en-US" sz="1400" b="1" i="0" u="none" strike="noStrike" cap="none" normalizeH="0" baseline="0" dirty="0">
              <a:ln>
                <a:noFill/>
              </a:ln>
              <a:solidFill>
                <a:srgbClr val="0070C0"/>
              </a:solidFill>
              <a:effectLst/>
              <a:latin typeface="Calibri" pitchFamily="34" charset="0"/>
              <a:cs typeface="Calibri" pitchFamily="34" charset="0"/>
            </a:endParaRPr>
          </a:p>
          <a:p>
            <a:pPr lvl="0" fontAlgn="base">
              <a:spcBef>
                <a:spcPct val="0"/>
              </a:spcBef>
              <a:spcAft>
                <a:spcPct val="0"/>
              </a:spcAft>
            </a:pPr>
            <a:br>
              <a:rPr kumimoji="0" lang="en-US" sz="1400" b="0" i="0" u="none" strike="noStrike" cap="none" normalizeH="0" baseline="0" dirty="0">
                <a:ln>
                  <a:noFill/>
                </a:ln>
                <a:solidFill>
                  <a:srgbClr val="504945"/>
                </a:solidFill>
                <a:effectLst/>
                <a:latin typeface="Tahoma" pitchFamily="34" charset="0"/>
                <a:cs typeface="Tahoma" pitchFamily="34" charset="0"/>
              </a:rPr>
            </a:br>
            <a:r>
              <a:rPr kumimoji="0" lang="en-US" sz="1400" b="0" i="0" u="none" strike="noStrike" cap="none" normalizeH="0" baseline="0" dirty="0">
                <a:ln>
                  <a:noFill/>
                </a:ln>
                <a:solidFill>
                  <a:srgbClr val="504945"/>
                </a:solidFill>
                <a:effectLst/>
                <a:latin typeface="Tahoma" pitchFamily="34" charset="0"/>
                <a:cs typeface="Tahoma" pitchFamily="34" charset="0"/>
              </a:rPr>
              <a:t>		</a:t>
            </a:r>
            <a:r>
              <a:rPr kumimoji="0" lang="en-US" sz="1600" b="1" i="0" u="none" strike="noStrike" cap="none" normalizeH="0" baseline="0" dirty="0">
                <a:ln>
                  <a:noFill/>
                </a:ln>
                <a:solidFill>
                  <a:srgbClr val="0070C0"/>
                </a:solidFill>
                <a:effectLst/>
                <a:latin typeface="Tahoma" pitchFamily="34" charset="0"/>
                <a:cs typeface="Tahoma" pitchFamily="34" charset="0"/>
              </a:rPr>
              <a:t>RADIATION</a:t>
            </a:r>
            <a:br>
              <a:rPr kumimoji="0" lang="en-US" sz="1400" b="0" i="0" u="none" strike="noStrike" cap="none" normalizeH="0" baseline="0" dirty="0">
                <a:ln>
                  <a:noFill/>
                </a:ln>
                <a:solidFill>
                  <a:srgbClr val="504945"/>
                </a:solidFill>
                <a:effectLst/>
                <a:latin typeface="Tahoma" pitchFamily="34" charset="0"/>
                <a:cs typeface="Tahoma" pitchFamily="34" charset="0"/>
              </a:rPr>
            </a:br>
            <a:r>
              <a:rPr kumimoji="0" lang="en-US" sz="1600" b="0" i="0" u="none" strike="noStrike" cap="none" normalizeH="0" baseline="0" dirty="0">
                <a:ln>
                  <a:noFill/>
                </a:ln>
                <a:effectLst/>
                <a:cs typeface="Tahoma" pitchFamily="34" charset="0"/>
              </a:rPr>
              <a:t>Radiation is electromagnetic waves which directly transport heat energy (and light) through space. It is radiated through space to our planet without the aid of fluids or solids. Heat energy transferred through radiation can be interrupted by a material which reflects it. </a:t>
            </a:r>
            <a:r>
              <a:rPr kumimoji="0" lang="en-US" sz="1600" b="1" i="0" u="none" strike="noStrike" cap="none" normalizeH="0" baseline="0" dirty="0">
                <a:ln>
                  <a:noFill/>
                </a:ln>
                <a:solidFill>
                  <a:srgbClr val="0070C0"/>
                </a:solidFill>
                <a:effectLst/>
                <a:cs typeface="Tahoma" pitchFamily="34" charset="0"/>
              </a:rPr>
              <a:t>(Heat through radiated waves)</a:t>
            </a:r>
            <a:br>
              <a:rPr kumimoji="0" lang="en-US" sz="900" b="0" i="0" u="none" strike="noStrike" cap="none" normalizeH="0" baseline="0" dirty="0">
                <a:ln>
                  <a:noFill/>
                </a:ln>
                <a:solidFill>
                  <a:srgbClr val="504945"/>
                </a:solidFill>
                <a:effectLst/>
                <a:latin typeface="Tahoma" pitchFamily="34" charset="0"/>
                <a:cs typeface="Tahoma" pitchFamily="34" charset="0"/>
              </a:rPr>
            </a:br>
            <a:endParaRPr kumimoji="0" lang="en-US" sz="900" b="1" i="0" u="none" strike="noStrike" cap="none" normalizeH="0" baseline="0" dirty="0">
              <a:ln>
                <a:noFill/>
              </a:ln>
              <a:solidFill>
                <a:srgbClr val="333333"/>
              </a:solidFill>
              <a:effectLst/>
              <a:latin typeface="helvetica"/>
              <a:cs typeface="Tahoma" pitchFamily="34" charset="0"/>
            </a:endParaRPr>
          </a:p>
        </p:txBody>
      </p:sp>
      <p:pic>
        <p:nvPicPr>
          <p:cNvPr id="12" name="Picture 4" descr="http://3.bp.blogspot.com/-ZSVl3YFwDDo/Tycy3SXjXkI/AAAAAAAAAD4/t1XEXbaznOw/s1600/cond_conv_rad_small.jpg"/>
          <p:cNvPicPr>
            <a:picLocks noChangeAspect="1" noChangeArrowheads="1"/>
          </p:cNvPicPr>
          <p:nvPr/>
        </p:nvPicPr>
        <p:blipFill>
          <a:blip r:embed="rId2" cstate="print"/>
          <a:srcRect/>
          <a:stretch>
            <a:fillRect/>
          </a:stretch>
        </p:blipFill>
        <p:spPr bwMode="auto">
          <a:xfrm>
            <a:off x="5518679" y="1916832"/>
            <a:ext cx="3523903" cy="3672408"/>
          </a:xfrm>
          <a:prstGeom prst="rect">
            <a:avLst/>
          </a:prstGeom>
          <a:noFill/>
        </p:spPr>
      </p:pic>
      <p:sp>
        <p:nvSpPr>
          <p:cNvPr id="13" name="Rectangle 12"/>
          <p:cNvSpPr/>
          <p:nvPr/>
        </p:nvSpPr>
        <p:spPr>
          <a:xfrm>
            <a:off x="5508104" y="1052736"/>
            <a:ext cx="571504" cy="1440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179512" y="188640"/>
            <a:ext cx="5328592" cy="523220"/>
          </a:xfrm>
          <a:prstGeom prst="rect">
            <a:avLst/>
          </a:prstGeom>
          <a:noFill/>
        </p:spPr>
        <p:txBody>
          <a:bodyPr wrap="square" rtlCol="0">
            <a:spAutoFit/>
          </a:bodyPr>
          <a:lstStyle/>
          <a:p>
            <a:r>
              <a:rPr lang="en-GB" sz="2800" b="1" dirty="0">
                <a:solidFill>
                  <a:srgbClr val="0070C0"/>
                </a:solidFill>
              </a:rPr>
              <a:t>HEAT FLOW - SUMMARY</a:t>
            </a:r>
          </a:p>
        </p:txBody>
      </p:sp>
      <p:sp>
        <p:nvSpPr>
          <p:cNvPr id="2" name="TextBox 1"/>
          <p:cNvSpPr txBox="1"/>
          <p:nvPr/>
        </p:nvSpPr>
        <p:spPr>
          <a:xfrm>
            <a:off x="5580112" y="1974032"/>
            <a:ext cx="864096" cy="215444"/>
          </a:xfrm>
          <a:prstGeom prst="rect">
            <a:avLst/>
          </a:prstGeom>
          <a:solidFill>
            <a:schemeClr val="bg1"/>
          </a:solidFill>
        </p:spPr>
        <p:txBody>
          <a:bodyPr wrap="square" rtlCol="0">
            <a:spAutoFit/>
          </a:bodyPr>
          <a:lstStyle/>
          <a:p>
            <a:endParaRPr lang="en-GB" sz="8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55576" y="1772816"/>
            <a:ext cx="7488832" cy="2062103"/>
          </a:xfrm>
          <a:prstGeom prst="rect">
            <a:avLst/>
          </a:prstGeom>
          <a:noFill/>
        </p:spPr>
        <p:txBody>
          <a:bodyPr wrap="square" rtlCol="0">
            <a:spAutoFit/>
          </a:bodyPr>
          <a:lstStyle/>
          <a:p>
            <a:pPr algn="just"/>
            <a:r>
              <a:rPr lang="en-GB" sz="3200" b="1" dirty="0">
                <a:solidFill>
                  <a:srgbClr val="0070C0"/>
                </a:solidFill>
              </a:rPr>
              <a:t>What ‘user centered’ issues do we have with regard to provision of heating, in relation to design, environmental  control and use of a space?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374868" y="714356"/>
            <a:ext cx="8769132" cy="2123658"/>
          </a:xfrm>
          <a:prstGeom prst="rect">
            <a:avLst/>
          </a:prstGeom>
        </p:spPr>
        <p:txBody>
          <a:bodyPr wrap="none">
            <a:spAutoFit/>
          </a:bodyPr>
          <a:lstStyle/>
          <a:p>
            <a:r>
              <a:rPr lang="en-GB" sz="4400" dirty="0"/>
              <a:t>Insulation : Consider your own home.</a:t>
            </a:r>
          </a:p>
          <a:p>
            <a:endParaRPr lang="en-GB" sz="4400" dirty="0"/>
          </a:p>
          <a:p>
            <a:r>
              <a:rPr lang="en-GB" sz="4400" dirty="0">
                <a:solidFill>
                  <a:srgbClr val="00B0F0"/>
                </a:solidFill>
              </a:rPr>
              <a:t>1.Why Insulate?</a:t>
            </a:r>
          </a:p>
        </p:txBody>
      </p:sp>
      <p:sp>
        <p:nvSpPr>
          <p:cNvPr id="3" name="TextBox 2"/>
          <p:cNvSpPr txBox="1"/>
          <p:nvPr/>
        </p:nvSpPr>
        <p:spPr>
          <a:xfrm>
            <a:off x="806876" y="2811433"/>
            <a:ext cx="6429420" cy="584775"/>
          </a:xfrm>
          <a:prstGeom prst="rect">
            <a:avLst/>
          </a:prstGeom>
          <a:noFill/>
        </p:spPr>
        <p:txBody>
          <a:bodyPr wrap="square" rtlCol="0">
            <a:spAutoFit/>
          </a:bodyPr>
          <a:lstStyle/>
          <a:p>
            <a:pPr>
              <a:buFont typeface="Arial" pitchFamily="34" charset="0"/>
              <a:buChar char="•"/>
            </a:pPr>
            <a:r>
              <a:rPr lang="en-US" sz="3200" dirty="0"/>
              <a:t>     List 5 Reasons</a:t>
            </a:r>
          </a:p>
        </p:txBody>
      </p:sp>
      <p:sp>
        <p:nvSpPr>
          <p:cNvPr id="4" name="TextBox 3"/>
          <p:cNvSpPr txBox="1"/>
          <p:nvPr/>
        </p:nvSpPr>
        <p:spPr>
          <a:xfrm>
            <a:off x="428596" y="3500438"/>
            <a:ext cx="8391876" cy="2123658"/>
          </a:xfrm>
          <a:prstGeom prst="rect">
            <a:avLst/>
          </a:prstGeom>
          <a:noFill/>
        </p:spPr>
        <p:txBody>
          <a:bodyPr wrap="square" rtlCol="0">
            <a:spAutoFit/>
          </a:bodyPr>
          <a:lstStyle/>
          <a:p>
            <a:r>
              <a:rPr lang="en-US" sz="4400" dirty="0">
                <a:solidFill>
                  <a:srgbClr val="00B0F0"/>
                </a:solidFill>
              </a:rPr>
              <a:t>2. Where do you think insulation is</a:t>
            </a:r>
          </a:p>
          <a:p>
            <a:r>
              <a:rPr lang="en-US" sz="4400" dirty="0">
                <a:solidFill>
                  <a:srgbClr val="00B0F0"/>
                </a:solidFill>
              </a:rPr>
              <a:t>    </a:t>
            </a:r>
            <a:r>
              <a:rPr lang="en-US" sz="4400" b="1" dirty="0">
                <a:solidFill>
                  <a:srgbClr val="00B0F0"/>
                </a:solidFill>
              </a:rPr>
              <a:t>most efficiently </a:t>
            </a:r>
            <a:r>
              <a:rPr lang="en-US" sz="4400" dirty="0">
                <a:solidFill>
                  <a:srgbClr val="00B0F0"/>
                </a:solidFill>
              </a:rPr>
              <a:t>incorporated into</a:t>
            </a:r>
          </a:p>
          <a:p>
            <a:r>
              <a:rPr lang="en-US" sz="4400" dirty="0">
                <a:solidFill>
                  <a:srgbClr val="00B0F0"/>
                </a:solidFill>
              </a:rPr>
              <a:t>    the building fabric , and why ?</a:t>
            </a:r>
          </a:p>
        </p:txBody>
      </p:sp>
      <p:sp>
        <p:nvSpPr>
          <p:cNvPr id="5" name="TextBox 4"/>
          <p:cNvSpPr txBox="1"/>
          <p:nvPr/>
        </p:nvSpPr>
        <p:spPr>
          <a:xfrm>
            <a:off x="7236296" y="6021288"/>
            <a:ext cx="1368152" cy="369332"/>
          </a:xfrm>
          <a:prstGeom prst="rect">
            <a:avLst/>
          </a:prstGeom>
          <a:noFill/>
        </p:spPr>
        <p:txBody>
          <a:bodyPr wrap="square" rtlCol="0">
            <a:spAutoFit/>
          </a:bodyPr>
          <a:lstStyle/>
          <a:p>
            <a:r>
              <a:rPr lang="en-GB" dirty="0"/>
              <a:t>10 minutes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loftstoragestilts.com/wp-content/uploads/2012/01/Heat-loss-in-house.jpg"/>
          <p:cNvPicPr>
            <a:picLocks noChangeAspect="1" noChangeArrowheads="1"/>
          </p:cNvPicPr>
          <p:nvPr/>
        </p:nvPicPr>
        <p:blipFill>
          <a:blip r:embed="rId2" cstate="print"/>
          <a:srcRect/>
          <a:stretch>
            <a:fillRect/>
          </a:stretch>
        </p:blipFill>
        <p:spPr bwMode="auto">
          <a:xfrm>
            <a:off x="5436096" y="260648"/>
            <a:ext cx="3257550" cy="3152775"/>
          </a:xfrm>
          <a:prstGeom prst="rect">
            <a:avLst/>
          </a:prstGeom>
          <a:noFill/>
        </p:spPr>
      </p:pic>
      <p:sp>
        <p:nvSpPr>
          <p:cNvPr id="3" name="Rectangle 2"/>
          <p:cNvSpPr/>
          <p:nvPr/>
        </p:nvSpPr>
        <p:spPr>
          <a:xfrm>
            <a:off x="395536" y="908720"/>
            <a:ext cx="4968552" cy="2308324"/>
          </a:xfrm>
          <a:prstGeom prst="rect">
            <a:avLst/>
          </a:prstGeom>
        </p:spPr>
        <p:txBody>
          <a:bodyPr wrap="square">
            <a:spAutoFit/>
          </a:bodyPr>
          <a:lstStyle/>
          <a:p>
            <a:r>
              <a:rPr lang="en-GB" b="1" dirty="0"/>
              <a:t>The main benefits include:</a:t>
            </a:r>
          </a:p>
          <a:p>
            <a:endParaRPr lang="en-GB" dirty="0"/>
          </a:p>
          <a:p>
            <a:r>
              <a:rPr lang="en-GB" dirty="0"/>
              <a:t>1. Reduce gas &amp; electricity bills</a:t>
            </a:r>
          </a:p>
          <a:p>
            <a:r>
              <a:rPr lang="en-GB" dirty="0"/>
              <a:t>2. Reduce your home’s carbon footprint</a:t>
            </a:r>
          </a:p>
          <a:p>
            <a:r>
              <a:rPr lang="en-GB" dirty="0"/>
              <a:t>3. Keep your house warmer in winter</a:t>
            </a:r>
          </a:p>
          <a:p>
            <a:r>
              <a:rPr lang="en-GB" dirty="0"/>
              <a:t>4. Keep your house cooler in summer</a:t>
            </a:r>
          </a:p>
          <a:p>
            <a:r>
              <a:rPr lang="en-GB" dirty="0"/>
              <a:t>5. Improve your home’s energy efficiency rating</a:t>
            </a:r>
          </a:p>
          <a:p>
            <a:r>
              <a:rPr lang="en-GB" dirty="0"/>
              <a:t>6. Increase the value of your home</a:t>
            </a:r>
          </a:p>
        </p:txBody>
      </p:sp>
      <p:pic>
        <p:nvPicPr>
          <p:cNvPr id="21510" name="Picture 6" descr="http://loftstoragestilts.com/wp-content/uploads/2012/01/dg_1702651.gif"/>
          <p:cNvPicPr>
            <a:picLocks noChangeAspect="1" noChangeArrowheads="1"/>
          </p:cNvPicPr>
          <p:nvPr/>
        </p:nvPicPr>
        <p:blipFill>
          <a:blip r:embed="rId3" cstate="print"/>
          <a:srcRect/>
          <a:stretch>
            <a:fillRect/>
          </a:stretch>
        </p:blipFill>
        <p:spPr bwMode="auto">
          <a:xfrm>
            <a:off x="395536" y="3759662"/>
            <a:ext cx="3312368" cy="2649894"/>
          </a:xfrm>
          <a:prstGeom prst="rect">
            <a:avLst/>
          </a:prstGeom>
          <a:noFill/>
        </p:spPr>
      </p:pic>
      <p:sp>
        <p:nvSpPr>
          <p:cNvPr id="7" name="Rectangle 6"/>
          <p:cNvSpPr/>
          <p:nvPr/>
        </p:nvSpPr>
        <p:spPr>
          <a:xfrm>
            <a:off x="4067944" y="3645024"/>
            <a:ext cx="4896544" cy="2862322"/>
          </a:xfrm>
          <a:prstGeom prst="rect">
            <a:avLst/>
          </a:prstGeom>
        </p:spPr>
        <p:txBody>
          <a:bodyPr wrap="square">
            <a:spAutoFit/>
          </a:bodyPr>
          <a:lstStyle/>
          <a:p>
            <a:pPr algn="just"/>
            <a:r>
              <a:rPr lang="en-GB" dirty="0"/>
              <a:t>When you sell your home you will need to get an Energy Performance Certificate (EPC). These help the buyer to see how efficient your home is – the building will be given a rating from A-G.</a:t>
            </a:r>
          </a:p>
          <a:p>
            <a:pPr algn="just"/>
            <a:r>
              <a:rPr lang="en-GB" dirty="0"/>
              <a:t>‘A’ represents the most energy-efficient properties and ‘G’ the worst. The EPC will also advise you on what improvements would be best to help to cut carbon emissions and fuel bills.</a:t>
            </a:r>
          </a:p>
          <a:p>
            <a:pPr algn="just"/>
            <a:r>
              <a:rPr lang="en-GB" b="1" dirty="0">
                <a:solidFill>
                  <a:srgbClr val="0070C0"/>
                </a:solidFill>
              </a:rPr>
              <a:t>If you’re selling a property in England or Wales, you must get an EPC.</a:t>
            </a:r>
          </a:p>
        </p:txBody>
      </p:sp>
      <p:sp>
        <p:nvSpPr>
          <p:cNvPr id="8" name="TextBox 7"/>
          <p:cNvSpPr txBox="1"/>
          <p:nvPr/>
        </p:nvSpPr>
        <p:spPr>
          <a:xfrm>
            <a:off x="323528" y="260648"/>
            <a:ext cx="4464496" cy="584775"/>
          </a:xfrm>
          <a:prstGeom prst="rect">
            <a:avLst/>
          </a:prstGeom>
          <a:noFill/>
        </p:spPr>
        <p:txBody>
          <a:bodyPr wrap="square" rtlCol="0">
            <a:spAutoFit/>
          </a:bodyPr>
          <a:lstStyle/>
          <a:p>
            <a:r>
              <a:rPr lang="en-GB" sz="3200" dirty="0"/>
              <a:t>Insulation : Why Insulate?</a:t>
            </a:r>
          </a:p>
        </p:txBody>
      </p:sp>
      <p:sp>
        <p:nvSpPr>
          <p:cNvPr id="2" name="Rectangle 1"/>
          <p:cNvSpPr/>
          <p:nvPr/>
        </p:nvSpPr>
        <p:spPr>
          <a:xfrm>
            <a:off x="467544" y="3217044"/>
            <a:ext cx="3888432" cy="461665"/>
          </a:xfrm>
          <a:prstGeom prst="rect">
            <a:avLst/>
          </a:prstGeom>
        </p:spPr>
        <p:txBody>
          <a:bodyPr wrap="square">
            <a:spAutoFit/>
          </a:bodyPr>
          <a:lstStyle/>
          <a:p>
            <a:r>
              <a:rPr lang="en-US" sz="1200" b="1" dirty="0">
                <a:solidFill>
                  <a:srgbClr val="0070C0"/>
                </a:solidFill>
              </a:rPr>
              <a:t>Winter heat losses and Summer                                                      heat gains.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785786" y="785794"/>
            <a:ext cx="7674646" cy="2277547"/>
          </a:xfrm>
          <a:prstGeom prst="rect">
            <a:avLst/>
          </a:prstGeom>
        </p:spPr>
        <p:txBody>
          <a:bodyPr wrap="square">
            <a:spAutoFit/>
          </a:bodyPr>
          <a:lstStyle/>
          <a:p>
            <a:r>
              <a:rPr lang="en-US" sz="3200" b="1" dirty="0">
                <a:solidFill>
                  <a:srgbClr val="0070C0"/>
                </a:solidFill>
              </a:rPr>
              <a:t>Principle of insulation – A resistance to flow</a:t>
            </a:r>
          </a:p>
          <a:p>
            <a:endParaRPr lang="en-US" b="1" dirty="0"/>
          </a:p>
          <a:p>
            <a:r>
              <a:rPr lang="en-US" dirty="0"/>
              <a:t>Resistance to heat flow is achieved using either ….</a:t>
            </a:r>
          </a:p>
          <a:p>
            <a:endParaRPr lang="en-US" dirty="0"/>
          </a:p>
          <a:p>
            <a:pPr>
              <a:buFont typeface="Arial" pitchFamily="34" charset="0"/>
              <a:buChar char="•"/>
            </a:pPr>
            <a:r>
              <a:rPr lang="en-US" sz="2800" b="1" dirty="0">
                <a:solidFill>
                  <a:srgbClr val="0070C0"/>
                </a:solidFill>
              </a:rPr>
              <a:t>Bulk insulation </a:t>
            </a:r>
          </a:p>
          <a:p>
            <a:pPr>
              <a:buFont typeface="Arial" pitchFamily="34" charset="0"/>
              <a:buChar char="•"/>
            </a:pPr>
            <a:r>
              <a:rPr lang="en-US" sz="2800" b="1" dirty="0">
                <a:solidFill>
                  <a:srgbClr val="0070C0"/>
                </a:solidFill>
              </a:rPr>
              <a:t>Reflective insulation</a:t>
            </a:r>
          </a:p>
        </p:txBody>
      </p:sp>
      <p:sp>
        <p:nvSpPr>
          <p:cNvPr id="3" name="Rectangle 2"/>
          <p:cNvSpPr/>
          <p:nvPr/>
        </p:nvSpPr>
        <p:spPr>
          <a:xfrm>
            <a:off x="323528" y="3501008"/>
            <a:ext cx="4789766" cy="2769989"/>
          </a:xfrm>
          <a:prstGeom prst="rect">
            <a:avLst/>
          </a:prstGeom>
        </p:spPr>
        <p:txBody>
          <a:bodyPr wrap="square">
            <a:spAutoFit/>
          </a:bodyPr>
          <a:lstStyle/>
          <a:p>
            <a:r>
              <a:rPr lang="en-US" sz="2400" b="1" i="1" dirty="0">
                <a:solidFill>
                  <a:srgbClr val="0070C0"/>
                </a:solidFill>
              </a:rPr>
              <a:t>Bulk insulation –employs air </a:t>
            </a:r>
          </a:p>
          <a:p>
            <a:r>
              <a:rPr lang="en-US" sz="2400" b="1" i="1" dirty="0">
                <a:solidFill>
                  <a:srgbClr val="0070C0"/>
                </a:solidFill>
              </a:rPr>
              <a:t>                              entrapment</a:t>
            </a:r>
          </a:p>
          <a:p>
            <a:endParaRPr lang="en-US" b="1" i="1" dirty="0"/>
          </a:p>
          <a:p>
            <a:r>
              <a:rPr lang="en-US" dirty="0"/>
              <a:t>Bulk insulation traps millions of tiny pockets of still air within its structure. These air pockets provide the resistance to heat flow. </a:t>
            </a:r>
          </a:p>
          <a:p>
            <a:endParaRPr lang="en-US" dirty="0"/>
          </a:p>
          <a:p>
            <a:r>
              <a:rPr lang="en-US" b="1" dirty="0">
                <a:solidFill>
                  <a:srgbClr val="0070C0"/>
                </a:solidFill>
              </a:rPr>
              <a:t>Bulk insulation reduces radiant, convective </a:t>
            </a:r>
          </a:p>
          <a:p>
            <a:r>
              <a:rPr lang="en-US" b="1" dirty="0">
                <a:solidFill>
                  <a:srgbClr val="0070C0"/>
                </a:solidFill>
              </a:rPr>
              <a:t>             and conducted heat flow</a:t>
            </a:r>
          </a:p>
        </p:txBody>
      </p:sp>
      <p:pic>
        <p:nvPicPr>
          <p:cNvPr id="24578" name="Picture 2"/>
          <p:cNvPicPr>
            <a:picLocks noChangeAspect="1" noChangeArrowheads="1"/>
          </p:cNvPicPr>
          <p:nvPr/>
        </p:nvPicPr>
        <p:blipFill>
          <a:blip r:embed="rId3" cstate="print"/>
          <a:srcRect/>
          <a:stretch>
            <a:fillRect/>
          </a:stretch>
        </p:blipFill>
        <p:spPr bwMode="auto">
          <a:xfrm>
            <a:off x="5143504" y="2857496"/>
            <a:ext cx="3609975" cy="2895600"/>
          </a:xfrm>
          <a:prstGeom prst="rect">
            <a:avLst/>
          </a:prstGeom>
          <a:noFill/>
          <a:ln w="9525">
            <a:noFill/>
            <a:miter lim="800000"/>
            <a:headEnd/>
            <a:tailEnd/>
          </a:ln>
          <a:effectLst/>
        </p:spPr>
      </p:pic>
      <p:sp>
        <p:nvSpPr>
          <p:cNvPr id="5" name="Rectangle 4"/>
          <p:cNvSpPr/>
          <p:nvPr/>
        </p:nvSpPr>
        <p:spPr>
          <a:xfrm>
            <a:off x="5786446" y="5929330"/>
            <a:ext cx="2907847" cy="369332"/>
          </a:xfrm>
          <a:prstGeom prst="rect">
            <a:avLst/>
          </a:prstGeom>
        </p:spPr>
        <p:txBody>
          <a:bodyPr wrap="none">
            <a:spAutoFit/>
          </a:bodyPr>
          <a:lstStyle/>
          <a:p>
            <a:r>
              <a:rPr lang="en-US" dirty="0"/>
              <a:t>Bulk insulation and heat flow</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251520" y="85346"/>
            <a:ext cx="4572000" cy="4462760"/>
          </a:xfrm>
          <a:prstGeom prst="rect">
            <a:avLst/>
          </a:prstGeom>
        </p:spPr>
        <p:txBody>
          <a:bodyPr>
            <a:spAutoFit/>
          </a:bodyPr>
          <a:lstStyle/>
          <a:p>
            <a:r>
              <a:rPr lang="en-US" sz="3200" b="1" dirty="0">
                <a:solidFill>
                  <a:srgbClr val="0070C0"/>
                </a:solidFill>
              </a:rPr>
              <a:t>Reflective insulation</a:t>
            </a:r>
          </a:p>
          <a:p>
            <a:endParaRPr lang="en-US" b="1" i="1" dirty="0">
              <a:solidFill>
                <a:srgbClr val="0070C0"/>
              </a:solidFill>
            </a:endParaRPr>
          </a:p>
          <a:p>
            <a:pPr algn="just"/>
            <a:r>
              <a:rPr lang="en-US" b="1" dirty="0">
                <a:solidFill>
                  <a:srgbClr val="0070C0"/>
                </a:solidFill>
              </a:rPr>
              <a:t>Reflective insulation works by reducing the radiant heat transfer </a:t>
            </a:r>
            <a:r>
              <a:rPr lang="en-US" dirty="0"/>
              <a:t>across an enclosed space, e.g. between bricks and plasterboard in an insulated brick veneer wall. </a:t>
            </a:r>
          </a:p>
          <a:p>
            <a:endParaRPr lang="en-US" dirty="0"/>
          </a:p>
          <a:p>
            <a:pPr algn="just"/>
            <a:r>
              <a:rPr lang="en-US" dirty="0"/>
              <a:t>Reflective foil in walls or under the roof </a:t>
            </a:r>
            <a:r>
              <a:rPr lang="en-US" b="1" dirty="0">
                <a:solidFill>
                  <a:srgbClr val="0070C0"/>
                </a:solidFill>
              </a:rPr>
              <a:t>reflects radiant heat away from the interior in summer, and retains heat internally during the winter. It</a:t>
            </a:r>
            <a:r>
              <a:rPr lang="en-US" dirty="0"/>
              <a:t> </a:t>
            </a:r>
            <a:r>
              <a:rPr lang="en-US" b="1" dirty="0">
                <a:solidFill>
                  <a:srgbClr val="0070C0"/>
                </a:solidFill>
              </a:rPr>
              <a:t>works most effectively in conjunction with a still air layer (enclosed air space) of at least 25 mm. </a:t>
            </a:r>
          </a:p>
          <a:p>
            <a:pPr algn="just"/>
            <a:r>
              <a:rPr lang="en-US" dirty="0"/>
              <a:t>Reflective insulation needs to remain clean and dust-free for best performance.</a:t>
            </a:r>
          </a:p>
        </p:txBody>
      </p:sp>
      <p:pic>
        <p:nvPicPr>
          <p:cNvPr id="25602" name="Picture 2"/>
          <p:cNvPicPr>
            <a:picLocks noChangeAspect="1" noChangeArrowheads="1"/>
          </p:cNvPicPr>
          <p:nvPr/>
        </p:nvPicPr>
        <p:blipFill>
          <a:blip r:embed="rId2" cstate="print"/>
          <a:srcRect/>
          <a:stretch>
            <a:fillRect/>
          </a:stretch>
        </p:blipFill>
        <p:spPr bwMode="auto">
          <a:xfrm>
            <a:off x="5364088" y="785877"/>
            <a:ext cx="3214710" cy="3352483"/>
          </a:xfrm>
          <a:prstGeom prst="rect">
            <a:avLst/>
          </a:prstGeom>
          <a:noFill/>
          <a:ln w="9525">
            <a:noFill/>
            <a:miter lim="800000"/>
            <a:headEnd/>
            <a:tailEnd/>
          </a:ln>
          <a:effectLst/>
        </p:spPr>
      </p:pic>
      <p:sp>
        <p:nvSpPr>
          <p:cNvPr id="4" name="Rectangle 3"/>
          <p:cNvSpPr/>
          <p:nvPr/>
        </p:nvSpPr>
        <p:spPr>
          <a:xfrm>
            <a:off x="5508104" y="4346346"/>
            <a:ext cx="3422091" cy="369332"/>
          </a:xfrm>
          <a:prstGeom prst="rect">
            <a:avLst/>
          </a:prstGeom>
        </p:spPr>
        <p:txBody>
          <a:bodyPr wrap="none">
            <a:spAutoFit/>
          </a:bodyPr>
          <a:lstStyle/>
          <a:p>
            <a:r>
              <a:rPr lang="en-US" dirty="0"/>
              <a:t>Reflective insulation and heat flow</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073" y="4699419"/>
            <a:ext cx="2239691" cy="2053050"/>
          </a:xfrm>
          <a:prstGeom prst="rect">
            <a:avLst/>
          </a:prstGeom>
          <a:ln w="38100">
            <a:solidFill>
              <a:schemeClr val="tx1"/>
            </a:solidFill>
          </a:ln>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125" y="5085184"/>
            <a:ext cx="2849669" cy="1597061"/>
          </a:xfrm>
          <a:prstGeom prst="rect">
            <a:avLst/>
          </a:prstGeom>
          <a:ln w="38100">
            <a:solidFill>
              <a:schemeClr val="tx1"/>
            </a:solidFill>
          </a:ln>
        </p:spPr>
      </p:pic>
      <p:sp>
        <p:nvSpPr>
          <p:cNvPr id="6" name="TextBox 5"/>
          <p:cNvSpPr txBox="1"/>
          <p:nvPr/>
        </p:nvSpPr>
        <p:spPr>
          <a:xfrm>
            <a:off x="2915816" y="4725144"/>
            <a:ext cx="2618971" cy="369332"/>
          </a:xfrm>
          <a:prstGeom prst="rect">
            <a:avLst/>
          </a:prstGeom>
          <a:noFill/>
        </p:spPr>
        <p:txBody>
          <a:bodyPr wrap="square" rtlCol="0">
            <a:spAutoFit/>
          </a:bodyPr>
          <a:lstStyle/>
          <a:p>
            <a:pPr algn="ctr"/>
            <a:r>
              <a:rPr lang="en-GB" dirty="0"/>
              <a:t>Kingspan Board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p:cNvSpPr txBox="1"/>
          <p:nvPr/>
        </p:nvSpPr>
        <p:spPr>
          <a:xfrm>
            <a:off x="533400" y="304800"/>
            <a:ext cx="6096000" cy="584775"/>
          </a:xfrm>
          <a:prstGeom prst="rect">
            <a:avLst/>
          </a:prstGeom>
          <a:noFill/>
        </p:spPr>
        <p:txBody>
          <a:bodyPr wrap="square" rtlCol="0">
            <a:spAutoFit/>
          </a:bodyPr>
          <a:lstStyle/>
          <a:p>
            <a:r>
              <a:rPr lang="en-US" sz="3200" b="1" dirty="0"/>
              <a:t>Types of thermal insulators</a:t>
            </a:r>
          </a:p>
        </p:txBody>
      </p:sp>
      <p:sp>
        <p:nvSpPr>
          <p:cNvPr id="3" name="Rectangle 2"/>
          <p:cNvSpPr/>
          <p:nvPr/>
        </p:nvSpPr>
        <p:spPr>
          <a:xfrm>
            <a:off x="685800" y="1052736"/>
            <a:ext cx="7086600" cy="4247317"/>
          </a:xfrm>
          <a:prstGeom prst="rect">
            <a:avLst/>
          </a:prstGeom>
        </p:spPr>
        <p:txBody>
          <a:bodyPr wrap="square">
            <a:spAutoFit/>
          </a:bodyPr>
          <a:lstStyle/>
          <a:p>
            <a:r>
              <a:rPr lang="en-US" dirty="0"/>
              <a:t>The common types of thermal insulators used in construction are grouped as follows :-</a:t>
            </a:r>
          </a:p>
          <a:p>
            <a:endParaRPr lang="en-US" dirty="0"/>
          </a:p>
          <a:p>
            <a:pPr>
              <a:buFont typeface="Arial" pitchFamily="34" charset="0"/>
              <a:buChar char="•"/>
            </a:pPr>
            <a:r>
              <a:rPr lang="en-US" b="1" dirty="0">
                <a:solidFill>
                  <a:srgbClr val="0070C0"/>
                </a:solidFill>
              </a:rPr>
              <a:t> Rigid pre-formed materials </a:t>
            </a:r>
          </a:p>
          <a:p>
            <a:r>
              <a:rPr lang="en-US" dirty="0"/>
              <a:t>	</a:t>
            </a:r>
          </a:p>
          <a:p>
            <a:endParaRPr lang="en-US" dirty="0"/>
          </a:p>
          <a:p>
            <a:endParaRPr lang="en-US" dirty="0"/>
          </a:p>
          <a:p>
            <a:endParaRPr lang="en-US" dirty="0"/>
          </a:p>
          <a:p>
            <a:pPr>
              <a:buFont typeface="Arial" pitchFamily="34" charset="0"/>
              <a:buChar char="•"/>
            </a:pPr>
            <a:endParaRPr lang="en-US" dirty="0"/>
          </a:p>
          <a:p>
            <a:pPr>
              <a:buFont typeface="Arial" pitchFamily="34" charset="0"/>
              <a:buChar char="•"/>
            </a:pPr>
            <a:endParaRPr lang="en-US" dirty="0"/>
          </a:p>
          <a:p>
            <a:pPr>
              <a:buFont typeface="Arial" pitchFamily="34" charset="0"/>
              <a:buChar char="•"/>
            </a:pPr>
            <a:endParaRPr lang="en-US" dirty="0"/>
          </a:p>
          <a:p>
            <a:pPr>
              <a:buFont typeface="Arial" pitchFamily="34" charset="0"/>
              <a:buChar char="•"/>
            </a:pPr>
            <a:r>
              <a:rPr lang="en-US" dirty="0"/>
              <a:t> </a:t>
            </a:r>
            <a:r>
              <a:rPr lang="en-US" b="1" dirty="0">
                <a:solidFill>
                  <a:srgbClr val="0070C0"/>
                </a:solidFill>
              </a:rPr>
              <a:t>Flexible materials</a:t>
            </a:r>
          </a:p>
          <a:p>
            <a:pPr>
              <a:buFont typeface="Arial" pitchFamily="34" charset="0"/>
              <a:buChar char="•"/>
            </a:pPr>
            <a:endParaRPr lang="en-US" dirty="0"/>
          </a:p>
          <a:p>
            <a:pPr>
              <a:buFont typeface="Arial" pitchFamily="34" charset="0"/>
              <a:buChar char="•"/>
            </a:pPr>
            <a:endParaRPr lang="en-US" dirty="0"/>
          </a:p>
          <a:p>
            <a:pPr>
              <a:buFont typeface="Arial" pitchFamily="34" charset="0"/>
              <a:buChar char="•"/>
            </a:pPr>
            <a:endParaRPr lang="en-US" dirty="0"/>
          </a:p>
        </p:txBody>
      </p:sp>
      <p:pic>
        <p:nvPicPr>
          <p:cNvPr id="4" name="Picture 2" descr="http://www.greenspec.co.uk/images/articles/materials/block/slagaggre.jpg"/>
          <p:cNvPicPr>
            <a:picLocks noChangeAspect="1" noChangeArrowheads="1"/>
          </p:cNvPicPr>
          <p:nvPr/>
        </p:nvPicPr>
        <p:blipFill>
          <a:blip r:embed="rId2" cstate="print"/>
          <a:srcRect/>
          <a:stretch>
            <a:fillRect/>
          </a:stretch>
        </p:blipFill>
        <p:spPr bwMode="auto">
          <a:xfrm>
            <a:off x="1295400" y="2286000"/>
            <a:ext cx="1676400" cy="1475233"/>
          </a:xfrm>
          <a:prstGeom prst="rect">
            <a:avLst/>
          </a:prstGeom>
          <a:noFill/>
        </p:spPr>
      </p:pic>
      <p:pic>
        <p:nvPicPr>
          <p:cNvPr id="5" name="Picture 4" descr="Insulating AAC Blocks - Image Provided by Thermalite®"/>
          <p:cNvPicPr>
            <a:picLocks noChangeAspect="1" noChangeArrowheads="1"/>
          </p:cNvPicPr>
          <p:nvPr/>
        </p:nvPicPr>
        <p:blipFill>
          <a:blip r:embed="rId3" cstate="print"/>
          <a:srcRect/>
          <a:stretch>
            <a:fillRect/>
          </a:stretch>
        </p:blipFill>
        <p:spPr bwMode="auto">
          <a:xfrm>
            <a:off x="3352800" y="2286000"/>
            <a:ext cx="1600200" cy="1477519"/>
          </a:xfrm>
          <a:prstGeom prst="rect">
            <a:avLst/>
          </a:prstGeom>
          <a:noFill/>
        </p:spPr>
      </p:pic>
      <p:sp>
        <p:nvSpPr>
          <p:cNvPr id="6" name="TextBox 5"/>
          <p:cNvSpPr txBox="1"/>
          <p:nvPr/>
        </p:nvSpPr>
        <p:spPr>
          <a:xfrm>
            <a:off x="914400" y="3733800"/>
            <a:ext cx="2286000" cy="369332"/>
          </a:xfrm>
          <a:prstGeom prst="rect">
            <a:avLst/>
          </a:prstGeom>
          <a:noFill/>
        </p:spPr>
        <p:txBody>
          <a:bodyPr wrap="square" rtlCol="0">
            <a:spAutoFit/>
          </a:bodyPr>
          <a:lstStyle/>
          <a:p>
            <a:r>
              <a:rPr lang="en-US" dirty="0"/>
              <a:t>Slag derived aggregate</a:t>
            </a:r>
          </a:p>
        </p:txBody>
      </p:sp>
      <p:sp>
        <p:nvSpPr>
          <p:cNvPr id="7" name="TextBox 6"/>
          <p:cNvSpPr txBox="1"/>
          <p:nvPr/>
        </p:nvSpPr>
        <p:spPr>
          <a:xfrm>
            <a:off x="3276600" y="3733800"/>
            <a:ext cx="2514600" cy="369332"/>
          </a:xfrm>
          <a:prstGeom prst="rect">
            <a:avLst/>
          </a:prstGeom>
          <a:noFill/>
        </p:spPr>
        <p:txBody>
          <a:bodyPr wrap="square" rtlCol="0">
            <a:spAutoFit/>
          </a:bodyPr>
          <a:lstStyle/>
          <a:p>
            <a:r>
              <a:rPr lang="en-US" dirty="0"/>
              <a:t>Aerated concrete block</a:t>
            </a:r>
          </a:p>
        </p:txBody>
      </p:sp>
      <p:pic>
        <p:nvPicPr>
          <p:cNvPr id="8" name="Picture 8" descr="Loft Insulation"/>
          <p:cNvPicPr>
            <a:picLocks noChangeAspect="1" noChangeArrowheads="1"/>
          </p:cNvPicPr>
          <p:nvPr/>
        </p:nvPicPr>
        <p:blipFill>
          <a:blip r:embed="rId4" cstate="print"/>
          <a:srcRect/>
          <a:stretch>
            <a:fillRect/>
          </a:stretch>
        </p:blipFill>
        <p:spPr bwMode="auto">
          <a:xfrm>
            <a:off x="1295400" y="4572000"/>
            <a:ext cx="2114550" cy="1028701"/>
          </a:xfrm>
          <a:prstGeom prst="rect">
            <a:avLst/>
          </a:prstGeom>
          <a:noFill/>
        </p:spPr>
      </p:pic>
      <p:pic>
        <p:nvPicPr>
          <p:cNvPr id="9" name="Picture 10" descr="Installing Blanket (Quilt) Loft Insulation"/>
          <p:cNvPicPr>
            <a:picLocks noChangeAspect="1" noChangeArrowheads="1"/>
          </p:cNvPicPr>
          <p:nvPr/>
        </p:nvPicPr>
        <p:blipFill>
          <a:blip r:embed="rId5" cstate="print"/>
          <a:srcRect/>
          <a:stretch>
            <a:fillRect/>
          </a:stretch>
        </p:blipFill>
        <p:spPr bwMode="auto">
          <a:xfrm>
            <a:off x="3581400" y="4572000"/>
            <a:ext cx="2590800" cy="1638300"/>
          </a:xfrm>
          <a:prstGeom prst="rect">
            <a:avLst/>
          </a:prstGeom>
          <a:noFill/>
        </p:spPr>
      </p:pic>
      <p:sp>
        <p:nvSpPr>
          <p:cNvPr id="10" name="TextBox 9"/>
          <p:cNvSpPr txBox="1"/>
          <p:nvPr/>
        </p:nvSpPr>
        <p:spPr>
          <a:xfrm>
            <a:off x="990600" y="5791200"/>
            <a:ext cx="2514600" cy="369332"/>
          </a:xfrm>
          <a:prstGeom prst="rect">
            <a:avLst/>
          </a:prstGeom>
          <a:noFill/>
        </p:spPr>
        <p:txBody>
          <a:bodyPr wrap="square" rtlCol="0">
            <a:spAutoFit/>
          </a:bodyPr>
          <a:lstStyle/>
          <a:p>
            <a:r>
              <a:rPr lang="en-US" dirty="0"/>
              <a:t>Fiberglass quilts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Rectangle 6"/>
          <p:cNvSpPr/>
          <p:nvPr/>
        </p:nvSpPr>
        <p:spPr>
          <a:xfrm>
            <a:off x="838200" y="762000"/>
            <a:ext cx="4572000" cy="4247317"/>
          </a:xfrm>
          <a:prstGeom prst="rect">
            <a:avLst/>
          </a:prstGeom>
        </p:spPr>
        <p:txBody>
          <a:bodyPr wrap="square">
            <a:spAutoFit/>
          </a:bodyPr>
          <a:lstStyle/>
          <a:p>
            <a:pPr>
              <a:buFont typeface="Arial" pitchFamily="34" charset="0"/>
              <a:buChar char="•"/>
            </a:pPr>
            <a:r>
              <a:rPr lang="en-US" dirty="0"/>
              <a:t> </a:t>
            </a:r>
            <a:r>
              <a:rPr lang="en-US" b="1" dirty="0">
                <a:solidFill>
                  <a:srgbClr val="0070C0"/>
                </a:solidFill>
              </a:rPr>
              <a:t>Loose fill materials</a:t>
            </a:r>
          </a:p>
          <a:p>
            <a:endParaRPr lang="en-US" dirty="0"/>
          </a:p>
          <a:p>
            <a:endParaRPr lang="en-US" dirty="0"/>
          </a:p>
          <a:p>
            <a:endParaRPr lang="en-US" dirty="0"/>
          </a:p>
          <a:p>
            <a:endParaRPr lang="en-US" dirty="0"/>
          </a:p>
          <a:p>
            <a:endParaRPr lang="en-US" dirty="0"/>
          </a:p>
          <a:p>
            <a:endParaRPr lang="en-US" dirty="0"/>
          </a:p>
          <a:p>
            <a:pPr>
              <a:buFont typeface="Arial" pitchFamily="34" charset="0"/>
              <a:buChar char="•"/>
            </a:pPr>
            <a:r>
              <a:rPr lang="en-US" dirty="0"/>
              <a:t> </a:t>
            </a:r>
            <a:r>
              <a:rPr lang="en-US" b="1" dirty="0">
                <a:solidFill>
                  <a:srgbClr val="0070C0"/>
                </a:solidFill>
              </a:rPr>
              <a:t>Materials formed on site</a:t>
            </a:r>
          </a:p>
          <a:p>
            <a:endParaRPr lang="en-US" dirty="0"/>
          </a:p>
          <a:p>
            <a:endParaRPr lang="en-US" dirty="0"/>
          </a:p>
          <a:p>
            <a:endParaRPr lang="en-US" dirty="0"/>
          </a:p>
          <a:p>
            <a:endParaRPr lang="en-US" dirty="0"/>
          </a:p>
          <a:p>
            <a:endParaRPr lang="en-US" dirty="0"/>
          </a:p>
          <a:p>
            <a:endParaRPr lang="en-US" dirty="0"/>
          </a:p>
          <a:p>
            <a:pPr>
              <a:buFont typeface="Arial" pitchFamily="34" charset="0"/>
              <a:buChar char="•"/>
            </a:pPr>
            <a:r>
              <a:rPr lang="en-US" b="1" dirty="0">
                <a:solidFill>
                  <a:srgbClr val="0070C0"/>
                </a:solidFill>
              </a:rPr>
              <a:t>Reflective  materials</a:t>
            </a:r>
          </a:p>
        </p:txBody>
      </p:sp>
      <p:pic>
        <p:nvPicPr>
          <p:cNvPr id="8" name="Picture 2" descr="http://t0.gstatic.com/images?q=tbn:ANd9GcS8PLEHof2l5i9OgoTy8_Mogpa9_1F46blzdLAN7fs1JjrRG2cT"/>
          <p:cNvPicPr>
            <a:picLocks noChangeAspect="1" noChangeArrowheads="1"/>
          </p:cNvPicPr>
          <p:nvPr/>
        </p:nvPicPr>
        <p:blipFill>
          <a:blip r:embed="rId2" cstate="print"/>
          <a:srcRect/>
          <a:stretch>
            <a:fillRect/>
          </a:stretch>
        </p:blipFill>
        <p:spPr bwMode="auto">
          <a:xfrm>
            <a:off x="3581400" y="838200"/>
            <a:ext cx="1828800" cy="1490950"/>
          </a:xfrm>
          <a:prstGeom prst="rect">
            <a:avLst/>
          </a:prstGeom>
          <a:noFill/>
        </p:spPr>
      </p:pic>
      <p:pic>
        <p:nvPicPr>
          <p:cNvPr id="9" name="Picture 4" descr="http://www.polyurethane.ewebsite.com/img/mid/4/ultimate-linings-polyurethane-spray-foam-insulation---protective-coating.jpg"/>
          <p:cNvPicPr>
            <a:picLocks noChangeAspect="1" noChangeArrowheads="1"/>
          </p:cNvPicPr>
          <p:nvPr/>
        </p:nvPicPr>
        <p:blipFill>
          <a:blip r:embed="rId3" cstate="print"/>
          <a:srcRect/>
          <a:stretch>
            <a:fillRect/>
          </a:stretch>
        </p:blipFill>
        <p:spPr bwMode="auto">
          <a:xfrm>
            <a:off x="3581400" y="2895600"/>
            <a:ext cx="1676400" cy="1676400"/>
          </a:xfrm>
          <a:prstGeom prst="rect">
            <a:avLst/>
          </a:prstGeom>
          <a:noFill/>
        </p:spPr>
      </p:pic>
      <p:pic>
        <p:nvPicPr>
          <p:cNvPr id="11" name="Picture 8" descr="http://image.made-in-china.com/2f0j00AvbayqWjeOoJ/Aluminum-Foil-Fiberglass-Insulation-Cloth.jpg"/>
          <p:cNvPicPr>
            <a:picLocks noChangeAspect="1" noChangeArrowheads="1"/>
          </p:cNvPicPr>
          <p:nvPr/>
        </p:nvPicPr>
        <p:blipFill>
          <a:blip r:embed="rId4" cstate="print"/>
          <a:srcRect/>
          <a:stretch>
            <a:fillRect/>
          </a:stretch>
        </p:blipFill>
        <p:spPr bwMode="auto">
          <a:xfrm>
            <a:off x="3574504" y="4776682"/>
            <a:ext cx="2336800" cy="1752600"/>
          </a:xfrm>
          <a:prstGeom prst="rect">
            <a:avLst/>
          </a:prstGeom>
          <a:noFill/>
        </p:spPr>
      </p:pic>
      <p:sp>
        <p:nvSpPr>
          <p:cNvPr id="12" name="TextBox 11"/>
          <p:cNvSpPr txBox="1"/>
          <p:nvPr/>
        </p:nvSpPr>
        <p:spPr>
          <a:xfrm>
            <a:off x="5562600" y="1066800"/>
            <a:ext cx="2514600" cy="646331"/>
          </a:xfrm>
          <a:prstGeom prst="rect">
            <a:avLst/>
          </a:prstGeom>
          <a:noFill/>
        </p:spPr>
        <p:txBody>
          <a:bodyPr wrap="square" rtlCol="0">
            <a:spAutoFit/>
          </a:bodyPr>
          <a:lstStyle/>
          <a:p>
            <a:r>
              <a:rPr lang="en-US" dirty="0"/>
              <a:t>Expanded polystyrene granules</a:t>
            </a:r>
          </a:p>
        </p:txBody>
      </p:sp>
      <p:sp>
        <p:nvSpPr>
          <p:cNvPr id="13" name="TextBox 12"/>
          <p:cNvSpPr txBox="1"/>
          <p:nvPr/>
        </p:nvSpPr>
        <p:spPr>
          <a:xfrm>
            <a:off x="5410200" y="3124200"/>
            <a:ext cx="2514600" cy="369332"/>
          </a:xfrm>
          <a:prstGeom prst="rect">
            <a:avLst/>
          </a:prstGeom>
          <a:noFill/>
        </p:spPr>
        <p:txBody>
          <a:bodyPr wrap="square" rtlCol="0">
            <a:spAutoFit/>
          </a:bodyPr>
          <a:lstStyle/>
          <a:p>
            <a:r>
              <a:rPr lang="en-US" dirty="0"/>
              <a:t>Foamed polyurethane</a:t>
            </a:r>
          </a:p>
        </p:txBody>
      </p:sp>
      <p:sp>
        <p:nvSpPr>
          <p:cNvPr id="14" name="TextBox 13"/>
          <p:cNvSpPr txBox="1"/>
          <p:nvPr/>
        </p:nvSpPr>
        <p:spPr>
          <a:xfrm>
            <a:off x="6372200" y="5283650"/>
            <a:ext cx="2514600" cy="369332"/>
          </a:xfrm>
          <a:prstGeom prst="rect">
            <a:avLst/>
          </a:prstGeom>
          <a:noFill/>
        </p:spPr>
        <p:txBody>
          <a:bodyPr wrap="square" rtlCol="0">
            <a:spAutoFit/>
          </a:bodyPr>
          <a:lstStyle/>
          <a:p>
            <a:r>
              <a:rPr lang="en-US" dirty="0"/>
              <a:t>Aluminium foil</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332656"/>
            <a:ext cx="7929618" cy="6340197"/>
          </a:xfrm>
          <a:prstGeom prst="rect">
            <a:avLst/>
          </a:prstGeom>
        </p:spPr>
        <p:txBody>
          <a:bodyPr wrap="square">
            <a:spAutoFit/>
          </a:bodyPr>
          <a:lstStyle/>
          <a:p>
            <a:r>
              <a:rPr lang="en-US" sz="3200" b="1" dirty="0"/>
              <a:t>How insulation performance is measured</a:t>
            </a:r>
          </a:p>
          <a:p>
            <a:endParaRPr lang="en-US" b="1" i="1" dirty="0"/>
          </a:p>
          <a:p>
            <a:r>
              <a:rPr lang="en-US" sz="3200" b="1" dirty="0">
                <a:solidFill>
                  <a:srgbClr val="0070C0"/>
                </a:solidFill>
              </a:rPr>
              <a:t>1. R value – Thermal Resistance to Flow</a:t>
            </a:r>
          </a:p>
          <a:p>
            <a:endParaRPr lang="en-US" b="1" i="1" dirty="0"/>
          </a:p>
          <a:p>
            <a:pPr algn="just"/>
            <a:r>
              <a:rPr lang="en-US" dirty="0"/>
              <a:t>All </a:t>
            </a:r>
            <a:r>
              <a:rPr lang="en-US" b="1" dirty="0">
                <a:solidFill>
                  <a:srgbClr val="0070C0"/>
                </a:solidFill>
              </a:rPr>
              <a:t>insulation materials </a:t>
            </a:r>
            <a:r>
              <a:rPr lang="en-US" dirty="0"/>
              <a:t>are rated for their performance in restricting heat transfer. This is expressed as the </a:t>
            </a:r>
            <a:r>
              <a:rPr lang="en-US" sz="2000" b="1" dirty="0">
                <a:solidFill>
                  <a:srgbClr val="0070C0"/>
                </a:solidFill>
              </a:rPr>
              <a:t>R value</a:t>
            </a:r>
            <a:r>
              <a:rPr lang="en-US" dirty="0"/>
              <a:t>, also known as </a:t>
            </a:r>
            <a:r>
              <a:rPr lang="en-US" b="1" dirty="0">
                <a:solidFill>
                  <a:srgbClr val="0070C0"/>
                </a:solidFill>
              </a:rPr>
              <a:t>thermal resistance or resistivity. </a:t>
            </a:r>
          </a:p>
          <a:p>
            <a:pPr algn="just"/>
            <a:endParaRPr lang="en-US" dirty="0"/>
          </a:p>
          <a:p>
            <a:pPr algn="just"/>
            <a:r>
              <a:rPr lang="en-US" dirty="0"/>
              <a:t>The R value is a guide to its performance as an insulator—</a:t>
            </a:r>
          </a:p>
          <a:p>
            <a:pPr algn="just"/>
            <a:r>
              <a:rPr lang="en-US" b="1" dirty="0">
                <a:solidFill>
                  <a:srgbClr val="0070C0"/>
                </a:solidFill>
              </a:rPr>
              <a:t> The higher the R value, the greater the insulating effect. </a:t>
            </a:r>
          </a:p>
          <a:p>
            <a:pPr algn="just"/>
            <a:endParaRPr lang="en-US" dirty="0"/>
          </a:p>
          <a:p>
            <a:pPr algn="just"/>
            <a:r>
              <a:rPr lang="en-US" dirty="0"/>
              <a:t>R values are expressed using the metric units</a:t>
            </a:r>
            <a:r>
              <a:rPr lang="en-US" b="1" dirty="0">
                <a:solidFill>
                  <a:srgbClr val="0070C0"/>
                </a:solidFill>
              </a:rPr>
              <a:t> m</a:t>
            </a:r>
            <a:r>
              <a:rPr lang="en-US" b="1" baseline="30000" dirty="0">
                <a:solidFill>
                  <a:srgbClr val="0070C0"/>
                </a:solidFill>
              </a:rPr>
              <a:t>2 </a:t>
            </a:r>
            <a:r>
              <a:rPr lang="en-US" b="1" dirty="0">
                <a:solidFill>
                  <a:srgbClr val="0070C0"/>
                </a:solidFill>
              </a:rPr>
              <a:t>K / W</a:t>
            </a:r>
            <a:endParaRPr lang="en-US" dirty="0"/>
          </a:p>
          <a:p>
            <a:pPr algn="just"/>
            <a:r>
              <a:rPr lang="en-GB" dirty="0"/>
              <a:t>(1 WATT = 1 Joule / second)</a:t>
            </a:r>
          </a:p>
          <a:p>
            <a:pPr algn="just"/>
            <a:endParaRPr lang="en-US" dirty="0"/>
          </a:p>
          <a:p>
            <a:pPr algn="just"/>
            <a:r>
              <a:rPr lang="en-US" dirty="0"/>
              <a:t> where:</a:t>
            </a:r>
          </a:p>
          <a:p>
            <a:pPr algn="just"/>
            <a:r>
              <a:rPr lang="en-US" b="1" dirty="0">
                <a:solidFill>
                  <a:srgbClr val="0070C0"/>
                </a:solidFill>
              </a:rPr>
              <a:t> m</a:t>
            </a:r>
            <a:r>
              <a:rPr lang="en-US" b="1" baseline="30000" dirty="0">
                <a:solidFill>
                  <a:srgbClr val="0070C0"/>
                </a:solidFill>
              </a:rPr>
              <a:t>2</a:t>
            </a:r>
            <a:r>
              <a:rPr lang="en-US" b="1" dirty="0">
                <a:solidFill>
                  <a:srgbClr val="0070C0"/>
                </a:solidFill>
              </a:rPr>
              <a:t> refers to one metre squared of the material of a specified thickness;</a:t>
            </a:r>
          </a:p>
          <a:p>
            <a:pPr algn="just"/>
            <a:r>
              <a:rPr lang="en-US" b="1" dirty="0">
                <a:solidFill>
                  <a:srgbClr val="0070C0"/>
                </a:solidFill>
              </a:rPr>
              <a:t> K refers to a one degree temperature difference (Kelvin or Celsius) across the</a:t>
            </a:r>
          </a:p>
          <a:p>
            <a:pPr algn="just"/>
            <a:r>
              <a:rPr lang="en-US" b="1" dirty="0">
                <a:solidFill>
                  <a:srgbClr val="0070C0"/>
                </a:solidFill>
              </a:rPr>
              <a:t> material; </a:t>
            </a:r>
          </a:p>
          <a:p>
            <a:pPr algn="just"/>
            <a:r>
              <a:rPr lang="en-US" b="1" dirty="0">
                <a:solidFill>
                  <a:srgbClr val="0070C0"/>
                </a:solidFill>
              </a:rPr>
              <a:t> W refers to the amount of heat flow across the material in Watts.</a:t>
            </a:r>
          </a:p>
          <a:p>
            <a:pPr algn="just">
              <a:buFont typeface="Wingdings" pitchFamily="2" charset="2"/>
              <a:buChar char="Ø"/>
            </a:pPr>
            <a:endParaRPr lang="en-US" dirty="0"/>
          </a:p>
          <a:p>
            <a:pPr algn="just"/>
            <a:r>
              <a:rPr lang="en-US" dirty="0"/>
              <a:t>Products which have the same R value will provide exactly the same insulating effect as each other (provided they are correctly installed)</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34" y="571480"/>
            <a:ext cx="7858180" cy="6217087"/>
          </a:xfrm>
          <a:prstGeom prst="rect">
            <a:avLst/>
          </a:prstGeom>
        </p:spPr>
        <p:txBody>
          <a:bodyPr wrap="square">
            <a:spAutoFit/>
          </a:bodyPr>
          <a:lstStyle/>
          <a:p>
            <a:r>
              <a:rPr lang="en-US" sz="3200" b="1" i="1" dirty="0">
                <a:solidFill>
                  <a:srgbClr val="0070C0"/>
                </a:solidFill>
              </a:rPr>
              <a:t>2. U Value – Thermal Transmittance</a:t>
            </a:r>
            <a:endParaRPr lang="en-US" dirty="0"/>
          </a:p>
          <a:p>
            <a:endParaRPr lang="en-US" dirty="0"/>
          </a:p>
          <a:p>
            <a:pPr algn="just"/>
            <a:r>
              <a:rPr lang="en-US" dirty="0"/>
              <a:t>The U value measures </a:t>
            </a:r>
            <a:r>
              <a:rPr lang="en-US" b="1" dirty="0">
                <a:solidFill>
                  <a:srgbClr val="0070C0"/>
                </a:solidFill>
              </a:rPr>
              <a:t>the transfer of heat through a building element</a:t>
            </a:r>
            <a:r>
              <a:rPr lang="en-US" dirty="0"/>
              <a:t>,</a:t>
            </a:r>
          </a:p>
          <a:p>
            <a:pPr algn="just"/>
            <a:r>
              <a:rPr lang="en-US" dirty="0"/>
              <a:t> and </a:t>
            </a:r>
            <a:r>
              <a:rPr lang="en-US" b="1" dirty="0">
                <a:solidFill>
                  <a:srgbClr val="0070C0"/>
                </a:solidFill>
              </a:rPr>
              <a:t>indicates the amount of heat energy that will flow through one square metre of a structure,  when the temp difference between their faces is 1 degree. </a:t>
            </a:r>
          </a:p>
          <a:p>
            <a:endParaRPr lang="en-US" dirty="0"/>
          </a:p>
          <a:p>
            <a:r>
              <a:rPr lang="en-US" sz="2000" b="1" dirty="0">
                <a:solidFill>
                  <a:srgbClr val="0070C0"/>
                </a:solidFill>
              </a:rPr>
              <a:t>Whereas the R value measures the resistance to heat transfer </a:t>
            </a:r>
          </a:p>
          <a:p>
            <a:r>
              <a:rPr lang="en-US" sz="2000" b="1" dirty="0">
                <a:solidFill>
                  <a:srgbClr val="0070C0"/>
                </a:solidFill>
              </a:rPr>
              <a:t>(‘thermal resistance’)</a:t>
            </a:r>
          </a:p>
          <a:p>
            <a:r>
              <a:rPr lang="en-US" sz="2000" b="1" dirty="0">
                <a:solidFill>
                  <a:srgbClr val="0070C0"/>
                </a:solidFill>
              </a:rPr>
              <a:t>U value measures the flow of heat transfer (‘thermal transmittance’)</a:t>
            </a:r>
          </a:p>
          <a:p>
            <a:endParaRPr lang="en-US" sz="2000" b="1" dirty="0">
              <a:solidFill>
                <a:srgbClr val="0070C0"/>
              </a:solidFill>
            </a:endParaRPr>
          </a:p>
          <a:p>
            <a:r>
              <a:rPr lang="en-US" dirty="0"/>
              <a:t>The U value is expressed in units of </a:t>
            </a:r>
            <a:r>
              <a:rPr lang="en-US" b="1" dirty="0">
                <a:solidFill>
                  <a:srgbClr val="0070C0"/>
                </a:solidFill>
              </a:rPr>
              <a:t>W/m</a:t>
            </a:r>
            <a:r>
              <a:rPr lang="en-US" b="1" baseline="30000" dirty="0">
                <a:solidFill>
                  <a:srgbClr val="0070C0"/>
                </a:solidFill>
              </a:rPr>
              <a:t>2</a:t>
            </a:r>
            <a:r>
              <a:rPr lang="en-US" b="1" dirty="0">
                <a:solidFill>
                  <a:srgbClr val="0070C0"/>
                </a:solidFill>
              </a:rPr>
              <a:t> K</a:t>
            </a:r>
          </a:p>
          <a:p>
            <a:endParaRPr lang="en-US" dirty="0"/>
          </a:p>
          <a:p>
            <a:r>
              <a:rPr lang="en-US" dirty="0"/>
              <a:t>U values are often used in technical literature, especially to indicate the thermal</a:t>
            </a:r>
          </a:p>
          <a:p>
            <a:r>
              <a:rPr lang="en-US" dirty="0"/>
              <a:t>properties of glass and to calculate heat losses and gains. </a:t>
            </a:r>
          </a:p>
          <a:p>
            <a:endParaRPr lang="en-US" sz="2400" b="1" dirty="0">
              <a:solidFill>
                <a:srgbClr val="0070C0"/>
              </a:solidFill>
            </a:endParaRPr>
          </a:p>
          <a:p>
            <a:r>
              <a:rPr lang="en-US" sz="2400" b="1" dirty="0">
                <a:solidFill>
                  <a:srgbClr val="0070C0"/>
                </a:solidFill>
              </a:rPr>
              <a:t>The U value is the reciprocal of the R value, R=1/U or U=1/R</a:t>
            </a:r>
          </a:p>
          <a:p>
            <a:r>
              <a:rPr lang="en-US" i="1" dirty="0"/>
              <a:t>	U</a:t>
            </a:r>
            <a:r>
              <a:rPr lang="en-US" dirty="0"/>
              <a:t> = </a:t>
            </a:r>
            <a:r>
              <a:rPr lang="en-US" u="sng" dirty="0"/>
              <a:t>1  </a:t>
            </a:r>
            <a:r>
              <a:rPr lang="en-US" dirty="0"/>
              <a:t>         or 	</a:t>
            </a:r>
            <a:r>
              <a:rPr lang="en-US" i="1" dirty="0"/>
              <a:t>U</a:t>
            </a:r>
            <a:r>
              <a:rPr lang="en-US" dirty="0"/>
              <a:t> = </a:t>
            </a:r>
            <a:r>
              <a:rPr lang="en-US" u="sng" dirty="0"/>
              <a:t>1  </a:t>
            </a:r>
            <a:r>
              <a:rPr lang="en-US" dirty="0"/>
              <a:t>    	(if we consider composites)</a:t>
            </a:r>
          </a:p>
          <a:p>
            <a:r>
              <a:rPr lang="en-US" dirty="0"/>
              <a:t>                        </a:t>
            </a:r>
            <a:r>
              <a:rPr lang="en-US" i="1" dirty="0"/>
              <a:t>R</a:t>
            </a:r>
            <a:r>
              <a:rPr lang="en-US" baseline="-25000" dirty="0"/>
              <a:t>		</a:t>
            </a:r>
            <a:r>
              <a:rPr lang="en-US" dirty="0"/>
              <a:t>       </a:t>
            </a:r>
            <a:r>
              <a:rPr lang="en-US" dirty="0">
                <a:latin typeface="Symbol" pitchFamily="18" charset="2"/>
              </a:rPr>
              <a:t>S</a:t>
            </a:r>
            <a:r>
              <a:rPr lang="en-US" dirty="0"/>
              <a:t> </a:t>
            </a:r>
            <a:r>
              <a:rPr lang="en-US" i="1" dirty="0"/>
              <a:t>R</a:t>
            </a:r>
          </a:p>
          <a:p>
            <a:r>
              <a:rPr lang="en-US" sz="2000" dirty="0"/>
              <a:t>         For example, with an R value of 2.0, the U value is 1/2 or 0.5</a:t>
            </a:r>
          </a:p>
          <a:p>
            <a:r>
              <a:rPr lang="en-US" sz="2000" dirty="0"/>
              <a:t>         </a:t>
            </a:r>
            <a:r>
              <a:rPr lang="en-US" sz="2000" b="1" dirty="0">
                <a:solidFill>
                  <a:srgbClr val="0070C0"/>
                </a:solidFill>
              </a:rPr>
              <a:t>R and U values are dependant on the thickness of the material.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403498"/>
            <a:ext cx="8352928" cy="3539430"/>
          </a:xfrm>
          <a:prstGeom prst="rect">
            <a:avLst/>
          </a:prstGeom>
          <a:noFill/>
        </p:spPr>
        <p:txBody>
          <a:bodyPr wrap="square" rtlCol="0">
            <a:spAutoFit/>
          </a:bodyPr>
          <a:lstStyle/>
          <a:p>
            <a:r>
              <a:rPr lang="en-GB" sz="3200" b="1" dirty="0">
                <a:solidFill>
                  <a:srgbClr val="0070C0"/>
                </a:solidFill>
              </a:rPr>
              <a:t>Heat power loss – The transfer of energy </a:t>
            </a:r>
          </a:p>
          <a:p>
            <a:endParaRPr lang="en-GB" dirty="0"/>
          </a:p>
          <a:p>
            <a:r>
              <a:rPr lang="en-GB" sz="2400" dirty="0"/>
              <a:t>1. </a:t>
            </a:r>
          </a:p>
          <a:p>
            <a:pPr algn="just"/>
            <a:r>
              <a:rPr lang="en-GB" dirty="0"/>
              <a:t>  To find the heat power loss through any area of a </a:t>
            </a:r>
            <a:r>
              <a:rPr lang="en-GB" b="1" dirty="0">
                <a:solidFill>
                  <a:srgbClr val="0070C0"/>
                </a:solidFill>
              </a:rPr>
              <a:t>composite structure </a:t>
            </a:r>
            <a:r>
              <a:rPr lang="en-GB" dirty="0"/>
              <a:t>for any </a:t>
            </a:r>
          </a:p>
          <a:p>
            <a:pPr algn="just"/>
            <a:r>
              <a:rPr lang="en-GB" dirty="0"/>
              <a:t>  temperature difference between the faces, the U value is multiplied by the </a:t>
            </a:r>
          </a:p>
          <a:p>
            <a:pPr algn="just"/>
            <a:r>
              <a:rPr lang="en-GB" dirty="0"/>
              <a:t>  area and the temperature differences on either side of the layer.</a:t>
            </a:r>
          </a:p>
          <a:p>
            <a:endParaRPr lang="en-GB" dirty="0"/>
          </a:p>
          <a:p>
            <a:r>
              <a:rPr lang="en-GB" b="1" dirty="0">
                <a:solidFill>
                  <a:srgbClr val="0070C0"/>
                </a:solidFill>
              </a:rPr>
              <a:t>                   Heat Loss = U value x Area X Temperature difference.</a:t>
            </a:r>
          </a:p>
          <a:p>
            <a:endParaRPr lang="en-GB" dirty="0"/>
          </a:p>
          <a:p>
            <a:r>
              <a:rPr lang="en-GB" sz="2400" b="1" dirty="0">
                <a:solidFill>
                  <a:srgbClr val="0070C0"/>
                </a:solidFill>
              </a:rPr>
              <a:t>                                       P = U x A x </a:t>
            </a:r>
            <a:r>
              <a:rPr lang="en-US" sz="2400" b="1" dirty="0">
                <a:solidFill>
                  <a:srgbClr val="0070C0"/>
                </a:solidFill>
                <a:latin typeface="Symbol" pitchFamily="18" charset="2"/>
              </a:rPr>
              <a:t>(q</a:t>
            </a:r>
            <a:r>
              <a:rPr lang="en-US" sz="2400" b="1" baseline="-25000" dirty="0">
                <a:solidFill>
                  <a:srgbClr val="0070C0"/>
                </a:solidFill>
                <a:latin typeface="Symbol" pitchFamily="18" charset="2"/>
              </a:rPr>
              <a:t>1 </a:t>
            </a:r>
            <a:r>
              <a:rPr lang="en-US" sz="2400" b="1" dirty="0">
                <a:solidFill>
                  <a:srgbClr val="0070C0"/>
                </a:solidFill>
              </a:rPr>
              <a:t>–</a:t>
            </a:r>
            <a:r>
              <a:rPr lang="en-US" sz="2400" b="1" dirty="0">
                <a:solidFill>
                  <a:srgbClr val="0070C0"/>
                </a:solidFill>
                <a:latin typeface="Symbol" pitchFamily="18" charset="2"/>
              </a:rPr>
              <a:t> q</a:t>
            </a:r>
            <a:r>
              <a:rPr lang="en-US" sz="2400" b="1" baseline="-25000" dirty="0">
                <a:solidFill>
                  <a:srgbClr val="0070C0"/>
                </a:solidFill>
                <a:latin typeface="Symbol" pitchFamily="18" charset="2"/>
              </a:rPr>
              <a:t>2</a:t>
            </a:r>
            <a:r>
              <a:rPr lang="en-US" sz="2400" b="1" dirty="0">
                <a:solidFill>
                  <a:srgbClr val="0070C0"/>
                </a:solidFill>
                <a:latin typeface="Symbol" pitchFamily="18" charset="2"/>
              </a:rPr>
              <a:t>)</a:t>
            </a:r>
          </a:p>
          <a:p>
            <a:endParaRPr lang="en-US" dirty="0">
              <a:latin typeface="Symbol" pitchFamily="18" charset="2"/>
            </a:endParaRPr>
          </a:p>
        </p:txBody>
      </p:sp>
      <p:sp>
        <p:nvSpPr>
          <p:cNvPr id="3" name="TextBox 2"/>
          <p:cNvSpPr txBox="1"/>
          <p:nvPr/>
        </p:nvSpPr>
        <p:spPr>
          <a:xfrm>
            <a:off x="323528" y="3717032"/>
            <a:ext cx="7344816" cy="3323987"/>
          </a:xfrm>
          <a:prstGeom prst="rect">
            <a:avLst/>
          </a:prstGeom>
          <a:noFill/>
        </p:spPr>
        <p:txBody>
          <a:bodyPr wrap="square" rtlCol="0">
            <a:spAutoFit/>
          </a:bodyPr>
          <a:lstStyle/>
          <a:p>
            <a:r>
              <a:rPr lang="en-GB" sz="2400" dirty="0"/>
              <a:t>2. </a:t>
            </a:r>
          </a:p>
          <a:p>
            <a:pPr algn="just"/>
            <a:r>
              <a:rPr lang="en-GB" sz="2400" dirty="0"/>
              <a:t>  </a:t>
            </a:r>
            <a:r>
              <a:rPr lang="en-GB" dirty="0"/>
              <a:t>The power loss from an enclosure due to conduction through the fabric is </a:t>
            </a:r>
          </a:p>
          <a:p>
            <a:pPr algn="just"/>
            <a:r>
              <a:rPr lang="en-GB" dirty="0"/>
              <a:t>   obtained by </a:t>
            </a:r>
            <a:r>
              <a:rPr lang="en-GB" b="1" dirty="0">
                <a:solidFill>
                  <a:srgbClr val="0070C0"/>
                </a:solidFill>
              </a:rPr>
              <a:t>adding together the individual heat losses</a:t>
            </a:r>
            <a:r>
              <a:rPr lang="en-GB" dirty="0"/>
              <a:t> from: </a:t>
            </a:r>
          </a:p>
          <a:p>
            <a:pPr algn="just"/>
            <a:endParaRPr lang="en-GB" dirty="0"/>
          </a:p>
          <a:p>
            <a:r>
              <a:rPr lang="en-GB" dirty="0"/>
              <a:t>   walls </a:t>
            </a:r>
          </a:p>
          <a:p>
            <a:r>
              <a:rPr lang="en-GB" dirty="0"/>
              <a:t>   floors</a:t>
            </a:r>
          </a:p>
          <a:p>
            <a:r>
              <a:rPr lang="en-GB" dirty="0"/>
              <a:t>   ceilings</a:t>
            </a:r>
          </a:p>
          <a:p>
            <a:r>
              <a:rPr lang="en-GB" dirty="0"/>
              <a:t>   doors </a:t>
            </a:r>
          </a:p>
          <a:p>
            <a:r>
              <a:rPr lang="en-GB" dirty="0"/>
              <a:t>   windows          etc.</a:t>
            </a:r>
          </a:p>
          <a:p>
            <a:endParaRPr lang="en-GB" dirty="0"/>
          </a:p>
          <a:p>
            <a:endParaRPr lang="en-GB" dirty="0"/>
          </a:p>
        </p:txBody>
      </p:sp>
      <p:sp>
        <p:nvSpPr>
          <p:cNvPr id="4" name="TextBox 3"/>
          <p:cNvSpPr txBox="1"/>
          <p:nvPr/>
        </p:nvSpPr>
        <p:spPr>
          <a:xfrm>
            <a:off x="6228184" y="3212976"/>
            <a:ext cx="1368152" cy="307777"/>
          </a:xfrm>
          <a:prstGeom prst="rect">
            <a:avLst/>
          </a:prstGeom>
          <a:noFill/>
        </p:spPr>
        <p:txBody>
          <a:bodyPr wrap="square" rtlCol="0">
            <a:spAutoFit/>
          </a:bodyPr>
          <a:lstStyle/>
          <a:p>
            <a:r>
              <a:rPr lang="en-GB" sz="1400" b="1" dirty="0">
                <a:solidFill>
                  <a:srgbClr val="0070C0"/>
                </a:solidFill>
              </a:rPr>
              <a:t>Units = Watts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122" name="Picture 2" descr="http://image.slidesharecdn.com/spaceheating-120213070221-phpapp01/95/space-heating-10-728.jpg?cb=132913867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6630"/>
            <a:ext cx="9143998"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704856" y="-27384"/>
            <a:ext cx="1475656" cy="6858000"/>
          </a:xfrm>
          <a:prstGeom prst="rect">
            <a:avLst/>
          </a:prstGeom>
          <a:solidFill>
            <a:schemeClr val="bg1"/>
          </a:solid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2" name="Rectangle 1"/>
          <p:cNvSpPr/>
          <p:nvPr/>
        </p:nvSpPr>
        <p:spPr>
          <a:xfrm>
            <a:off x="1691680" y="6021288"/>
            <a:ext cx="6552728" cy="707886"/>
          </a:xfrm>
          <a:prstGeom prst="rect">
            <a:avLst/>
          </a:prstGeom>
          <a:ln w="19050">
            <a:solidFill>
              <a:schemeClr val="tx1"/>
            </a:solidFill>
          </a:ln>
        </p:spPr>
        <p:txBody>
          <a:bodyPr wrap="square">
            <a:spAutoFit/>
          </a:bodyPr>
          <a:lstStyle/>
          <a:p>
            <a:r>
              <a:rPr lang="en-GB" sz="2000" b="1" dirty="0">
                <a:solidFill>
                  <a:srgbClr val="0070C0"/>
                </a:solidFill>
              </a:rPr>
              <a:t>Heat Loss = U value x Area X Temperature difference.</a:t>
            </a:r>
          </a:p>
          <a:p>
            <a:r>
              <a:rPr lang="en-GB" sz="2000" b="1" dirty="0">
                <a:solidFill>
                  <a:srgbClr val="0070C0"/>
                </a:solidFill>
              </a:rPr>
              <a:t>                                       P = U x A x </a:t>
            </a:r>
            <a:r>
              <a:rPr lang="en-US" sz="2000" b="1" dirty="0">
                <a:solidFill>
                  <a:srgbClr val="0070C0"/>
                </a:solidFill>
                <a:latin typeface="Symbol" pitchFamily="18" charset="2"/>
              </a:rPr>
              <a:t>(q</a:t>
            </a:r>
            <a:r>
              <a:rPr lang="en-US" sz="2000" b="1" baseline="-25000" dirty="0">
                <a:solidFill>
                  <a:srgbClr val="0070C0"/>
                </a:solidFill>
                <a:latin typeface="Symbol" pitchFamily="18" charset="2"/>
              </a:rPr>
              <a:t>1 </a:t>
            </a:r>
            <a:r>
              <a:rPr lang="en-US" sz="2000" b="1" dirty="0">
                <a:solidFill>
                  <a:srgbClr val="0070C0"/>
                </a:solidFill>
              </a:rPr>
              <a:t>–</a:t>
            </a:r>
            <a:r>
              <a:rPr lang="en-US" sz="2000" b="1" dirty="0">
                <a:solidFill>
                  <a:srgbClr val="0070C0"/>
                </a:solidFill>
                <a:latin typeface="Symbol" pitchFamily="18" charset="2"/>
              </a:rPr>
              <a:t> q</a:t>
            </a:r>
            <a:r>
              <a:rPr lang="en-US" sz="2000" b="1" baseline="-25000" dirty="0">
                <a:solidFill>
                  <a:srgbClr val="0070C0"/>
                </a:solidFill>
                <a:latin typeface="Symbol" pitchFamily="18" charset="2"/>
              </a:rPr>
              <a:t>2</a:t>
            </a:r>
            <a:r>
              <a:rPr lang="en-US" sz="2000" b="1" dirty="0">
                <a:solidFill>
                  <a:srgbClr val="0070C0"/>
                </a:solidFill>
                <a:latin typeface="Symbol" pitchFamily="18" charset="2"/>
              </a:rPr>
              <a:t>)</a:t>
            </a:r>
          </a:p>
        </p:txBody>
      </p:sp>
    </p:spTree>
    <p:extLst>
      <p:ext uri="{BB962C8B-B14F-4D97-AF65-F5344CB8AC3E}">
        <p14:creationId xmlns:p14="http://schemas.microsoft.com/office/powerpoint/2010/main" val="17180943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620688"/>
            <a:ext cx="8064896" cy="3724096"/>
          </a:xfrm>
          <a:prstGeom prst="rect">
            <a:avLst/>
          </a:prstGeom>
          <a:noFill/>
        </p:spPr>
        <p:txBody>
          <a:bodyPr wrap="square" rtlCol="0">
            <a:spAutoFit/>
          </a:bodyPr>
          <a:lstStyle/>
          <a:p>
            <a:r>
              <a:rPr lang="en-GB" sz="3200" dirty="0"/>
              <a:t>Example 1: </a:t>
            </a:r>
          </a:p>
          <a:p>
            <a:endParaRPr lang="en-GB" sz="2400" dirty="0"/>
          </a:p>
          <a:p>
            <a:r>
              <a:rPr lang="en-GB" dirty="0"/>
              <a:t>Calculate the heat power loss from a sealed flat-roofed kitchen 12m x 10m x 3m high when the internal temperature is 22 degrees C and the external temperature is -3 degrees C. </a:t>
            </a:r>
          </a:p>
          <a:p>
            <a:endParaRPr lang="en-GB" dirty="0"/>
          </a:p>
          <a:p>
            <a:endParaRPr lang="en-GB" dirty="0"/>
          </a:p>
          <a:p>
            <a:endParaRPr lang="en-GB" dirty="0"/>
          </a:p>
          <a:p>
            <a:endParaRPr lang="en-GB" dirty="0"/>
          </a:p>
          <a:p>
            <a:r>
              <a:rPr lang="en-GB" dirty="0"/>
              <a:t>The U values : Floor 1.5 W m</a:t>
            </a:r>
            <a:r>
              <a:rPr lang="en-GB" sz="1400" baseline="30000" dirty="0"/>
              <a:t>2</a:t>
            </a:r>
            <a:r>
              <a:rPr lang="en-GB" dirty="0"/>
              <a:t> K</a:t>
            </a:r>
          </a:p>
          <a:p>
            <a:r>
              <a:rPr lang="en-GB" dirty="0"/>
              <a:t>                          Roof  3.0 W m</a:t>
            </a:r>
            <a:r>
              <a:rPr lang="en-GB" sz="1400" baseline="30000" dirty="0"/>
              <a:t>2</a:t>
            </a:r>
            <a:r>
              <a:rPr lang="en-GB" dirty="0"/>
              <a:t> K</a:t>
            </a:r>
          </a:p>
          <a:p>
            <a:r>
              <a:rPr lang="en-GB" dirty="0"/>
              <a:t>                          Walls 2.5 W m</a:t>
            </a:r>
            <a:r>
              <a:rPr lang="en-GB" sz="1400" baseline="30000" dirty="0"/>
              <a:t>2</a:t>
            </a:r>
            <a:r>
              <a:rPr lang="en-GB" dirty="0"/>
              <a:t> K</a:t>
            </a:r>
          </a:p>
        </p:txBody>
      </p:sp>
      <p:sp>
        <p:nvSpPr>
          <p:cNvPr id="4" name="Rectangle 3"/>
          <p:cNvSpPr/>
          <p:nvPr/>
        </p:nvSpPr>
        <p:spPr>
          <a:xfrm>
            <a:off x="2921802" y="2348880"/>
            <a:ext cx="3012363" cy="523220"/>
          </a:xfrm>
          <a:prstGeom prst="rect">
            <a:avLst/>
          </a:prstGeom>
        </p:spPr>
        <p:txBody>
          <a:bodyPr wrap="none">
            <a:spAutoFit/>
          </a:bodyPr>
          <a:lstStyle/>
          <a:p>
            <a:r>
              <a:rPr lang="en-GB" sz="2800" b="1" dirty="0">
                <a:solidFill>
                  <a:srgbClr val="0070C0"/>
                </a:solidFill>
              </a:rPr>
              <a:t>P = U x A x </a:t>
            </a:r>
            <a:r>
              <a:rPr lang="en-US" sz="2800" b="1" dirty="0">
                <a:solidFill>
                  <a:srgbClr val="0070C0"/>
                </a:solidFill>
                <a:latin typeface="Symbol" pitchFamily="18" charset="2"/>
              </a:rPr>
              <a:t>(q</a:t>
            </a:r>
            <a:r>
              <a:rPr lang="en-US" sz="2800" b="1" baseline="-25000" dirty="0">
                <a:solidFill>
                  <a:srgbClr val="0070C0"/>
                </a:solidFill>
                <a:latin typeface="Symbol" pitchFamily="18" charset="2"/>
              </a:rPr>
              <a:t>1 </a:t>
            </a:r>
            <a:r>
              <a:rPr lang="en-US" sz="2800" b="1" dirty="0">
                <a:solidFill>
                  <a:srgbClr val="0070C0"/>
                </a:solidFill>
              </a:rPr>
              <a:t>–</a:t>
            </a:r>
            <a:r>
              <a:rPr lang="en-US" sz="2800" b="1" dirty="0">
                <a:solidFill>
                  <a:srgbClr val="0070C0"/>
                </a:solidFill>
                <a:latin typeface="Symbol" pitchFamily="18" charset="2"/>
              </a:rPr>
              <a:t> q</a:t>
            </a:r>
            <a:r>
              <a:rPr lang="en-US" sz="2800" b="1" baseline="-25000" dirty="0">
                <a:solidFill>
                  <a:srgbClr val="0070C0"/>
                </a:solidFill>
                <a:latin typeface="Symbol" pitchFamily="18" charset="2"/>
              </a:rPr>
              <a:t>2</a:t>
            </a:r>
            <a:r>
              <a:rPr lang="en-US" sz="2800" b="1" dirty="0">
                <a:solidFill>
                  <a:srgbClr val="0070C0"/>
                </a:solidFill>
                <a:latin typeface="Symbol" pitchFamily="18" charset="2"/>
              </a:rPr>
              <a:t>)</a:t>
            </a:r>
          </a:p>
        </p:txBody>
      </p:sp>
      <p:sp>
        <p:nvSpPr>
          <p:cNvPr id="5" name="TextBox 4"/>
          <p:cNvSpPr txBox="1"/>
          <p:nvPr/>
        </p:nvSpPr>
        <p:spPr>
          <a:xfrm>
            <a:off x="499056" y="5373216"/>
            <a:ext cx="3528392" cy="369332"/>
          </a:xfrm>
          <a:prstGeom prst="rect">
            <a:avLst/>
          </a:prstGeom>
          <a:noFill/>
        </p:spPr>
        <p:txBody>
          <a:bodyPr wrap="square" rtlCol="0">
            <a:spAutoFit/>
          </a:bodyPr>
          <a:lstStyle/>
          <a:p>
            <a:r>
              <a:rPr lang="en-GB" dirty="0"/>
              <a:t>1 WATT = 1 Joule / second</a:t>
            </a:r>
          </a:p>
        </p:txBody>
      </p:sp>
      <p:sp>
        <p:nvSpPr>
          <p:cNvPr id="6" name="TextBox 5"/>
          <p:cNvSpPr txBox="1"/>
          <p:nvPr/>
        </p:nvSpPr>
        <p:spPr>
          <a:xfrm>
            <a:off x="467544" y="5805264"/>
            <a:ext cx="5256584" cy="369332"/>
          </a:xfrm>
          <a:prstGeom prst="rect">
            <a:avLst/>
          </a:prstGeom>
          <a:noFill/>
        </p:spPr>
        <p:txBody>
          <a:bodyPr wrap="square" rtlCol="0">
            <a:spAutoFit/>
          </a:bodyPr>
          <a:lstStyle/>
          <a:p>
            <a:r>
              <a:rPr lang="en-GB" b="1" dirty="0">
                <a:solidFill>
                  <a:srgbClr val="0070C0"/>
                </a:solidFill>
              </a:rPr>
              <a:t>Note : Be careful with the area of the walls.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620688"/>
            <a:ext cx="6408712" cy="1846659"/>
          </a:xfrm>
          <a:prstGeom prst="rect">
            <a:avLst/>
          </a:prstGeom>
        </p:spPr>
        <p:txBody>
          <a:bodyPr wrap="square">
            <a:spAutoFit/>
          </a:bodyPr>
          <a:lstStyle/>
          <a:p>
            <a:endParaRPr lang="en-GB" dirty="0"/>
          </a:p>
          <a:p>
            <a:r>
              <a:rPr lang="en-GB" sz="3200" dirty="0"/>
              <a:t>Draw up a table:</a:t>
            </a:r>
          </a:p>
          <a:p>
            <a:endParaRPr lang="en-GB" sz="3200" dirty="0"/>
          </a:p>
          <a:p>
            <a:endParaRPr lang="en-GB" sz="3200" dirty="0"/>
          </a:p>
        </p:txBody>
      </p:sp>
      <p:sp>
        <p:nvSpPr>
          <p:cNvPr id="3" name="TextBox 2"/>
          <p:cNvSpPr txBox="1"/>
          <p:nvPr/>
        </p:nvSpPr>
        <p:spPr>
          <a:xfrm>
            <a:off x="539552" y="1700808"/>
            <a:ext cx="8064896" cy="923330"/>
          </a:xfrm>
          <a:prstGeom prst="rect">
            <a:avLst/>
          </a:prstGeom>
          <a:noFill/>
        </p:spPr>
        <p:txBody>
          <a:bodyPr wrap="square" rtlCol="0">
            <a:spAutoFit/>
          </a:bodyPr>
          <a:lstStyle/>
          <a:p>
            <a:r>
              <a:rPr lang="en-GB" dirty="0"/>
              <a:t> Item         U value     Area     Temp. Difference         POWER LOSS</a:t>
            </a:r>
          </a:p>
          <a:p>
            <a:endParaRPr lang="en-GB" dirty="0"/>
          </a:p>
          <a:p>
            <a:endParaRPr lang="en-GB" dirty="0"/>
          </a:p>
        </p:txBody>
      </p:sp>
      <p:cxnSp>
        <p:nvCxnSpPr>
          <p:cNvPr id="5" name="Straight Connector 4"/>
          <p:cNvCxnSpPr/>
          <p:nvPr/>
        </p:nvCxnSpPr>
        <p:spPr>
          <a:xfrm>
            <a:off x="539552" y="2636912"/>
            <a:ext cx="6552728"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683568" y="2708920"/>
            <a:ext cx="7488832" cy="2031325"/>
          </a:xfrm>
          <a:prstGeom prst="rect">
            <a:avLst/>
          </a:prstGeom>
          <a:noFill/>
        </p:spPr>
        <p:txBody>
          <a:bodyPr wrap="square" rtlCol="0">
            <a:spAutoFit/>
          </a:bodyPr>
          <a:lstStyle/>
          <a:p>
            <a:r>
              <a:rPr lang="en-GB" dirty="0"/>
              <a:t>Floor          1.5           120                25                               4500</a:t>
            </a:r>
          </a:p>
          <a:p>
            <a:r>
              <a:rPr lang="en-GB" dirty="0"/>
              <a:t>Roof           3.0           120                25                               9000</a:t>
            </a:r>
          </a:p>
          <a:p>
            <a:r>
              <a:rPr lang="en-GB" dirty="0"/>
              <a:t>Walls          2.5           132                25                               8250</a:t>
            </a:r>
          </a:p>
          <a:p>
            <a:endParaRPr lang="en-GB" dirty="0"/>
          </a:p>
          <a:p>
            <a:r>
              <a:rPr lang="en-GB" dirty="0"/>
              <a:t>					     21,750</a:t>
            </a:r>
          </a:p>
          <a:p>
            <a:endParaRPr lang="en-GB" dirty="0"/>
          </a:p>
          <a:p>
            <a:endParaRPr lang="en-GB" dirty="0"/>
          </a:p>
        </p:txBody>
      </p:sp>
      <p:sp>
        <p:nvSpPr>
          <p:cNvPr id="7" name="TextBox 6"/>
          <p:cNvSpPr txBox="1"/>
          <p:nvPr/>
        </p:nvSpPr>
        <p:spPr>
          <a:xfrm>
            <a:off x="611560" y="4365104"/>
            <a:ext cx="6840760" cy="523220"/>
          </a:xfrm>
          <a:prstGeom prst="rect">
            <a:avLst/>
          </a:prstGeom>
          <a:noFill/>
        </p:spPr>
        <p:txBody>
          <a:bodyPr wrap="square" rtlCol="0">
            <a:spAutoFit/>
          </a:bodyPr>
          <a:lstStyle/>
          <a:p>
            <a:r>
              <a:rPr lang="en-GB" sz="2800" dirty="0"/>
              <a:t>Total Power Loss   = 21,750 Watts</a:t>
            </a:r>
          </a:p>
        </p:txBody>
      </p:sp>
      <p:sp>
        <p:nvSpPr>
          <p:cNvPr id="9" name="TextBox 8"/>
          <p:cNvSpPr txBox="1"/>
          <p:nvPr/>
        </p:nvSpPr>
        <p:spPr>
          <a:xfrm>
            <a:off x="611560" y="5105740"/>
            <a:ext cx="7848872" cy="1015663"/>
          </a:xfrm>
          <a:prstGeom prst="rect">
            <a:avLst/>
          </a:prstGeom>
          <a:noFill/>
        </p:spPr>
        <p:txBody>
          <a:bodyPr wrap="square" rtlCol="0">
            <a:spAutoFit/>
          </a:bodyPr>
          <a:lstStyle/>
          <a:p>
            <a:pPr algn="just"/>
            <a:r>
              <a:rPr lang="en-GB" dirty="0"/>
              <a:t>So.....the amount of heat that has to be supplied to this space every second is </a:t>
            </a:r>
            <a:r>
              <a:rPr lang="en-GB" sz="2400" b="1" dirty="0">
                <a:solidFill>
                  <a:srgbClr val="0070C0"/>
                </a:solidFill>
              </a:rPr>
              <a:t>21750 Joules </a:t>
            </a:r>
            <a:r>
              <a:rPr lang="en-GB" dirty="0"/>
              <a:t>or </a:t>
            </a:r>
            <a:r>
              <a:rPr lang="en-GB" sz="2400" b="1" dirty="0">
                <a:solidFill>
                  <a:srgbClr val="0070C0"/>
                </a:solidFill>
              </a:rPr>
              <a:t>21.75 KJ</a:t>
            </a:r>
            <a:r>
              <a:rPr lang="en-GB" sz="2400" dirty="0">
                <a:solidFill>
                  <a:srgbClr val="0070C0"/>
                </a:solidFill>
              </a:rPr>
              <a:t> </a:t>
            </a:r>
            <a:r>
              <a:rPr lang="en-GB" u="sng" dirty="0"/>
              <a:t>in order to maintain the required 22 degree Celsius internal temperature.</a:t>
            </a:r>
            <a:r>
              <a:rPr lang="en-GB" dirty="0"/>
              <a:t>      (1 WATT = 1 Joule/second)</a:t>
            </a:r>
          </a:p>
        </p:txBody>
      </p:sp>
      <p:sp>
        <p:nvSpPr>
          <p:cNvPr id="8" name="TextBox 7"/>
          <p:cNvSpPr txBox="1"/>
          <p:nvPr/>
        </p:nvSpPr>
        <p:spPr>
          <a:xfrm>
            <a:off x="467544" y="260648"/>
            <a:ext cx="4248472" cy="646331"/>
          </a:xfrm>
          <a:prstGeom prst="rect">
            <a:avLst/>
          </a:prstGeom>
          <a:noFill/>
        </p:spPr>
        <p:txBody>
          <a:bodyPr wrap="square" rtlCol="0">
            <a:spAutoFit/>
          </a:bodyPr>
          <a:lstStyle/>
          <a:p>
            <a:r>
              <a:rPr lang="en-GB" sz="3600" b="1" dirty="0">
                <a:solidFill>
                  <a:srgbClr val="0070C0"/>
                </a:solidFill>
              </a:rPr>
              <a:t>ANSWER</a:t>
            </a:r>
          </a:p>
        </p:txBody>
      </p:sp>
      <p:cxnSp>
        <p:nvCxnSpPr>
          <p:cNvPr id="11" name="Straight Connector 10"/>
          <p:cNvCxnSpPr/>
          <p:nvPr/>
        </p:nvCxnSpPr>
        <p:spPr>
          <a:xfrm>
            <a:off x="5220072" y="3717032"/>
            <a:ext cx="15121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CD8C8251-6F69-35BD-36C1-302E5C1E5251}"/>
              </a:ext>
            </a:extLst>
          </p:cNvPr>
          <p:cNvCxnSpPr/>
          <p:nvPr/>
        </p:nvCxnSpPr>
        <p:spPr>
          <a:xfrm>
            <a:off x="1403648" y="1844824"/>
            <a:ext cx="0" cy="216024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38A0FBC-1B8B-FC85-274E-A2B974BDFD9A}"/>
              </a:ext>
            </a:extLst>
          </p:cNvPr>
          <p:cNvCxnSpPr/>
          <p:nvPr/>
        </p:nvCxnSpPr>
        <p:spPr>
          <a:xfrm>
            <a:off x="2411760" y="1844824"/>
            <a:ext cx="0" cy="216024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85061A0-8C95-93AF-2903-2A4526A20FD3}"/>
              </a:ext>
            </a:extLst>
          </p:cNvPr>
          <p:cNvCxnSpPr/>
          <p:nvPr/>
        </p:nvCxnSpPr>
        <p:spPr>
          <a:xfrm>
            <a:off x="3131840" y="1844824"/>
            <a:ext cx="0" cy="216024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6EC40EB-DCE2-7BE2-520E-4BA8398BB7EC}"/>
              </a:ext>
            </a:extLst>
          </p:cNvPr>
          <p:cNvCxnSpPr/>
          <p:nvPr/>
        </p:nvCxnSpPr>
        <p:spPr>
          <a:xfrm>
            <a:off x="5004048" y="1844824"/>
            <a:ext cx="0" cy="216024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4" end="4"/>
                                            </p:txEl>
                                          </p:spTgt>
                                        </p:tgtEl>
                                        <p:attrNameLst>
                                          <p:attrName>style.visibility</p:attrName>
                                        </p:attrNameLst>
                                      </p:cBhvr>
                                      <p:to>
                                        <p:strVal val="visible"/>
                                      </p:to>
                                    </p:set>
                                    <p:anim calcmode="lin" valueType="num">
                                      <p:cBhvr additive="base">
                                        <p:cTn id="25"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
                                            <p:txEl>
                                              <p:pRg st="0" end="0"/>
                                            </p:txEl>
                                          </p:spTgt>
                                        </p:tgtEl>
                                        <p:attrNameLst>
                                          <p:attrName>style.visibility</p:attrName>
                                        </p:attrNameLst>
                                      </p:cBhvr>
                                      <p:to>
                                        <p:strVal val="visible"/>
                                      </p:to>
                                    </p:set>
                                    <p:anim calcmode="lin" valueType="num">
                                      <p:cBhvr additive="base">
                                        <p:cTn id="31"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0" end="0"/>
                                            </p:txEl>
                                          </p:spTgt>
                                        </p:tgtEl>
                                        <p:attrNameLst>
                                          <p:attrName>style.visibility</p:attrName>
                                        </p:attrNameLst>
                                      </p:cBhvr>
                                      <p:to>
                                        <p:strVal val="visible"/>
                                      </p:to>
                                    </p:set>
                                    <p:anim calcmode="lin" valueType="num">
                                      <p:cBhvr additive="base">
                                        <p:cTn id="3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39752" y="2348880"/>
            <a:ext cx="4536504" cy="830997"/>
          </a:xfrm>
          <a:prstGeom prst="rect">
            <a:avLst/>
          </a:prstGeom>
          <a:noFill/>
        </p:spPr>
        <p:txBody>
          <a:bodyPr wrap="square" rtlCol="0">
            <a:spAutoFit/>
          </a:bodyPr>
          <a:lstStyle/>
          <a:p>
            <a:pPr algn="ctr"/>
            <a:r>
              <a:rPr lang="en-GB" sz="4800" dirty="0"/>
              <a:t>PART 2</a:t>
            </a:r>
            <a:endParaRPr lang="en-US" sz="4800" dirty="0"/>
          </a:p>
        </p:txBody>
      </p:sp>
    </p:spTree>
    <p:extLst>
      <p:ext uri="{BB962C8B-B14F-4D97-AF65-F5344CB8AC3E}">
        <p14:creationId xmlns:p14="http://schemas.microsoft.com/office/powerpoint/2010/main" val="24277374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332656"/>
            <a:ext cx="4191000" cy="584775"/>
          </a:xfrm>
          <a:prstGeom prst="rect">
            <a:avLst/>
          </a:prstGeom>
          <a:noFill/>
        </p:spPr>
        <p:txBody>
          <a:bodyPr wrap="square" rtlCol="0">
            <a:spAutoFit/>
          </a:bodyPr>
          <a:lstStyle/>
          <a:p>
            <a:r>
              <a:rPr lang="en-US" sz="3200" b="1" dirty="0">
                <a:solidFill>
                  <a:srgbClr val="0070C0"/>
                </a:solidFill>
              </a:rPr>
              <a:t>3. Thermal conductivity</a:t>
            </a:r>
          </a:p>
        </p:txBody>
      </p:sp>
      <p:sp>
        <p:nvSpPr>
          <p:cNvPr id="3" name="TextBox 2"/>
          <p:cNvSpPr txBox="1"/>
          <p:nvPr/>
        </p:nvSpPr>
        <p:spPr>
          <a:xfrm>
            <a:off x="609600" y="1066800"/>
            <a:ext cx="8066856" cy="5632311"/>
          </a:xfrm>
          <a:prstGeom prst="rect">
            <a:avLst/>
          </a:prstGeom>
          <a:noFill/>
        </p:spPr>
        <p:txBody>
          <a:bodyPr wrap="square" rtlCol="0">
            <a:spAutoFit/>
          </a:bodyPr>
          <a:lstStyle/>
          <a:p>
            <a:r>
              <a:rPr lang="en-US" sz="2400" b="1" dirty="0">
                <a:solidFill>
                  <a:srgbClr val="0070C0"/>
                </a:solidFill>
              </a:rPr>
              <a:t>Thermal conductivity coefficient (</a:t>
            </a:r>
            <a:r>
              <a:rPr lang="en-US" sz="2400" b="1" dirty="0">
                <a:solidFill>
                  <a:srgbClr val="0070C0"/>
                </a:solidFill>
                <a:latin typeface="Symbol" pitchFamily="18" charset="2"/>
              </a:rPr>
              <a:t>l)</a:t>
            </a:r>
            <a:r>
              <a:rPr lang="en-US" sz="2400" b="1" dirty="0">
                <a:solidFill>
                  <a:srgbClr val="0070C0"/>
                </a:solidFill>
              </a:rPr>
              <a:t> </a:t>
            </a:r>
            <a:r>
              <a:rPr lang="en-US" dirty="0"/>
              <a:t>is a measure of the </a:t>
            </a:r>
            <a:r>
              <a:rPr lang="en-US" b="1" dirty="0">
                <a:solidFill>
                  <a:srgbClr val="0070C0"/>
                </a:solidFill>
              </a:rPr>
              <a:t>rate</a:t>
            </a:r>
            <a:r>
              <a:rPr lang="en-US" dirty="0"/>
              <a:t> at which heat is conducted </a:t>
            </a:r>
            <a:r>
              <a:rPr lang="en-US" b="1" dirty="0">
                <a:solidFill>
                  <a:srgbClr val="0070C0"/>
                </a:solidFill>
              </a:rPr>
              <a:t>through a particular material </a:t>
            </a:r>
            <a:r>
              <a:rPr lang="en-US" dirty="0"/>
              <a:t>under specified conditions. </a:t>
            </a:r>
          </a:p>
          <a:p>
            <a:endParaRPr lang="en-US" dirty="0"/>
          </a:p>
          <a:p>
            <a:r>
              <a:rPr lang="en-US" b="1" dirty="0">
                <a:solidFill>
                  <a:srgbClr val="0070C0"/>
                </a:solidFill>
              </a:rPr>
              <a:t>Units : W/m K  </a:t>
            </a:r>
            <a:r>
              <a:rPr lang="en-US" dirty="0"/>
              <a:t>(Watts per metre Kelvin)</a:t>
            </a:r>
          </a:p>
          <a:p>
            <a:endParaRPr lang="en-US" dirty="0"/>
          </a:p>
          <a:p>
            <a:r>
              <a:rPr lang="en-US" b="1" u="sng" dirty="0"/>
              <a:t>Measurement of thermal conductivity</a:t>
            </a:r>
          </a:p>
          <a:p>
            <a:endParaRPr lang="en-US" dirty="0"/>
          </a:p>
          <a:p>
            <a:r>
              <a:rPr lang="en-US" dirty="0"/>
              <a:t>The </a:t>
            </a:r>
            <a:r>
              <a:rPr lang="en-US" b="1" dirty="0">
                <a:solidFill>
                  <a:srgbClr val="0070C0"/>
                </a:solidFill>
              </a:rPr>
              <a:t>Coefficient of thermal conductivity </a:t>
            </a:r>
            <a:r>
              <a:rPr lang="en-US" dirty="0"/>
              <a:t>(</a:t>
            </a:r>
            <a:r>
              <a:rPr lang="en-US" i="1" dirty="0"/>
              <a:t>lambda </a:t>
            </a:r>
            <a:r>
              <a:rPr lang="en-US" dirty="0">
                <a:latin typeface="Symbol" pitchFamily="18" charset="2"/>
              </a:rPr>
              <a:t>l</a:t>
            </a:r>
            <a:r>
              <a:rPr lang="en-US" i="1" dirty="0"/>
              <a:t> </a:t>
            </a:r>
            <a:r>
              <a:rPr lang="en-US" sz="1400" i="1" dirty="0"/>
              <a:t>(or k value)</a:t>
            </a:r>
            <a:r>
              <a:rPr lang="en-US" dirty="0"/>
              <a:t>) is measured as the rate of heat flow in watts across a thickness of 1 m of material for a temperature difference of 1 degree Kelvin and a surface area of 1 m</a:t>
            </a:r>
            <a:r>
              <a:rPr lang="en-US" baseline="30000" dirty="0"/>
              <a:t>2</a:t>
            </a:r>
          </a:p>
          <a:p>
            <a:endParaRPr lang="en-US" baseline="30000" dirty="0"/>
          </a:p>
          <a:p>
            <a:r>
              <a:rPr lang="en-US" baseline="30000" dirty="0"/>
              <a:t>	</a:t>
            </a:r>
            <a:r>
              <a:rPr lang="en-US" b="1" baseline="30000" dirty="0">
                <a:solidFill>
                  <a:srgbClr val="0070C0"/>
                </a:solidFill>
              </a:rPr>
              <a:t>                             </a:t>
            </a:r>
            <a:r>
              <a:rPr lang="en-US" b="1" i="1" dirty="0">
                <a:solidFill>
                  <a:srgbClr val="0070C0"/>
                </a:solidFill>
              </a:rPr>
              <a:t>H         </a:t>
            </a:r>
            <a:r>
              <a:rPr lang="en-US" b="1" dirty="0">
                <a:solidFill>
                  <a:srgbClr val="0070C0"/>
                </a:solidFill>
              </a:rPr>
              <a:t>=            </a:t>
            </a:r>
            <a:r>
              <a:rPr lang="en-US" b="1" dirty="0">
                <a:solidFill>
                  <a:srgbClr val="0070C0"/>
                </a:solidFill>
                <a:latin typeface="Symbol" pitchFamily="18" charset="2"/>
              </a:rPr>
              <a:t>l    </a:t>
            </a:r>
            <a:r>
              <a:rPr lang="en-US" b="1" i="1" dirty="0">
                <a:solidFill>
                  <a:srgbClr val="0070C0"/>
                </a:solidFill>
                <a:latin typeface="Symbol" pitchFamily="18" charset="2"/>
              </a:rPr>
              <a:t>A    </a:t>
            </a:r>
            <a:r>
              <a:rPr lang="en-US" b="1" dirty="0">
                <a:solidFill>
                  <a:srgbClr val="0070C0"/>
                </a:solidFill>
                <a:latin typeface="Symbol" pitchFamily="18" charset="2"/>
              </a:rPr>
              <a:t>(q</a:t>
            </a:r>
            <a:r>
              <a:rPr lang="en-US" b="1" baseline="-25000" dirty="0">
                <a:solidFill>
                  <a:srgbClr val="0070C0"/>
                </a:solidFill>
                <a:latin typeface="Symbol" pitchFamily="18" charset="2"/>
              </a:rPr>
              <a:t>1 </a:t>
            </a:r>
            <a:r>
              <a:rPr lang="en-US" b="1" dirty="0">
                <a:solidFill>
                  <a:srgbClr val="0070C0"/>
                </a:solidFill>
                <a:latin typeface="+mj-lt"/>
              </a:rPr>
              <a:t>–</a:t>
            </a:r>
            <a:r>
              <a:rPr lang="en-US" b="1" dirty="0">
                <a:solidFill>
                  <a:srgbClr val="0070C0"/>
                </a:solidFill>
                <a:latin typeface="Symbol" pitchFamily="18" charset="2"/>
              </a:rPr>
              <a:t> q</a:t>
            </a:r>
            <a:r>
              <a:rPr lang="en-US" b="1" baseline="-25000" dirty="0">
                <a:solidFill>
                  <a:srgbClr val="0070C0"/>
                </a:solidFill>
                <a:latin typeface="Symbol" pitchFamily="18" charset="2"/>
              </a:rPr>
              <a:t>2</a:t>
            </a:r>
            <a:r>
              <a:rPr lang="en-US" b="1" dirty="0">
                <a:solidFill>
                  <a:srgbClr val="0070C0"/>
                </a:solidFill>
                <a:latin typeface="Symbol" pitchFamily="18" charset="2"/>
              </a:rPr>
              <a:t>)</a:t>
            </a:r>
          </a:p>
          <a:p>
            <a:r>
              <a:rPr lang="en-US" b="1" i="1" dirty="0">
                <a:solidFill>
                  <a:srgbClr val="0070C0"/>
                </a:solidFill>
                <a:latin typeface="+mj-lt"/>
              </a:rPr>
              <a:t>	                    t                                    d</a:t>
            </a:r>
          </a:p>
          <a:p>
            <a:r>
              <a:rPr lang="en-US" dirty="0">
                <a:latin typeface="+mj-lt"/>
              </a:rPr>
              <a:t>where</a:t>
            </a:r>
          </a:p>
          <a:p>
            <a:r>
              <a:rPr lang="en-US" dirty="0">
                <a:latin typeface="Symbol" pitchFamily="18" charset="2"/>
              </a:rPr>
              <a:t>	</a:t>
            </a:r>
            <a:r>
              <a:rPr lang="en-US" i="1" dirty="0"/>
              <a:t> </a:t>
            </a:r>
            <a:r>
              <a:rPr lang="en-US" b="1" i="1" dirty="0">
                <a:solidFill>
                  <a:srgbClr val="0070C0"/>
                </a:solidFill>
              </a:rPr>
              <a:t>H/t      </a:t>
            </a:r>
            <a:r>
              <a:rPr lang="en-US" b="1" dirty="0">
                <a:solidFill>
                  <a:srgbClr val="0070C0"/>
                </a:solidFill>
                <a:latin typeface="Symbol" pitchFamily="18" charset="2"/>
              </a:rPr>
              <a:t>= </a:t>
            </a:r>
            <a:r>
              <a:rPr lang="en-US" b="1" dirty="0">
                <a:solidFill>
                  <a:srgbClr val="0070C0"/>
                </a:solidFill>
              </a:rPr>
              <a:t>rate of heat flow (conductivity) between the faces (J/s=Watt)</a:t>
            </a:r>
            <a:endParaRPr lang="en-US" b="1" dirty="0">
              <a:solidFill>
                <a:srgbClr val="0070C0"/>
              </a:solidFill>
              <a:latin typeface="Symbol" pitchFamily="18" charset="2"/>
            </a:endParaRPr>
          </a:p>
          <a:p>
            <a:r>
              <a:rPr lang="en-US" b="1" dirty="0">
                <a:solidFill>
                  <a:srgbClr val="0070C0"/>
                </a:solidFill>
                <a:latin typeface="Symbol" pitchFamily="18" charset="2"/>
              </a:rPr>
              <a:t>                  l        = </a:t>
            </a:r>
            <a:r>
              <a:rPr lang="en-US" b="1" dirty="0">
                <a:solidFill>
                  <a:srgbClr val="0070C0"/>
                </a:solidFill>
              </a:rPr>
              <a:t>coefficient of thermal conductivity for that material (Watt/m K)</a:t>
            </a:r>
            <a:endParaRPr lang="en-US" b="1" dirty="0">
              <a:solidFill>
                <a:srgbClr val="0070C0"/>
              </a:solidFill>
              <a:latin typeface="Symbol" pitchFamily="18" charset="2"/>
            </a:endParaRPr>
          </a:p>
          <a:p>
            <a:r>
              <a:rPr lang="en-US" b="1" i="1" dirty="0">
                <a:solidFill>
                  <a:srgbClr val="0070C0"/>
                </a:solidFill>
                <a:latin typeface="Symbol" pitchFamily="18" charset="2"/>
              </a:rPr>
              <a:t>	A         </a:t>
            </a:r>
            <a:r>
              <a:rPr lang="en-US" b="1" dirty="0">
                <a:solidFill>
                  <a:srgbClr val="0070C0"/>
                </a:solidFill>
                <a:latin typeface="Symbol" pitchFamily="18" charset="2"/>
              </a:rPr>
              <a:t>= </a:t>
            </a:r>
            <a:r>
              <a:rPr lang="en-US" b="1" dirty="0">
                <a:solidFill>
                  <a:srgbClr val="0070C0"/>
                </a:solidFill>
              </a:rPr>
              <a:t>cross sectional area of the sample (m</a:t>
            </a:r>
            <a:r>
              <a:rPr lang="en-US" b="1" baseline="30000" dirty="0">
                <a:solidFill>
                  <a:srgbClr val="0070C0"/>
                </a:solidFill>
              </a:rPr>
              <a:t>2</a:t>
            </a:r>
            <a:r>
              <a:rPr lang="en-US" b="1" dirty="0">
                <a:solidFill>
                  <a:srgbClr val="0070C0"/>
                </a:solidFill>
              </a:rPr>
              <a:t>)</a:t>
            </a:r>
          </a:p>
          <a:p>
            <a:r>
              <a:rPr lang="en-US" b="1" dirty="0">
                <a:solidFill>
                  <a:srgbClr val="0070C0"/>
                </a:solidFill>
                <a:latin typeface="Symbol" pitchFamily="18" charset="2"/>
              </a:rPr>
              <a:t>	q</a:t>
            </a:r>
            <a:r>
              <a:rPr lang="en-US" b="1" baseline="-25000" dirty="0">
                <a:solidFill>
                  <a:srgbClr val="0070C0"/>
                </a:solidFill>
                <a:latin typeface="Symbol" pitchFamily="18" charset="2"/>
              </a:rPr>
              <a:t>1 </a:t>
            </a:r>
            <a:r>
              <a:rPr lang="en-US" b="1" dirty="0">
                <a:solidFill>
                  <a:srgbClr val="0070C0"/>
                </a:solidFill>
              </a:rPr>
              <a:t>–</a:t>
            </a:r>
            <a:r>
              <a:rPr lang="en-US" b="1" dirty="0">
                <a:solidFill>
                  <a:srgbClr val="0070C0"/>
                </a:solidFill>
                <a:latin typeface="Symbol" pitchFamily="18" charset="2"/>
              </a:rPr>
              <a:t> q</a:t>
            </a:r>
            <a:r>
              <a:rPr lang="en-US" b="1" baseline="-25000" dirty="0">
                <a:solidFill>
                  <a:srgbClr val="0070C0"/>
                </a:solidFill>
                <a:latin typeface="Symbol" pitchFamily="18" charset="2"/>
              </a:rPr>
              <a:t>2 </a:t>
            </a:r>
            <a:r>
              <a:rPr lang="en-US" b="1" dirty="0">
                <a:solidFill>
                  <a:srgbClr val="0070C0"/>
                </a:solidFill>
                <a:latin typeface="Symbol" pitchFamily="18" charset="2"/>
              </a:rPr>
              <a:t>= </a:t>
            </a:r>
            <a:r>
              <a:rPr lang="en-US" b="1" dirty="0">
                <a:solidFill>
                  <a:srgbClr val="0070C0"/>
                </a:solidFill>
              </a:rPr>
              <a:t>temperature difference between the faces (</a:t>
            </a:r>
            <a:r>
              <a:rPr lang="en-US" b="1" baseline="30000" dirty="0">
                <a:solidFill>
                  <a:srgbClr val="0070C0"/>
                </a:solidFill>
              </a:rPr>
              <a:t>o </a:t>
            </a:r>
            <a:r>
              <a:rPr lang="en-US" b="1" dirty="0">
                <a:solidFill>
                  <a:srgbClr val="0070C0"/>
                </a:solidFill>
              </a:rPr>
              <a:t>C or </a:t>
            </a:r>
            <a:r>
              <a:rPr lang="en-US" b="1" baseline="30000" dirty="0">
                <a:solidFill>
                  <a:srgbClr val="0070C0"/>
                </a:solidFill>
              </a:rPr>
              <a:t>o </a:t>
            </a:r>
            <a:r>
              <a:rPr lang="en-US" b="1" dirty="0">
                <a:solidFill>
                  <a:srgbClr val="0070C0"/>
                </a:solidFill>
              </a:rPr>
              <a:t>K)</a:t>
            </a:r>
          </a:p>
          <a:p>
            <a:r>
              <a:rPr lang="en-US" b="1" dirty="0">
                <a:solidFill>
                  <a:srgbClr val="0070C0"/>
                </a:solidFill>
              </a:rPr>
              <a:t>	</a:t>
            </a:r>
            <a:r>
              <a:rPr lang="en-US" b="1" i="1" dirty="0">
                <a:solidFill>
                  <a:srgbClr val="0070C0"/>
                </a:solidFill>
              </a:rPr>
              <a:t>d          </a:t>
            </a:r>
            <a:r>
              <a:rPr lang="en-US" b="1" dirty="0">
                <a:solidFill>
                  <a:srgbClr val="0070C0"/>
                </a:solidFill>
                <a:latin typeface="Symbol" pitchFamily="18" charset="2"/>
              </a:rPr>
              <a:t>= </a:t>
            </a:r>
            <a:r>
              <a:rPr lang="en-US" b="1" dirty="0">
                <a:solidFill>
                  <a:srgbClr val="0070C0"/>
                </a:solidFill>
              </a:rPr>
              <a:t> distance between the faces (m)</a:t>
            </a:r>
            <a:endParaRPr lang="en-US" b="1" dirty="0">
              <a:solidFill>
                <a:srgbClr val="0070C0"/>
              </a:solidFill>
              <a:latin typeface="Symbol" pitchFamily="18" charset="2"/>
            </a:endParaRPr>
          </a:p>
          <a:p>
            <a:r>
              <a:rPr lang="en-US" dirty="0"/>
              <a:t> </a:t>
            </a:r>
          </a:p>
        </p:txBody>
      </p:sp>
      <p:cxnSp>
        <p:nvCxnSpPr>
          <p:cNvPr id="5" name="Straight Connector 4"/>
          <p:cNvCxnSpPr/>
          <p:nvPr/>
        </p:nvCxnSpPr>
        <p:spPr>
          <a:xfrm>
            <a:off x="3923928" y="4437112"/>
            <a:ext cx="172819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2555776" y="4437112"/>
            <a:ext cx="3048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330796" y="4129335"/>
            <a:ext cx="2304256" cy="646331"/>
          </a:xfrm>
          <a:prstGeom prst="rect">
            <a:avLst/>
          </a:prstGeom>
          <a:noFill/>
        </p:spPr>
        <p:txBody>
          <a:bodyPr wrap="square" rtlCol="0">
            <a:spAutoFit/>
          </a:bodyPr>
          <a:lstStyle/>
          <a:p>
            <a:r>
              <a:rPr lang="en-GB" b="1" dirty="0">
                <a:solidFill>
                  <a:srgbClr val="0070C0"/>
                </a:solidFill>
              </a:rPr>
              <a:t>Rate of Heat Flow  =</a:t>
            </a:r>
          </a:p>
          <a:p>
            <a:endParaRPr lang="en-GB" b="1" dirty="0">
              <a:solidFill>
                <a:srgbClr val="0070C0"/>
              </a:solidFill>
            </a:endParaRPr>
          </a:p>
        </p:txBody>
      </p:sp>
      <p:sp>
        <p:nvSpPr>
          <p:cNvPr id="8" name="TextBox 7"/>
          <p:cNvSpPr txBox="1"/>
          <p:nvPr/>
        </p:nvSpPr>
        <p:spPr>
          <a:xfrm>
            <a:off x="395051" y="4365104"/>
            <a:ext cx="1800200" cy="369332"/>
          </a:xfrm>
          <a:prstGeom prst="rect">
            <a:avLst/>
          </a:prstGeom>
          <a:noFill/>
        </p:spPr>
        <p:txBody>
          <a:bodyPr wrap="square" rtlCol="0">
            <a:spAutoFit/>
          </a:bodyPr>
          <a:lstStyle/>
          <a:p>
            <a:r>
              <a:rPr lang="en-GB" b="1" dirty="0">
                <a:solidFill>
                  <a:srgbClr val="0070C0"/>
                </a:solidFill>
              </a:rPr>
              <a:t>(Conductivity)</a:t>
            </a:r>
          </a:p>
        </p:txBody>
      </p:sp>
      <p:sp>
        <p:nvSpPr>
          <p:cNvPr id="9" name="TextBox 8"/>
          <p:cNvSpPr txBox="1"/>
          <p:nvPr/>
        </p:nvSpPr>
        <p:spPr>
          <a:xfrm>
            <a:off x="4139952" y="4129335"/>
            <a:ext cx="288032" cy="307777"/>
          </a:xfrm>
          <a:prstGeom prst="rect">
            <a:avLst/>
          </a:prstGeom>
          <a:noFill/>
        </p:spPr>
        <p:txBody>
          <a:bodyPr wrap="square" rtlCol="0">
            <a:spAutoFit/>
          </a:bodyPr>
          <a:lstStyle/>
          <a:p>
            <a:r>
              <a:rPr lang="en-GB" sz="1400" b="1" dirty="0">
                <a:solidFill>
                  <a:srgbClr val="0070C0"/>
                </a:solidFill>
              </a:rPr>
              <a:t>x</a:t>
            </a:r>
          </a:p>
        </p:txBody>
      </p:sp>
      <p:sp>
        <p:nvSpPr>
          <p:cNvPr id="10" name="TextBox 9"/>
          <p:cNvSpPr txBox="1"/>
          <p:nvPr/>
        </p:nvSpPr>
        <p:spPr>
          <a:xfrm>
            <a:off x="4499992" y="4129335"/>
            <a:ext cx="288032" cy="307777"/>
          </a:xfrm>
          <a:prstGeom prst="rect">
            <a:avLst/>
          </a:prstGeom>
          <a:noFill/>
        </p:spPr>
        <p:txBody>
          <a:bodyPr wrap="square" rtlCol="0">
            <a:spAutoFit/>
          </a:bodyPr>
          <a:lstStyle/>
          <a:p>
            <a:r>
              <a:rPr lang="en-GB" sz="1400" b="1" dirty="0">
                <a:solidFill>
                  <a:srgbClr val="0070C0"/>
                </a:solidFill>
              </a:rPr>
              <a:t>x</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1219200"/>
            <a:ext cx="4572000" cy="646331"/>
          </a:xfrm>
          <a:prstGeom prst="rect">
            <a:avLst/>
          </a:prstGeom>
        </p:spPr>
        <p:txBody>
          <a:bodyPr>
            <a:spAutoFit/>
          </a:bodyPr>
          <a:lstStyle/>
          <a:p>
            <a:r>
              <a:rPr lang="en-US" i="1" dirty="0"/>
              <a:t>	H   </a:t>
            </a:r>
            <a:r>
              <a:rPr lang="en-US" dirty="0"/>
              <a:t>=       </a:t>
            </a:r>
            <a:r>
              <a:rPr lang="en-US" dirty="0">
                <a:latin typeface="Symbol" pitchFamily="18" charset="2"/>
              </a:rPr>
              <a:t>l </a:t>
            </a:r>
            <a:r>
              <a:rPr lang="en-US" i="1" dirty="0">
                <a:latin typeface="Symbol" pitchFamily="18" charset="2"/>
              </a:rPr>
              <a:t>A</a:t>
            </a:r>
            <a:r>
              <a:rPr lang="en-US" dirty="0">
                <a:latin typeface="Symbol" pitchFamily="18" charset="2"/>
              </a:rPr>
              <a:t>(q</a:t>
            </a:r>
            <a:r>
              <a:rPr lang="en-US" baseline="-25000" dirty="0">
                <a:latin typeface="Symbol" pitchFamily="18" charset="2"/>
              </a:rPr>
              <a:t>1 </a:t>
            </a:r>
            <a:r>
              <a:rPr lang="en-US" dirty="0"/>
              <a:t>–</a:t>
            </a:r>
            <a:r>
              <a:rPr lang="en-US" dirty="0">
                <a:latin typeface="Symbol" pitchFamily="18" charset="2"/>
              </a:rPr>
              <a:t> q</a:t>
            </a:r>
            <a:r>
              <a:rPr lang="en-US" baseline="-25000" dirty="0">
                <a:latin typeface="Symbol" pitchFamily="18" charset="2"/>
              </a:rPr>
              <a:t>2</a:t>
            </a:r>
            <a:r>
              <a:rPr lang="en-US" dirty="0">
                <a:latin typeface="Symbol" pitchFamily="18" charset="2"/>
              </a:rPr>
              <a:t>)</a:t>
            </a:r>
          </a:p>
          <a:p>
            <a:r>
              <a:rPr lang="en-US" i="1" dirty="0"/>
              <a:t>	t                     d</a:t>
            </a:r>
          </a:p>
        </p:txBody>
      </p:sp>
      <p:cxnSp>
        <p:nvCxnSpPr>
          <p:cNvPr id="6" name="Straight Connector 5"/>
          <p:cNvCxnSpPr/>
          <p:nvPr/>
        </p:nvCxnSpPr>
        <p:spPr>
          <a:xfrm>
            <a:off x="2699792" y="1556792"/>
            <a:ext cx="9906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1828800" y="1524000"/>
            <a:ext cx="2286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463123" y="3861048"/>
            <a:ext cx="6241939" cy="3323987"/>
          </a:xfrm>
          <a:prstGeom prst="rect">
            <a:avLst/>
          </a:prstGeom>
          <a:noFill/>
        </p:spPr>
        <p:txBody>
          <a:bodyPr wrap="square" rtlCol="0">
            <a:spAutoFit/>
          </a:bodyPr>
          <a:lstStyle/>
          <a:p>
            <a:r>
              <a:rPr lang="en-US" sz="2400" b="1" dirty="0">
                <a:solidFill>
                  <a:srgbClr val="0070C0"/>
                </a:solidFill>
              </a:rPr>
              <a:t>Resistivity (</a:t>
            </a:r>
            <a:r>
              <a:rPr lang="en-US" sz="2400" b="1" i="1" dirty="0">
                <a:solidFill>
                  <a:srgbClr val="0070C0"/>
                </a:solidFill>
              </a:rPr>
              <a:t>r</a:t>
            </a:r>
            <a:r>
              <a:rPr lang="en-US" sz="2400" b="1" dirty="0">
                <a:solidFill>
                  <a:srgbClr val="0070C0"/>
                </a:solidFill>
              </a:rPr>
              <a:t>)</a:t>
            </a:r>
          </a:p>
          <a:p>
            <a:endParaRPr lang="en-US" b="1" dirty="0"/>
          </a:p>
          <a:p>
            <a:r>
              <a:rPr lang="en-US" b="1" dirty="0">
                <a:solidFill>
                  <a:srgbClr val="0070C0"/>
                </a:solidFill>
              </a:rPr>
              <a:t>Resistivity (</a:t>
            </a:r>
            <a:r>
              <a:rPr lang="en-US" b="1" i="1" dirty="0">
                <a:solidFill>
                  <a:srgbClr val="0070C0"/>
                </a:solidFill>
              </a:rPr>
              <a:t>r) </a:t>
            </a:r>
            <a:r>
              <a:rPr lang="en-US" dirty="0"/>
              <a:t>is the alternative index of conduction in materials and is the reciprocal of thermal conductivity</a:t>
            </a:r>
            <a:r>
              <a:rPr lang="en-US" b="1" i="1" dirty="0">
                <a:solidFill>
                  <a:srgbClr val="0070C0"/>
                </a:solidFill>
              </a:rPr>
              <a:t>.</a:t>
            </a:r>
            <a:endParaRPr lang="en-US" dirty="0"/>
          </a:p>
          <a:p>
            <a:endParaRPr lang="en-US" b="1" dirty="0">
              <a:solidFill>
                <a:srgbClr val="0070C0"/>
              </a:solidFill>
            </a:endParaRPr>
          </a:p>
          <a:p>
            <a:r>
              <a:rPr lang="en-US" b="1" dirty="0">
                <a:solidFill>
                  <a:srgbClr val="0070C0"/>
                </a:solidFill>
              </a:rPr>
              <a:t>	</a:t>
            </a:r>
            <a:r>
              <a:rPr lang="en-US" sz="2400" b="1" dirty="0">
                <a:solidFill>
                  <a:srgbClr val="0070C0"/>
                </a:solidFill>
              </a:rPr>
              <a:t>r = 1 / </a:t>
            </a:r>
            <a:r>
              <a:rPr lang="en-US" sz="2400" b="1" dirty="0">
                <a:solidFill>
                  <a:srgbClr val="0070C0"/>
                </a:solidFill>
                <a:latin typeface="Symbol" pitchFamily="18" charset="2"/>
              </a:rPr>
              <a:t>l</a:t>
            </a:r>
          </a:p>
          <a:p>
            <a:endParaRPr lang="en-US" b="1" dirty="0">
              <a:solidFill>
                <a:srgbClr val="0070C0"/>
              </a:solidFill>
              <a:latin typeface="Symbol" pitchFamily="18" charset="2"/>
            </a:endParaRPr>
          </a:p>
          <a:p>
            <a:r>
              <a:rPr lang="en-US" dirty="0"/>
              <a:t>Similarly, the Units for resistivity are also the reciprocal to </a:t>
            </a:r>
            <a:r>
              <a:rPr lang="en-US" b="1" dirty="0">
                <a:solidFill>
                  <a:srgbClr val="0070C0"/>
                </a:solidFill>
                <a:latin typeface="Symbol" pitchFamily="18" charset="2"/>
              </a:rPr>
              <a:t>l</a:t>
            </a:r>
            <a:endParaRPr lang="en-US" dirty="0"/>
          </a:p>
          <a:p>
            <a:r>
              <a:rPr lang="en-US" dirty="0"/>
              <a:t>And so are  </a:t>
            </a:r>
            <a:r>
              <a:rPr lang="en-US" b="1" dirty="0">
                <a:solidFill>
                  <a:srgbClr val="0070C0"/>
                </a:solidFill>
              </a:rPr>
              <a:t>m K /W</a:t>
            </a:r>
          </a:p>
          <a:p>
            <a:endParaRPr lang="en-US" dirty="0">
              <a:solidFill>
                <a:srgbClr val="0070C0"/>
              </a:solidFill>
            </a:endParaRPr>
          </a:p>
          <a:p>
            <a:endParaRPr lang="en-US" dirty="0">
              <a:solidFill>
                <a:srgbClr val="0070C0"/>
              </a:solidFill>
            </a:endParaRPr>
          </a:p>
        </p:txBody>
      </p:sp>
      <p:pic>
        <p:nvPicPr>
          <p:cNvPr id="16" name="Picture 2"/>
          <p:cNvPicPr>
            <a:picLocks noChangeAspect="1" noChangeArrowheads="1"/>
          </p:cNvPicPr>
          <p:nvPr/>
        </p:nvPicPr>
        <p:blipFill>
          <a:blip r:embed="rId2" cstate="print"/>
          <a:srcRect/>
          <a:stretch>
            <a:fillRect/>
          </a:stretch>
        </p:blipFill>
        <p:spPr bwMode="auto">
          <a:xfrm>
            <a:off x="3264231" y="1728902"/>
            <a:ext cx="5820913" cy="2431340"/>
          </a:xfrm>
          <a:prstGeom prst="rect">
            <a:avLst/>
          </a:prstGeom>
          <a:noFill/>
          <a:ln w="9525">
            <a:noFill/>
            <a:miter lim="800000"/>
            <a:headEnd/>
            <a:tailEnd/>
          </a:ln>
          <a:effectLst/>
        </p:spPr>
      </p:pic>
      <p:sp>
        <p:nvSpPr>
          <p:cNvPr id="9" name="TextBox 8"/>
          <p:cNvSpPr txBox="1"/>
          <p:nvPr/>
        </p:nvSpPr>
        <p:spPr>
          <a:xfrm>
            <a:off x="611560" y="1124744"/>
            <a:ext cx="1224136" cy="1015663"/>
          </a:xfrm>
          <a:prstGeom prst="rect">
            <a:avLst/>
          </a:prstGeom>
          <a:noFill/>
        </p:spPr>
        <p:txBody>
          <a:bodyPr wrap="square" rtlCol="0">
            <a:spAutoFit/>
          </a:bodyPr>
          <a:lstStyle/>
          <a:p>
            <a:r>
              <a:rPr lang="en-GB" sz="2000" b="1" dirty="0">
                <a:solidFill>
                  <a:srgbClr val="0070C0"/>
                </a:solidFill>
              </a:rPr>
              <a:t>Rate of HEAT FLOW   </a:t>
            </a:r>
          </a:p>
        </p:txBody>
      </p:sp>
      <p:sp>
        <p:nvSpPr>
          <p:cNvPr id="10" name="TextBox 9"/>
          <p:cNvSpPr txBox="1"/>
          <p:nvPr/>
        </p:nvSpPr>
        <p:spPr>
          <a:xfrm>
            <a:off x="1331640" y="1340768"/>
            <a:ext cx="360040" cy="369332"/>
          </a:xfrm>
          <a:prstGeom prst="rect">
            <a:avLst/>
          </a:prstGeom>
          <a:noFill/>
        </p:spPr>
        <p:txBody>
          <a:bodyPr wrap="square" rtlCol="0">
            <a:spAutoFit/>
          </a:bodyPr>
          <a:lstStyle/>
          <a:p>
            <a:r>
              <a:rPr lang="en-GB" dirty="0"/>
              <a:t>=</a:t>
            </a:r>
          </a:p>
        </p:txBody>
      </p:sp>
      <p:sp>
        <p:nvSpPr>
          <p:cNvPr id="12" name="Rectangle 11"/>
          <p:cNvSpPr/>
          <p:nvPr/>
        </p:nvSpPr>
        <p:spPr>
          <a:xfrm>
            <a:off x="4283968" y="1231612"/>
            <a:ext cx="4801176" cy="584775"/>
          </a:xfrm>
          <a:prstGeom prst="rect">
            <a:avLst/>
          </a:prstGeom>
        </p:spPr>
        <p:txBody>
          <a:bodyPr wrap="square">
            <a:spAutoFit/>
          </a:bodyPr>
          <a:lstStyle/>
          <a:p>
            <a:pPr>
              <a:buFont typeface="Symbol"/>
              <a:buChar char="l"/>
            </a:pPr>
            <a:r>
              <a:rPr lang="en-US" sz="1600" dirty="0">
                <a:latin typeface="Symbol" pitchFamily="18" charset="2"/>
              </a:rPr>
              <a:t>= </a:t>
            </a:r>
            <a:r>
              <a:rPr lang="en-US" sz="1600" dirty="0"/>
              <a:t>coefficient of thermal conductivity for that material</a:t>
            </a:r>
          </a:p>
          <a:p>
            <a:r>
              <a:rPr lang="en-US" sz="1600" dirty="0"/>
              <a:t>                                              (Watt/m K)</a:t>
            </a:r>
            <a:endParaRPr lang="en-GB" sz="1600" dirty="0"/>
          </a:p>
        </p:txBody>
      </p:sp>
      <p:sp>
        <p:nvSpPr>
          <p:cNvPr id="13" name="TextBox 12"/>
          <p:cNvSpPr txBox="1"/>
          <p:nvPr/>
        </p:nvSpPr>
        <p:spPr>
          <a:xfrm>
            <a:off x="687996" y="332655"/>
            <a:ext cx="3384376" cy="461665"/>
          </a:xfrm>
          <a:prstGeom prst="rect">
            <a:avLst/>
          </a:prstGeom>
          <a:noFill/>
        </p:spPr>
        <p:txBody>
          <a:bodyPr wrap="square" rtlCol="0">
            <a:spAutoFit/>
          </a:bodyPr>
          <a:lstStyle/>
          <a:p>
            <a:r>
              <a:rPr lang="en-GB" sz="2400" b="1" u="sng" dirty="0">
                <a:solidFill>
                  <a:srgbClr val="0070C0"/>
                </a:solidFill>
              </a:rPr>
              <a:t>Conductivity </a:t>
            </a:r>
          </a:p>
        </p:txBody>
      </p:sp>
      <p:sp>
        <p:nvSpPr>
          <p:cNvPr id="14" name="TextBox 13"/>
          <p:cNvSpPr txBox="1"/>
          <p:nvPr/>
        </p:nvSpPr>
        <p:spPr>
          <a:xfrm>
            <a:off x="323528" y="2060848"/>
            <a:ext cx="2232248" cy="369332"/>
          </a:xfrm>
          <a:prstGeom prst="rect">
            <a:avLst/>
          </a:prstGeom>
          <a:noFill/>
        </p:spPr>
        <p:txBody>
          <a:bodyPr wrap="square" rtlCol="0">
            <a:spAutoFit/>
          </a:bodyPr>
          <a:lstStyle/>
          <a:p>
            <a:r>
              <a:rPr lang="en-GB" b="1" dirty="0">
                <a:solidFill>
                  <a:srgbClr val="0070C0"/>
                </a:solidFill>
              </a:rPr>
              <a:t>    (Conductivity)</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15816" y="620688"/>
            <a:ext cx="5724128" cy="646331"/>
          </a:xfrm>
          <a:prstGeom prst="rect">
            <a:avLst/>
          </a:prstGeom>
        </p:spPr>
        <p:txBody>
          <a:bodyPr wrap="square">
            <a:spAutoFit/>
          </a:bodyPr>
          <a:lstStyle/>
          <a:p>
            <a:r>
              <a:rPr lang="en-US" i="1" dirty="0"/>
              <a:t>H           </a:t>
            </a:r>
            <a:r>
              <a:rPr lang="en-US" dirty="0"/>
              <a:t>=  </a:t>
            </a:r>
            <a:r>
              <a:rPr lang="en-US" dirty="0">
                <a:latin typeface="Symbol" pitchFamily="18" charset="2"/>
              </a:rPr>
              <a:t>l </a:t>
            </a:r>
            <a:r>
              <a:rPr lang="en-US" i="1" dirty="0">
                <a:latin typeface="Symbol" pitchFamily="18" charset="2"/>
              </a:rPr>
              <a:t>A</a:t>
            </a:r>
            <a:r>
              <a:rPr lang="en-US" dirty="0">
                <a:latin typeface="Symbol" pitchFamily="18" charset="2"/>
              </a:rPr>
              <a:t>(q</a:t>
            </a:r>
            <a:r>
              <a:rPr lang="en-US" baseline="-25000" dirty="0">
                <a:latin typeface="Symbol" pitchFamily="18" charset="2"/>
              </a:rPr>
              <a:t>1 </a:t>
            </a:r>
            <a:r>
              <a:rPr lang="en-US" dirty="0"/>
              <a:t>–</a:t>
            </a:r>
            <a:r>
              <a:rPr lang="en-US" dirty="0">
                <a:latin typeface="Symbol" pitchFamily="18" charset="2"/>
              </a:rPr>
              <a:t> q</a:t>
            </a:r>
            <a:r>
              <a:rPr lang="en-US" baseline="-25000" dirty="0">
                <a:latin typeface="Symbol" pitchFamily="18" charset="2"/>
              </a:rPr>
              <a:t>2</a:t>
            </a:r>
            <a:r>
              <a:rPr lang="en-US" dirty="0">
                <a:latin typeface="Symbol" pitchFamily="18" charset="2"/>
              </a:rPr>
              <a:t>)</a:t>
            </a:r>
          </a:p>
          <a:p>
            <a:r>
              <a:rPr lang="en-US" i="1" dirty="0"/>
              <a:t>t                         d</a:t>
            </a:r>
          </a:p>
        </p:txBody>
      </p:sp>
      <p:cxnSp>
        <p:nvCxnSpPr>
          <p:cNvPr id="5" name="Straight Connector 4"/>
          <p:cNvCxnSpPr/>
          <p:nvPr/>
        </p:nvCxnSpPr>
        <p:spPr>
          <a:xfrm>
            <a:off x="2843808" y="980728"/>
            <a:ext cx="43204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3923928" y="980728"/>
            <a:ext cx="1080120"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23528" y="476672"/>
            <a:ext cx="2160240" cy="1200329"/>
          </a:xfrm>
          <a:prstGeom prst="rect">
            <a:avLst/>
          </a:prstGeom>
          <a:noFill/>
        </p:spPr>
        <p:txBody>
          <a:bodyPr wrap="square" rtlCol="0">
            <a:spAutoFit/>
          </a:bodyPr>
          <a:lstStyle/>
          <a:p>
            <a:r>
              <a:rPr lang="en-GB" sz="2400" b="1" dirty="0">
                <a:solidFill>
                  <a:srgbClr val="0070C0"/>
                </a:solidFill>
              </a:rPr>
              <a:t>Rate of Heat Flow (Conductivity)</a:t>
            </a:r>
          </a:p>
        </p:txBody>
      </p:sp>
      <p:sp>
        <p:nvSpPr>
          <p:cNvPr id="11" name="TextBox 10"/>
          <p:cNvSpPr txBox="1"/>
          <p:nvPr/>
        </p:nvSpPr>
        <p:spPr>
          <a:xfrm>
            <a:off x="323528" y="2060848"/>
            <a:ext cx="8280920" cy="2523768"/>
          </a:xfrm>
          <a:prstGeom prst="rect">
            <a:avLst/>
          </a:prstGeom>
          <a:noFill/>
        </p:spPr>
        <p:txBody>
          <a:bodyPr wrap="square" rtlCol="0">
            <a:spAutoFit/>
          </a:bodyPr>
          <a:lstStyle/>
          <a:p>
            <a:r>
              <a:rPr lang="en-GB" sz="3200" dirty="0"/>
              <a:t>EXAMPLE 2 </a:t>
            </a:r>
            <a:r>
              <a:rPr lang="en-GB" dirty="0"/>
              <a:t>:   </a:t>
            </a:r>
          </a:p>
          <a:p>
            <a:endParaRPr lang="en-GB" dirty="0"/>
          </a:p>
          <a:p>
            <a:endParaRPr lang="en-GB" dirty="0"/>
          </a:p>
          <a:p>
            <a:pPr algn="just"/>
            <a:r>
              <a:rPr lang="en-GB" dirty="0"/>
              <a:t>What is the rate of heat energy conduction (heat flow) through a single pane of glass of thickness 5mm and dimensions 70cm  x 30 cm when the temperatures of the glass surfaces are 21 degrees internally and 6 degrees externally. </a:t>
            </a:r>
          </a:p>
          <a:p>
            <a:pPr algn="just"/>
            <a:endParaRPr lang="en-GB" dirty="0"/>
          </a:p>
          <a:p>
            <a:pPr algn="just"/>
            <a:r>
              <a:rPr lang="en-GB" dirty="0"/>
              <a:t>The thermal conductivity of glass is 1.1 W /m K</a:t>
            </a:r>
          </a:p>
        </p:txBody>
      </p:sp>
      <p:sp>
        <p:nvSpPr>
          <p:cNvPr id="12" name="TextBox 11"/>
          <p:cNvSpPr txBox="1"/>
          <p:nvPr/>
        </p:nvSpPr>
        <p:spPr>
          <a:xfrm>
            <a:off x="2195736" y="692696"/>
            <a:ext cx="432048" cy="369332"/>
          </a:xfrm>
          <a:prstGeom prst="rect">
            <a:avLst/>
          </a:prstGeom>
          <a:noFill/>
        </p:spPr>
        <p:txBody>
          <a:bodyPr wrap="square" rtlCol="0">
            <a:spAutoFit/>
          </a:bodyPr>
          <a:lstStyle/>
          <a:p>
            <a:r>
              <a:rPr lang="en-GB" dirty="0"/>
              <a:t>=</a:t>
            </a:r>
          </a:p>
        </p:txBody>
      </p:sp>
      <p:sp>
        <p:nvSpPr>
          <p:cNvPr id="8" name="TextBox 7"/>
          <p:cNvSpPr txBox="1"/>
          <p:nvPr/>
        </p:nvSpPr>
        <p:spPr>
          <a:xfrm>
            <a:off x="323528" y="5445224"/>
            <a:ext cx="5976664" cy="369332"/>
          </a:xfrm>
          <a:prstGeom prst="rect">
            <a:avLst/>
          </a:prstGeom>
          <a:noFill/>
        </p:spPr>
        <p:txBody>
          <a:bodyPr wrap="square" rtlCol="0">
            <a:spAutoFit/>
          </a:bodyPr>
          <a:lstStyle/>
          <a:p>
            <a:r>
              <a:rPr lang="en-GB" b="1" dirty="0">
                <a:solidFill>
                  <a:srgbClr val="0070C0"/>
                </a:solidFill>
              </a:rPr>
              <a:t>Note : Be careful of units. Convert dimensions to Metres.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1052736"/>
            <a:ext cx="2665986" cy="369332"/>
          </a:xfrm>
          <a:prstGeom prst="rect">
            <a:avLst/>
          </a:prstGeom>
        </p:spPr>
        <p:txBody>
          <a:bodyPr wrap="none">
            <a:spAutoFit/>
          </a:bodyPr>
          <a:lstStyle/>
          <a:p>
            <a:r>
              <a:rPr lang="en-GB" dirty="0"/>
              <a:t>Rate of Heat Transmission </a:t>
            </a:r>
          </a:p>
        </p:txBody>
      </p:sp>
      <p:sp>
        <p:nvSpPr>
          <p:cNvPr id="3" name="TextBox 2"/>
          <p:cNvSpPr txBox="1"/>
          <p:nvPr/>
        </p:nvSpPr>
        <p:spPr>
          <a:xfrm>
            <a:off x="3275856" y="1052736"/>
            <a:ext cx="432048" cy="369332"/>
          </a:xfrm>
          <a:prstGeom prst="rect">
            <a:avLst/>
          </a:prstGeom>
          <a:noFill/>
        </p:spPr>
        <p:txBody>
          <a:bodyPr wrap="square" rtlCol="0">
            <a:spAutoFit/>
          </a:bodyPr>
          <a:lstStyle/>
          <a:p>
            <a:r>
              <a:rPr lang="en-GB" dirty="0"/>
              <a:t>=</a:t>
            </a:r>
          </a:p>
        </p:txBody>
      </p:sp>
      <p:sp>
        <p:nvSpPr>
          <p:cNvPr id="4" name="Rectangle 3"/>
          <p:cNvSpPr/>
          <p:nvPr/>
        </p:nvSpPr>
        <p:spPr>
          <a:xfrm>
            <a:off x="3851920" y="980728"/>
            <a:ext cx="4572000" cy="646331"/>
          </a:xfrm>
          <a:prstGeom prst="rect">
            <a:avLst/>
          </a:prstGeom>
        </p:spPr>
        <p:txBody>
          <a:bodyPr>
            <a:spAutoFit/>
          </a:bodyPr>
          <a:lstStyle/>
          <a:p>
            <a:r>
              <a:rPr lang="en-US" i="1" dirty="0"/>
              <a:t>H         </a:t>
            </a:r>
            <a:r>
              <a:rPr lang="en-US" dirty="0"/>
              <a:t>=  </a:t>
            </a:r>
            <a:r>
              <a:rPr lang="en-US" dirty="0">
                <a:latin typeface="Symbol" pitchFamily="18" charset="2"/>
              </a:rPr>
              <a:t>l </a:t>
            </a:r>
            <a:r>
              <a:rPr lang="en-US" i="1" dirty="0">
                <a:latin typeface="Symbol" pitchFamily="18" charset="2"/>
              </a:rPr>
              <a:t>A</a:t>
            </a:r>
            <a:r>
              <a:rPr lang="en-US" dirty="0">
                <a:latin typeface="Symbol" pitchFamily="18" charset="2"/>
              </a:rPr>
              <a:t>(q</a:t>
            </a:r>
            <a:r>
              <a:rPr lang="en-US" baseline="-25000" dirty="0">
                <a:latin typeface="Symbol" pitchFamily="18" charset="2"/>
              </a:rPr>
              <a:t>1 </a:t>
            </a:r>
            <a:r>
              <a:rPr lang="en-US" dirty="0"/>
              <a:t>–</a:t>
            </a:r>
            <a:r>
              <a:rPr lang="en-US" dirty="0">
                <a:latin typeface="Symbol" pitchFamily="18" charset="2"/>
              </a:rPr>
              <a:t> q</a:t>
            </a:r>
            <a:r>
              <a:rPr lang="en-US" baseline="-25000" dirty="0">
                <a:latin typeface="Symbol" pitchFamily="18" charset="2"/>
              </a:rPr>
              <a:t>2</a:t>
            </a:r>
            <a:r>
              <a:rPr lang="en-US" dirty="0">
                <a:latin typeface="Symbol" pitchFamily="18" charset="2"/>
              </a:rPr>
              <a:t>)</a:t>
            </a:r>
          </a:p>
          <a:p>
            <a:r>
              <a:rPr lang="en-US" i="1" dirty="0"/>
              <a:t>t                          d</a:t>
            </a:r>
          </a:p>
        </p:txBody>
      </p:sp>
      <p:cxnSp>
        <p:nvCxnSpPr>
          <p:cNvPr id="6" name="Straight Connector 5"/>
          <p:cNvCxnSpPr/>
          <p:nvPr/>
        </p:nvCxnSpPr>
        <p:spPr>
          <a:xfrm>
            <a:off x="3707904" y="1340768"/>
            <a:ext cx="43204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4745233" y="1336830"/>
            <a:ext cx="1152128"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2195736" y="2060848"/>
            <a:ext cx="6336704" cy="1569660"/>
          </a:xfrm>
          <a:prstGeom prst="rect">
            <a:avLst/>
          </a:prstGeom>
          <a:noFill/>
        </p:spPr>
        <p:txBody>
          <a:bodyPr wrap="square" rtlCol="0">
            <a:spAutoFit/>
          </a:bodyPr>
          <a:lstStyle/>
          <a:p>
            <a:r>
              <a:rPr lang="en-GB" dirty="0"/>
              <a:t>                     = 1.1 x ( 0.7 x 0.3) x ( 21 – 6 )</a:t>
            </a:r>
          </a:p>
          <a:p>
            <a:endParaRPr lang="en-GB" dirty="0"/>
          </a:p>
          <a:p>
            <a:r>
              <a:rPr lang="en-GB" dirty="0"/>
              <a:t>                                          .005</a:t>
            </a:r>
          </a:p>
          <a:p>
            <a:endParaRPr lang="en-GB" dirty="0"/>
          </a:p>
          <a:p>
            <a:r>
              <a:rPr lang="en-GB" sz="2400" dirty="0"/>
              <a:t>                       = 693 WATTS</a:t>
            </a:r>
          </a:p>
        </p:txBody>
      </p:sp>
      <p:cxnSp>
        <p:nvCxnSpPr>
          <p:cNvPr id="11" name="Straight Connector 10"/>
          <p:cNvCxnSpPr/>
          <p:nvPr/>
        </p:nvCxnSpPr>
        <p:spPr>
          <a:xfrm>
            <a:off x="3563888" y="2492896"/>
            <a:ext cx="2520280"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95536" y="260648"/>
            <a:ext cx="3600400" cy="584775"/>
          </a:xfrm>
          <a:prstGeom prst="rect">
            <a:avLst/>
          </a:prstGeom>
          <a:noFill/>
        </p:spPr>
        <p:txBody>
          <a:bodyPr wrap="square" rtlCol="0">
            <a:spAutoFit/>
          </a:bodyPr>
          <a:lstStyle/>
          <a:p>
            <a:r>
              <a:rPr lang="en-GB" sz="3200" b="1" dirty="0">
                <a:solidFill>
                  <a:srgbClr val="0070C0"/>
                </a:solidFill>
              </a:rPr>
              <a:t>ANSWER</a:t>
            </a:r>
          </a:p>
        </p:txBody>
      </p:sp>
      <p:sp>
        <p:nvSpPr>
          <p:cNvPr id="12" name="TextBox 11"/>
          <p:cNvSpPr txBox="1"/>
          <p:nvPr/>
        </p:nvSpPr>
        <p:spPr>
          <a:xfrm>
            <a:off x="3851920" y="4077072"/>
            <a:ext cx="4464496" cy="523220"/>
          </a:xfrm>
          <a:prstGeom prst="rect">
            <a:avLst/>
          </a:prstGeom>
          <a:noFill/>
        </p:spPr>
        <p:txBody>
          <a:bodyPr wrap="square" rtlCol="0">
            <a:spAutoFit/>
          </a:bodyPr>
          <a:lstStyle/>
          <a:p>
            <a:r>
              <a:rPr lang="en-GB" sz="2800" b="1" dirty="0">
                <a:solidFill>
                  <a:srgbClr val="0070C0"/>
                </a:solidFill>
              </a:rPr>
              <a:t>693 joules per second.</a:t>
            </a:r>
          </a:p>
        </p:txBody>
      </p:sp>
      <p:sp>
        <p:nvSpPr>
          <p:cNvPr id="5" name="Rectangle 4"/>
          <p:cNvSpPr/>
          <p:nvPr/>
        </p:nvSpPr>
        <p:spPr>
          <a:xfrm>
            <a:off x="696736" y="4074004"/>
            <a:ext cx="2665986" cy="369332"/>
          </a:xfrm>
          <a:prstGeom prst="rect">
            <a:avLst/>
          </a:prstGeom>
        </p:spPr>
        <p:txBody>
          <a:bodyPr wrap="none">
            <a:spAutoFit/>
          </a:bodyPr>
          <a:lstStyle/>
          <a:p>
            <a:r>
              <a:rPr lang="en-GB" dirty="0"/>
              <a:t>Rate of Heat Transmission </a:t>
            </a:r>
          </a:p>
        </p:txBody>
      </p:sp>
      <p:sp>
        <p:nvSpPr>
          <p:cNvPr id="13" name="TextBox 12"/>
          <p:cNvSpPr txBox="1"/>
          <p:nvPr/>
        </p:nvSpPr>
        <p:spPr>
          <a:xfrm>
            <a:off x="3362722" y="4079114"/>
            <a:ext cx="432048" cy="369332"/>
          </a:xfrm>
          <a:prstGeom prst="rect">
            <a:avLst/>
          </a:prstGeom>
          <a:noFill/>
        </p:spPr>
        <p:txBody>
          <a:bodyPr wrap="square" rtlCol="0">
            <a:spAutoFit/>
          </a:bodyPr>
          <a:lstStyle/>
          <a:p>
            <a:r>
              <a:rPr lang="en-GB" dirty="0"/>
              <a:t>=</a:t>
            </a:r>
          </a:p>
        </p:txBody>
      </p:sp>
      <p:sp>
        <p:nvSpPr>
          <p:cNvPr id="14" name="TextBox 13">
            <a:extLst>
              <a:ext uri="{FF2B5EF4-FFF2-40B4-BE49-F238E27FC236}">
                <a16:creationId xmlns:a16="http://schemas.microsoft.com/office/drawing/2014/main" id="{2A60AEC3-66E6-7D14-C335-8FF325A0414F}"/>
              </a:ext>
            </a:extLst>
          </p:cNvPr>
          <p:cNvSpPr txBox="1"/>
          <p:nvPr/>
        </p:nvSpPr>
        <p:spPr>
          <a:xfrm>
            <a:off x="6952579" y="2288027"/>
            <a:ext cx="1872208" cy="1754326"/>
          </a:xfrm>
          <a:prstGeom prst="rect">
            <a:avLst/>
          </a:prstGeom>
          <a:solidFill>
            <a:schemeClr val="bg1">
              <a:lumMod val="85000"/>
            </a:schemeClr>
          </a:solidFill>
          <a:ln w="15875">
            <a:solidFill>
              <a:schemeClr val="accent1"/>
            </a:solidFill>
          </a:ln>
        </p:spPr>
        <p:txBody>
          <a:bodyPr wrap="square" rtlCol="0">
            <a:spAutoFit/>
          </a:bodyPr>
          <a:lstStyle/>
          <a:p>
            <a:pPr algn="ctr"/>
            <a:r>
              <a:rPr lang="en-GB" dirty="0"/>
              <a:t>Brought from centimetres to metres because of the Units of Thermal Conductivity</a:t>
            </a:r>
          </a:p>
        </p:txBody>
      </p:sp>
      <p:cxnSp>
        <p:nvCxnSpPr>
          <p:cNvPr id="16" name="Straight Arrow Connector 15">
            <a:extLst>
              <a:ext uri="{FF2B5EF4-FFF2-40B4-BE49-F238E27FC236}">
                <a16:creationId xmlns:a16="http://schemas.microsoft.com/office/drawing/2014/main" id="{051A6C99-E810-CF3E-A78E-101D9EA5FED8}"/>
              </a:ext>
            </a:extLst>
          </p:cNvPr>
          <p:cNvCxnSpPr>
            <a:cxnSpLocks/>
          </p:cNvCxnSpPr>
          <p:nvPr/>
        </p:nvCxnSpPr>
        <p:spPr>
          <a:xfrm flipH="1" flipV="1">
            <a:off x="4745233" y="2379040"/>
            <a:ext cx="2196024" cy="8484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9D0A5861-C1FE-EC7C-6996-6A970D7E0BFC}"/>
              </a:ext>
            </a:extLst>
          </p:cNvPr>
          <p:cNvCxnSpPr>
            <a:cxnSpLocks/>
          </p:cNvCxnSpPr>
          <p:nvPr/>
        </p:nvCxnSpPr>
        <p:spPr>
          <a:xfrm flipH="1" flipV="1">
            <a:off x="5000533" y="2780929"/>
            <a:ext cx="1952600" cy="4476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1" y="762000"/>
            <a:ext cx="8077200" cy="5293757"/>
          </a:xfrm>
          <a:prstGeom prst="rect">
            <a:avLst/>
          </a:prstGeom>
        </p:spPr>
        <p:txBody>
          <a:bodyPr wrap="square">
            <a:spAutoFit/>
          </a:bodyPr>
          <a:lstStyle/>
          <a:p>
            <a:r>
              <a:rPr lang="en-US" sz="3200" b="1" dirty="0"/>
              <a:t>Thermal conductivity values</a:t>
            </a:r>
          </a:p>
          <a:p>
            <a:endParaRPr lang="en-US" b="1" dirty="0"/>
          </a:p>
          <a:p>
            <a:r>
              <a:rPr lang="en-US" dirty="0"/>
              <a:t>Thermal conductivity values for building materials </a:t>
            </a:r>
            <a:r>
              <a:rPr lang="en-US" b="1" dirty="0">
                <a:solidFill>
                  <a:srgbClr val="0070C0"/>
                </a:solidFill>
              </a:rPr>
              <a:t>can vary </a:t>
            </a:r>
            <a:r>
              <a:rPr lang="en-US" dirty="0"/>
              <a:t>due to the following :-</a:t>
            </a:r>
          </a:p>
          <a:p>
            <a:endParaRPr lang="en-US" b="1" dirty="0">
              <a:solidFill>
                <a:srgbClr val="0070C0"/>
              </a:solidFill>
            </a:endParaRPr>
          </a:p>
          <a:p>
            <a:pPr>
              <a:buFont typeface="Arial" pitchFamily="34" charset="0"/>
              <a:buChar char="•"/>
            </a:pPr>
            <a:r>
              <a:rPr lang="en-US" b="1" dirty="0">
                <a:solidFill>
                  <a:srgbClr val="0070C0"/>
                </a:solidFill>
              </a:rPr>
              <a:t> Manufacturing variations in density or thickness</a:t>
            </a:r>
          </a:p>
          <a:p>
            <a:pPr lvl="1">
              <a:buFont typeface="Arial" pitchFamily="34" charset="0"/>
              <a:buChar char="•"/>
            </a:pPr>
            <a:r>
              <a:rPr lang="en-US" dirty="0"/>
              <a:t> Different manufacturing batches may vary in thickness / density for brickwork,</a:t>
            </a:r>
          </a:p>
          <a:p>
            <a:pPr lvl="1"/>
            <a:r>
              <a:rPr lang="en-US" dirty="0"/>
              <a:t>   stone / concrete / insulation, hence affecting the thermal conductivity values</a:t>
            </a:r>
          </a:p>
          <a:p>
            <a:pPr>
              <a:buFont typeface="Arial" pitchFamily="34" charset="0"/>
              <a:buChar char="•"/>
            </a:pPr>
            <a:endParaRPr lang="en-US" dirty="0"/>
          </a:p>
          <a:p>
            <a:pPr>
              <a:buFont typeface="Arial" pitchFamily="34" charset="0"/>
              <a:buChar char="•"/>
            </a:pPr>
            <a:r>
              <a:rPr lang="en-US" dirty="0"/>
              <a:t> </a:t>
            </a:r>
            <a:r>
              <a:rPr lang="en-US" b="1" dirty="0">
                <a:solidFill>
                  <a:srgbClr val="0070C0"/>
                </a:solidFill>
              </a:rPr>
              <a:t>Changes in moisture content</a:t>
            </a:r>
          </a:p>
          <a:p>
            <a:pPr lvl="1">
              <a:buFont typeface="Arial" pitchFamily="34" charset="0"/>
              <a:buChar char="•"/>
            </a:pPr>
            <a:r>
              <a:rPr lang="en-US" dirty="0"/>
              <a:t> The presence of water in pores increases conduction and hence </a:t>
            </a:r>
            <a:r>
              <a:rPr lang="en-US" b="1" dirty="0">
                <a:solidFill>
                  <a:srgbClr val="0070C0"/>
                </a:solidFill>
              </a:rPr>
              <a:t>increases</a:t>
            </a:r>
          </a:p>
          <a:p>
            <a:pPr lvl="1"/>
            <a:r>
              <a:rPr lang="en-US" b="1" dirty="0">
                <a:solidFill>
                  <a:srgbClr val="0070C0"/>
                </a:solidFill>
              </a:rPr>
              <a:t>   thermal conductivity values or decreases the insulation effects</a:t>
            </a:r>
          </a:p>
          <a:p>
            <a:pPr>
              <a:buFont typeface="Arial" pitchFamily="34" charset="0"/>
              <a:buChar char="•"/>
            </a:pPr>
            <a:endParaRPr lang="en-US" b="1" dirty="0">
              <a:solidFill>
                <a:srgbClr val="0070C0"/>
              </a:solidFill>
            </a:endParaRPr>
          </a:p>
          <a:p>
            <a:pPr>
              <a:buFont typeface="Arial" pitchFamily="34" charset="0"/>
              <a:buChar char="•"/>
            </a:pPr>
            <a:r>
              <a:rPr lang="en-US" b="1" dirty="0">
                <a:solidFill>
                  <a:srgbClr val="0070C0"/>
                </a:solidFill>
              </a:rPr>
              <a:t> Effects of time on insulating properties</a:t>
            </a:r>
          </a:p>
          <a:p>
            <a:pPr lvl="1">
              <a:buFont typeface="Arial" pitchFamily="34" charset="0"/>
              <a:buChar char="•"/>
            </a:pPr>
            <a:r>
              <a:rPr lang="en-US" dirty="0"/>
              <a:t> Some materials e.g. plastic based materials </a:t>
            </a:r>
            <a:r>
              <a:rPr lang="en-US" b="1" dirty="0">
                <a:solidFill>
                  <a:srgbClr val="0070C0"/>
                </a:solidFill>
              </a:rPr>
              <a:t>deteriorate in performance as  </a:t>
            </a:r>
          </a:p>
          <a:p>
            <a:pPr lvl="1"/>
            <a:r>
              <a:rPr lang="en-US" b="1" dirty="0">
                <a:solidFill>
                  <a:srgbClr val="0070C0"/>
                </a:solidFill>
              </a:rPr>
              <a:t>   they age.</a:t>
            </a:r>
          </a:p>
          <a:p>
            <a:endParaRPr lang="en-US" b="1" dirty="0"/>
          </a:p>
          <a:p>
            <a:endParaRPr lang="en-US" b="1" dirty="0"/>
          </a:p>
          <a:p>
            <a:endParaRPr lang="en-US"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anim calcmode="lin" valueType="num">
                                      <p:cBhvr additive="base">
                                        <p:cTn id="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5" end="5"/>
                                            </p:txEl>
                                          </p:spTgt>
                                        </p:tgtEl>
                                        <p:attrNameLst>
                                          <p:attrName>style.visibility</p:attrName>
                                        </p:attrNameLst>
                                      </p:cBhvr>
                                      <p:to>
                                        <p:strVal val="visible"/>
                                      </p:to>
                                    </p:set>
                                    <p:anim calcmode="lin" valueType="num">
                                      <p:cBhvr additive="base">
                                        <p:cTn id="1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5" end="5"/>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6" end="6"/>
                                            </p:txEl>
                                          </p:spTgt>
                                        </p:tgtEl>
                                        <p:attrNameLst>
                                          <p:attrName>style.visibility</p:attrName>
                                        </p:attrNameLst>
                                      </p:cBhvr>
                                      <p:to>
                                        <p:strVal val="visible"/>
                                      </p:to>
                                    </p:set>
                                    <p:anim calcmode="lin" valueType="num">
                                      <p:cBhvr additive="base">
                                        <p:cTn id="15"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anim calcmode="lin" valueType="num">
                                      <p:cBhvr additive="base">
                                        <p:cTn id="21"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8" end="8"/>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
                                            <p:txEl>
                                              <p:pRg st="9" end="9"/>
                                            </p:txEl>
                                          </p:spTgt>
                                        </p:tgtEl>
                                        <p:attrNameLst>
                                          <p:attrName>style.visibility</p:attrName>
                                        </p:attrNameLst>
                                      </p:cBhvr>
                                      <p:to>
                                        <p:strVal val="visible"/>
                                      </p:to>
                                    </p:set>
                                    <p:anim calcmode="lin" valueType="num">
                                      <p:cBhvr additive="base">
                                        <p:cTn id="25"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9" end="9"/>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
                                            <p:txEl>
                                              <p:pRg st="10" end="10"/>
                                            </p:txEl>
                                          </p:spTgt>
                                        </p:tgtEl>
                                        <p:attrNameLst>
                                          <p:attrName>style.visibility</p:attrName>
                                        </p:attrNameLst>
                                      </p:cBhvr>
                                      <p:to>
                                        <p:strVal val="visible"/>
                                      </p:to>
                                    </p:set>
                                    <p:anim calcmode="lin" valueType="num">
                                      <p:cBhvr additive="base">
                                        <p:cTn id="29"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2">
                                            <p:txEl>
                                              <p:pRg st="12" end="12"/>
                                            </p:txEl>
                                          </p:spTgt>
                                        </p:tgtEl>
                                        <p:attrNameLst>
                                          <p:attrName>style.visibility</p:attrName>
                                        </p:attrNameLst>
                                      </p:cBhvr>
                                      <p:to>
                                        <p:strVal val="visible"/>
                                      </p:to>
                                    </p:set>
                                    <p:anim calcmode="lin" valueType="num">
                                      <p:cBhvr additive="base">
                                        <p:cTn id="35" dur="500" fill="hold"/>
                                        <p:tgtEl>
                                          <p:spTgt spid="2">
                                            <p:txEl>
                                              <p:pRg st="12" end="12"/>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
                                            <p:txEl>
                                              <p:pRg st="12" end="12"/>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
                                            <p:txEl>
                                              <p:pRg st="13" end="13"/>
                                            </p:txEl>
                                          </p:spTgt>
                                        </p:tgtEl>
                                        <p:attrNameLst>
                                          <p:attrName>style.visibility</p:attrName>
                                        </p:attrNameLst>
                                      </p:cBhvr>
                                      <p:to>
                                        <p:strVal val="visible"/>
                                      </p:to>
                                    </p:set>
                                    <p:anim calcmode="lin" valueType="num">
                                      <p:cBhvr additive="base">
                                        <p:cTn id="39" dur="500" fill="hold"/>
                                        <p:tgtEl>
                                          <p:spTgt spid="2">
                                            <p:txEl>
                                              <p:pRg st="13" end="13"/>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2">
                                            <p:txEl>
                                              <p:pRg st="13" end="13"/>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
                                            <p:txEl>
                                              <p:pRg st="14" end="14"/>
                                            </p:txEl>
                                          </p:spTgt>
                                        </p:tgtEl>
                                        <p:attrNameLst>
                                          <p:attrName>style.visibility</p:attrName>
                                        </p:attrNameLst>
                                      </p:cBhvr>
                                      <p:to>
                                        <p:strVal val="visible"/>
                                      </p:to>
                                    </p:set>
                                    <p:anim calcmode="lin" valueType="num">
                                      <p:cBhvr additive="base">
                                        <p:cTn id="43" dur="500" fill="hold"/>
                                        <p:tgtEl>
                                          <p:spTgt spid="2">
                                            <p:txEl>
                                              <p:pRg st="14" end="1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14" end="1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304800"/>
            <a:ext cx="1950368" cy="584775"/>
          </a:xfrm>
          <a:prstGeom prst="rect">
            <a:avLst/>
          </a:prstGeom>
          <a:noFill/>
        </p:spPr>
        <p:txBody>
          <a:bodyPr wrap="square" rtlCol="0">
            <a:spAutoFit/>
          </a:bodyPr>
          <a:lstStyle/>
          <a:p>
            <a:r>
              <a:rPr lang="en-US" sz="3200" b="1" i="1" dirty="0"/>
              <a:t>R</a:t>
            </a:r>
            <a:r>
              <a:rPr lang="en-US" sz="3200" b="1" dirty="0"/>
              <a:t>-values - </a:t>
            </a:r>
          </a:p>
        </p:txBody>
      </p:sp>
      <p:sp>
        <p:nvSpPr>
          <p:cNvPr id="3" name="Rectangle 2"/>
          <p:cNvSpPr/>
          <p:nvPr/>
        </p:nvSpPr>
        <p:spPr>
          <a:xfrm>
            <a:off x="685800" y="1143000"/>
            <a:ext cx="7543800" cy="4955203"/>
          </a:xfrm>
          <a:prstGeom prst="rect">
            <a:avLst/>
          </a:prstGeom>
        </p:spPr>
        <p:txBody>
          <a:bodyPr wrap="square">
            <a:spAutoFit/>
          </a:bodyPr>
          <a:lstStyle/>
          <a:p>
            <a:r>
              <a:rPr lang="en-US" dirty="0"/>
              <a:t>Thermal Resistance </a:t>
            </a:r>
            <a:r>
              <a:rPr lang="en-US" b="1" i="1" dirty="0">
                <a:solidFill>
                  <a:srgbClr val="0070C0"/>
                </a:solidFill>
              </a:rPr>
              <a:t>R</a:t>
            </a:r>
            <a:r>
              <a:rPr lang="en-US" b="1" dirty="0">
                <a:solidFill>
                  <a:srgbClr val="0070C0"/>
                </a:solidFill>
              </a:rPr>
              <a:t> </a:t>
            </a:r>
            <a:r>
              <a:rPr lang="en-US" dirty="0"/>
              <a:t>is a measure of the opposition of heat transfer offered by a particular component in a building element.  </a:t>
            </a:r>
          </a:p>
          <a:p>
            <a:endParaRPr lang="en-US" dirty="0"/>
          </a:p>
          <a:p>
            <a:r>
              <a:rPr lang="en-US" b="1" dirty="0">
                <a:solidFill>
                  <a:srgbClr val="0070C0"/>
                </a:solidFill>
              </a:rPr>
              <a:t>Unit : m</a:t>
            </a:r>
            <a:r>
              <a:rPr lang="en-US" b="1" baseline="30000" dirty="0">
                <a:solidFill>
                  <a:srgbClr val="0070C0"/>
                </a:solidFill>
              </a:rPr>
              <a:t>2</a:t>
            </a:r>
            <a:r>
              <a:rPr lang="en-US" b="1" dirty="0">
                <a:solidFill>
                  <a:srgbClr val="0070C0"/>
                </a:solidFill>
              </a:rPr>
              <a:t> K/W</a:t>
            </a:r>
          </a:p>
          <a:p>
            <a:endParaRPr lang="en-US" dirty="0"/>
          </a:p>
          <a:p>
            <a:r>
              <a:rPr lang="en-US" dirty="0"/>
              <a:t>There are 3 general types :-</a:t>
            </a:r>
          </a:p>
          <a:p>
            <a:endParaRPr lang="en-US" dirty="0"/>
          </a:p>
          <a:p>
            <a:pPr>
              <a:buFont typeface="Arial" pitchFamily="34" charset="0"/>
              <a:buChar char="•"/>
            </a:pPr>
            <a:r>
              <a:rPr lang="en-US" dirty="0"/>
              <a:t> </a:t>
            </a:r>
            <a:r>
              <a:rPr lang="en-US" b="1" dirty="0">
                <a:solidFill>
                  <a:srgbClr val="0070C0"/>
                </a:solidFill>
              </a:rPr>
              <a:t>Material resistances</a:t>
            </a:r>
          </a:p>
          <a:p>
            <a:pPr>
              <a:buFont typeface="Arial" pitchFamily="34" charset="0"/>
              <a:buChar char="•"/>
            </a:pPr>
            <a:r>
              <a:rPr lang="en-US" dirty="0"/>
              <a:t> </a:t>
            </a:r>
            <a:r>
              <a:rPr lang="en-US" b="1" dirty="0">
                <a:solidFill>
                  <a:srgbClr val="0070C0"/>
                </a:solidFill>
              </a:rPr>
              <a:t>Surface resistances</a:t>
            </a:r>
          </a:p>
          <a:p>
            <a:pPr>
              <a:buFont typeface="Arial" pitchFamily="34" charset="0"/>
              <a:buChar char="•"/>
            </a:pPr>
            <a:r>
              <a:rPr lang="en-US" dirty="0"/>
              <a:t> </a:t>
            </a:r>
            <a:r>
              <a:rPr lang="en-US" b="1" dirty="0">
                <a:solidFill>
                  <a:srgbClr val="0070C0"/>
                </a:solidFill>
              </a:rPr>
              <a:t>Airspace resistances</a:t>
            </a:r>
          </a:p>
          <a:p>
            <a:pPr>
              <a:buFont typeface="Arial" pitchFamily="34" charset="0"/>
              <a:buChar char="•"/>
            </a:pPr>
            <a:endParaRPr lang="en-US" dirty="0"/>
          </a:p>
          <a:p>
            <a:r>
              <a:rPr lang="en-US" dirty="0"/>
              <a:t>            </a:t>
            </a:r>
            <a:r>
              <a:rPr lang="en-US" b="1" dirty="0">
                <a:solidFill>
                  <a:srgbClr val="0070C0"/>
                </a:solidFill>
              </a:rPr>
              <a:t>For composite elements, the total thermal resistance is the sum </a:t>
            </a:r>
          </a:p>
          <a:p>
            <a:r>
              <a:rPr lang="en-US" b="1" dirty="0">
                <a:solidFill>
                  <a:srgbClr val="0070C0"/>
                </a:solidFill>
              </a:rPr>
              <a:t>        of the thermal resistances of all components in a structural element. </a:t>
            </a:r>
          </a:p>
          <a:p>
            <a:endParaRPr lang="en-US" dirty="0"/>
          </a:p>
          <a:p>
            <a:r>
              <a:rPr lang="en-US" dirty="0"/>
              <a:t>                          E.g. </a:t>
            </a:r>
          </a:p>
          <a:p>
            <a:endParaRPr lang="en-US" dirty="0"/>
          </a:p>
          <a:p>
            <a:pPr algn="ctr"/>
            <a:r>
              <a:rPr lang="en-US" sz="2800" i="1" dirty="0"/>
              <a:t>R</a:t>
            </a:r>
            <a:r>
              <a:rPr lang="en-US" sz="2800" baseline="-25000" dirty="0"/>
              <a:t>T</a:t>
            </a:r>
            <a:r>
              <a:rPr lang="en-US" sz="2800" dirty="0"/>
              <a:t> = </a:t>
            </a:r>
            <a:r>
              <a:rPr lang="en-US" sz="2800" i="1" dirty="0"/>
              <a:t>R </a:t>
            </a:r>
            <a:r>
              <a:rPr lang="en-US" sz="2800" baseline="-25000" dirty="0"/>
              <a:t>si</a:t>
            </a:r>
            <a:r>
              <a:rPr lang="en-US" sz="2800" dirty="0"/>
              <a:t> + </a:t>
            </a:r>
            <a:r>
              <a:rPr lang="en-US" sz="2800" i="1" dirty="0"/>
              <a:t>R</a:t>
            </a:r>
            <a:r>
              <a:rPr lang="en-US" sz="2800" baseline="-25000" dirty="0"/>
              <a:t>1</a:t>
            </a:r>
            <a:r>
              <a:rPr lang="en-US" sz="2800" dirty="0"/>
              <a:t> + </a:t>
            </a:r>
            <a:r>
              <a:rPr lang="en-US" sz="2800" i="1" dirty="0"/>
              <a:t>R</a:t>
            </a:r>
            <a:r>
              <a:rPr lang="en-US" sz="2800" baseline="-25000" dirty="0"/>
              <a:t>2</a:t>
            </a:r>
            <a:r>
              <a:rPr lang="en-US" sz="2800" dirty="0"/>
              <a:t>  + </a:t>
            </a:r>
            <a:r>
              <a:rPr lang="en-US" sz="2800" i="1" dirty="0"/>
              <a:t>R </a:t>
            </a:r>
            <a:r>
              <a:rPr lang="en-US" sz="2800" baseline="-25000" dirty="0"/>
              <a:t>so</a:t>
            </a:r>
          </a:p>
        </p:txBody>
      </p:sp>
      <p:pic>
        <p:nvPicPr>
          <p:cNvPr id="4098" name="Picture 2"/>
          <p:cNvPicPr>
            <a:picLocks noChangeAspect="1" noChangeArrowheads="1"/>
          </p:cNvPicPr>
          <p:nvPr/>
        </p:nvPicPr>
        <p:blipFill>
          <a:blip r:embed="rId2" cstate="print"/>
          <a:srcRect/>
          <a:stretch>
            <a:fillRect/>
          </a:stretch>
        </p:blipFill>
        <p:spPr bwMode="auto">
          <a:xfrm>
            <a:off x="4788024" y="1844824"/>
            <a:ext cx="4211960" cy="2258322"/>
          </a:xfrm>
          <a:prstGeom prst="rect">
            <a:avLst/>
          </a:prstGeom>
          <a:noFill/>
          <a:ln w="9525">
            <a:noFill/>
            <a:miter lim="800000"/>
            <a:headEnd/>
            <a:tailEnd/>
          </a:ln>
          <a:effectLst/>
        </p:spPr>
      </p:pic>
      <p:sp>
        <p:nvSpPr>
          <p:cNvPr id="4" name="Rectangle 3"/>
          <p:cNvSpPr/>
          <p:nvPr/>
        </p:nvSpPr>
        <p:spPr>
          <a:xfrm>
            <a:off x="2483768" y="304799"/>
            <a:ext cx="3576364" cy="584775"/>
          </a:xfrm>
          <a:prstGeom prst="rect">
            <a:avLst/>
          </a:prstGeom>
        </p:spPr>
        <p:txBody>
          <a:bodyPr wrap="none">
            <a:spAutoFit/>
          </a:bodyPr>
          <a:lstStyle/>
          <a:p>
            <a:r>
              <a:rPr lang="en-US" sz="3200" b="1" dirty="0"/>
              <a:t>Thermal Resistance </a:t>
            </a:r>
            <a:endParaRPr lang="en-GB" sz="32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7158" y="285728"/>
            <a:ext cx="8247290" cy="2862322"/>
          </a:xfrm>
          <a:prstGeom prst="rect">
            <a:avLst/>
          </a:prstGeom>
          <a:noFill/>
        </p:spPr>
        <p:txBody>
          <a:bodyPr wrap="square" rtlCol="0">
            <a:spAutoFit/>
          </a:bodyPr>
          <a:lstStyle/>
          <a:p>
            <a:endParaRPr lang="en-US" sz="2400" b="1" dirty="0">
              <a:solidFill>
                <a:srgbClr val="0070C0"/>
              </a:solidFill>
            </a:endParaRPr>
          </a:p>
          <a:p>
            <a:endParaRPr lang="en-US" sz="2400" b="1" dirty="0">
              <a:solidFill>
                <a:srgbClr val="0070C0"/>
              </a:solidFill>
            </a:endParaRPr>
          </a:p>
          <a:p>
            <a:pPr algn="just"/>
            <a:r>
              <a:rPr lang="en-US" dirty="0"/>
              <a:t>The resistance of each layer of material in the structure depends on the rate at which the material conducts heat and the thickness of that material. The resistance can be calculated:</a:t>
            </a:r>
          </a:p>
          <a:p>
            <a:pPr algn="just"/>
            <a:endParaRPr lang="en-US" dirty="0"/>
          </a:p>
          <a:p>
            <a:pPr algn="just"/>
            <a:r>
              <a:rPr lang="en-US" dirty="0"/>
              <a:t>                                                  </a:t>
            </a:r>
            <a:r>
              <a:rPr lang="en-US" sz="2400" b="1" dirty="0">
                <a:solidFill>
                  <a:srgbClr val="0070C0"/>
                </a:solidFill>
              </a:rPr>
              <a:t>R = d / </a:t>
            </a:r>
            <a:r>
              <a:rPr lang="en-US" sz="2400" b="1" dirty="0">
                <a:solidFill>
                  <a:srgbClr val="0070C0"/>
                </a:solidFill>
                <a:latin typeface="Symbol" pitchFamily="18" charset="2"/>
              </a:rPr>
              <a:t>l</a:t>
            </a:r>
          </a:p>
          <a:p>
            <a:pPr algn="just"/>
            <a:endParaRPr lang="en-US" dirty="0"/>
          </a:p>
          <a:p>
            <a:pPr algn="just"/>
            <a:endParaRPr lang="en-US" dirty="0">
              <a:latin typeface="Symbol" pitchFamily="18" charset="2"/>
            </a:endParaRPr>
          </a:p>
        </p:txBody>
      </p:sp>
      <p:sp>
        <p:nvSpPr>
          <p:cNvPr id="3" name="TextBox 2"/>
          <p:cNvSpPr txBox="1"/>
          <p:nvPr/>
        </p:nvSpPr>
        <p:spPr>
          <a:xfrm>
            <a:off x="395536" y="2564904"/>
            <a:ext cx="6929486" cy="2308324"/>
          </a:xfrm>
          <a:prstGeom prst="rect">
            <a:avLst/>
          </a:prstGeom>
          <a:noFill/>
        </p:spPr>
        <p:txBody>
          <a:bodyPr wrap="square" rtlCol="0">
            <a:spAutoFit/>
          </a:bodyPr>
          <a:lstStyle/>
          <a:p>
            <a:r>
              <a:rPr lang="en-US" dirty="0"/>
              <a:t>Where </a:t>
            </a:r>
            <a:r>
              <a:rPr lang="en-US" b="1" dirty="0">
                <a:solidFill>
                  <a:srgbClr val="0070C0"/>
                </a:solidFill>
              </a:rPr>
              <a:t>R = Thermal resistance of the component (m</a:t>
            </a:r>
            <a:r>
              <a:rPr lang="en-US" sz="1600" b="1" baseline="30000" dirty="0">
                <a:solidFill>
                  <a:srgbClr val="0070C0"/>
                </a:solidFill>
              </a:rPr>
              <a:t>2</a:t>
            </a:r>
            <a:r>
              <a:rPr lang="en-US" b="1" dirty="0">
                <a:solidFill>
                  <a:srgbClr val="0070C0"/>
                </a:solidFill>
              </a:rPr>
              <a:t> K/W)</a:t>
            </a:r>
          </a:p>
          <a:p>
            <a:r>
              <a:rPr lang="en-US" b="1" dirty="0">
                <a:solidFill>
                  <a:srgbClr val="0070C0"/>
                </a:solidFill>
              </a:rPr>
              <a:t>             d = The thickness of the material</a:t>
            </a:r>
            <a:r>
              <a:rPr lang="en-US" b="1" dirty="0">
                <a:solidFill>
                  <a:srgbClr val="0070C0"/>
                </a:solidFill>
                <a:latin typeface="Symbol" pitchFamily="18" charset="2"/>
              </a:rPr>
              <a:t> (</a:t>
            </a:r>
            <a:r>
              <a:rPr lang="en-US" b="1" dirty="0">
                <a:solidFill>
                  <a:srgbClr val="0070C0"/>
                </a:solidFill>
              </a:rPr>
              <a:t>m)</a:t>
            </a:r>
            <a:endParaRPr lang="en-US" b="1" dirty="0">
              <a:solidFill>
                <a:srgbClr val="0070C0"/>
              </a:solidFill>
              <a:latin typeface="Symbol" pitchFamily="18" charset="2"/>
            </a:endParaRPr>
          </a:p>
          <a:p>
            <a:r>
              <a:rPr lang="en-US" b="1" dirty="0">
                <a:solidFill>
                  <a:srgbClr val="0070C0"/>
                </a:solidFill>
                <a:latin typeface="Symbol" pitchFamily="18" charset="2"/>
              </a:rPr>
              <a:t>            l= </a:t>
            </a:r>
          </a:p>
          <a:p>
            <a:r>
              <a:rPr lang="en-US" b="1" dirty="0">
                <a:solidFill>
                  <a:srgbClr val="0070C0"/>
                </a:solidFill>
                <a:latin typeface="Symbol" pitchFamily="18" charset="2"/>
              </a:rPr>
              <a:t>    </a:t>
            </a:r>
          </a:p>
          <a:p>
            <a:endParaRPr lang="en-US" dirty="0">
              <a:latin typeface="Symbol" pitchFamily="18" charset="2"/>
            </a:endParaRPr>
          </a:p>
          <a:p>
            <a:r>
              <a:rPr lang="en-US" dirty="0">
                <a:latin typeface="Symbol" pitchFamily="18" charset="2"/>
              </a:rPr>
              <a:t>         </a:t>
            </a:r>
            <a:endParaRPr lang="en-US" dirty="0"/>
          </a:p>
          <a:p>
            <a:r>
              <a:rPr lang="en-US" dirty="0"/>
              <a:t>              </a:t>
            </a:r>
          </a:p>
          <a:p>
            <a:r>
              <a:rPr lang="en-US" dirty="0"/>
              <a:t>              </a:t>
            </a:r>
          </a:p>
        </p:txBody>
      </p:sp>
      <p:sp>
        <p:nvSpPr>
          <p:cNvPr id="4" name="TextBox 3"/>
          <p:cNvSpPr txBox="1"/>
          <p:nvPr/>
        </p:nvSpPr>
        <p:spPr>
          <a:xfrm>
            <a:off x="1331640" y="3140968"/>
            <a:ext cx="6286544" cy="369332"/>
          </a:xfrm>
          <a:prstGeom prst="rect">
            <a:avLst/>
          </a:prstGeom>
          <a:noFill/>
        </p:spPr>
        <p:txBody>
          <a:bodyPr wrap="square" rtlCol="0">
            <a:spAutoFit/>
          </a:bodyPr>
          <a:lstStyle/>
          <a:p>
            <a:r>
              <a:rPr lang="en-US" b="1" dirty="0">
                <a:solidFill>
                  <a:srgbClr val="0070C0"/>
                </a:solidFill>
              </a:rPr>
              <a:t> Thermal conductivity coefficient of the material ( W / m K )</a:t>
            </a:r>
          </a:p>
        </p:txBody>
      </p:sp>
      <p:sp>
        <p:nvSpPr>
          <p:cNvPr id="6" name="Rectangle 5"/>
          <p:cNvSpPr/>
          <p:nvPr/>
        </p:nvSpPr>
        <p:spPr>
          <a:xfrm>
            <a:off x="395536" y="3861048"/>
            <a:ext cx="4248472" cy="830997"/>
          </a:xfrm>
          <a:prstGeom prst="rect">
            <a:avLst/>
          </a:prstGeom>
        </p:spPr>
        <p:txBody>
          <a:bodyPr wrap="square">
            <a:spAutoFit/>
          </a:bodyPr>
          <a:lstStyle/>
          <a:p>
            <a:endParaRPr lang="en-US" sz="2400" b="1" dirty="0">
              <a:solidFill>
                <a:srgbClr val="0070C0"/>
              </a:solidFill>
            </a:endParaRPr>
          </a:p>
          <a:p>
            <a:r>
              <a:rPr lang="en-US" sz="2400" b="1" dirty="0">
                <a:solidFill>
                  <a:srgbClr val="0070C0"/>
                </a:solidFill>
              </a:rPr>
              <a:t>2. Surface Resistances:</a:t>
            </a:r>
          </a:p>
        </p:txBody>
      </p:sp>
      <p:sp>
        <p:nvSpPr>
          <p:cNvPr id="7" name="TextBox 6"/>
          <p:cNvSpPr txBox="1"/>
          <p:nvPr/>
        </p:nvSpPr>
        <p:spPr>
          <a:xfrm>
            <a:off x="343948" y="4678886"/>
            <a:ext cx="8640960" cy="1754326"/>
          </a:xfrm>
          <a:prstGeom prst="rect">
            <a:avLst/>
          </a:prstGeom>
          <a:noFill/>
        </p:spPr>
        <p:txBody>
          <a:bodyPr wrap="square" rtlCol="0">
            <a:spAutoFit/>
          </a:bodyPr>
          <a:lstStyle/>
          <a:p>
            <a:r>
              <a:rPr lang="en-US" dirty="0"/>
              <a:t>Usually </a:t>
            </a:r>
            <a:r>
              <a:rPr lang="en-US" b="1" dirty="0">
                <a:solidFill>
                  <a:srgbClr val="0070C0"/>
                </a:solidFill>
              </a:rPr>
              <a:t>found by consulting standard table values</a:t>
            </a:r>
            <a:r>
              <a:rPr lang="en-US" dirty="0"/>
              <a:t>. </a:t>
            </a:r>
          </a:p>
          <a:p>
            <a:endParaRPr lang="en-US" dirty="0"/>
          </a:p>
          <a:p>
            <a:r>
              <a:rPr lang="en-US" dirty="0"/>
              <a:t>   2 Factors affecting are :-  ??</a:t>
            </a:r>
          </a:p>
          <a:p>
            <a:endParaRPr lang="en-US" dirty="0"/>
          </a:p>
          <a:p>
            <a:pPr>
              <a:buFont typeface="Arial" pitchFamily="34" charset="0"/>
              <a:buChar char="•"/>
            </a:pPr>
            <a:r>
              <a:rPr lang="en-US" dirty="0"/>
              <a:t> Climatic effects – sheltered or exposed</a:t>
            </a:r>
          </a:p>
          <a:p>
            <a:pPr>
              <a:buFont typeface="Arial" pitchFamily="34" charset="0"/>
              <a:buChar char="•"/>
            </a:pPr>
            <a:r>
              <a:rPr lang="en-US" dirty="0"/>
              <a:t> Surface properties  - polished or normal building material </a:t>
            </a:r>
          </a:p>
        </p:txBody>
      </p:sp>
      <p:sp>
        <p:nvSpPr>
          <p:cNvPr id="5" name="Rectangle 4"/>
          <p:cNvSpPr/>
          <p:nvPr/>
        </p:nvSpPr>
        <p:spPr>
          <a:xfrm>
            <a:off x="251520" y="620688"/>
            <a:ext cx="3206327" cy="461665"/>
          </a:xfrm>
          <a:prstGeom prst="rect">
            <a:avLst/>
          </a:prstGeom>
        </p:spPr>
        <p:txBody>
          <a:bodyPr wrap="none">
            <a:spAutoFit/>
          </a:bodyPr>
          <a:lstStyle/>
          <a:p>
            <a:r>
              <a:rPr lang="en-US" sz="2400" b="1" dirty="0">
                <a:solidFill>
                  <a:srgbClr val="0070C0"/>
                </a:solidFill>
              </a:rPr>
              <a:t>1. Material Resistances:</a:t>
            </a:r>
          </a:p>
        </p:txBody>
      </p:sp>
      <p:sp>
        <p:nvSpPr>
          <p:cNvPr id="8" name="TextBox 7"/>
          <p:cNvSpPr txBox="1"/>
          <p:nvPr/>
        </p:nvSpPr>
        <p:spPr>
          <a:xfrm>
            <a:off x="251520" y="116632"/>
            <a:ext cx="6624736" cy="461665"/>
          </a:xfrm>
          <a:prstGeom prst="rect">
            <a:avLst/>
          </a:prstGeom>
          <a:noFill/>
        </p:spPr>
        <p:txBody>
          <a:bodyPr wrap="square" rtlCol="0">
            <a:spAutoFit/>
          </a:bodyPr>
          <a:lstStyle/>
          <a:p>
            <a:r>
              <a:rPr lang="en-GB" sz="2400" b="1" dirty="0">
                <a:solidFill>
                  <a:srgbClr val="0070C0"/>
                </a:solidFill>
              </a:rPr>
              <a:t>Resistances can be of three types</a:t>
            </a:r>
          </a:p>
        </p:txBody>
      </p:sp>
      <p:sp>
        <p:nvSpPr>
          <p:cNvPr id="9" name="Rectangle 8"/>
          <p:cNvSpPr/>
          <p:nvPr/>
        </p:nvSpPr>
        <p:spPr>
          <a:xfrm>
            <a:off x="6180651" y="4232121"/>
            <a:ext cx="2785028" cy="553998"/>
          </a:xfrm>
          <a:prstGeom prst="rect">
            <a:avLst/>
          </a:prstGeom>
        </p:spPr>
        <p:txBody>
          <a:bodyPr wrap="square">
            <a:spAutoFit/>
          </a:bodyPr>
          <a:lstStyle/>
          <a:p>
            <a:endParaRPr lang="en-GB" dirty="0"/>
          </a:p>
          <a:p>
            <a:r>
              <a:rPr lang="en-GB" sz="1200" dirty="0"/>
              <a:t>Table 1 and 2 of EN ISO 6946 : 2017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4" end="4"/>
                                            </p:txEl>
                                          </p:spTgt>
                                        </p:tgtEl>
                                        <p:attrNameLst>
                                          <p:attrName>style.visibility</p:attrName>
                                        </p:attrNameLst>
                                      </p:cBhvr>
                                      <p:to>
                                        <p:strVal val="visible"/>
                                      </p:to>
                                    </p:set>
                                    <p:anim calcmode="lin" valueType="num">
                                      <p:cBhvr additive="base">
                                        <p:cTn id="7"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5" end="5"/>
                                            </p:txEl>
                                          </p:spTgt>
                                        </p:tgtEl>
                                        <p:attrNameLst>
                                          <p:attrName>style.visibility</p:attrName>
                                        </p:attrNameLst>
                                      </p:cBhvr>
                                      <p:to>
                                        <p:strVal val="visible"/>
                                      </p:to>
                                    </p:set>
                                    <p:anim calcmode="lin" valueType="num">
                                      <p:cBhvr additive="base">
                                        <p:cTn id="13"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472" y="785794"/>
            <a:ext cx="3207609" cy="461665"/>
          </a:xfrm>
          <a:prstGeom prst="rect">
            <a:avLst/>
          </a:prstGeom>
        </p:spPr>
        <p:txBody>
          <a:bodyPr wrap="none">
            <a:spAutoFit/>
          </a:bodyPr>
          <a:lstStyle/>
          <a:p>
            <a:r>
              <a:rPr lang="en-US" sz="2400" b="1" dirty="0">
                <a:solidFill>
                  <a:srgbClr val="0070C0"/>
                </a:solidFill>
              </a:rPr>
              <a:t>3. Airspace Resistances:</a:t>
            </a:r>
          </a:p>
        </p:txBody>
      </p:sp>
      <p:sp>
        <p:nvSpPr>
          <p:cNvPr id="3" name="Rectangle 2"/>
          <p:cNvSpPr/>
          <p:nvPr/>
        </p:nvSpPr>
        <p:spPr>
          <a:xfrm>
            <a:off x="714348" y="1500174"/>
            <a:ext cx="6575005" cy="2031325"/>
          </a:xfrm>
          <a:prstGeom prst="rect">
            <a:avLst/>
          </a:prstGeom>
        </p:spPr>
        <p:txBody>
          <a:bodyPr wrap="none">
            <a:spAutoFit/>
          </a:bodyPr>
          <a:lstStyle/>
          <a:p>
            <a:r>
              <a:rPr lang="en-US" dirty="0"/>
              <a:t>Usually </a:t>
            </a:r>
            <a:r>
              <a:rPr lang="en-US" b="1" dirty="0">
                <a:solidFill>
                  <a:srgbClr val="0070C0"/>
                </a:solidFill>
              </a:rPr>
              <a:t>found by consulting standard values</a:t>
            </a:r>
            <a:r>
              <a:rPr lang="en-US" dirty="0"/>
              <a:t>. </a:t>
            </a:r>
          </a:p>
          <a:p>
            <a:endParaRPr lang="en-US" dirty="0"/>
          </a:p>
          <a:p>
            <a:r>
              <a:rPr lang="en-US" dirty="0"/>
              <a:t>3 Factors affecting are :- ??</a:t>
            </a:r>
          </a:p>
          <a:p>
            <a:endParaRPr lang="en-US" dirty="0"/>
          </a:p>
          <a:p>
            <a:pPr>
              <a:buFont typeface="Arial" pitchFamily="34" charset="0"/>
              <a:buChar char="•"/>
            </a:pPr>
            <a:r>
              <a:rPr lang="en-US" dirty="0"/>
              <a:t> Width of the air space</a:t>
            </a:r>
          </a:p>
          <a:p>
            <a:pPr>
              <a:buFont typeface="Arial" pitchFamily="34" charset="0"/>
              <a:buChar char="•"/>
            </a:pPr>
            <a:r>
              <a:rPr lang="en-US" dirty="0"/>
              <a:t> Flow of air – whether the space is ventilated or un-ventilated</a:t>
            </a:r>
          </a:p>
          <a:p>
            <a:pPr>
              <a:buFont typeface="Arial" pitchFamily="34" charset="0"/>
              <a:buChar char="•"/>
            </a:pPr>
            <a:r>
              <a:rPr lang="en-US" dirty="0"/>
              <a:t> Lining of airspace – normal material surface or ‘reflective’ surfaces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additive="base">
                                        <p:cTn id="1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629399"/>
            <a:ext cx="8280920" cy="5786199"/>
          </a:xfrm>
          <a:prstGeom prst="rect">
            <a:avLst/>
          </a:prstGeom>
        </p:spPr>
        <p:txBody>
          <a:bodyPr wrap="square">
            <a:spAutoFit/>
          </a:bodyPr>
          <a:lstStyle/>
          <a:p>
            <a:r>
              <a:rPr lang="en-GB" b="1" dirty="0">
                <a:solidFill>
                  <a:srgbClr val="0070C0"/>
                </a:solidFill>
              </a:rPr>
              <a:t>Lambda </a:t>
            </a:r>
            <a:r>
              <a:rPr lang="en-US" b="1" dirty="0">
                <a:solidFill>
                  <a:srgbClr val="0070C0"/>
                </a:solidFill>
                <a:latin typeface="Symbol" pitchFamily="18" charset="2"/>
              </a:rPr>
              <a:t>l </a:t>
            </a:r>
            <a:r>
              <a:rPr lang="en-GB" b="1" dirty="0">
                <a:solidFill>
                  <a:srgbClr val="0070C0"/>
                </a:solidFill>
              </a:rPr>
              <a:t>(Thermal Conductivity)</a:t>
            </a:r>
          </a:p>
          <a:p>
            <a:pPr algn="just"/>
            <a:r>
              <a:rPr lang="en-GB" dirty="0"/>
              <a:t>Thermal conductivity is </a:t>
            </a:r>
            <a:r>
              <a:rPr lang="en-GB" b="1" dirty="0">
                <a:solidFill>
                  <a:srgbClr val="0070C0"/>
                </a:solidFill>
              </a:rPr>
              <a:t>the rate at which heat is transmitted </a:t>
            </a:r>
            <a:r>
              <a:rPr lang="en-GB" dirty="0"/>
              <a:t>through a material, measured in watts per square metre of surface area for a temperature gradient of one Kelvin per metre thickness - simplified to </a:t>
            </a:r>
            <a:r>
              <a:rPr lang="en-GB" b="1" dirty="0">
                <a:solidFill>
                  <a:srgbClr val="0070C0"/>
                </a:solidFill>
              </a:rPr>
              <a:t>W/m K</a:t>
            </a:r>
          </a:p>
          <a:p>
            <a:pPr algn="just"/>
            <a:r>
              <a:rPr lang="en-GB" dirty="0"/>
              <a:t>The Lower the value, the better the thermal efficiency of the material in resistance.</a:t>
            </a:r>
          </a:p>
          <a:p>
            <a:endParaRPr lang="en-GB" sz="1400" dirty="0"/>
          </a:p>
          <a:p>
            <a:r>
              <a:rPr lang="en-GB" b="1" dirty="0">
                <a:solidFill>
                  <a:srgbClr val="0070C0"/>
                </a:solidFill>
              </a:rPr>
              <a:t>R-Value (Thermal Resistance)</a:t>
            </a:r>
          </a:p>
          <a:p>
            <a:pPr algn="just"/>
            <a:r>
              <a:rPr lang="en-GB" dirty="0"/>
              <a:t>Thermal resistance is measured in </a:t>
            </a:r>
            <a:r>
              <a:rPr lang="en-GB" b="1" dirty="0">
                <a:solidFill>
                  <a:srgbClr val="0070C0"/>
                </a:solidFill>
              </a:rPr>
              <a:t>m</a:t>
            </a:r>
            <a:r>
              <a:rPr lang="en-GB" b="1" baseline="30000" dirty="0">
                <a:solidFill>
                  <a:srgbClr val="0070C0"/>
                </a:solidFill>
              </a:rPr>
              <a:t>2</a:t>
            </a:r>
            <a:r>
              <a:rPr lang="en-GB" b="1" dirty="0">
                <a:solidFill>
                  <a:srgbClr val="0070C0"/>
                </a:solidFill>
              </a:rPr>
              <a:t> K/W </a:t>
            </a:r>
            <a:r>
              <a:rPr lang="en-GB" dirty="0"/>
              <a:t>and is equal to the thickness of the material (in metres) divided by the conductivity coefficient of that material. The resistances of each material within an element are added together to determine the overall resistance of the element. </a:t>
            </a:r>
            <a:r>
              <a:rPr lang="en-GB" b="1" dirty="0">
                <a:solidFill>
                  <a:srgbClr val="0070C0"/>
                </a:solidFill>
              </a:rPr>
              <a:t>The higher the R-value, the more efficient the insulation.</a:t>
            </a:r>
          </a:p>
          <a:p>
            <a:endParaRPr lang="en-GB" dirty="0"/>
          </a:p>
          <a:p>
            <a:r>
              <a:rPr lang="en-GB" b="1" dirty="0">
                <a:solidFill>
                  <a:srgbClr val="0070C0"/>
                </a:solidFill>
              </a:rPr>
              <a:t>U-Value (Thermal Transmittance)</a:t>
            </a:r>
          </a:p>
          <a:p>
            <a:pPr algn="just"/>
            <a:r>
              <a:rPr lang="en-GB" dirty="0"/>
              <a:t>Thermal transmittance, commonly known as the U-value, is a </a:t>
            </a:r>
            <a:r>
              <a:rPr lang="en-GB" b="1" dirty="0">
                <a:solidFill>
                  <a:srgbClr val="0070C0"/>
                </a:solidFill>
              </a:rPr>
              <a:t>measure of heat loss through a building material / component</a:t>
            </a:r>
            <a:r>
              <a:rPr lang="en-GB" dirty="0"/>
              <a:t>. It is expressed as watts per square metre, per degree Kelvin, </a:t>
            </a:r>
            <a:r>
              <a:rPr lang="en-GB" b="1" dirty="0">
                <a:solidFill>
                  <a:srgbClr val="0070C0"/>
                </a:solidFill>
              </a:rPr>
              <a:t>W/m</a:t>
            </a:r>
            <a:r>
              <a:rPr lang="en-GB" b="1" baseline="30000" dirty="0">
                <a:solidFill>
                  <a:srgbClr val="0070C0"/>
                </a:solidFill>
              </a:rPr>
              <a:t>2</a:t>
            </a:r>
            <a:r>
              <a:rPr lang="en-GB" b="1" dirty="0">
                <a:solidFill>
                  <a:srgbClr val="0070C0"/>
                </a:solidFill>
              </a:rPr>
              <a:t>K</a:t>
            </a:r>
            <a:r>
              <a:rPr lang="en-GB" dirty="0"/>
              <a:t>. The U-value is calculated from the reciprocal of the combined thermal resistances of the materials in the element, air spaces and surfaces, also taken into account is the effect of thermal bridges, air gaps and fixings.</a:t>
            </a:r>
            <a:r>
              <a:rPr lang="en-GB" b="1" dirty="0"/>
              <a:t> </a:t>
            </a:r>
            <a:r>
              <a:rPr lang="en-GB" b="1" dirty="0">
                <a:solidFill>
                  <a:srgbClr val="0070C0"/>
                </a:solidFill>
              </a:rPr>
              <a:t>The lower the U-value, the lower the  heat loss.</a:t>
            </a:r>
          </a:p>
          <a:p>
            <a:pPr algn="just"/>
            <a:endParaRPr lang="en-GB" dirty="0"/>
          </a:p>
        </p:txBody>
      </p:sp>
      <p:sp>
        <p:nvSpPr>
          <p:cNvPr id="3" name="Rectangle 2"/>
          <p:cNvSpPr/>
          <p:nvPr/>
        </p:nvSpPr>
        <p:spPr>
          <a:xfrm>
            <a:off x="539552" y="6123210"/>
            <a:ext cx="8208912" cy="584775"/>
          </a:xfrm>
          <a:prstGeom prst="rect">
            <a:avLst/>
          </a:prstGeom>
        </p:spPr>
        <p:txBody>
          <a:bodyPr wrap="square">
            <a:spAutoFit/>
          </a:bodyPr>
          <a:lstStyle/>
          <a:p>
            <a:r>
              <a:rPr lang="en-GB" sz="1600" b="1" dirty="0"/>
              <a:t>Note : </a:t>
            </a:r>
            <a:r>
              <a:rPr lang="en-GB" sz="1600" b="1" dirty="0">
                <a:solidFill>
                  <a:srgbClr val="0070C0"/>
                </a:solidFill>
              </a:rPr>
              <a:t>Surfaces and cavities also provide thermal resistance and there are standard figures for </a:t>
            </a:r>
          </a:p>
          <a:p>
            <a:r>
              <a:rPr lang="en-GB" sz="1600" b="1" dirty="0">
                <a:solidFill>
                  <a:srgbClr val="0070C0"/>
                </a:solidFill>
              </a:rPr>
              <a:t>            these resistances that must be taken into account when calculating overall U-values. </a:t>
            </a:r>
          </a:p>
        </p:txBody>
      </p:sp>
      <p:sp>
        <p:nvSpPr>
          <p:cNvPr id="4" name="TextBox 3"/>
          <p:cNvSpPr txBox="1"/>
          <p:nvPr/>
        </p:nvSpPr>
        <p:spPr>
          <a:xfrm>
            <a:off x="395536" y="44624"/>
            <a:ext cx="4680520" cy="584775"/>
          </a:xfrm>
          <a:prstGeom prst="rect">
            <a:avLst/>
          </a:prstGeom>
          <a:noFill/>
        </p:spPr>
        <p:txBody>
          <a:bodyPr wrap="square" rtlCol="0">
            <a:spAutoFit/>
          </a:bodyPr>
          <a:lstStyle/>
          <a:p>
            <a:r>
              <a:rPr lang="en-GB" sz="3200" b="1" dirty="0">
                <a:solidFill>
                  <a:srgbClr val="0070C0"/>
                </a:solidFill>
              </a:rPr>
              <a:t>Summary...</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5900" y="1225689"/>
            <a:ext cx="8080738" cy="5078313"/>
          </a:xfrm>
          <a:prstGeom prst="rect">
            <a:avLst/>
          </a:prstGeom>
        </p:spPr>
        <p:txBody>
          <a:bodyPr wrap="none">
            <a:spAutoFit/>
          </a:bodyPr>
          <a:lstStyle/>
          <a:p>
            <a:pPr algn="just"/>
            <a:r>
              <a:rPr lang="en-US" dirty="0"/>
              <a:t>Calculate the U-value of a composite cavity wall with a 103mm thick brick outer leaf, </a:t>
            </a:r>
          </a:p>
          <a:p>
            <a:pPr algn="just"/>
            <a:r>
              <a:rPr lang="en-US" dirty="0"/>
              <a:t>50 mm of clear cavity, 40 mm of insulation board, then a 115mm high performance</a:t>
            </a:r>
          </a:p>
          <a:p>
            <a:pPr algn="just"/>
            <a:r>
              <a:rPr lang="en-US" dirty="0"/>
              <a:t>aerated concrete block inner leaf with a 15 mm layer of lightweight plaster. </a:t>
            </a:r>
          </a:p>
          <a:p>
            <a:pPr algn="just"/>
            <a:endParaRPr lang="en-US" dirty="0"/>
          </a:p>
          <a:p>
            <a:r>
              <a:rPr lang="en-US" dirty="0"/>
              <a:t>Values of </a:t>
            </a:r>
            <a:r>
              <a:rPr lang="en-US" b="1" dirty="0">
                <a:solidFill>
                  <a:srgbClr val="0070C0"/>
                </a:solidFill>
              </a:rPr>
              <a:t>thermal conductivity for the ‘solid’ elements </a:t>
            </a:r>
            <a:r>
              <a:rPr lang="en-US" dirty="0"/>
              <a:t>in W/m K are :-</a:t>
            </a:r>
          </a:p>
          <a:p>
            <a:endParaRPr lang="en-US" dirty="0"/>
          </a:p>
          <a:p>
            <a:r>
              <a:rPr lang="en-US" dirty="0"/>
              <a:t>Lightweight plaster 			0.18</a:t>
            </a:r>
          </a:p>
          <a:p>
            <a:r>
              <a:rPr lang="en-US" dirty="0"/>
              <a:t>Aerated concrete block work		0.11</a:t>
            </a:r>
          </a:p>
          <a:p>
            <a:r>
              <a:rPr lang="en-US" dirty="0"/>
              <a:t>Insulation board			0.025</a:t>
            </a:r>
          </a:p>
          <a:p>
            <a:r>
              <a:rPr lang="en-US" dirty="0"/>
              <a:t>Brickwork			0.77</a:t>
            </a:r>
          </a:p>
          <a:p>
            <a:endParaRPr lang="en-US" dirty="0"/>
          </a:p>
          <a:p>
            <a:r>
              <a:rPr lang="en-US" dirty="0"/>
              <a:t>Standard </a:t>
            </a:r>
            <a:r>
              <a:rPr lang="en-US" b="1" dirty="0">
                <a:solidFill>
                  <a:srgbClr val="0070C0"/>
                </a:solidFill>
              </a:rPr>
              <a:t>thermal resistances </a:t>
            </a:r>
            <a:r>
              <a:rPr lang="en-US" dirty="0"/>
              <a:t>are in m</a:t>
            </a:r>
            <a:r>
              <a:rPr lang="en-US" baseline="30000" dirty="0"/>
              <a:t>2</a:t>
            </a:r>
            <a:r>
              <a:rPr lang="en-US" dirty="0"/>
              <a:t>K /W are :-</a:t>
            </a:r>
          </a:p>
          <a:p>
            <a:endParaRPr lang="en-US" dirty="0"/>
          </a:p>
          <a:p>
            <a:r>
              <a:rPr lang="en-US" dirty="0"/>
              <a:t>Internal surface 			0.12</a:t>
            </a:r>
          </a:p>
          <a:p>
            <a:r>
              <a:rPr lang="en-US" dirty="0"/>
              <a:t>External surface 			0.06</a:t>
            </a:r>
          </a:p>
          <a:p>
            <a:r>
              <a:rPr lang="en-US" dirty="0"/>
              <a:t>Cavity 				0.18</a:t>
            </a:r>
          </a:p>
          <a:p>
            <a:endParaRPr lang="en-US" dirty="0"/>
          </a:p>
          <a:p>
            <a:endParaRPr lang="en-US" dirty="0"/>
          </a:p>
        </p:txBody>
      </p:sp>
      <p:sp>
        <p:nvSpPr>
          <p:cNvPr id="3" name="TextBox 2"/>
          <p:cNvSpPr txBox="1"/>
          <p:nvPr/>
        </p:nvSpPr>
        <p:spPr>
          <a:xfrm>
            <a:off x="533400" y="304800"/>
            <a:ext cx="6019800" cy="584775"/>
          </a:xfrm>
          <a:prstGeom prst="rect">
            <a:avLst/>
          </a:prstGeom>
          <a:noFill/>
        </p:spPr>
        <p:txBody>
          <a:bodyPr wrap="square" rtlCol="0">
            <a:spAutoFit/>
          </a:bodyPr>
          <a:lstStyle/>
          <a:p>
            <a:r>
              <a:rPr lang="en-US" sz="3200" b="1" dirty="0"/>
              <a:t>Example 3 – U value of composites</a:t>
            </a:r>
          </a:p>
        </p:txBody>
      </p:sp>
      <p:sp>
        <p:nvSpPr>
          <p:cNvPr id="4" name="TextBox 3"/>
          <p:cNvSpPr txBox="1"/>
          <p:nvPr/>
        </p:nvSpPr>
        <p:spPr>
          <a:xfrm>
            <a:off x="555900" y="6237312"/>
            <a:ext cx="4952204" cy="369332"/>
          </a:xfrm>
          <a:prstGeom prst="rect">
            <a:avLst/>
          </a:prstGeom>
          <a:noFill/>
        </p:spPr>
        <p:txBody>
          <a:bodyPr wrap="square" rtlCol="0">
            <a:spAutoFit/>
          </a:bodyPr>
          <a:lstStyle/>
          <a:p>
            <a:r>
              <a:rPr lang="en-GB" dirty="0"/>
              <a:t>Remember to convert your thicknesses to metres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cstate="print"/>
          <a:srcRect/>
          <a:stretch>
            <a:fillRect/>
          </a:stretch>
        </p:blipFill>
        <p:spPr bwMode="auto">
          <a:xfrm>
            <a:off x="2133600" y="1524000"/>
            <a:ext cx="4657725" cy="4884317"/>
          </a:xfrm>
          <a:prstGeom prst="rect">
            <a:avLst/>
          </a:prstGeom>
          <a:noFill/>
          <a:ln w="9525">
            <a:noFill/>
            <a:miter lim="800000"/>
            <a:headEnd/>
            <a:tailEnd/>
          </a:ln>
          <a:effectLst/>
        </p:spPr>
      </p:pic>
      <p:sp>
        <p:nvSpPr>
          <p:cNvPr id="3" name="TextBox 2"/>
          <p:cNvSpPr txBox="1"/>
          <p:nvPr/>
        </p:nvSpPr>
        <p:spPr>
          <a:xfrm>
            <a:off x="533400" y="304800"/>
            <a:ext cx="6019800" cy="584775"/>
          </a:xfrm>
          <a:prstGeom prst="rect">
            <a:avLst/>
          </a:prstGeom>
          <a:noFill/>
        </p:spPr>
        <p:txBody>
          <a:bodyPr wrap="square" rtlCol="0">
            <a:spAutoFit/>
          </a:bodyPr>
          <a:lstStyle/>
          <a:p>
            <a:r>
              <a:rPr lang="en-US" sz="3200" b="1" dirty="0"/>
              <a:t>Answer</a:t>
            </a:r>
          </a:p>
        </p:txBody>
      </p:sp>
      <p:sp>
        <p:nvSpPr>
          <p:cNvPr id="4" name="Rectangle 3"/>
          <p:cNvSpPr/>
          <p:nvPr/>
        </p:nvSpPr>
        <p:spPr>
          <a:xfrm>
            <a:off x="609600" y="990600"/>
            <a:ext cx="8047139" cy="369332"/>
          </a:xfrm>
          <a:prstGeom prst="rect">
            <a:avLst/>
          </a:prstGeom>
        </p:spPr>
        <p:txBody>
          <a:bodyPr wrap="none">
            <a:spAutoFit/>
          </a:bodyPr>
          <a:lstStyle/>
          <a:p>
            <a:r>
              <a:rPr lang="en-US" b="1" dirty="0"/>
              <a:t>Step 1 </a:t>
            </a:r>
            <a:r>
              <a:rPr lang="en-US" dirty="0"/>
              <a:t>	Sketch a diagram indicating all parts of the construction and surface layers</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188640"/>
            <a:ext cx="8784976" cy="738664"/>
          </a:xfrm>
          <a:prstGeom prst="rect">
            <a:avLst/>
          </a:prstGeom>
        </p:spPr>
        <p:txBody>
          <a:bodyPr wrap="square">
            <a:spAutoFit/>
          </a:bodyPr>
          <a:lstStyle/>
          <a:p>
            <a:r>
              <a:rPr lang="en-US" sz="2400" b="1" dirty="0"/>
              <a:t>Step 2 </a:t>
            </a:r>
            <a:r>
              <a:rPr lang="en-US" sz="2400" dirty="0"/>
              <a:t>: </a:t>
            </a:r>
            <a:r>
              <a:rPr lang="en-US" dirty="0"/>
              <a:t>Tabulate all information and where necessary, calculate thermal resistance using formula </a:t>
            </a:r>
            <a:r>
              <a:rPr lang="en-US" i="1" dirty="0"/>
              <a:t>R</a:t>
            </a:r>
            <a:r>
              <a:rPr lang="en-US" dirty="0"/>
              <a:t> = </a:t>
            </a:r>
            <a:r>
              <a:rPr lang="en-US" i="1" dirty="0"/>
              <a:t>d</a:t>
            </a:r>
            <a:r>
              <a:rPr lang="en-US" dirty="0"/>
              <a:t>/</a:t>
            </a:r>
            <a:r>
              <a:rPr lang="en-US" b="1" dirty="0">
                <a:solidFill>
                  <a:srgbClr val="0070C0"/>
                </a:solidFill>
                <a:latin typeface="Symbol" pitchFamily="18" charset="2"/>
              </a:rPr>
              <a:t> </a:t>
            </a:r>
            <a:r>
              <a:rPr lang="en-US" dirty="0">
                <a:latin typeface="Symbol" pitchFamily="18" charset="2"/>
              </a:rPr>
              <a:t>l</a:t>
            </a:r>
            <a:endParaRPr lang="en-GB" dirty="0"/>
          </a:p>
        </p:txBody>
      </p:sp>
      <p:graphicFrame>
        <p:nvGraphicFramePr>
          <p:cNvPr id="3" name="Table 2"/>
          <p:cNvGraphicFramePr>
            <a:graphicFrameLocks noGrp="1"/>
          </p:cNvGraphicFramePr>
          <p:nvPr/>
        </p:nvGraphicFramePr>
        <p:xfrm>
          <a:off x="179512" y="1268760"/>
          <a:ext cx="8784975" cy="5102096"/>
        </p:xfrm>
        <a:graphic>
          <a:graphicData uri="http://schemas.openxmlformats.org/drawingml/2006/table">
            <a:tbl>
              <a:tblPr firstRow="1" bandRow="1">
                <a:tableStyleId>{5C22544A-7EE6-4342-B048-85BDC9FD1C3A}</a:tableStyleId>
              </a:tblPr>
              <a:tblGrid>
                <a:gridCol w="1756995">
                  <a:extLst>
                    <a:ext uri="{9D8B030D-6E8A-4147-A177-3AD203B41FA5}">
                      <a16:colId xmlns:a16="http://schemas.microsoft.com/office/drawing/2014/main" val="20000"/>
                    </a:ext>
                  </a:extLst>
                </a:gridCol>
                <a:gridCol w="1756995">
                  <a:extLst>
                    <a:ext uri="{9D8B030D-6E8A-4147-A177-3AD203B41FA5}">
                      <a16:colId xmlns:a16="http://schemas.microsoft.com/office/drawing/2014/main" val="20001"/>
                    </a:ext>
                  </a:extLst>
                </a:gridCol>
                <a:gridCol w="1756995">
                  <a:extLst>
                    <a:ext uri="{9D8B030D-6E8A-4147-A177-3AD203B41FA5}">
                      <a16:colId xmlns:a16="http://schemas.microsoft.com/office/drawing/2014/main" val="20002"/>
                    </a:ext>
                  </a:extLst>
                </a:gridCol>
                <a:gridCol w="2083877">
                  <a:extLst>
                    <a:ext uri="{9D8B030D-6E8A-4147-A177-3AD203B41FA5}">
                      <a16:colId xmlns:a16="http://schemas.microsoft.com/office/drawing/2014/main" val="20003"/>
                    </a:ext>
                  </a:extLst>
                </a:gridCol>
                <a:gridCol w="1430113">
                  <a:extLst>
                    <a:ext uri="{9D8B030D-6E8A-4147-A177-3AD203B41FA5}">
                      <a16:colId xmlns:a16="http://schemas.microsoft.com/office/drawing/2014/main" val="20004"/>
                    </a:ext>
                  </a:extLst>
                </a:gridCol>
              </a:tblGrid>
              <a:tr h="940960">
                <a:tc>
                  <a:txBody>
                    <a:bodyPr/>
                    <a:lstStyle/>
                    <a:p>
                      <a:endParaRPr lang="en-US" dirty="0"/>
                    </a:p>
                  </a:txBody>
                  <a:tcPr/>
                </a:tc>
                <a:tc>
                  <a:txBody>
                    <a:bodyPr/>
                    <a:lstStyle/>
                    <a:p>
                      <a:pPr algn="ctr"/>
                      <a:r>
                        <a:rPr lang="en-US" dirty="0"/>
                        <a:t>Thickness Layer </a:t>
                      </a:r>
                      <a:r>
                        <a:rPr lang="en-US" i="1" dirty="0"/>
                        <a:t>d</a:t>
                      </a:r>
                    </a:p>
                    <a:p>
                      <a:pPr algn="ctr"/>
                      <a:r>
                        <a:rPr lang="en-US" dirty="0"/>
                        <a:t>(m)</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a:t>Thermal conductivity  </a:t>
                      </a:r>
                      <a:r>
                        <a:rPr lang="en-US" dirty="0">
                          <a:latin typeface="Symbol" pitchFamily="18" charset="2"/>
                        </a:rPr>
                        <a:t>l</a:t>
                      </a:r>
                      <a:endParaRPr lang="en-US" dirty="0"/>
                    </a:p>
                    <a:p>
                      <a:pPr algn="ctr"/>
                      <a:r>
                        <a:rPr lang="en-US" dirty="0"/>
                        <a:t>(W/m K)</a:t>
                      </a:r>
                    </a:p>
                  </a:txBody>
                  <a:tcPr/>
                </a:tc>
                <a:tc>
                  <a:txBody>
                    <a:bodyPr/>
                    <a:lstStyle/>
                    <a:p>
                      <a:pPr algn="ctr"/>
                      <a:r>
                        <a:rPr lang="en-US" i="1" dirty="0"/>
                        <a:t>R</a:t>
                      </a:r>
                      <a:r>
                        <a:rPr lang="en-US" dirty="0"/>
                        <a:t> = </a:t>
                      </a:r>
                      <a:r>
                        <a:rPr lang="en-US" i="1" dirty="0"/>
                        <a:t>d</a:t>
                      </a:r>
                      <a:r>
                        <a:rPr lang="en-US" dirty="0"/>
                        <a:t>/</a:t>
                      </a:r>
                      <a:r>
                        <a:rPr lang="en-US" b="1" dirty="0">
                          <a:solidFill>
                            <a:srgbClr val="0070C0"/>
                          </a:solidFill>
                          <a:latin typeface="Symbol" pitchFamily="18" charset="2"/>
                        </a:rPr>
                        <a:t> </a:t>
                      </a:r>
                      <a:r>
                        <a:rPr lang="en-US" dirty="0">
                          <a:latin typeface="Symbol" pitchFamily="18" charset="2"/>
                        </a:rPr>
                        <a:t>l</a:t>
                      </a:r>
                    </a:p>
                    <a:p>
                      <a:pPr marL="0" marR="0" indent="0" algn="ctr" defTabSz="914400" rtl="0" eaLnBrk="1" fontAlgn="auto" latinLnBrk="0" hangingPunct="1">
                        <a:lnSpc>
                          <a:spcPct val="100000"/>
                        </a:lnSpc>
                        <a:spcBef>
                          <a:spcPts val="0"/>
                        </a:spcBef>
                        <a:spcAft>
                          <a:spcPts val="0"/>
                        </a:spcAft>
                        <a:buClrTx/>
                        <a:buSzTx/>
                        <a:buFontTx/>
                        <a:buNone/>
                        <a:tabLst/>
                        <a:defRPr/>
                      </a:pPr>
                      <a:r>
                        <a:rPr lang="en-US" dirty="0"/>
                        <a:t>(m</a:t>
                      </a:r>
                      <a:r>
                        <a:rPr lang="en-US" baseline="30000" dirty="0"/>
                        <a:t>2 </a:t>
                      </a:r>
                      <a:r>
                        <a:rPr lang="en-US" dirty="0"/>
                        <a:t>K/W)</a:t>
                      </a:r>
                    </a:p>
                    <a:p>
                      <a:pPr algn="ctr"/>
                      <a:endParaRPr lang="en-US" dirty="0"/>
                    </a:p>
                  </a:txBody>
                  <a:tcPr/>
                </a:tc>
                <a:tc>
                  <a:txBody>
                    <a:bodyPr/>
                    <a:lstStyle/>
                    <a:p>
                      <a:r>
                        <a:rPr lang="en-US" dirty="0"/>
                        <a:t>Resistance </a:t>
                      </a:r>
                      <a:r>
                        <a:rPr lang="en-US" i="1" dirty="0"/>
                        <a:t>R</a:t>
                      </a:r>
                    </a:p>
                    <a:p>
                      <a:r>
                        <a:rPr lang="en-US" dirty="0"/>
                        <a:t>(m</a:t>
                      </a:r>
                      <a:r>
                        <a:rPr lang="en-US" baseline="30000" dirty="0"/>
                        <a:t>2 </a:t>
                      </a:r>
                      <a:r>
                        <a:rPr lang="en-US" dirty="0"/>
                        <a:t>K/W)</a:t>
                      </a:r>
                    </a:p>
                  </a:txBody>
                  <a:tcPr/>
                </a:tc>
                <a:extLst>
                  <a:ext uri="{0D108BD9-81ED-4DB2-BD59-A6C34878D82A}">
                    <a16:rowId xmlns:a16="http://schemas.microsoft.com/office/drawing/2014/main" val="10000"/>
                  </a:ext>
                </a:extLst>
              </a:tr>
              <a:tr h="381612">
                <a:tc>
                  <a:txBody>
                    <a:bodyPr/>
                    <a:lstStyle/>
                    <a:p>
                      <a:r>
                        <a:rPr lang="en-US" dirty="0"/>
                        <a:t>Internal surface</a:t>
                      </a:r>
                    </a:p>
                  </a:txBody>
                  <a:tcPr/>
                </a:tc>
                <a:tc>
                  <a:txBody>
                    <a:bodyPr/>
                    <a:lstStyle/>
                    <a:p>
                      <a:pPr algn="ctr"/>
                      <a:r>
                        <a:rPr lang="en-US" dirty="0"/>
                        <a:t>n/a</a:t>
                      </a:r>
                    </a:p>
                  </a:txBody>
                  <a:tcPr/>
                </a:tc>
                <a:tc>
                  <a:txBody>
                    <a:bodyPr/>
                    <a:lstStyle/>
                    <a:p>
                      <a:pPr algn="ctr"/>
                      <a:r>
                        <a:rPr lang="en-US" dirty="0"/>
                        <a:t>n/a</a:t>
                      </a:r>
                    </a:p>
                  </a:txBody>
                  <a:tcPr/>
                </a:tc>
                <a:tc>
                  <a:txBody>
                    <a:bodyPr/>
                    <a:lstStyle/>
                    <a:p>
                      <a:pPr algn="ctr"/>
                      <a:r>
                        <a:rPr lang="en-US" dirty="0"/>
                        <a:t>Standard</a:t>
                      </a:r>
                    </a:p>
                  </a:txBody>
                  <a:tcPr/>
                </a:tc>
                <a:tc>
                  <a:txBody>
                    <a:bodyPr/>
                    <a:lstStyle/>
                    <a:p>
                      <a:pPr algn="ctr"/>
                      <a:r>
                        <a:rPr lang="en-US" dirty="0"/>
                        <a:t>0.12</a:t>
                      </a:r>
                    </a:p>
                  </a:txBody>
                  <a:tcPr/>
                </a:tc>
                <a:extLst>
                  <a:ext uri="{0D108BD9-81ED-4DB2-BD59-A6C34878D82A}">
                    <a16:rowId xmlns:a16="http://schemas.microsoft.com/office/drawing/2014/main" val="10001"/>
                  </a:ext>
                </a:extLst>
              </a:tr>
              <a:tr h="658672">
                <a:tc>
                  <a:txBody>
                    <a:bodyPr/>
                    <a:lstStyle/>
                    <a:p>
                      <a:r>
                        <a:rPr lang="en-US" dirty="0"/>
                        <a:t>Lightweight plaster</a:t>
                      </a:r>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extLst>
                  <a:ext uri="{0D108BD9-81ED-4DB2-BD59-A6C34878D82A}">
                    <a16:rowId xmlns:a16="http://schemas.microsoft.com/office/drawing/2014/main" val="10002"/>
                  </a:ext>
                </a:extLst>
              </a:tr>
              <a:tr h="658672">
                <a:tc>
                  <a:txBody>
                    <a:bodyPr/>
                    <a:lstStyle/>
                    <a:p>
                      <a:r>
                        <a:rPr lang="en-US" dirty="0"/>
                        <a:t>Aerated</a:t>
                      </a:r>
                      <a:r>
                        <a:rPr lang="en-US" baseline="0" dirty="0"/>
                        <a:t> concrete block</a:t>
                      </a: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extLst>
                  <a:ext uri="{0D108BD9-81ED-4DB2-BD59-A6C34878D82A}">
                    <a16:rowId xmlns:a16="http://schemas.microsoft.com/office/drawing/2014/main" val="10003"/>
                  </a:ext>
                </a:extLst>
              </a:tr>
              <a:tr h="658672">
                <a:tc>
                  <a:txBody>
                    <a:bodyPr/>
                    <a:lstStyle/>
                    <a:p>
                      <a:r>
                        <a:rPr lang="en-US" dirty="0"/>
                        <a:t>Polyurethane insulation board</a:t>
                      </a:r>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extLst>
                  <a:ext uri="{0D108BD9-81ED-4DB2-BD59-A6C34878D82A}">
                    <a16:rowId xmlns:a16="http://schemas.microsoft.com/office/drawing/2014/main" val="10004"/>
                  </a:ext>
                </a:extLst>
              </a:tr>
              <a:tr h="381612">
                <a:tc>
                  <a:txBody>
                    <a:bodyPr/>
                    <a:lstStyle/>
                    <a:p>
                      <a:r>
                        <a:rPr lang="en-US" dirty="0"/>
                        <a:t>Clear cavity</a:t>
                      </a:r>
                    </a:p>
                  </a:txBody>
                  <a:tcPr/>
                </a:tc>
                <a:tc>
                  <a:txBody>
                    <a:bodyPr/>
                    <a:lstStyle/>
                    <a:p>
                      <a:pPr algn="ctr"/>
                      <a:r>
                        <a:rPr lang="en-US" dirty="0"/>
                        <a:t>0.050</a:t>
                      </a:r>
                    </a:p>
                  </a:txBody>
                  <a:tcPr/>
                </a:tc>
                <a:tc>
                  <a:txBody>
                    <a:bodyPr/>
                    <a:lstStyle/>
                    <a:p>
                      <a:pPr algn="ctr"/>
                      <a:r>
                        <a:rPr lang="en-US" dirty="0"/>
                        <a:t>n/a</a:t>
                      </a:r>
                    </a:p>
                  </a:txBody>
                  <a:tcPr/>
                </a:tc>
                <a:tc>
                  <a:txBody>
                    <a:bodyPr/>
                    <a:lstStyle/>
                    <a:p>
                      <a:pPr algn="ctr"/>
                      <a:r>
                        <a:rPr lang="en-US" dirty="0"/>
                        <a:t>Standard</a:t>
                      </a:r>
                    </a:p>
                  </a:txBody>
                  <a:tcPr/>
                </a:tc>
                <a:tc>
                  <a:txBody>
                    <a:bodyPr/>
                    <a:lstStyle/>
                    <a:p>
                      <a:pPr algn="ctr"/>
                      <a:r>
                        <a:rPr lang="en-US" dirty="0"/>
                        <a:t>0.18</a:t>
                      </a:r>
                    </a:p>
                  </a:txBody>
                  <a:tcPr/>
                </a:tc>
                <a:extLst>
                  <a:ext uri="{0D108BD9-81ED-4DB2-BD59-A6C34878D82A}">
                    <a16:rowId xmlns:a16="http://schemas.microsoft.com/office/drawing/2014/main" val="10005"/>
                  </a:ext>
                </a:extLst>
              </a:tr>
              <a:tr h="658672">
                <a:tc>
                  <a:txBody>
                    <a:bodyPr/>
                    <a:lstStyle/>
                    <a:p>
                      <a:r>
                        <a:rPr lang="en-US" dirty="0"/>
                        <a:t>Exposed brickwork</a:t>
                      </a:r>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extLst>
                  <a:ext uri="{0D108BD9-81ED-4DB2-BD59-A6C34878D82A}">
                    <a16:rowId xmlns:a16="http://schemas.microsoft.com/office/drawing/2014/main" val="10006"/>
                  </a:ext>
                </a:extLst>
              </a:tr>
              <a:tr h="381612">
                <a:tc>
                  <a:txBody>
                    <a:bodyPr/>
                    <a:lstStyle/>
                    <a:p>
                      <a:r>
                        <a:rPr lang="en-US" dirty="0"/>
                        <a:t>External surface</a:t>
                      </a:r>
                    </a:p>
                  </a:txBody>
                  <a:tcPr/>
                </a:tc>
                <a:tc>
                  <a:txBody>
                    <a:bodyPr/>
                    <a:lstStyle/>
                    <a:p>
                      <a:pPr algn="ctr"/>
                      <a:r>
                        <a:rPr lang="en-US" dirty="0"/>
                        <a:t>n/a</a:t>
                      </a:r>
                    </a:p>
                  </a:txBody>
                  <a:tcPr/>
                </a:tc>
                <a:tc>
                  <a:txBody>
                    <a:bodyPr/>
                    <a:lstStyle/>
                    <a:p>
                      <a:pPr algn="ctr"/>
                      <a:r>
                        <a:rPr lang="en-US" dirty="0"/>
                        <a:t>n/a</a:t>
                      </a:r>
                    </a:p>
                  </a:txBody>
                  <a:tcPr/>
                </a:tc>
                <a:tc>
                  <a:txBody>
                    <a:bodyPr/>
                    <a:lstStyle/>
                    <a:p>
                      <a:pPr algn="ctr"/>
                      <a:r>
                        <a:rPr lang="en-US" dirty="0"/>
                        <a:t>Standard</a:t>
                      </a:r>
                    </a:p>
                  </a:txBody>
                  <a:tcPr/>
                </a:tc>
                <a:tc>
                  <a:txBody>
                    <a:bodyPr/>
                    <a:lstStyle/>
                    <a:p>
                      <a:pPr algn="ctr"/>
                      <a:r>
                        <a:rPr lang="en-US" dirty="0"/>
                        <a:t>0.06</a:t>
                      </a:r>
                    </a:p>
                  </a:txBody>
                  <a:tcPr/>
                </a:tc>
                <a:extLst>
                  <a:ext uri="{0D108BD9-81ED-4DB2-BD59-A6C34878D82A}">
                    <a16:rowId xmlns:a16="http://schemas.microsoft.com/office/drawing/2014/main" val="10007"/>
                  </a:ext>
                </a:extLst>
              </a:tr>
              <a:tr h="381612">
                <a:tc>
                  <a:txBody>
                    <a:bodyPr/>
                    <a:lstStyle/>
                    <a:p>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r>
                        <a:rPr lang="en-US" dirty="0"/>
                        <a:t>Total</a:t>
                      </a:r>
                      <a:r>
                        <a:rPr lang="en-US" baseline="0" dirty="0"/>
                        <a:t> resistance R</a:t>
                      </a:r>
                      <a:r>
                        <a:rPr lang="en-US" baseline="-25000" dirty="0"/>
                        <a:t>T</a:t>
                      </a:r>
                    </a:p>
                  </a:txBody>
                  <a:tcPr/>
                </a:tc>
                <a:tc>
                  <a:txBody>
                    <a:bodyPr/>
                    <a:lstStyle/>
                    <a:p>
                      <a:pPr algn="ctr"/>
                      <a:endParaRPr lang="en-US" dirty="0"/>
                    </a:p>
                  </a:txBody>
                  <a:tcPr/>
                </a:tc>
                <a:extLst>
                  <a:ext uri="{0D108BD9-81ED-4DB2-BD59-A6C34878D82A}">
                    <a16:rowId xmlns:a16="http://schemas.microsoft.com/office/drawing/2014/main" val="10008"/>
                  </a:ext>
                </a:extLst>
              </a:tr>
            </a:tbl>
          </a:graphicData>
        </a:graphic>
      </p:graphicFrame>
      <p:sp>
        <p:nvSpPr>
          <p:cNvPr id="4" name="TextBox 3"/>
          <p:cNvSpPr txBox="1"/>
          <p:nvPr/>
        </p:nvSpPr>
        <p:spPr>
          <a:xfrm>
            <a:off x="2411760" y="764704"/>
            <a:ext cx="4464496" cy="369332"/>
          </a:xfrm>
          <a:prstGeom prst="rect">
            <a:avLst/>
          </a:prstGeom>
          <a:noFill/>
        </p:spPr>
        <p:txBody>
          <a:bodyPr wrap="square" rtlCol="0">
            <a:spAutoFit/>
          </a:bodyPr>
          <a:lstStyle/>
          <a:p>
            <a:r>
              <a:rPr lang="en-GB" b="1" dirty="0">
                <a:solidFill>
                  <a:srgbClr val="0070C0"/>
                </a:solidFill>
              </a:rPr>
              <a:t>Note : Convert thicknesses to </a:t>
            </a:r>
            <a:r>
              <a:rPr lang="en-GB" b="1" u="sng" dirty="0">
                <a:solidFill>
                  <a:srgbClr val="0070C0"/>
                </a:solidFill>
              </a:rPr>
              <a:t>Metres</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228600"/>
            <a:ext cx="6019800" cy="584775"/>
          </a:xfrm>
          <a:prstGeom prst="rect">
            <a:avLst/>
          </a:prstGeom>
          <a:noFill/>
        </p:spPr>
        <p:txBody>
          <a:bodyPr wrap="square" rtlCol="0">
            <a:spAutoFit/>
          </a:bodyPr>
          <a:lstStyle/>
          <a:p>
            <a:r>
              <a:rPr lang="en-US" sz="3200" b="1" dirty="0"/>
              <a:t>Answer</a:t>
            </a:r>
          </a:p>
        </p:txBody>
      </p:sp>
      <p:sp>
        <p:nvSpPr>
          <p:cNvPr id="3" name="Rectangle 2"/>
          <p:cNvSpPr/>
          <p:nvPr/>
        </p:nvSpPr>
        <p:spPr>
          <a:xfrm>
            <a:off x="533400" y="762000"/>
            <a:ext cx="8085740" cy="1200329"/>
          </a:xfrm>
          <a:prstGeom prst="rect">
            <a:avLst/>
          </a:prstGeom>
        </p:spPr>
        <p:txBody>
          <a:bodyPr wrap="none">
            <a:spAutoFit/>
          </a:bodyPr>
          <a:lstStyle/>
          <a:p>
            <a:r>
              <a:rPr lang="en-US" dirty="0"/>
              <a:t>Step 2	Tabulate all information and where necessary, calculate thermal resistance</a:t>
            </a:r>
          </a:p>
          <a:p>
            <a:r>
              <a:rPr lang="en-US" dirty="0"/>
              <a:t>	using formula </a:t>
            </a:r>
            <a:r>
              <a:rPr lang="en-US" i="1" dirty="0"/>
              <a:t>R</a:t>
            </a:r>
            <a:r>
              <a:rPr lang="en-US" dirty="0"/>
              <a:t> = </a:t>
            </a:r>
            <a:r>
              <a:rPr lang="en-US" i="1" dirty="0"/>
              <a:t>d</a:t>
            </a:r>
            <a:r>
              <a:rPr lang="en-US" dirty="0"/>
              <a:t>/</a:t>
            </a:r>
            <a:r>
              <a:rPr lang="en-US" b="1" dirty="0">
                <a:solidFill>
                  <a:srgbClr val="0070C0"/>
                </a:solidFill>
                <a:latin typeface="Symbol" pitchFamily="18" charset="2"/>
              </a:rPr>
              <a:t> </a:t>
            </a:r>
            <a:r>
              <a:rPr lang="en-US" dirty="0">
                <a:latin typeface="Symbol" pitchFamily="18" charset="2"/>
              </a:rPr>
              <a:t>l</a:t>
            </a:r>
          </a:p>
          <a:p>
            <a:endParaRPr lang="en-US" b="1" dirty="0">
              <a:solidFill>
                <a:srgbClr val="0070C0"/>
              </a:solidFill>
              <a:latin typeface="Symbol" pitchFamily="18" charset="2"/>
            </a:endParaRPr>
          </a:p>
          <a:p>
            <a:endParaRPr lang="en-US" dirty="0"/>
          </a:p>
        </p:txBody>
      </p:sp>
      <p:graphicFrame>
        <p:nvGraphicFramePr>
          <p:cNvPr id="4" name="Table 3"/>
          <p:cNvGraphicFramePr>
            <a:graphicFrameLocks noGrp="1"/>
          </p:cNvGraphicFramePr>
          <p:nvPr/>
        </p:nvGraphicFramePr>
        <p:xfrm>
          <a:off x="381000" y="1600200"/>
          <a:ext cx="8534400" cy="4958080"/>
        </p:xfrm>
        <a:graphic>
          <a:graphicData uri="http://schemas.openxmlformats.org/drawingml/2006/table">
            <a:tbl>
              <a:tblPr firstRow="1" bandRow="1">
                <a:tableStyleId>{5C22544A-7EE6-4342-B048-85BDC9FD1C3A}</a:tableStyleId>
              </a:tblPr>
              <a:tblGrid>
                <a:gridCol w="1706880">
                  <a:extLst>
                    <a:ext uri="{9D8B030D-6E8A-4147-A177-3AD203B41FA5}">
                      <a16:colId xmlns:a16="http://schemas.microsoft.com/office/drawing/2014/main" val="20000"/>
                    </a:ext>
                  </a:extLst>
                </a:gridCol>
                <a:gridCol w="1706880">
                  <a:extLst>
                    <a:ext uri="{9D8B030D-6E8A-4147-A177-3AD203B41FA5}">
                      <a16:colId xmlns:a16="http://schemas.microsoft.com/office/drawing/2014/main" val="20001"/>
                    </a:ext>
                  </a:extLst>
                </a:gridCol>
                <a:gridCol w="1706880">
                  <a:extLst>
                    <a:ext uri="{9D8B030D-6E8A-4147-A177-3AD203B41FA5}">
                      <a16:colId xmlns:a16="http://schemas.microsoft.com/office/drawing/2014/main" val="20002"/>
                    </a:ext>
                  </a:extLst>
                </a:gridCol>
                <a:gridCol w="2024438">
                  <a:extLst>
                    <a:ext uri="{9D8B030D-6E8A-4147-A177-3AD203B41FA5}">
                      <a16:colId xmlns:a16="http://schemas.microsoft.com/office/drawing/2014/main" val="20003"/>
                    </a:ext>
                  </a:extLst>
                </a:gridCol>
                <a:gridCol w="1389322">
                  <a:extLst>
                    <a:ext uri="{9D8B030D-6E8A-4147-A177-3AD203B41FA5}">
                      <a16:colId xmlns:a16="http://schemas.microsoft.com/office/drawing/2014/main" val="20004"/>
                    </a:ext>
                  </a:extLst>
                </a:gridCol>
              </a:tblGrid>
              <a:tr h="370840">
                <a:tc>
                  <a:txBody>
                    <a:bodyPr/>
                    <a:lstStyle/>
                    <a:p>
                      <a:endParaRPr lang="en-US" dirty="0"/>
                    </a:p>
                  </a:txBody>
                  <a:tcPr/>
                </a:tc>
                <a:tc>
                  <a:txBody>
                    <a:bodyPr/>
                    <a:lstStyle/>
                    <a:p>
                      <a:pPr algn="ctr"/>
                      <a:r>
                        <a:rPr lang="en-US" dirty="0"/>
                        <a:t>Thickness Layer </a:t>
                      </a:r>
                      <a:r>
                        <a:rPr lang="en-US" i="1" dirty="0"/>
                        <a:t>d</a:t>
                      </a:r>
                    </a:p>
                    <a:p>
                      <a:pPr algn="ctr"/>
                      <a:r>
                        <a:rPr lang="en-US" dirty="0"/>
                        <a:t>(m)</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a:t>Thermal conductivity  </a:t>
                      </a:r>
                      <a:r>
                        <a:rPr lang="en-US" dirty="0">
                          <a:latin typeface="Symbol" pitchFamily="18" charset="2"/>
                        </a:rPr>
                        <a:t>l</a:t>
                      </a:r>
                      <a:endParaRPr lang="en-US" dirty="0"/>
                    </a:p>
                    <a:p>
                      <a:pPr algn="ctr"/>
                      <a:r>
                        <a:rPr lang="en-US" dirty="0"/>
                        <a:t>(W/m K)</a:t>
                      </a:r>
                    </a:p>
                  </a:txBody>
                  <a:tcPr/>
                </a:tc>
                <a:tc>
                  <a:txBody>
                    <a:bodyPr/>
                    <a:lstStyle/>
                    <a:p>
                      <a:pPr algn="ctr"/>
                      <a:r>
                        <a:rPr lang="en-US" i="1" dirty="0"/>
                        <a:t>R</a:t>
                      </a:r>
                      <a:r>
                        <a:rPr lang="en-US" dirty="0"/>
                        <a:t> = </a:t>
                      </a:r>
                      <a:r>
                        <a:rPr lang="en-US" i="1" dirty="0"/>
                        <a:t>d</a:t>
                      </a:r>
                      <a:r>
                        <a:rPr lang="en-US" dirty="0"/>
                        <a:t>/</a:t>
                      </a:r>
                      <a:r>
                        <a:rPr lang="en-US" b="1" dirty="0">
                          <a:solidFill>
                            <a:srgbClr val="0070C0"/>
                          </a:solidFill>
                          <a:latin typeface="Symbol" pitchFamily="18" charset="2"/>
                        </a:rPr>
                        <a:t> </a:t>
                      </a:r>
                      <a:r>
                        <a:rPr lang="en-US" dirty="0">
                          <a:latin typeface="Symbol" pitchFamily="18" charset="2"/>
                        </a:rPr>
                        <a:t>l</a:t>
                      </a:r>
                    </a:p>
                    <a:p>
                      <a:pPr marL="0" marR="0" indent="0" algn="ctr" defTabSz="914400" rtl="0" eaLnBrk="1" fontAlgn="auto" latinLnBrk="0" hangingPunct="1">
                        <a:lnSpc>
                          <a:spcPct val="100000"/>
                        </a:lnSpc>
                        <a:spcBef>
                          <a:spcPts val="0"/>
                        </a:spcBef>
                        <a:spcAft>
                          <a:spcPts val="0"/>
                        </a:spcAft>
                        <a:buClrTx/>
                        <a:buSzTx/>
                        <a:buFontTx/>
                        <a:buNone/>
                        <a:tabLst/>
                        <a:defRPr/>
                      </a:pPr>
                      <a:r>
                        <a:rPr lang="en-US" dirty="0"/>
                        <a:t>(m</a:t>
                      </a:r>
                      <a:r>
                        <a:rPr lang="en-US" baseline="30000" dirty="0"/>
                        <a:t>2 </a:t>
                      </a:r>
                      <a:r>
                        <a:rPr lang="en-US" dirty="0"/>
                        <a:t>K/W)</a:t>
                      </a:r>
                    </a:p>
                    <a:p>
                      <a:pPr algn="ctr"/>
                      <a:endParaRPr lang="en-US" dirty="0"/>
                    </a:p>
                  </a:txBody>
                  <a:tcPr/>
                </a:tc>
                <a:tc>
                  <a:txBody>
                    <a:bodyPr/>
                    <a:lstStyle/>
                    <a:p>
                      <a:r>
                        <a:rPr lang="en-US" dirty="0"/>
                        <a:t>Resistance </a:t>
                      </a:r>
                      <a:r>
                        <a:rPr lang="en-US" i="1" dirty="0"/>
                        <a:t>R</a:t>
                      </a:r>
                    </a:p>
                    <a:p>
                      <a:r>
                        <a:rPr lang="en-US" dirty="0"/>
                        <a:t>(m</a:t>
                      </a:r>
                      <a:r>
                        <a:rPr lang="en-US" baseline="30000" dirty="0"/>
                        <a:t>2 </a:t>
                      </a:r>
                      <a:r>
                        <a:rPr lang="en-US" dirty="0"/>
                        <a:t>K/W)</a:t>
                      </a:r>
                    </a:p>
                  </a:txBody>
                  <a:tcPr/>
                </a:tc>
                <a:extLst>
                  <a:ext uri="{0D108BD9-81ED-4DB2-BD59-A6C34878D82A}">
                    <a16:rowId xmlns:a16="http://schemas.microsoft.com/office/drawing/2014/main" val="10000"/>
                  </a:ext>
                </a:extLst>
              </a:tr>
              <a:tr h="370840">
                <a:tc>
                  <a:txBody>
                    <a:bodyPr/>
                    <a:lstStyle/>
                    <a:p>
                      <a:r>
                        <a:rPr lang="en-US" dirty="0"/>
                        <a:t>Internal surface</a:t>
                      </a:r>
                    </a:p>
                  </a:txBody>
                  <a:tcPr/>
                </a:tc>
                <a:tc>
                  <a:txBody>
                    <a:bodyPr/>
                    <a:lstStyle/>
                    <a:p>
                      <a:pPr algn="ctr"/>
                      <a:r>
                        <a:rPr lang="en-US" dirty="0"/>
                        <a:t>n/a</a:t>
                      </a:r>
                    </a:p>
                  </a:txBody>
                  <a:tcPr/>
                </a:tc>
                <a:tc>
                  <a:txBody>
                    <a:bodyPr/>
                    <a:lstStyle/>
                    <a:p>
                      <a:pPr algn="ctr"/>
                      <a:r>
                        <a:rPr lang="en-US" dirty="0"/>
                        <a:t>n/a</a:t>
                      </a:r>
                    </a:p>
                  </a:txBody>
                  <a:tcPr/>
                </a:tc>
                <a:tc>
                  <a:txBody>
                    <a:bodyPr/>
                    <a:lstStyle/>
                    <a:p>
                      <a:pPr algn="ctr"/>
                      <a:r>
                        <a:rPr lang="en-US" dirty="0"/>
                        <a:t>Standard</a:t>
                      </a:r>
                    </a:p>
                  </a:txBody>
                  <a:tcPr/>
                </a:tc>
                <a:tc>
                  <a:txBody>
                    <a:bodyPr/>
                    <a:lstStyle/>
                    <a:p>
                      <a:pPr algn="ctr"/>
                      <a:r>
                        <a:rPr lang="en-US" dirty="0"/>
                        <a:t>0.120</a:t>
                      </a:r>
                    </a:p>
                  </a:txBody>
                  <a:tcPr/>
                </a:tc>
                <a:extLst>
                  <a:ext uri="{0D108BD9-81ED-4DB2-BD59-A6C34878D82A}">
                    <a16:rowId xmlns:a16="http://schemas.microsoft.com/office/drawing/2014/main" val="10001"/>
                  </a:ext>
                </a:extLst>
              </a:tr>
              <a:tr h="370840">
                <a:tc>
                  <a:txBody>
                    <a:bodyPr/>
                    <a:lstStyle/>
                    <a:p>
                      <a:r>
                        <a:rPr lang="en-US" dirty="0"/>
                        <a:t>Lightweight plaster</a:t>
                      </a:r>
                    </a:p>
                  </a:txBody>
                  <a:tcPr/>
                </a:tc>
                <a:tc>
                  <a:txBody>
                    <a:bodyPr/>
                    <a:lstStyle/>
                    <a:p>
                      <a:pPr algn="ctr"/>
                      <a:r>
                        <a:rPr lang="en-US" dirty="0"/>
                        <a:t>0.015</a:t>
                      </a:r>
                    </a:p>
                  </a:txBody>
                  <a:tcPr/>
                </a:tc>
                <a:tc>
                  <a:txBody>
                    <a:bodyPr/>
                    <a:lstStyle/>
                    <a:p>
                      <a:pPr algn="ctr"/>
                      <a:r>
                        <a:rPr lang="en-US" dirty="0"/>
                        <a:t>0.18</a:t>
                      </a:r>
                    </a:p>
                  </a:txBody>
                  <a:tcPr/>
                </a:tc>
                <a:tc>
                  <a:txBody>
                    <a:bodyPr/>
                    <a:lstStyle/>
                    <a:p>
                      <a:pPr algn="ctr"/>
                      <a:r>
                        <a:rPr lang="en-US" dirty="0"/>
                        <a:t>0.015 / 0.18</a:t>
                      </a:r>
                    </a:p>
                  </a:txBody>
                  <a:tcPr/>
                </a:tc>
                <a:tc>
                  <a:txBody>
                    <a:bodyPr/>
                    <a:lstStyle/>
                    <a:p>
                      <a:pPr algn="ctr"/>
                      <a:r>
                        <a:rPr lang="en-US" dirty="0"/>
                        <a:t>0.083</a:t>
                      </a:r>
                    </a:p>
                  </a:txBody>
                  <a:tcPr/>
                </a:tc>
                <a:extLst>
                  <a:ext uri="{0D108BD9-81ED-4DB2-BD59-A6C34878D82A}">
                    <a16:rowId xmlns:a16="http://schemas.microsoft.com/office/drawing/2014/main" val="10002"/>
                  </a:ext>
                </a:extLst>
              </a:tr>
              <a:tr h="370840">
                <a:tc>
                  <a:txBody>
                    <a:bodyPr/>
                    <a:lstStyle/>
                    <a:p>
                      <a:r>
                        <a:rPr lang="en-US" dirty="0"/>
                        <a:t>Aerated</a:t>
                      </a:r>
                      <a:r>
                        <a:rPr lang="en-US" baseline="0" dirty="0"/>
                        <a:t> concrete block</a:t>
                      </a:r>
                      <a:endParaRPr lang="en-US" dirty="0"/>
                    </a:p>
                  </a:txBody>
                  <a:tcPr/>
                </a:tc>
                <a:tc>
                  <a:txBody>
                    <a:bodyPr/>
                    <a:lstStyle/>
                    <a:p>
                      <a:pPr algn="ctr"/>
                      <a:r>
                        <a:rPr lang="en-US" dirty="0"/>
                        <a:t>0.115</a:t>
                      </a:r>
                    </a:p>
                  </a:txBody>
                  <a:tcPr/>
                </a:tc>
                <a:tc>
                  <a:txBody>
                    <a:bodyPr/>
                    <a:lstStyle/>
                    <a:p>
                      <a:pPr algn="ctr"/>
                      <a:r>
                        <a:rPr lang="en-US" dirty="0"/>
                        <a:t>0.11</a:t>
                      </a:r>
                    </a:p>
                  </a:txBody>
                  <a:tcPr/>
                </a:tc>
                <a:tc>
                  <a:txBody>
                    <a:bodyPr/>
                    <a:lstStyle/>
                    <a:p>
                      <a:pPr algn="ctr"/>
                      <a:r>
                        <a:rPr lang="en-US" dirty="0"/>
                        <a:t>0.115 / 0.11</a:t>
                      </a:r>
                    </a:p>
                  </a:txBody>
                  <a:tcPr/>
                </a:tc>
                <a:tc>
                  <a:txBody>
                    <a:bodyPr/>
                    <a:lstStyle/>
                    <a:p>
                      <a:pPr algn="ctr"/>
                      <a:r>
                        <a:rPr lang="en-US" dirty="0"/>
                        <a:t>1.045</a:t>
                      </a:r>
                    </a:p>
                  </a:txBody>
                  <a:tcPr/>
                </a:tc>
                <a:extLst>
                  <a:ext uri="{0D108BD9-81ED-4DB2-BD59-A6C34878D82A}">
                    <a16:rowId xmlns:a16="http://schemas.microsoft.com/office/drawing/2014/main" val="10003"/>
                  </a:ext>
                </a:extLst>
              </a:tr>
              <a:tr h="370840">
                <a:tc>
                  <a:txBody>
                    <a:bodyPr/>
                    <a:lstStyle/>
                    <a:p>
                      <a:r>
                        <a:rPr lang="en-US" dirty="0"/>
                        <a:t>Polyurethane insulation board</a:t>
                      </a:r>
                    </a:p>
                  </a:txBody>
                  <a:tcPr/>
                </a:tc>
                <a:tc>
                  <a:txBody>
                    <a:bodyPr/>
                    <a:lstStyle/>
                    <a:p>
                      <a:pPr algn="ctr"/>
                      <a:r>
                        <a:rPr lang="en-US" dirty="0"/>
                        <a:t>0.040</a:t>
                      </a:r>
                    </a:p>
                  </a:txBody>
                  <a:tcPr/>
                </a:tc>
                <a:tc>
                  <a:txBody>
                    <a:bodyPr/>
                    <a:lstStyle/>
                    <a:p>
                      <a:pPr algn="ctr"/>
                      <a:r>
                        <a:rPr lang="en-US" dirty="0"/>
                        <a:t>0.025</a:t>
                      </a:r>
                    </a:p>
                  </a:txBody>
                  <a:tcPr/>
                </a:tc>
                <a:tc>
                  <a:txBody>
                    <a:bodyPr/>
                    <a:lstStyle/>
                    <a:p>
                      <a:pPr algn="ctr"/>
                      <a:r>
                        <a:rPr lang="en-US" dirty="0"/>
                        <a:t>0.040 / 0.025</a:t>
                      </a:r>
                    </a:p>
                  </a:txBody>
                  <a:tcPr/>
                </a:tc>
                <a:tc>
                  <a:txBody>
                    <a:bodyPr/>
                    <a:lstStyle/>
                    <a:p>
                      <a:pPr algn="ctr"/>
                      <a:r>
                        <a:rPr lang="en-US" dirty="0"/>
                        <a:t>1.600</a:t>
                      </a:r>
                    </a:p>
                  </a:txBody>
                  <a:tcPr/>
                </a:tc>
                <a:extLst>
                  <a:ext uri="{0D108BD9-81ED-4DB2-BD59-A6C34878D82A}">
                    <a16:rowId xmlns:a16="http://schemas.microsoft.com/office/drawing/2014/main" val="10004"/>
                  </a:ext>
                </a:extLst>
              </a:tr>
              <a:tr h="370840">
                <a:tc>
                  <a:txBody>
                    <a:bodyPr/>
                    <a:lstStyle/>
                    <a:p>
                      <a:r>
                        <a:rPr lang="en-US" dirty="0"/>
                        <a:t>Clear cavity</a:t>
                      </a:r>
                    </a:p>
                  </a:txBody>
                  <a:tcPr/>
                </a:tc>
                <a:tc>
                  <a:txBody>
                    <a:bodyPr/>
                    <a:lstStyle/>
                    <a:p>
                      <a:pPr algn="ctr"/>
                      <a:r>
                        <a:rPr lang="en-US" dirty="0"/>
                        <a:t>0.050</a:t>
                      </a:r>
                    </a:p>
                  </a:txBody>
                  <a:tcPr/>
                </a:tc>
                <a:tc>
                  <a:txBody>
                    <a:bodyPr/>
                    <a:lstStyle/>
                    <a:p>
                      <a:pPr algn="ctr"/>
                      <a:r>
                        <a:rPr lang="en-US" dirty="0"/>
                        <a:t>n/a</a:t>
                      </a:r>
                    </a:p>
                  </a:txBody>
                  <a:tcPr/>
                </a:tc>
                <a:tc>
                  <a:txBody>
                    <a:bodyPr/>
                    <a:lstStyle/>
                    <a:p>
                      <a:pPr algn="ctr"/>
                      <a:r>
                        <a:rPr lang="en-US" dirty="0"/>
                        <a:t>Standard</a:t>
                      </a:r>
                    </a:p>
                  </a:txBody>
                  <a:tcPr/>
                </a:tc>
                <a:tc>
                  <a:txBody>
                    <a:bodyPr/>
                    <a:lstStyle/>
                    <a:p>
                      <a:pPr algn="ctr"/>
                      <a:r>
                        <a:rPr lang="en-US" dirty="0"/>
                        <a:t>0.180</a:t>
                      </a:r>
                    </a:p>
                  </a:txBody>
                  <a:tcPr/>
                </a:tc>
                <a:extLst>
                  <a:ext uri="{0D108BD9-81ED-4DB2-BD59-A6C34878D82A}">
                    <a16:rowId xmlns:a16="http://schemas.microsoft.com/office/drawing/2014/main" val="10005"/>
                  </a:ext>
                </a:extLst>
              </a:tr>
              <a:tr h="484728">
                <a:tc>
                  <a:txBody>
                    <a:bodyPr/>
                    <a:lstStyle/>
                    <a:p>
                      <a:r>
                        <a:rPr lang="en-US" dirty="0"/>
                        <a:t>Exposed brickwork</a:t>
                      </a:r>
                    </a:p>
                  </a:txBody>
                  <a:tcPr/>
                </a:tc>
                <a:tc>
                  <a:txBody>
                    <a:bodyPr/>
                    <a:lstStyle/>
                    <a:p>
                      <a:pPr algn="ctr"/>
                      <a:r>
                        <a:rPr lang="en-US" dirty="0"/>
                        <a:t>0.103</a:t>
                      </a:r>
                    </a:p>
                  </a:txBody>
                  <a:tcPr/>
                </a:tc>
                <a:tc>
                  <a:txBody>
                    <a:bodyPr/>
                    <a:lstStyle/>
                    <a:p>
                      <a:pPr algn="ctr"/>
                      <a:r>
                        <a:rPr lang="en-US" dirty="0"/>
                        <a:t>0.77</a:t>
                      </a:r>
                    </a:p>
                  </a:txBody>
                  <a:tcPr/>
                </a:tc>
                <a:tc>
                  <a:txBody>
                    <a:bodyPr/>
                    <a:lstStyle/>
                    <a:p>
                      <a:pPr algn="ctr"/>
                      <a:r>
                        <a:rPr lang="en-US" dirty="0"/>
                        <a:t>0.103 / 0.77</a:t>
                      </a:r>
                    </a:p>
                  </a:txBody>
                  <a:tcPr/>
                </a:tc>
                <a:tc>
                  <a:txBody>
                    <a:bodyPr/>
                    <a:lstStyle/>
                    <a:p>
                      <a:pPr algn="ctr"/>
                      <a:r>
                        <a:rPr lang="en-US" dirty="0"/>
                        <a:t>0.133</a:t>
                      </a:r>
                    </a:p>
                  </a:txBody>
                  <a:tcPr/>
                </a:tc>
                <a:extLst>
                  <a:ext uri="{0D108BD9-81ED-4DB2-BD59-A6C34878D82A}">
                    <a16:rowId xmlns:a16="http://schemas.microsoft.com/office/drawing/2014/main" val="10006"/>
                  </a:ext>
                </a:extLst>
              </a:tr>
              <a:tr h="370840">
                <a:tc>
                  <a:txBody>
                    <a:bodyPr/>
                    <a:lstStyle/>
                    <a:p>
                      <a:r>
                        <a:rPr lang="en-US" dirty="0"/>
                        <a:t>External surface</a:t>
                      </a:r>
                    </a:p>
                  </a:txBody>
                  <a:tcPr/>
                </a:tc>
                <a:tc>
                  <a:txBody>
                    <a:bodyPr/>
                    <a:lstStyle/>
                    <a:p>
                      <a:pPr algn="ctr"/>
                      <a:r>
                        <a:rPr lang="en-US" dirty="0"/>
                        <a:t>n/a</a:t>
                      </a:r>
                    </a:p>
                  </a:txBody>
                  <a:tcPr/>
                </a:tc>
                <a:tc>
                  <a:txBody>
                    <a:bodyPr/>
                    <a:lstStyle/>
                    <a:p>
                      <a:pPr algn="ctr"/>
                      <a:r>
                        <a:rPr lang="en-US" dirty="0"/>
                        <a:t>n/a</a:t>
                      </a:r>
                    </a:p>
                  </a:txBody>
                  <a:tcPr/>
                </a:tc>
                <a:tc>
                  <a:txBody>
                    <a:bodyPr/>
                    <a:lstStyle/>
                    <a:p>
                      <a:pPr algn="ctr"/>
                      <a:r>
                        <a:rPr lang="en-US" dirty="0"/>
                        <a:t>Standard</a:t>
                      </a:r>
                    </a:p>
                  </a:txBody>
                  <a:tcPr/>
                </a:tc>
                <a:tc>
                  <a:txBody>
                    <a:bodyPr/>
                    <a:lstStyle/>
                    <a:p>
                      <a:pPr algn="ctr"/>
                      <a:r>
                        <a:rPr lang="en-US" dirty="0"/>
                        <a:t>0.060</a:t>
                      </a:r>
                    </a:p>
                  </a:txBody>
                  <a:tcPr/>
                </a:tc>
                <a:extLst>
                  <a:ext uri="{0D108BD9-81ED-4DB2-BD59-A6C34878D82A}">
                    <a16:rowId xmlns:a16="http://schemas.microsoft.com/office/drawing/2014/main" val="10007"/>
                  </a:ext>
                </a:extLst>
              </a:tr>
              <a:tr h="370840">
                <a:tc>
                  <a:txBody>
                    <a:bodyPr/>
                    <a:lstStyle/>
                    <a:p>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r>
                        <a:rPr lang="en-US" dirty="0"/>
                        <a:t>Total</a:t>
                      </a:r>
                      <a:r>
                        <a:rPr lang="en-US" baseline="0" dirty="0"/>
                        <a:t> resistance R</a:t>
                      </a:r>
                      <a:r>
                        <a:rPr lang="en-US" baseline="-25000" dirty="0"/>
                        <a:t>T</a:t>
                      </a:r>
                    </a:p>
                  </a:txBody>
                  <a:tcPr/>
                </a:tc>
                <a:tc>
                  <a:txBody>
                    <a:bodyPr/>
                    <a:lstStyle/>
                    <a:p>
                      <a:pPr algn="ctr"/>
                      <a:r>
                        <a:rPr lang="en-US" dirty="0"/>
                        <a:t>3.222</a:t>
                      </a:r>
                    </a:p>
                  </a:txBody>
                  <a:tcPr/>
                </a:tc>
                <a:extLst>
                  <a:ext uri="{0D108BD9-81ED-4DB2-BD59-A6C34878D82A}">
                    <a16:rowId xmlns:a16="http://schemas.microsoft.com/office/drawing/2014/main" val="10008"/>
                  </a:ext>
                </a:extLst>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1066800"/>
            <a:ext cx="6821098" cy="3016210"/>
          </a:xfrm>
          <a:prstGeom prst="rect">
            <a:avLst/>
          </a:prstGeom>
        </p:spPr>
        <p:txBody>
          <a:bodyPr wrap="none">
            <a:spAutoFit/>
          </a:bodyPr>
          <a:lstStyle/>
          <a:p>
            <a:r>
              <a:rPr lang="en-US" b="1" dirty="0"/>
              <a:t>Step 3 </a:t>
            </a:r>
            <a:r>
              <a:rPr lang="en-US" dirty="0"/>
              <a:t>	Use the U-value formula  </a:t>
            </a:r>
          </a:p>
          <a:p>
            <a:endParaRPr lang="en-US" dirty="0"/>
          </a:p>
          <a:p>
            <a:r>
              <a:rPr lang="en-US" dirty="0"/>
              <a:t>	U = 1 / R</a:t>
            </a:r>
            <a:r>
              <a:rPr lang="en-US" baseline="-25000" dirty="0"/>
              <a:t>T</a:t>
            </a:r>
          </a:p>
          <a:p>
            <a:r>
              <a:rPr lang="en-US" dirty="0"/>
              <a:t>	U = 1 / 3.222</a:t>
            </a:r>
          </a:p>
          <a:p>
            <a:endParaRPr lang="en-US" dirty="0"/>
          </a:p>
          <a:p>
            <a:endParaRPr lang="en-US" dirty="0"/>
          </a:p>
          <a:p>
            <a:endParaRPr lang="en-US" dirty="0"/>
          </a:p>
          <a:p>
            <a:r>
              <a:rPr lang="en-US" dirty="0"/>
              <a:t>	</a:t>
            </a:r>
            <a:r>
              <a:rPr lang="en-US" sz="2400" dirty="0"/>
              <a:t>U value for the whole wall = </a:t>
            </a:r>
            <a:r>
              <a:rPr lang="en-US" sz="2800" b="1" dirty="0">
                <a:solidFill>
                  <a:srgbClr val="0070C0"/>
                </a:solidFill>
              </a:rPr>
              <a:t>0.310 W /m</a:t>
            </a:r>
            <a:r>
              <a:rPr lang="en-US" sz="2800" b="1" baseline="30000" dirty="0">
                <a:solidFill>
                  <a:srgbClr val="0070C0"/>
                </a:solidFill>
              </a:rPr>
              <a:t>2</a:t>
            </a:r>
            <a:r>
              <a:rPr lang="en-US" sz="2800" b="1" dirty="0">
                <a:solidFill>
                  <a:srgbClr val="0070C0"/>
                </a:solidFill>
              </a:rPr>
              <a:t> K</a:t>
            </a:r>
          </a:p>
          <a:p>
            <a:endParaRPr lang="en-US" dirty="0"/>
          </a:p>
          <a:p>
            <a:endParaRPr lang="en-US" dirty="0"/>
          </a:p>
        </p:txBody>
      </p:sp>
      <p:sp>
        <p:nvSpPr>
          <p:cNvPr id="3" name="TextBox 2"/>
          <p:cNvSpPr txBox="1"/>
          <p:nvPr/>
        </p:nvSpPr>
        <p:spPr>
          <a:xfrm>
            <a:off x="457200" y="228600"/>
            <a:ext cx="6019800" cy="584775"/>
          </a:xfrm>
          <a:prstGeom prst="rect">
            <a:avLst/>
          </a:prstGeom>
          <a:noFill/>
        </p:spPr>
        <p:txBody>
          <a:bodyPr wrap="square" rtlCol="0">
            <a:spAutoFit/>
          </a:bodyPr>
          <a:lstStyle/>
          <a:p>
            <a:r>
              <a:rPr lang="en-US" sz="3200" b="1" dirty="0"/>
              <a:t>Answer</a:t>
            </a:r>
          </a:p>
        </p:txBody>
      </p:sp>
      <p:sp>
        <p:nvSpPr>
          <p:cNvPr id="4" name="TextBox 3"/>
          <p:cNvSpPr txBox="1"/>
          <p:nvPr/>
        </p:nvSpPr>
        <p:spPr>
          <a:xfrm>
            <a:off x="1691680" y="4005064"/>
            <a:ext cx="5891418" cy="1015663"/>
          </a:xfrm>
          <a:prstGeom prst="rect">
            <a:avLst/>
          </a:prstGeom>
          <a:noFill/>
        </p:spPr>
        <p:txBody>
          <a:bodyPr wrap="square" rtlCol="0">
            <a:spAutoFit/>
          </a:bodyPr>
          <a:lstStyle/>
          <a:p>
            <a:pPr algn="ctr"/>
            <a:r>
              <a:rPr lang="en-GB" sz="2000" dirty="0"/>
              <a:t>The amount of heat energy that will flow through 1m</a:t>
            </a:r>
            <a:r>
              <a:rPr lang="en-GB" sz="2000" baseline="30000" dirty="0"/>
              <a:t>2</a:t>
            </a:r>
            <a:r>
              <a:rPr lang="en-GB" sz="2000" dirty="0"/>
              <a:t> of this composite wall when the temperature difference between the faces is 1 degree K.</a:t>
            </a:r>
          </a:p>
        </p:txBody>
      </p:sp>
      <p:cxnSp>
        <p:nvCxnSpPr>
          <p:cNvPr id="6" name="Straight Arrow Connector 5"/>
          <p:cNvCxnSpPr/>
          <p:nvPr/>
        </p:nvCxnSpPr>
        <p:spPr>
          <a:xfrm>
            <a:off x="6300192" y="3501008"/>
            <a:ext cx="0" cy="504056"/>
          </a:xfrm>
          <a:prstGeom prst="straightConnector1">
            <a:avLst/>
          </a:prstGeom>
          <a:ln w="38100">
            <a:solidFill>
              <a:srgbClr val="0070C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anim calcmode="lin" valueType="num">
                                      <p:cBhvr additive="base">
                                        <p:cTn id="7"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 calcmode="lin" valueType="num">
                                      <p:cBhvr additive="base">
                                        <p:cTn id="19"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304800"/>
            <a:ext cx="6019800" cy="584775"/>
          </a:xfrm>
          <a:prstGeom prst="rect">
            <a:avLst/>
          </a:prstGeom>
          <a:noFill/>
        </p:spPr>
        <p:txBody>
          <a:bodyPr wrap="square" rtlCol="0">
            <a:spAutoFit/>
          </a:bodyPr>
          <a:lstStyle/>
          <a:p>
            <a:r>
              <a:rPr lang="en-US" sz="3200" b="1" dirty="0"/>
              <a:t> Example 4: Combining U values</a:t>
            </a:r>
          </a:p>
        </p:txBody>
      </p:sp>
      <p:sp>
        <p:nvSpPr>
          <p:cNvPr id="3" name="Rectangle 2"/>
          <p:cNvSpPr/>
          <p:nvPr/>
        </p:nvSpPr>
        <p:spPr>
          <a:xfrm>
            <a:off x="685800" y="1447800"/>
            <a:ext cx="6599820" cy="3908762"/>
          </a:xfrm>
          <a:prstGeom prst="rect">
            <a:avLst/>
          </a:prstGeom>
        </p:spPr>
        <p:txBody>
          <a:bodyPr wrap="none">
            <a:spAutoFit/>
          </a:bodyPr>
          <a:lstStyle/>
          <a:p>
            <a:r>
              <a:rPr lang="en-US" sz="3200" b="1" dirty="0"/>
              <a:t>Average U Values</a:t>
            </a:r>
          </a:p>
          <a:p>
            <a:endParaRPr lang="en-US" b="1" dirty="0"/>
          </a:p>
          <a:p>
            <a:r>
              <a:rPr lang="en-US" dirty="0"/>
              <a:t>To calculate the average U values, the general formula is as follows :-</a:t>
            </a:r>
          </a:p>
          <a:p>
            <a:endParaRPr lang="en-US" dirty="0"/>
          </a:p>
          <a:p>
            <a:r>
              <a:rPr lang="en-US" b="1" i="1" dirty="0">
                <a:solidFill>
                  <a:srgbClr val="0070C0"/>
                </a:solidFill>
              </a:rPr>
              <a:t>U</a:t>
            </a:r>
            <a:r>
              <a:rPr lang="en-US" b="1" dirty="0">
                <a:solidFill>
                  <a:srgbClr val="0070C0"/>
                </a:solidFill>
              </a:rPr>
              <a:t> (average) = (</a:t>
            </a:r>
            <a:r>
              <a:rPr lang="en-US" b="1" i="1" dirty="0">
                <a:solidFill>
                  <a:srgbClr val="0070C0"/>
                </a:solidFill>
              </a:rPr>
              <a:t>A</a:t>
            </a:r>
            <a:r>
              <a:rPr lang="en-US" b="1" baseline="-25000" dirty="0">
                <a:solidFill>
                  <a:srgbClr val="0070C0"/>
                </a:solidFill>
              </a:rPr>
              <a:t>1 </a:t>
            </a:r>
            <a:r>
              <a:rPr lang="en-US" b="1" dirty="0">
                <a:solidFill>
                  <a:srgbClr val="0070C0"/>
                </a:solidFill>
              </a:rPr>
              <a:t>x </a:t>
            </a:r>
            <a:r>
              <a:rPr lang="en-US" b="1" i="1" dirty="0">
                <a:solidFill>
                  <a:srgbClr val="0070C0"/>
                </a:solidFill>
              </a:rPr>
              <a:t>U</a:t>
            </a:r>
            <a:r>
              <a:rPr lang="en-US" b="1" baseline="-25000" dirty="0">
                <a:solidFill>
                  <a:srgbClr val="0070C0"/>
                </a:solidFill>
              </a:rPr>
              <a:t>1</a:t>
            </a:r>
            <a:r>
              <a:rPr lang="en-US" b="1" dirty="0">
                <a:solidFill>
                  <a:srgbClr val="0070C0"/>
                </a:solidFill>
              </a:rPr>
              <a:t>) + (</a:t>
            </a:r>
            <a:r>
              <a:rPr lang="en-US" b="1" i="1" dirty="0">
                <a:solidFill>
                  <a:srgbClr val="0070C0"/>
                </a:solidFill>
              </a:rPr>
              <a:t>A</a:t>
            </a:r>
            <a:r>
              <a:rPr lang="en-US" b="1" baseline="-25000" dirty="0">
                <a:solidFill>
                  <a:srgbClr val="0070C0"/>
                </a:solidFill>
              </a:rPr>
              <a:t>2 </a:t>
            </a:r>
            <a:r>
              <a:rPr lang="en-US" b="1" dirty="0">
                <a:solidFill>
                  <a:srgbClr val="0070C0"/>
                </a:solidFill>
              </a:rPr>
              <a:t>x </a:t>
            </a:r>
            <a:r>
              <a:rPr lang="en-US" b="1" i="1" dirty="0">
                <a:solidFill>
                  <a:srgbClr val="0070C0"/>
                </a:solidFill>
              </a:rPr>
              <a:t>U</a:t>
            </a:r>
            <a:r>
              <a:rPr lang="en-US" b="1" baseline="-25000" dirty="0">
                <a:solidFill>
                  <a:srgbClr val="0070C0"/>
                </a:solidFill>
              </a:rPr>
              <a:t>2</a:t>
            </a:r>
            <a:r>
              <a:rPr lang="en-US" b="1" dirty="0">
                <a:solidFill>
                  <a:srgbClr val="0070C0"/>
                </a:solidFill>
              </a:rPr>
              <a:t>) +……</a:t>
            </a:r>
          </a:p>
          <a:p>
            <a:endParaRPr lang="en-US" b="1" dirty="0">
              <a:solidFill>
                <a:srgbClr val="0070C0"/>
              </a:solidFill>
            </a:endParaRPr>
          </a:p>
          <a:p>
            <a:r>
              <a:rPr lang="en-US" b="1" i="1" dirty="0">
                <a:solidFill>
                  <a:srgbClr val="0070C0"/>
                </a:solidFill>
              </a:rPr>
              <a:t>	                   A</a:t>
            </a:r>
            <a:r>
              <a:rPr lang="en-US" b="1" baseline="-25000" dirty="0">
                <a:solidFill>
                  <a:srgbClr val="0070C0"/>
                </a:solidFill>
              </a:rPr>
              <a:t>1</a:t>
            </a:r>
            <a:r>
              <a:rPr lang="en-US" b="1" dirty="0">
                <a:solidFill>
                  <a:srgbClr val="0070C0"/>
                </a:solidFill>
              </a:rPr>
              <a:t> + </a:t>
            </a:r>
            <a:r>
              <a:rPr lang="en-US" b="1" i="1" dirty="0">
                <a:solidFill>
                  <a:srgbClr val="0070C0"/>
                </a:solidFill>
              </a:rPr>
              <a:t>A</a:t>
            </a:r>
            <a:r>
              <a:rPr lang="en-US" b="1" baseline="-25000" dirty="0">
                <a:solidFill>
                  <a:srgbClr val="0070C0"/>
                </a:solidFill>
              </a:rPr>
              <a:t>2 </a:t>
            </a:r>
            <a:r>
              <a:rPr lang="en-US" b="1" dirty="0">
                <a:solidFill>
                  <a:srgbClr val="0070C0"/>
                </a:solidFill>
              </a:rPr>
              <a:t>+…</a:t>
            </a:r>
          </a:p>
          <a:p>
            <a:endParaRPr lang="en-US" dirty="0"/>
          </a:p>
          <a:p>
            <a:r>
              <a:rPr lang="en-US" dirty="0"/>
              <a:t>Where </a:t>
            </a:r>
            <a:r>
              <a:rPr lang="en-US" i="1" dirty="0"/>
              <a:t>A</a:t>
            </a:r>
            <a:r>
              <a:rPr lang="en-US" baseline="-25000" dirty="0"/>
              <a:t>1</a:t>
            </a:r>
            <a:r>
              <a:rPr lang="en-US" dirty="0"/>
              <a:t> , </a:t>
            </a:r>
            <a:r>
              <a:rPr lang="en-US" i="1" dirty="0"/>
              <a:t>A</a:t>
            </a:r>
            <a:r>
              <a:rPr lang="en-US" baseline="-25000" dirty="0"/>
              <a:t>2</a:t>
            </a:r>
            <a:r>
              <a:rPr lang="en-US" dirty="0"/>
              <a:t> etc are the areas with the </a:t>
            </a:r>
            <a:r>
              <a:rPr lang="en-US" i="1" dirty="0"/>
              <a:t>U</a:t>
            </a:r>
            <a:r>
              <a:rPr lang="en-US" dirty="0"/>
              <a:t> values </a:t>
            </a:r>
            <a:r>
              <a:rPr lang="en-US" i="1" dirty="0"/>
              <a:t>U</a:t>
            </a:r>
            <a:r>
              <a:rPr lang="en-US" baseline="-25000" dirty="0"/>
              <a:t>1</a:t>
            </a:r>
            <a:r>
              <a:rPr lang="en-US" dirty="0"/>
              <a:t> ,</a:t>
            </a:r>
            <a:r>
              <a:rPr lang="en-US" i="1" dirty="0"/>
              <a:t>U</a:t>
            </a:r>
            <a:r>
              <a:rPr lang="en-US" baseline="-25000" dirty="0"/>
              <a:t>2</a:t>
            </a:r>
            <a:r>
              <a:rPr lang="en-US" dirty="0"/>
              <a:t> etc</a:t>
            </a:r>
          </a:p>
          <a:p>
            <a:endParaRPr lang="en-US" dirty="0"/>
          </a:p>
          <a:p>
            <a:r>
              <a:rPr lang="en-US" dirty="0"/>
              <a:t>                           </a:t>
            </a:r>
          </a:p>
          <a:p>
            <a:endParaRPr lang="en-US" dirty="0"/>
          </a:p>
          <a:p>
            <a:endParaRPr lang="en-US" dirty="0"/>
          </a:p>
        </p:txBody>
      </p:sp>
      <p:cxnSp>
        <p:nvCxnSpPr>
          <p:cNvPr id="5" name="Straight Connector 4"/>
          <p:cNvCxnSpPr/>
          <p:nvPr/>
        </p:nvCxnSpPr>
        <p:spPr>
          <a:xfrm>
            <a:off x="2267744" y="3212976"/>
            <a:ext cx="14478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304800"/>
            <a:ext cx="6019800" cy="584775"/>
          </a:xfrm>
          <a:prstGeom prst="rect">
            <a:avLst/>
          </a:prstGeom>
          <a:noFill/>
        </p:spPr>
        <p:txBody>
          <a:bodyPr wrap="square" rtlCol="0">
            <a:spAutoFit/>
          </a:bodyPr>
          <a:lstStyle/>
          <a:p>
            <a:r>
              <a:rPr lang="en-US" sz="3200" b="1" dirty="0"/>
              <a:t>Example 4</a:t>
            </a:r>
          </a:p>
        </p:txBody>
      </p:sp>
      <p:sp>
        <p:nvSpPr>
          <p:cNvPr id="3" name="Rectangle 2"/>
          <p:cNvSpPr/>
          <p:nvPr/>
        </p:nvSpPr>
        <p:spPr>
          <a:xfrm>
            <a:off x="762000" y="1219200"/>
            <a:ext cx="7956217" cy="2308324"/>
          </a:xfrm>
          <a:prstGeom prst="rect">
            <a:avLst/>
          </a:prstGeom>
        </p:spPr>
        <p:txBody>
          <a:bodyPr wrap="none">
            <a:spAutoFit/>
          </a:bodyPr>
          <a:lstStyle/>
          <a:p>
            <a:r>
              <a:rPr lang="en-US" dirty="0"/>
              <a:t>A 3-bedroom semi detached house has a total window area of 20m</a:t>
            </a:r>
            <a:r>
              <a:rPr lang="en-US" baseline="30000" dirty="0"/>
              <a:t>2</a:t>
            </a:r>
            <a:r>
              <a:rPr lang="en-US" dirty="0"/>
              <a:t> with a mixture</a:t>
            </a:r>
          </a:p>
          <a:p>
            <a:r>
              <a:rPr lang="en-US" dirty="0"/>
              <a:t>of 16m</a:t>
            </a:r>
            <a:r>
              <a:rPr lang="en-US" baseline="30000" dirty="0"/>
              <a:t>2</a:t>
            </a:r>
            <a:r>
              <a:rPr lang="en-US" dirty="0"/>
              <a:t> double glazing and 4m</a:t>
            </a:r>
            <a:r>
              <a:rPr lang="en-US" baseline="30000" dirty="0"/>
              <a:t>2</a:t>
            </a:r>
            <a:r>
              <a:rPr lang="en-US" dirty="0"/>
              <a:t> single glazing, The </a:t>
            </a:r>
            <a:r>
              <a:rPr lang="en-US" i="1" dirty="0"/>
              <a:t>U</a:t>
            </a:r>
            <a:r>
              <a:rPr lang="en-US" dirty="0"/>
              <a:t> values are</a:t>
            </a:r>
          </a:p>
          <a:p>
            <a:endParaRPr lang="en-US" dirty="0"/>
          </a:p>
          <a:p>
            <a:pPr lvl="1">
              <a:buFont typeface="Arial" pitchFamily="34" charset="0"/>
              <a:buChar char="•"/>
            </a:pPr>
            <a:r>
              <a:rPr lang="en-US" dirty="0"/>
              <a:t> 1.8 W/m</a:t>
            </a:r>
            <a:r>
              <a:rPr lang="en-US" baseline="30000" dirty="0"/>
              <a:t>2</a:t>
            </a:r>
            <a:r>
              <a:rPr lang="en-US" dirty="0"/>
              <a:t> K for the double glazing</a:t>
            </a:r>
          </a:p>
          <a:p>
            <a:pPr lvl="1">
              <a:buFont typeface="Arial" pitchFamily="34" charset="0"/>
              <a:buChar char="•"/>
            </a:pPr>
            <a:r>
              <a:rPr lang="en-US" dirty="0"/>
              <a:t> 2.8 W/m</a:t>
            </a:r>
            <a:r>
              <a:rPr lang="en-US" baseline="30000" dirty="0"/>
              <a:t>2</a:t>
            </a:r>
            <a:r>
              <a:rPr lang="en-US" dirty="0"/>
              <a:t> K for the single glazing</a:t>
            </a:r>
          </a:p>
          <a:p>
            <a:endParaRPr lang="en-US" dirty="0"/>
          </a:p>
          <a:p>
            <a:r>
              <a:rPr lang="en-US" dirty="0"/>
              <a:t>Calculate the average </a:t>
            </a:r>
            <a:r>
              <a:rPr lang="en-US" i="1" dirty="0"/>
              <a:t>U</a:t>
            </a:r>
            <a:r>
              <a:rPr lang="en-US" dirty="0"/>
              <a:t> value of the windows. </a:t>
            </a:r>
          </a:p>
          <a:p>
            <a:endParaRPr lang="en-US" dirty="0"/>
          </a:p>
        </p:txBody>
      </p:sp>
      <p:cxnSp>
        <p:nvCxnSpPr>
          <p:cNvPr id="6" name="Straight Connector 5"/>
          <p:cNvCxnSpPr/>
          <p:nvPr/>
        </p:nvCxnSpPr>
        <p:spPr>
          <a:xfrm>
            <a:off x="3131840" y="3717032"/>
            <a:ext cx="1295400" cy="1588"/>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899592" y="4725144"/>
            <a:ext cx="5112568" cy="923330"/>
          </a:xfrm>
          <a:prstGeom prst="rect">
            <a:avLst/>
          </a:prstGeom>
          <a:noFill/>
        </p:spPr>
        <p:txBody>
          <a:bodyPr wrap="square" rtlCol="0">
            <a:spAutoFit/>
          </a:bodyPr>
          <a:lstStyle/>
          <a:p>
            <a:r>
              <a:rPr lang="en-GB" dirty="0"/>
              <a:t>Step 1 :  List your known values</a:t>
            </a:r>
          </a:p>
          <a:p>
            <a:endParaRPr lang="en-GB" dirty="0"/>
          </a:p>
          <a:p>
            <a:r>
              <a:rPr lang="en-GB" dirty="0"/>
              <a:t>Step 2 :  Substitute into the formula above</a:t>
            </a:r>
          </a:p>
        </p:txBody>
      </p:sp>
      <p:sp>
        <p:nvSpPr>
          <p:cNvPr id="5" name="Rectangle 4"/>
          <p:cNvSpPr/>
          <p:nvPr/>
        </p:nvSpPr>
        <p:spPr>
          <a:xfrm>
            <a:off x="1493540" y="3256955"/>
            <a:ext cx="4572000" cy="923330"/>
          </a:xfrm>
          <a:prstGeom prst="rect">
            <a:avLst/>
          </a:prstGeom>
        </p:spPr>
        <p:txBody>
          <a:bodyPr>
            <a:spAutoFit/>
          </a:bodyPr>
          <a:lstStyle/>
          <a:p>
            <a:r>
              <a:rPr lang="en-US" b="1" i="1" dirty="0">
                <a:solidFill>
                  <a:srgbClr val="0070C0"/>
                </a:solidFill>
              </a:rPr>
              <a:t>U</a:t>
            </a:r>
            <a:r>
              <a:rPr lang="en-US" b="1" dirty="0">
                <a:solidFill>
                  <a:srgbClr val="0070C0"/>
                </a:solidFill>
              </a:rPr>
              <a:t> (average) = (</a:t>
            </a:r>
            <a:r>
              <a:rPr lang="en-US" b="1" i="1" dirty="0">
                <a:solidFill>
                  <a:srgbClr val="0070C0"/>
                </a:solidFill>
              </a:rPr>
              <a:t>A</a:t>
            </a:r>
            <a:r>
              <a:rPr lang="en-US" b="1" baseline="-25000" dirty="0">
                <a:solidFill>
                  <a:srgbClr val="0070C0"/>
                </a:solidFill>
              </a:rPr>
              <a:t>1</a:t>
            </a:r>
            <a:r>
              <a:rPr lang="en-US" b="1" dirty="0">
                <a:solidFill>
                  <a:srgbClr val="0070C0"/>
                </a:solidFill>
              </a:rPr>
              <a:t>x </a:t>
            </a:r>
            <a:r>
              <a:rPr lang="en-US" b="1" i="1" dirty="0">
                <a:solidFill>
                  <a:srgbClr val="0070C0"/>
                </a:solidFill>
              </a:rPr>
              <a:t>U</a:t>
            </a:r>
            <a:r>
              <a:rPr lang="en-US" b="1" baseline="-25000" dirty="0">
                <a:solidFill>
                  <a:srgbClr val="0070C0"/>
                </a:solidFill>
              </a:rPr>
              <a:t>1</a:t>
            </a:r>
            <a:r>
              <a:rPr lang="en-US" b="1" dirty="0">
                <a:solidFill>
                  <a:srgbClr val="0070C0"/>
                </a:solidFill>
              </a:rPr>
              <a:t>) + (</a:t>
            </a:r>
            <a:r>
              <a:rPr lang="en-US" b="1" i="1" dirty="0">
                <a:solidFill>
                  <a:srgbClr val="0070C0"/>
                </a:solidFill>
              </a:rPr>
              <a:t>A</a:t>
            </a:r>
            <a:r>
              <a:rPr lang="en-US" b="1" baseline="-25000" dirty="0">
                <a:solidFill>
                  <a:srgbClr val="0070C0"/>
                </a:solidFill>
              </a:rPr>
              <a:t>2 </a:t>
            </a:r>
            <a:r>
              <a:rPr lang="en-US" b="1" dirty="0">
                <a:solidFill>
                  <a:srgbClr val="0070C0"/>
                </a:solidFill>
              </a:rPr>
              <a:t>x </a:t>
            </a:r>
            <a:r>
              <a:rPr lang="en-US" b="1" i="1" dirty="0">
                <a:solidFill>
                  <a:srgbClr val="0070C0"/>
                </a:solidFill>
              </a:rPr>
              <a:t>U</a:t>
            </a:r>
            <a:r>
              <a:rPr lang="en-US" b="1" baseline="-25000" dirty="0">
                <a:solidFill>
                  <a:srgbClr val="0070C0"/>
                </a:solidFill>
              </a:rPr>
              <a:t>2</a:t>
            </a:r>
            <a:r>
              <a:rPr lang="en-US" b="1" dirty="0">
                <a:solidFill>
                  <a:srgbClr val="0070C0"/>
                </a:solidFill>
              </a:rPr>
              <a:t>) +……</a:t>
            </a:r>
          </a:p>
          <a:p>
            <a:endParaRPr lang="en-US" b="1" dirty="0">
              <a:solidFill>
                <a:srgbClr val="0070C0"/>
              </a:solidFill>
            </a:endParaRPr>
          </a:p>
          <a:p>
            <a:r>
              <a:rPr lang="en-US" b="1" i="1" dirty="0">
                <a:solidFill>
                  <a:srgbClr val="0070C0"/>
                </a:solidFill>
              </a:rPr>
              <a:t>	                  A</a:t>
            </a:r>
            <a:r>
              <a:rPr lang="en-US" b="1" baseline="-25000" dirty="0">
                <a:solidFill>
                  <a:srgbClr val="0070C0"/>
                </a:solidFill>
              </a:rPr>
              <a:t>1</a:t>
            </a:r>
            <a:r>
              <a:rPr lang="en-US" b="1" dirty="0">
                <a:solidFill>
                  <a:srgbClr val="0070C0"/>
                </a:solidFill>
              </a:rPr>
              <a:t> + </a:t>
            </a:r>
            <a:r>
              <a:rPr lang="en-US" b="1" i="1" dirty="0">
                <a:solidFill>
                  <a:srgbClr val="0070C0"/>
                </a:solidFill>
              </a:rPr>
              <a:t>A</a:t>
            </a:r>
            <a:r>
              <a:rPr lang="en-US" b="1" baseline="-25000" dirty="0">
                <a:solidFill>
                  <a:srgbClr val="0070C0"/>
                </a:solidFill>
              </a:rPr>
              <a:t>2 </a:t>
            </a:r>
            <a:r>
              <a:rPr lang="en-US" b="1" dirty="0">
                <a:solidFill>
                  <a:srgbClr val="0070C0"/>
                </a:solidFill>
              </a:rPr>
              <a:t>+…</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304800"/>
            <a:ext cx="6019800" cy="584775"/>
          </a:xfrm>
          <a:prstGeom prst="rect">
            <a:avLst/>
          </a:prstGeom>
          <a:noFill/>
        </p:spPr>
        <p:txBody>
          <a:bodyPr wrap="square" rtlCol="0">
            <a:spAutoFit/>
          </a:bodyPr>
          <a:lstStyle/>
          <a:p>
            <a:r>
              <a:rPr lang="en-US" sz="3200" b="1" dirty="0"/>
              <a:t>Answer</a:t>
            </a:r>
          </a:p>
        </p:txBody>
      </p:sp>
      <p:sp>
        <p:nvSpPr>
          <p:cNvPr id="3" name="Rectangle 2"/>
          <p:cNvSpPr/>
          <p:nvPr/>
        </p:nvSpPr>
        <p:spPr>
          <a:xfrm>
            <a:off x="609600" y="838200"/>
            <a:ext cx="7956217" cy="2308324"/>
          </a:xfrm>
          <a:prstGeom prst="rect">
            <a:avLst/>
          </a:prstGeom>
        </p:spPr>
        <p:txBody>
          <a:bodyPr wrap="none">
            <a:spAutoFit/>
          </a:bodyPr>
          <a:lstStyle/>
          <a:p>
            <a:r>
              <a:rPr lang="en-US" dirty="0"/>
              <a:t>A 3 bedroom semi detached house has a total window area of 20m</a:t>
            </a:r>
            <a:r>
              <a:rPr lang="en-US" baseline="30000" dirty="0"/>
              <a:t>2</a:t>
            </a:r>
            <a:r>
              <a:rPr lang="en-US" dirty="0"/>
              <a:t> with a mixture</a:t>
            </a:r>
          </a:p>
          <a:p>
            <a:r>
              <a:rPr lang="en-US" dirty="0"/>
              <a:t>Of 16m</a:t>
            </a:r>
            <a:r>
              <a:rPr lang="en-US" baseline="30000" dirty="0"/>
              <a:t>2</a:t>
            </a:r>
            <a:r>
              <a:rPr lang="en-US" dirty="0"/>
              <a:t> double glazing and 4m</a:t>
            </a:r>
            <a:r>
              <a:rPr lang="en-US" baseline="30000" dirty="0"/>
              <a:t>2</a:t>
            </a:r>
            <a:r>
              <a:rPr lang="en-US" dirty="0"/>
              <a:t> single glazing, The </a:t>
            </a:r>
            <a:r>
              <a:rPr lang="en-US" i="1" dirty="0"/>
              <a:t>U</a:t>
            </a:r>
            <a:r>
              <a:rPr lang="en-US" dirty="0"/>
              <a:t> values are</a:t>
            </a:r>
          </a:p>
          <a:p>
            <a:endParaRPr lang="en-US" dirty="0"/>
          </a:p>
          <a:p>
            <a:pPr lvl="1">
              <a:buFont typeface="Arial" pitchFamily="34" charset="0"/>
              <a:buChar char="•"/>
            </a:pPr>
            <a:r>
              <a:rPr lang="en-US" dirty="0"/>
              <a:t> 1.8 W/m</a:t>
            </a:r>
            <a:r>
              <a:rPr lang="en-US" baseline="30000" dirty="0"/>
              <a:t>2</a:t>
            </a:r>
            <a:r>
              <a:rPr lang="en-US" dirty="0"/>
              <a:t> K for the double glazing</a:t>
            </a:r>
          </a:p>
          <a:p>
            <a:pPr lvl="1">
              <a:buFont typeface="Arial" pitchFamily="34" charset="0"/>
              <a:buChar char="•"/>
            </a:pPr>
            <a:r>
              <a:rPr lang="en-US" dirty="0"/>
              <a:t> 2.8 W/m</a:t>
            </a:r>
            <a:r>
              <a:rPr lang="en-US" baseline="30000" dirty="0"/>
              <a:t>2</a:t>
            </a:r>
            <a:r>
              <a:rPr lang="en-US" dirty="0"/>
              <a:t> K for the single glazing</a:t>
            </a:r>
          </a:p>
          <a:p>
            <a:endParaRPr lang="en-US" dirty="0"/>
          </a:p>
          <a:p>
            <a:r>
              <a:rPr lang="en-US" dirty="0"/>
              <a:t>Calculate the average </a:t>
            </a:r>
            <a:r>
              <a:rPr lang="en-US" i="1" dirty="0"/>
              <a:t>U</a:t>
            </a:r>
            <a:r>
              <a:rPr lang="en-US" dirty="0"/>
              <a:t> values of the windows. </a:t>
            </a:r>
          </a:p>
          <a:p>
            <a:endParaRPr lang="en-US" dirty="0"/>
          </a:p>
        </p:txBody>
      </p:sp>
      <p:graphicFrame>
        <p:nvGraphicFramePr>
          <p:cNvPr id="8" name="Table 7"/>
          <p:cNvGraphicFramePr>
            <a:graphicFrameLocks noGrp="1"/>
          </p:cNvGraphicFramePr>
          <p:nvPr/>
        </p:nvGraphicFramePr>
        <p:xfrm>
          <a:off x="762000" y="2971800"/>
          <a:ext cx="6096000" cy="340360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tblGrid>
              <a:tr h="370840">
                <a:tc>
                  <a:txBody>
                    <a:bodyPr/>
                    <a:lstStyle/>
                    <a:p>
                      <a:r>
                        <a:rPr lang="en-US" dirty="0"/>
                        <a:t>Step</a:t>
                      </a:r>
                    </a:p>
                  </a:txBody>
                  <a:tcPr/>
                </a:tc>
                <a:tc>
                  <a:txBody>
                    <a:bodyPr/>
                    <a:lstStyle/>
                    <a:p>
                      <a:r>
                        <a:rPr lang="en-US" dirty="0"/>
                        <a:t>Calculation</a:t>
                      </a:r>
                    </a:p>
                  </a:txBody>
                  <a:tcPr/>
                </a:tc>
                <a:extLst>
                  <a:ext uri="{0D108BD9-81ED-4DB2-BD59-A6C34878D82A}">
                    <a16:rowId xmlns:a16="http://schemas.microsoft.com/office/drawing/2014/main" val="10000"/>
                  </a:ext>
                </a:extLst>
              </a:tr>
              <a:tr h="370840">
                <a:tc>
                  <a:txBody>
                    <a:bodyPr/>
                    <a:lstStyle/>
                    <a:p>
                      <a:r>
                        <a:rPr lang="en-US" dirty="0"/>
                        <a:t>Known values</a:t>
                      </a:r>
                    </a:p>
                  </a:txBody>
                  <a:tcPr/>
                </a:tc>
                <a:tc>
                  <a:txBody>
                    <a:bodyPr/>
                    <a:lstStyle/>
                    <a:p>
                      <a:r>
                        <a:rPr lang="en-US" i="1" dirty="0"/>
                        <a:t>U</a:t>
                      </a:r>
                      <a:r>
                        <a:rPr lang="en-US" baseline="-25000" dirty="0"/>
                        <a:t>1 </a:t>
                      </a:r>
                      <a:r>
                        <a:rPr lang="en-US" baseline="0" dirty="0"/>
                        <a:t>= </a:t>
                      </a:r>
                      <a:r>
                        <a:rPr lang="en-US" dirty="0"/>
                        <a:t>1.8 W/m</a:t>
                      </a:r>
                      <a:r>
                        <a:rPr lang="en-US" baseline="30000" dirty="0"/>
                        <a:t>2</a:t>
                      </a:r>
                      <a:r>
                        <a:rPr lang="en-US" dirty="0"/>
                        <a:t> K   </a:t>
                      </a:r>
                      <a:r>
                        <a:rPr lang="en-US" i="1" dirty="0"/>
                        <a:t>A</a:t>
                      </a:r>
                      <a:r>
                        <a:rPr lang="en-US" baseline="-25000" dirty="0"/>
                        <a:t>1</a:t>
                      </a:r>
                      <a:r>
                        <a:rPr lang="en-US" baseline="0" dirty="0"/>
                        <a:t>= 16m</a:t>
                      </a:r>
                      <a:r>
                        <a:rPr lang="en-US" baseline="30000" dirty="0"/>
                        <a:t>2</a:t>
                      </a:r>
                    </a:p>
                  </a:txBody>
                  <a:tcPr/>
                </a:tc>
                <a:extLst>
                  <a:ext uri="{0D108BD9-81ED-4DB2-BD59-A6C34878D82A}">
                    <a16:rowId xmlns:a16="http://schemas.microsoft.com/office/drawing/2014/main" val="10001"/>
                  </a:ext>
                </a:extLst>
              </a:tr>
              <a:tr h="370840">
                <a:tc>
                  <a:txBody>
                    <a:bodyPr/>
                    <a:lstStyle/>
                    <a:p>
                      <a:endParaRPr lang="en-US"/>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U</a:t>
                      </a:r>
                      <a:r>
                        <a:rPr lang="en-US" i="0" baseline="-25000" dirty="0"/>
                        <a:t>2</a:t>
                      </a:r>
                      <a:r>
                        <a:rPr lang="en-US" baseline="0" dirty="0"/>
                        <a:t>= 2</a:t>
                      </a:r>
                      <a:r>
                        <a:rPr lang="en-US" dirty="0"/>
                        <a:t>.8 W/m</a:t>
                      </a:r>
                      <a:r>
                        <a:rPr lang="en-US" baseline="30000" dirty="0"/>
                        <a:t>2</a:t>
                      </a:r>
                      <a:r>
                        <a:rPr lang="en-US" dirty="0"/>
                        <a:t> K   </a:t>
                      </a:r>
                      <a:r>
                        <a:rPr lang="en-US" i="1" dirty="0"/>
                        <a:t>A</a:t>
                      </a:r>
                      <a:r>
                        <a:rPr lang="en-US" i="0" baseline="-25000" dirty="0"/>
                        <a:t>2</a:t>
                      </a:r>
                      <a:r>
                        <a:rPr lang="en-US" baseline="0" dirty="0"/>
                        <a:t>= 4m</a:t>
                      </a:r>
                      <a:r>
                        <a:rPr lang="en-US" baseline="30000" dirty="0"/>
                        <a:t>2</a:t>
                      </a:r>
                      <a:endParaRPr lang="en-US" dirty="0"/>
                    </a:p>
                  </a:txBody>
                  <a:tcPr/>
                </a:tc>
                <a:extLst>
                  <a:ext uri="{0D108BD9-81ED-4DB2-BD59-A6C34878D82A}">
                    <a16:rowId xmlns:a16="http://schemas.microsoft.com/office/drawing/2014/main" val="10002"/>
                  </a:ext>
                </a:extLst>
              </a:tr>
              <a:tr h="370840">
                <a:tc>
                  <a:txBody>
                    <a:bodyPr/>
                    <a:lstStyle/>
                    <a:p>
                      <a:r>
                        <a:rPr lang="en-US" dirty="0"/>
                        <a:t>Unknown value </a:t>
                      </a:r>
                    </a:p>
                  </a:txBody>
                  <a:tcPr/>
                </a:tc>
                <a:tc>
                  <a:txBody>
                    <a:bodyPr/>
                    <a:lstStyle/>
                    <a:p>
                      <a:r>
                        <a:rPr lang="en-US" i="1" dirty="0"/>
                        <a:t>U</a:t>
                      </a:r>
                      <a:r>
                        <a:rPr lang="en-US" dirty="0"/>
                        <a:t> (average) = ?</a:t>
                      </a:r>
                    </a:p>
                  </a:txBody>
                  <a:tcPr/>
                </a:tc>
                <a:extLst>
                  <a:ext uri="{0D108BD9-81ED-4DB2-BD59-A6C34878D82A}">
                    <a16:rowId xmlns:a16="http://schemas.microsoft.com/office/drawing/2014/main" val="10003"/>
                  </a:ext>
                </a:extLst>
              </a:tr>
              <a:tr h="370840">
                <a:tc>
                  <a:txBody>
                    <a:bodyPr/>
                    <a:lstStyle/>
                    <a:p>
                      <a:r>
                        <a:rPr lang="en-US" dirty="0"/>
                        <a:t>Use formula</a:t>
                      </a:r>
                    </a:p>
                  </a:txBody>
                  <a:tcPr/>
                </a:tc>
                <a:tc>
                  <a:txBody>
                    <a:bodyPr/>
                    <a:lstStyle/>
                    <a:p>
                      <a:r>
                        <a:rPr lang="en-US" i="1" u="none" dirty="0"/>
                        <a:t>A</a:t>
                      </a:r>
                      <a:r>
                        <a:rPr lang="en-US" u="none" baseline="-25000" dirty="0"/>
                        <a:t>1</a:t>
                      </a:r>
                      <a:r>
                        <a:rPr lang="en-US" i="1" u="none" dirty="0"/>
                        <a:t>U</a:t>
                      </a:r>
                      <a:r>
                        <a:rPr lang="en-US" u="none" baseline="-25000" dirty="0"/>
                        <a:t>1</a:t>
                      </a:r>
                      <a:r>
                        <a:rPr lang="en-US" u="none" dirty="0"/>
                        <a:t> + </a:t>
                      </a:r>
                      <a:r>
                        <a:rPr lang="en-US" i="1" u="none" dirty="0"/>
                        <a:t>A</a:t>
                      </a:r>
                      <a:r>
                        <a:rPr lang="en-US" u="none" baseline="-25000" dirty="0"/>
                        <a:t>2</a:t>
                      </a:r>
                      <a:r>
                        <a:rPr lang="en-US" i="1" u="none" dirty="0"/>
                        <a:t>U</a:t>
                      </a:r>
                      <a:r>
                        <a:rPr lang="en-US" u="none" baseline="-25000" dirty="0"/>
                        <a:t>2</a:t>
                      </a:r>
                      <a:endParaRPr lang="en-US" u="none" dirty="0"/>
                    </a:p>
                    <a:p>
                      <a:r>
                        <a:rPr lang="en-US" i="1" dirty="0"/>
                        <a:t>    A</a:t>
                      </a:r>
                      <a:r>
                        <a:rPr lang="en-US" baseline="-25000" dirty="0"/>
                        <a:t>1</a:t>
                      </a:r>
                      <a:r>
                        <a:rPr lang="en-US" dirty="0"/>
                        <a:t> + </a:t>
                      </a:r>
                      <a:r>
                        <a:rPr lang="en-US" i="1" dirty="0"/>
                        <a:t>A</a:t>
                      </a:r>
                      <a:r>
                        <a:rPr lang="en-US" baseline="-25000" dirty="0"/>
                        <a:t>2 </a:t>
                      </a:r>
                      <a:endParaRPr lang="en-US" dirty="0"/>
                    </a:p>
                  </a:txBody>
                  <a:tcPr/>
                </a:tc>
                <a:extLst>
                  <a:ext uri="{0D108BD9-81ED-4DB2-BD59-A6C34878D82A}">
                    <a16:rowId xmlns:a16="http://schemas.microsoft.com/office/drawing/2014/main" val="10004"/>
                  </a:ext>
                </a:extLst>
              </a:tr>
              <a:tr h="370840">
                <a:tc>
                  <a:txBody>
                    <a:bodyPr/>
                    <a:lstStyle/>
                    <a:p>
                      <a:r>
                        <a:rPr lang="en-US" dirty="0"/>
                        <a:t>Substitute</a:t>
                      </a:r>
                      <a:r>
                        <a:rPr lang="en-US" baseline="0" dirty="0"/>
                        <a:t> in formula</a:t>
                      </a:r>
                      <a:endParaRPr lang="en-US" dirty="0"/>
                    </a:p>
                  </a:txBody>
                  <a:tcPr/>
                </a:tc>
                <a:tc>
                  <a:txBody>
                    <a:bodyPr/>
                    <a:lstStyle/>
                    <a:p>
                      <a:r>
                        <a:rPr lang="en-US" u="sng" dirty="0"/>
                        <a:t>(16 X 1.8 )+ (4 x 2.8)</a:t>
                      </a:r>
                    </a:p>
                    <a:p>
                      <a:r>
                        <a:rPr lang="en-US" dirty="0"/>
                        <a:t>        (16 + 4)</a:t>
                      </a:r>
                    </a:p>
                  </a:txBody>
                  <a:tcPr/>
                </a:tc>
                <a:extLst>
                  <a:ext uri="{0D108BD9-81ED-4DB2-BD59-A6C34878D82A}">
                    <a16:rowId xmlns:a16="http://schemas.microsoft.com/office/drawing/2014/main" val="10005"/>
                  </a:ext>
                </a:extLst>
              </a:tr>
              <a:tr h="370840">
                <a:tc>
                  <a:txBody>
                    <a:bodyPr/>
                    <a:lstStyle/>
                    <a:p>
                      <a:endParaRPr lang="en-US" dirty="0"/>
                    </a:p>
                  </a:txBody>
                  <a:tcPr/>
                </a:tc>
                <a:tc>
                  <a:txBody>
                    <a:bodyPr/>
                    <a:lstStyle/>
                    <a:p>
                      <a:r>
                        <a:rPr lang="en-US" dirty="0"/>
                        <a:t>= </a:t>
                      </a:r>
                      <a:r>
                        <a:rPr lang="en-US" u="sng" dirty="0"/>
                        <a:t>28.8+ 11.2 </a:t>
                      </a:r>
                      <a:r>
                        <a:rPr lang="en-US" u="none" dirty="0"/>
                        <a:t>=</a:t>
                      </a:r>
                      <a:r>
                        <a:rPr lang="en-US" u="none" baseline="0" dirty="0"/>
                        <a:t> </a:t>
                      </a:r>
                      <a:r>
                        <a:rPr lang="en-US" u="sng" baseline="0" dirty="0"/>
                        <a:t>40 </a:t>
                      </a:r>
                      <a:r>
                        <a:rPr lang="en-US" u="none" baseline="0" dirty="0"/>
                        <a:t>= 2</a:t>
                      </a:r>
                      <a:endParaRPr lang="en-US" u="none" dirty="0"/>
                    </a:p>
                    <a:p>
                      <a:r>
                        <a:rPr lang="en-US" u="none" dirty="0"/>
                        <a:t>         20             20</a:t>
                      </a:r>
                    </a:p>
                  </a:txBody>
                  <a:tcPr/>
                </a:tc>
                <a:extLst>
                  <a:ext uri="{0D108BD9-81ED-4DB2-BD59-A6C34878D82A}">
                    <a16:rowId xmlns:a16="http://schemas.microsoft.com/office/drawing/2014/main" val="10006"/>
                  </a:ext>
                </a:extLst>
              </a:tr>
            </a:tbl>
          </a:graphicData>
        </a:graphic>
      </p:graphicFrame>
      <p:sp>
        <p:nvSpPr>
          <p:cNvPr id="11" name="Rectangle 10"/>
          <p:cNvSpPr/>
          <p:nvPr/>
        </p:nvSpPr>
        <p:spPr>
          <a:xfrm>
            <a:off x="838200" y="6488668"/>
            <a:ext cx="7848600" cy="369332"/>
          </a:xfrm>
          <a:prstGeom prst="rect">
            <a:avLst/>
          </a:prstGeom>
        </p:spPr>
        <p:txBody>
          <a:bodyPr wrap="square">
            <a:spAutoFit/>
          </a:bodyPr>
          <a:lstStyle/>
          <a:p>
            <a:r>
              <a:rPr lang="en-US" b="1" dirty="0"/>
              <a:t>Therefore the average U values of windows are 2.0 W/m</a:t>
            </a:r>
            <a:r>
              <a:rPr lang="en-US" b="1" baseline="30000" dirty="0"/>
              <a:t>2</a:t>
            </a:r>
            <a:r>
              <a:rPr lang="en-US" b="1" dirty="0"/>
              <a:t>K </a:t>
            </a:r>
          </a:p>
        </p:txBody>
      </p:sp>
      <p:cxnSp>
        <p:nvCxnSpPr>
          <p:cNvPr id="13" name="Straight Connector 12"/>
          <p:cNvCxnSpPr/>
          <p:nvPr/>
        </p:nvCxnSpPr>
        <p:spPr>
          <a:xfrm>
            <a:off x="3810000" y="4800600"/>
            <a:ext cx="11430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304800"/>
            <a:ext cx="6019800" cy="584775"/>
          </a:xfrm>
          <a:prstGeom prst="rect">
            <a:avLst/>
          </a:prstGeom>
          <a:noFill/>
        </p:spPr>
        <p:txBody>
          <a:bodyPr wrap="square" rtlCol="0">
            <a:spAutoFit/>
          </a:bodyPr>
          <a:lstStyle/>
          <a:p>
            <a:r>
              <a:rPr lang="en-US" sz="3200" b="1" dirty="0"/>
              <a:t>5. Temperature gradient</a:t>
            </a:r>
          </a:p>
        </p:txBody>
      </p:sp>
      <p:sp>
        <p:nvSpPr>
          <p:cNvPr id="3" name="Rectangle 2"/>
          <p:cNvSpPr/>
          <p:nvPr/>
        </p:nvSpPr>
        <p:spPr>
          <a:xfrm>
            <a:off x="609600" y="1066800"/>
            <a:ext cx="7925246" cy="2031325"/>
          </a:xfrm>
          <a:prstGeom prst="rect">
            <a:avLst/>
          </a:prstGeom>
        </p:spPr>
        <p:txBody>
          <a:bodyPr wrap="none">
            <a:spAutoFit/>
          </a:bodyPr>
          <a:lstStyle/>
          <a:p>
            <a:r>
              <a:rPr lang="en-US" b="1" dirty="0">
                <a:solidFill>
                  <a:srgbClr val="0070C0"/>
                </a:solidFill>
              </a:rPr>
              <a:t>A temperature difference between the inside and outside of a wall or roof </a:t>
            </a:r>
          </a:p>
          <a:p>
            <a:r>
              <a:rPr lang="en-US" b="1" dirty="0">
                <a:solidFill>
                  <a:srgbClr val="0070C0"/>
                </a:solidFill>
              </a:rPr>
              <a:t>causes a progressive change in temperature from the warm side to the cold side.</a:t>
            </a:r>
          </a:p>
          <a:p>
            <a:endParaRPr lang="en-US" dirty="0"/>
          </a:p>
          <a:p>
            <a:r>
              <a:rPr lang="en-US" dirty="0"/>
              <a:t>This </a:t>
            </a:r>
            <a:r>
              <a:rPr lang="en-US" b="1" i="1" dirty="0">
                <a:solidFill>
                  <a:srgbClr val="0070C0"/>
                </a:solidFill>
              </a:rPr>
              <a:t>Temperature Gradient </a:t>
            </a:r>
            <a:r>
              <a:rPr lang="en-US" dirty="0"/>
              <a:t>changes uniformly through each component, provided </a:t>
            </a:r>
          </a:p>
          <a:p>
            <a:r>
              <a:rPr lang="en-US" dirty="0"/>
              <a:t>that the material is homogenous, and the temperatures remain constant .</a:t>
            </a:r>
          </a:p>
          <a:p>
            <a:endParaRPr lang="en-US" dirty="0"/>
          </a:p>
          <a:p>
            <a:endParaRPr lang="en-US" dirty="0"/>
          </a:p>
        </p:txBody>
      </p:sp>
      <p:pic>
        <p:nvPicPr>
          <p:cNvPr id="30722" name="Picture 2" descr="http://www.buildingscience.com/documents/digests/bsd-114-interior-insulation-retrofits-of-load-bearing-masonry-walls-in-cold-climates/images/figure_04a_temp_gradient.jpg"/>
          <p:cNvPicPr>
            <a:picLocks noChangeAspect="1" noChangeArrowheads="1"/>
          </p:cNvPicPr>
          <p:nvPr/>
        </p:nvPicPr>
        <p:blipFill>
          <a:blip r:embed="rId2" cstate="print"/>
          <a:srcRect/>
          <a:stretch>
            <a:fillRect/>
          </a:stretch>
        </p:blipFill>
        <p:spPr bwMode="auto">
          <a:xfrm>
            <a:off x="1066799" y="2971800"/>
            <a:ext cx="6934201" cy="2881852"/>
          </a:xfrm>
          <a:prstGeom prst="rect">
            <a:avLst/>
          </a:prstGeom>
          <a:noFill/>
        </p:spPr>
      </p:pic>
      <p:sp>
        <p:nvSpPr>
          <p:cNvPr id="5" name="TextBox 4"/>
          <p:cNvSpPr txBox="1"/>
          <p:nvPr/>
        </p:nvSpPr>
        <p:spPr>
          <a:xfrm>
            <a:off x="0" y="4191000"/>
            <a:ext cx="1676400" cy="276999"/>
          </a:xfrm>
          <a:prstGeom prst="rect">
            <a:avLst/>
          </a:prstGeom>
          <a:noFill/>
        </p:spPr>
        <p:txBody>
          <a:bodyPr wrap="square" rtlCol="0">
            <a:spAutoFit/>
          </a:bodyPr>
          <a:lstStyle/>
          <a:p>
            <a:r>
              <a:rPr lang="en-US" sz="1200" b="1" dirty="0"/>
              <a:t>Temperature gradient</a:t>
            </a:r>
          </a:p>
        </p:txBody>
      </p:sp>
      <p:cxnSp>
        <p:nvCxnSpPr>
          <p:cNvPr id="7" name="Straight Arrow Connector 6"/>
          <p:cNvCxnSpPr/>
          <p:nvPr/>
        </p:nvCxnSpPr>
        <p:spPr>
          <a:xfrm>
            <a:off x="1547664" y="4329500"/>
            <a:ext cx="1043136" cy="24250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0" y="4648200"/>
            <a:ext cx="1676400" cy="276999"/>
          </a:xfrm>
          <a:prstGeom prst="rect">
            <a:avLst/>
          </a:prstGeom>
          <a:noFill/>
        </p:spPr>
        <p:txBody>
          <a:bodyPr wrap="square" rtlCol="0">
            <a:spAutoFit/>
          </a:bodyPr>
          <a:lstStyle/>
          <a:p>
            <a:r>
              <a:rPr lang="en-US" sz="1200" dirty="0"/>
              <a:t>Outside temperature</a:t>
            </a:r>
          </a:p>
        </p:txBody>
      </p:sp>
      <p:sp>
        <p:nvSpPr>
          <p:cNvPr id="9" name="TextBox 8"/>
          <p:cNvSpPr txBox="1"/>
          <p:nvPr/>
        </p:nvSpPr>
        <p:spPr>
          <a:xfrm>
            <a:off x="3657600" y="3276600"/>
            <a:ext cx="1676400" cy="276999"/>
          </a:xfrm>
          <a:prstGeom prst="rect">
            <a:avLst/>
          </a:prstGeom>
          <a:noFill/>
        </p:spPr>
        <p:txBody>
          <a:bodyPr wrap="square" rtlCol="0">
            <a:spAutoFit/>
          </a:bodyPr>
          <a:lstStyle/>
          <a:p>
            <a:r>
              <a:rPr lang="en-US" sz="1200" dirty="0"/>
              <a:t>Inside temperature</a:t>
            </a:r>
          </a:p>
        </p:txBody>
      </p:sp>
      <p:cxnSp>
        <p:nvCxnSpPr>
          <p:cNvPr id="11" name="Straight Arrow Connector 10"/>
          <p:cNvCxnSpPr/>
          <p:nvPr/>
        </p:nvCxnSpPr>
        <p:spPr>
          <a:xfrm rot="16200000" flipH="1">
            <a:off x="1447800" y="4800600"/>
            <a:ext cx="457200" cy="4572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a:off x="3200399" y="3429000"/>
            <a:ext cx="457201" cy="1905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0" y="3657600"/>
            <a:ext cx="1676400" cy="276999"/>
          </a:xfrm>
          <a:prstGeom prst="rect">
            <a:avLst/>
          </a:prstGeom>
          <a:noFill/>
        </p:spPr>
        <p:txBody>
          <a:bodyPr wrap="square" rtlCol="0">
            <a:spAutoFit/>
          </a:bodyPr>
          <a:lstStyle/>
          <a:p>
            <a:r>
              <a:rPr lang="en-US" sz="1200" b="1" dirty="0"/>
              <a:t>Boundary temperature</a:t>
            </a:r>
          </a:p>
        </p:txBody>
      </p:sp>
      <p:cxnSp>
        <p:nvCxnSpPr>
          <p:cNvPr id="16" name="Straight Arrow Connector 15"/>
          <p:cNvCxnSpPr/>
          <p:nvPr/>
        </p:nvCxnSpPr>
        <p:spPr>
          <a:xfrm>
            <a:off x="1600200" y="3810000"/>
            <a:ext cx="1531640" cy="124599"/>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7668343" y="5589240"/>
            <a:ext cx="1458273" cy="954107"/>
          </a:xfrm>
          <a:prstGeom prst="rect">
            <a:avLst/>
          </a:prstGeom>
          <a:ln w="9525">
            <a:solidFill>
              <a:schemeClr val="tx1"/>
            </a:solidFill>
          </a:ln>
        </p:spPr>
        <p:txBody>
          <a:bodyPr wrap="square">
            <a:spAutoFit/>
          </a:bodyPr>
          <a:lstStyle/>
          <a:p>
            <a:pPr algn="ctr"/>
            <a:r>
              <a:rPr lang="en-US" sz="1400" b="1" dirty="0">
                <a:solidFill>
                  <a:srgbClr val="0070C0"/>
                </a:solidFill>
              </a:rPr>
              <a:t>Possible location of condensation and freezing planes </a:t>
            </a:r>
            <a:endParaRPr lang="en-GB" sz="1400" dirty="0"/>
          </a:p>
        </p:txBody>
      </p:sp>
      <p:cxnSp>
        <p:nvCxnSpPr>
          <p:cNvPr id="10" name="Straight Arrow Connector 9"/>
          <p:cNvCxnSpPr/>
          <p:nvPr/>
        </p:nvCxnSpPr>
        <p:spPr>
          <a:xfrm flipH="1" flipV="1">
            <a:off x="6732240" y="5029200"/>
            <a:ext cx="1008112" cy="56004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188640"/>
            <a:ext cx="6019800" cy="584775"/>
          </a:xfrm>
          <a:prstGeom prst="rect">
            <a:avLst/>
          </a:prstGeom>
          <a:noFill/>
        </p:spPr>
        <p:txBody>
          <a:bodyPr wrap="square" rtlCol="0">
            <a:spAutoFit/>
          </a:bodyPr>
          <a:lstStyle/>
          <a:p>
            <a:r>
              <a:rPr lang="en-US" sz="3200" b="1" dirty="0"/>
              <a:t>Temperature gradient</a:t>
            </a:r>
          </a:p>
        </p:txBody>
      </p:sp>
      <p:sp>
        <p:nvSpPr>
          <p:cNvPr id="3" name="Rectangle 2"/>
          <p:cNvSpPr/>
          <p:nvPr/>
        </p:nvSpPr>
        <p:spPr>
          <a:xfrm>
            <a:off x="220584" y="2488250"/>
            <a:ext cx="8702832" cy="923330"/>
          </a:xfrm>
          <a:prstGeom prst="rect">
            <a:avLst/>
          </a:prstGeom>
        </p:spPr>
        <p:txBody>
          <a:bodyPr wrap="none">
            <a:spAutoFit/>
          </a:bodyPr>
          <a:lstStyle/>
          <a:p>
            <a:r>
              <a:rPr lang="en-US" dirty="0"/>
              <a:t>The formula below applies to </a:t>
            </a:r>
            <a:r>
              <a:rPr lang="en-US" b="1" dirty="0">
                <a:solidFill>
                  <a:srgbClr val="0070C0"/>
                </a:solidFill>
              </a:rPr>
              <a:t>calculating the temperature difference at boundary points :-</a:t>
            </a:r>
          </a:p>
          <a:p>
            <a:endParaRPr lang="en-US" b="1" dirty="0">
              <a:solidFill>
                <a:srgbClr val="0070C0"/>
              </a:solidFill>
            </a:endParaRPr>
          </a:p>
          <a:p>
            <a:r>
              <a:rPr lang="en-US" dirty="0"/>
              <a:t> </a:t>
            </a:r>
          </a:p>
        </p:txBody>
      </p:sp>
      <p:sp>
        <p:nvSpPr>
          <p:cNvPr id="4" name="Rectangle 3"/>
          <p:cNvSpPr/>
          <p:nvPr/>
        </p:nvSpPr>
        <p:spPr>
          <a:xfrm>
            <a:off x="1115616" y="3429000"/>
            <a:ext cx="3140968" cy="1384995"/>
          </a:xfrm>
          <a:prstGeom prst="rect">
            <a:avLst/>
          </a:prstGeom>
        </p:spPr>
        <p:txBody>
          <a:bodyPr wrap="square">
            <a:spAutoFit/>
          </a:bodyPr>
          <a:lstStyle/>
          <a:p>
            <a:pPr>
              <a:buFont typeface="Symbol" pitchFamily="18" charset="2"/>
              <a:buChar char="D"/>
            </a:pPr>
            <a:r>
              <a:rPr lang="en-US" sz="2400" b="1" dirty="0">
                <a:solidFill>
                  <a:srgbClr val="0070C0"/>
                </a:solidFill>
                <a:latin typeface="Symbol" pitchFamily="18" charset="2"/>
              </a:rPr>
              <a:t>q </a:t>
            </a:r>
            <a:r>
              <a:rPr lang="en-US" sz="2400" b="1" dirty="0">
                <a:solidFill>
                  <a:srgbClr val="0070C0"/>
                </a:solidFill>
              </a:rPr>
              <a:t> =  </a:t>
            </a:r>
            <a:r>
              <a:rPr lang="en-US" sz="2400" b="1" i="1" u="sng" dirty="0">
                <a:solidFill>
                  <a:srgbClr val="0070C0"/>
                </a:solidFill>
              </a:rPr>
              <a:t>R</a:t>
            </a:r>
          </a:p>
          <a:p>
            <a:r>
              <a:rPr lang="en-US" dirty="0">
                <a:latin typeface="Symbol" pitchFamily="18" charset="2"/>
              </a:rPr>
              <a:t> </a:t>
            </a:r>
            <a:r>
              <a:rPr lang="en-US" sz="2400" b="1" dirty="0">
                <a:solidFill>
                  <a:srgbClr val="0070C0"/>
                </a:solidFill>
                <a:latin typeface="Symbol" pitchFamily="18" charset="2"/>
              </a:rPr>
              <a:t>q</a:t>
            </a:r>
            <a:r>
              <a:rPr lang="en-US" sz="2400" b="1" baseline="-25000" dirty="0">
                <a:solidFill>
                  <a:srgbClr val="0070C0"/>
                </a:solidFill>
              </a:rPr>
              <a:t>T</a:t>
            </a:r>
            <a:r>
              <a:rPr lang="en-US" sz="2400" b="1" dirty="0">
                <a:solidFill>
                  <a:srgbClr val="0070C0"/>
                </a:solidFill>
              </a:rPr>
              <a:t>       R</a:t>
            </a:r>
            <a:r>
              <a:rPr lang="en-US" sz="2400" b="1" baseline="-25000" dirty="0">
                <a:solidFill>
                  <a:srgbClr val="0070C0"/>
                </a:solidFill>
              </a:rPr>
              <a:t>T</a:t>
            </a:r>
            <a:endParaRPr lang="en-US" sz="2400" b="1" i="1" baseline="-25000" dirty="0">
              <a:solidFill>
                <a:srgbClr val="0070C0"/>
              </a:solidFill>
            </a:endParaRPr>
          </a:p>
          <a:p>
            <a:endParaRPr lang="en-US" i="1" u="sng" dirty="0">
              <a:latin typeface="Symbol" pitchFamily="18" charset="2"/>
            </a:endParaRPr>
          </a:p>
          <a:p>
            <a:endParaRPr lang="en-US" dirty="0">
              <a:latin typeface="Symbol" pitchFamily="18" charset="2"/>
            </a:endParaRPr>
          </a:p>
        </p:txBody>
      </p:sp>
      <p:cxnSp>
        <p:nvCxnSpPr>
          <p:cNvPr id="6" name="Straight Connector 5"/>
          <p:cNvCxnSpPr/>
          <p:nvPr/>
        </p:nvCxnSpPr>
        <p:spPr>
          <a:xfrm>
            <a:off x="1187624" y="3861048"/>
            <a:ext cx="304800" cy="1588"/>
          </a:xfrm>
          <a:prstGeom prst="line">
            <a:avLst/>
          </a:prstGeom>
        </p:spPr>
        <p:style>
          <a:lnRef idx="2">
            <a:schemeClr val="accent1"/>
          </a:lnRef>
          <a:fillRef idx="0">
            <a:schemeClr val="accent1"/>
          </a:fillRef>
          <a:effectRef idx="1">
            <a:schemeClr val="accent1"/>
          </a:effectRef>
          <a:fontRef idx="minor">
            <a:schemeClr val="tx1"/>
          </a:fontRef>
        </p:style>
      </p:cxnSp>
      <p:sp>
        <p:nvSpPr>
          <p:cNvPr id="7" name="Rectangle 6"/>
          <p:cNvSpPr/>
          <p:nvPr/>
        </p:nvSpPr>
        <p:spPr>
          <a:xfrm>
            <a:off x="542764" y="4437112"/>
            <a:ext cx="7914456" cy="1846659"/>
          </a:xfrm>
          <a:prstGeom prst="rect">
            <a:avLst/>
          </a:prstGeom>
        </p:spPr>
        <p:txBody>
          <a:bodyPr wrap="square">
            <a:spAutoFit/>
          </a:bodyPr>
          <a:lstStyle/>
          <a:p>
            <a:r>
              <a:rPr lang="en-US" b="1" dirty="0">
                <a:solidFill>
                  <a:srgbClr val="0070C0"/>
                </a:solidFill>
              </a:rPr>
              <a:t>Where:</a:t>
            </a:r>
            <a:r>
              <a:rPr lang="en-US" b="1" dirty="0">
                <a:solidFill>
                  <a:srgbClr val="0070C0"/>
                </a:solidFill>
                <a:latin typeface="Symbol" pitchFamily="18" charset="2"/>
              </a:rPr>
              <a:t> </a:t>
            </a:r>
            <a:r>
              <a:rPr lang="en-US" sz="2400" b="1" dirty="0">
                <a:solidFill>
                  <a:srgbClr val="0070C0"/>
                </a:solidFill>
                <a:latin typeface="Symbol" pitchFamily="18" charset="2"/>
              </a:rPr>
              <a:t>Dq </a:t>
            </a:r>
            <a:r>
              <a:rPr lang="en-US" sz="2400" b="1" dirty="0">
                <a:solidFill>
                  <a:srgbClr val="0070C0"/>
                </a:solidFill>
              </a:rPr>
              <a:t>= temperature difference across a particular layer</a:t>
            </a:r>
          </a:p>
          <a:p>
            <a:r>
              <a:rPr lang="en-US" sz="2400" b="1" dirty="0">
                <a:solidFill>
                  <a:srgbClr val="0070C0"/>
                </a:solidFill>
              </a:rPr>
              <a:t>             R   = resistance of that layer</a:t>
            </a:r>
          </a:p>
          <a:p>
            <a:r>
              <a:rPr lang="en-US" sz="2400" b="1" dirty="0">
                <a:solidFill>
                  <a:srgbClr val="0070C0"/>
                </a:solidFill>
              </a:rPr>
              <a:t>             </a:t>
            </a:r>
            <a:r>
              <a:rPr lang="en-US" sz="2400" b="1" dirty="0">
                <a:solidFill>
                  <a:srgbClr val="0070C0"/>
                </a:solidFill>
                <a:latin typeface="Symbol" pitchFamily="18" charset="2"/>
              </a:rPr>
              <a:t>q</a:t>
            </a:r>
            <a:r>
              <a:rPr lang="en-US" sz="2400" b="1" baseline="-25000" dirty="0">
                <a:solidFill>
                  <a:srgbClr val="0070C0"/>
                </a:solidFill>
              </a:rPr>
              <a:t>T </a:t>
            </a:r>
            <a:r>
              <a:rPr lang="en-US" sz="2400" b="1" dirty="0">
                <a:solidFill>
                  <a:srgbClr val="0070C0"/>
                </a:solidFill>
              </a:rPr>
              <a:t> = total temp difference across the whole structure</a:t>
            </a:r>
          </a:p>
          <a:p>
            <a:r>
              <a:rPr lang="en-US" sz="2400" b="1" dirty="0">
                <a:solidFill>
                  <a:srgbClr val="0070C0"/>
                </a:solidFill>
              </a:rPr>
              <a:t>             R</a:t>
            </a:r>
            <a:r>
              <a:rPr lang="en-US" sz="2400" b="1" baseline="-25000" dirty="0">
                <a:solidFill>
                  <a:srgbClr val="0070C0"/>
                </a:solidFill>
              </a:rPr>
              <a:t>T  </a:t>
            </a:r>
            <a:r>
              <a:rPr lang="en-US" sz="2400" b="1" dirty="0">
                <a:solidFill>
                  <a:srgbClr val="0070C0"/>
                </a:solidFill>
              </a:rPr>
              <a:t>= total resistance of the whole structure</a:t>
            </a:r>
          </a:p>
          <a:p>
            <a:r>
              <a:rPr lang="en-US" b="1" dirty="0">
                <a:solidFill>
                  <a:srgbClr val="0070C0"/>
                </a:solidFill>
              </a:rPr>
              <a:t>  </a:t>
            </a:r>
          </a:p>
        </p:txBody>
      </p:sp>
      <p:sp>
        <p:nvSpPr>
          <p:cNvPr id="8" name="Rectangle 7"/>
          <p:cNvSpPr/>
          <p:nvPr/>
        </p:nvSpPr>
        <p:spPr>
          <a:xfrm>
            <a:off x="179512" y="908720"/>
            <a:ext cx="8640960" cy="1477328"/>
          </a:xfrm>
          <a:prstGeom prst="rect">
            <a:avLst/>
          </a:prstGeom>
        </p:spPr>
        <p:txBody>
          <a:bodyPr wrap="square">
            <a:spAutoFit/>
          </a:bodyPr>
          <a:lstStyle/>
          <a:p>
            <a:pPr algn="just"/>
            <a:r>
              <a:rPr lang="en-US" dirty="0"/>
              <a:t>The temperature existing at any point in a wall under any given exterior and interior temperature conditions is of great significance in designing problem-free building enclosures. </a:t>
            </a:r>
            <a:r>
              <a:rPr lang="en-US" b="1" dirty="0">
                <a:solidFill>
                  <a:srgbClr val="0070C0"/>
                </a:solidFill>
              </a:rPr>
              <a:t>An ability to calculate the thermal gradient permits the designer to forecast the location of condensation and freezing planes in the wall, and to assess the suitability of any construction. </a:t>
            </a:r>
          </a:p>
        </p:txBody>
      </p:sp>
      <p:sp>
        <p:nvSpPr>
          <p:cNvPr id="9" name="TextBox 8"/>
          <p:cNvSpPr txBox="1"/>
          <p:nvPr/>
        </p:nvSpPr>
        <p:spPr>
          <a:xfrm>
            <a:off x="6732240" y="6340970"/>
            <a:ext cx="2088232" cy="461665"/>
          </a:xfrm>
          <a:prstGeom prst="rect">
            <a:avLst/>
          </a:prstGeom>
          <a:noFill/>
        </p:spPr>
        <p:txBody>
          <a:bodyPr wrap="square" rtlCol="0">
            <a:spAutoFit/>
          </a:bodyPr>
          <a:lstStyle/>
          <a:p>
            <a:r>
              <a:rPr lang="en-GB" sz="2400" b="1" dirty="0">
                <a:solidFill>
                  <a:srgbClr val="0070C0"/>
                </a:solidFill>
              </a:rPr>
              <a:t>COPY DOWN</a:t>
            </a:r>
          </a:p>
        </p:txBody>
      </p:sp>
      <p:sp>
        <p:nvSpPr>
          <p:cNvPr id="5" name="TextBox 4">
            <a:extLst>
              <a:ext uri="{FF2B5EF4-FFF2-40B4-BE49-F238E27FC236}">
                <a16:creationId xmlns:a16="http://schemas.microsoft.com/office/drawing/2014/main" id="{BFF640C3-C996-79B0-ACB3-132C2AE5579B}"/>
              </a:ext>
            </a:extLst>
          </p:cNvPr>
          <p:cNvSpPr txBox="1"/>
          <p:nvPr/>
        </p:nvSpPr>
        <p:spPr>
          <a:xfrm>
            <a:off x="220584" y="2843644"/>
            <a:ext cx="1493171" cy="369332"/>
          </a:xfrm>
          <a:prstGeom prst="rect">
            <a:avLst/>
          </a:prstGeom>
          <a:noFill/>
        </p:spPr>
        <p:txBody>
          <a:bodyPr wrap="square" rtlCol="0">
            <a:spAutoFit/>
          </a:bodyPr>
          <a:lstStyle/>
          <a:p>
            <a:r>
              <a:rPr lang="en-GB" dirty="0"/>
              <a:t>(</a:t>
            </a:r>
            <a:r>
              <a:rPr lang="en-US" sz="1800" b="1" dirty="0">
                <a:solidFill>
                  <a:srgbClr val="0070C0"/>
                </a:solidFill>
                <a:latin typeface="Symbol" pitchFamily="18" charset="2"/>
              </a:rPr>
              <a:t>q  = </a:t>
            </a:r>
            <a:r>
              <a:rPr lang="en-GB" dirty="0"/>
              <a:t>Theta)</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304800"/>
            <a:ext cx="6019800" cy="584775"/>
          </a:xfrm>
          <a:prstGeom prst="rect">
            <a:avLst/>
          </a:prstGeom>
          <a:noFill/>
        </p:spPr>
        <p:txBody>
          <a:bodyPr wrap="square" rtlCol="0">
            <a:spAutoFit/>
          </a:bodyPr>
          <a:lstStyle/>
          <a:p>
            <a:r>
              <a:rPr lang="en-US" sz="3200" b="1" dirty="0"/>
              <a:t>Example 5 -              </a:t>
            </a:r>
          </a:p>
        </p:txBody>
      </p:sp>
      <p:sp>
        <p:nvSpPr>
          <p:cNvPr id="3" name="Rectangle 2"/>
          <p:cNvSpPr/>
          <p:nvPr/>
        </p:nvSpPr>
        <p:spPr>
          <a:xfrm>
            <a:off x="604824" y="869520"/>
            <a:ext cx="7628820" cy="2215991"/>
          </a:xfrm>
          <a:prstGeom prst="rect">
            <a:avLst/>
          </a:prstGeom>
        </p:spPr>
        <p:txBody>
          <a:bodyPr wrap="none">
            <a:spAutoFit/>
          </a:bodyPr>
          <a:lstStyle/>
          <a:p>
            <a:pPr algn="just"/>
            <a:r>
              <a:rPr lang="en-US" sz="2000" dirty="0"/>
              <a:t>A room has an external wall with a U value of 1.5 W/m</a:t>
            </a:r>
            <a:r>
              <a:rPr lang="en-US" sz="2000" baseline="30000" dirty="0"/>
              <a:t>2</a:t>
            </a:r>
            <a:r>
              <a:rPr lang="en-US" sz="2000" dirty="0"/>
              <a:t>K</a:t>
            </a:r>
          </a:p>
          <a:p>
            <a:pPr algn="just"/>
            <a:r>
              <a:rPr lang="en-US" sz="2000" dirty="0"/>
              <a:t>and contains air at 20</a:t>
            </a:r>
            <a:r>
              <a:rPr lang="en-US" sz="2000" baseline="30000" dirty="0"/>
              <a:t>o</a:t>
            </a:r>
            <a:r>
              <a:rPr lang="en-US" sz="2000" dirty="0"/>
              <a:t>C when the outside temperature is 5</a:t>
            </a:r>
            <a:r>
              <a:rPr lang="en-US" sz="2000" baseline="30000" dirty="0"/>
              <a:t>o</a:t>
            </a:r>
            <a:r>
              <a:rPr lang="en-US" sz="2000" dirty="0"/>
              <a:t>C . </a:t>
            </a:r>
          </a:p>
          <a:p>
            <a:pPr algn="just"/>
            <a:endParaRPr lang="en-US" sz="2000" dirty="0"/>
          </a:p>
          <a:p>
            <a:pPr algn="just"/>
            <a:r>
              <a:rPr lang="en-US" sz="2000" dirty="0"/>
              <a:t>The resistance of the internal surface layer ( a plaster) is 0.12 W/m</a:t>
            </a:r>
            <a:r>
              <a:rPr lang="en-US" sz="2000" baseline="30000" dirty="0"/>
              <a:t>2</a:t>
            </a:r>
            <a:r>
              <a:rPr lang="en-US" sz="2000" dirty="0"/>
              <a:t>K. </a:t>
            </a:r>
          </a:p>
          <a:p>
            <a:pPr algn="just"/>
            <a:endParaRPr lang="en-US" sz="2000" dirty="0"/>
          </a:p>
          <a:p>
            <a:pPr algn="just"/>
            <a:r>
              <a:rPr lang="en-US" sz="2000" dirty="0"/>
              <a:t>Calculate the boundary temperature on the internal surface of the wall.</a:t>
            </a:r>
          </a:p>
          <a:p>
            <a:endParaRPr lang="en-US" dirty="0"/>
          </a:p>
        </p:txBody>
      </p:sp>
      <p:sp>
        <p:nvSpPr>
          <p:cNvPr id="4" name="Rectangle 3"/>
          <p:cNvSpPr/>
          <p:nvPr/>
        </p:nvSpPr>
        <p:spPr>
          <a:xfrm>
            <a:off x="971600" y="3212976"/>
            <a:ext cx="1205368" cy="1384995"/>
          </a:xfrm>
          <a:prstGeom prst="rect">
            <a:avLst/>
          </a:prstGeom>
        </p:spPr>
        <p:txBody>
          <a:bodyPr wrap="square">
            <a:spAutoFit/>
          </a:bodyPr>
          <a:lstStyle/>
          <a:p>
            <a:pPr>
              <a:buFont typeface="Symbol" pitchFamily="18" charset="2"/>
              <a:buChar char="D"/>
            </a:pPr>
            <a:r>
              <a:rPr lang="en-US" sz="2400" dirty="0">
                <a:latin typeface="Symbol" pitchFamily="18" charset="2"/>
              </a:rPr>
              <a:t>q </a:t>
            </a:r>
            <a:r>
              <a:rPr lang="en-US" sz="2400" dirty="0"/>
              <a:t> = </a:t>
            </a:r>
            <a:r>
              <a:rPr lang="en-US" sz="2400" i="1" u="sng" dirty="0"/>
              <a:t>R</a:t>
            </a:r>
          </a:p>
          <a:p>
            <a:r>
              <a:rPr lang="en-US" dirty="0">
                <a:latin typeface="Symbol" pitchFamily="18" charset="2"/>
              </a:rPr>
              <a:t> </a:t>
            </a:r>
            <a:r>
              <a:rPr lang="en-US" sz="2400" dirty="0">
                <a:latin typeface="Symbol" pitchFamily="18" charset="2"/>
              </a:rPr>
              <a:t>q</a:t>
            </a:r>
            <a:r>
              <a:rPr lang="en-US" sz="2400" baseline="-25000" dirty="0"/>
              <a:t>T</a:t>
            </a:r>
            <a:r>
              <a:rPr lang="en-US" sz="2400" dirty="0"/>
              <a:t>     R</a:t>
            </a:r>
            <a:r>
              <a:rPr lang="en-US" sz="2400" baseline="-25000" dirty="0"/>
              <a:t>T</a:t>
            </a:r>
            <a:endParaRPr lang="en-US" sz="2400" i="1" baseline="-25000" dirty="0"/>
          </a:p>
          <a:p>
            <a:endParaRPr lang="en-US" i="1" u="sng" dirty="0">
              <a:latin typeface="Symbol" pitchFamily="18" charset="2"/>
            </a:endParaRPr>
          </a:p>
          <a:p>
            <a:endParaRPr lang="en-US" dirty="0">
              <a:latin typeface="Symbol" pitchFamily="18" charset="2"/>
            </a:endParaRPr>
          </a:p>
        </p:txBody>
      </p:sp>
      <p:cxnSp>
        <p:nvCxnSpPr>
          <p:cNvPr id="6" name="Straight Connector 5"/>
          <p:cNvCxnSpPr/>
          <p:nvPr/>
        </p:nvCxnSpPr>
        <p:spPr>
          <a:xfrm>
            <a:off x="1043608" y="3645024"/>
            <a:ext cx="304800" cy="1588"/>
          </a:xfrm>
          <a:prstGeom prst="line">
            <a:avLst/>
          </a:prstGeom>
        </p:spPr>
        <p:style>
          <a:lnRef idx="2">
            <a:schemeClr val="dk1"/>
          </a:lnRef>
          <a:fillRef idx="0">
            <a:schemeClr val="dk1"/>
          </a:fillRef>
          <a:effectRef idx="1">
            <a:schemeClr val="dk1"/>
          </a:effectRef>
          <a:fontRef idx="minor">
            <a:schemeClr val="tx1"/>
          </a:fontRef>
        </p:style>
      </p:cxnSp>
      <p:sp>
        <p:nvSpPr>
          <p:cNvPr id="7" name="Rectangle 6"/>
          <p:cNvSpPr/>
          <p:nvPr/>
        </p:nvSpPr>
        <p:spPr>
          <a:xfrm>
            <a:off x="688268" y="5016151"/>
            <a:ext cx="6228184" cy="1200329"/>
          </a:xfrm>
          <a:prstGeom prst="rect">
            <a:avLst/>
          </a:prstGeom>
        </p:spPr>
        <p:txBody>
          <a:bodyPr wrap="square">
            <a:spAutoFit/>
          </a:bodyPr>
          <a:lstStyle/>
          <a:p>
            <a:r>
              <a:rPr lang="en-US" dirty="0"/>
              <a:t>where</a:t>
            </a:r>
            <a:r>
              <a:rPr lang="en-US" dirty="0">
                <a:latin typeface="Symbol" pitchFamily="18" charset="2"/>
              </a:rPr>
              <a:t> Dq </a:t>
            </a:r>
            <a:r>
              <a:rPr lang="en-US" dirty="0"/>
              <a:t>= temperature difference across a particular layer</a:t>
            </a:r>
          </a:p>
          <a:p>
            <a:r>
              <a:rPr lang="en-US" dirty="0"/>
              <a:t>             R   = resistance of that layer</a:t>
            </a:r>
          </a:p>
          <a:p>
            <a:r>
              <a:rPr lang="en-US" dirty="0"/>
              <a:t>             </a:t>
            </a:r>
            <a:r>
              <a:rPr lang="en-US" dirty="0">
                <a:latin typeface="Symbol" pitchFamily="18" charset="2"/>
              </a:rPr>
              <a:t>q</a:t>
            </a:r>
            <a:r>
              <a:rPr lang="en-US" baseline="-25000" dirty="0"/>
              <a:t>T </a:t>
            </a:r>
            <a:r>
              <a:rPr lang="en-US" dirty="0"/>
              <a:t> = total temperature difference across the structure</a:t>
            </a:r>
          </a:p>
          <a:p>
            <a:r>
              <a:rPr lang="en-US" dirty="0"/>
              <a:t>             R</a:t>
            </a:r>
            <a:r>
              <a:rPr lang="en-US" baseline="-25000" dirty="0"/>
              <a:t>T  </a:t>
            </a:r>
            <a:r>
              <a:rPr lang="en-US" dirty="0"/>
              <a:t>= total resistance of the structure</a:t>
            </a:r>
          </a:p>
        </p:txBody>
      </p:sp>
      <p:sp>
        <p:nvSpPr>
          <p:cNvPr id="5" name="TextBox 4">
            <a:extLst>
              <a:ext uri="{FF2B5EF4-FFF2-40B4-BE49-F238E27FC236}">
                <a16:creationId xmlns:a16="http://schemas.microsoft.com/office/drawing/2014/main" id="{D3053E3E-326C-0A9D-C04F-44BCBA923885}"/>
              </a:ext>
            </a:extLst>
          </p:cNvPr>
          <p:cNvSpPr txBox="1"/>
          <p:nvPr/>
        </p:nvSpPr>
        <p:spPr>
          <a:xfrm>
            <a:off x="6983760" y="5908630"/>
            <a:ext cx="2085238" cy="461665"/>
          </a:xfrm>
          <a:prstGeom prst="rect">
            <a:avLst/>
          </a:prstGeom>
          <a:noFill/>
        </p:spPr>
        <p:txBody>
          <a:bodyPr wrap="square" rtlCol="0">
            <a:spAutoFit/>
          </a:bodyPr>
          <a:lstStyle/>
          <a:p>
            <a:r>
              <a:rPr lang="en-GB" sz="2400" b="1" dirty="0">
                <a:solidFill>
                  <a:srgbClr val="0070C0"/>
                </a:solidFill>
              </a:rPr>
              <a:t>COPY DOWN</a:t>
            </a:r>
          </a:p>
        </p:txBody>
      </p:sp>
      <p:cxnSp>
        <p:nvCxnSpPr>
          <p:cNvPr id="9" name="Straight Connector 8">
            <a:extLst>
              <a:ext uri="{FF2B5EF4-FFF2-40B4-BE49-F238E27FC236}">
                <a16:creationId xmlns:a16="http://schemas.microsoft.com/office/drawing/2014/main" id="{9AF92C2E-17C0-38D9-1784-DE96B5C3D9C5}"/>
              </a:ext>
            </a:extLst>
          </p:cNvPr>
          <p:cNvCxnSpPr>
            <a:cxnSpLocks/>
          </p:cNvCxnSpPr>
          <p:nvPr/>
        </p:nvCxnSpPr>
        <p:spPr>
          <a:xfrm>
            <a:off x="6876256" y="3204017"/>
            <a:ext cx="0" cy="1529011"/>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5330B1EB-C2D1-7132-8A8B-ECE8DEF56498}"/>
              </a:ext>
            </a:extLst>
          </p:cNvPr>
          <p:cNvCxnSpPr>
            <a:cxnSpLocks/>
          </p:cNvCxnSpPr>
          <p:nvPr/>
        </p:nvCxnSpPr>
        <p:spPr>
          <a:xfrm>
            <a:off x="7596336" y="3212976"/>
            <a:ext cx="0" cy="1529011"/>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0AA3E05-76F9-0364-72A4-5D8448FF281F}"/>
              </a:ext>
            </a:extLst>
          </p:cNvPr>
          <p:cNvCxnSpPr>
            <a:cxnSpLocks/>
          </p:cNvCxnSpPr>
          <p:nvPr/>
        </p:nvCxnSpPr>
        <p:spPr>
          <a:xfrm>
            <a:off x="7812360" y="3204017"/>
            <a:ext cx="0" cy="1529011"/>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59E8F06-77F2-76CD-38D8-D983462BF468}"/>
              </a:ext>
            </a:extLst>
          </p:cNvPr>
          <p:cNvCxnSpPr>
            <a:cxnSpLocks/>
          </p:cNvCxnSpPr>
          <p:nvPr/>
        </p:nvCxnSpPr>
        <p:spPr>
          <a:xfrm>
            <a:off x="6876256" y="3429000"/>
            <a:ext cx="72008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C420DFF4-3085-BBA8-B11C-76DE0AC7B7AD}"/>
              </a:ext>
            </a:extLst>
          </p:cNvPr>
          <p:cNvCxnSpPr>
            <a:cxnSpLocks/>
          </p:cNvCxnSpPr>
          <p:nvPr/>
        </p:nvCxnSpPr>
        <p:spPr>
          <a:xfrm flipH="1">
            <a:off x="6884640" y="3645024"/>
            <a:ext cx="7116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F4AEA0A-40F1-9F45-BEF3-85B5988A071A}"/>
              </a:ext>
            </a:extLst>
          </p:cNvPr>
          <p:cNvCxnSpPr>
            <a:cxnSpLocks/>
          </p:cNvCxnSpPr>
          <p:nvPr/>
        </p:nvCxnSpPr>
        <p:spPr>
          <a:xfrm flipH="1">
            <a:off x="6884640" y="3861048"/>
            <a:ext cx="7116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1BD70441-6DD3-594F-7534-08938E40927B}"/>
              </a:ext>
            </a:extLst>
          </p:cNvPr>
          <p:cNvCxnSpPr>
            <a:cxnSpLocks/>
          </p:cNvCxnSpPr>
          <p:nvPr/>
        </p:nvCxnSpPr>
        <p:spPr>
          <a:xfrm flipH="1">
            <a:off x="6876256" y="4077072"/>
            <a:ext cx="7116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B666122-C9CF-A4B6-8302-345FA75C3A93}"/>
              </a:ext>
            </a:extLst>
          </p:cNvPr>
          <p:cNvCxnSpPr>
            <a:cxnSpLocks/>
          </p:cNvCxnSpPr>
          <p:nvPr/>
        </p:nvCxnSpPr>
        <p:spPr>
          <a:xfrm flipH="1">
            <a:off x="6876256" y="4293096"/>
            <a:ext cx="7116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DF0BF5E-47C0-0D7F-47B3-25AD751515F1}"/>
              </a:ext>
            </a:extLst>
          </p:cNvPr>
          <p:cNvCxnSpPr>
            <a:cxnSpLocks/>
          </p:cNvCxnSpPr>
          <p:nvPr/>
        </p:nvCxnSpPr>
        <p:spPr>
          <a:xfrm flipH="1">
            <a:off x="6884640" y="4509120"/>
            <a:ext cx="7116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335EE72-B590-2D79-99F9-4861FA11E5D7}"/>
              </a:ext>
            </a:extLst>
          </p:cNvPr>
          <p:cNvCxnSpPr>
            <a:cxnSpLocks/>
          </p:cNvCxnSpPr>
          <p:nvPr/>
        </p:nvCxnSpPr>
        <p:spPr>
          <a:xfrm flipH="1">
            <a:off x="6884640" y="4741987"/>
            <a:ext cx="711696" cy="0"/>
          </a:xfrm>
          <a:prstGeom prst="line">
            <a:avLst/>
          </a:prstGeom>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B3A0E876-9996-EFE8-800A-53FFB2ADCCBB}"/>
              </a:ext>
            </a:extLst>
          </p:cNvPr>
          <p:cNvSpPr/>
          <p:nvPr/>
        </p:nvSpPr>
        <p:spPr>
          <a:xfrm>
            <a:off x="7635350" y="3212976"/>
            <a:ext cx="144001" cy="15200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Arrow Connector 26">
            <a:extLst>
              <a:ext uri="{FF2B5EF4-FFF2-40B4-BE49-F238E27FC236}">
                <a16:creationId xmlns:a16="http://schemas.microsoft.com/office/drawing/2014/main" id="{74941286-E81E-F4ED-15B0-03F246CA54CB}"/>
              </a:ext>
            </a:extLst>
          </p:cNvPr>
          <p:cNvCxnSpPr>
            <a:cxnSpLocks/>
          </p:cNvCxnSpPr>
          <p:nvPr/>
        </p:nvCxnSpPr>
        <p:spPr>
          <a:xfrm flipH="1">
            <a:off x="7596336" y="3789040"/>
            <a:ext cx="573070" cy="0"/>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B70B12B1-35DA-E23E-7706-2BC71F0C882A}"/>
              </a:ext>
            </a:extLst>
          </p:cNvPr>
          <p:cNvCxnSpPr/>
          <p:nvPr/>
        </p:nvCxnSpPr>
        <p:spPr>
          <a:xfrm flipH="1">
            <a:off x="6916452" y="3816623"/>
            <a:ext cx="648072" cy="216024"/>
          </a:xfrm>
          <a:prstGeom prst="straightConnector1">
            <a:avLst/>
          </a:prstGeom>
          <a:ln w="2222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1325B897-5852-16CD-40A4-51AF8FC1AF79}"/>
              </a:ext>
            </a:extLst>
          </p:cNvPr>
          <p:cNvCxnSpPr>
            <a:cxnSpLocks/>
          </p:cNvCxnSpPr>
          <p:nvPr/>
        </p:nvCxnSpPr>
        <p:spPr>
          <a:xfrm flipH="1">
            <a:off x="6303186" y="4032647"/>
            <a:ext cx="573070" cy="0"/>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id="{3A9C0A30-22C7-78A1-4B27-B85B7EA32DD0}"/>
              </a:ext>
            </a:extLst>
          </p:cNvPr>
          <p:cNvSpPr txBox="1"/>
          <p:nvPr/>
        </p:nvSpPr>
        <p:spPr>
          <a:xfrm>
            <a:off x="8172400" y="3573016"/>
            <a:ext cx="701822" cy="369332"/>
          </a:xfrm>
          <a:prstGeom prst="rect">
            <a:avLst/>
          </a:prstGeom>
          <a:noFill/>
        </p:spPr>
        <p:txBody>
          <a:bodyPr wrap="square">
            <a:spAutoFit/>
          </a:bodyPr>
          <a:lstStyle/>
          <a:p>
            <a:r>
              <a:rPr lang="en-US" sz="1800" dirty="0"/>
              <a:t>20</a:t>
            </a:r>
            <a:r>
              <a:rPr lang="en-US" sz="1800" baseline="30000" dirty="0"/>
              <a:t>o</a:t>
            </a:r>
            <a:r>
              <a:rPr lang="en-US" sz="1800" dirty="0"/>
              <a:t>C</a:t>
            </a:r>
            <a:endParaRPr lang="en-GB" dirty="0"/>
          </a:p>
        </p:txBody>
      </p:sp>
      <p:sp>
        <p:nvSpPr>
          <p:cNvPr id="41" name="TextBox 40">
            <a:extLst>
              <a:ext uri="{FF2B5EF4-FFF2-40B4-BE49-F238E27FC236}">
                <a16:creationId xmlns:a16="http://schemas.microsoft.com/office/drawing/2014/main" id="{3F1B3A7B-16B2-3B3E-524D-F75E5527C08B}"/>
              </a:ext>
            </a:extLst>
          </p:cNvPr>
          <p:cNvSpPr txBox="1"/>
          <p:nvPr/>
        </p:nvSpPr>
        <p:spPr>
          <a:xfrm>
            <a:off x="5868144" y="3847981"/>
            <a:ext cx="602664" cy="369332"/>
          </a:xfrm>
          <a:prstGeom prst="rect">
            <a:avLst/>
          </a:prstGeom>
          <a:noFill/>
        </p:spPr>
        <p:txBody>
          <a:bodyPr wrap="square">
            <a:spAutoFit/>
          </a:bodyPr>
          <a:lstStyle/>
          <a:p>
            <a:r>
              <a:rPr lang="en-US" sz="1800" dirty="0"/>
              <a:t>5</a:t>
            </a:r>
            <a:r>
              <a:rPr lang="en-US" sz="1800" baseline="30000" dirty="0"/>
              <a:t>o</a:t>
            </a:r>
            <a:r>
              <a:rPr lang="en-US" sz="1800" dirty="0"/>
              <a:t>C </a:t>
            </a:r>
            <a:endParaRPr lang="en-GB" dirty="0"/>
          </a:p>
        </p:txBody>
      </p:sp>
      <p:sp>
        <p:nvSpPr>
          <p:cNvPr id="44" name="TextBox 43">
            <a:extLst>
              <a:ext uri="{FF2B5EF4-FFF2-40B4-BE49-F238E27FC236}">
                <a16:creationId xmlns:a16="http://schemas.microsoft.com/office/drawing/2014/main" id="{7B876143-83CE-AB87-0FA1-E82EFADE8C13}"/>
              </a:ext>
            </a:extLst>
          </p:cNvPr>
          <p:cNvSpPr txBox="1"/>
          <p:nvPr/>
        </p:nvSpPr>
        <p:spPr>
          <a:xfrm>
            <a:off x="8232999" y="3044824"/>
            <a:ext cx="457192" cy="369332"/>
          </a:xfrm>
          <a:prstGeom prst="rect">
            <a:avLst/>
          </a:prstGeom>
          <a:solidFill>
            <a:schemeClr val="bg1">
              <a:lumMod val="85000"/>
            </a:schemeClr>
          </a:solidFill>
          <a:ln>
            <a:solidFill>
              <a:schemeClr val="tx1"/>
            </a:solidFill>
          </a:ln>
        </p:spPr>
        <p:txBody>
          <a:bodyPr wrap="square" rtlCol="0">
            <a:spAutoFit/>
          </a:bodyPr>
          <a:lstStyle/>
          <a:p>
            <a:r>
              <a:rPr lang="en-GB" dirty="0"/>
              <a:t>IN</a:t>
            </a:r>
          </a:p>
        </p:txBody>
      </p:sp>
      <p:sp>
        <p:nvSpPr>
          <p:cNvPr id="45" name="TextBox 44">
            <a:extLst>
              <a:ext uri="{FF2B5EF4-FFF2-40B4-BE49-F238E27FC236}">
                <a16:creationId xmlns:a16="http://schemas.microsoft.com/office/drawing/2014/main" id="{6C10C283-2FA4-7BD0-AEF0-34CC7BBE5DB8}"/>
              </a:ext>
            </a:extLst>
          </p:cNvPr>
          <p:cNvSpPr txBox="1"/>
          <p:nvPr/>
        </p:nvSpPr>
        <p:spPr>
          <a:xfrm>
            <a:off x="5899779" y="3081992"/>
            <a:ext cx="686820" cy="369332"/>
          </a:xfrm>
          <a:prstGeom prst="rect">
            <a:avLst/>
          </a:prstGeom>
          <a:solidFill>
            <a:schemeClr val="bg1">
              <a:lumMod val="85000"/>
            </a:schemeClr>
          </a:solidFill>
          <a:ln>
            <a:solidFill>
              <a:schemeClr val="tx1"/>
            </a:solidFill>
          </a:ln>
        </p:spPr>
        <p:txBody>
          <a:bodyPr wrap="square" rtlCol="0">
            <a:spAutoFit/>
          </a:bodyPr>
          <a:lstStyle/>
          <a:p>
            <a:r>
              <a:rPr lang="en-GB" dirty="0"/>
              <a:t>OUT</a:t>
            </a:r>
          </a:p>
        </p:txBody>
      </p:sp>
      <p:sp>
        <p:nvSpPr>
          <p:cNvPr id="46" name="TextBox 45">
            <a:extLst>
              <a:ext uri="{FF2B5EF4-FFF2-40B4-BE49-F238E27FC236}">
                <a16:creationId xmlns:a16="http://schemas.microsoft.com/office/drawing/2014/main" id="{BA4B289D-8EB5-9393-7CD1-DEF64E58AA2C}"/>
              </a:ext>
            </a:extLst>
          </p:cNvPr>
          <p:cNvSpPr txBox="1"/>
          <p:nvPr/>
        </p:nvSpPr>
        <p:spPr>
          <a:xfrm>
            <a:off x="7496448" y="4743434"/>
            <a:ext cx="143995" cy="369332"/>
          </a:xfrm>
          <a:prstGeom prst="rect">
            <a:avLst/>
          </a:prstGeom>
          <a:noFill/>
        </p:spPr>
        <p:txBody>
          <a:bodyPr wrap="square" rtlCol="0">
            <a:spAutoFit/>
          </a:bodyPr>
          <a:lstStyle/>
          <a:p>
            <a:r>
              <a:rPr lang="en-GB" dirty="0"/>
              <a:t>?</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620688"/>
            <a:ext cx="6019800" cy="584775"/>
          </a:xfrm>
          <a:prstGeom prst="rect">
            <a:avLst/>
          </a:prstGeom>
          <a:noFill/>
        </p:spPr>
        <p:txBody>
          <a:bodyPr wrap="square" rtlCol="0">
            <a:spAutoFit/>
          </a:bodyPr>
          <a:lstStyle/>
          <a:p>
            <a:r>
              <a:rPr lang="en-US" sz="3200" b="1" dirty="0"/>
              <a:t>Answer</a:t>
            </a:r>
          </a:p>
        </p:txBody>
      </p:sp>
      <p:sp>
        <p:nvSpPr>
          <p:cNvPr id="3" name="Rectangle 2"/>
          <p:cNvSpPr/>
          <p:nvPr/>
        </p:nvSpPr>
        <p:spPr>
          <a:xfrm>
            <a:off x="539552" y="1484784"/>
            <a:ext cx="8347285" cy="4801314"/>
          </a:xfrm>
          <a:prstGeom prst="rect">
            <a:avLst/>
          </a:prstGeom>
        </p:spPr>
        <p:txBody>
          <a:bodyPr wrap="square">
            <a:spAutoFit/>
          </a:bodyPr>
          <a:lstStyle/>
          <a:p>
            <a:r>
              <a:rPr lang="en-US" dirty="0"/>
              <a:t>A room has an external wall with a U value of 1.5W/m</a:t>
            </a:r>
            <a:r>
              <a:rPr lang="en-US" baseline="30000" dirty="0"/>
              <a:t>2</a:t>
            </a:r>
            <a:r>
              <a:rPr lang="en-US" dirty="0"/>
              <a:t>K and contains air at 20</a:t>
            </a:r>
            <a:r>
              <a:rPr lang="en-US" baseline="30000" dirty="0"/>
              <a:t>o</a:t>
            </a:r>
            <a:r>
              <a:rPr lang="en-US" dirty="0"/>
              <a:t>C when </a:t>
            </a:r>
          </a:p>
          <a:p>
            <a:r>
              <a:rPr lang="en-US" dirty="0"/>
              <a:t>the outside temperature is 5</a:t>
            </a:r>
            <a:r>
              <a:rPr lang="en-US" baseline="30000" dirty="0"/>
              <a:t>o</a:t>
            </a:r>
            <a:r>
              <a:rPr lang="en-US" dirty="0"/>
              <a:t>C . </a:t>
            </a:r>
          </a:p>
          <a:p>
            <a:r>
              <a:rPr lang="en-US" dirty="0"/>
              <a:t>The resistance of the internal layer is 0.12W/m</a:t>
            </a:r>
            <a:r>
              <a:rPr lang="en-US" baseline="30000" dirty="0"/>
              <a:t>2</a:t>
            </a:r>
            <a:r>
              <a:rPr lang="en-US" dirty="0"/>
              <a:t>K. </a:t>
            </a:r>
          </a:p>
          <a:p>
            <a:endParaRPr lang="en-US" dirty="0"/>
          </a:p>
          <a:p>
            <a:r>
              <a:rPr lang="en-US" dirty="0"/>
              <a:t>Calculate the boundary temperature on the internal surface of the wall.</a:t>
            </a:r>
          </a:p>
          <a:p>
            <a:endParaRPr lang="en-US" dirty="0"/>
          </a:p>
          <a:p>
            <a:r>
              <a:rPr lang="en-US" dirty="0"/>
              <a:t>Temperature drop across internal surface layer  = 	</a:t>
            </a:r>
            <a:r>
              <a:rPr lang="en-US" dirty="0">
                <a:latin typeface="Symbol" pitchFamily="18" charset="2"/>
              </a:rPr>
              <a:t>Dq = ?</a:t>
            </a:r>
          </a:p>
          <a:p>
            <a:endParaRPr lang="en-US" dirty="0">
              <a:latin typeface="Symbol" pitchFamily="18" charset="2"/>
            </a:endParaRPr>
          </a:p>
          <a:p>
            <a:r>
              <a:rPr lang="en-US" dirty="0"/>
              <a:t>Total temperature drop across wall  	               = 	</a:t>
            </a:r>
            <a:r>
              <a:rPr lang="en-US" dirty="0">
                <a:latin typeface="Symbol" pitchFamily="18" charset="2"/>
              </a:rPr>
              <a:t> q</a:t>
            </a:r>
            <a:r>
              <a:rPr lang="en-US" baseline="-25000" dirty="0"/>
              <a:t>T</a:t>
            </a:r>
            <a:r>
              <a:rPr lang="en-US" dirty="0"/>
              <a:t> = 20-5 = 15</a:t>
            </a:r>
            <a:r>
              <a:rPr lang="en-US" baseline="30000" dirty="0"/>
              <a:t>o</a:t>
            </a:r>
            <a:r>
              <a:rPr lang="en-US" dirty="0"/>
              <a:t>C  </a:t>
            </a:r>
          </a:p>
          <a:p>
            <a:r>
              <a:rPr lang="en-US" dirty="0"/>
              <a:t>  </a:t>
            </a:r>
          </a:p>
          <a:p>
            <a:r>
              <a:rPr lang="en-US" dirty="0"/>
              <a:t>Resistance of internal surface layer 	               = 	</a:t>
            </a:r>
            <a:r>
              <a:rPr lang="en-US" i="1" dirty="0"/>
              <a:t>R</a:t>
            </a:r>
            <a:r>
              <a:rPr lang="en-US" dirty="0"/>
              <a:t> = 0.12</a:t>
            </a:r>
          </a:p>
          <a:p>
            <a:endParaRPr lang="en-US" dirty="0"/>
          </a:p>
          <a:p>
            <a:endParaRPr lang="en-US" dirty="0"/>
          </a:p>
          <a:p>
            <a:endParaRPr lang="en-US" dirty="0"/>
          </a:p>
          <a:p>
            <a:r>
              <a:rPr lang="en-US" dirty="0"/>
              <a:t>Total resistance of the wall 		               = 	</a:t>
            </a:r>
            <a:r>
              <a:rPr lang="en-US" i="1" dirty="0"/>
              <a:t>R</a:t>
            </a:r>
            <a:r>
              <a:rPr lang="en-US" baseline="-25000" dirty="0"/>
              <a:t>T</a:t>
            </a:r>
            <a:r>
              <a:rPr lang="en-US" dirty="0"/>
              <a:t> = 1/</a:t>
            </a:r>
            <a:r>
              <a:rPr lang="en-US" i="1" dirty="0"/>
              <a:t>U</a:t>
            </a:r>
          </a:p>
          <a:p>
            <a:r>
              <a:rPr lang="en-US" i="1" dirty="0"/>
              <a:t>					                      </a:t>
            </a:r>
            <a:r>
              <a:rPr lang="en-US" dirty="0"/>
              <a:t>= 1/1.5</a:t>
            </a:r>
          </a:p>
          <a:p>
            <a:r>
              <a:rPr lang="en-US" dirty="0"/>
              <a:t>					                      = 0.667</a:t>
            </a:r>
          </a:p>
        </p:txBody>
      </p:sp>
      <p:sp>
        <p:nvSpPr>
          <p:cNvPr id="4" name="TextBox 3">
            <a:extLst>
              <a:ext uri="{FF2B5EF4-FFF2-40B4-BE49-F238E27FC236}">
                <a16:creationId xmlns:a16="http://schemas.microsoft.com/office/drawing/2014/main" id="{8B6BE2D0-5EA1-4816-DB0E-820647CFA792}"/>
              </a:ext>
            </a:extLst>
          </p:cNvPr>
          <p:cNvSpPr txBox="1"/>
          <p:nvPr/>
        </p:nvSpPr>
        <p:spPr>
          <a:xfrm>
            <a:off x="539552" y="4797152"/>
            <a:ext cx="3050194" cy="369332"/>
          </a:xfrm>
          <a:prstGeom prst="rect">
            <a:avLst/>
          </a:prstGeom>
          <a:noFill/>
        </p:spPr>
        <p:txBody>
          <a:bodyPr wrap="none" rtlCol="0">
            <a:spAutoFit/>
          </a:bodyPr>
          <a:lstStyle/>
          <a:p>
            <a:r>
              <a:rPr lang="en-GB" dirty="0"/>
              <a:t>Total resistance of the wall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 calcmode="lin" valueType="num">
                                      <p:cBhvr additive="base">
                                        <p:cTn id="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 calcmode="lin" valueType="num">
                                      <p:cBhvr additive="base">
                                        <p:cTn id="1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anim calcmode="lin" valueType="num">
                                      <p:cBhvr additive="base">
                                        <p:cTn id="19"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14" end="14"/>
                                            </p:txEl>
                                          </p:spTgt>
                                        </p:tgtEl>
                                        <p:attrNameLst>
                                          <p:attrName>style.visibility</p:attrName>
                                        </p:attrNameLst>
                                      </p:cBhvr>
                                      <p:to>
                                        <p:strVal val="visible"/>
                                      </p:to>
                                    </p:set>
                                    <p:anim calcmode="lin" valueType="num">
                                      <p:cBhvr additive="base">
                                        <p:cTn id="31"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15" end="15"/>
                                            </p:txEl>
                                          </p:spTgt>
                                        </p:tgtEl>
                                        <p:attrNameLst>
                                          <p:attrName>style.visibility</p:attrName>
                                        </p:attrNameLst>
                                      </p:cBhvr>
                                      <p:to>
                                        <p:strVal val="visible"/>
                                      </p:to>
                                    </p:set>
                                    <p:anim calcmode="lin" valueType="num">
                                      <p:cBhvr additive="base">
                                        <p:cTn id="35"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15" end="15"/>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xEl>
                                              <p:pRg st="16" end="16"/>
                                            </p:txEl>
                                          </p:spTgt>
                                        </p:tgtEl>
                                        <p:attrNameLst>
                                          <p:attrName>style.visibility</p:attrName>
                                        </p:attrNameLst>
                                      </p:cBhvr>
                                      <p:to>
                                        <p:strVal val="visible"/>
                                      </p:to>
                                    </p:set>
                                    <p:anim calcmode="lin" valueType="num">
                                      <p:cBhvr additive="base">
                                        <p:cTn id="39"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16" end="1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4653136"/>
            <a:ext cx="7488832" cy="1754326"/>
          </a:xfrm>
          <a:prstGeom prst="rect">
            <a:avLst/>
          </a:prstGeom>
        </p:spPr>
        <p:txBody>
          <a:bodyPr wrap="square">
            <a:spAutoFit/>
          </a:bodyPr>
          <a:lstStyle/>
          <a:p>
            <a:r>
              <a:rPr lang="en-US" dirty="0"/>
              <a:t>Temperature drop across internal surface layer (the plaster) </a:t>
            </a:r>
            <a:r>
              <a:rPr lang="en-US" sz="2400" b="1" dirty="0">
                <a:solidFill>
                  <a:srgbClr val="0070C0"/>
                </a:solidFill>
              </a:rPr>
              <a:t>= 2.7</a:t>
            </a:r>
            <a:r>
              <a:rPr lang="en-US" sz="2400" b="1" baseline="30000" dirty="0">
                <a:solidFill>
                  <a:srgbClr val="0070C0"/>
                </a:solidFill>
              </a:rPr>
              <a:t>o</a:t>
            </a:r>
            <a:r>
              <a:rPr lang="en-US" sz="2400" b="1" dirty="0">
                <a:solidFill>
                  <a:srgbClr val="0070C0"/>
                </a:solidFill>
              </a:rPr>
              <a:t>C</a:t>
            </a:r>
          </a:p>
          <a:p>
            <a:endParaRPr lang="en-US" sz="2400" b="1" dirty="0">
              <a:solidFill>
                <a:srgbClr val="0070C0"/>
              </a:solidFill>
            </a:endParaRPr>
          </a:p>
          <a:p>
            <a:r>
              <a:rPr lang="en-US" dirty="0"/>
              <a:t>So boundary temperature on the inside surface of the plaster is….</a:t>
            </a:r>
          </a:p>
          <a:p>
            <a:endParaRPr lang="en-US" dirty="0"/>
          </a:p>
          <a:p>
            <a:r>
              <a:rPr lang="en-US" sz="2400" b="1" dirty="0">
                <a:solidFill>
                  <a:srgbClr val="0070C0"/>
                </a:solidFill>
              </a:rPr>
              <a:t>= 20</a:t>
            </a:r>
            <a:r>
              <a:rPr lang="en-US" sz="2400" b="1" baseline="30000" dirty="0">
                <a:solidFill>
                  <a:srgbClr val="0070C0"/>
                </a:solidFill>
              </a:rPr>
              <a:t>o</a:t>
            </a:r>
            <a:r>
              <a:rPr lang="en-US" sz="2400" b="1" dirty="0">
                <a:solidFill>
                  <a:srgbClr val="0070C0"/>
                </a:solidFill>
              </a:rPr>
              <a:t>C   – 2.7</a:t>
            </a:r>
            <a:r>
              <a:rPr lang="en-US" sz="2400" b="1" baseline="30000" dirty="0">
                <a:solidFill>
                  <a:srgbClr val="0070C0"/>
                </a:solidFill>
              </a:rPr>
              <a:t>o</a:t>
            </a:r>
            <a:r>
              <a:rPr lang="en-US" sz="2400" b="1" dirty="0">
                <a:solidFill>
                  <a:srgbClr val="0070C0"/>
                </a:solidFill>
              </a:rPr>
              <a:t>C     =    17.3</a:t>
            </a:r>
            <a:r>
              <a:rPr lang="en-US" sz="2400" b="1" baseline="30000" dirty="0">
                <a:solidFill>
                  <a:srgbClr val="0070C0"/>
                </a:solidFill>
              </a:rPr>
              <a:t>o</a:t>
            </a:r>
            <a:r>
              <a:rPr lang="en-US" sz="2400" b="1" dirty="0">
                <a:solidFill>
                  <a:srgbClr val="0070C0"/>
                </a:solidFill>
              </a:rPr>
              <a:t>C</a:t>
            </a:r>
            <a:endParaRPr lang="en-GB" sz="2400" dirty="0"/>
          </a:p>
        </p:txBody>
      </p:sp>
      <p:sp>
        <p:nvSpPr>
          <p:cNvPr id="3" name="Rectangle 2"/>
          <p:cNvSpPr/>
          <p:nvPr/>
        </p:nvSpPr>
        <p:spPr>
          <a:xfrm>
            <a:off x="683568" y="2636912"/>
            <a:ext cx="4572000" cy="1477328"/>
          </a:xfrm>
          <a:prstGeom prst="rect">
            <a:avLst/>
          </a:prstGeom>
        </p:spPr>
        <p:txBody>
          <a:bodyPr>
            <a:spAutoFit/>
          </a:bodyPr>
          <a:lstStyle/>
          <a:p>
            <a:r>
              <a:rPr lang="en-US" u="sng" dirty="0">
                <a:latin typeface="Symbol" pitchFamily="18" charset="2"/>
              </a:rPr>
              <a:t>Dq</a:t>
            </a:r>
            <a:r>
              <a:rPr lang="en-US" dirty="0">
                <a:latin typeface="Symbol" pitchFamily="18" charset="2"/>
              </a:rPr>
              <a:t> = </a:t>
            </a:r>
            <a:r>
              <a:rPr lang="en-US" u="sng" dirty="0"/>
              <a:t>0.12</a:t>
            </a:r>
          </a:p>
          <a:p>
            <a:r>
              <a:rPr lang="en-US" dirty="0"/>
              <a:t> 15     0.667</a:t>
            </a:r>
          </a:p>
          <a:p>
            <a:endParaRPr lang="en-US" dirty="0"/>
          </a:p>
          <a:p>
            <a:r>
              <a:rPr lang="en-US" dirty="0">
                <a:latin typeface="Symbol" pitchFamily="18" charset="2"/>
              </a:rPr>
              <a:t>Dq = </a:t>
            </a:r>
            <a:r>
              <a:rPr lang="en-US" u="sng" dirty="0"/>
              <a:t>0.12 </a:t>
            </a:r>
            <a:r>
              <a:rPr lang="en-US" dirty="0"/>
              <a:t>x 15 = 2.699        say 2.7 degrees</a:t>
            </a:r>
          </a:p>
          <a:p>
            <a:r>
              <a:rPr lang="en-US" dirty="0"/>
              <a:t>         0.667</a:t>
            </a:r>
          </a:p>
        </p:txBody>
      </p:sp>
      <p:sp>
        <p:nvSpPr>
          <p:cNvPr id="4" name="Rectangle 3"/>
          <p:cNvSpPr/>
          <p:nvPr/>
        </p:nvSpPr>
        <p:spPr>
          <a:xfrm>
            <a:off x="755576" y="1556792"/>
            <a:ext cx="900568" cy="1661993"/>
          </a:xfrm>
          <a:prstGeom prst="rect">
            <a:avLst/>
          </a:prstGeom>
        </p:spPr>
        <p:txBody>
          <a:bodyPr wrap="square">
            <a:spAutoFit/>
          </a:bodyPr>
          <a:lstStyle/>
          <a:p>
            <a:pPr>
              <a:buFont typeface="Symbol" pitchFamily="18" charset="2"/>
              <a:buChar char="D"/>
            </a:pPr>
            <a:r>
              <a:rPr lang="en-US" dirty="0">
                <a:latin typeface="Symbol" pitchFamily="18" charset="2"/>
              </a:rPr>
              <a:t>q </a:t>
            </a:r>
            <a:r>
              <a:rPr lang="en-US" dirty="0"/>
              <a:t> = </a:t>
            </a:r>
            <a:r>
              <a:rPr lang="en-US" i="1" u="sng" dirty="0"/>
              <a:t>R</a:t>
            </a:r>
          </a:p>
          <a:p>
            <a:r>
              <a:rPr lang="en-US" dirty="0">
                <a:latin typeface="Symbol" pitchFamily="18" charset="2"/>
              </a:rPr>
              <a:t> q</a:t>
            </a:r>
            <a:r>
              <a:rPr lang="en-US" baseline="-25000" dirty="0"/>
              <a:t>T</a:t>
            </a:r>
            <a:r>
              <a:rPr lang="en-US" dirty="0"/>
              <a:t>     R</a:t>
            </a:r>
            <a:r>
              <a:rPr lang="en-US" baseline="-25000" dirty="0"/>
              <a:t>T</a:t>
            </a:r>
          </a:p>
          <a:p>
            <a:endParaRPr lang="en-US" i="1" baseline="-25000" dirty="0"/>
          </a:p>
          <a:p>
            <a:endParaRPr lang="en-US" i="1" dirty="0"/>
          </a:p>
          <a:p>
            <a:endParaRPr lang="en-US" i="1" u="sng" dirty="0">
              <a:latin typeface="Symbol" pitchFamily="18" charset="2"/>
            </a:endParaRPr>
          </a:p>
          <a:p>
            <a:endParaRPr lang="en-US" dirty="0">
              <a:latin typeface="Symbol" pitchFamily="18" charset="2"/>
            </a:endParaRPr>
          </a:p>
        </p:txBody>
      </p:sp>
      <p:cxnSp>
        <p:nvCxnSpPr>
          <p:cNvPr id="5" name="Straight Connector 4"/>
          <p:cNvCxnSpPr/>
          <p:nvPr/>
        </p:nvCxnSpPr>
        <p:spPr>
          <a:xfrm>
            <a:off x="827584" y="1844824"/>
            <a:ext cx="381000" cy="1588"/>
          </a:xfrm>
          <a:prstGeom prst="line">
            <a:avLst/>
          </a:prstGeom>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683568" y="548680"/>
            <a:ext cx="3600400" cy="584775"/>
          </a:xfrm>
          <a:prstGeom prst="rect">
            <a:avLst/>
          </a:prstGeom>
        </p:spPr>
        <p:txBody>
          <a:bodyPr wrap="square">
            <a:spAutoFit/>
          </a:bodyPr>
          <a:lstStyle/>
          <a:p>
            <a:r>
              <a:rPr lang="en-US" sz="3200" b="1" dirty="0"/>
              <a:t>Answer (contd.)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
                                            <p:txEl>
                                              <p:pRg st="0" end="0"/>
                                            </p:txEl>
                                          </p:spTgt>
                                        </p:tgtEl>
                                        <p:attrNameLst>
                                          <p:attrName>style.visibility</p:attrName>
                                        </p:attrNameLst>
                                      </p:cBhvr>
                                      <p:to>
                                        <p:strVal val="visible"/>
                                      </p:to>
                                    </p:set>
                                    <p:anim calcmode="lin" valueType="num">
                                      <p:cBhvr additive="base">
                                        <p:cTn id="2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2">
                                            <p:txEl>
                                              <p:pRg st="2" end="2"/>
                                            </p:txEl>
                                          </p:spTgt>
                                        </p:tgtEl>
                                        <p:attrNameLst>
                                          <p:attrName>style.visibility</p:attrName>
                                        </p:attrNameLst>
                                      </p:cBhvr>
                                      <p:to>
                                        <p:strVal val="visible"/>
                                      </p:to>
                                    </p:set>
                                    <p:anim calcmode="lin" valueType="num">
                                      <p:cBhvr additive="base">
                                        <p:cTn id="3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
                                            <p:txEl>
                                              <p:pRg st="4" end="4"/>
                                            </p:txEl>
                                          </p:spTgt>
                                        </p:tgtEl>
                                        <p:attrNameLst>
                                          <p:attrName>style.visibility</p:attrName>
                                        </p:attrNameLst>
                                      </p:cBhvr>
                                      <p:to>
                                        <p:strVal val="visible"/>
                                      </p:to>
                                    </p:set>
                                    <p:anim calcmode="lin" valueType="num">
                                      <p:cBhvr additive="base">
                                        <p:cTn id="3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5764</Words>
  <Application>Microsoft Office PowerPoint</Application>
  <PresentationFormat>On-screen Show (4:3)</PresentationFormat>
  <Paragraphs>805</Paragraphs>
  <Slides>57</Slides>
  <Notes>3</Notes>
  <HiddenSlides>10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57</vt:i4>
      </vt:variant>
    </vt:vector>
  </HeadingPairs>
  <TitlesOfParts>
    <vt:vector size="66" baseType="lpstr">
      <vt:lpstr>Arial</vt:lpstr>
      <vt:lpstr>Calibri</vt:lpstr>
      <vt:lpstr>helvetica</vt:lpstr>
      <vt:lpstr>Lucida Sans Unicode</vt:lpstr>
      <vt:lpstr>Symbol</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SMU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FADE</dc:creator>
  <cp:lastModifiedBy>Alan Nantel</cp:lastModifiedBy>
  <cp:revision>443</cp:revision>
  <cp:lastPrinted>2025-12-03T11:33:11Z</cp:lastPrinted>
  <dcterms:created xsi:type="dcterms:W3CDTF">2012-04-18T13:53:02Z</dcterms:created>
  <dcterms:modified xsi:type="dcterms:W3CDTF">2025-12-10T19:26:31Z</dcterms:modified>
</cp:coreProperties>
</file>