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66" r:id="rId3"/>
    <p:sldId id="257" r:id="rId4"/>
    <p:sldId id="258" r:id="rId5"/>
    <p:sldId id="259" r:id="rId6"/>
    <p:sldId id="260" r:id="rId7"/>
    <p:sldId id="262" r:id="rId8"/>
    <p:sldId id="261"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97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C3B5B7-0892-4E5B-8537-92F41A143C26}" type="datetimeFigureOut">
              <a:rPr lang="en-IN" smtClean="0"/>
              <a:t>21-10-2024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575A00-D0C7-4931-9992-3043B032472F}" type="slidenum">
              <a:rPr lang="en-IN" smtClean="0"/>
              <a:t>‹#›</a:t>
            </a:fld>
            <a:endParaRPr lang="en-IN"/>
          </a:p>
        </p:txBody>
      </p:sp>
    </p:spTree>
    <p:extLst>
      <p:ext uri="{BB962C8B-B14F-4D97-AF65-F5344CB8AC3E}">
        <p14:creationId xmlns:p14="http://schemas.microsoft.com/office/powerpoint/2010/main" val="1008566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Introduction</a:t>
            </a:r>
            <a:endParaRPr lang="en-IN" sz="1800" b="1" kern="0" dirty="0">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Digital integration refers to a crucial part of the hospitality industry along with the tourism sector as it facilitates both of the sectors to provide excellent guest experiences. Along with that, digital transformation is beneficial for streamlining operations that boost the efficiency of these sectors. The UK-based hospitality sector has emerged with integration of the digital technology. The presentation will portray the benefits of AI in this particular sector of the UK along with analysing the marketing scenarios. A PESTLE analysis will be discussed in the presentation that will highlight external business scenarios of this sector. Apart from that, this presentation will evaluate the future policies of digital transformation in the hospitality industry in the UK.</a:t>
            </a:r>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3</a:t>
            </a:fld>
            <a:endParaRPr lang="en-IN"/>
          </a:p>
        </p:txBody>
      </p:sp>
    </p:spTree>
    <p:extLst>
      <p:ext uri="{BB962C8B-B14F-4D97-AF65-F5344CB8AC3E}">
        <p14:creationId xmlns:p14="http://schemas.microsoft.com/office/powerpoint/2010/main" val="1675758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Literature Review</a:t>
            </a:r>
            <a:endParaRPr lang="en-IN" sz="1800" b="1" kern="0" dirty="0">
              <a:effectLst/>
              <a:latin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Improving customer services through AI tools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According to </a:t>
            </a:r>
            <a:r>
              <a:rPr lang="en-GB" sz="1800" dirty="0" err="1">
                <a:effectLst/>
                <a:latin typeface="Times New Roman" panose="02020603050405020304" pitchFamily="18" charset="0"/>
                <a:ea typeface="Times New Roman" panose="02020603050405020304" pitchFamily="18" charset="0"/>
              </a:rPr>
              <a:t>Mariani</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Borghi</a:t>
            </a:r>
            <a:r>
              <a:rPr lang="en-GB" sz="1800" dirty="0">
                <a:effectLst/>
                <a:latin typeface="Times New Roman" panose="02020603050405020304" pitchFamily="18" charset="0"/>
                <a:ea typeface="Times New Roman" panose="02020603050405020304" pitchFamily="18" charset="0"/>
              </a:rPr>
              <a:t>, (2021), Technological transformations in the hospitality industry include the incorporation of AI tools and techniques. These efforts facilitate the hospitality sector to provide instant customer services through the AI chatbot. Due to this, customers can solve their problems or query at any time of the day. Along with that, incorporating AI tools enables the tourism sector to avoid human-related errors that increase the brand reputation.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Marketing and </a:t>
            </a:r>
            <a:r>
              <a:rPr lang="en-GB" sz="1800" b="1" i="1" dirty="0" err="1">
                <a:effectLst/>
                <a:latin typeface="Times New Roman" panose="02020603050405020304" pitchFamily="18" charset="0"/>
                <a:ea typeface="Times New Roman" panose="02020603050405020304" pitchFamily="18" charset="0"/>
              </a:rPr>
              <a:t>advaertisment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As per the view of Carlisle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(2023), digital transformation plays a crucial role in developing marketing along with advertisement in the hospitality industry. Influencer marketing has become highly popular in recent times and hospitality brands explore this marketing strategy for boosting customers. This marketing involves the participation of prominent personalities who are popular in social networking. Apart from that, hospitality brands regularly post valuable content and blogs on their social networking platforms which has become an emerging part of advertisement. Hospitality brands upgrade their websites to inform their customers while they also use Google Analytics for analysing the competitors in existing market.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4</a:t>
            </a:fld>
            <a:endParaRPr lang="en-IN"/>
          </a:p>
        </p:txBody>
      </p:sp>
    </p:spTree>
    <p:extLst>
      <p:ext uri="{BB962C8B-B14F-4D97-AF65-F5344CB8AC3E}">
        <p14:creationId xmlns:p14="http://schemas.microsoft.com/office/powerpoint/2010/main" val="4227945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rPr>
              <a:t>Feedback collection</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According to </a:t>
            </a:r>
            <a:r>
              <a:rPr lang="en-GB" sz="1800" dirty="0" err="1">
                <a:effectLst/>
                <a:latin typeface="Times New Roman" panose="02020603050405020304" pitchFamily="18" charset="0"/>
                <a:ea typeface="Times New Roman" panose="02020603050405020304" pitchFamily="18" charset="0"/>
              </a:rPr>
              <a:t>Pasca</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most hospitality brands explore their digital integration in accumulating feedback from the customers. Based on this, companies in the hospitality sector and the tourism industry conduct surveys to identify the customer's experience with their products or services. It is beneficial for hospitality brands and tourism companies to identify their weakness that needs to be improved. Due to this, the hospitality brands can develop their service or products as well as introduce new products as per market demand.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Targeting right audience</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As per the opinion of </a:t>
            </a:r>
            <a:r>
              <a:rPr lang="en-GB" sz="1800" dirty="0" err="1">
                <a:effectLst/>
                <a:latin typeface="Times New Roman" panose="02020603050405020304" pitchFamily="18" charset="0"/>
                <a:ea typeface="Times New Roman" panose="02020603050405020304" pitchFamily="18" charset="0"/>
              </a:rPr>
              <a:t>Solakis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(2021), digital technologies are beneficial for identifying the customers that positively impact on the business of hospitality companies. </a:t>
            </a:r>
            <a:r>
              <a:rPr lang="en-GB" sz="1800" dirty="0" err="1">
                <a:effectLst/>
                <a:latin typeface="Times New Roman" panose="02020603050405020304" pitchFamily="18" charset="0"/>
                <a:ea typeface="Times New Roman" panose="02020603050405020304" pitchFamily="18" charset="0"/>
              </a:rPr>
              <a:t>Semrush</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Hubspot</a:t>
            </a:r>
            <a:r>
              <a:rPr lang="en-GB" sz="1800" dirty="0">
                <a:effectLst/>
                <a:latin typeface="Times New Roman" panose="02020603050405020304" pitchFamily="18" charset="0"/>
                <a:ea typeface="Times New Roman" panose="02020603050405020304" pitchFamily="18" charset="0"/>
              </a:rPr>
              <a:t> are considered as potential tools for highlighting the keywords of a particular content. However, another essential element is websites that facilitate hospitality companies to improve their services based on the reaction from the customers. AI-support application includes Google Search Console that fosters the revenue of this industry by determining the involvement of the competitors along with analysing competitors.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5</a:t>
            </a:fld>
            <a:endParaRPr lang="en-IN"/>
          </a:p>
        </p:txBody>
      </p:sp>
    </p:spTree>
    <p:extLst>
      <p:ext uri="{BB962C8B-B14F-4D97-AF65-F5344CB8AC3E}">
        <p14:creationId xmlns:p14="http://schemas.microsoft.com/office/powerpoint/2010/main" val="2581938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Application to the Hotel and Hospitality Sector</a:t>
            </a:r>
            <a:endParaRPr lang="en-IN" sz="1800" b="1" kern="0" dirty="0">
              <a:effectLst/>
              <a:latin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Political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Government fundings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UK government highly supports the tourism industry of this country by providing sufficient money. Due to this, the tourism industry can afford their required infrastructure for </a:t>
            </a:r>
            <a:r>
              <a:rPr lang="en-GB" sz="1800" dirty="0" err="1">
                <a:effectLst/>
                <a:latin typeface="Times New Roman" panose="02020603050405020304" pitchFamily="18" charset="0"/>
                <a:ea typeface="Times New Roman" panose="02020603050405020304" pitchFamily="18" charset="0"/>
              </a:rPr>
              <a:t>broder</a:t>
            </a:r>
            <a:r>
              <a:rPr lang="en-GB" sz="1800" dirty="0">
                <a:effectLst/>
                <a:latin typeface="Times New Roman" panose="02020603050405020304" pitchFamily="18" charset="0"/>
                <a:ea typeface="Times New Roman" panose="02020603050405020304" pitchFamily="18" charset="0"/>
              </a:rPr>
              <a:t> customers. A wide range of hotels and restaurants are available in this country and they are facilitated by the initiatives of the government. Government funding has been considered as the essential support for the hospitality industry during the pandemic phase. It has been noticed that 9.2 million jobs in the hospitality industry were protected by the job retention scheme of UK government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bbc</a:t>
            </a:r>
            <a:r>
              <a:rPr lang="en-US" sz="1800" dirty="0">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Impact of Brexit</a:t>
            </a:r>
            <a:r>
              <a:rPr lang="en-GB" sz="1800" b="1" i="1"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Brexit highly impacts on the UK hospitality sector while the companies associated with this sector have to change their policies and regulations. Due to this, the economic growth of this country has been declined. However, VISA-related policies have impacts on this industry while individuals need to have a proper VISA for joining in UK-based hospitality industry.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Economic</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Strengthening job opportunities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Job opportunities in the UK hospitality sector are increasing and it helps this sector to provide high-quality service to their customers. Hospitality businesses of Wales lure employees by offering perks and it enables this country to address the issue of staff shortage </a:t>
            </a:r>
            <a:r>
              <a:rPr lang="en-US" sz="1800" dirty="0">
                <a:effectLst/>
                <a:latin typeface="Times New Roman" panose="02020603050405020304" pitchFamily="18" charset="0"/>
                <a:ea typeface="Times New Roman" panose="02020603050405020304" pitchFamily="18" charset="0"/>
              </a:rPr>
              <a:t>(Hale, 2023)</a:t>
            </a:r>
            <a:r>
              <a:rPr lang="en-GB" sz="1800" dirty="0">
                <a:effectLst/>
                <a:latin typeface="Times New Roman" panose="02020603050405020304" pitchFamily="18" charset="0"/>
                <a:ea typeface="Times New Roman" panose="02020603050405020304" pitchFamily="18" charset="0"/>
              </a:rPr>
              <a:t>. Due to this, the revenue of the hospitality business is developed and positively contributes to the country’s GDP.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Cost of living</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cost of living is high in the UK society and it adversely impacts on UK people for exploring multiple destinations. Along with that, differences are also seen based on average cost and hourly expenses. As a result, the holiday packages that are offered by the hospitality industry in this country are estimated high and wider individuals cannot afford these.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6</a:t>
            </a:fld>
            <a:endParaRPr lang="en-IN"/>
          </a:p>
        </p:txBody>
      </p:sp>
    </p:spTree>
    <p:extLst>
      <p:ext uri="{BB962C8B-B14F-4D97-AF65-F5344CB8AC3E}">
        <p14:creationId xmlns:p14="http://schemas.microsoft.com/office/powerpoint/2010/main" val="1681025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rPr>
              <a:t>Social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Enhancing racial acceptance</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Tourists from different cultural and racial backgrounds increase the acceptance capability of the local people. It insists the hospital sector of this country to implement diverse initiatives that are beneficial for enhancing the sales of this sector.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Changing nature of customer trends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Changing demand of the customers is a recent trend in this industry and it adversely impacts on improving the revenue functions </a:t>
            </a:r>
            <a:r>
              <a:rPr lang="en-US" sz="1800" dirty="0">
                <a:effectLst/>
                <a:latin typeface="Times New Roman" panose="02020603050405020304" pitchFamily="18" charset="0"/>
                <a:ea typeface="Times New Roman" panose="02020603050405020304" pitchFamily="18" charset="0"/>
              </a:rPr>
              <a:t>(Hale, 2023)</a:t>
            </a:r>
            <a:r>
              <a:rPr lang="en-GB" sz="1800" dirty="0">
                <a:effectLst/>
                <a:latin typeface="Times New Roman" panose="02020603050405020304" pitchFamily="18" charset="0"/>
                <a:ea typeface="Times New Roman" panose="02020603050405020304" pitchFamily="18" charset="0"/>
              </a:rPr>
              <a:t>. Due to this, the companies, belonging to this industry, have to offer customised packages to address changing preferences of the customers. Along with that, the small companies in the tourism industry have faced problems due to high competition in this industry. It signifies adversity for small businesses in the tourism sector to grab the customer's attention as well as sufficient opportunities.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Technological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Influence of Social Networking Platforms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Technological advancement can be evaluated as a revolutionary aspect for the tourism industry. The modern world strongly relies on social media that control the purchasing behaviour of customers. Due to this, the hospitality sector along with the tourism industry tries to promote their services through valuable content in social media. The UK-based tourism companies attract customers through social networking platforms that impact in strengthening brand awareness.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High cost of integrating advanced technologies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Integration of advanced technologies requires huge money that cannot be afforded by all small businesses in the UK. These businesses face challenges in adopting AI chatbots to ensure streamlined operations for the customers.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7</a:t>
            </a:fld>
            <a:endParaRPr lang="en-IN"/>
          </a:p>
        </p:txBody>
      </p:sp>
    </p:spTree>
    <p:extLst>
      <p:ext uri="{BB962C8B-B14F-4D97-AF65-F5344CB8AC3E}">
        <p14:creationId xmlns:p14="http://schemas.microsoft.com/office/powerpoint/2010/main" val="2301392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rPr>
              <a:t>Legal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Laws for customers protection</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laws of the UK-based hospitality sector consist of travel insurance which the provision for cancelling trips by the customers along with medical coverage. These policies are regulations play a vital role in retaining the reputation of companies in the UK hospitality business along with fostering the growth of hospitality. It facilitated this industry to grab competitive advantages in the global hospitality sector by strengthening its brand awareness.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Employment laws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hospitality industry of the UK has to stay focused on implementing the employment law that provides employees with sufficient benefits. Due to this, hospitality brands provide flexible working hours and conditions to the employees. It positively impacts employee satisfaction that reflects in their high-level performance.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Environmental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Practices of sustainable tourism</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hospitality sector along with the tourism industry of the UK is forced to implement the sustainable practices of tourism. It allows this sector to fulfil its commitment to addressing the environmental impacts. For instance, IHG, a renowned hotel in the UK, has launched their pioneer programme on low-carbon that encourages the practices of carbon reduction </a:t>
            </a:r>
            <a:r>
              <a:rPr lang="en-US" sz="1800" dirty="0">
                <a:effectLst/>
                <a:latin typeface="Times New Roman" panose="02020603050405020304" pitchFamily="18" charset="0"/>
                <a:ea typeface="Times New Roman" panose="02020603050405020304" pitchFamily="18" charset="0"/>
              </a:rPr>
              <a:t>(Elliott, 2024)</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i="1" u="sng" dirty="0">
                <a:effectLst/>
                <a:latin typeface="Times New Roman" panose="02020603050405020304" pitchFamily="18" charset="0"/>
                <a:ea typeface="Times New Roman" panose="02020603050405020304" pitchFamily="18" charset="0"/>
              </a:rPr>
              <a:t>Increasing pollutions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UK has witnessed of a strong number of tourists that increase the crowd and traffic congestion within the country. Along with that, increased tourists lead to over-tourism which increases all types of pollution across the country.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8</a:t>
            </a:fld>
            <a:endParaRPr lang="en-IN"/>
          </a:p>
        </p:txBody>
      </p:sp>
    </p:spTree>
    <p:extLst>
      <p:ext uri="{BB962C8B-B14F-4D97-AF65-F5344CB8AC3E}">
        <p14:creationId xmlns:p14="http://schemas.microsoft.com/office/powerpoint/2010/main" val="2269072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Evaluate Future Policy and Management Options</a:t>
            </a:r>
            <a:endParaRPr lang="en-IN" sz="1800" b="1" kern="0" dirty="0">
              <a:effectLst/>
              <a:latin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Improving the infrastructure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It is recommended that the UK-based hospitality sector needs to improve its infrastructure to address cyber threats that is one of the leading crises of this modern world. Due to this, hospitality brands can ensure the protection of the customer's data as well as protect their business-related information. Along with that, it fosters the brand reputation of this industry which increases the loyalty of the customers. It can be beneficial for the UK tourism business along with the hospitality sector to develop their financial gain.</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Incorporating sustainable technologies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It is recommended that UK hospitality brands to adopt sustainable technologies that include energy measurement, waste management along with solar technologies. Along with that, sustainable technologies can include big data analytics that can be beneficial for advancing the function of this industry (Santos and Silva, 2019).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Skill development</a:t>
            </a:r>
            <a:endParaRPr lang="en-IN"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Skill development can be considered as one of the potential strategies for hospitality brands in the UK while this industry has transformed towards digital implementation. Employees need to be skilled and experienced to effectively perform as well as explore modern technologies. However, hospitality brands in the UK need to offer training for the employees to accomplish the skills of the employees. </a:t>
            </a:r>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9</a:t>
            </a:fld>
            <a:endParaRPr lang="en-IN"/>
          </a:p>
        </p:txBody>
      </p:sp>
    </p:spTree>
    <p:extLst>
      <p:ext uri="{BB962C8B-B14F-4D97-AF65-F5344CB8AC3E}">
        <p14:creationId xmlns:p14="http://schemas.microsoft.com/office/powerpoint/2010/main" val="2426252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Conclusion</a:t>
            </a:r>
            <a:endParaRPr lang="en-IN" sz="1800" b="1" kern="0" dirty="0">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above presentation has concluded that digital transformation has enabled the UK hospitality sector along with the industry of tourism to achieve remarkable achievement. The introduction of AI tools has supported both of sectors for accomplishing the customer's experiences. Along with that, the marketing scenarios is benefitted from the digital transformation. However, it has concluded PESTLE analysis for showcasing the present condition of this industry. It has been identified that the UK tourism sector and hospitality brands and hotels could boost the skill for strengthen service quality. </a:t>
            </a:r>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10</a:t>
            </a:fld>
            <a:endParaRPr lang="en-IN"/>
          </a:p>
        </p:txBody>
      </p:sp>
    </p:spTree>
    <p:extLst>
      <p:ext uri="{BB962C8B-B14F-4D97-AF65-F5344CB8AC3E}">
        <p14:creationId xmlns:p14="http://schemas.microsoft.com/office/powerpoint/2010/main" val="93591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kern="0" dirty="0">
                <a:effectLst/>
                <a:latin typeface="Times New Roman" panose="02020603050405020304" pitchFamily="18" charset="0"/>
              </a:rPr>
              <a:t>References</a:t>
            </a:r>
          </a:p>
          <a:p>
            <a:pPr algn="just">
              <a:lnSpc>
                <a:spcPct val="200000"/>
              </a:lnSpc>
            </a:pPr>
            <a:r>
              <a:rPr lang="en-GB" sz="1800" dirty="0" err="1">
                <a:effectLst/>
                <a:latin typeface="Times New Roman" panose="02020603050405020304" pitchFamily="18" charset="0"/>
                <a:ea typeface="Times New Roman" panose="02020603050405020304" pitchFamily="18" charset="0"/>
              </a:rPr>
              <a:t>bbc</a:t>
            </a:r>
            <a:r>
              <a:rPr lang="en-GB" sz="1800" dirty="0">
                <a:effectLst/>
                <a:latin typeface="Times New Roman" panose="02020603050405020304" pitchFamily="18" charset="0"/>
                <a:ea typeface="Times New Roman" panose="02020603050405020304" pitchFamily="18" charset="0"/>
              </a:rPr>
              <a:t>, (2020). </a:t>
            </a:r>
            <a:r>
              <a:rPr lang="en-GB" sz="1800" i="1" dirty="0">
                <a:effectLst/>
                <a:latin typeface="Times New Roman" panose="02020603050405020304" pitchFamily="18" charset="0"/>
                <a:ea typeface="Times New Roman" panose="02020603050405020304" pitchFamily="18" charset="0"/>
              </a:rPr>
              <a:t>UK hospitality industry calls for 'urgent' support.</a:t>
            </a:r>
            <a:r>
              <a:rPr lang="en-GB" sz="1800" dirty="0">
                <a:effectLst/>
                <a:latin typeface="Times New Roman" panose="02020603050405020304" pitchFamily="18" charset="0"/>
                <a:ea typeface="Times New Roman" panose="02020603050405020304" pitchFamily="18" charset="0"/>
              </a:rPr>
              <a:t> [Online] Available at: https://www.bbc.com/news/business-53297651 [Accessed 17 October 2024].</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Carlisle, S., Ivanov, S. and </a:t>
            </a:r>
            <a:r>
              <a:rPr lang="en-GB" sz="1800" dirty="0" err="1">
                <a:effectLst/>
                <a:latin typeface="Times New Roman" panose="02020603050405020304" pitchFamily="18" charset="0"/>
                <a:ea typeface="Times New Roman" panose="02020603050405020304" pitchFamily="18" charset="0"/>
              </a:rPr>
              <a:t>Dijkmans</a:t>
            </a:r>
            <a:r>
              <a:rPr lang="en-GB" sz="1800" dirty="0">
                <a:effectLst/>
                <a:latin typeface="Times New Roman" panose="02020603050405020304" pitchFamily="18" charset="0"/>
                <a:ea typeface="Times New Roman" panose="02020603050405020304" pitchFamily="18" charset="0"/>
              </a:rPr>
              <a:t>, C., 2023. The digital skills divide: evidence from the European tourism industry. </a:t>
            </a:r>
            <a:r>
              <a:rPr lang="en-GB" sz="1800" i="1" dirty="0">
                <a:effectLst/>
                <a:latin typeface="Times New Roman" panose="02020603050405020304" pitchFamily="18" charset="0"/>
                <a:ea typeface="Times New Roman" panose="02020603050405020304" pitchFamily="18" charset="0"/>
              </a:rPr>
              <a:t>Journal of tourism futures,</a:t>
            </a:r>
            <a:r>
              <a:rPr lang="en-GB" sz="1800" dirty="0">
                <a:effectLst/>
                <a:latin typeface="Times New Roman" panose="02020603050405020304" pitchFamily="18" charset="0"/>
                <a:ea typeface="Times New Roman" panose="02020603050405020304" pitchFamily="18" charset="0"/>
              </a:rPr>
              <a:t> 9(2), pp.240-266.</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Elliott, C., (2024). </a:t>
            </a:r>
            <a:r>
              <a:rPr lang="en-GB" sz="1800" i="1" dirty="0">
                <a:effectLst/>
                <a:latin typeface="Times New Roman" panose="02020603050405020304" pitchFamily="18" charset="0"/>
                <a:ea typeface="Times New Roman" panose="02020603050405020304" pitchFamily="18" charset="0"/>
              </a:rPr>
              <a:t>IHG Hotels &amp; Resorts Chases Sustainability With Low Carbon Plan</a:t>
            </a:r>
            <a:r>
              <a:rPr lang="en-GB" sz="1800" dirty="0">
                <a:effectLst/>
                <a:latin typeface="Times New Roman" panose="02020603050405020304" pitchFamily="18" charset="0"/>
                <a:ea typeface="Times New Roman" panose="02020603050405020304" pitchFamily="18" charset="0"/>
              </a:rPr>
              <a:t>. [Online] Available at: https://www.forbes.com/sites/christopherelliott/2024/08/25/ihg-hotels--resorts-chases-sustainability-with-low-carbon-plan/ [Accessed 17 October 2024].</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Hale, A., (2023). </a:t>
            </a:r>
            <a:r>
              <a:rPr lang="en-GB" sz="1800" i="1" dirty="0">
                <a:effectLst/>
                <a:latin typeface="Times New Roman" panose="02020603050405020304" pitchFamily="18" charset="0"/>
                <a:ea typeface="Times New Roman" panose="02020603050405020304" pitchFamily="18" charset="0"/>
              </a:rPr>
              <a:t>Hospitality businesses in Wales offer perks to lure staff</a:t>
            </a:r>
            <a:r>
              <a:rPr lang="en-GB" sz="1800" dirty="0">
                <a:effectLst/>
                <a:latin typeface="Times New Roman" panose="02020603050405020304" pitchFamily="18" charset="0"/>
                <a:ea typeface="Times New Roman" panose="02020603050405020304" pitchFamily="18" charset="0"/>
              </a:rPr>
              <a:t>. [Online] Available at: https://www.bbc.com/news/uk-wales-64263003 [Accessed 17 October 2024].</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rPr>
              <a:t>Mariani</a:t>
            </a:r>
            <a:r>
              <a:rPr lang="en-GB" sz="1800" dirty="0">
                <a:effectLst/>
                <a:latin typeface="Times New Roman" panose="02020603050405020304" pitchFamily="18" charset="0"/>
                <a:ea typeface="Times New Roman" panose="02020603050405020304" pitchFamily="18" charset="0"/>
              </a:rPr>
              <a:t>, M. and </a:t>
            </a:r>
            <a:r>
              <a:rPr lang="en-GB" sz="1800" dirty="0" err="1">
                <a:effectLst/>
                <a:latin typeface="Times New Roman" panose="02020603050405020304" pitchFamily="18" charset="0"/>
                <a:ea typeface="Times New Roman" panose="02020603050405020304" pitchFamily="18" charset="0"/>
              </a:rPr>
              <a:t>Borghi</a:t>
            </a:r>
            <a:r>
              <a:rPr lang="en-GB" sz="1800" dirty="0">
                <a:effectLst/>
                <a:latin typeface="Times New Roman" panose="02020603050405020304" pitchFamily="18" charset="0"/>
                <a:ea typeface="Times New Roman" panose="02020603050405020304" pitchFamily="18" charset="0"/>
              </a:rPr>
              <a:t>, M., 2021. Customers’ evaluation of mechanical artificial intelligence in hospitality services: a study using online reviews analytics. </a:t>
            </a:r>
            <a:r>
              <a:rPr lang="en-GB" sz="1800" i="1" dirty="0">
                <a:effectLst/>
                <a:latin typeface="Times New Roman" panose="02020603050405020304" pitchFamily="18" charset="0"/>
                <a:ea typeface="Times New Roman" panose="02020603050405020304" pitchFamily="18" charset="0"/>
              </a:rPr>
              <a:t>International Journal of Contemporary Hospitality Management</a:t>
            </a:r>
            <a:r>
              <a:rPr lang="en-GB" sz="1800" dirty="0">
                <a:effectLst/>
                <a:latin typeface="Times New Roman" panose="02020603050405020304" pitchFamily="18" charset="0"/>
                <a:ea typeface="Times New Roman" panose="02020603050405020304" pitchFamily="18" charset="0"/>
              </a:rPr>
              <a:t>, 33(11), pp.3956-3976.</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rPr>
              <a:t>Pasca</a:t>
            </a:r>
            <a:r>
              <a:rPr lang="en-GB" sz="1800" dirty="0">
                <a:effectLst/>
                <a:latin typeface="Times New Roman" panose="02020603050405020304" pitchFamily="18" charset="0"/>
                <a:ea typeface="Times New Roman" panose="02020603050405020304" pitchFamily="18" charset="0"/>
              </a:rPr>
              <a:t>, M.G., Renzi, M.F., Di Pietro, L. and </a:t>
            </a:r>
            <a:r>
              <a:rPr lang="en-GB" sz="1800" dirty="0" err="1">
                <a:effectLst/>
                <a:latin typeface="Times New Roman" panose="02020603050405020304" pitchFamily="18" charset="0"/>
                <a:ea typeface="Times New Roman" panose="02020603050405020304" pitchFamily="18" charset="0"/>
              </a:rPr>
              <a:t>Guglielmetti</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Mugion</a:t>
            </a:r>
            <a:r>
              <a:rPr lang="en-GB" sz="1800" dirty="0">
                <a:effectLst/>
                <a:latin typeface="Times New Roman" panose="02020603050405020304" pitchFamily="18" charset="0"/>
                <a:ea typeface="Times New Roman" panose="02020603050405020304" pitchFamily="18" charset="0"/>
              </a:rPr>
              <a:t>, R., 2021. Gamification in tourism and hospitality research in the era of digital platforms: a systematic literature review. </a:t>
            </a:r>
            <a:r>
              <a:rPr lang="en-GB" sz="1800" i="1" dirty="0">
                <a:effectLst/>
                <a:latin typeface="Times New Roman" panose="02020603050405020304" pitchFamily="18" charset="0"/>
                <a:ea typeface="Times New Roman" panose="02020603050405020304" pitchFamily="18" charset="0"/>
              </a:rPr>
              <a:t>Journal of Service Theory and Practice, </a:t>
            </a:r>
            <a:r>
              <a:rPr lang="en-GB" sz="1800" dirty="0">
                <a:effectLst/>
                <a:latin typeface="Times New Roman" panose="02020603050405020304" pitchFamily="18" charset="0"/>
                <a:ea typeface="Times New Roman" panose="02020603050405020304" pitchFamily="18" charset="0"/>
              </a:rPr>
              <a:t>31(5), pp.691-737.</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Santos, J.D. and Silva, Ó.L. (2019). </a:t>
            </a:r>
            <a:r>
              <a:rPr lang="en-GB" sz="1800" i="1" dirty="0">
                <a:effectLst/>
                <a:latin typeface="Times New Roman" panose="02020603050405020304" pitchFamily="18" charset="0"/>
                <a:ea typeface="Times New Roman" panose="02020603050405020304" pitchFamily="18" charset="0"/>
              </a:rPr>
              <a:t>Digital Marketing Strategies for Tourism, Hospitality, and Airline Industries</a:t>
            </a:r>
            <a:r>
              <a:rPr lang="en-GB" sz="1800" dirty="0">
                <a:effectLst/>
                <a:latin typeface="Times New Roman" panose="02020603050405020304" pitchFamily="18" charset="0"/>
                <a:ea typeface="Times New Roman" panose="02020603050405020304" pitchFamily="18" charset="0"/>
              </a:rPr>
              <a:t>. 1st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Hershey: IGI Global.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rPr>
              <a:t>Solakis</a:t>
            </a:r>
            <a:r>
              <a:rPr lang="en-GB" sz="1800" dirty="0">
                <a:effectLst/>
                <a:latin typeface="Times New Roman" panose="02020603050405020304" pitchFamily="18" charset="0"/>
                <a:ea typeface="Times New Roman" panose="02020603050405020304" pitchFamily="18" charset="0"/>
              </a:rPr>
              <a:t>, K., Pena-</a:t>
            </a:r>
            <a:r>
              <a:rPr lang="en-GB" sz="1800" dirty="0" err="1">
                <a:effectLst/>
                <a:latin typeface="Times New Roman" panose="02020603050405020304" pitchFamily="18" charset="0"/>
                <a:ea typeface="Times New Roman" panose="02020603050405020304" pitchFamily="18" charset="0"/>
              </a:rPr>
              <a:t>Vinces</a:t>
            </a:r>
            <a:r>
              <a:rPr lang="en-GB" sz="1800" dirty="0">
                <a:effectLst/>
                <a:latin typeface="Times New Roman" panose="02020603050405020304" pitchFamily="18" charset="0"/>
                <a:ea typeface="Times New Roman" panose="02020603050405020304" pitchFamily="18" charset="0"/>
              </a:rPr>
              <a:t>, J., Lopez-Bonilla, J.M. and </a:t>
            </a:r>
            <a:r>
              <a:rPr lang="en-GB" sz="1800" dirty="0" err="1">
                <a:effectLst/>
                <a:latin typeface="Times New Roman" panose="02020603050405020304" pitchFamily="18" charset="0"/>
                <a:ea typeface="Times New Roman" panose="02020603050405020304" pitchFamily="18" charset="0"/>
              </a:rPr>
              <a:t>Aguado</a:t>
            </a:r>
            <a:r>
              <a:rPr lang="en-GB" sz="1800" dirty="0">
                <a:effectLst/>
                <a:latin typeface="Times New Roman" panose="02020603050405020304" pitchFamily="18" charset="0"/>
                <a:ea typeface="Times New Roman" panose="02020603050405020304" pitchFamily="18" charset="0"/>
              </a:rPr>
              <a:t>, L.F., (2021). From value co-creation to positive experiences and customer satisfaction. A customer perspective in the hotel industry. </a:t>
            </a:r>
            <a:r>
              <a:rPr lang="en-GB" sz="1800" i="1" dirty="0">
                <a:effectLst/>
                <a:latin typeface="Times New Roman" panose="02020603050405020304" pitchFamily="18" charset="0"/>
                <a:ea typeface="Times New Roman" panose="02020603050405020304" pitchFamily="18" charset="0"/>
              </a:rPr>
              <a:t>Technological and Economic Development of Economy,</a:t>
            </a:r>
            <a:r>
              <a:rPr lang="en-GB" sz="1800" dirty="0">
                <a:effectLst/>
                <a:latin typeface="Times New Roman" panose="02020603050405020304" pitchFamily="18" charset="0"/>
                <a:ea typeface="Times New Roman" panose="02020603050405020304" pitchFamily="18" charset="0"/>
              </a:rPr>
              <a:t> 27(4), pp.948-969.</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7575A00-D0C7-4931-9992-3043B032472F}" type="slidenum">
              <a:rPr lang="en-IN" smtClean="0"/>
              <a:t>11</a:t>
            </a:fld>
            <a:endParaRPr lang="en-IN"/>
          </a:p>
        </p:txBody>
      </p:sp>
    </p:spTree>
    <p:extLst>
      <p:ext uri="{BB962C8B-B14F-4D97-AF65-F5344CB8AC3E}">
        <p14:creationId xmlns:p14="http://schemas.microsoft.com/office/powerpoint/2010/main" val="3186039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11F6-B6AB-D81D-6C0E-BDBA963B05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303AC6E-5EE0-7BF2-017D-28BDB428D7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0510CD4-FB1F-9DF3-0E21-F2EE9D5C15E3}"/>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5" name="Footer Placeholder 4">
            <a:extLst>
              <a:ext uri="{FF2B5EF4-FFF2-40B4-BE49-F238E27FC236}">
                <a16:creationId xmlns:a16="http://schemas.microsoft.com/office/drawing/2014/main" id="{89FF1FBA-15C9-4CAD-EDD3-0D40844C25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96CF0C-866B-5E69-4B7D-E75206A50A49}"/>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355985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23522-95A3-1104-0AC1-73A22460EF86}"/>
              </a:ext>
            </a:extLst>
          </p:cNvPr>
          <p:cNvSpPr>
            <a:spLocks noGrp="1"/>
          </p:cNvSpPr>
          <p:nvPr>
            <p:ph type="title"/>
          </p:nvPr>
        </p:nvSpPr>
        <p:spPr/>
        <p:txBody>
          <a:bodyPr>
            <a:normAutofit/>
          </a:bodyPr>
          <a:lstStyle>
            <a:lvl1pPr algn="ctr">
              <a:lnSpc>
                <a:spcPct val="200000"/>
              </a:lnSpc>
              <a:defRPr sz="2800" b="1">
                <a:latin typeface="Times New Roman" panose="02020603050405020304" pitchFamily="18" charset="0"/>
                <a:cs typeface="Times New Roman" panose="02020603050405020304" pitchFamily="18" charset="0"/>
              </a:defRPr>
            </a:lvl1pPr>
          </a:lstStyle>
          <a:p>
            <a:r>
              <a:rPr lang="en-US" dirty="0"/>
              <a:t>Click to edit Master title style</a:t>
            </a:r>
            <a:endParaRPr lang="en-IN" dirty="0"/>
          </a:p>
        </p:txBody>
      </p:sp>
      <p:sp>
        <p:nvSpPr>
          <p:cNvPr id="3" name="Content Placeholder 2">
            <a:extLst>
              <a:ext uri="{FF2B5EF4-FFF2-40B4-BE49-F238E27FC236}">
                <a16:creationId xmlns:a16="http://schemas.microsoft.com/office/drawing/2014/main" id="{0901B099-0EC9-AEDD-8ACE-FFC2E86B57A2}"/>
              </a:ext>
            </a:extLst>
          </p:cNvPr>
          <p:cNvSpPr>
            <a:spLocks noGrp="1"/>
          </p:cNvSpPr>
          <p:nvPr>
            <p:ph idx="1"/>
          </p:nvPr>
        </p:nvSpPr>
        <p:spPr/>
        <p:txBody>
          <a:bodyPr>
            <a:normAutofit/>
          </a:bodyPr>
          <a:lstStyle>
            <a:lvl1pPr marL="228600" indent="-228600" algn="just">
              <a:lnSpc>
                <a:spcPct val="100000"/>
              </a:lnSpc>
              <a:buFont typeface="Wingdings" panose="05000000000000000000" pitchFamily="2" charset="2"/>
              <a:buChar char="Ø"/>
              <a:defRPr sz="1800">
                <a:latin typeface="Times New Roman" panose="02020603050405020304" pitchFamily="18" charset="0"/>
                <a:cs typeface="Times New Roman" panose="02020603050405020304" pitchFamily="18" charset="0"/>
              </a:defRPr>
            </a:lvl1pPr>
            <a:lvl2pPr marL="685800" indent="-228600" algn="just">
              <a:lnSpc>
                <a:spcPct val="100000"/>
              </a:lnSpc>
              <a:buFont typeface="Wingdings" panose="05000000000000000000" pitchFamily="2" charset="2"/>
              <a:buChar char="Ø"/>
              <a:defRPr sz="1800">
                <a:latin typeface="Times New Roman" panose="02020603050405020304" pitchFamily="18" charset="0"/>
                <a:cs typeface="Times New Roman" panose="02020603050405020304" pitchFamily="18" charset="0"/>
              </a:defRPr>
            </a:lvl2pPr>
            <a:lvl3pPr marL="1143000" indent="-228600" algn="just">
              <a:lnSpc>
                <a:spcPct val="100000"/>
              </a:lnSpc>
              <a:buFont typeface="Wingdings" panose="05000000000000000000" pitchFamily="2" charset="2"/>
              <a:buChar char="Ø"/>
              <a:defRPr sz="1800">
                <a:latin typeface="Times New Roman" panose="02020603050405020304" pitchFamily="18" charset="0"/>
                <a:cs typeface="Times New Roman" panose="02020603050405020304" pitchFamily="18" charset="0"/>
              </a:defRPr>
            </a:lvl3pPr>
            <a:lvl4pPr marL="1600200" indent="-228600" algn="just">
              <a:lnSpc>
                <a:spcPct val="100000"/>
              </a:lnSpc>
              <a:buFont typeface="Wingdings" panose="05000000000000000000" pitchFamily="2" charset="2"/>
              <a:buChar char="Ø"/>
              <a:defRPr sz="1800">
                <a:latin typeface="Times New Roman" panose="02020603050405020304" pitchFamily="18" charset="0"/>
                <a:cs typeface="Times New Roman" panose="02020603050405020304" pitchFamily="18" charset="0"/>
              </a:defRPr>
            </a:lvl4pPr>
            <a:lvl5pPr marL="2057400" indent="-228600" algn="just">
              <a:lnSpc>
                <a:spcPct val="100000"/>
              </a:lnSpc>
              <a:buFont typeface="Wingdings" panose="05000000000000000000" pitchFamily="2" charset="2"/>
              <a:buChar char="Ø"/>
              <a:defRPr sz="1800">
                <a:latin typeface="Times New Roman" panose="02020603050405020304" pitchFamily="18" charset="0"/>
                <a:cs typeface="Times New Roman" panose="020206030504050203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Date Placeholder 3">
            <a:extLst>
              <a:ext uri="{FF2B5EF4-FFF2-40B4-BE49-F238E27FC236}">
                <a16:creationId xmlns:a16="http://schemas.microsoft.com/office/drawing/2014/main" id="{62ED274E-7E75-7BB2-30C0-440F21A49B43}"/>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5" name="Footer Placeholder 4">
            <a:extLst>
              <a:ext uri="{FF2B5EF4-FFF2-40B4-BE49-F238E27FC236}">
                <a16:creationId xmlns:a16="http://schemas.microsoft.com/office/drawing/2014/main" id="{84FFA07D-CEF2-67CC-F488-378005D4EA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53CA311-A8DF-04EE-1BAF-7B74A70265CF}"/>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3856439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2590-00DA-0838-5B91-3817449A4C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29C2C89-7B06-2329-D61D-759CAF35AF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63AED2-B1DB-FD52-3D09-0FA703072935}"/>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5" name="Footer Placeholder 4">
            <a:extLst>
              <a:ext uri="{FF2B5EF4-FFF2-40B4-BE49-F238E27FC236}">
                <a16:creationId xmlns:a16="http://schemas.microsoft.com/office/drawing/2014/main" id="{605230BC-AF6E-2631-D75B-A1FAC8CC5C7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087A875-A3DD-5234-9F2D-432A2674882F}"/>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213144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D32CB-3FB1-A863-B83E-A797F8F50C1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60F1C0-9AB0-CA55-D0E6-35A0864A7F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25922E4-0BF2-5EA6-CC1B-04F21F6BA8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EA581A6-F865-F678-BF33-B75039EA516F}"/>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6" name="Footer Placeholder 5">
            <a:extLst>
              <a:ext uri="{FF2B5EF4-FFF2-40B4-BE49-F238E27FC236}">
                <a16:creationId xmlns:a16="http://schemas.microsoft.com/office/drawing/2014/main" id="{F538AC0D-BE94-2F1F-3ADF-7AA51AFBE06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E0B07B5-27D4-AD4D-02CE-0B40E3297F26}"/>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242903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F55FC-B1F3-261B-2DE3-5A29B9949BA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A108AC1-89E8-D11C-3277-C9F316B42F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4CB80A-BE96-AB1D-5216-9A5F6EE078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90DBDF3-3320-3490-84CA-5A077C828B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BC1405-E669-8443-FD3B-8CED50514E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D0C8E82-9D3D-28C6-1F12-D7EF8D287DFE}"/>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8" name="Footer Placeholder 7">
            <a:extLst>
              <a:ext uri="{FF2B5EF4-FFF2-40B4-BE49-F238E27FC236}">
                <a16:creationId xmlns:a16="http://schemas.microsoft.com/office/drawing/2014/main" id="{8906AAA4-3502-8643-F523-B1E84155B5D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73C5805-7F74-85AF-6F29-A38DAA590FCF}"/>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4259978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73DC0-CAF3-0253-A92D-4246A652F2B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A318F04-3D51-9383-2E77-8D04F867E241}"/>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4" name="Footer Placeholder 3">
            <a:extLst>
              <a:ext uri="{FF2B5EF4-FFF2-40B4-BE49-F238E27FC236}">
                <a16:creationId xmlns:a16="http://schemas.microsoft.com/office/drawing/2014/main" id="{8559418A-E58C-7640-0037-8C20139A3A9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A5DFE03-3CDC-8DEF-9625-FDC16160AD8F}"/>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1934290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DA5E17-420D-2B60-3F46-B66EBCF0AEED}"/>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3" name="Footer Placeholder 2">
            <a:extLst>
              <a:ext uri="{FF2B5EF4-FFF2-40B4-BE49-F238E27FC236}">
                <a16:creationId xmlns:a16="http://schemas.microsoft.com/office/drawing/2014/main" id="{3DD44017-0B43-71FE-8822-FAB70C05648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71BE2AC-2DB4-825C-3FF4-8909329C8E92}"/>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2906418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AFF9-6EAC-2B31-6331-59A24B9C1A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39430FD-BCC3-B52F-5414-EF3223D5FD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30AE6E9-12C9-A58B-D09D-90CE43EE35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A8177D-B8C6-A06D-337A-5CF71CB4D92A}"/>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6" name="Footer Placeholder 5">
            <a:extLst>
              <a:ext uri="{FF2B5EF4-FFF2-40B4-BE49-F238E27FC236}">
                <a16:creationId xmlns:a16="http://schemas.microsoft.com/office/drawing/2014/main" id="{A80666D9-FC3A-F857-C2FF-9ADABCB8D04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4235416-17A6-0F34-D110-724D7715182A}"/>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2335899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55397-00D7-89A9-8AD7-D525F585D4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F4BD76F-D788-B028-9A04-428B1A3490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377CEDA-8EFF-AFCE-B8B9-E028BC8D1A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F7B19-09B5-D785-085C-DE2217BFBD96}"/>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6" name="Footer Placeholder 5">
            <a:extLst>
              <a:ext uri="{FF2B5EF4-FFF2-40B4-BE49-F238E27FC236}">
                <a16:creationId xmlns:a16="http://schemas.microsoft.com/office/drawing/2014/main" id="{10649245-B872-0BCA-1626-4BB1C01A94A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D1E8521-5CA1-8405-FC19-9CB542536505}"/>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896431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6B71A-65FA-3734-89AD-ED50C4A37F7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ED4516D-9C56-FE0F-8D01-4F621E954C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1A9A499-9987-C615-5749-39779F6A9915}"/>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5" name="Footer Placeholder 4">
            <a:extLst>
              <a:ext uri="{FF2B5EF4-FFF2-40B4-BE49-F238E27FC236}">
                <a16:creationId xmlns:a16="http://schemas.microsoft.com/office/drawing/2014/main" id="{6C521D30-8F76-7635-1ACA-25056AFFE71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D368E7-BF46-67B9-7BBD-AEF76337342A}"/>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156126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AB83CA-782A-2BED-AB4C-E94545AEAB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3E90573-1815-19A7-60F8-A5DE1884DE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EAB2F02-5AEA-3F87-EAA6-4F56D9F53E68}"/>
              </a:ext>
            </a:extLst>
          </p:cNvPr>
          <p:cNvSpPr>
            <a:spLocks noGrp="1"/>
          </p:cNvSpPr>
          <p:nvPr>
            <p:ph type="dt" sz="half" idx="10"/>
          </p:nvPr>
        </p:nvSpPr>
        <p:spPr/>
        <p:txBody>
          <a:bodyPr/>
          <a:lstStyle/>
          <a:p>
            <a:fld id="{F85FD7CC-30A5-4217-8DFC-EAEE56DE8B43}" type="datetimeFigureOut">
              <a:rPr lang="en-IN" smtClean="0"/>
              <a:t>21-10-2024</a:t>
            </a:fld>
            <a:endParaRPr lang="en-IN"/>
          </a:p>
        </p:txBody>
      </p:sp>
      <p:sp>
        <p:nvSpPr>
          <p:cNvPr id="5" name="Footer Placeholder 4">
            <a:extLst>
              <a:ext uri="{FF2B5EF4-FFF2-40B4-BE49-F238E27FC236}">
                <a16:creationId xmlns:a16="http://schemas.microsoft.com/office/drawing/2014/main" id="{24215621-EFBD-C80F-6E7C-0A505F8C927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B5EBB38-E829-E17A-62AB-70B5D832C637}"/>
              </a:ext>
            </a:extLst>
          </p:cNvPr>
          <p:cNvSpPr>
            <a:spLocks noGrp="1"/>
          </p:cNvSpPr>
          <p:nvPr>
            <p:ph type="sldNum" sz="quarter" idx="12"/>
          </p:nvPr>
        </p:nvSpPr>
        <p:spPr/>
        <p:txBody>
          <a:bodyPr/>
          <a:lstStyle/>
          <a:p>
            <a:fld id="{402326AB-B206-4E2E-9C03-200356A9BD33}" type="slidenum">
              <a:rPr lang="en-IN" smtClean="0"/>
              <a:t>‹#›</a:t>
            </a:fld>
            <a:endParaRPr lang="en-IN"/>
          </a:p>
        </p:txBody>
      </p:sp>
    </p:spTree>
    <p:extLst>
      <p:ext uri="{BB962C8B-B14F-4D97-AF65-F5344CB8AC3E}">
        <p14:creationId xmlns:p14="http://schemas.microsoft.com/office/powerpoint/2010/main" val="940628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alphaModFix amt="1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3C99D6-E9FE-0FA8-E0AD-CCB543DBBE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E5D97F3-0F65-6E21-29C5-2ABE2AB88D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045D75C-8839-FE38-8CB6-DFB87EF848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5FD7CC-30A5-4217-8DFC-EAEE56DE8B43}" type="datetimeFigureOut">
              <a:rPr lang="en-IN" smtClean="0"/>
              <a:t>21-10-2024</a:t>
            </a:fld>
            <a:endParaRPr lang="en-IN"/>
          </a:p>
        </p:txBody>
      </p:sp>
      <p:sp>
        <p:nvSpPr>
          <p:cNvPr id="5" name="Footer Placeholder 4">
            <a:extLst>
              <a:ext uri="{FF2B5EF4-FFF2-40B4-BE49-F238E27FC236}">
                <a16:creationId xmlns:a16="http://schemas.microsoft.com/office/drawing/2014/main" id="{52E9B2D4-A9B8-8D60-9965-8470EE2F29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3802A78-6469-1199-E632-147F0D02C2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2326AB-B206-4E2E-9C03-200356A9BD33}" type="slidenum">
              <a:rPr lang="en-IN" smtClean="0"/>
              <a:t>‹#›</a:t>
            </a:fld>
            <a:endParaRPr lang="en-IN"/>
          </a:p>
        </p:txBody>
      </p:sp>
    </p:spTree>
    <p:extLst>
      <p:ext uri="{BB962C8B-B14F-4D97-AF65-F5344CB8AC3E}">
        <p14:creationId xmlns:p14="http://schemas.microsoft.com/office/powerpoint/2010/main" val="1267552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7AC7D4-FCF9-1C85-233D-8573ECE1BB56}"/>
              </a:ext>
            </a:extLst>
          </p:cNvPr>
          <p:cNvSpPr txBox="1"/>
          <p:nvPr/>
        </p:nvSpPr>
        <p:spPr>
          <a:xfrm>
            <a:off x="3048000" y="1765489"/>
            <a:ext cx="6096000" cy="3331938"/>
          </a:xfrm>
          <a:prstGeom prst="rect">
            <a:avLst/>
          </a:prstGeom>
          <a:noFill/>
        </p:spPr>
        <p:txBody>
          <a:bodyPr wrap="square">
            <a:spAutoFit/>
          </a:bodyPr>
          <a:lstStyle/>
          <a:p>
            <a:pPr algn="ctr">
              <a:lnSpc>
                <a:spcPct val="200000"/>
              </a:lnSpc>
            </a:pPr>
            <a:r>
              <a:rPr lang="en-GB" sz="1800" b="1" dirty="0">
                <a:effectLst/>
                <a:latin typeface="Times New Roman" panose="02020603050405020304" pitchFamily="18" charset="0"/>
                <a:ea typeface="Times New Roman" panose="02020603050405020304" pitchFamily="18" charset="0"/>
              </a:rPr>
              <a:t>Module Title: Contemporary Themes in the Hotel and Hospitality Sector</a:t>
            </a:r>
            <a:endParaRPr lang="en-IN" sz="1400" dirty="0">
              <a:effectLst/>
              <a:latin typeface="Times New Roman" panose="02020603050405020304" pitchFamily="18" charset="0"/>
              <a:ea typeface="Times New Roman" panose="02020603050405020304" pitchFamily="18"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rPr>
              <a:t>Module Code: BMIH6001</a:t>
            </a:r>
            <a:endParaRPr lang="en-IN" sz="1400" dirty="0">
              <a:effectLst/>
              <a:latin typeface="Times New Roman" panose="02020603050405020304" pitchFamily="18" charset="0"/>
              <a:ea typeface="Times New Roman" panose="02020603050405020304" pitchFamily="18"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rPr>
              <a:t>Assessment Type: Presentation</a:t>
            </a:r>
            <a:endParaRPr lang="en-IN" sz="1400" dirty="0">
              <a:effectLst/>
              <a:latin typeface="Times New Roman" panose="02020603050405020304" pitchFamily="18" charset="0"/>
              <a:ea typeface="Times New Roman" panose="02020603050405020304" pitchFamily="18"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rPr>
              <a:t>Student Name: Thomas Nica</a:t>
            </a:r>
            <a:endParaRPr lang="en-IN" sz="1400" dirty="0">
              <a:effectLst/>
              <a:latin typeface="Times New Roman" panose="02020603050405020304" pitchFamily="18" charset="0"/>
              <a:ea typeface="Times New Roman" panose="02020603050405020304" pitchFamily="18"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rPr>
              <a:t>Student ID:</a:t>
            </a:r>
            <a:endParaRPr lang="en-IN"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0523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50F8F-B2BB-2315-F7D1-9AC61EB8C4AC}"/>
              </a:ext>
            </a:extLst>
          </p:cNvPr>
          <p:cNvSpPr>
            <a:spLocks noGrp="1"/>
          </p:cNvSpPr>
          <p:nvPr>
            <p:ph type="title"/>
          </p:nvPr>
        </p:nvSpPr>
        <p:spPr/>
        <p:txBody>
          <a:bodyPr/>
          <a:lstStyle/>
          <a:p>
            <a:r>
              <a:rPr lang="en-US" dirty="0"/>
              <a:t>Table of Contents</a:t>
            </a:r>
            <a:endParaRPr lang="en-IN" dirty="0"/>
          </a:p>
        </p:txBody>
      </p:sp>
      <p:sp>
        <p:nvSpPr>
          <p:cNvPr id="3" name="Content Placeholder 2">
            <a:extLst>
              <a:ext uri="{FF2B5EF4-FFF2-40B4-BE49-F238E27FC236}">
                <a16:creationId xmlns:a16="http://schemas.microsoft.com/office/drawing/2014/main" id="{2AF75B4C-E15B-4FE9-0988-1DAAB6F0ECE2}"/>
              </a:ext>
            </a:extLst>
          </p:cNvPr>
          <p:cNvSpPr>
            <a:spLocks noGrp="1"/>
          </p:cNvSpPr>
          <p:nvPr>
            <p:ph idx="1"/>
          </p:nvPr>
        </p:nvSpPr>
        <p:spPr>
          <a:xfrm>
            <a:off x="2613660" y="2038985"/>
            <a:ext cx="6964680" cy="2482215"/>
          </a:xfrm>
          <a:solidFill>
            <a:schemeClr val="accent4">
              <a:lumMod val="40000"/>
              <a:lumOff val="60000"/>
            </a:schemeClr>
          </a:solidFill>
        </p:spPr>
        <p:txBody>
          <a:bodyPr/>
          <a:lstStyle/>
          <a:p>
            <a:r>
              <a:rPr lang="en-US" dirty="0"/>
              <a:t>Introduction……………………………………………… 3</a:t>
            </a:r>
          </a:p>
          <a:p>
            <a:r>
              <a:rPr lang="en-US" dirty="0"/>
              <a:t>Literature Review………………………………………... 4-5</a:t>
            </a:r>
          </a:p>
          <a:p>
            <a:r>
              <a:rPr lang="en-US" dirty="0"/>
              <a:t>Application to the Hotel and Hospitality Sector	………… 6-8</a:t>
            </a:r>
          </a:p>
          <a:p>
            <a:r>
              <a:rPr lang="en-US" dirty="0"/>
              <a:t>Evaluate Future Policy and Management Options………. 9</a:t>
            </a:r>
          </a:p>
          <a:p>
            <a:r>
              <a:rPr lang="en-US" dirty="0"/>
              <a:t>Conclusion……………………………………………….. 10</a:t>
            </a:r>
          </a:p>
          <a:p>
            <a:r>
              <a:rPr lang="en-US" dirty="0"/>
              <a:t>References ………………………………………………. 11</a:t>
            </a:r>
          </a:p>
          <a:p>
            <a:pPr marL="0" indent="0">
              <a:buNone/>
            </a:pPr>
            <a:endParaRPr lang="en-IN" dirty="0"/>
          </a:p>
        </p:txBody>
      </p:sp>
    </p:spTree>
    <p:extLst>
      <p:ext uri="{BB962C8B-B14F-4D97-AF65-F5344CB8AC3E}">
        <p14:creationId xmlns:p14="http://schemas.microsoft.com/office/powerpoint/2010/main" val="845506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C8D5-5B91-FFD8-37A6-61BE848C7DE3}"/>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0DD8113A-139D-343A-86B6-7051618721D0}"/>
              </a:ext>
            </a:extLst>
          </p:cNvPr>
          <p:cNvSpPr>
            <a:spLocks noGrp="1"/>
          </p:cNvSpPr>
          <p:nvPr>
            <p:ph idx="1"/>
          </p:nvPr>
        </p:nvSpPr>
        <p:spPr>
          <a:xfrm>
            <a:off x="346587" y="1894451"/>
            <a:ext cx="5464278" cy="4351338"/>
          </a:xfrm>
          <a:solidFill>
            <a:schemeClr val="accent6">
              <a:lumMod val="40000"/>
              <a:lumOff val="60000"/>
            </a:schemeClr>
          </a:solidFill>
        </p:spPr>
        <p:txBody>
          <a:bodyPr/>
          <a:lstStyle/>
          <a:p>
            <a:r>
              <a:rPr lang="en-US" dirty="0"/>
              <a:t>Digital integration refers to a crucial part of the hospitality industry along with the tourism sector as it facilitates both of the sectors to provide excellent guest experiences.</a:t>
            </a:r>
          </a:p>
          <a:p>
            <a:pPr marL="0" indent="0">
              <a:buNone/>
            </a:pPr>
            <a:r>
              <a:rPr lang="en-US" dirty="0"/>
              <a:t> </a:t>
            </a:r>
          </a:p>
          <a:p>
            <a:r>
              <a:rPr lang="en-US" dirty="0"/>
              <a:t>The presentation will portray the benefits of AI in this particular sector of the UK along with </a:t>
            </a:r>
            <a:r>
              <a:rPr lang="en-US" dirty="0" err="1"/>
              <a:t>analysing</a:t>
            </a:r>
            <a:r>
              <a:rPr lang="en-US" dirty="0"/>
              <a:t> the marketing scenarios. </a:t>
            </a:r>
          </a:p>
          <a:p>
            <a:endParaRPr lang="en-US" dirty="0"/>
          </a:p>
          <a:p>
            <a:r>
              <a:rPr lang="en-US" dirty="0"/>
              <a:t>A PESTLE analysis will be discussed in the presentation that will highlight external business scenarios of this sector. </a:t>
            </a:r>
          </a:p>
          <a:p>
            <a:endParaRPr lang="en-IN" dirty="0"/>
          </a:p>
        </p:txBody>
      </p:sp>
      <p:pic>
        <p:nvPicPr>
          <p:cNvPr id="4" name="Picture 3">
            <a:extLst>
              <a:ext uri="{FF2B5EF4-FFF2-40B4-BE49-F238E27FC236}">
                <a16:creationId xmlns:a16="http://schemas.microsoft.com/office/drawing/2014/main" id="{0DA73B7E-FA14-4592-61B0-D2AA6FC3ED3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58115" y="1894451"/>
            <a:ext cx="5287297" cy="419222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2098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AFC5-5308-C746-1F66-F1B7863E5555}"/>
              </a:ext>
            </a:extLst>
          </p:cNvPr>
          <p:cNvSpPr>
            <a:spLocks noGrp="1"/>
          </p:cNvSpPr>
          <p:nvPr>
            <p:ph type="title"/>
          </p:nvPr>
        </p:nvSpPr>
        <p:spPr/>
        <p:txBody>
          <a:bodyPr/>
          <a:lstStyle/>
          <a:p>
            <a:r>
              <a:rPr lang="en-IN" dirty="0"/>
              <a:t>Literature Review</a:t>
            </a:r>
          </a:p>
        </p:txBody>
      </p:sp>
      <p:sp>
        <p:nvSpPr>
          <p:cNvPr id="3" name="Content Placeholder 2">
            <a:extLst>
              <a:ext uri="{FF2B5EF4-FFF2-40B4-BE49-F238E27FC236}">
                <a16:creationId xmlns:a16="http://schemas.microsoft.com/office/drawing/2014/main" id="{4BCC47B2-0CD6-1A7F-F6B1-25F180E88FE8}"/>
              </a:ext>
            </a:extLst>
          </p:cNvPr>
          <p:cNvSpPr>
            <a:spLocks noGrp="1"/>
          </p:cNvSpPr>
          <p:nvPr>
            <p:ph idx="1"/>
          </p:nvPr>
        </p:nvSpPr>
        <p:spPr>
          <a:xfrm>
            <a:off x="5714999" y="2258244"/>
            <a:ext cx="6034548" cy="4351338"/>
          </a:xfrm>
          <a:solidFill>
            <a:schemeClr val="accent5">
              <a:lumMod val="40000"/>
              <a:lumOff val="60000"/>
            </a:schemeClr>
          </a:solidFill>
        </p:spPr>
        <p:txBody>
          <a:bodyPr>
            <a:normAutofit lnSpcReduction="10000"/>
          </a:bodyPr>
          <a:lstStyle/>
          <a:p>
            <a:pPr>
              <a:buFont typeface="Wingdings" panose="05000000000000000000" pitchFamily="2" charset="2"/>
              <a:buChar char="q"/>
            </a:pPr>
            <a:r>
              <a:rPr lang="en-US" b="1" i="1" u="sng" dirty="0"/>
              <a:t>Improving customer services through AI tools</a:t>
            </a:r>
          </a:p>
          <a:p>
            <a:r>
              <a:rPr lang="en-US" dirty="0"/>
              <a:t>According to </a:t>
            </a:r>
            <a:r>
              <a:rPr lang="en-US" dirty="0" err="1"/>
              <a:t>Mariani</a:t>
            </a:r>
            <a:r>
              <a:rPr lang="en-US" dirty="0"/>
              <a:t> and </a:t>
            </a:r>
            <a:r>
              <a:rPr lang="en-US" dirty="0" err="1"/>
              <a:t>Borghi</a:t>
            </a:r>
            <a:r>
              <a:rPr lang="en-US" dirty="0"/>
              <a:t>, (2021), Technological transformations in the hospitality industry include the incorporation of AI tools and techniques. </a:t>
            </a:r>
          </a:p>
          <a:p>
            <a:r>
              <a:rPr lang="en-US" dirty="0"/>
              <a:t>Along with that, incorporating AI tools enables the tourism sector to avoid human-related errors that increase the brand reputation.  </a:t>
            </a:r>
          </a:p>
          <a:p>
            <a:pPr>
              <a:buFont typeface="Wingdings" panose="05000000000000000000" pitchFamily="2" charset="2"/>
              <a:buChar char="q"/>
            </a:pPr>
            <a:r>
              <a:rPr lang="en-US" b="1" i="1" u="sng" dirty="0"/>
              <a:t>Marketing and </a:t>
            </a:r>
            <a:r>
              <a:rPr lang="en-US" b="1" i="1" u="sng" dirty="0" err="1"/>
              <a:t>advertisment</a:t>
            </a:r>
            <a:endParaRPr lang="en-US" b="1" i="1" u="sng" dirty="0"/>
          </a:p>
          <a:p>
            <a:r>
              <a:rPr lang="en-US" dirty="0"/>
              <a:t>As per the view of Carlisle et al., (2023), digital transformation plays a crucial role in developing marketing along with advertisement in the hospitality industry. </a:t>
            </a:r>
          </a:p>
          <a:p>
            <a:r>
              <a:rPr lang="en-US" dirty="0"/>
              <a:t>Hospitality brands upgrade their websites to inform their customers while they also use Google Analytics for </a:t>
            </a:r>
            <a:r>
              <a:rPr lang="en-US" dirty="0" err="1"/>
              <a:t>analysing</a:t>
            </a:r>
            <a:r>
              <a:rPr lang="en-US" dirty="0"/>
              <a:t> the competitors in existing market. </a:t>
            </a:r>
            <a:endParaRPr lang="en-IN" dirty="0"/>
          </a:p>
        </p:txBody>
      </p:sp>
      <p:sp>
        <p:nvSpPr>
          <p:cNvPr id="5" name="TextBox 4">
            <a:extLst>
              <a:ext uri="{FF2B5EF4-FFF2-40B4-BE49-F238E27FC236}">
                <a16:creationId xmlns:a16="http://schemas.microsoft.com/office/drawing/2014/main" id="{B43E3BFC-4F6E-5EC3-8DE1-44F26189E372}"/>
              </a:ext>
            </a:extLst>
          </p:cNvPr>
          <p:cNvSpPr txBox="1"/>
          <p:nvPr/>
        </p:nvSpPr>
        <p:spPr>
          <a:xfrm>
            <a:off x="766917" y="5980159"/>
            <a:ext cx="3460955" cy="276999"/>
          </a:xfrm>
          <a:prstGeom prst="rect">
            <a:avLst/>
          </a:prstGeom>
          <a:noFill/>
        </p:spPr>
        <p:txBody>
          <a:bodyPr wrap="square">
            <a:spAutoFit/>
          </a:bodyPr>
          <a:lstStyle/>
          <a:p>
            <a:pPr algn="ctr"/>
            <a:r>
              <a:rPr lang="en-IN" sz="1200" dirty="0">
                <a:latin typeface="Times New Roman" panose="02020603050405020304" pitchFamily="18" charset="0"/>
                <a:cs typeface="Times New Roman" panose="02020603050405020304" pitchFamily="18" charset="0"/>
              </a:rPr>
              <a:t>Carlisle et al., (2023) </a:t>
            </a:r>
          </a:p>
        </p:txBody>
      </p:sp>
      <p:pic>
        <p:nvPicPr>
          <p:cNvPr id="1026" name="Picture 2" descr="37,261 Chatbot Royalty-Free Photos and Stock Images | Shutterstock">
            <a:extLst>
              <a:ext uri="{FF2B5EF4-FFF2-40B4-BE49-F238E27FC236}">
                <a16:creationId xmlns:a16="http://schemas.microsoft.com/office/drawing/2014/main" id="{9E90769E-944F-F7AA-59F8-71E5A7DE745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81000" y="2211411"/>
            <a:ext cx="4417142" cy="376874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07007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0135-6665-B266-39EB-12D5949FE385}"/>
              </a:ext>
            </a:extLst>
          </p:cNvPr>
          <p:cNvSpPr>
            <a:spLocks noGrp="1"/>
          </p:cNvSpPr>
          <p:nvPr>
            <p:ph type="title"/>
          </p:nvPr>
        </p:nvSpPr>
        <p:spPr/>
        <p:txBody>
          <a:bodyPr/>
          <a:lstStyle/>
          <a:p>
            <a:pPr algn="l"/>
            <a:r>
              <a:rPr lang="en-US" dirty="0" err="1"/>
              <a:t>Contd</a:t>
            </a:r>
            <a:r>
              <a:rPr lang="en-US" dirty="0"/>
              <a:t>…</a:t>
            </a:r>
            <a:endParaRPr lang="en-IN" dirty="0"/>
          </a:p>
        </p:txBody>
      </p:sp>
      <p:sp>
        <p:nvSpPr>
          <p:cNvPr id="3" name="Content Placeholder 2">
            <a:extLst>
              <a:ext uri="{FF2B5EF4-FFF2-40B4-BE49-F238E27FC236}">
                <a16:creationId xmlns:a16="http://schemas.microsoft.com/office/drawing/2014/main" id="{F4E4B269-7518-DD05-7BFD-54FF5A345193}"/>
              </a:ext>
            </a:extLst>
          </p:cNvPr>
          <p:cNvSpPr>
            <a:spLocks noGrp="1"/>
          </p:cNvSpPr>
          <p:nvPr>
            <p:ph idx="1"/>
          </p:nvPr>
        </p:nvSpPr>
        <p:spPr>
          <a:xfrm>
            <a:off x="277762" y="1923948"/>
            <a:ext cx="6565490" cy="4351338"/>
          </a:xfrm>
          <a:solidFill>
            <a:schemeClr val="accent4">
              <a:lumMod val="20000"/>
              <a:lumOff val="80000"/>
            </a:schemeClr>
          </a:solidFill>
        </p:spPr>
        <p:txBody>
          <a:bodyPr/>
          <a:lstStyle/>
          <a:p>
            <a:pPr>
              <a:buFont typeface="Wingdings" panose="05000000000000000000" pitchFamily="2" charset="2"/>
              <a:buChar char="q"/>
            </a:pPr>
            <a:r>
              <a:rPr lang="en-US" b="1" i="1" u="sng" dirty="0"/>
              <a:t>Feedback collection</a:t>
            </a:r>
          </a:p>
          <a:p>
            <a:r>
              <a:rPr lang="en-US" dirty="0"/>
              <a:t>According to </a:t>
            </a:r>
            <a:r>
              <a:rPr lang="en-US" dirty="0" err="1"/>
              <a:t>Pasca</a:t>
            </a:r>
            <a:r>
              <a:rPr lang="en-US" dirty="0"/>
              <a:t> et al., (2021), most hospitality brands explore their digital integration in accumulating feedback from the customers. </a:t>
            </a:r>
          </a:p>
          <a:p>
            <a:r>
              <a:rPr lang="en-US" dirty="0"/>
              <a:t>It is beneficial for hospitality brands and tourism companies to identify their weakness that needs to be improved. </a:t>
            </a:r>
          </a:p>
          <a:p>
            <a:pPr>
              <a:buFont typeface="Wingdings" panose="05000000000000000000" pitchFamily="2" charset="2"/>
              <a:buChar char="q"/>
            </a:pPr>
            <a:r>
              <a:rPr lang="en-US" b="1" i="1" u="sng" dirty="0"/>
              <a:t>Targeting right audience</a:t>
            </a:r>
          </a:p>
          <a:p>
            <a:r>
              <a:rPr lang="en-US" dirty="0"/>
              <a:t>As per the opinion of </a:t>
            </a:r>
            <a:r>
              <a:rPr lang="en-US" dirty="0" err="1"/>
              <a:t>Solakis</a:t>
            </a:r>
            <a:r>
              <a:rPr lang="en-US" dirty="0"/>
              <a:t> et al., (2021), digital technologies are beneficial for identifying the customers that positively impact on the business of hospitality companies. </a:t>
            </a:r>
          </a:p>
          <a:p>
            <a:r>
              <a:rPr lang="en-US" dirty="0"/>
              <a:t>AI-support application includes Google Search Console that fosters the revenue of this industry by determining the involvement of the competitors along with </a:t>
            </a:r>
            <a:r>
              <a:rPr lang="en-US" dirty="0" err="1"/>
              <a:t>analysing</a:t>
            </a:r>
            <a:r>
              <a:rPr lang="en-US" dirty="0"/>
              <a:t> competitors. </a:t>
            </a:r>
            <a:endParaRPr lang="en-IN" dirty="0"/>
          </a:p>
        </p:txBody>
      </p:sp>
      <p:sp>
        <p:nvSpPr>
          <p:cNvPr id="5" name="TextBox 4">
            <a:extLst>
              <a:ext uri="{FF2B5EF4-FFF2-40B4-BE49-F238E27FC236}">
                <a16:creationId xmlns:a16="http://schemas.microsoft.com/office/drawing/2014/main" id="{7AEADFBC-7BE6-A23F-9A00-C3FF70707BEA}"/>
              </a:ext>
            </a:extLst>
          </p:cNvPr>
          <p:cNvSpPr txBox="1"/>
          <p:nvPr/>
        </p:nvSpPr>
        <p:spPr>
          <a:xfrm>
            <a:off x="8268929" y="6215876"/>
            <a:ext cx="3569110" cy="276999"/>
          </a:xfrm>
          <a:prstGeom prst="rect">
            <a:avLst/>
          </a:prstGeom>
          <a:noFill/>
        </p:spPr>
        <p:txBody>
          <a:bodyPr wrap="square">
            <a:spAutoFit/>
          </a:bodyPr>
          <a:lstStyle/>
          <a:p>
            <a:pPr algn="ctr"/>
            <a:r>
              <a:rPr lang="en-IN" sz="1200" dirty="0" err="1">
                <a:latin typeface="Times New Roman" panose="02020603050405020304" pitchFamily="18" charset="0"/>
                <a:cs typeface="Times New Roman" panose="02020603050405020304" pitchFamily="18" charset="0"/>
              </a:rPr>
              <a:t>Solakis</a:t>
            </a:r>
            <a:r>
              <a:rPr lang="en-IN" sz="1200" dirty="0">
                <a:latin typeface="Times New Roman" panose="02020603050405020304" pitchFamily="18" charset="0"/>
                <a:cs typeface="Times New Roman" panose="02020603050405020304" pitchFamily="18" charset="0"/>
              </a:rPr>
              <a:t> et al., (2021)</a:t>
            </a:r>
          </a:p>
        </p:txBody>
      </p:sp>
      <p:pic>
        <p:nvPicPr>
          <p:cNvPr id="6" name="Picture 5">
            <a:extLst>
              <a:ext uri="{FF2B5EF4-FFF2-40B4-BE49-F238E27FC236}">
                <a16:creationId xmlns:a16="http://schemas.microsoft.com/office/drawing/2014/main" id="{99560AEE-0CBF-2A60-A198-7816F1D8F7E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79110" y="2576970"/>
            <a:ext cx="4694903" cy="352117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83877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03395-9D03-5FB3-36D6-76DAC4271118}"/>
              </a:ext>
            </a:extLst>
          </p:cNvPr>
          <p:cNvSpPr>
            <a:spLocks noGrp="1"/>
          </p:cNvSpPr>
          <p:nvPr>
            <p:ph type="title"/>
          </p:nvPr>
        </p:nvSpPr>
        <p:spPr/>
        <p:txBody>
          <a:bodyPr/>
          <a:lstStyle/>
          <a:p>
            <a:r>
              <a:rPr lang="en-US" dirty="0"/>
              <a:t>Application to the Hotel and Hospitality Sector</a:t>
            </a:r>
            <a:endParaRPr lang="en-IN" dirty="0"/>
          </a:p>
        </p:txBody>
      </p:sp>
      <p:sp>
        <p:nvSpPr>
          <p:cNvPr id="3" name="Content Placeholder 2">
            <a:extLst>
              <a:ext uri="{FF2B5EF4-FFF2-40B4-BE49-F238E27FC236}">
                <a16:creationId xmlns:a16="http://schemas.microsoft.com/office/drawing/2014/main" id="{C86BC659-7F73-D3CA-654A-46A3B8859A82}"/>
              </a:ext>
            </a:extLst>
          </p:cNvPr>
          <p:cNvSpPr>
            <a:spLocks noGrp="1"/>
          </p:cNvSpPr>
          <p:nvPr>
            <p:ph idx="1"/>
          </p:nvPr>
        </p:nvSpPr>
        <p:spPr>
          <a:xfrm>
            <a:off x="4670322" y="1579817"/>
            <a:ext cx="7374193" cy="5032375"/>
          </a:xfrm>
          <a:solidFill>
            <a:schemeClr val="accent2">
              <a:lumMod val="40000"/>
              <a:lumOff val="60000"/>
            </a:schemeClr>
          </a:solidFill>
        </p:spPr>
        <p:txBody>
          <a:bodyPr>
            <a:noAutofit/>
          </a:bodyPr>
          <a:lstStyle/>
          <a:p>
            <a:r>
              <a:rPr lang="en-US" b="1" i="1" u="sng" dirty="0"/>
              <a:t>Political</a:t>
            </a:r>
          </a:p>
          <a:p>
            <a:pPr>
              <a:buFont typeface="Wingdings" panose="05000000000000000000" pitchFamily="2" charset="2"/>
              <a:buChar char="§"/>
            </a:pPr>
            <a:r>
              <a:rPr lang="en-US" b="1" i="1" dirty="0"/>
              <a:t>Government fundings</a:t>
            </a:r>
          </a:p>
          <a:p>
            <a:pPr marL="0" indent="0">
              <a:buNone/>
            </a:pPr>
            <a:r>
              <a:rPr lang="en-US" dirty="0"/>
              <a:t>It has been noticed that 9.2 million jobs in the hospitality industry were protected by the job retention scheme of UK government (</a:t>
            </a:r>
            <a:r>
              <a:rPr lang="en-US" dirty="0" err="1"/>
              <a:t>bbc</a:t>
            </a:r>
            <a:r>
              <a:rPr lang="en-US" dirty="0"/>
              <a:t>, 2020).   </a:t>
            </a:r>
          </a:p>
          <a:p>
            <a:pPr>
              <a:buFont typeface="Wingdings" panose="05000000000000000000" pitchFamily="2" charset="2"/>
              <a:buChar char="§"/>
            </a:pPr>
            <a:r>
              <a:rPr lang="en-US" b="1" i="1" dirty="0"/>
              <a:t>Impact of Brexit </a:t>
            </a:r>
          </a:p>
          <a:p>
            <a:pPr marL="0" indent="0">
              <a:buNone/>
            </a:pPr>
            <a:r>
              <a:rPr lang="en-US" dirty="0"/>
              <a:t>Brexit highly impacts on the UK hospitality sector while the companies associated with this sector have to change their policies and regulations. </a:t>
            </a:r>
          </a:p>
          <a:p>
            <a:r>
              <a:rPr lang="en-US" b="1" i="1" u="sng" dirty="0"/>
              <a:t>Economic</a:t>
            </a:r>
          </a:p>
          <a:p>
            <a:pPr>
              <a:buFont typeface="Wingdings" panose="05000000000000000000" pitchFamily="2" charset="2"/>
              <a:buChar char="§"/>
            </a:pPr>
            <a:r>
              <a:rPr lang="en-US" b="1" i="1" dirty="0"/>
              <a:t>Strengthening job opportunities</a:t>
            </a:r>
          </a:p>
          <a:p>
            <a:pPr marL="0" indent="0">
              <a:buNone/>
            </a:pPr>
            <a:r>
              <a:rPr lang="en-US" dirty="0"/>
              <a:t>Job opportunities in the UK hospitality sector are increasing and it helps this sector to provide high-quality service to their customers. </a:t>
            </a:r>
          </a:p>
          <a:p>
            <a:pPr>
              <a:buFont typeface="Wingdings" panose="05000000000000000000" pitchFamily="2" charset="2"/>
              <a:buChar char="§"/>
            </a:pPr>
            <a:r>
              <a:rPr lang="en-US" b="1" i="1" dirty="0"/>
              <a:t>Cost of living</a:t>
            </a:r>
          </a:p>
          <a:p>
            <a:pPr marL="0" indent="0">
              <a:buNone/>
            </a:pPr>
            <a:r>
              <a:rPr lang="en-US" dirty="0"/>
              <a:t>The cost of living is high in the UK society and it adversely impacts on UK people for exploring multiple destinations. </a:t>
            </a:r>
          </a:p>
          <a:p>
            <a:endParaRPr lang="en-IN" dirty="0"/>
          </a:p>
        </p:txBody>
      </p:sp>
      <p:sp>
        <p:nvSpPr>
          <p:cNvPr id="7" name="TextBox 6">
            <a:extLst>
              <a:ext uri="{FF2B5EF4-FFF2-40B4-BE49-F238E27FC236}">
                <a16:creationId xmlns:a16="http://schemas.microsoft.com/office/drawing/2014/main" id="{F4F7BB08-745B-2611-3E5D-2153C1EB26DC}"/>
              </a:ext>
            </a:extLst>
          </p:cNvPr>
          <p:cNvSpPr txBox="1"/>
          <p:nvPr/>
        </p:nvSpPr>
        <p:spPr>
          <a:xfrm>
            <a:off x="1612492" y="6215876"/>
            <a:ext cx="1622322" cy="276999"/>
          </a:xfrm>
          <a:prstGeom prst="rect">
            <a:avLst/>
          </a:prstGeom>
          <a:noFill/>
        </p:spPr>
        <p:txBody>
          <a:bodyPr wrap="square">
            <a:spAutoFit/>
          </a:bodyPr>
          <a:lstStyle/>
          <a:p>
            <a:pPr algn="ctr"/>
            <a:r>
              <a:rPr lang="en-IN" sz="1200" dirty="0">
                <a:latin typeface="Times New Roman" panose="02020603050405020304" pitchFamily="18" charset="0"/>
                <a:cs typeface="Times New Roman" panose="02020603050405020304" pitchFamily="18" charset="0"/>
              </a:rPr>
              <a:t>(</a:t>
            </a:r>
            <a:r>
              <a:rPr lang="en-IN" sz="1200" dirty="0" err="1">
                <a:latin typeface="Times New Roman" panose="02020603050405020304" pitchFamily="18" charset="0"/>
                <a:cs typeface="Times New Roman" panose="02020603050405020304" pitchFamily="18" charset="0"/>
              </a:rPr>
              <a:t>bbc</a:t>
            </a:r>
            <a:r>
              <a:rPr lang="en-IN" sz="1200" dirty="0">
                <a:latin typeface="Times New Roman" panose="02020603050405020304" pitchFamily="18" charset="0"/>
                <a:cs typeface="Times New Roman" panose="02020603050405020304" pitchFamily="18" charset="0"/>
              </a:rPr>
              <a:t>, 2020) </a:t>
            </a:r>
          </a:p>
        </p:txBody>
      </p:sp>
      <p:pic>
        <p:nvPicPr>
          <p:cNvPr id="8" name="Picture 7">
            <a:extLst>
              <a:ext uri="{FF2B5EF4-FFF2-40B4-BE49-F238E27FC236}">
                <a16:creationId xmlns:a16="http://schemas.microsoft.com/office/drawing/2014/main" id="{02F66BBA-EB5C-38E6-7ABD-B6DF567EBB6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4466" y="1867816"/>
            <a:ext cx="4198374" cy="399221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12107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ED7F-19EE-B407-9DE0-2FED14BE6FAC}"/>
              </a:ext>
            </a:extLst>
          </p:cNvPr>
          <p:cNvSpPr>
            <a:spLocks noGrp="1"/>
          </p:cNvSpPr>
          <p:nvPr>
            <p:ph type="title"/>
          </p:nvPr>
        </p:nvSpPr>
        <p:spPr>
          <a:xfrm>
            <a:off x="199103" y="196594"/>
            <a:ext cx="10515600" cy="1325563"/>
          </a:xfrm>
        </p:spPr>
        <p:txBody>
          <a:bodyPr/>
          <a:lstStyle/>
          <a:p>
            <a:pPr algn="l"/>
            <a:r>
              <a:rPr lang="en-US" dirty="0" err="1"/>
              <a:t>Contd</a:t>
            </a:r>
            <a:r>
              <a:rPr lang="en-US" dirty="0"/>
              <a:t>…</a:t>
            </a:r>
            <a:endParaRPr lang="en-IN" dirty="0"/>
          </a:p>
        </p:txBody>
      </p:sp>
      <p:sp>
        <p:nvSpPr>
          <p:cNvPr id="3" name="Content Placeholder 2">
            <a:extLst>
              <a:ext uri="{FF2B5EF4-FFF2-40B4-BE49-F238E27FC236}">
                <a16:creationId xmlns:a16="http://schemas.microsoft.com/office/drawing/2014/main" id="{0356E351-F96F-CFDD-5BC4-F83E09EE68B4}"/>
              </a:ext>
            </a:extLst>
          </p:cNvPr>
          <p:cNvSpPr>
            <a:spLocks noGrp="1"/>
          </p:cNvSpPr>
          <p:nvPr>
            <p:ph idx="1"/>
          </p:nvPr>
        </p:nvSpPr>
        <p:spPr>
          <a:xfrm>
            <a:off x="405580" y="1540489"/>
            <a:ext cx="7607710" cy="4952385"/>
          </a:xfrm>
          <a:solidFill>
            <a:schemeClr val="accent6">
              <a:lumMod val="40000"/>
              <a:lumOff val="60000"/>
            </a:schemeClr>
          </a:solidFill>
        </p:spPr>
        <p:txBody>
          <a:bodyPr>
            <a:noAutofit/>
          </a:bodyPr>
          <a:lstStyle/>
          <a:p>
            <a:r>
              <a:rPr lang="en-US" b="1" i="1" u="sng" dirty="0"/>
              <a:t>Social</a:t>
            </a:r>
          </a:p>
          <a:p>
            <a:pPr>
              <a:buFont typeface="Wingdings" panose="05000000000000000000" pitchFamily="2" charset="2"/>
              <a:buChar char="§"/>
            </a:pPr>
            <a:r>
              <a:rPr lang="en-US" b="1" i="1" dirty="0"/>
              <a:t>Enhancing racial acceptance</a:t>
            </a:r>
          </a:p>
          <a:p>
            <a:pPr marL="0" indent="0">
              <a:buNone/>
            </a:pPr>
            <a:r>
              <a:rPr lang="en-US" dirty="0"/>
              <a:t>Tourists from different cultural and racial backgrounds increase the acceptance capability of the local people. </a:t>
            </a:r>
          </a:p>
          <a:p>
            <a:pPr>
              <a:buFont typeface="Wingdings" panose="05000000000000000000" pitchFamily="2" charset="2"/>
              <a:buChar char="§"/>
            </a:pPr>
            <a:r>
              <a:rPr lang="en-US" b="1" i="1" dirty="0"/>
              <a:t>Changing nature of customer trends</a:t>
            </a:r>
          </a:p>
          <a:p>
            <a:pPr marL="0" indent="0">
              <a:buNone/>
            </a:pPr>
            <a:r>
              <a:rPr lang="en-US" dirty="0"/>
              <a:t>Changing demand of the customers is a recent trend in this industry and it adversely impacts on improving the revenue functions (Hale, 2023). </a:t>
            </a:r>
          </a:p>
          <a:p>
            <a:r>
              <a:rPr lang="en-US" b="1" i="1" u="sng" dirty="0"/>
              <a:t>Technological</a:t>
            </a:r>
          </a:p>
          <a:p>
            <a:pPr>
              <a:buFont typeface="Wingdings" panose="05000000000000000000" pitchFamily="2" charset="2"/>
              <a:buChar char="§"/>
            </a:pPr>
            <a:r>
              <a:rPr lang="en-US" b="1" i="1" dirty="0"/>
              <a:t>Influence of Social Networking Platforms</a:t>
            </a:r>
          </a:p>
          <a:p>
            <a:pPr marL="0" indent="0">
              <a:buNone/>
            </a:pPr>
            <a:r>
              <a:rPr lang="en-US" dirty="0"/>
              <a:t>Technological advancement can be evaluated as a revolutionary aspect for the tourism industry. </a:t>
            </a:r>
          </a:p>
          <a:p>
            <a:pPr>
              <a:buFont typeface="Wingdings" panose="05000000000000000000" pitchFamily="2" charset="2"/>
              <a:buChar char="§"/>
            </a:pPr>
            <a:r>
              <a:rPr lang="en-US" b="1" i="1" dirty="0"/>
              <a:t>High cost of integrating advanced technologies</a:t>
            </a:r>
          </a:p>
          <a:p>
            <a:pPr marL="0" indent="0">
              <a:buNone/>
            </a:pPr>
            <a:r>
              <a:rPr lang="en-US" dirty="0"/>
              <a:t>Integration of advanced technologies requires huge money that cannot be afforded by all small businesses in the UK. </a:t>
            </a:r>
          </a:p>
          <a:p>
            <a:endParaRPr lang="en-IN" dirty="0"/>
          </a:p>
        </p:txBody>
      </p:sp>
      <p:sp>
        <p:nvSpPr>
          <p:cNvPr id="5" name="TextBox 4">
            <a:extLst>
              <a:ext uri="{FF2B5EF4-FFF2-40B4-BE49-F238E27FC236}">
                <a16:creationId xmlns:a16="http://schemas.microsoft.com/office/drawing/2014/main" id="{FA7F0356-45A9-A165-5D7C-376E54FDAD88}"/>
              </a:ext>
            </a:extLst>
          </p:cNvPr>
          <p:cNvSpPr txBox="1"/>
          <p:nvPr/>
        </p:nvSpPr>
        <p:spPr>
          <a:xfrm>
            <a:off x="8367252" y="5665527"/>
            <a:ext cx="3323303" cy="276999"/>
          </a:xfrm>
          <a:prstGeom prst="rect">
            <a:avLst/>
          </a:prstGeom>
          <a:noFill/>
        </p:spPr>
        <p:txBody>
          <a:bodyPr wrap="square">
            <a:spAutoFit/>
          </a:bodyPr>
          <a:lstStyle/>
          <a:p>
            <a:pPr algn="ctr"/>
            <a:r>
              <a:rPr lang="en-IN" sz="1200" dirty="0">
                <a:latin typeface="Times New Roman" panose="02020603050405020304" pitchFamily="18" charset="0"/>
                <a:cs typeface="Times New Roman" panose="02020603050405020304" pitchFamily="18" charset="0"/>
              </a:rPr>
              <a:t>(Hale, 2023) </a:t>
            </a:r>
          </a:p>
        </p:txBody>
      </p:sp>
      <p:pic>
        <p:nvPicPr>
          <p:cNvPr id="6" name="Picture 5">
            <a:extLst>
              <a:ext uri="{FF2B5EF4-FFF2-40B4-BE49-F238E27FC236}">
                <a16:creationId xmlns:a16="http://schemas.microsoft.com/office/drawing/2014/main" id="{84523579-2261-41EC-363C-5A7AE60A58F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239432" y="2347451"/>
            <a:ext cx="3726426" cy="324710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72559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4B0A4-53A8-D965-6B0C-C000D4F009C4}"/>
              </a:ext>
            </a:extLst>
          </p:cNvPr>
          <p:cNvSpPr>
            <a:spLocks noGrp="1"/>
          </p:cNvSpPr>
          <p:nvPr>
            <p:ph type="title"/>
          </p:nvPr>
        </p:nvSpPr>
        <p:spPr>
          <a:xfrm>
            <a:off x="324465" y="67442"/>
            <a:ext cx="10515600" cy="1325563"/>
          </a:xfrm>
        </p:spPr>
        <p:txBody>
          <a:bodyPr/>
          <a:lstStyle/>
          <a:p>
            <a:pPr algn="l"/>
            <a:r>
              <a:rPr lang="en-US" dirty="0"/>
              <a:t>Contd..</a:t>
            </a:r>
            <a:endParaRPr lang="en-IN" dirty="0"/>
          </a:p>
        </p:txBody>
      </p:sp>
      <p:sp>
        <p:nvSpPr>
          <p:cNvPr id="3" name="Content Placeholder 2">
            <a:extLst>
              <a:ext uri="{FF2B5EF4-FFF2-40B4-BE49-F238E27FC236}">
                <a16:creationId xmlns:a16="http://schemas.microsoft.com/office/drawing/2014/main" id="{18EA25CD-8019-C978-B06E-2FCE3A2204D6}"/>
              </a:ext>
            </a:extLst>
          </p:cNvPr>
          <p:cNvSpPr>
            <a:spLocks noGrp="1"/>
          </p:cNvSpPr>
          <p:nvPr>
            <p:ph idx="1"/>
          </p:nvPr>
        </p:nvSpPr>
        <p:spPr>
          <a:xfrm>
            <a:off x="4424516" y="1245521"/>
            <a:ext cx="7443019" cy="5545037"/>
          </a:xfrm>
          <a:solidFill>
            <a:schemeClr val="accent2">
              <a:lumMod val="20000"/>
              <a:lumOff val="80000"/>
            </a:schemeClr>
          </a:solidFill>
        </p:spPr>
        <p:txBody>
          <a:bodyPr>
            <a:noAutofit/>
          </a:bodyPr>
          <a:lstStyle/>
          <a:p>
            <a:r>
              <a:rPr lang="en-US" b="1" i="1" u="sng" dirty="0"/>
              <a:t>Legal</a:t>
            </a:r>
          </a:p>
          <a:p>
            <a:pPr>
              <a:buFont typeface="Wingdings" panose="05000000000000000000" pitchFamily="2" charset="2"/>
              <a:buChar char="§"/>
            </a:pPr>
            <a:r>
              <a:rPr lang="en-US" b="1" i="1" dirty="0"/>
              <a:t>Laws for customers protection</a:t>
            </a:r>
          </a:p>
          <a:p>
            <a:pPr marL="0" indent="0">
              <a:buNone/>
            </a:pPr>
            <a:r>
              <a:rPr lang="en-US" dirty="0"/>
              <a:t>The laws of the UK-based hospitality sector consist of travel insurance which the provision for cancelling trips by the customers along with medical coverage. </a:t>
            </a:r>
          </a:p>
          <a:p>
            <a:pPr>
              <a:buFont typeface="Wingdings" panose="05000000000000000000" pitchFamily="2" charset="2"/>
              <a:buChar char="§"/>
            </a:pPr>
            <a:r>
              <a:rPr lang="en-US" b="1" i="1" dirty="0"/>
              <a:t>Employment laws</a:t>
            </a:r>
          </a:p>
          <a:p>
            <a:pPr marL="0" indent="0">
              <a:buNone/>
            </a:pPr>
            <a:r>
              <a:rPr lang="en-US" dirty="0"/>
              <a:t>The hospitality industry of the UK has to stay focused on implementing the employment law that provides employees with sufficient benefits. </a:t>
            </a:r>
          </a:p>
          <a:p>
            <a:r>
              <a:rPr lang="en-US" b="1" i="1" u="sng" dirty="0"/>
              <a:t>Environmental</a:t>
            </a:r>
          </a:p>
          <a:p>
            <a:pPr>
              <a:buFont typeface="Wingdings" panose="05000000000000000000" pitchFamily="2" charset="2"/>
              <a:buChar char="§"/>
            </a:pPr>
            <a:r>
              <a:rPr lang="en-US" b="1" i="1" dirty="0"/>
              <a:t>Practices of sustainable tourism</a:t>
            </a:r>
          </a:p>
          <a:p>
            <a:pPr marL="0" indent="0">
              <a:buNone/>
            </a:pPr>
            <a:r>
              <a:rPr lang="en-US" dirty="0"/>
              <a:t>For instance, IHG, a renowned hotel in the UK, has launched their pioneer </a:t>
            </a:r>
            <a:r>
              <a:rPr lang="en-US" dirty="0" err="1"/>
              <a:t>programme</a:t>
            </a:r>
            <a:r>
              <a:rPr lang="en-US" dirty="0"/>
              <a:t> on low-carbon that encourages the practices of carbon reduction (Elliott, 2024).</a:t>
            </a:r>
          </a:p>
          <a:p>
            <a:pPr>
              <a:buFont typeface="Wingdings" panose="05000000000000000000" pitchFamily="2" charset="2"/>
              <a:buChar char="§"/>
            </a:pPr>
            <a:r>
              <a:rPr lang="en-US" b="1" i="1" dirty="0"/>
              <a:t>Increasing pollutions</a:t>
            </a:r>
          </a:p>
          <a:p>
            <a:pPr marL="0" indent="0">
              <a:buNone/>
            </a:pPr>
            <a:r>
              <a:rPr lang="en-US" dirty="0"/>
              <a:t>UK has witnessed of a strong number of tourists that increase the crowd and traffic congestion within the country. </a:t>
            </a:r>
          </a:p>
        </p:txBody>
      </p:sp>
      <p:sp>
        <p:nvSpPr>
          <p:cNvPr id="5" name="TextBox 4">
            <a:extLst>
              <a:ext uri="{FF2B5EF4-FFF2-40B4-BE49-F238E27FC236}">
                <a16:creationId xmlns:a16="http://schemas.microsoft.com/office/drawing/2014/main" id="{8AEA45C4-7DCD-586D-7C12-0670C01AAF13}"/>
              </a:ext>
            </a:extLst>
          </p:cNvPr>
          <p:cNvSpPr txBox="1"/>
          <p:nvPr/>
        </p:nvSpPr>
        <p:spPr>
          <a:xfrm>
            <a:off x="973394" y="5852339"/>
            <a:ext cx="1769806" cy="276999"/>
          </a:xfrm>
          <a:prstGeom prst="rect">
            <a:avLst/>
          </a:prstGeom>
          <a:noFill/>
        </p:spPr>
        <p:txBody>
          <a:bodyPr wrap="square">
            <a:spAutoFit/>
          </a:bodyPr>
          <a:lstStyle/>
          <a:p>
            <a:pPr algn="ctr"/>
            <a:r>
              <a:rPr lang="en-IN" sz="1200" dirty="0">
                <a:latin typeface="Times New Roman" panose="02020603050405020304" pitchFamily="18" charset="0"/>
                <a:cs typeface="Times New Roman" panose="02020603050405020304" pitchFamily="18" charset="0"/>
              </a:rPr>
              <a:t>(Elliott, 2024)</a:t>
            </a:r>
          </a:p>
        </p:txBody>
      </p:sp>
      <p:pic>
        <p:nvPicPr>
          <p:cNvPr id="8" name="Picture 7">
            <a:extLst>
              <a:ext uri="{FF2B5EF4-FFF2-40B4-BE49-F238E27FC236}">
                <a16:creationId xmlns:a16="http://schemas.microsoft.com/office/drawing/2014/main" id="{9BB0A11E-0A4C-770C-411E-F7179F60BED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4465" y="1558562"/>
            <a:ext cx="3733800" cy="420052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32104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A5137-61D6-21DF-77A4-CA1AFE10921A}"/>
              </a:ext>
            </a:extLst>
          </p:cNvPr>
          <p:cNvSpPr>
            <a:spLocks noGrp="1"/>
          </p:cNvSpPr>
          <p:nvPr>
            <p:ph type="title"/>
          </p:nvPr>
        </p:nvSpPr>
        <p:spPr/>
        <p:txBody>
          <a:bodyPr/>
          <a:lstStyle/>
          <a:p>
            <a:r>
              <a:rPr lang="en-US" dirty="0"/>
              <a:t>Evaluate Future Policy and Management Options</a:t>
            </a:r>
            <a:endParaRPr lang="en-IN" dirty="0"/>
          </a:p>
        </p:txBody>
      </p:sp>
      <p:sp>
        <p:nvSpPr>
          <p:cNvPr id="3" name="Content Placeholder 2">
            <a:extLst>
              <a:ext uri="{FF2B5EF4-FFF2-40B4-BE49-F238E27FC236}">
                <a16:creationId xmlns:a16="http://schemas.microsoft.com/office/drawing/2014/main" id="{5DB2E1DC-91D4-64C1-DBD9-7DC573F912D4}"/>
              </a:ext>
            </a:extLst>
          </p:cNvPr>
          <p:cNvSpPr>
            <a:spLocks noGrp="1"/>
          </p:cNvSpPr>
          <p:nvPr>
            <p:ph idx="1"/>
          </p:nvPr>
        </p:nvSpPr>
        <p:spPr>
          <a:xfrm>
            <a:off x="307258" y="1825625"/>
            <a:ext cx="5503606" cy="4351338"/>
          </a:xfrm>
          <a:solidFill>
            <a:schemeClr val="accent1">
              <a:lumMod val="40000"/>
              <a:lumOff val="60000"/>
            </a:schemeClr>
          </a:solidFill>
        </p:spPr>
        <p:txBody>
          <a:bodyPr/>
          <a:lstStyle/>
          <a:p>
            <a:r>
              <a:rPr lang="en-US" b="1" i="1" u="sng" dirty="0"/>
              <a:t>Improving the infrastructure </a:t>
            </a:r>
          </a:p>
          <a:p>
            <a:pPr marL="0" indent="0">
              <a:buNone/>
            </a:pPr>
            <a:r>
              <a:rPr lang="en-US" dirty="0"/>
              <a:t>It is recommended that the UK-based hospitality sector needs to improve its infrastructure to address cyber threats that is one of the leading crises of this modern world. </a:t>
            </a:r>
          </a:p>
          <a:p>
            <a:r>
              <a:rPr lang="en-US" b="1" i="1" u="sng" dirty="0"/>
              <a:t>Incorporating sustainable technologies</a:t>
            </a:r>
          </a:p>
          <a:p>
            <a:pPr marL="0" indent="0">
              <a:buNone/>
            </a:pPr>
            <a:r>
              <a:rPr lang="en-US" dirty="0"/>
              <a:t>Along with that, sustainable technologies can include big data analytics that can be beneficial for advancing the function of this industry (Santos and Silva, 2019). </a:t>
            </a:r>
          </a:p>
          <a:p>
            <a:r>
              <a:rPr lang="en-US" b="1" i="1" u="sng" dirty="0"/>
              <a:t>Skill development</a:t>
            </a:r>
          </a:p>
          <a:p>
            <a:pPr marL="0" indent="0">
              <a:buNone/>
            </a:pPr>
            <a:r>
              <a:rPr lang="en-US" dirty="0"/>
              <a:t>Employees need to be skilled and experienced to effectively perform as well as explore modern technologies. </a:t>
            </a:r>
          </a:p>
          <a:p>
            <a:endParaRPr lang="en-IN" dirty="0"/>
          </a:p>
        </p:txBody>
      </p:sp>
      <p:sp>
        <p:nvSpPr>
          <p:cNvPr id="5" name="TextBox 4">
            <a:extLst>
              <a:ext uri="{FF2B5EF4-FFF2-40B4-BE49-F238E27FC236}">
                <a16:creationId xmlns:a16="http://schemas.microsoft.com/office/drawing/2014/main" id="{F304A4BE-54EC-4A89-FB3F-A93CC240858C}"/>
              </a:ext>
            </a:extLst>
          </p:cNvPr>
          <p:cNvSpPr txBox="1"/>
          <p:nvPr/>
        </p:nvSpPr>
        <p:spPr>
          <a:xfrm>
            <a:off x="7914967" y="5714687"/>
            <a:ext cx="3765755" cy="276999"/>
          </a:xfrm>
          <a:prstGeom prst="rect">
            <a:avLst/>
          </a:prstGeom>
          <a:noFill/>
        </p:spPr>
        <p:txBody>
          <a:bodyPr wrap="square">
            <a:spAutoFit/>
          </a:bodyPr>
          <a:lstStyle/>
          <a:p>
            <a:pPr algn="ctr"/>
            <a:r>
              <a:rPr lang="en-IN" sz="1200" dirty="0">
                <a:latin typeface="Times New Roman" panose="02020603050405020304" pitchFamily="18" charset="0"/>
                <a:cs typeface="Times New Roman" panose="02020603050405020304" pitchFamily="18" charset="0"/>
              </a:rPr>
              <a:t>(Santos and Silva, 2019) </a:t>
            </a:r>
          </a:p>
        </p:txBody>
      </p:sp>
      <p:pic>
        <p:nvPicPr>
          <p:cNvPr id="6" name="Picture 5">
            <a:extLst>
              <a:ext uri="{FF2B5EF4-FFF2-40B4-BE49-F238E27FC236}">
                <a16:creationId xmlns:a16="http://schemas.microsoft.com/office/drawing/2014/main" id="{A16C3AF4-4295-6ECD-7BAA-8B68B560B1C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81138" y="2125669"/>
            <a:ext cx="5204147" cy="35082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16605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7684-DE35-562E-2055-647E3848585E}"/>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F0E54198-C54C-E21E-5C9D-DC302F3D8D95}"/>
              </a:ext>
            </a:extLst>
          </p:cNvPr>
          <p:cNvSpPr>
            <a:spLocks noGrp="1"/>
          </p:cNvSpPr>
          <p:nvPr>
            <p:ph idx="1"/>
          </p:nvPr>
        </p:nvSpPr>
        <p:spPr>
          <a:xfrm>
            <a:off x="6312310" y="2017838"/>
            <a:ext cx="5041490" cy="3424801"/>
          </a:xfrm>
          <a:solidFill>
            <a:schemeClr val="accent6">
              <a:lumMod val="20000"/>
              <a:lumOff val="80000"/>
            </a:schemeClr>
          </a:solidFill>
        </p:spPr>
        <p:txBody>
          <a:bodyPr/>
          <a:lstStyle/>
          <a:p>
            <a:r>
              <a:rPr lang="en-US" dirty="0"/>
              <a:t>The above presentation has concluded that digital transformation has enabled the UK hospitality sector along with the industry of tourism to achieve remarkable achievement. </a:t>
            </a:r>
          </a:p>
          <a:p>
            <a:r>
              <a:rPr lang="en-US" dirty="0"/>
              <a:t>The introduction of AI tools has supported both of sectors for accomplishing the customer's experiences. </a:t>
            </a:r>
          </a:p>
          <a:p>
            <a:r>
              <a:rPr lang="en-US" dirty="0"/>
              <a:t>However, it has concluded PESTLE analysis for showcasing the present condition of this industry. </a:t>
            </a:r>
            <a:endParaRPr lang="en-IN" dirty="0"/>
          </a:p>
        </p:txBody>
      </p:sp>
      <p:pic>
        <p:nvPicPr>
          <p:cNvPr id="4" name="Picture 3">
            <a:extLst>
              <a:ext uri="{FF2B5EF4-FFF2-40B4-BE49-F238E27FC236}">
                <a16:creationId xmlns:a16="http://schemas.microsoft.com/office/drawing/2014/main" id="{B06C01B0-3556-F0BA-2850-2110C9B2B38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5916" y="1946327"/>
            <a:ext cx="5336458" cy="331732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45318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883F-9F59-407B-06CB-0C349844B59E}"/>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6542C3E6-C2AF-EA41-FF96-E2261FC5CE79}"/>
              </a:ext>
            </a:extLst>
          </p:cNvPr>
          <p:cNvSpPr>
            <a:spLocks noGrp="1"/>
          </p:cNvSpPr>
          <p:nvPr>
            <p:ph idx="1"/>
          </p:nvPr>
        </p:nvSpPr>
        <p:spPr>
          <a:xfrm>
            <a:off x="838200" y="1825625"/>
            <a:ext cx="10515600" cy="3030855"/>
          </a:xfrm>
          <a:solidFill>
            <a:schemeClr val="accent4">
              <a:lumMod val="20000"/>
              <a:lumOff val="80000"/>
            </a:schemeClr>
          </a:solidFill>
        </p:spPr>
        <p:txBody>
          <a:bodyPr/>
          <a:lstStyle/>
          <a:p>
            <a:r>
              <a:rPr lang="en-IN" dirty="0" err="1"/>
              <a:t>bbc</a:t>
            </a:r>
            <a:r>
              <a:rPr lang="en-IN" dirty="0"/>
              <a:t>, (2020). UK hospitality industry calls for 'urgent' support. [Online] Available at: https://www.bbc.com/news/business-53297651 [Accessed 17 October 2024].</a:t>
            </a:r>
          </a:p>
          <a:p>
            <a:r>
              <a:rPr lang="en-IN" dirty="0"/>
              <a:t>Carlisle, S., Ivanov, S. and </a:t>
            </a:r>
            <a:r>
              <a:rPr lang="en-IN" dirty="0" err="1"/>
              <a:t>Dijkmans</a:t>
            </a:r>
            <a:r>
              <a:rPr lang="en-IN" dirty="0"/>
              <a:t>, C., 2023. The digital skills divide: evidence from the European tourism industry. Journal of tourism futures, 9(2), pp.240-266.</a:t>
            </a:r>
          </a:p>
          <a:p>
            <a:r>
              <a:rPr lang="en-IN" dirty="0"/>
              <a:t>Elliott, C., (2024). IHG Hotels &amp; Resorts Chases Sustainability With Low Carbon Plan. [Online] Available at: https://www.forbes.com/sites/christopherelliott/2024/08/25/ihg-hotels--resorts-chases-sustainability-with-low-carbon-plan/ [Accessed 17 October 2024].</a:t>
            </a:r>
          </a:p>
          <a:p>
            <a:r>
              <a:rPr lang="en-IN" dirty="0"/>
              <a:t>Hale, A., (2023). Hospitality businesses in Wales offer perks to lure staff. [Online] Available at: https://www.bbc.com/news/uk-wales-64263003 [Accessed 17 October 2024].</a:t>
            </a:r>
          </a:p>
          <a:p>
            <a:endParaRPr lang="en-IN" dirty="0"/>
          </a:p>
        </p:txBody>
      </p:sp>
    </p:spTree>
    <p:extLst>
      <p:ext uri="{BB962C8B-B14F-4D97-AF65-F5344CB8AC3E}">
        <p14:creationId xmlns:p14="http://schemas.microsoft.com/office/powerpoint/2010/main" val="274663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3035</Words>
  <Application>Microsoft Office PowerPoint</Application>
  <PresentationFormat>Widescreen</PresentationFormat>
  <Paragraphs>156</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PowerPoint Presentation</vt:lpstr>
      <vt:lpstr>Table of Contents</vt:lpstr>
      <vt:lpstr>Introduction</vt:lpstr>
      <vt:lpstr>Literature Review</vt:lpstr>
      <vt:lpstr>Contd…</vt:lpstr>
      <vt:lpstr>Application to the Hotel and Hospitality Sector</vt:lpstr>
      <vt:lpstr>Contd…</vt:lpstr>
      <vt:lpstr>Contd..</vt:lpstr>
      <vt:lpstr>Evaluate Future Policy and Management Options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2024-10-21T15:59:56Z</dcterms:created>
  <dcterms:modified xsi:type="dcterms:W3CDTF">2024-10-21T16:02:11Z</dcterms:modified>
</cp:coreProperties>
</file>