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1" r:id="rId3"/>
    <p:sldId id="262" r:id="rId4"/>
    <p:sldId id="263" r:id="rId5"/>
    <p:sldId id="264" r:id="rId6"/>
    <p:sldId id="265" r:id="rId7"/>
    <p:sldId id="258" r:id="rId8"/>
    <p:sldId id="257" r:id="rId9"/>
    <p:sldId id="259" r:id="rId10"/>
    <p:sldId id="260"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60DFA4B-AA6B-4E58-8709-6A746D1F5496}">
          <p14:sldIdLst>
            <p14:sldId id="256"/>
            <p14:sldId id="261"/>
            <p14:sldId id="262"/>
            <p14:sldId id="263"/>
            <p14:sldId id="264"/>
            <p14:sldId id="265"/>
            <p14:sldId id="258"/>
            <p14:sldId id="257"/>
            <p14:sldId id="259"/>
            <p14:sldId id="260"/>
            <p14:sldId id="266"/>
            <p14:sldId id="267"/>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48980" autoAdjust="0"/>
  </p:normalViewPr>
  <p:slideViewPr>
    <p:cSldViewPr snapToGrid="0">
      <p:cViewPr varScale="1">
        <p:scale>
          <a:sx n="35" d="100"/>
          <a:sy n="35" d="100"/>
        </p:scale>
        <p:origin x="209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B31656-631D-4DCB-969A-E9BD9BA4992D}"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D641AB-51FF-4931-9007-A66B5E0EE63C}" type="slidenum">
              <a:rPr lang="en-GB" smtClean="0"/>
              <a:t>‹#›</a:t>
            </a:fld>
            <a:endParaRPr lang="en-GB"/>
          </a:p>
        </p:txBody>
      </p:sp>
    </p:spTree>
    <p:extLst>
      <p:ext uri="{BB962C8B-B14F-4D97-AF65-F5344CB8AC3E}">
        <p14:creationId xmlns:p14="http://schemas.microsoft.com/office/powerpoint/2010/main" val="1960278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641AB-51FF-4931-9007-A66B5E0EE63C}" type="slidenum">
              <a:rPr lang="en-GB" smtClean="0"/>
              <a:t>1</a:t>
            </a:fld>
            <a:endParaRPr lang="en-GB"/>
          </a:p>
        </p:txBody>
      </p:sp>
    </p:spTree>
    <p:extLst>
      <p:ext uri="{BB962C8B-B14F-4D97-AF65-F5344CB8AC3E}">
        <p14:creationId xmlns:p14="http://schemas.microsoft.com/office/powerpoint/2010/main" val="2877967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641AB-51FF-4931-9007-A66B5E0EE63C}" type="slidenum">
              <a:rPr lang="en-GB" smtClean="0"/>
              <a:t>3</a:t>
            </a:fld>
            <a:endParaRPr lang="en-GB"/>
          </a:p>
        </p:txBody>
      </p:sp>
    </p:spTree>
    <p:extLst>
      <p:ext uri="{BB962C8B-B14F-4D97-AF65-F5344CB8AC3E}">
        <p14:creationId xmlns:p14="http://schemas.microsoft.com/office/powerpoint/2010/main" val="1061510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barclays</a:t>
            </a:r>
            <a:r>
              <a:rPr lang="en-GB" dirty="0"/>
              <a:t> bank has been around since 1690 which was started by two goldsmith bankers by the name of John </a:t>
            </a:r>
            <a:r>
              <a:rPr lang="en-GB" dirty="0" err="1"/>
              <a:t>Freame</a:t>
            </a:r>
            <a:r>
              <a:rPr lang="en-GB" dirty="0"/>
              <a:t> and Thomas Gould. However, the bank wasn’t always called Barclays, this name only came around in 1736.</a:t>
            </a:r>
          </a:p>
          <a:p>
            <a:r>
              <a:rPr lang="en-GB" dirty="0"/>
              <a:t>This was thanks to </a:t>
            </a:r>
            <a:r>
              <a:rPr lang="en-GB" dirty="0" err="1"/>
              <a:t>freame’s</a:t>
            </a:r>
            <a:r>
              <a:rPr lang="en-GB" dirty="0"/>
              <a:t> joseph decided to take his brother-in-law as a business partner whose name was James Barclay, this resulted in the bank being called Barclays eve since.</a:t>
            </a:r>
          </a:p>
          <a:p>
            <a:r>
              <a:rPr lang="en-GB" dirty="0"/>
              <a:t>Barclays bank considers its longevity as an achievement as many bans in the industry were forced to close down due the several financial crises that had occurred, regardless Barclays managed to overcome the crises and are still one of the top banks in the 21</a:t>
            </a:r>
            <a:r>
              <a:rPr lang="en-GB" baseline="30000" dirty="0"/>
              <a:t>st</a:t>
            </a:r>
            <a:r>
              <a:rPr lang="en-GB" dirty="0"/>
              <a:t> century. (Barclays.com)</a:t>
            </a:r>
          </a:p>
          <a:p>
            <a:endParaRPr lang="en-GB" dirty="0"/>
          </a:p>
          <a:p>
            <a:r>
              <a:rPr lang="en-GB" dirty="0"/>
              <a:t>Martin</a:t>
            </a:r>
          </a:p>
        </p:txBody>
      </p:sp>
      <p:sp>
        <p:nvSpPr>
          <p:cNvPr id="4" name="Slide Number Placeholder 3"/>
          <p:cNvSpPr>
            <a:spLocks noGrp="1"/>
          </p:cNvSpPr>
          <p:nvPr>
            <p:ph type="sldNum" sz="quarter" idx="5"/>
          </p:nvPr>
        </p:nvSpPr>
        <p:spPr/>
        <p:txBody>
          <a:bodyPr/>
          <a:lstStyle/>
          <a:p>
            <a:fld id="{33D641AB-51FF-4931-9007-A66B5E0EE63C}" type="slidenum">
              <a:rPr lang="en-GB" smtClean="0"/>
              <a:t>7</a:t>
            </a:fld>
            <a:endParaRPr lang="en-GB"/>
          </a:p>
        </p:txBody>
      </p:sp>
    </p:spTree>
    <p:extLst>
      <p:ext uri="{BB962C8B-B14F-4D97-AF65-F5344CB8AC3E}">
        <p14:creationId xmlns:p14="http://schemas.microsoft.com/office/powerpoint/2010/main" val="785481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One of the new technologies that the banking system have introduced are ATM’s which stands for automated teller machines. These machines allow an individual to withdraw money, check their balance, pay in cheques and many more features.</a:t>
            </a:r>
          </a:p>
          <a:p>
            <a:endParaRPr lang="en-GB" dirty="0"/>
          </a:p>
          <a:p>
            <a:r>
              <a:rPr lang="en-GB" dirty="0"/>
              <a:t>Cybersecurity and data protection are the banks  one of the top priorities as the information the ban collects from their customers are personal which people do not like to talk about let alone let other people get a hold of. </a:t>
            </a:r>
          </a:p>
          <a:p>
            <a:r>
              <a:rPr lang="en-GB" dirty="0"/>
              <a:t>The fact that most of the services the banks offer in todays era are online it makes it so much more easier for hackers to get hold of information as well as money from other people. This forces the banks to constantly update and check their system to keep the information secret from the hackers.</a:t>
            </a:r>
          </a:p>
          <a:p>
            <a:endParaRPr lang="en-GB" dirty="0"/>
          </a:p>
          <a:p>
            <a:r>
              <a:rPr lang="en-GB" dirty="0"/>
              <a:t>In 2018 the UK suffered a huge data breach as it has risen by 25% increase in that year, the banking industry have been hit the hardest that year as it has 34 breaches were recorded compared to only 3 that occurred in the year before.</a:t>
            </a:r>
          </a:p>
          <a:p>
            <a:r>
              <a:rPr lang="en-GB" dirty="0"/>
              <a:t>These data breaches cost the banks a huge amount of money to repair this has also forced some banks to shut down as they could not afford to pay off the damages from the cyber attack.</a:t>
            </a:r>
          </a:p>
          <a:p>
            <a:endParaRPr lang="en-GB" dirty="0"/>
          </a:p>
          <a:p>
            <a:r>
              <a:rPr lang="en-GB" dirty="0"/>
              <a:t>Mobile banking is the hottest technology that the banking industry introduced as it has resulted in multiple online banks joining the industry one of the most popular online banks being </a:t>
            </a:r>
            <a:r>
              <a:rPr lang="en-GB" dirty="0" err="1"/>
              <a:t>monzo</a:t>
            </a:r>
            <a:r>
              <a:rPr lang="en-GB" dirty="0"/>
              <a:t> which is completely an online bank with no branch.</a:t>
            </a:r>
          </a:p>
          <a:p>
            <a:endParaRPr lang="en-GB" dirty="0"/>
          </a:p>
          <a:p>
            <a:r>
              <a:rPr lang="en-GB" dirty="0"/>
              <a:t>Martin</a:t>
            </a:r>
          </a:p>
        </p:txBody>
      </p:sp>
      <p:sp>
        <p:nvSpPr>
          <p:cNvPr id="4" name="Slide Number Placeholder 3"/>
          <p:cNvSpPr>
            <a:spLocks noGrp="1"/>
          </p:cNvSpPr>
          <p:nvPr>
            <p:ph type="sldNum" sz="quarter" idx="5"/>
          </p:nvPr>
        </p:nvSpPr>
        <p:spPr/>
        <p:txBody>
          <a:bodyPr/>
          <a:lstStyle/>
          <a:p>
            <a:fld id="{33D641AB-51FF-4931-9007-A66B5E0EE63C}" type="slidenum">
              <a:rPr lang="en-GB" smtClean="0"/>
              <a:t>8</a:t>
            </a:fld>
            <a:endParaRPr lang="en-GB"/>
          </a:p>
        </p:txBody>
      </p:sp>
    </p:spTree>
    <p:extLst>
      <p:ext uri="{BB962C8B-B14F-4D97-AF65-F5344CB8AC3E}">
        <p14:creationId xmlns:p14="http://schemas.microsoft.com/office/powerpoint/2010/main" val="3840941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Challenges that the banks faced before the modern technology has been introduced.</a:t>
            </a:r>
          </a:p>
          <a:p>
            <a:r>
              <a:rPr lang="en-GB" dirty="0"/>
              <a:t>Counting money at the bank:</a:t>
            </a:r>
          </a:p>
          <a:p>
            <a:r>
              <a:rPr lang="en-GB" dirty="0"/>
              <a:t>There were several customer coming in and out of bank branches and depositing as well as withdrawing their money, this meant that the bank had to keep up to date with every transactions that occurred. This was achieved by counting the money received by individuals by hand and making notes of it on paper, the help of typewriters allowed the process to be slightly boosted.</a:t>
            </a:r>
          </a:p>
          <a:p>
            <a:r>
              <a:rPr lang="en-GB" dirty="0"/>
              <a:t>However this has become an issue and affected customer service which led to each customer having to wait until the money has been counted, made note of and given a receipt of the deposit of withdrawal. Luckily in 1980 electronic cash counters were introduced and improved counting money allowing the staff to spend much less time counting money and concentrate more on the customer.</a:t>
            </a:r>
          </a:p>
          <a:p>
            <a:endParaRPr lang="en-GB" dirty="0"/>
          </a:p>
          <a:p>
            <a:r>
              <a:rPr lang="en-GB" dirty="0"/>
              <a:t>Tablet computer in the 1989 were a huge step forced as it allowed the staff at a branch to be able to assist the customers anywhere in the branch rather than having them wait in a line for a member of staff to assist them at a window which then will also take up more time with the staff having to take in all the information provided get the correct materials to assist the customer. The tablet computer, however, allows the staff to be able to access the information with a click of a finger. With this device being able to access the branches information from anywhere, this improved customer serviced greatly yet again all information was easily accessible from the tablet.</a:t>
            </a:r>
          </a:p>
          <a:p>
            <a:endParaRPr lang="en-GB" dirty="0"/>
          </a:p>
          <a:p>
            <a:r>
              <a:rPr lang="en-GB" dirty="0"/>
              <a:t>Martin</a:t>
            </a:r>
          </a:p>
        </p:txBody>
      </p:sp>
      <p:sp>
        <p:nvSpPr>
          <p:cNvPr id="4" name="Slide Number Placeholder 3"/>
          <p:cNvSpPr>
            <a:spLocks noGrp="1"/>
          </p:cNvSpPr>
          <p:nvPr>
            <p:ph type="sldNum" sz="quarter" idx="5"/>
          </p:nvPr>
        </p:nvSpPr>
        <p:spPr/>
        <p:txBody>
          <a:bodyPr/>
          <a:lstStyle/>
          <a:p>
            <a:fld id="{33D641AB-51FF-4931-9007-A66B5E0EE63C}" type="slidenum">
              <a:rPr lang="en-GB" smtClean="0"/>
              <a:t>9</a:t>
            </a:fld>
            <a:endParaRPr lang="en-GB"/>
          </a:p>
        </p:txBody>
      </p:sp>
    </p:spTree>
    <p:extLst>
      <p:ext uri="{BB962C8B-B14F-4D97-AF65-F5344CB8AC3E}">
        <p14:creationId xmlns:p14="http://schemas.microsoft.com/office/powerpoint/2010/main" val="2425761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people that are part of the Barclays bank and always see two sides of an invention a positive and a negative regardless of what it is.</a:t>
            </a:r>
          </a:p>
          <a:p>
            <a:r>
              <a:rPr lang="en-GB" dirty="0"/>
              <a:t>The positives of the new technology that has been introduced by Barclays bank:</a:t>
            </a:r>
          </a:p>
          <a:p>
            <a:r>
              <a:rPr lang="en-GB" dirty="0"/>
              <a:t>Quick customer service-with all the new technology that the Barclays bank have introduced there is always a positive of quicker as well as more effective customer service, with the technology making the staffs work much easier and faster this allows them to concentrate on more customers.</a:t>
            </a:r>
          </a:p>
          <a:p>
            <a:r>
              <a:rPr lang="en-GB" dirty="0"/>
              <a:t>Easy operational systems-with the new technology being easy to operate it allows every individual to be able to sort out whatever they want with minimal help and effort.</a:t>
            </a:r>
          </a:p>
          <a:p>
            <a:r>
              <a:rPr lang="en-GB" dirty="0"/>
              <a:t>Cutting down on waiting at branches- waiting at a branch for a member of staff to be free and assist an individual can take a long time and with some individuals not being able to wait for such long time this has been sorted out with the use of ATM’s.</a:t>
            </a:r>
          </a:p>
          <a:p>
            <a:r>
              <a:rPr lang="en-GB" dirty="0"/>
              <a:t>People believe the system could be easily hacked it can be hacked however, not easily it will take an individual with high level of hacking skills to be able to get through to the system as there are many firewalls that prevent just anyone getting into the system. This also links in with the peoples fear of their information being leaked online, which is a risk but a very low once as once again there are solid defence firewalls that protect individual's data.</a:t>
            </a:r>
          </a:p>
          <a:p>
            <a:endParaRPr lang="en-GB" dirty="0"/>
          </a:p>
          <a:p>
            <a:r>
              <a:rPr lang="en-GB" dirty="0"/>
              <a:t>Martin</a:t>
            </a:r>
          </a:p>
        </p:txBody>
      </p:sp>
      <p:sp>
        <p:nvSpPr>
          <p:cNvPr id="4" name="Slide Number Placeholder 3"/>
          <p:cNvSpPr>
            <a:spLocks noGrp="1"/>
          </p:cNvSpPr>
          <p:nvPr>
            <p:ph type="sldNum" sz="quarter" idx="5"/>
          </p:nvPr>
        </p:nvSpPr>
        <p:spPr/>
        <p:txBody>
          <a:bodyPr/>
          <a:lstStyle/>
          <a:p>
            <a:fld id="{33D641AB-51FF-4931-9007-A66B5E0EE63C}" type="slidenum">
              <a:rPr lang="en-GB" smtClean="0"/>
              <a:t>10</a:t>
            </a:fld>
            <a:endParaRPr lang="en-GB"/>
          </a:p>
        </p:txBody>
      </p:sp>
    </p:spTree>
    <p:extLst>
      <p:ext uri="{BB962C8B-B14F-4D97-AF65-F5344CB8AC3E}">
        <p14:creationId xmlns:p14="http://schemas.microsoft.com/office/powerpoint/2010/main" val="728263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Martin</a:t>
            </a:r>
            <a:endParaRPr lang="en-GB" dirty="0"/>
          </a:p>
        </p:txBody>
      </p:sp>
      <p:sp>
        <p:nvSpPr>
          <p:cNvPr id="4" name="Slide Number Placeholder 3"/>
          <p:cNvSpPr>
            <a:spLocks noGrp="1"/>
          </p:cNvSpPr>
          <p:nvPr>
            <p:ph type="sldNum" sz="quarter" idx="5"/>
          </p:nvPr>
        </p:nvSpPr>
        <p:spPr/>
        <p:txBody>
          <a:bodyPr/>
          <a:lstStyle/>
          <a:p>
            <a:fld id="{33D641AB-51FF-4931-9007-A66B5E0EE63C}" type="slidenum">
              <a:rPr lang="en-GB" smtClean="0"/>
              <a:t>13</a:t>
            </a:fld>
            <a:endParaRPr lang="en-GB"/>
          </a:p>
        </p:txBody>
      </p:sp>
    </p:spTree>
    <p:extLst>
      <p:ext uri="{BB962C8B-B14F-4D97-AF65-F5344CB8AC3E}">
        <p14:creationId xmlns:p14="http://schemas.microsoft.com/office/powerpoint/2010/main" val="428066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058298-A3AB-4F5D-BF76-6ABB87C4585F}" type="datetimeFigureOut">
              <a:rPr lang="en-GB" smtClean="0"/>
              <a:t>11/12/2019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770794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058298-A3AB-4F5D-BF76-6ABB87C4585F}"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3980130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058298-A3AB-4F5D-BF76-6ABB87C4585F}"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353758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058298-A3AB-4F5D-BF76-6ABB87C4585F}"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890144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058298-A3AB-4F5D-BF76-6ABB87C4585F}" type="datetimeFigureOut">
              <a:rPr lang="en-GB" smtClean="0"/>
              <a:t>11/12/2019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2115941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058298-A3AB-4F5D-BF76-6ABB87C4585F}" type="datetimeFigureOut">
              <a:rPr lang="en-GB" smtClean="0"/>
              <a:t>11/12/2019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1861867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058298-A3AB-4F5D-BF76-6ABB87C4585F}" type="datetimeFigureOut">
              <a:rPr lang="en-GB" smtClean="0"/>
              <a:t>11/12/2019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1535480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058298-A3AB-4F5D-BF76-6ABB87C4585F}"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2411741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058298-A3AB-4F5D-BF76-6ABB87C4585F}"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2275544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058298-A3AB-4F5D-BF76-6ABB87C4585F}"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1441768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058298-A3AB-4F5D-BF76-6ABB87C4585F}"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1155195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058298-A3AB-4F5D-BF76-6ABB87C4585F}"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4107980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058298-A3AB-4F5D-BF76-6ABB87C4585F}"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3810816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058298-A3AB-4F5D-BF76-6ABB87C4585F}"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2004628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058298-A3AB-4F5D-BF76-6ABB87C4585F}"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32772956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058298-A3AB-4F5D-BF76-6ABB87C4585F}"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2427758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058298-A3AB-4F5D-BF76-6ABB87C4585F}"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6673CA-762C-4AC0-8C69-E8DA1EC44B95}" type="slidenum">
              <a:rPr lang="en-GB" smtClean="0"/>
              <a:t>‹#›</a:t>
            </a:fld>
            <a:endParaRPr lang="en-GB"/>
          </a:p>
        </p:txBody>
      </p:sp>
    </p:spTree>
    <p:extLst>
      <p:ext uri="{BB962C8B-B14F-4D97-AF65-F5344CB8AC3E}">
        <p14:creationId xmlns:p14="http://schemas.microsoft.com/office/powerpoint/2010/main" val="1886044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7058298-A3AB-4F5D-BF76-6ABB87C4585F}" type="datetimeFigureOut">
              <a:rPr lang="en-GB" smtClean="0"/>
              <a:t>11/12/2019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36673CA-762C-4AC0-8C69-E8DA1EC44B95}" type="slidenum">
              <a:rPr lang="en-GB" smtClean="0"/>
              <a:t>‹#›</a:t>
            </a:fld>
            <a:endParaRPr lang="en-GB"/>
          </a:p>
        </p:txBody>
      </p:sp>
    </p:spTree>
    <p:extLst>
      <p:ext uri="{BB962C8B-B14F-4D97-AF65-F5344CB8AC3E}">
        <p14:creationId xmlns:p14="http://schemas.microsoft.com/office/powerpoint/2010/main" val="19111599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status.uk.barclay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https://www.google.co.uk/imgres?imgurl=https%3A%2F%2Fwww.cisco.com%2Fc%2Fen%2Fus%2Fproducts%2Fsecurity%2Fwhat-is-cybersecurity%2F_jcr_content%2FGrid%2Fsubcategory_atl%2Flayout-subcategory-atl%2Fanchor_info_9e63%2Fimage.img.jpg%2F1573578060198.jpg&amp;imgrefurl=https%3A%2F%2Fwww.cisco.com%2Fc%2Fen%2Fus%2Fproducts%2Fsecurity%2Fwhat-is-cybersecurity.html&amp;docid=ZDkdvwLYHkVkGM&amp;tbnid=gK-EqLXR0d5hCM%3A&amp;vet=10ahUKEwj-m5e-ta3mAhXZi1wKHQwWBbwQMwh7KAMwAw..i&amp;w=628&amp;h=353&amp;safe=strict&amp;bih=871&amp;biw=908&amp;q=cybersecurity&amp;ved=0ahUKEwj-m5e-ta3mAhXZi1wKHQwWBbwQMwh7KAMwAw&amp;iact=mrc&amp;uact=8"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independentbanker.org/2017/10/timeline-180-years-of-banking-technolog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transferwise.com/gb/blog/5-ways-technology-has-changed-ba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87"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88"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89"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90"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91"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92"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36EE7EC-8689-48B3-932D-FA9BD828D2A2}"/>
              </a:ext>
            </a:extLst>
          </p:cNvPr>
          <p:cNvSpPr>
            <a:spLocks noGrp="1"/>
          </p:cNvSpPr>
          <p:nvPr>
            <p:ph type="ctrTitle"/>
          </p:nvPr>
        </p:nvSpPr>
        <p:spPr>
          <a:xfrm>
            <a:off x="5448299" y="1380068"/>
            <a:ext cx="6054723" cy="2616199"/>
          </a:xfrm>
        </p:spPr>
        <p:txBody>
          <a:bodyPr>
            <a:normAutofit/>
          </a:bodyPr>
          <a:lstStyle/>
          <a:p>
            <a:r>
              <a:rPr lang="en-GB"/>
              <a:t>Barclays bank	</a:t>
            </a:r>
          </a:p>
        </p:txBody>
      </p:sp>
      <p:sp>
        <p:nvSpPr>
          <p:cNvPr id="3" name="Subtitle 2">
            <a:extLst>
              <a:ext uri="{FF2B5EF4-FFF2-40B4-BE49-F238E27FC236}">
                <a16:creationId xmlns:a16="http://schemas.microsoft.com/office/drawing/2014/main" id="{E620894A-D7F3-43D2-8C33-20787BD905BA}"/>
              </a:ext>
            </a:extLst>
          </p:cNvPr>
          <p:cNvSpPr>
            <a:spLocks noGrp="1"/>
          </p:cNvSpPr>
          <p:nvPr>
            <p:ph type="subTitle" idx="1"/>
          </p:nvPr>
        </p:nvSpPr>
        <p:spPr>
          <a:xfrm>
            <a:off x="6336254" y="3996267"/>
            <a:ext cx="5166768" cy="1388534"/>
          </a:xfrm>
        </p:spPr>
        <p:txBody>
          <a:bodyPr>
            <a:normAutofit/>
          </a:bodyPr>
          <a:lstStyle/>
          <a:p>
            <a:r>
              <a:rPr lang="en-GB" dirty="0"/>
              <a:t>By Martin and </a:t>
            </a:r>
            <a:r>
              <a:rPr lang="en-GB" dirty="0" err="1"/>
              <a:t>tomas</a:t>
            </a:r>
            <a:endParaRPr lang="en-GB"/>
          </a:p>
        </p:txBody>
      </p:sp>
      <p:pic>
        <p:nvPicPr>
          <p:cNvPr id="6" name="Picture 5" descr="A picture containing clock&#10;&#10;Description automatically generated">
            <a:extLst>
              <a:ext uri="{FF2B5EF4-FFF2-40B4-BE49-F238E27FC236}">
                <a16:creationId xmlns:a16="http://schemas.microsoft.com/office/drawing/2014/main" id="{8117EE44-BFC5-41CF-BBB7-E51F7ECF89E6}"/>
              </a:ext>
            </a:extLst>
          </p:cNvPr>
          <p:cNvPicPr>
            <a:picLocks noChangeAspect="1"/>
          </p:cNvPicPr>
          <p:nvPr/>
        </p:nvPicPr>
        <p:blipFill rotWithShape="1">
          <a:blip r:embed="rId4"/>
          <a:srcRect l="36310" r="23065" b="9091"/>
          <a:stretch/>
        </p:blipFill>
        <p:spPr>
          <a:xfrm>
            <a:off x="20" y="10"/>
            <a:ext cx="5448280" cy="6857990"/>
          </a:xfrm>
          <a:custGeom>
            <a:avLst/>
            <a:gdLst>
              <a:gd name="connsiteX0" fmla="*/ 0 w 5435600"/>
              <a:gd name="connsiteY0" fmla="*/ 0 h 6858000"/>
              <a:gd name="connsiteX1" fmla="*/ 5435600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4199467 w 5435600"/>
              <a:gd name="connsiteY2" fmla="*/ 2455333 h 6858000"/>
              <a:gd name="connsiteX3" fmla="*/ 5435600 w 5435600"/>
              <a:gd name="connsiteY3" fmla="*/ 6858000 h 6858000"/>
              <a:gd name="connsiteX4" fmla="*/ 0 w 5435600"/>
              <a:gd name="connsiteY4" fmla="*/ 6858000 h 6858000"/>
              <a:gd name="connsiteX5" fmla="*/ 0 w 5435600"/>
              <a:gd name="connsiteY5" fmla="*/ 0 h 6858000"/>
              <a:gd name="connsiteX0" fmla="*/ 0 w 5435600"/>
              <a:gd name="connsiteY0" fmla="*/ 0 h 6858000"/>
              <a:gd name="connsiteX1" fmla="*/ 3513666 w 5435600"/>
              <a:gd name="connsiteY1" fmla="*/ 0 h 6858000"/>
              <a:gd name="connsiteX2" fmla="*/ 2861733 w 5435600"/>
              <a:gd name="connsiteY2" fmla="*/ 2548466 h 6858000"/>
              <a:gd name="connsiteX3" fmla="*/ 5435600 w 5435600"/>
              <a:gd name="connsiteY3" fmla="*/ 6858000 h 6858000"/>
              <a:gd name="connsiteX4" fmla="*/ 0 w 5435600"/>
              <a:gd name="connsiteY4" fmla="*/ 6858000 h 6858000"/>
              <a:gd name="connsiteX5" fmla="*/ 0 w 5435600"/>
              <a:gd name="connsiteY5" fmla="*/ 0 h 6858000"/>
              <a:gd name="connsiteX0" fmla="*/ 0 w 5448300"/>
              <a:gd name="connsiteY0" fmla="*/ 0 h 6858000"/>
              <a:gd name="connsiteX1" fmla="*/ 3513666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381414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3CF7F-ACD8-41E3-AA36-9D880888BF27}"/>
              </a:ext>
            </a:extLst>
          </p:cNvPr>
          <p:cNvSpPr>
            <a:spLocks noGrp="1"/>
          </p:cNvSpPr>
          <p:nvPr>
            <p:ph type="title"/>
          </p:nvPr>
        </p:nvSpPr>
        <p:spPr/>
        <p:txBody>
          <a:bodyPr/>
          <a:lstStyle/>
          <a:p>
            <a:r>
              <a:rPr lang="en-GB" dirty="0"/>
              <a:t>Digital skills and research methods</a:t>
            </a:r>
          </a:p>
        </p:txBody>
      </p:sp>
      <p:graphicFrame>
        <p:nvGraphicFramePr>
          <p:cNvPr id="4" name="Table 4">
            <a:extLst>
              <a:ext uri="{FF2B5EF4-FFF2-40B4-BE49-F238E27FC236}">
                <a16:creationId xmlns:a16="http://schemas.microsoft.com/office/drawing/2014/main" id="{CF97522A-18EB-4C31-90B1-A02A9CB914C0}"/>
              </a:ext>
            </a:extLst>
          </p:cNvPr>
          <p:cNvGraphicFramePr>
            <a:graphicFrameLocks noGrp="1"/>
          </p:cNvGraphicFramePr>
          <p:nvPr>
            <p:ph idx="1"/>
            <p:extLst>
              <p:ext uri="{D42A27DB-BD31-4B8C-83A1-F6EECF244321}">
                <p14:modId xmlns:p14="http://schemas.microsoft.com/office/powerpoint/2010/main" val="747049850"/>
              </p:ext>
            </p:extLst>
          </p:nvPr>
        </p:nvGraphicFramePr>
        <p:xfrm>
          <a:off x="1484313" y="2666999"/>
          <a:ext cx="5030788" cy="1752600"/>
        </p:xfrm>
        <a:graphic>
          <a:graphicData uri="http://schemas.openxmlformats.org/drawingml/2006/table">
            <a:tbl>
              <a:tblPr firstRow="1" bandRow="1">
                <a:tableStyleId>{5C22544A-7EE6-4342-B048-85BDC9FD1C3A}</a:tableStyleId>
              </a:tblPr>
              <a:tblGrid>
                <a:gridCol w="2515394">
                  <a:extLst>
                    <a:ext uri="{9D8B030D-6E8A-4147-A177-3AD203B41FA5}">
                      <a16:colId xmlns:a16="http://schemas.microsoft.com/office/drawing/2014/main" val="1821561684"/>
                    </a:ext>
                  </a:extLst>
                </a:gridCol>
                <a:gridCol w="2515394">
                  <a:extLst>
                    <a:ext uri="{9D8B030D-6E8A-4147-A177-3AD203B41FA5}">
                      <a16:colId xmlns:a16="http://schemas.microsoft.com/office/drawing/2014/main" val="2347936106"/>
                    </a:ext>
                  </a:extLst>
                </a:gridCol>
              </a:tblGrid>
              <a:tr h="876300">
                <a:tc>
                  <a:txBody>
                    <a:bodyPr/>
                    <a:lstStyle/>
                    <a:p>
                      <a:r>
                        <a:rPr lang="en-GB" dirty="0"/>
                        <a:t>Martin Makuna</a:t>
                      </a:r>
                    </a:p>
                  </a:txBody>
                  <a:tcPr/>
                </a:tc>
                <a:tc>
                  <a:txBody>
                    <a:bodyPr/>
                    <a:lstStyle/>
                    <a:p>
                      <a:r>
                        <a:rPr lang="en-GB" dirty="0"/>
                        <a:t>1909478</a:t>
                      </a:r>
                    </a:p>
                  </a:txBody>
                  <a:tcPr/>
                </a:tc>
                <a:extLst>
                  <a:ext uri="{0D108BD9-81ED-4DB2-BD59-A6C34878D82A}">
                    <a16:rowId xmlns:a16="http://schemas.microsoft.com/office/drawing/2014/main" val="1536928253"/>
                  </a:ext>
                </a:extLst>
              </a:tr>
              <a:tr h="876300">
                <a:tc>
                  <a:txBody>
                    <a:bodyPr/>
                    <a:lstStyle/>
                    <a:p>
                      <a:r>
                        <a:rPr lang="en-GB" dirty="0"/>
                        <a:t>Tomas Gabor</a:t>
                      </a:r>
                    </a:p>
                  </a:txBody>
                  <a:tcPr/>
                </a:tc>
                <a:tc>
                  <a:txBody>
                    <a:bodyPr/>
                    <a:lstStyle/>
                    <a:p>
                      <a:r>
                        <a:rPr lang="en-GB" dirty="0"/>
                        <a:t>1906881</a:t>
                      </a:r>
                    </a:p>
                  </a:txBody>
                  <a:tcPr/>
                </a:tc>
                <a:extLst>
                  <a:ext uri="{0D108BD9-81ED-4DB2-BD59-A6C34878D82A}">
                    <a16:rowId xmlns:a16="http://schemas.microsoft.com/office/drawing/2014/main" val="2568546530"/>
                  </a:ext>
                </a:extLst>
              </a:tr>
            </a:tbl>
          </a:graphicData>
        </a:graphic>
      </p:graphicFrame>
      <p:sp>
        <p:nvSpPr>
          <p:cNvPr id="6" name="TextBox 5">
            <a:extLst>
              <a:ext uri="{FF2B5EF4-FFF2-40B4-BE49-F238E27FC236}">
                <a16:creationId xmlns:a16="http://schemas.microsoft.com/office/drawing/2014/main" id="{14D5B6E3-C263-46EC-8CBA-BA2269AA0E1B}"/>
              </a:ext>
            </a:extLst>
          </p:cNvPr>
          <p:cNvSpPr txBox="1"/>
          <p:nvPr/>
        </p:nvSpPr>
        <p:spPr>
          <a:xfrm>
            <a:off x="7223760" y="2666999"/>
            <a:ext cx="3749040" cy="2739211"/>
          </a:xfrm>
          <a:prstGeom prst="rect">
            <a:avLst/>
          </a:prstGeom>
          <a:noFill/>
        </p:spPr>
        <p:txBody>
          <a:bodyPr wrap="square" rtlCol="0">
            <a:spAutoFit/>
          </a:bodyPr>
          <a:lstStyle/>
          <a:p>
            <a:pPr algn="ctr"/>
            <a:r>
              <a:rPr lang="en-GB" sz="2800" dirty="0"/>
              <a:t>BMSW4003</a:t>
            </a:r>
          </a:p>
          <a:p>
            <a:endParaRPr lang="en-GB" sz="2400" dirty="0"/>
          </a:p>
          <a:p>
            <a:r>
              <a:rPr lang="en-GB" sz="2400" dirty="0"/>
              <a:t>Name of the lecturer: Suneth Fernando</a:t>
            </a:r>
          </a:p>
          <a:p>
            <a:r>
              <a:rPr lang="en-GB" sz="2400" dirty="0"/>
              <a:t>Name of University: UWTSD</a:t>
            </a:r>
          </a:p>
          <a:p>
            <a:r>
              <a:rPr lang="en-GB" sz="2400" dirty="0"/>
              <a:t>Presentation date: 11/12/2019</a:t>
            </a:r>
          </a:p>
        </p:txBody>
      </p:sp>
    </p:spTree>
    <p:extLst>
      <p:ext uri="{BB962C8B-B14F-4D97-AF65-F5344CB8AC3E}">
        <p14:creationId xmlns:p14="http://schemas.microsoft.com/office/powerpoint/2010/main" val="3764563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F6EB-8AEF-4632-832B-73A894F42FCB}"/>
              </a:ext>
            </a:extLst>
          </p:cNvPr>
          <p:cNvSpPr>
            <a:spLocks noGrp="1"/>
          </p:cNvSpPr>
          <p:nvPr>
            <p:ph type="title"/>
          </p:nvPr>
        </p:nvSpPr>
        <p:spPr>
          <a:xfrm>
            <a:off x="0" y="-231015"/>
            <a:ext cx="5747778" cy="1752599"/>
          </a:xfrm>
        </p:spPr>
        <p:txBody>
          <a:bodyPr>
            <a:normAutofit/>
          </a:bodyPr>
          <a:lstStyle/>
          <a:p>
            <a:r>
              <a:rPr lang="en-GB" dirty="0"/>
              <a:t>              Table Of Contents</a:t>
            </a:r>
          </a:p>
        </p:txBody>
      </p:sp>
      <p:pic>
        <p:nvPicPr>
          <p:cNvPr id="5" name="Picture 4">
            <a:extLst>
              <a:ext uri="{FF2B5EF4-FFF2-40B4-BE49-F238E27FC236}">
                <a16:creationId xmlns:a16="http://schemas.microsoft.com/office/drawing/2014/main" id="{B5298F89-8991-4E95-8274-9DE41D51732F}"/>
              </a:ext>
            </a:extLst>
          </p:cNvPr>
          <p:cNvPicPr>
            <a:picLocks noChangeAspect="1"/>
          </p:cNvPicPr>
          <p:nvPr/>
        </p:nvPicPr>
        <p:blipFill>
          <a:blip r:embed="rId4"/>
          <a:stretch>
            <a:fillRect/>
          </a:stretch>
        </p:blipFill>
        <p:spPr>
          <a:xfrm>
            <a:off x="8295715" y="645285"/>
            <a:ext cx="2464535"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6" name="Picture 5">
            <a:extLst>
              <a:ext uri="{FF2B5EF4-FFF2-40B4-BE49-F238E27FC236}">
                <a16:creationId xmlns:a16="http://schemas.microsoft.com/office/drawing/2014/main" id="{AD61DCD5-C842-4559-B5E5-FA35D1EE7FE3}"/>
              </a:ext>
            </a:extLst>
          </p:cNvPr>
          <p:cNvPicPr>
            <a:picLocks noChangeAspect="1"/>
          </p:cNvPicPr>
          <p:nvPr/>
        </p:nvPicPr>
        <p:blipFill>
          <a:blip r:embed="rId5"/>
          <a:stretch>
            <a:fillRect/>
          </a:stretch>
        </p:blipFill>
        <p:spPr>
          <a:xfrm>
            <a:off x="7803096" y="3423522"/>
            <a:ext cx="3449773" cy="245737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8" name="TextBox 7">
            <a:extLst>
              <a:ext uri="{FF2B5EF4-FFF2-40B4-BE49-F238E27FC236}">
                <a16:creationId xmlns:a16="http://schemas.microsoft.com/office/drawing/2014/main" id="{D0AB3AC2-579A-4BC4-AB39-7A1DEF906447}"/>
              </a:ext>
            </a:extLst>
          </p:cNvPr>
          <p:cNvSpPr txBox="1"/>
          <p:nvPr/>
        </p:nvSpPr>
        <p:spPr>
          <a:xfrm>
            <a:off x="3083589" y="1225689"/>
            <a:ext cx="3246120" cy="5632311"/>
          </a:xfrm>
          <a:prstGeom prst="rect">
            <a:avLst/>
          </a:prstGeom>
          <a:noFill/>
        </p:spPr>
        <p:txBody>
          <a:bodyPr wrap="square" rtlCol="0">
            <a:spAutoFit/>
          </a:bodyPr>
          <a:lstStyle/>
          <a:p>
            <a:pPr algn="ctr"/>
            <a:r>
              <a:rPr lang="en-GB" sz="2400" dirty="0"/>
              <a:t>-Introduction</a:t>
            </a:r>
          </a:p>
          <a:p>
            <a:pPr algn="ctr"/>
            <a:r>
              <a:rPr lang="en-GB" sz="2400" dirty="0"/>
              <a:t>-Background of the organization</a:t>
            </a:r>
          </a:p>
          <a:p>
            <a:pPr algn="ctr"/>
            <a:r>
              <a:rPr lang="en-GB" sz="2400" dirty="0"/>
              <a:t>-Challenges before introducing modern technology</a:t>
            </a:r>
          </a:p>
          <a:p>
            <a:pPr algn="ctr"/>
            <a:r>
              <a:rPr lang="en-GB" sz="2400" dirty="0"/>
              <a:t>-Insight of modern technology introduced</a:t>
            </a:r>
          </a:p>
          <a:p>
            <a:pPr algn="ctr"/>
            <a:r>
              <a:rPr lang="en-GB" sz="2400" dirty="0"/>
              <a:t>-Impact of modern technology</a:t>
            </a:r>
          </a:p>
          <a:p>
            <a:pPr algn="ctr"/>
            <a:r>
              <a:rPr lang="en-GB" sz="2400" dirty="0"/>
              <a:t>-Lessons drawn from the case study</a:t>
            </a:r>
          </a:p>
          <a:p>
            <a:pPr algn="ctr"/>
            <a:r>
              <a:rPr lang="en-GB" sz="2400" dirty="0"/>
              <a:t>-Conclusion &amp; References</a:t>
            </a:r>
          </a:p>
          <a:p>
            <a:r>
              <a:rPr lang="en-GB" sz="2400" dirty="0"/>
              <a:t>-Q&amp;A</a:t>
            </a:r>
          </a:p>
        </p:txBody>
      </p:sp>
    </p:spTree>
    <p:extLst>
      <p:ext uri="{BB962C8B-B14F-4D97-AF65-F5344CB8AC3E}">
        <p14:creationId xmlns:p14="http://schemas.microsoft.com/office/powerpoint/2010/main" val="4240256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18BE-2A47-44F4-9F80-04B0BF6DFBE6}"/>
              </a:ext>
            </a:extLst>
          </p:cNvPr>
          <p:cNvSpPr>
            <a:spLocks noGrp="1"/>
          </p:cNvSpPr>
          <p:nvPr>
            <p:ph type="title"/>
          </p:nvPr>
        </p:nvSpPr>
        <p:spPr/>
        <p:txBody>
          <a:bodyPr>
            <a:normAutofit/>
          </a:bodyPr>
          <a:lstStyle/>
          <a:p>
            <a:r>
              <a:rPr lang="en-GB" sz="6000" dirty="0"/>
              <a:t>Introduction</a:t>
            </a:r>
          </a:p>
        </p:txBody>
      </p:sp>
      <p:sp>
        <p:nvSpPr>
          <p:cNvPr id="3" name="Content Placeholder 2">
            <a:extLst>
              <a:ext uri="{FF2B5EF4-FFF2-40B4-BE49-F238E27FC236}">
                <a16:creationId xmlns:a16="http://schemas.microsoft.com/office/drawing/2014/main" id="{9E1E8BDA-D630-43AC-AA41-BD4D6658B4E1}"/>
              </a:ext>
            </a:extLst>
          </p:cNvPr>
          <p:cNvSpPr>
            <a:spLocks noGrp="1"/>
          </p:cNvSpPr>
          <p:nvPr>
            <p:ph idx="1"/>
          </p:nvPr>
        </p:nvSpPr>
        <p:spPr/>
        <p:txBody>
          <a:bodyPr/>
          <a:lstStyle/>
          <a:p>
            <a:r>
              <a:rPr lang="en-GB" dirty="0"/>
              <a:t>Where did Barclays get its name from</a:t>
            </a:r>
          </a:p>
          <a:p>
            <a:r>
              <a:rPr lang="en-GB" dirty="0"/>
              <a:t>When it was first known to the world</a:t>
            </a:r>
          </a:p>
          <a:p>
            <a:r>
              <a:rPr lang="en-GB" dirty="0"/>
              <a:t>What they did to become worldwide known</a:t>
            </a:r>
          </a:p>
          <a:p>
            <a:r>
              <a:rPr lang="en-GB" dirty="0"/>
              <a:t>Why they offer so much</a:t>
            </a:r>
          </a:p>
          <a:p>
            <a:r>
              <a:rPr lang="en-GB" dirty="0"/>
              <a:t>Who the investors are</a:t>
            </a:r>
          </a:p>
        </p:txBody>
      </p:sp>
    </p:spTree>
    <p:extLst>
      <p:ext uri="{BB962C8B-B14F-4D97-AF65-F5344CB8AC3E}">
        <p14:creationId xmlns:p14="http://schemas.microsoft.com/office/powerpoint/2010/main" val="1988934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E27C1-512C-4560-9309-DDE16B75DFCF}"/>
              </a:ext>
            </a:extLst>
          </p:cNvPr>
          <p:cNvSpPr>
            <a:spLocks noGrp="1"/>
          </p:cNvSpPr>
          <p:nvPr>
            <p:ph type="title"/>
          </p:nvPr>
        </p:nvSpPr>
        <p:spPr>
          <a:xfrm>
            <a:off x="1484310" y="0"/>
            <a:ext cx="10018713" cy="1752599"/>
          </a:xfrm>
        </p:spPr>
        <p:txBody>
          <a:bodyPr>
            <a:normAutofit fontScale="90000"/>
          </a:bodyPr>
          <a:lstStyle/>
          <a:p>
            <a:r>
              <a:rPr lang="en-GB" b="1" u="sng" dirty="0"/>
              <a:t>Aim</a:t>
            </a:r>
            <a:br>
              <a:rPr lang="en-GB" b="1" u="sng" dirty="0"/>
            </a:br>
            <a:r>
              <a:rPr lang="en-GB" b="1" u="sng" dirty="0"/>
              <a:t>&amp;</a:t>
            </a:r>
            <a:br>
              <a:rPr lang="en-GB" b="1" u="sng" dirty="0"/>
            </a:br>
            <a:r>
              <a:rPr lang="en-GB" b="1" u="sng" dirty="0"/>
              <a:t>Objectives</a:t>
            </a:r>
          </a:p>
        </p:txBody>
      </p:sp>
      <p:sp>
        <p:nvSpPr>
          <p:cNvPr id="3" name="Content Placeholder 2">
            <a:extLst>
              <a:ext uri="{FF2B5EF4-FFF2-40B4-BE49-F238E27FC236}">
                <a16:creationId xmlns:a16="http://schemas.microsoft.com/office/drawing/2014/main" id="{C2BF3387-F683-4E2B-AC8D-C7F6B92E132B}"/>
              </a:ext>
            </a:extLst>
          </p:cNvPr>
          <p:cNvSpPr>
            <a:spLocks noGrp="1"/>
          </p:cNvSpPr>
          <p:nvPr>
            <p:ph idx="1"/>
          </p:nvPr>
        </p:nvSpPr>
        <p:spPr>
          <a:xfrm>
            <a:off x="1484310" y="1752599"/>
            <a:ext cx="10018713" cy="5105401"/>
          </a:xfrm>
        </p:spPr>
        <p:txBody>
          <a:bodyPr>
            <a:noAutofit/>
          </a:bodyPr>
          <a:lstStyle/>
          <a:p>
            <a:pPr algn="ctr"/>
            <a:r>
              <a:rPr lang="en-GB" dirty="0"/>
              <a:t>A company of opportunities to help people rise</a:t>
            </a:r>
          </a:p>
          <a:p>
            <a:pPr algn="ctr"/>
            <a:r>
              <a:rPr lang="en-GB" dirty="0"/>
              <a:t>The values and behaviour conducts Barclays to work across our business globally</a:t>
            </a:r>
          </a:p>
          <a:p>
            <a:pPr algn="ctr"/>
            <a:r>
              <a:rPr lang="en-GB" dirty="0"/>
              <a:t>Our purpose of creating opportunities to ride we define the way we work and act to deliver best service to the customers</a:t>
            </a:r>
          </a:p>
          <a:p>
            <a:pPr algn="ctr"/>
            <a:r>
              <a:rPr lang="en-GB" dirty="0"/>
              <a:t>The way we work </a:t>
            </a:r>
          </a:p>
          <a:p>
            <a:pPr algn="ctr"/>
            <a:r>
              <a:rPr lang="en-GB" dirty="0"/>
              <a:t>The way we act</a:t>
            </a:r>
          </a:p>
          <a:p>
            <a:pPr algn="ctr"/>
            <a:r>
              <a:rPr lang="en-GB" dirty="0"/>
              <a:t>Customer</a:t>
            </a:r>
          </a:p>
          <a:p>
            <a:pPr algn="ctr"/>
            <a:r>
              <a:rPr lang="en-GB" dirty="0"/>
              <a:t>Clients</a:t>
            </a:r>
          </a:p>
          <a:p>
            <a:pPr algn="ctr"/>
            <a:r>
              <a:rPr lang="en-GB" dirty="0"/>
              <a:t>Colleagues</a:t>
            </a:r>
          </a:p>
          <a:p>
            <a:pPr algn="ctr"/>
            <a:r>
              <a:rPr lang="en-GB" dirty="0"/>
              <a:t>society</a:t>
            </a:r>
          </a:p>
        </p:txBody>
      </p:sp>
    </p:spTree>
    <p:extLst>
      <p:ext uri="{BB962C8B-B14F-4D97-AF65-F5344CB8AC3E}">
        <p14:creationId xmlns:p14="http://schemas.microsoft.com/office/powerpoint/2010/main" val="2892274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BBEF0-7C5B-4CCD-8444-2FCC81C6AAA2}"/>
              </a:ext>
            </a:extLst>
          </p:cNvPr>
          <p:cNvSpPr>
            <a:spLocks noGrp="1"/>
          </p:cNvSpPr>
          <p:nvPr>
            <p:ph type="title"/>
          </p:nvPr>
        </p:nvSpPr>
        <p:spPr/>
        <p:txBody>
          <a:bodyPr>
            <a:normAutofit fontScale="90000"/>
          </a:bodyPr>
          <a:lstStyle/>
          <a:p>
            <a:r>
              <a:rPr lang="en-GB" b="1" u="sng" dirty="0"/>
              <a:t>Aim</a:t>
            </a:r>
            <a:br>
              <a:rPr lang="en-GB" b="1" u="sng" dirty="0"/>
            </a:br>
            <a:r>
              <a:rPr lang="en-GB" b="1" u="sng" dirty="0"/>
              <a:t>&amp;</a:t>
            </a:r>
            <a:br>
              <a:rPr lang="en-GB" b="1" u="sng" dirty="0"/>
            </a:br>
            <a:r>
              <a:rPr lang="en-GB" b="1" u="sng" dirty="0"/>
              <a:t>Objectives</a:t>
            </a:r>
          </a:p>
        </p:txBody>
      </p:sp>
      <p:sp>
        <p:nvSpPr>
          <p:cNvPr id="3" name="Content Placeholder 2">
            <a:extLst>
              <a:ext uri="{FF2B5EF4-FFF2-40B4-BE49-F238E27FC236}">
                <a16:creationId xmlns:a16="http://schemas.microsoft.com/office/drawing/2014/main" id="{07053DC8-E1BA-45E7-8BE3-B4B74F788252}"/>
              </a:ext>
            </a:extLst>
          </p:cNvPr>
          <p:cNvSpPr>
            <a:spLocks noGrp="1"/>
          </p:cNvSpPr>
          <p:nvPr>
            <p:ph idx="1"/>
          </p:nvPr>
        </p:nvSpPr>
        <p:spPr>
          <a:xfrm>
            <a:off x="1484311" y="2438399"/>
            <a:ext cx="7385370" cy="4419601"/>
          </a:xfrm>
        </p:spPr>
        <p:txBody>
          <a:bodyPr/>
          <a:lstStyle/>
          <a:p>
            <a:r>
              <a:rPr lang="en-GB" sz="3200" dirty="0"/>
              <a:t>British multinational investment bank</a:t>
            </a:r>
          </a:p>
          <a:p>
            <a:r>
              <a:rPr lang="en-GB" sz="3200" dirty="0"/>
              <a:t>Financial service company</a:t>
            </a:r>
          </a:p>
          <a:p>
            <a:r>
              <a:rPr lang="en-GB" sz="3200" dirty="0"/>
              <a:t>Personal banking</a:t>
            </a:r>
          </a:p>
          <a:p>
            <a:r>
              <a:rPr lang="en-GB" sz="3200" dirty="0"/>
              <a:t>Corporate banking </a:t>
            </a:r>
          </a:p>
          <a:p>
            <a:r>
              <a:rPr lang="en-GB" sz="3200" dirty="0"/>
              <a:t>Wealth management </a:t>
            </a:r>
          </a:p>
          <a:p>
            <a:r>
              <a:rPr lang="en-GB" sz="3200" dirty="0"/>
              <a:t>Investment management</a:t>
            </a:r>
          </a:p>
          <a:p>
            <a:pPr algn="ctr"/>
            <a:endParaRPr lang="en-GB" dirty="0"/>
          </a:p>
        </p:txBody>
      </p:sp>
      <p:sp>
        <p:nvSpPr>
          <p:cNvPr id="4" name="TextBox 3">
            <a:extLst>
              <a:ext uri="{FF2B5EF4-FFF2-40B4-BE49-F238E27FC236}">
                <a16:creationId xmlns:a16="http://schemas.microsoft.com/office/drawing/2014/main" id="{99246B89-7107-4240-83E0-B0C78769C466}"/>
              </a:ext>
            </a:extLst>
          </p:cNvPr>
          <p:cNvSpPr txBox="1"/>
          <p:nvPr/>
        </p:nvSpPr>
        <p:spPr>
          <a:xfrm>
            <a:off x="7700211" y="3429000"/>
            <a:ext cx="4491789" cy="830997"/>
          </a:xfrm>
          <a:prstGeom prst="rect">
            <a:avLst/>
          </a:prstGeom>
          <a:noFill/>
        </p:spPr>
        <p:txBody>
          <a:bodyPr wrap="square" rtlCol="0">
            <a:spAutoFit/>
          </a:bodyPr>
          <a:lstStyle/>
          <a:p>
            <a:r>
              <a:rPr lang="en-GB" sz="2400" dirty="0"/>
              <a:t>For maintenance information visit. (</a:t>
            </a:r>
            <a:r>
              <a:rPr lang="en-GB" sz="2400" dirty="0">
                <a:hlinkClick r:id="rId2"/>
              </a:rPr>
              <a:t>https://status.uk.Barclays/</a:t>
            </a:r>
            <a:r>
              <a:rPr lang="en-GB" sz="2400" dirty="0"/>
              <a:t>). </a:t>
            </a:r>
          </a:p>
        </p:txBody>
      </p:sp>
    </p:spTree>
    <p:extLst>
      <p:ext uri="{BB962C8B-B14F-4D97-AF65-F5344CB8AC3E}">
        <p14:creationId xmlns:p14="http://schemas.microsoft.com/office/powerpoint/2010/main" val="460844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4B305-1251-4183-A9A1-164E4842513C}"/>
              </a:ext>
            </a:extLst>
          </p:cNvPr>
          <p:cNvSpPr>
            <a:spLocks noGrp="1"/>
          </p:cNvSpPr>
          <p:nvPr>
            <p:ph type="title"/>
          </p:nvPr>
        </p:nvSpPr>
        <p:spPr/>
        <p:txBody>
          <a:bodyPr/>
          <a:lstStyle/>
          <a:p>
            <a:r>
              <a:rPr lang="en-GB" dirty="0"/>
              <a:t>Background of the company.</a:t>
            </a:r>
          </a:p>
        </p:txBody>
      </p:sp>
      <p:sp>
        <p:nvSpPr>
          <p:cNvPr id="3" name="Content Placeholder 2">
            <a:extLst>
              <a:ext uri="{FF2B5EF4-FFF2-40B4-BE49-F238E27FC236}">
                <a16:creationId xmlns:a16="http://schemas.microsoft.com/office/drawing/2014/main" id="{003A6F49-4A19-4081-9DFB-B4BD488BF58E}"/>
              </a:ext>
            </a:extLst>
          </p:cNvPr>
          <p:cNvSpPr>
            <a:spLocks noGrp="1"/>
          </p:cNvSpPr>
          <p:nvPr>
            <p:ph idx="1"/>
          </p:nvPr>
        </p:nvSpPr>
        <p:spPr>
          <a:xfrm>
            <a:off x="1484310" y="2666999"/>
            <a:ext cx="10018713" cy="2247901"/>
          </a:xfrm>
        </p:spPr>
        <p:txBody>
          <a:bodyPr>
            <a:normAutofit fontScale="92500" lnSpcReduction="20000"/>
          </a:bodyPr>
          <a:lstStyle/>
          <a:p>
            <a:r>
              <a:rPr lang="en-GB" dirty="0"/>
              <a:t>London 1690 was the beginning of the bank. (Barclays.com)</a:t>
            </a:r>
          </a:p>
          <a:p>
            <a:pPr marL="0" indent="0">
              <a:buNone/>
            </a:pPr>
            <a:r>
              <a:rPr lang="en-GB" dirty="0"/>
              <a:t>The founders of Barclays bank were John </a:t>
            </a:r>
            <a:r>
              <a:rPr lang="en-GB" dirty="0" err="1"/>
              <a:t>Freame</a:t>
            </a:r>
            <a:r>
              <a:rPr lang="en-GB" dirty="0"/>
              <a:t> and Thomas Gould.</a:t>
            </a:r>
          </a:p>
          <a:p>
            <a:r>
              <a:rPr lang="en-GB" dirty="0"/>
              <a:t>    However the name of the bank wasn’t Barclays from the start.</a:t>
            </a:r>
          </a:p>
          <a:p>
            <a:r>
              <a:rPr lang="en-GB" dirty="0"/>
              <a:t>The name changed all the way in 1736 due to </a:t>
            </a:r>
            <a:r>
              <a:rPr lang="en-GB" dirty="0" err="1"/>
              <a:t>Freame’s</a:t>
            </a:r>
            <a:r>
              <a:rPr lang="en-GB" dirty="0"/>
              <a:t> son joseph.</a:t>
            </a:r>
          </a:p>
          <a:p>
            <a:r>
              <a:rPr lang="en-GB" dirty="0"/>
              <a:t>He decided to team up with his brother-in-law whose name was…</a:t>
            </a:r>
          </a:p>
          <a:p>
            <a:endParaRPr lang="en-GB" dirty="0"/>
          </a:p>
          <a:p>
            <a:pPr marL="0" indent="0">
              <a:buNone/>
            </a:pPr>
            <a:endParaRPr lang="en-GB" dirty="0"/>
          </a:p>
        </p:txBody>
      </p:sp>
      <p:sp>
        <p:nvSpPr>
          <p:cNvPr id="4" name="Rectangle 3">
            <a:extLst>
              <a:ext uri="{FF2B5EF4-FFF2-40B4-BE49-F238E27FC236}">
                <a16:creationId xmlns:a16="http://schemas.microsoft.com/office/drawing/2014/main" id="{56C1B9B6-3003-465C-93DE-719DA20EF52B}"/>
              </a:ext>
            </a:extLst>
          </p:cNvPr>
          <p:cNvSpPr/>
          <p:nvPr/>
        </p:nvSpPr>
        <p:spPr>
          <a:xfrm>
            <a:off x="2740508" y="4914900"/>
            <a:ext cx="6710983" cy="923330"/>
          </a:xfrm>
          <a:prstGeom prst="rect">
            <a:avLst/>
          </a:prstGeom>
          <a:noFill/>
        </p:spPr>
        <p:txBody>
          <a:bodyPr wrap="squar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James </a:t>
            </a:r>
            <a:r>
              <a:rPr lang="en-US" sz="5400" dirty="0">
                <a:ln w="0"/>
                <a:solidFill>
                  <a:schemeClr val="accent1"/>
                </a:solidFill>
                <a:effectLst>
                  <a:outerShdw blurRad="38100" dist="25400" dir="5400000" algn="ctr" rotWithShape="0">
                    <a:srgbClr val="6E747A">
                      <a:alpha val="43000"/>
                    </a:srgbClr>
                  </a:outerShdw>
                </a:effectLst>
              </a:rPr>
              <a:t>B</a:t>
            </a:r>
            <a:r>
              <a:rPr lang="en-US" sz="5400" b="0" cap="none" spc="0" dirty="0">
                <a:ln w="0"/>
                <a:solidFill>
                  <a:schemeClr val="accent1"/>
                </a:solidFill>
                <a:effectLst>
                  <a:outerShdw blurRad="38100" dist="25400" dir="5400000" algn="ctr" rotWithShape="0">
                    <a:srgbClr val="6E747A">
                      <a:alpha val="43000"/>
                    </a:srgbClr>
                  </a:outerShdw>
                </a:effectLst>
              </a:rPr>
              <a:t>arclay</a:t>
            </a:r>
          </a:p>
        </p:txBody>
      </p:sp>
    </p:spTree>
    <p:extLst>
      <p:ext uri="{BB962C8B-B14F-4D97-AF65-F5344CB8AC3E}">
        <p14:creationId xmlns:p14="http://schemas.microsoft.com/office/powerpoint/2010/main" val="129537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ircle(in)">
                                      <p:cBhvr>
                                        <p:cTn id="32" dur="20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6" presetClass="entr" presetSubtype="0" fill="hold"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Effect transition="in" filter="wipe(down)">
                                      <p:cBhvr>
                                        <p:cTn id="37" dur="580">
                                          <p:stCondLst>
                                            <p:cond delay="0"/>
                                          </p:stCondLst>
                                        </p:cTn>
                                        <p:tgtEl>
                                          <p:spTgt spid="4">
                                            <p:txEl>
                                              <p:pRg st="0" end="0"/>
                                            </p:txEl>
                                          </p:spTgt>
                                        </p:tgtEl>
                                      </p:cBhvr>
                                    </p:animEffect>
                                    <p:anim calcmode="lin" valueType="num">
                                      <p:cBhvr>
                                        <p:cTn id="38"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43" dur="26">
                                          <p:stCondLst>
                                            <p:cond delay="650"/>
                                          </p:stCondLst>
                                        </p:cTn>
                                        <p:tgtEl>
                                          <p:spTgt spid="4">
                                            <p:txEl>
                                              <p:pRg st="0" end="0"/>
                                            </p:txEl>
                                          </p:spTgt>
                                        </p:tgtEl>
                                      </p:cBhvr>
                                      <p:to x="100000" y="60000"/>
                                    </p:animScale>
                                    <p:animScale>
                                      <p:cBhvr>
                                        <p:cTn id="44" dur="166" decel="50000">
                                          <p:stCondLst>
                                            <p:cond delay="676"/>
                                          </p:stCondLst>
                                        </p:cTn>
                                        <p:tgtEl>
                                          <p:spTgt spid="4">
                                            <p:txEl>
                                              <p:pRg st="0" end="0"/>
                                            </p:txEl>
                                          </p:spTgt>
                                        </p:tgtEl>
                                      </p:cBhvr>
                                      <p:to x="100000" y="100000"/>
                                    </p:animScale>
                                    <p:animScale>
                                      <p:cBhvr>
                                        <p:cTn id="45" dur="26">
                                          <p:stCondLst>
                                            <p:cond delay="1312"/>
                                          </p:stCondLst>
                                        </p:cTn>
                                        <p:tgtEl>
                                          <p:spTgt spid="4">
                                            <p:txEl>
                                              <p:pRg st="0" end="0"/>
                                            </p:txEl>
                                          </p:spTgt>
                                        </p:tgtEl>
                                      </p:cBhvr>
                                      <p:to x="100000" y="80000"/>
                                    </p:animScale>
                                    <p:animScale>
                                      <p:cBhvr>
                                        <p:cTn id="46" dur="166" decel="50000">
                                          <p:stCondLst>
                                            <p:cond delay="1338"/>
                                          </p:stCondLst>
                                        </p:cTn>
                                        <p:tgtEl>
                                          <p:spTgt spid="4">
                                            <p:txEl>
                                              <p:pRg st="0" end="0"/>
                                            </p:txEl>
                                          </p:spTgt>
                                        </p:tgtEl>
                                      </p:cBhvr>
                                      <p:to x="100000" y="100000"/>
                                    </p:animScale>
                                    <p:animScale>
                                      <p:cBhvr>
                                        <p:cTn id="47" dur="26">
                                          <p:stCondLst>
                                            <p:cond delay="1642"/>
                                          </p:stCondLst>
                                        </p:cTn>
                                        <p:tgtEl>
                                          <p:spTgt spid="4">
                                            <p:txEl>
                                              <p:pRg st="0" end="0"/>
                                            </p:txEl>
                                          </p:spTgt>
                                        </p:tgtEl>
                                      </p:cBhvr>
                                      <p:to x="100000" y="90000"/>
                                    </p:animScale>
                                    <p:animScale>
                                      <p:cBhvr>
                                        <p:cTn id="48" dur="166" decel="50000">
                                          <p:stCondLst>
                                            <p:cond delay="1668"/>
                                          </p:stCondLst>
                                        </p:cTn>
                                        <p:tgtEl>
                                          <p:spTgt spid="4">
                                            <p:txEl>
                                              <p:pRg st="0" end="0"/>
                                            </p:txEl>
                                          </p:spTgt>
                                        </p:tgtEl>
                                      </p:cBhvr>
                                      <p:to x="100000" y="100000"/>
                                    </p:animScale>
                                    <p:animScale>
                                      <p:cBhvr>
                                        <p:cTn id="49" dur="26">
                                          <p:stCondLst>
                                            <p:cond delay="1808"/>
                                          </p:stCondLst>
                                        </p:cTn>
                                        <p:tgtEl>
                                          <p:spTgt spid="4">
                                            <p:txEl>
                                              <p:pRg st="0" end="0"/>
                                            </p:txEl>
                                          </p:spTgt>
                                        </p:tgtEl>
                                      </p:cBhvr>
                                      <p:to x="100000" y="95000"/>
                                    </p:animScale>
                                    <p:animScale>
                                      <p:cBhvr>
                                        <p:cTn id="50" dur="166" decel="50000">
                                          <p:stCondLst>
                                            <p:cond delay="1834"/>
                                          </p:stCondLst>
                                        </p:cTn>
                                        <p:tgtEl>
                                          <p:spTgt spid="4">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892AA-D850-4957-9DF1-F773A5A91B54}"/>
              </a:ext>
            </a:extLst>
          </p:cNvPr>
          <p:cNvSpPr>
            <a:spLocks noGrp="1"/>
          </p:cNvSpPr>
          <p:nvPr>
            <p:ph type="title"/>
          </p:nvPr>
        </p:nvSpPr>
        <p:spPr>
          <a:xfrm>
            <a:off x="1484311" y="685800"/>
            <a:ext cx="10018713" cy="1185333"/>
          </a:xfrm>
        </p:spPr>
        <p:txBody>
          <a:bodyPr>
            <a:normAutofit/>
          </a:bodyPr>
          <a:lstStyle/>
          <a:p>
            <a:r>
              <a:rPr lang="en-GB" dirty="0"/>
              <a:t>Insight of modern technology introduced</a:t>
            </a:r>
          </a:p>
        </p:txBody>
      </p:sp>
      <p:sp>
        <p:nvSpPr>
          <p:cNvPr id="3" name="Content Placeholder 2">
            <a:extLst>
              <a:ext uri="{FF2B5EF4-FFF2-40B4-BE49-F238E27FC236}">
                <a16:creationId xmlns:a16="http://schemas.microsoft.com/office/drawing/2014/main" id="{C328583A-641C-486C-8093-9C64B4AD2141}"/>
              </a:ext>
            </a:extLst>
          </p:cNvPr>
          <p:cNvSpPr>
            <a:spLocks noGrp="1"/>
          </p:cNvSpPr>
          <p:nvPr>
            <p:ph idx="1"/>
          </p:nvPr>
        </p:nvSpPr>
        <p:spPr>
          <a:xfrm>
            <a:off x="1484311" y="1998133"/>
            <a:ext cx="6855356" cy="3793067"/>
          </a:xfrm>
        </p:spPr>
        <p:txBody>
          <a:bodyPr>
            <a:normAutofit/>
          </a:bodyPr>
          <a:lstStyle/>
          <a:p>
            <a:pPr marL="0" indent="0">
              <a:buNone/>
            </a:pPr>
            <a:r>
              <a:rPr lang="en-GB" dirty="0"/>
              <a:t>Technology affected a lot of industries; the banking industry have been massively affected.(transferwise.com)</a:t>
            </a:r>
          </a:p>
          <a:p>
            <a:pPr marL="0" indent="0">
              <a:buNone/>
            </a:pPr>
            <a:r>
              <a:rPr lang="en-GB" dirty="0"/>
              <a:t>Some main technologies are.</a:t>
            </a:r>
          </a:p>
          <a:p>
            <a:r>
              <a:rPr lang="en-GB" dirty="0"/>
              <a:t>ATM’s (automatic talking machine)</a:t>
            </a:r>
          </a:p>
          <a:p>
            <a:r>
              <a:rPr lang="en-GB" dirty="0"/>
              <a:t>Cybersecurity &amp; data protection</a:t>
            </a:r>
          </a:p>
          <a:p>
            <a:r>
              <a:rPr lang="en-GB" dirty="0"/>
              <a:t>Mobile banking.</a:t>
            </a:r>
          </a:p>
          <a:p>
            <a:r>
              <a:rPr lang="en-GB" dirty="0"/>
              <a:t>Electronic cash counters.</a:t>
            </a:r>
          </a:p>
        </p:txBody>
      </p:sp>
      <p:pic>
        <p:nvPicPr>
          <p:cNvPr id="2051" name="Picture 3" descr="Image result for cybersecurity">
            <a:hlinkClick r:id="rId4"/>
            <a:extLst>
              <a:ext uri="{FF2B5EF4-FFF2-40B4-BE49-F238E27FC236}">
                <a16:creationId xmlns:a16="http://schemas.microsoft.com/office/drawing/2014/main" id="{3A30A498-E228-4723-9E6F-2213A96B998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756408" y="3133096"/>
            <a:ext cx="4746615" cy="2658103"/>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326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p:cTn id="27"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45"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2000"/>
                                        <p:tgtEl>
                                          <p:spTgt spid="3">
                                            <p:txEl>
                                              <p:pRg st="4" end="4"/>
                                            </p:txEl>
                                          </p:spTgt>
                                        </p:tgtEl>
                                      </p:cBhvr>
                                    </p:animEffect>
                                    <p:anim calcmode="lin" valueType="num">
                                      <p:cBhvr>
                                        <p:cTn id="35"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36"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3D064-22B2-4D53-B59D-345CB9178DAC}"/>
              </a:ext>
            </a:extLst>
          </p:cNvPr>
          <p:cNvSpPr>
            <a:spLocks noGrp="1"/>
          </p:cNvSpPr>
          <p:nvPr>
            <p:ph type="title"/>
          </p:nvPr>
        </p:nvSpPr>
        <p:spPr/>
        <p:txBody>
          <a:bodyPr/>
          <a:lstStyle/>
          <a:p>
            <a:r>
              <a:rPr lang="en-GB" dirty="0"/>
              <a:t>Challenges before introducing the modern technology.</a:t>
            </a:r>
          </a:p>
        </p:txBody>
      </p:sp>
      <p:sp>
        <p:nvSpPr>
          <p:cNvPr id="3" name="Content Placeholder 2">
            <a:extLst>
              <a:ext uri="{FF2B5EF4-FFF2-40B4-BE49-F238E27FC236}">
                <a16:creationId xmlns:a16="http://schemas.microsoft.com/office/drawing/2014/main" id="{E00F5C90-7A65-4263-821C-96333DC7E3D9}"/>
              </a:ext>
            </a:extLst>
          </p:cNvPr>
          <p:cNvSpPr>
            <a:spLocks noGrp="1"/>
          </p:cNvSpPr>
          <p:nvPr>
            <p:ph idx="1"/>
          </p:nvPr>
        </p:nvSpPr>
        <p:spPr/>
        <p:txBody>
          <a:bodyPr/>
          <a:lstStyle/>
          <a:p>
            <a:r>
              <a:rPr lang="en-GB" dirty="0"/>
              <a:t>The branches always faced a high number of customer which resulted in the following issues</a:t>
            </a:r>
            <a:r>
              <a:rPr lang="en-GB" dirty="0">
                <a:sym typeface="Wingdings" panose="05000000000000000000" pitchFamily="2" charset="2"/>
              </a:rPr>
              <a:t>:</a:t>
            </a:r>
            <a:endParaRPr lang="en-GB" dirty="0"/>
          </a:p>
          <a:p>
            <a:pPr marL="0" indent="0">
              <a:buNone/>
            </a:pPr>
            <a:r>
              <a:rPr lang="en-GB" dirty="0"/>
              <a:t>Counting money took a very long time.( includes monitoring how much each individual customer has in bank)</a:t>
            </a:r>
          </a:p>
          <a:p>
            <a:pPr marL="0" indent="0">
              <a:buNone/>
            </a:pPr>
            <a:r>
              <a:rPr lang="en-GB" dirty="0"/>
              <a:t>Dealing with each customer.</a:t>
            </a:r>
          </a:p>
          <a:p>
            <a:pPr marL="0" indent="0">
              <a:buNone/>
            </a:pPr>
            <a:r>
              <a:rPr lang="en-GB" dirty="0"/>
              <a:t>Managing all information .</a:t>
            </a:r>
          </a:p>
        </p:txBody>
      </p:sp>
    </p:spTree>
    <p:extLst>
      <p:ext uri="{BB962C8B-B14F-4D97-AF65-F5344CB8AC3E}">
        <p14:creationId xmlns:p14="http://schemas.microsoft.com/office/powerpoint/2010/main" val="2780377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2"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6"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8"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D2096-B51F-448D-BF8D-92BD569DAB84}"/>
              </a:ext>
            </a:extLst>
          </p:cNvPr>
          <p:cNvSpPr>
            <a:spLocks noGrp="1"/>
          </p:cNvSpPr>
          <p:nvPr>
            <p:ph type="title"/>
          </p:nvPr>
        </p:nvSpPr>
        <p:spPr/>
        <p:txBody>
          <a:bodyPr/>
          <a:lstStyle/>
          <a:p>
            <a:r>
              <a:rPr lang="en-GB" dirty="0"/>
              <a:t>The impact of the modern technology on the company</a:t>
            </a:r>
          </a:p>
        </p:txBody>
      </p:sp>
      <p:sp>
        <p:nvSpPr>
          <p:cNvPr id="3" name="Content Placeholder 2">
            <a:extLst>
              <a:ext uri="{FF2B5EF4-FFF2-40B4-BE49-F238E27FC236}">
                <a16:creationId xmlns:a16="http://schemas.microsoft.com/office/drawing/2014/main" id="{31C4FED6-6729-49F3-9046-38FE6BECE832}"/>
              </a:ext>
            </a:extLst>
          </p:cNvPr>
          <p:cNvSpPr>
            <a:spLocks noGrp="1"/>
          </p:cNvSpPr>
          <p:nvPr>
            <p:ph idx="1"/>
          </p:nvPr>
        </p:nvSpPr>
        <p:spPr>
          <a:xfrm>
            <a:off x="1484310" y="2255519"/>
            <a:ext cx="10018713" cy="1562101"/>
          </a:xfrm>
        </p:spPr>
        <p:txBody>
          <a:bodyPr>
            <a:normAutofit fontScale="92500"/>
          </a:bodyPr>
          <a:lstStyle/>
          <a:p>
            <a:r>
              <a:rPr lang="en-GB" dirty="0"/>
              <a:t>Different people see different impact with modern technology taking the banking industry by storm. Most of the views being positive rather than negative.</a:t>
            </a:r>
          </a:p>
          <a:p>
            <a:r>
              <a:rPr lang="en-GB" dirty="0"/>
              <a:t>There are many reasons to this such as:</a:t>
            </a:r>
          </a:p>
          <a:p>
            <a:pPr marL="0" indent="0">
              <a:buNone/>
            </a:pPr>
            <a:endParaRPr lang="en-GB" dirty="0"/>
          </a:p>
        </p:txBody>
      </p:sp>
      <p:sp>
        <p:nvSpPr>
          <p:cNvPr id="4" name="TextBox 3">
            <a:extLst>
              <a:ext uri="{FF2B5EF4-FFF2-40B4-BE49-F238E27FC236}">
                <a16:creationId xmlns:a16="http://schemas.microsoft.com/office/drawing/2014/main" id="{898E02AA-15DD-436B-9470-D136773DBD11}"/>
              </a:ext>
            </a:extLst>
          </p:cNvPr>
          <p:cNvSpPr txBox="1"/>
          <p:nvPr/>
        </p:nvSpPr>
        <p:spPr>
          <a:xfrm>
            <a:off x="501331" y="4506098"/>
            <a:ext cx="4390710" cy="1200329"/>
          </a:xfrm>
          <a:prstGeom prst="rect">
            <a:avLst/>
          </a:prstGeom>
          <a:noFill/>
        </p:spPr>
        <p:txBody>
          <a:bodyPr wrap="square" rtlCol="0">
            <a:spAutoFit/>
          </a:bodyPr>
          <a:lstStyle/>
          <a:p>
            <a:r>
              <a:rPr lang="en-GB" dirty="0"/>
              <a:t>Quick customer service.</a:t>
            </a:r>
          </a:p>
          <a:p>
            <a:r>
              <a:rPr lang="en-GB" dirty="0"/>
              <a:t>Easy operational systems introduced.</a:t>
            </a:r>
          </a:p>
          <a:p>
            <a:r>
              <a:rPr lang="en-GB" dirty="0"/>
              <a:t>Cuts the waits at bank branches</a:t>
            </a:r>
          </a:p>
          <a:p>
            <a:r>
              <a:rPr lang="en-GB" dirty="0"/>
              <a:t>Account is accessible from anywhere</a:t>
            </a:r>
          </a:p>
        </p:txBody>
      </p:sp>
      <p:sp>
        <p:nvSpPr>
          <p:cNvPr id="5" name="TextBox 4">
            <a:extLst>
              <a:ext uri="{FF2B5EF4-FFF2-40B4-BE49-F238E27FC236}">
                <a16:creationId xmlns:a16="http://schemas.microsoft.com/office/drawing/2014/main" id="{CB6EBD59-0CB8-47D6-AA36-683A66D48C27}"/>
              </a:ext>
            </a:extLst>
          </p:cNvPr>
          <p:cNvSpPr txBox="1"/>
          <p:nvPr/>
        </p:nvSpPr>
        <p:spPr>
          <a:xfrm>
            <a:off x="7662866" y="4417874"/>
            <a:ext cx="4027803" cy="1754326"/>
          </a:xfrm>
          <a:prstGeom prst="rect">
            <a:avLst/>
          </a:prstGeom>
          <a:noFill/>
        </p:spPr>
        <p:txBody>
          <a:bodyPr wrap="square" rtlCol="0">
            <a:spAutoFit/>
          </a:bodyPr>
          <a:lstStyle/>
          <a:p>
            <a:r>
              <a:rPr lang="en-GB" dirty="0"/>
              <a:t>People believe the system can be easily hacked.</a:t>
            </a:r>
          </a:p>
          <a:p>
            <a:r>
              <a:rPr lang="en-GB" dirty="0"/>
              <a:t>People are afraid of their information being leaked on the internet.</a:t>
            </a:r>
          </a:p>
          <a:p>
            <a:r>
              <a:rPr lang="en-GB" dirty="0"/>
              <a:t>Some people may not have access to internet.</a:t>
            </a:r>
          </a:p>
        </p:txBody>
      </p:sp>
      <p:pic>
        <p:nvPicPr>
          <p:cNvPr id="7" name="Graphic 6" descr="Checkmark">
            <a:extLst>
              <a:ext uri="{FF2B5EF4-FFF2-40B4-BE49-F238E27FC236}">
                <a16:creationId xmlns:a16="http://schemas.microsoft.com/office/drawing/2014/main" id="{A734D170-4778-403C-A10F-C3859D70DA8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70000" y="3429000"/>
            <a:ext cx="914400" cy="914400"/>
          </a:xfrm>
          <a:prstGeom prst="rect">
            <a:avLst/>
          </a:prstGeom>
        </p:spPr>
      </p:pic>
      <p:pic>
        <p:nvPicPr>
          <p:cNvPr id="9" name="Graphic 8" descr="Close">
            <a:extLst>
              <a:ext uri="{FF2B5EF4-FFF2-40B4-BE49-F238E27FC236}">
                <a16:creationId xmlns:a16="http://schemas.microsoft.com/office/drawing/2014/main" id="{4ADA7AE3-871C-4D1D-BDE8-218C96BC63D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753267" y="3511094"/>
            <a:ext cx="914400" cy="914400"/>
          </a:xfrm>
          <a:prstGeom prst="rect">
            <a:avLst/>
          </a:prstGeom>
        </p:spPr>
      </p:pic>
    </p:spTree>
    <p:extLst>
      <p:ext uri="{BB962C8B-B14F-4D97-AF65-F5344CB8AC3E}">
        <p14:creationId xmlns:p14="http://schemas.microsoft.com/office/powerpoint/2010/main" val="263609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wipe(down)">
                                      <p:cBhvr>
                                        <p:cTn id="35" dur="500"/>
                                        <p:tgtEl>
                                          <p:spTgt spid="4">
                                            <p:txEl>
                                              <p:pRg st="1" end="1"/>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nodeType="clickEffect">
                                  <p:stCondLst>
                                    <p:cond delay="0"/>
                                  </p:stCondLst>
                                  <p:childTnLst>
                                    <p:set>
                                      <p:cBhvr>
                                        <p:cTn id="39" dur="1" fill="hold">
                                          <p:stCondLst>
                                            <p:cond delay="0"/>
                                          </p:stCondLst>
                                        </p:cTn>
                                        <p:tgtEl>
                                          <p:spTgt spid="4">
                                            <p:txEl>
                                              <p:pRg st="2" end="2"/>
                                            </p:txEl>
                                          </p:spTgt>
                                        </p:tgtEl>
                                        <p:attrNameLst>
                                          <p:attrName>style.visibility</p:attrName>
                                        </p:attrNameLst>
                                      </p:cBhvr>
                                      <p:to>
                                        <p:strVal val="visible"/>
                                      </p:to>
                                    </p:set>
                                    <p:animEffect transition="in" filter="wipe(down)">
                                      <p:cBhvr>
                                        <p:cTn id="40" dur="500"/>
                                        <p:tgtEl>
                                          <p:spTgt spid="4">
                                            <p:txEl>
                                              <p:pRg st="2" end="2"/>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nodeType="clickEffect">
                                  <p:stCondLst>
                                    <p:cond delay="0"/>
                                  </p:stCondLst>
                                  <p:childTnLst>
                                    <p:set>
                                      <p:cBhvr>
                                        <p:cTn id="44" dur="1" fill="hold">
                                          <p:stCondLst>
                                            <p:cond delay="0"/>
                                          </p:stCondLst>
                                        </p:cTn>
                                        <p:tgtEl>
                                          <p:spTgt spid="4">
                                            <p:txEl>
                                              <p:pRg st="3" end="3"/>
                                            </p:txEl>
                                          </p:spTgt>
                                        </p:tgtEl>
                                        <p:attrNameLst>
                                          <p:attrName>style.visibility</p:attrName>
                                        </p:attrNameLst>
                                      </p:cBhvr>
                                      <p:to>
                                        <p:strVal val="visible"/>
                                      </p:to>
                                    </p:set>
                                    <p:animEffect transition="in" filter="wipe(down)">
                                      <p:cBhvr>
                                        <p:cTn id="45" dur="500"/>
                                        <p:tgtEl>
                                          <p:spTgt spid="4">
                                            <p:txEl>
                                              <p:pRg st="3" end="3"/>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circle(in)">
                                      <p:cBhvr>
                                        <p:cTn id="50" dur="20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nodeType="clickEffect">
                                  <p:stCondLst>
                                    <p:cond delay="0"/>
                                  </p:stCondLst>
                                  <p:childTnLst>
                                    <p:set>
                                      <p:cBhvr>
                                        <p:cTn id="54" dur="1" fill="hold">
                                          <p:stCondLst>
                                            <p:cond delay="0"/>
                                          </p:stCondLst>
                                        </p:cTn>
                                        <p:tgtEl>
                                          <p:spTgt spid="5">
                                            <p:txEl>
                                              <p:pRg st="0" end="0"/>
                                            </p:txEl>
                                          </p:spTgt>
                                        </p:tgtEl>
                                        <p:attrNameLst>
                                          <p:attrName>style.visibility</p:attrName>
                                        </p:attrNameLst>
                                      </p:cBhvr>
                                      <p:to>
                                        <p:strVal val="visible"/>
                                      </p:to>
                                    </p:set>
                                    <p:animEffect transition="in" filter="circle(in)">
                                      <p:cBhvr>
                                        <p:cTn id="55" dur="2000"/>
                                        <p:tgtEl>
                                          <p:spTgt spid="5">
                                            <p:txEl>
                                              <p:pRg st="0" end="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6" presetClass="entr" presetSubtype="21" fill="hold" nodeType="clickEffect">
                                  <p:stCondLst>
                                    <p:cond delay="0"/>
                                  </p:stCondLst>
                                  <p:childTnLst>
                                    <p:set>
                                      <p:cBhvr>
                                        <p:cTn id="59" dur="1" fill="hold">
                                          <p:stCondLst>
                                            <p:cond delay="0"/>
                                          </p:stCondLst>
                                        </p:cTn>
                                        <p:tgtEl>
                                          <p:spTgt spid="5">
                                            <p:txEl>
                                              <p:pRg st="1" end="1"/>
                                            </p:txEl>
                                          </p:spTgt>
                                        </p:tgtEl>
                                        <p:attrNameLst>
                                          <p:attrName>style.visibility</p:attrName>
                                        </p:attrNameLst>
                                      </p:cBhvr>
                                      <p:to>
                                        <p:strVal val="visible"/>
                                      </p:to>
                                    </p:set>
                                    <p:animEffect transition="in" filter="barn(inVertical)">
                                      <p:cBhvr>
                                        <p:cTn id="60" dur="500"/>
                                        <p:tgtEl>
                                          <p:spTgt spid="5">
                                            <p:txEl>
                                              <p:pRg st="1" end="1"/>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nodeType="clickEffect">
                                  <p:stCondLst>
                                    <p:cond delay="0"/>
                                  </p:stCondLst>
                                  <p:childTnLst>
                                    <p:set>
                                      <p:cBhvr>
                                        <p:cTn id="64" dur="1" fill="hold">
                                          <p:stCondLst>
                                            <p:cond delay="0"/>
                                          </p:stCondLst>
                                        </p:cTn>
                                        <p:tgtEl>
                                          <p:spTgt spid="5">
                                            <p:txEl>
                                              <p:pRg st="2" end="2"/>
                                            </p:txEl>
                                          </p:spTgt>
                                        </p:tgtEl>
                                        <p:attrNameLst>
                                          <p:attrName>style.visibility</p:attrName>
                                        </p:attrNameLst>
                                      </p:cBhvr>
                                      <p:to>
                                        <p:strVal val="visible"/>
                                      </p:to>
                                    </p:set>
                                    <p:animEffect transition="in" filter="circle(in)">
                                      <p:cBhvr>
                                        <p:cTn id="65" dur="20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0BF9D-9D57-4AA5-B93A-4516D17CF6B5}"/>
              </a:ext>
            </a:extLst>
          </p:cNvPr>
          <p:cNvSpPr>
            <a:spLocks noGrp="1"/>
          </p:cNvSpPr>
          <p:nvPr>
            <p:ph type="title"/>
          </p:nvPr>
        </p:nvSpPr>
        <p:spPr/>
        <p:txBody>
          <a:bodyPr/>
          <a:lstStyle/>
          <a:p>
            <a:r>
              <a:rPr lang="en-GB" dirty="0"/>
              <a:t>Lessons drown from case study:</a:t>
            </a:r>
          </a:p>
        </p:txBody>
      </p:sp>
      <p:sp>
        <p:nvSpPr>
          <p:cNvPr id="3" name="Content Placeholder 2">
            <a:extLst>
              <a:ext uri="{FF2B5EF4-FFF2-40B4-BE49-F238E27FC236}">
                <a16:creationId xmlns:a16="http://schemas.microsoft.com/office/drawing/2014/main" id="{2EBE3C24-B769-46C6-A714-D22DFD664C10}"/>
              </a:ext>
            </a:extLst>
          </p:cNvPr>
          <p:cNvSpPr>
            <a:spLocks noGrp="1"/>
          </p:cNvSpPr>
          <p:nvPr>
            <p:ph idx="1"/>
          </p:nvPr>
        </p:nvSpPr>
        <p:spPr/>
        <p:txBody>
          <a:bodyPr/>
          <a:lstStyle/>
          <a:p>
            <a:pPr algn="ctr"/>
            <a:r>
              <a:rPr lang="en-GB" dirty="0"/>
              <a:t>Hot to create a business presentation</a:t>
            </a:r>
          </a:p>
          <a:p>
            <a:pPr algn="ctr"/>
            <a:r>
              <a:rPr lang="en-GB" dirty="0"/>
              <a:t>How to use digital research methods</a:t>
            </a:r>
          </a:p>
          <a:p>
            <a:pPr algn="ctr"/>
            <a:r>
              <a:rPr lang="en-GB" dirty="0"/>
              <a:t>The way to identify the purpose of digital skills</a:t>
            </a:r>
          </a:p>
          <a:p>
            <a:pPr algn="ctr"/>
            <a:r>
              <a:rPr lang="en-GB" dirty="0"/>
              <a:t>How Microsoft, google and amazon are in the global industry very relevant</a:t>
            </a:r>
          </a:p>
        </p:txBody>
      </p:sp>
    </p:spTree>
    <p:extLst>
      <p:ext uri="{BB962C8B-B14F-4D97-AF65-F5344CB8AC3E}">
        <p14:creationId xmlns:p14="http://schemas.microsoft.com/office/powerpoint/2010/main" val="432782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AE852-535B-4C48-8391-2FEE28DC65F3}"/>
              </a:ext>
            </a:extLst>
          </p:cNvPr>
          <p:cNvSpPr>
            <a:spLocks noGrp="1"/>
          </p:cNvSpPr>
          <p:nvPr>
            <p:ph type="title"/>
          </p:nvPr>
        </p:nvSpPr>
        <p:spPr/>
        <p:txBody>
          <a:bodyPr/>
          <a:lstStyle/>
          <a:p>
            <a:r>
              <a:rPr lang="en-GB" dirty="0"/>
              <a:t>Conclusion/Q&amp;A</a:t>
            </a:r>
          </a:p>
        </p:txBody>
      </p:sp>
      <p:sp>
        <p:nvSpPr>
          <p:cNvPr id="3" name="Content Placeholder 2">
            <a:extLst>
              <a:ext uri="{FF2B5EF4-FFF2-40B4-BE49-F238E27FC236}">
                <a16:creationId xmlns:a16="http://schemas.microsoft.com/office/drawing/2014/main" id="{6BF263DB-1B4C-48FF-BF12-39781EDF0189}"/>
              </a:ext>
            </a:extLst>
          </p:cNvPr>
          <p:cNvSpPr>
            <a:spLocks noGrp="1"/>
          </p:cNvSpPr>
          <p:nvPr>
            <p:ph idx="1"/>
          </p:nvPr>
        </p:nvSpPr>
        <p:spPr/>
        <p:txBody>
          <a:bodyPr/>
          <a:lstStyle/>
          <a:p>
            <a:pPr marL="0" indent="0">
              <a:buNone/>
            </a:pPr>
            <a:r>
              <a:rPr lang="en-GB" dirty="0"/>
              <a:t>This presentation is about Barclays bank. Where what when why who and how it become worldwide known multinational investment bank. </a:t>
            </a:r>
          </a:p>
          <a:p>
            <a:pPr marL="0" indent="0">
              <a:buNone/>
            </a:pPr>
            <a:r>
              <a:rPr lang="en-GB" b="1" u="sng" dirty="0"/>
              <a:t>Q&amp;A:</a:t>
            </a:r>
          </a:p>
        </p:txBody>
      </p:sp>
    </p:spTree>
    <p:extLst>
      <p:ext uri="{BB962C8B-B14F-4D97-AF65-F5344CB8AC3E}">
        <p14:creationId xmlns:p14="http://schemas.microsoft.com/office/powerpoint/2010/main" val="3065624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0754F-94C6-43B4-BC0D-EDD434FA230D}"/>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449D5A8F-D2F5-4A17-814C-942F8985218C}"/>
              </a:ext>
            </a:extLst>
          </p:cNvPr>
          <p:cNvSpPr>
            <a:spLocks noGrp="1"/>
          </p:cNvSpPr>
          <p:nvPr>
            <p:ph idx="1"/>
          </p:nvPr>
        </p:nvSpPr>
        <p:spPr/>
        <p:txBody>
          <a:bodyPr>
            <a:normAutofit fontScale="47500" lnSpcReduction="20000"/>
          </a:bodyPr>
          <a:lstStyle/>
          <a:p>
            <a:pPr marL="0" indent="0">
              <a:buNone/>
            </a:pPr>
            <a:r>
              <a:rPr lang="en-GB" dirty="0"/>
              <a:t>Barclays (N/A) ‘ our history’ [online] available </a:t>
            </a:r>
            <a:r>
              <a:rPr lang="en-GB" err="1"/>
              <a:t>from</a:t>
            </a:r>
            <a:r>
              <a:rPr lang="en-GB"/>
              <a:t>: https</a:t>
            </a:r>
            <a:r>
              <a:rPr lang="en-GB" dirty="0"/>
              <a:t>://home.barclays/who-we-are/our-history/#back=%2Fcontent%2Fhome-barclays%2Fen%2Fhome%2Fresults.html%3Fq%3Dhistory%26_charset_%3Dutf-8%26offset%3D0%26origin%3Dhelp.barclays.co.uk (Accessed: 11december2019)</a:t>
            </a:r>
          </a:p>
          <a:p>
            <a:pPr marL="0" indent="0">
              <a:buNone/>
            </a:pPr>
            <a:endParaRPr lang="en-GB" dirty="0"/>
          </a:p>
          <a:p>
            <a:pPr marL="0" indent="0">
              <a:buNone/>
            </a:pPr>
            <a:r>
              <a:rPr lang="en-GB" dirty="0"/>
              <a:t>Elizabeth, j (2017) Timeline:180 years of banking [online] </a:t>
            </a:r>
          </a:p>
          <a:p>
            <a:pPr marL="0" indent="0">
              <a:buNone/>
            </a:pPr>
            <a:r>
              <a:rPr lang="en-GB" dirty="0"/>
              <a:t>Available from: </a:t>
            </a:r>
            <a:r>
              <a:rPr lang="en-GB" dirty="0">
                <a:hlinkClick r:id="rId3"/>
              </a:rPr>
              <a:t>https://independentbanker.org/2017/10/timeline-180-years-of-banking-technology/</a:t>
            </a:r>
            <a:r>
              <a:rPr lang="en-GB" dirty="0"/>
              <a:t> (Accessed: 11 December 2019)</a:t>
            </a:r>
          </a:p>
          <a:p>
            <a:pPr marL="0" indent="0">
              <a:buNone/>
            </a:pPr>
            <a:endParaRPr lang="en-GB" dirty="0"/>
          </a:p>
          <a:p>
            <a:pPr marL="0" indent="0">
              <a:buNone/>
            </a:pPr>
            <a:r>
              <a:rPr lang="en-GB" dirty="0"/>
              <a:t>George, N. (2019) ‘A serious cyber incident is biggest fear in bank boardroom:’ There was a fivefold increase in financial firms reporting data breaches last year[online]</a:t>
            </a:r>
          </a:p>
          <a:p>
            <a:pPr marL="0" indent="0">
              <a:buNone/>
            </a:pPr>
            <a:r>
              <a:rPr lang="en-GB" dirty="0"/>
              <a:t>Available from: https://www.thisismoney.co.uk/money/beatthescammers/article-6746713/UK-sees-fivefold-increase-number-financial-firms-reporting-data-breaches-year.html (accessed: 11 december2019)</a:t>
            </a:r>
          </a:p>
          <a:p>
            <a:endParaRPr lang="en-GB" dirty="0"/>
          </a:p>
          <a:p>
            <a:pPr marL="0" indent="0">
              <a:buNone/>
            </a:pPr>
            <a:r>
              <a:rPr lang="en-GB" dirty="0"/>
              <a:t>TransferWise  (2015) ‘5 Ways Technology Has Changed Banking Forever’ </a:t>
            </a:r>
            <a:r>
              <a:rPr lang="en-GB" i="1" dirty="0"/>
              <a:t>TransferWise 17 November Available at: </a:t>
            </a:r>
            <a:r>
              <a:rPr lang="en-GB" i="1" dirty="0">
                <a:hlinkClick r:id="rId4"/>
              </a:rPr>
              <a:t>https://transferwise.com/gb/blog/5-ways-technology-has-changed-banking</a:t>
            </a:r>
            <a:r>
              <a:rPr lang="en-GB" i="1" dirty="0"/>
              <a:t> (Accessed: 11 December 2019)</a:t>
            </a:r>
          </a:p>
          <a:p>
            <a:pPr marL="0" indent="0">
              <a:buNone/>
            </a:pPr>
            <a:endParaRPr lang="en-GB" dirty="0"/>
          </a:p>
          <a:p>
            <a:endParaRPr lang="en-GB" dirty="0"/>
          </a:p>
        </p:txBody>
      </p:sp>
    </p:spTree>
    <p:extLst>
      <p:ext uri="{BB962C8B-B14F-4D97-AF65-F5344CB8AC3E}">
        <p14:creationId xmlns:p14="http://schemas.microsoft.com/office/powerpoint/2010/main" val="7424130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TotalTime>
  <Words>1683</Words>
  <Application>Microsoft Office PowerPoint</Application>
  <PresentationFormat>Widescreen</PresentationFormat>
  <Paragraphs>133</Paragraphs>
  <Slides>13</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Corbel</vt:lpstr>
      <vt:lpstr>Parallax</vt:lpstr>
      <vt:lpstr>Barclays bank </vt:lpstr>
      <vt:lpstr>Digital skills and research methods</vt:lpstr>
      <vt:lpstr>              Table Of Contents</vt:lpstr>
      <vt:lpstr>Introduction</vt:lpstr>
      <vt:lpstr>Aim &amp; Objectives</vt:lpstr>
      <vt:lpstr>Aim &amp; Objectives</vt:lpstr>
      <vt:lpstr>Background of the company.</vt:lpstr>
      <vt:lpstr>Insight of modern technology introduced</vt:lpstr>
      <vt:lpstr>Challenges before introducing the modern technology.</vt:lpstr>
      <vt:lpstr>The impact of the modern technology on the company</vt:lpstr>
      <vt:lpstr>Lessons drown from case study:</vt:lpstr>
      <vt:lpstr>Conclusion/Q&amp;A</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Barclays bank </dc:title>
  <dc:creator>Martin Makuna</dc:creator>
  <cp:lastModifiedBy>Martin Makuna</cp:lastModifiedBy>
  <cp:revision>14</cp:revision>
  <dcterms:created xsi:type="dcterms:W3CDTF">2019-12-11T14:41:06Z</dcterms:created>
  <dcterms:modified xsi:type="dcterms:W3CDTF">2019-12-11T22:24:33Z</dcterms:modified>
</cp:coreProperties>
</file>