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DB02D-7102-498E-AC96-9EC8B5CAC292}" type="datetimeFigureOut">
              <a:rPr lang="en-GB" smtClean="0"/>
              <a:t>25/11/2019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AE35CD-61DB-451B-9E47-82B0D11E6423}" type="slidenum">
              <a:rPr lang="en-GB" smtClean="0"/>
              <a:t>‹#›</a:t>
            </a:fld>
            <a:endParaRPr lang="en-GB"/>
          </a:p>
        </p:txBody>
      </p:sp>
    </p:spTree>
    <p:extLst>
      <p:ext uri="{BB962C8B-B14F-4D97-AF65-F5344CB8AC3E}">
        <p14:creationId xmlns:p14="http://schemas.microsoft.com/office/powerpoint/2010/main" val="7907179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11/25/2019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11/25/2019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11/25/2019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11/25/2019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11/25/2019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11/25/2019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11/25/2019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virginholidays.co.uk/destinations/florida/orlando/walt-disney-world-holidays" TargetMode="External"/><Relationship Id="rId7" Type="http://schemas.openxmlformats.org/officeDocument/2006/relationships/hyperlink" Target="https://disneyworld.disney.go.com/en_GB/" TargetMode="External"/><Relationship Id="rId2" Type="http://schemas.openxmlformats.org/officeDocument/2006/relationships/hyperlink" Target="https://jobs.disneycareers.com/cultural-exchange-program" TargetMode="External"/><Relationship Id="rId1" Type="http://schemas.openxmlformats.org/officeDocument/2006/relationships/slideLayout" Target="../slideLayouts/slideLayout2.xml"/><Relationship Id="rId6" Type="http://schemas.openxmlformats.org/officeDocument/2006/relationships/hyperlink" Target="https://screenrant.com/disney-logo-things-didnt-know/" TargetMode="External"/><Relationship Id="rId5" Type="http://schemas.openxmlformats.org/officeDocument/2006/relationships/hyperlink" Target="https://www.orlandoweekly.com/Blogs/archives/2016/11/22/disney-confirms-major-transformation-at-epcot-and-rumors-are-flying" TargetMode="External"/><Relationship Id="rId4" Type="http://schemas.openxmlformats.org/officeDocument/2006/relationships/hyperlink" Target="https://www.cardiff.ac.uk/news/view/529385-ma-alumnus-returns-for-research-tal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7336D-5547-4C6A-8629-02A1C995EDE0}"/>
              </a:ext>
            </a:extLst>
          </p:cNvPr>
          <p:cNvSpPr>
            <a:spLocks noGrp="1"/>
          </p:cNvSpPr>
          <p:nvPr>
            <p:ph type="ctrTitle"/>
          </p:nvPr>
        </p:nvSpPr>
        <p:spPr/>
        <p:txBody>
          <a:bodyPr/>
          <a:lstStyle/>
          <a:p>
            <a:r>
              <a:rPr lang="en-GB" dirty="0"/>
              <a:t>The Disney Cultural Exchange Program </a:t>
            </a:r>
          </a:p>
        </p:txBody>
      </p:sp>
      <p:sp>
        <p:nvSpPr>
          <p:cNvPr id="3" name="Subtitle 2">
            <a:extLst>
              <a:ext uri="{FF2B5EF4-FFF2-40B4-BE49-F238E27FC236}">
                <a16:creationId xmlns:a16="http://schemas.microsoft.com/office/drawing/2014/main" id="{7951620F-FA6E-42EB-AA80-F3F11024D95C}"/>
              </a:ext>
            </a:extLst>
          </p:cNvPr>
          <p:cNvSpPr>
            <a:spLocks noGrp="1"/>
          </p:cNvSpPr>
          <p:nvPr>
            <p:ph type="subTitle" idx="1"/>
          </p:nvPr>
        </p:nvSpPr>
        <p:spPr/>
        <p:txBody>
          <a:bodyPr/>
          <a:lstStyle/>
          <a:p>
            <a:r>
              <a:rPr lang="en-GB" dirty="0"/>
              <a:t>Postcards from Placement </a:t>
            </a:r>
          </a:p>
        </p:txBody>
      </p:sp>
      <p:sp>
        <p:nvSpPr>
          <p:cNvPr id="4" name="Rectangle 3">
            <a:extLst>
              <a:ext uri="{FF2B5EF4-FFF2-40B4-BE49-F238E27FC236}">
                <a16:creationId xmlns:a16="http://schemas.microsoft.com/office/drawing/2014/main" id="{BEE00E32-2F7E-4088-9497-065C93F00074}"/>
              </a:ext>
            </a:extLst>
          </p:cNvPr>
          <p:cNvSpPr/>
          <p:nvPr/>
        </p:nvSpPr>
        <p:spPr>
          <a:xfrm>
            <a:off x="1371600" y="1143681"/>
            <a:ext cx="3409918" cy="523220"/>
          </a:xfrm>
          <a:prstGeom prst="rect">
            <a:avLst/>
          </a:prstGeom>
          <a:noFill/>
        </p:spPr>
        <p:txBody>
          <a:bodyPr wrap="square" lIns="91440" tIns="45720" rIns="91440" bIns="45720">
            <a:spAutoFit/>
          </a:bodyPr>
          <a:lstStyle/>
          <a:p>
            <a:pPr algn="ctr"/>
            <a:r>
              <a:rPr lang="en-US" sz="2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Michael Harvey </a:t>
            </a:r>
          </a:p>
        </p:txBody>
      </p:sp>
      <p:sp>
        <p:nvSpPr>
          <p:cNvPr id="5" name="Rectangle 4">
            <a:extLst>
              <a:ext uri="{FF2B5EF4-FFF2-40B4-BE49-F238E27FC236}">
                <a16:creationId xmlns:a16="http://schemas.microsoft.com/office/drawing/2014/main" id="{6D543178-E43F-48A2-BBE5-A5876C0A57D5}"/>
              </a:ext>
            </a:extLst>
          </p:cNvPr>
          <p:cNvSpPr/>
          <p:nvPr/>
        </p:nvSpPr>
        <p:spPr>
          <a:xfrm>
            <a:off x="4969090" y="1143681"/>
            <a:ext cx="3159839" cy="523220"/>
          </a:xfrm>
          <a:prstGeom prst="rect">
            <a:avLst/>
          </a:prstGeom>
          <a:noFill/>
        </p:spPr>
        <p:txBody>
          <a:bodyPr wrap="none" lIns="91440" tIns="45720" rIns="91440" bIns="45720">
            <a:spAutoFit/>
          </a:bodyPr>
          <a:lstStyle/>
          <a:p>
            <a:pPr algn="ctr"/>
            <a:r>
              <a:rPr lang="en-US" sz="2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Florinel Biciusca  </a:t>
            </a:r>
          </a:p>
        </p:txBody>
      </p:sp>
      <p:sp>
        <p:nvSpPr>
          <p:cNvPr id="6" name="Rectangle 5">
            <a:extLst>
              <a:ext uri="{FF2B5EF4-FFF2-40B4-BE49-F238E27FC236}">
                <a16:creationId xmlns:a16="http://schemas.microsoft.com/office/drawing/2014/main" id="{2DE07450-CFF5-4BC9-A411-10A6DE25443B}"/>
              </a:ext>
            </a:extLst>
          </p:cNvPr>
          <p:cNvSpPr/>
          <p:nvPr/>
        </p:nvSpPr>
        <p:spPr>
          <a:xfrm>
            <a:off x="8316501" y="1143681"/>
            <a:ext cx="2650084" cy="523220"/>
          </a:xfrm>
          <a:prstGeom prst="rect">
            <a:avLst/>
          </a:prstGeom>
          <a:noFill/>
        </p:spPr>
        <p:txBody>
          <a:bodyPr wrap="none" lIns="91440" tIns="45720" rIns="91440" bIns="45720">
            <a:spAutoFit/>
          </a:bodyPr>
          <a:lstStyle/>
          <a:p>
            <a:pPr algn="ctr"/>
            <a:r>
              <a:rPr lang="en-US" sz="2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Cory-Jay King</a:t>
            </a:r>
          </a:p>
        </p:txBody>
      </p:sp>
      <p:pic>
        <p:nvPicPr>
          <p:cNvPr id="1026" name="Picture 2" descr="Image result for Mickey Mouse St Davids Day">
            <a:extLst>
              <a:ext uri="{FF2B5EF4-FFF2-40B4-BE49-F238E27FC236}">
                <a16:creationId xmlns:a16="http://schemas.microsoft.com/office/drawing/2014/main" id="{99365DC3-299D-4567-8580-2B694092F9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94963" y="4018327"/>
            <a:ext cx="4326740" cy="227153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8" name="Picture 4" descr="Image result for Epcot">
            <a:extLst>
              <a:ext uri="{FF2B5EF4-FFF2-40B4-BE49-F238E27FC236}">
                <a16:creationId xmlns:a16="http://schemas.microsoft.com/office/drawing/2014/main" id="{AA37F434-C708-42A4-8339-88108D8A34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4131" y="4437661"/>
            <a:ext cx="3409918" cy="191807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0" name="Picture 6" descr="Image result for Welsh America flag">
            <a:extLst>
              <a:ext uri="{FF2B5EF4-FFF2-40B4-BE49-F238E27FC236}">
                <a16:creationId xmlns:a16="http://schemas.microsoft.com/office/drawing/2014/main" id="{F4266916-856B-43BB-949E-07DCBEBE66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975" y="4832968"/>
            <a:ext cx="2576420" cy="145093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A03AEA1-BB3B-42F1-9042-2DA418AD0E69}"/>
              </a:ext>
            </a:extLst>
          </p:cNvPr>
          <p:cNvSpPr txBox="1"/>
          <p:nvPr/>
        </p:nvSpPr>
        <p:spPr>
          <a:xfrm>
            <a:off x="541175" y="6283899"/>
            <a:ext cx="2442019" cy="276999"/>
          </a:xfrm>
          <a:prstGeom prst="rect">
            <a:avLst/>
          </a:prstGeom>
          <a:noFill/>
        </p:spPr>
        <p:txBody>
          <a:bodyPr wrap="square" rtlCol="0">
            <a:spAutoFit/>
          </a:bodyPr>
          <a:lstStyle/>
          <a:p>
            <a:r>
              <a:rPr lang="en-GB" sz="1200" dirty="0"/>
              <a:t>Source- Cardiff University</a:t>
            </a:r>
          </a:p>
        </p:txBody>
      </p:sp>
      <p:sp>
        <p:nvSpPr>
          <p:cNvPr id="8" name="TextBox 7">
            <a:extLst>
              <a:ext uri="{FF2B5EF4-FFF2-40B4-BE49-F238E27FC236}">
                <a16:creationId xmlns:a16="http://schemas.microsoft.com/office/drawing/2014/main" id="{D0B0CE08-9732-4946-A1FE-CF7CAC74D1BB}"/>
              </a:ext>
            </a:extLst>
          </p:cNvPr>
          <p:cNvSpPr txBox="1"/>
          <p:nvPr/>
        </p:nvSpPr>
        <p:spPr>
          <a:xfrm>
            <a:off x="3548543" y="6355740"/>
            <a:ext cx="3209396" cy="276999"/>
          </a:xfrm>
          <a:prstGeom prst="rect">
            <a:avLst/>
          </a:prstGeom>
          <a:noFill/>
        </p:spPr>
        <p:txBody>
          <a:bodyPr wrap="square" rtlCol="0">
            <a:spAutoFit/>
          </a:bodyPr>
          <a:lstStyle/>
          <a:p>
            <a:r>
              <a:rPr lang="en-GB" sz="1200" dirty="0"/>
              <a:t>Source-Orlando Weekly</a:t>
            </a:r>
          </a:p>
        </p:txBody>
      </p:sp>
      <p:sp>
        <p:nvSpPr>
          <p:cNvPr id="9" name="TextBox 8">
            <a:extLst>
              <a:ext uri="{FF2B5EF4-FFF2-40B4-BE49-F238E27FC236}">
                <a16:creationId xmlns:a16="http://schemas.microsoft.com/office/drawing/2014/main" id="{1085B410-3BB8-4CD7-A3AB-FAD197940CC6}"/>
              </a:ext>
            </a:extLst>
          </p:cNvPr>
          <p:cNvSpPr txBox="1"/>
          <p:nvPr/>
        </p:nvSpPr>
        <p:spPr>
          <a:xfrm>
            <a:off x="7373923" y="6328258"/>
            <a:ext cx="3934437" cy="276999"/>
          </a:xfrm>
          <a:prstGeom prst="rect">
            <a:avLst/>
          </a:prstGeom>
          <a:noFill/>
        </p:spPr>
        <p:txBody>
          <a:bodyPr wrap="square" rtlCol="0">
            <a:spAutoFit/>
          </a:bodyPr>
          <a:lstStyle/>
          <a:p>
            <a:r>
              <a:rPr lang="en-GB" sz="1200" dirty="0"/>
              <a:t>Source-Daily Post </a:t>
            </a:r>
          </a:p>
        </p:txBody>
      </p:sp>
    </p:spTree>
    <p:extLst>
      <p:ext uri="{BB962C8B-B14F-4D97-AF65-F5344CB8AC3E}">
        <p14:creationId xmlns:p14="http://schemas.microsoft.com/office/powerpoint/2010/main" val="144181612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ADD56-446C-42B1-AF10-C9549ED5CDEA}"/>
              </a:ext>
            </a:extLst>
          </p:cNvPr>
          <p:cNvSpPr>
            <a:spLocks noGrp="1"/>
          </p:cNvSpPr>
          <p:nvPr>
            <p:ph type="title"/>
          </p:nvPr>
        </p:nvSpPr>
        <p:spPr/>
        <p:txBody>
          <a:bodyPr/>
          <a:lstStyle/>
          <a:p>
            <a:r>
              <a:rPr lang="en-GB" dirty="0"/>
              <a:t>A Brief Overview </a:t>
            </a:r>
          </a:p>
        </p:txBody>
      </p:sp>
      <p:sp>
        <p:nvSpPr>
          <p:cNvPr id="3" name="Content Placeholder 2">
            <a:extLst>
              <a:ext uri="{FF2B5EF4-FFF2-40B4-BE49-F238E27FC236}">
                <a16:creationId xmlns:a16="http://schemas.microsoft.com/office/drawing/2014/main" id="{06300DE3-D508-458A-BEF5-0F9FB8EA6618}"/>
              </a:ext>
            </a:extLst>
          </p:cNvPr>
          <p:cNvSpPr>
            <a:spLocks noGrp="1"/>
          </p:cNvSpPr>
          <p:nvPr>
            <p:ph idx="1"/>
          </p:nvPr>
        </p:nvSpPr>
        <p:spPr/>
        <p:txBody>
          <a:bodyPr/>
          <a:lstStyle/>
          <a:p>
            <a:r>
              <a:rPr lang="en-GB" dirty="0"/>
              <a:t>Based at the Walt Disney World Resort in Florida, the Cultural Exchange Program is a modern placement like no other. As observed by Disney Jobs (2019), the role is a learning based placement designed to work in conjunction with a higher education course.  During the program, candidates will learn from ‘the most talented entertainment and guest service professionals in the industry” according to Disney Jobs (2019). </a:t>
            </a:r>
          </a:p>
          <a:p>
            <a:r>
              <a:rPr lang="en-GB" dirty="0"/>
              <a:t>A key element of this placement is the emphasis on learning about cultures. People from all over the world visit Walt Disney World Resort and it is one the USA’s most important tourist destinations. Additionally, a candidate will be working alongside employees from different countries and Disney is also the perfect organisation to learn about workplace culture. </a:t>
            </a:r>
          </a:p>
        </p:txBody>
      </p:sp>
      <p:pic>
        <p:nvPicPr>
          <p:cNvPr id="4" name="Picture 3">
            <a:extLst>
              <a:ext uri="{FF2B5EF4-FFF2-40B4-BE49-F238E27FC236}">
                <a16:creationId xmlns:a16="http://schemas.microsoft.com/office/drawing/2014/main" id="{10FE3836-EF44-4DDD-9ACF-99C3DA6809AC}"/>
              </a:ext>
            </a:extLst>
          </p:cNvPr>
          <p:cNvPicPr>
            <a:picLocks noChangeAspect="1"/>
          </p:cNvPicPr>
          <p:nvPr/>
        </p:nvPicPr>
        <p:blipFill rotWithShape="1">
          <a:blip r:embed="rId2"/>
          <a:srcRect t="27408" b="15217"/>
          <a:stretch/>
        </p:blipFill>
        <p:spPr>
          <a:xfrm>
            <a:off x="1683968" y="764373"/>
            <a:ext cx="2947853" cy="94879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5" name="TextBox 4">
            <a:extLst>
              <a:ext uri="{FF2B5EF4-FFF2-40B4-BE49-F238E27FC236}">
                <a16:creationId xmlns:a16="http://schemas.microsoft.com/office/drawing/2014/main" id="{61285637-F7AB-40E4-92C0-33A78D0C2659}"/>
              </a:ext>
            </a:extLst>
          </p:cNvPr>
          <p:cNvSpPr txBox="1"/>
          <p:nvPr/>
        </p:nvSpPr>
        <p:spPr>
          <a:xfrm>
            <a:off x="1543574" y="1713170"/>
            <a:ext cx="2947853" cy="276999"/>
          </a:xfrm>
          <a:prstGeom prst="rect">
            <a:avLst/>
          </a:prstGeom>
          <a:noFill/>
        </p:spPr>
        <p:txBody>
          <a:bodyPr wrap="square" rtlCol="0">
            <a:spAutoFit/>
          </a:bodyPr>
          <a:lstStyle/>
          <a:p>
            <a:r>
              <a:rPr lang="en-GB" sz="1200" dirty="0"/>
              <a:t>Source-Screenrant.com</a:t>
            </a:r>
          </a:p>
        </p:txBody>
      </p:sp>
    </p:spTree>
    <p:extLst>
      <p:ext uri="{BB962C8B-B14F-4D97-AF65-F5344CB8AC3E}">
        <p14:creationId xmlns:p14="http://schemas.microsoft.com/office/powerpoint/2010/main" val="33547132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7A87F-94B6-41FD-878C-5A2703ACADF8}"/>
              </a:ext>
            </a:extLst>
          </p:cNvPr>
          <p:cNvSpPr>
            <a:spLocks noGrp="1"/>
          </p:cNvSpPr>
          <p:nvPr>
            <p:ph type="title"/>
          </p:nvPr>
        </p:nvSpPr>
        <p:spPr/>
        <p:txBody>
          <a:bodyPr/>
          <a:lstStyle/>
          <a:p>
            <a:r>
              <a:rPr lang="en-GB" dirty="0"/>
              <a:t>Requirements </a:t>
            </a:r>
          </a:p>
        </p:txBody>
      </p:sp>
      <p:sp>
        <p:nvSpPr>
          <p:cNvPr id="3" name="Content Placeholder 2">
            <a:extLst>
              <a:ext uri="{FF2B5EF4-FFF2-40B4-BE49-F238E27FC236}">
                <a16:creationId xmlns:a16="http://schemas.microsoft.com/office/drawing/2014/main" id="{28F97444-BDD6-45D6-8214-04E30D7273A7}"/>
              </a:ext>
            </a:extLst>
          </p:cNvPr>
          <p:cNvSpPr>
            <a:spLocks noGrp="1"/>
          </p:cNvSpPr>
          <p:nvPr>
            <p:ph idx="1"/>
          </p:nvPr>
        </p:nvSpPr>
        <p:spPr/>
        <p:txBody>
          <a:bodyPr/>
          <a:lstStyle/>
          <a:p>
            <a:r>
              <a:rPr lang="en-GB" dirty="0"/>
              <a:t>As Observed by Disney Jobs (2019) </a:t>
            </a:r>
          </a:p>
          <a:p>
            <a:r>
              <a:rPr lang="en-GB" dirty="0"/>
              <a:t>Must be living in the United Kingdom (among a number of other countries). </a:t>
            </a:r>
          </a:p>
          <a:p>
            <a:r>
              <a:rPr lang="en-GB" dirty="0"/>
              <a:t>Fluency in English is necessary as it the official language of the United States.  </a:t>
            </a:r>
          </a:p>
          <a:p>
            <a:r>
              <a:rPr lang="en-GB" dirty="0"/>
              <a:t>Aged 18 or over  </a:t>
            </a:r>
          </a:p>
          <a:p>
            <a:r>
              <a:rPr lang="en-GB" dirty="0"/>
              <a:t>Must be a student at university as the course is tailored towards students </a:t>
            </a:r>
          </a:p>
          <a:p>
            <a:r>
              <a:rPr lang="en-GB" dirty="0"/>
              <a:t>Studying tourism is not essential as Disney has so many different roles and the whole experience is based around teaching candidates the hallmarks of exceptional guest service. </a:t>
            </a:r>
          </a:p>
          <a:p>
            <a:endParaRPr lang="en-GB" dirty="0"/>
          </a:p>
          <a:p>
            <a:endParaRPr lang="en-GB" dirty="0"/>
          </a:p>
        </p:txBody>
      </p:sp>
    </p:spTree>
    <p:extLst>
      <p:ext uri="{BB962C8B-B14F-4D97-AF65-F5344CB8AC3E}">
        <p14:creationId xmlns:p14="http://schemas.microsoft.com/office/powerpoint/2010/main" val="3460403416"/>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6469E-2679-4223-A35D-FCCAA42FE5AB}"/>
              </a:ext>
            </a:extLst>
          </p:cNvPr>
          <p:cNvSpPr>
            <a:spLocks noGrp="1"/>
          </p:cNvSpPr>
          <p:nvPr>
            <p:ph type="title"/>
          </p:nvPr>
        </p:nvSpPr>
        <p:spPr/>
        <p:txBody>
          <a:bodyPr/>
          <a:lstStyle/>
          <a:p>
            <a:r>
              <a:rPr lang="en-GB" dirty="0"/>
              <a:t>The Location </a:t>
            </a:r>
          </a:p>
        </p:txBody>
      </p:sp>
      <p:sp>
        <p:nvSpPr>
          <p:cNvPr id="4" name="AutoShape 2" descr="Image result for Walt Disney World Florida">
            <a:extLst>
              <a:ext uri="{FF2B5EF4-FFF2-40B4-BE49-F238E27FC236}">
                <a16:creationId xmlns:a16="http://schemas.microsoft.com/office/drawing/2014/main" id="{F363053E-6639-4663-9F5D-A3DFE51EFDBD}"/>
              </a:ext>
            </a:extLst>
          </p:cNvPr>
          <p:cNvSpPr>
            <a:spLocks noGrp="1" noChangeAspect="1" noChangeArrowheads="1"/>
          </p:cNvSpPr>
          <p:nvPr>
            <p:ph idx="1"/>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The Disney Cultural Exchange Program is based at Walt Disney World Resort in Florida. </a:t>
            </a:r>
          </a:p>
          <a:p>
            <a:r>
              <a:rPr lang="en-GB" dirty="0"/>
              <a:t>According to Virgin Holidays (2019), the destination has a wide variety of resorts, including themed hotels such as the </a:t>
            </a:r>
            <a:r>
              <a:rPr lang="en-GB" i="1" dirty="0"/>
              <a:t>Lion King </a:t>
            </a:r>
            <a:r>
              <a:rPr lang="en-GB" dirty="0"/>
              <a:t>inspired Animal Kingdom lodge and the swashbuckling Caribbean Beach Resort. Disney has always been at the forefront of innovative residences, especially in their Florida park.  </a:t>
            </a:r>
          </a:p>
          <a:p>
            <a:r>
              <a:rPr lang="en-GB" dirty="0"/>
              <a:t>The attractions are where memories are made. Guests can cool down at Blizzard Beach water park or go thrill seeking at Thunder Mountain or the Hollywood Tower. The possibilities for enjoyment at Disney are endless. </a:t>
            </a:r>
          </a:p>
        </p:txBody>
      </p:sp>
      <p:sp>
        <p:nvSpPr>
          <p:cNvPr id="6" name="AutoShape 6" descr="Image result for Walt Disney World Florida">
            <a:extLst>
              <a:ext uri="{FF2B5EF4-FFF2-40B4-BE49-F238E27FC236}">
                <a16:creationId xmlns:a16="http://schemas.microsoft.com/office/drawing/2014/main" id="{7769235B-317E-4FC4-9C2F-7B6BC5009C6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Image result for Walt Disney World Florida">
            <a:extLst>
              <a:ext uri="{FF2B5EF4-FFF2-40B4-BE49-F238E27FC236}">
                <a16:creationId xmlns:a16="http://schemas.microsoft.com/office/drawing/2014/main" id="{954B7323-E370-4C07-81FC-20CBAAAAFCAA}"/>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Image result for Walt Disney World Florida">
            <a:extLst>
              <a:ext uri="{FF2B5EF4-FFF2-40B4-BE49-F238E27FC236}">
                <a16:creationId xmlns:a16="http://schemas.microsoft.com/office/drawing/2014/main" id="{815478CA-680B-450A-8CB9-5D6697B0E9C5}"/>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4" name="Picture 12" descr="Image result for Walt Disney World Florida">
            <a:extLst>
              <a:ext uri="{FF2B5EF4-FFF2-40B4-BE49-F238E27FC236}">
                <a16:creationId xmlns:a16="http://schemas.microsoft.com/office/drawing/2014/main" id="{D3AD0413-7A7D-4A4E-9C53-5FEC1B5E1B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8744" y="120177"/>
            <a:ext cx="3273040" cy="184108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21CAFD7-1BDE-48C1-AF26-7FE4042E9F39}"/>
              </a:ext>
            </a:extLst>
          </p:cNvPr>
          <p:cNvSpPr txBox="1"/>
          <p:nvPr/>
        </p:nvSpPr>
        <p:spPr>
          <a:xfrm>
            <a:off x="3842158" y="1484851"/>
            <a:ext cx="2253842" cy="276999"/>
          </a:xfrm>
          <a:prstGeom prst="rect">
            <a:avLst/>
          </a:prstGeom>
          <a:noFill/>
        </p:spPr>
        <p:txBody>
          <a:bodyPr wrap="square" rtlCol="0">
            <a:spAutoFit/>
          </a:bodyPr>
          <a:lstStyle/>
          <a:p>
            <a:r>
              <a:rPr lang="en-GB" sz="1200" dirty="0"/>
              <a:t>Source- Disney World</a:t>
            </a:r>
          </a:p>
        </p:txBody>
      </p:sp>
    </p:spTree>
    <p:extLst>
      <p:ext uri="{BB962C8B-B14F-4D97-AF65-F5344CB8AC3E}">
        <p14:creationId xmlns:p14="http://schemas.microsoft.com/office/powerpoint/2010/main" val="798462602"/>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34B83-969D-4689-B926-593820B96817}"/>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133D1833-C32E-4A5B-98F3-082CEE5C8334}"/>
              </a:ext>
            </a:extLst>
          </p:cNvPr>
          <p:cNvSpPr>
            <a:spLocks noGrp="1"/>
          </p:cNvSpPr>
          <p:nvPr>
            <p:ph idx="1"/>
          </p:nvPr>
        </p:nvSpPr>
        <p:spPr/>
        <p:txBody>
          <a:bodyPr>
            <a:normAutofit/>
          </a:bodyPr>
          <a:lstStyle/>
          <a:p>
            <a:r>
              <a:rPr lang="en-GB" sz="1600" dirty="0"/>
              <a:t>The benefits of this placement are far reaching and they are the reason we decided to investigate this particular placement in the first place. </a:t>
            </a:r>
          </a:p>
          <a:p>
            <a:r>
              <a:rPr lang="en-GB" sz="1600" dirty="0"/>
              <a:t>The social aspect. As with any job, socialisation is part and parcel of a working life. Instead of seeing this as burden, Disney attempts to foster better relations with their staff and candidates are expected to forge lifelong friendships. This would be a very rewarding experience and help us make connections within the industry. </a:t>
            </a:r>
          </a:p>
          <a:p>
            <a:r>
              <a:rPr lang="en-GB" sz="1600" dirty="0"/>
              <a:t>The exclusive staff residence. While participating in the placement, candidates stay in accommodation provided by Disney. This eases the burden of transportation costs as well as the task of finding housing in Orlando itself, which is quite a large area. </a:t>
            </a:r>
          </a:p>
          <a:p>
            <a:r>
              <a:rPr lang="en-GB" sz="1600" dirty="0"/>
              <a:t>The wide variety of roles on offer. The Disney Cultural Exchange Program has flexible approach when it comes to choosing the right job. As observed by Disney Jobs (2019), you can be a lifeguard, work in house keeping, a waiter/waitress, park cleaner and retail supervisor. If you want to take your appreciation of Disney to the next level, you can even be a character performer and make thousands of guests feel magical and excited. </a:t>
            </a:r>
          </a:p>
        </p:txBody>
      </p:sp>
      <p:pic>
        <p:nvPicPr>
          <p:cNvPr id="6" name="Graphic 5" descr="Smiling face with no fill">
            <a:extLst>
              <a:ext uri="{FF2B5EF4-FFF2-40B4-BE49-F238E27FC236}">
                <a16:creationId xmlns:a16="http://schemas.microsoft.com/office/drawing/2014/main" id="{87942BAD-0532-4C6E-B1F5-211C601DF5F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981057" y="627214"/>
            <a:ext cx="1430187" cy="1430187"/>
          </a:xfrm>
          <a:prstGeom prst="rect">
            <a:avLst/>
          </a:prstGeom>
        </p:spPr>
      </p:pic>
      <p:sp>
        <p:nvSpPr>
          <p:cNvPr id="7" name="Oval 6">
            <a:extLst>
              <a:ext uri="{FF2B5EF4-FFF2-40B4-BE49-F238E27FC236}">
                <a16:creationId xmlns:a16="http://schemas.microsoft.com/office/drawing/2014/main" id="{BB01D6FA-3590-4098-813D-BE16A59F02D1}"/>
              </a:ext>
            </a:extLst>
          </p:cNvPr>
          <p:cNvSpPr/>
          <p:nvPr/>
        </p:nvSpPr>
        <p:spPr>
          <a:xfrm>
            <a:off x="2741774" y="417154"/>
            <a:ext cx="658026" cy="64948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31174710-849E-4D58-A4BC-382E90DCB62B}"/>
              </a:ext>
            </a:extLst>
          </p:cNvPr>
          <p:cNvSpPr/>
          <p:nvPr/>
        </p:nvSpPr>
        <p:spPr>
          <a:xfrm>
            <a:off x="3983955" y="395315"/>
            <a:ext cx="658026" cy="64948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15771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C1EF8-3BFE-4FFC-875E-B3CEA3530E54}"/>
              </a:ext>
            </a:extLst>
          </p:cNvPr>
          <p:cNvSpPr>
            <a:spLocks noGrp="1"/>
          </p:cNvSpPr>
          <p:nvPr>
            <p:ph type="title"/>
          </p:nvPr>
        </p:nvSpPr>
        <p:spPr/>
        <p:txBody>
          <a:bodyPr/>
          <a:lstStyle/>
          <a:p>
            <a:r>
              <a:rPr lang="en-GB" dirty="0"/>
              <a:t>Drawbacks </a:t>
            </a:r>
          </a:p>
        </p:txBody>
      </p:sp>
      <p:pic>
        <p:nvPicPr>
          <p:cNvPr id="5" name="Content Placeholder 4" descr="Crying face with no fill">
            <a:extLst>
              <a:ext uri="{FF2B5EF4-FFF2-40B4-BE49-F238E27FC236}">
                <a16:creationId xmlns:a16="http://schemas.microsoft.com/office/drawing/2014/main" id="{F1D63973-B616-4C2D-BC5E-357B18ED3431}"/>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2786543" y="764373"/>
            <a:ext cx="1755397" cy="1755397"/>
          </a:xfrm>
        </p:spPr>
      </p:pic>
      <p:sp>
        <p:nvSpPr>
          <p:cNvPr id="6" name="Oval 5">
            <a:extLst>
              <a:ext uri="{FF2B5EF4-FFF2-40B4-BE49-F238E27FC236}">
                <a16:creationId xmlns:a16="http://schemas.microsoft.com/office/drawing/2014/main" id="{9EAC5EFD-93EE-4313-9103-963D974DF0BE}"/>
              </a:ext>
            </a:extLst>
          </p:cNvPr>
          <p:cNvSpPr/>
          <p:nvPr/>
        </p:nvSpPr>
        <p:spPr>
          <a:xfrm>
            <a:off x="2474752" y="436228"/>
            <a:ext cx="838899" cy="85567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EBAAA35D-2E61-48B3-B123-D294884E1599}"/>
              </a:ext>
            </a:extLst>
          </p:cNvPr>
          <p:cNvSpPr/>
          <p:nvPr/>
        </p:nvSpPr>
        <p:spPr>
          <a:xfrm>
            <a:off x="4014832" y="436227"/>
            <a:ext cx="838899" cy="85567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F5DFD4D5-0C55-45AC-9ED6-9DD2BECEA453}"/>
              </a:ext>
            </a:extLst>
          </p:cNvPr>
          <p:cNvSpPr txBox="1"/>
          <p:nvPr/>
        </p:nvSpPr>
        <p:spPr>
          <a:xfrm>
            <a:off x="721452" y="2634140"/>
            <a:ext cx="11115414" cy="3785652"/>
          </a:xfrm>
          <a:prstGeom prst="rect">
            <a:avLst/>
          </a:prstGeom>
          <a:noFill/>
        </p:spPr>
        <p:txBody>
          <a:bodyPr wrap="square" rtlCol="0">
            <a:spAutoFit/>
          </a:bodyPr>
          <a:lstStyle/>
          <a:p>
            <a:r>
              <a:rPr lang="en-GB" sz="1600" dirty="0"/>
              <a:t>While this placement does have many good points, there are some negative aspects which need to be addressed. </a:t>
            </a:r>
          </a:p>
          <a:p>
            <a:endParaRPr lang="en-GB" sz="1600" dirty="0"/>
          </a:p>
          <a:p>
            <a:r>
              <a:rPr lang="en-GB" sz="1600" dirty="0"/>
              <a:t>Researching this project was difficult as most of the sources came from Disney itself. This means there could be a small amount of bias in how Disney describes the placement. If we were seriously considering moving out to Florida, we may need to seek out past candidates who could advise and give us some clarity. </a:t>
            </a:r>
          </a:p>
          <a:p>
            <a:endParaRPr lang="en-GB" sz="1600" dirty="0"/>
          </a:p>
          <a:p>
            <a:r>
              <a:rPr lang="en-GB" sz="1600" dirty="0"/>
              <a:t>There is a possibility of culture shock. Disney is known for being a fast-paced company and a candidate might not be ready for the incredibly high standards which Disney expects from its staff. </a:t>
            </a:r>
          </a:p>
          <a:p>
            <a:endParaRPr lang="en-GB" sz="1600" dirty="0"/>
          </a:p>
          <a:p>
            <a:r>
              <a:rPr lang="en-GB" sz="1600" dirty="0"/>
              <a:t>As the placement is located in the United States, there is little chance of being able to visit the attraction beforehand, unlike some placements based in the UK </a:t>
            </a:r>
          </a:p>
          <a:p>
            <a:endParaRPr lang="en-GB" sz="1600" dirty="0"/>
          </a:p>
          <a:p>
            <a:r>
              <a:rPr lang="en-GB" sz="1600" dirty="0"/>
              <a:t>Due to the current political climate and strict immigration controls, a candidate may not be able to secure a visa. </a:t>
            </a:r>
          </a:p>
        </p:txBody>
      </p:sp>
    </p:spTree>
    <p:extLst>
      <p:ext uri="{BB962C8B-B14F-4D97-AF65-F5344CB8AC3E}">
        <p14:creationId xmlns:p14="http://schemas.microsoft.com/office/powerpoint/2010/main" val="2707918478"/>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D38AE-7F99-4D20-8214-589E7876C50F}"/>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CB4E95F0-35CE-4FDF-91BB-6C6FA70DADB2}"/>
              </a:ext>
            </a:extLst>
          </p:cNvPr>
          <p:cNvSpPr>
            <a:spLocks noGrp="1"/>
          </p:cNvSpPr>
          <p:nvPr>
            <p:ph idx="1"/>
          </p:nvPr>
        </p:nvSpPr>
        <p:spPr/>
        <p:txBody>
          <a:bodyPr/>
          <a:lstStyle/>
          <a:p>
            <a:r>
              <a:rPr lang="en-GB" dirty="0"/>
              <a:t>Overall, the Disney Cultural Exchange Program is the kind of placement which will be remembered forever. Whether you are looking to discover the United States as a whole, explore Disney’s enviable career progression opportunities or just want to find some experience within the industry, then this placement is perfect for you. </a:t>
            </a:r>
          </a:p>
          <a:p>
            <a:endParaRPr lang="en-GB" dirty="0"/>
          </a:p>
          <a:p>
            <a:endParaRPr lang="en-GB" dirty="0"/>
          </a:p>
          <a:p>
            <a:endParaRPr lang="en-GB" dirty="0"/>
          </a:p>
          <a:p>
            <a:r>
              <a:rPr lang="en-GB" dirty="0"/>
              <a:t>Thank you for listening. Any questions? </a:t>
            </a:r>
          </a:p>
        </p:txBody>
      </p:sp>
    </p:spTree>
    <p:extLst>
      <p:ext uri="{BB962C8B-B14F-4D97-AF65-F5344CB8AC3E}">
        <p14:creationId xmlns:p14="http://schemas.microsoft.com/office/powerpoint/2010/main" val="358144841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53F8-0B12-4F9D-BB55-3AF094029B40}"/>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628CF115-81CC-41B8-A5D3-1182BFBC815B}"/>
              </a:ext>
            </a:extLst>
          </p:cNvPr>
          <p:cNvSpPr>
            <a:spLocks noGrp="1"/>
          </p:cNvSpPr>
          <p:nvPr>
            <p:ph idx="1"/>
          </p:nvPr>
        </p:nvSpPr>
        <p:spPr/>
        <p:txBody>
          <a:bodyPr>
            <a:normAutofit/>
          </a:bodyPr>
          <a:lstStyle/>
          <a:p>
            <a:pPr marL="0" indent="0">
              <a:buNone/>
            </a:pPr>
            <a:r>
              <a:rPr lang="en-GB" sz="1600" dirty="0"/>
              <a:t> </a:t>
            </a:r>
            <a:r>
              <a:rPr lang="en-GB" sz="1400" dirty="0"/>
              <a:t>Disney Jobs (2019) </a:t>
            </a:r>
            <a:r>
              <a:rPr lang="en-GB" sz="1400" i="1" dirty="0"/>
              <a:t>Cultural Exchange Program </a:t>
            </a:r>
            <a:r>
              <a:rPr lang="en-GB" sz="1400" dirty="0">
                <a:hlinkClick r:id="rId2"/>
              </a:rPr>
              <a:t>https://jobs.disneycareers.com/cultural-exchange-program</a:t>
            </a:r>
            <a:r>
              <a:rPr lang="en-GB" sz="1400" dirty="0"/>
              <a:t> (Accessed 25th November 2019) </a:t>
            </a:r>
          </a:p>
          <a:p>
            <a:pPr marL="0" indent="0">
              <a:buNone/>
            </a:pPr>
            <a:r>
              <a:rPr lang="en-GB" sz="1400" dirty="0"/>
              <a:t>Virgin Holidays (2019) </a:t>
            </a:r>
            <a:r>
              <a:rPr lang="en-GB" sz="1400" i="1" dirty="0"/>
              <a:t>Holiday magic at Walt Disney World Resort </a:t>
            </a:r>
            <a:r>
              <a:rPr lang="en-GB" sz="1400" dirty="0">
                <a:hlinkClick r:id="rId3"/>
              </a:rPr>
              <a:t>https://www.virginholidays.co.uk/destinations/florida/orlando/walt-disney-world-holidays</a:t>
            </a:r>
            <a:r>
              <a:rPr lang="en-GB" sz="1400" dirty="0"/>
              <a:t> (Accessed 25th November 2019) </a:t>
            </a:r>
          </a:p>
          <a:p>
            <a:pPr marL="0" indent="0">
              <a:buNone/>
            </a:pPr>
            <a:endParaRPr lang="en-GB" sz="1400" dirty="0"/>
          </a:p>
          <a:p>
            <a:pPr marL="0" indent="0">
              <a:buNone/>
            </a:pPr>
            <a:r>
              <a:rPr lang="en-GB" sz="1400" u="sng" dirty="0"/>
              <a:t>Sources for Images </a:t>
            </a:r>
          </a:p>
          <a:p>
            <a:pPr marL="0" indent="0">
              <a:buNone/>
            </a:pPr>
            <a:r>
              <a:rPr lang="en-GB" sz="1400" dirty="0">
                <a:hlinkClick r:id="rId4"/>
              </a:rPr>
              <a:t>https://www.cardiff.ac.uk/news/view/529385-ma-alumnus-returns-for-research-talk</a:t>
            </a:r>
            <a:endParaRPr lang="en-GB" sz="1400" dirty="0"/>
          </a:p>
          <a:p>
            <a:pPr marL="0" indent="0">
              <a:buNone/>
            </a:pPr>
            <a:r>
              <a:rPr lang="en-GB" sz="1400" dirty="0">
                <a:hlinkClick r:id="rId5"/>
              </a:rPr>
              <a:t>https://www.orlandoweekly.com/Blogs/archives/2016/11/22/disney-confirms-major-transformation-at-epcot-and-rumors-are-flying</a:t>
            </a:r>
            <a:endParaRPr lang="en-GB" sz="1400" dirty="0"/>
          </a:p>
          <a:p>
            <a:pPr marL="0" indent="0">
              <a:buNone/>
            </a:pPr>
            <a:r>
              <a:rPr lang="en-GB" sz="1400" dirty="0">
                <a:hlinkClick r:id="rId6"/>
              </a:rPr>
              <a:t>https://screenrant.com/disney-logo-things-didnt-know/</a:t>
            </a:r>
            <a:endParaRPr lang="en-GB" sz="1400" dirty="0"/>
          </a:p>
          <a:p>
            <a:pPr marL="0" indent="0">
              <a:buNone/>
            </a:pPr>
            <a:r>
              <a:rPr lang="en-GB" sz="1400" dirty="0">
                <a:hlinkClick r:id="rId7"/>
              </a:rPr>
              <a:t>https://disneyworld.disney.go.com/en_GB/</a:t>
            </a:r>
            <a:endParaRPr lang="en-GB" sz="1400" dirty="0"/>
          </a:p>
          <a:p>
            <a:pPr marL="0" indent="0">
              <a:buNone/>
            </a:pPr>
            <a:endParaRPr lang="en-GB" sz="1600" dirty="0"/>
          </a:p>
        </p:txBody>
      </p:sp>
    </p:spTree>
    <p:extLst>
      <p:ext uri="{BB962C8B-B14F-4D97-AF65-F5344CB8AC3E}">
        <p14:creationId xmlns:p14="http://schemas.microsoft.com/office/powerpoint/2010/main" val="151159833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97</TotalTime>
  <Words>923</Words>
  <Application>Microsoft Office PowerPoint</Application>
  <PresentationFormat>Widescreen</PresentationFormat>
  <Paragraphs>54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Century Gothic</vt:lpstr>
      <vt:lpstr>Vapor Trail</vt:lpstr>
      <vt:lpstr>The Disney Cultural Exchange Program </vt:lpstr>
      <vt:lpstr>A Brief Overview </vt:lpstr>
      <vt:lpstr>Requirements </vt:lpstr>
      <vt:lpstr>The Location </vt:lpstr>
      <vt:lpstr>Benefits</vt:lpstr>
      <vt:lpstr>Drawbacks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Disney Cultural Exchange Program</dc:title>
  <dc:creator>Michael Harvey (1803239)</dc:creator>
  <cp:lastModifiedBy>Michael Harvey (1803239)</cp:lastModifiedBy>
  <cp:revision>19</cp:revision>
  <dcterms:created xsi:type="dcterms:W3CDTF">2019-11-25T08:54:05Z</dcterms:created>
  <dcterms:modified xsi:type="dcterms:W3CDTF">2019-11-25T10:31:11Z</dcterms:modified>
</cp:coreProperties>
</file>