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0" r:id="rId1"/>
  </p:sldMasterIdLst>
  <p:sldIdLst>
    <p:sldId id="259" r:id="rId2"/>
  </p:sldIdLst>
  <p:sldSz cx="32399288" cy="503999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874" userDrawn="1">
          <p15:clr>
            <a:srgbClr val="A4A3A4"/>
          </p15:clr>
        </p15:guide>
        <p15:guide id="2" pos="1022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9573" autoAdjust="0"/>
  </p:normalViewPr>
  <p:slideViewPr>
    <p:cSldViewPr snapToGrid="0">
      <p:cViewPr>
        <p:scale>
          <a:sx n="30" d="100"/>
          <a:sy n="30" d="100"/>
        </p:scale>
        <p:origin x="763" y="144"/>
      </p:cViewPr>
      <p:guideLst>
        <p:guide orient="horz" pos="15874"/>
        <p:guide pos="1022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reynolds" userId="22de5dca3e62d443" providerId="LiveId" clId="{D9B9F104-E94E-4645-B774-28BB9C310C0E}"/>
    <pc:docChg chg="modSld">
      <pc:chgData name="ben reynolds" userId="22de5dca3e62d443" providerId="LiveId" clId="{D9B9F104-E94E-4645-B774-28BB9C310C0E}" dt="2022-05-08T10:11:16.352" v="6" actId="20577"/>
      <pc:docMkLst>
        <pc:docMk/>
      </pc:docMkLst>
      <pc:sldChg chg="modSp mod">
        <pc:chgData name="ben reynolds" userId="22de5dca3e62d443" providerId="LiveId" clId="{D9B9F104-E94E-4645-B774-28BB9C310C0E}" dt="2022-05-08T10:11:16.352" v="6" actId="20577"/>
        <pc:sldMkLst>
          <pc:docMk/>
          <pc:sldMk cId="1415605055" sldId="259"/>
        </pc:sldMkLst>
        <pc:spChg chg="mod">
          <ac:chgData name="ben reynolds" userId="22de5dca3e62d443" providerId="LiveId" clId="{D9B9F104-E94E-4645-B774-28BB9C310C0E}" dt="2022-05-08T10:11:16.352" v="6" actId="20577"/>
          <ac:spMkLst>
            <pc:docMk/>
            <pc:sldMk cId="1415605055" sldId="259"/>
            <ac:spMk id="4" creationId="{AB7C4A01-5EB1-6544-8066-E1ECDDF319A9}"/>
          </ac:spMkLst>
        </pc:spChg>
        <pc:spChg chg="mod">
          <ac:chgData name="ben reynolds" userId="22de5dca3e62d443" providerId="LiveId" clId="{D9B9F104-E94E-4645-B774-28BB9C310C0E}" dt="2022-05-03T15:22:19.197" v="0" actId="14100"/>
          <ac:spMkLst>
            <pc:docMk/>
            <pc:sldMk cId="1415605055" sldId="259"/>
            <ac:spMk id="24" creationId="{7D9247F1-3D61-9C24-E70E-653D5D825DA3}"/>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solidFill>
                <a:latin typeface="+mn-lt"/>
                <a:ea typeface="+mn-ea"/>
                <a:cs typeface="+mn-cs"/>
              </a:defRPr>
            </a:pPr>
            <a:r>
              <a:rPr lang="en-US" dirty="0">
                <a:solidFill>
                  <a:schemeClr val="tx1"/>
                </a:solidFill>
              </a:rPr>
              <a:t>WEMWBS Scores Pre and Post inc. mean scores for whole group</a:t>
            </a:r>
            <a:endParaRPr lang="en-GB" dirty="0">
              <a:solidFill>
                <a:schemeClr val="tx1"/>
              </a:solidFill>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Pre</c:v>
                </c:pt>
              </c:strCache>
            </c:strRef>
          </c:tx>
          <c:spPr>
            <a:solidFill>
              <a:schemeClr val="accent1"/>
            </a:solidFill>
            <a:ln>
              <a:noFill/>
            </a:ln>
            <a:effectLst/>
          </c:spPr>
          <c:invertIfNegative val="0"/>
          <c:cat>
            <c:strRef>
              <c:f>Sheet1!$A$2:$A$11</c:f>
              <c:strCache>
                <c:ptCount val="10"/>
                <c:pt idx="0">
                  <c:v>P1</c:v>
                </c:pt>
                <c:pt idx="1">
                  <c:v>P2</c:v>
                </c:pt>
                <c:pt idx="2">
                  <c:v>P3</c:v>
                </c:pt>
                <c:pt idx="3">
                  <c:v>P4</c:v>
                </c:pt>
                <c:pt idx="4">
                  <c:v>P5</c:v>
                </c:pt>
                <c:pt idx="5">
                  <c:v>P6</c:v>
                </c:pt>
                <c:pt idx="6">
                  <c:v>P7</c:v>
                </c:pt>
                <c:pt idx="7">
                  <c:v>P8</c:v>
                </c:pt>
                <c:pt idx="8">
                  <c:v>P9</c:v>
                </c:pt>
                <c:pt idx="9">
                  <c:v>Mean </c:v>
                </c:pt>
              </c:strCache>
            </c:strRef>
          </c:cat>
          <c:val>
            <c:numRef>
              <c:f>Sheet1!$B$2:$B$11</c:f>
              <c:numCache>
                <c:formatCode>General</c:formatCode>
                <c:ptCount val="10"/>
                <c:pt idx="0">
                  <c:v>54</c:v>
                </c:pt>
                <c:pt idx="1">
                  <c:v>34</c:v>
                </c:pt>
                <c:pt idx="2">
                  <c:v>54</c:v>
                </c:pt>
                <c:pt idx="3">
                  <c:v>41</c:v>
                </c:pt>
                <c:pt idx="4">
                  <c:v>63</c:v>
                </c:pt>
                <c:pt idx="5">
                  <c:v>49</c:v>
                </c:pt>
                <c:pt idx="6">
                  <c:v>56</c:v>
                </c:pt>
                <c:pt idx="7">
                  <c:v>32</c:v>
                </c:pt>
                <c:pt idx="8">
                  <c:v>24</c:v>
                </c:pt>
                <c:pt idx="9">
                  <c:v>45</c:v>
                </c:pt>
              </c:numCache>
            </c:numRef>
          </c:val>
          <c:extLst>
            <c:ext xmlns:c16="http://schemas.microsoft.com/office/drawing/2014/chart" uri="{C3380CC4-5D6E-409C-BE32-E72D297353CC}">
              <c16:uniqueId val="{00000000-FEF5-4AA4-9DFE-893166009960}"/>
            </c:ext>
          </c:extLst>
        </c:ser>
        <c:ser>
          <c:idx val="1"/>
          <c:order val="1"/>
          <c:tx>
            <c:strRef>
              <c:f>Sheet1!$C$1</c:f>
              <c:strCache>
                <c:ptCount val="1"/>
                <c:pt idx="0">
                  <c:v>Post</c:v>
                </c:pt>
              </c:strCache>
            </c:strRef>
          </c:tx>
          <c:spPr>
            <a:solidFill>
              <a:schemeClr val="accent2"/>
            </a:solidFill>
            <a:ln>
              <a:noFill/>
            </a:ln>
            <a:effectLst/>
          </c:spPr>
          <c:invertIfNegative val="0"/>
          <c:cat>
            <c:strRef>
              <c:f>Sheet1!$A$2:$A$11</c:f>
              <c:strCache>
                <c:ptCount val="10"/>
                <c:pt idx="0">
                  <c:v>P1</c:v>
                </c:pt>
                <c:pt idx="1">
                  <c:v>P2</c:v>
                </c:pt>
                <c:pt idx="2">
                  <c:v>P3</c:v>
                </c:pt>
                <c:pt idx="3">
                  <c:v>P4</c:v>
                </c:pt>
                <c:pt idx="4">
                  <c:v>P5</c:v>
                </c:pt>
                <c:pt idx="5">
                  <c:v>P6</c:v>
                </c:pt>
                <c:pt idx="6">
                  <c:v>P7</c:v>
                </c:pt>
                <c:pt idx="7">
                  <c:v>P8</c:v>
                </c:pt>
                <c:pt idx="8">
                  <c:v>P9</c:v>
                </c:pt>
                <c:pt idx="9">
                  <c:v>Mean </c:v>
                </c:pt>
              </c:strCache>
            </c:strRef>
          </c:cat>
          <c:val>
            <c:numRef>
              <c:f>Sheet1!$C$2:$C$11</c:f>
              <c:numCache>
                <c:formatCode>General</c:formatCode>
                <c:ptCount val="10"/>
                <c:pt idx="0">
                  <c:v>58</c:v>
                </c:pt>
                <c:pt idx="1">
                  <c:v>49</c:v>
                </c:pt>
                <c:pt idx="2">
                  <c:v>55</c:v>
                </c:pt>
                <c:pt idx="3">
                  <c:v>57</c:v>
                </c:pt>
                <c:pt idx="4">
                  <c:v>67</c:v>
                </c:pt>
                <c:pt idx="5">
                  <c:v>56</c:v>
                </c:pt>
                <c:pt idx="6">
                  <c:v>64</c:v>
                </c:pt>
                <c:pt idx="7">
                  <c:v>33</c:v>
                </c:pt>
                <c:pt idx="8">
                  <c:v>38</c:v>
                </c:pt>
                <c:pt idx="9">
                  <c:v>53</c:v>
                </c:pt>
              </c:numCache>
            </c:numRef>
          </c:val>
          <c:extLst>
            <c:ext xmlns:c16="http://schemas.microsoft.com/office/drawing/2014/chart" uri="{C3380CC4-5D6E-409C-BE32-E72D297353CC}">
              <c16:uniqueId val="{00000001-FEF5-4AA4-9DFE-893166009960}"/>
            </c:ext>
          </c:extLst>
        </c:ser>
        <c:dLbls>
          <c:showLegendKey val="0"/>
          <c:showVal val="0"/>
          <c:showCatName val="0"/>
          <c:showSerName val="0"/>
          <c:showPercent val="0"/>
          <c:showBubbleSize val="0"/>
        </c:dLbls>
        <c:gapWidth val="219"/>
        <c:overlap val="-27"/>
        <c:axId val="1073670304"/>
        <c:axId val="1073663232"/>
      </c:barChart>
      <c:catAx>
        <c:axId val="1073670304"/>
        <c:scaling>
          <c:orientation val="minMax"/>
        </c:scaling>
        <c:delete val="0"/>
        <c:axPos val="b"/>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US" dirty="0"/>
                  <a:t>Participant/mean scores</a:t>
                </a:r>
                <a:endParaRPr lang="en-GB" dirty="0"/>
              </a:p>
            </c:rich>
          </c:tx>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73663232"/>
        <c:crosses val="autoZero"/>
        <c:auto val="1"/>
        <c:lblAlgn val="ctr"/>
        <c:lblOffset val="100"/>
        <c:noMultiLvlLbl val="0"/>
      </c:catAx>
      <c:valAx>
        <c:axId val="1073663232"/>
        <c:scaling>
          <c:orientation val="minMax"/>
          <c:max val="7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US" dirty="0"/>
                  <a:t>WEMWBS Score</a:t>
                </a:r>
                <a:endParaRPr lang="en-GB" dirty="0"/>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736703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12700">
      <a:solidFill>
        <a:schemeClr val="tx1"/>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DE0E-13D5-C449-AC82-BEEDC0462C74}"/>
              </a:ext>
            </a:extLst>
          </p:cNvPr>
          <p:cNvSpPr>
            <a:spLocks noGrp="1"/>
          </p:cNvSpPr>
          <p:nvPr>
            <p:ph type="ctrTitle"/>
          </p:nvPr>
        </p:nvSpPr>
        <p:spPr>
          <a:xfrm>
            <a:off x="4049911" y="8248329"/>
            <a:ext cx="24299466" cy="17546649"/>
          </a:xfrm>
        </p:spPr>
        <p:txBody>
          <a:bodyPr anchor="b"/>
          <a:lstStyle>
            <a:lvl1pPr algn="ctr">
              <a:defRPr sz="15944"/>
            </a:lvl1pPr>
          </a:lstStyle>
          <a:p>
            <a:r>
              <a:rPr lang="en-GB"/>
              <a:t>Click to edit Master title style</a:t>
            </a:r>
          </a:p>
        </p:txBody>
      </p:sp>
      <p:sp>
        <p:nvSpPr>
          <p:cNvPr id="3" name="Subtitle 2">
            <a:extLst>
              <a:ext uri="{FF2B5EF4-FFF2-40B4-BE49-F238E27FC236}">
                <a16:creationId xmlns:a16="http://schemas.microsoft.com/office/drawing/2014/main" id="{A2C62472-FDDD-B047-8A71-9CAEA717B5FF}"/>
              </a:ext>
            </a:extLst>
          </p:cNvPr>
          <p:cNvSpPr>
            <a:spLocks noGrp="1"/>
          </p:cNvSpPr>
          <p:nvPr>
            <p:ph type="subTitle" idx="1"/>
          </p:nvPr>
        </p:nvSpPr>
        <p:spPr>
          <a:xfrm>
            <a:off x="4049911" y="26471644"/>
            <a:ext cx="24299466" cy="12168318"/>
          </a:xfrm>
        </p:spPr>
        <p:txBody>
          <a:bodyPr/>
          <a:lstStyle>
            <a:lvl1pPr marL="0" indent="0" algn="ctr">
              <a:buNone/>
              <a:defRPr sz="6378"/>
            </a:lvl1pPr>
            <a:lvl2pPr marL="1214963" indent="0" algn="ctr">
              <a:buNone/>
              <a:defRPr sz="5315"/>
            </a:lvl2pPr>
            <a:lvl3pPr marL="2429927" indent="0" algn="ctr">
              <a:buNone/>
              <a:defRPr sz="4783"/>
            </a:lvl3pPr>
            <a:lvl4pPr marL="3644890" indent="0" algn="ctr">
              <a:buNone/>
              <a:defRPr sz="4252"/>
            </a:lvl4pPr>
            <a:lvl5pPr marL="4859853" indent="0" algn="ctr">
              <a:buNone/>
              <a:defRPr sz="4252"/>
            </a:lvl5pPr>
            <a:lvl6pPr marL="6074816" indent="0" algn="ctr">
              <a:buNone/>
              <a:defRPr sz="4252"/>
            </a:lvl6pPr>
            <a:lvl7pPr marL="7289780" indent="0" algn="ctr">
              <a:buNone/>
              <a:defRPr sz="4252"/>
            </a:lvl7pPr>
            <a:lvl8pPr marL="8504743" indent="0" algn="ctr">
              <a:buNone/>
              <a:defRPr sz="4252"/>
            </a:lvl8pPr>
            <a:lvl9pPr marL="9719706" indent="0" algn="ctr">
              <a:buNone/>
              <a:defRPr sz="4252"/>
            </a:lvl9pPr>
          </a:lstStyle>
          <a:p>
            <a:r>
              <a:rPr lang="en-GB"/>
              <a:t>Click to edit Master subtitle style</a:t>
            </a:r>
          </a:p>
        </p:txBody>
      </p:sp>
      <p:sp>
        <p:nvSpPr>
          <p:cNvPr id="4" name="Date Placeholder 3">
            <a:extLst>
              <a:ext uri="{FF2B5EF4-FFF2-40B4-BE49-F238E27FC236}">
                <a16:creationId xmlns:a16="http://schemas.microsoft.com/office/drawing/2014/main" id="{014A1FDC-1F65-274E-B038-C244D97248D9}"/>
              </a:ext>
            </a:extLst>
          </p:cNvPr>
          <p:cNvSpPr>
            <a:spLocks noGrp="1"/>
          </p:cNvSpPr>
          <p:nvPr>
            <p:ph type="dt" sz="half" idx="10"/>
          </p:nvPr>
        </p:nvSpPr>
        <p:spPr/>
        <p:txBody>
          <a:bodyPr/>
          <a:lstStyle/>
          <a:p>
            <a:fld id="{7319F435-6952-DD41-922D-A5D4F71810C5}" type="datetimeFigureOut">
              <a:rPr lang="en-GB" smtClean="0"/>
              <a:t>08/05/2022</a:t>
            </a:fld>
            <a:endParaRPr lang="en-GB"/>
          </a:p>
        </p:txBody>
      </p:sp>
      <p:sp>
        <p:nvSpPr>
          <p:cNvPr id="5" name="Footer Placeholder 4">
            <a:extLst>
              <a:ext uri="{FF2B5EF4-FFF2-40B4-BE49-F238E27FC236}">
                <a16:creationId xmlns:a16="http://schemas.microsoft.com/office/drawing/2014/main" id="{F4EE2CF5-0486-7844-BB16-3E936D140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6CB337-8330-B14D-9BC4-484FF118E6DE}"/>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757510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68092-47FC-114E-B8B3-CABF38654C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2336476-6831-3047-A838-26F6D906E7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5BC32D-F712-EB43-9C9D-1CC80292939A}"/>
              </a:ext>
            </a:extLst>
          </p:cNvPr>
          <p:cNvSpPr>
            <a:spLocks noGrp="1"/>
          </p:cNvSpPr>
          <p:nvPr>
            <p:ph type="dt" sz="half" idx="10"/>
          </p:nvPr>
        </p:nvSpPr>
        <p:spPr/>
        <p:txBody>
          <a:bodyPr/>
          <a:lstStyle/>
          <a:p>
            <a:fld id="{7319F435-6952-DD41-922D-A5D4F71810C5}" type="datetimeFigureOut">
              <a:rPr lang="en-GB" smtClean="0"/>
              <a:t>08/05/2022</a:t>
            </a:fld>
            <a:endParaRPr lang="en-GB"/>
          </a:p>
        </p:txBody>
      </p:sp>
      <p:sp>
        <p:nvSpPr>
          <p:cNvPr id="5" name="Footer Placeholder 4">
            <a:extLst>
              <a:ext uri="{FF2B5EF4-FFF2-40B4-BE49-F238E27FC236}">
                <a16:creationId xmlns:a16="http://schemas.microsoft.com/office/drawing/2014/main" id="{61CC4E2F-93AD-1D4F-9D78-751F02AE5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738BB-ACF4-7846-A876-0E14F8913559}"/>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028561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0BF3-DA63-134C-8070-090D727BF05F}"/>
              </a:ext>
            </a:extLst>
          </p:cNvPr>
          <p:cNvSpPr>
            <a:spLocks noGrp="1"/>
          </p:cNvSpPr>
          <p:nvPr>
            <p:ph type="title"/>
          </p:nvPr>
        </p:nvSpPr>
        <p:spPr>
          <a:xfrm>
            <a:off x="2210576" y="12564995"/>
            <a:ext cx="27944386" cy="20964976"/>
          </a:xfrm>
        </p:spPr>
        <p:txBody>
          <a:bodyPr anchor="b"/>
          <a:lstStyle>
            <a:lvl1pPr>
              <a:defRPr sz="15944"/>
            </a:lvl1pPr>
          </a:lstStyle>
          <a:p>
            <a:r>
              <a:rPr lang="en-GB"/>
              <a:t>Click to edit Master title style</a:t>
            </a:r>
          </a:p>
        </p:txBody>
      </p:sp>
      <p:sp>
        <p:nvSpPr>
          <p:cNvPr id="3" name="Text Placeholder 2">
            <a:extLst>
              <a:ext uri="{FF2B5EF4-FFF2-40B4-BE49-F238E27FC236}">
                <a16:creationId xmlns:a16="http://schemas.microsoft.com/office/drawing/2014/main" id="{3895E502-D36E-C14F-8C5A-461F4695AAF5}"/>
              </a:ext>
            </a:extLst>
          </p:cNvPr>
          <p:cNvSpPr>
            <a:spLocks noGrp="1"/>
          </p:cNvSpPr>
          <p:nvPr>
            <p:ph type="body" idx="1"/>
          </p:nvPr>
        </p:nvSpPr>
        <p:spPr>
          <a:xfrm>
            <a:off x="2210576" y="33728307"/>
            <a:ext cx="27944386" cy="11024985"/>
          </a:xfrm>
        </p:spPr>
        <p:txBody>
          <a:bodyPr/>
          <a:lstStyle>
            <a:lvl1pPr marL="0" indent="0">
              <a:buNone/>
              <a:defRPr sz="6378">
                <a:solidFill>
                  <a:schemeClr val="tx1">
                    <a:tint val="75000"/>
                  </a:schemeClr>
                </a:solidFill>
              </a:defRPr>
            </a:lvl1pPr>
            <a:lvl2pPr marL="1214963" indent="0">
              <a:buNone/>
              <a:defRPr sz="5315">
                <a:solidFill>
                  <a:schemeClr val="tx1">
                    <a:tint val="75000"/>
                  </a:schemeClr>
                </a:solidFill>
              </a:defRPr>
            </a:lvl2pPr>
            <a:lvl3pPr marL="2429927" indent="0">
              <a:buNone/>
              <a:defRPr sz="4783">
                <a:solidFill>
                  <a:schemeClr val="tx1">
                    <a:tint val="75000"/>
                  </a:schemeClr>
                </a:solidFill>
              </a:defRPr>
            </a:lvl3pPr>
            <a:lvl4pPr marL="3644890" indent="0">
              <a:buNone/>
              <a:defRPr sz="4252">
                <a:solidFill>
                  <a:schemeClr val="tx1">
                    <a:tint val="75000"/>
                  </a:schemeClr>
                </a:solidFill>
              </a:defRPr>
            </a:lvl4pPr>
            <a:lvl5pPr marL="4859853" indent="0">
              <a:buNone/>
              <a:defRPr sz="4252">
                <a:solidFill>
                  <a:schemeClr val="tx1">
                    <a:tint val="75000"/>
                  </a:schemeClr>
                </a:solidFill>
              </a:defRPr>
            </a:lvl5pPr>
            <a:lvl6pPr marL="6074816" indent="0">
              <a:buNone/>
              <a:defRPr sz="4252">
                <a:solidFill>
                  <a:schemeClr val="tx1">
                    <a:tint val="75000"/>
                  </a:schemeClr>
                </a:solidFill>
              </a:defRPr>
            </a:lvl6pPr>
            <a:lvl7pPr marL="7289780" indent="0">
              <a:buNone/>
              <a:defRPr sz="4252">
                <a:solidFill>
                  <a:schemeClr val="tx1">
                    <a:tint val="75000"/>
                  </a:schemeClr>
                </a:solidFill>
              </a:defRPr>
            </a:lvl7pPr>
            <a:lvl8pPr marL="8504743" indent="0">
              <a:buNone/>
              <a:defRPr sz="4252">
                <a:solidFill>
                  <a:schemeClr val="tx1">
                    <a:tint val="75000"/>
                  </a:schemeClr>
                </a:solidFill>
              </a:defRPr>
            </a:lvl8pPr>
            <a:lvl9pPr marL="9719706" indent="0">
              <a:buNone/>
              <a:defRPr sz="4252">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EAC30FB-B58A-BF4A-AD56-E6410DC3BC1C}"/>
              </a:ext>
            </a:extLst>
          </p:cNvPr>
          <p:cNvSpPr>
            <a:spLocks noGrp="1"/>
          </p:cNvSpPr>
          <p:nvPr>
            <p:ph type="dt" sz="half" idx="10"/>
          </p:nvPr>
        </p:nvSpPr>
        <p:spPr/>
        <p:txBody>
          <a:bodyPr/>
          <a:lstStyle/>
          <a:p>
            <a:fld id="{7319F435-6952-DD41-922D-A5D4F71810C5}" type="datetimeFigureOut">
              <a:rPr lang="en-GB" smtClean="0"/>
              <a:t>08/05/2022</a:t>
            </a:fld>
            <a:endParaRPr lang="en-GB"/>
          </a:p>
        </p:txBody>
      </p:sp>
      <p:sp>
        <p:nvSpPr>
          <p:cNvPr id="5" name="Footer Placeholder 4">
            <a:extLst>
              <a:ext uri="{FF2B5EF4-FFF2-40B4-BE49-F238E27FC236}">
                <a16:creationId xmlns:a16="http://schemas.microsoft.com/office/drawing/2014/main" id="{DE1DD80D-99B6-DB43-876A-56048633C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8A879-1BCA-9A42-9EAD-620EC153DC2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125309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35DCB-8A21-B047-A5F6-E3E9EBF309A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26E61C9-1FAB-F747-AD8D-91D01A624D6F}"/>
              </a:ext>
            </a:extLst>
          </p:cNvPr>
          <p:cNvSpPr>
            <a:spLocks noGrp="1"/>
          </p:cNvSpPr>
          <p:nvPr>
            <p:ph sz="half" idx="1"/>
          </p:nvPr>
        </p:nvSpPr>
        <p:spPr>
          <a:xfrm>
            <a:off x="2227451" y="13416653"/>
            <a:ext cx="13769697" cy="3197830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125FA6E-8B5A-A345-90E6-39863706CEAD}"/>
              </a:ext>
            </a:extLst>
          </p:cNvPr>
          <p:cNvSpPr>
            <a:spLocks noGrp="1"/>
          </p:cNvSpPr>
          <p:nvPr>
            <p:ph sz="half" idx="2"/>
          </p:nvPr>
        </p:nvSpPr>
        <p:spPr>
          <a:xfrm>
            <a:off x="16402140" y="13416653"/>
            <a:ext cx="13769697" cy="3197830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930257F-DF35-794F-874C-F26E6122D0AF}"/>
              </a:ext>
            </a:extLst>
          </p:cNvPr>
          <p:cNvSpPr>
            <a:spLocks noGrp="1"/>
          </p:cNvSpPr>
          <p:nvPr>
            <p:ph type="dt" sz="half" idx="10"/>
          </p:nvPr>
        </p:nvSpPr>
        <p:spPr/>
        <p:txBody>
          <a:bodyPr/>
          <a:lstStyle/>
          <a:p>
            <a:fld id="{7319F435-6952-DD41-922D-A5D4F71810C5}" type="datetimeFigureOut">
              <a:rPr lang="en-GB" smtClean="0"/>
              <a:t>08/05/2022</a:t>
            </a:fld>
            <a:endParaRPr lang="en-GB"/>
          </a:p>
        </p:txBody>
      </p:sp>
      <p:sp>
        <p:nvSpPr>
          <p:cNvPr id="6" name="Footer Placeholder 5">
            <a:extLst>
              <a:ext uri="{FF2B5EF4-FFF2-40B4-BE49-F238E27FC236}">
                <a16:creationId xmlns:a16="http://schemas.microsoft.com/office/drawing/2014/main" id="{513E167F-666A-3040-AAA8-E82431BDAF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C376DB-363B-FD41-BD2B-AB606B93D4B3}"/>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9596700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8682F-D3B1-9442-A0BC-125E8020A0F6}"/>
              </a:ext>
            </a:extLst>
          </p:cNvPr>
          <p:cNvSpPr>
            <a:spLocks noGrp="1"/>
          </p:cNvSpPr>
          <p:nvPr>
            <p:ph type="title"/>
          </p:nvPr>
        </p:nvSpPr>
        <p:spPr>
          <a:xfrm>
            <a:off x="2231671" y="2683334"/>
            <a:ext cx="27944386" cy="9741661"/>
          </a:xfrm>
        </p:spPr>
        <p:txBody>
          <a:bodyPr/>
          <a:lstStyle/>
          <a:p>
            <a:r>
              <a:rPr lang="en-GB"/>
              <a:t>Click to edit Master title style</a:t>
            </a:r>
          </a:p>
        </p:txBody>
      </p:sp>
      <p:sp>
        <p:nvSpPr>
          <p:cNvPr id="3" name="Text Placeholder 2">
            <a:extLst>
              <a:ext uri="{FF2B5EF4-FFF2-40B4-BE49-F238E27FC236}">
                <a16:creationId xmlns:a16="http://schemas.microsoft.com/office/drawing/2014/main" id="{3B0768FA-23A6-814F-9BC9-4F1B558BC9AB}"/>
              </a:ext>
            </a:extLst>
          </p:cNvPr>
          <p:cNvSpPr>
            <a:spLocks noGrp="1"/>
          </p:cNvSpPr>
          <p:nvPr>
            <p:ph type="body" idx="1"/>
          </p:nvPr>
        </p:nvSpPr>
        <p:spPr>
          <a:xfrm>
            <a:off x="2231672" y="12354992"/>
            <a:ext cx="13706416" cy="6054990"/>
          </a:xfrm>
        </p:spPr>
        <p:txBody>
          <a:bodyPr anchor="b"/>
          <a:lstStyle>
            <a:lvl1pPr marL="0" indent="0">
              <a:buNone/>
              <a:defRPr sz="6378" b="1"/>
            </a:lvl1pPr>
            <a:lvl2pPr marL="1214963" indent="0">
              <a:buNone/>
              <a:defRPr sz="5315" b="1"/>
            </a:lvl2pPr>
            <a:lvl3pPr marL="2429927" indent="0">
              <a:buNone/>
              <a:defRPr sz="4783" b="1"/>
            </a:lvl3pPr>
            <a:lvl4pPr marL="3644890" indent="0">
              <a:buNone/>
              <a:defRPr sz="4252" b="1"/>
            </a:lvl4pPr>
            <a:lvl5pPr marL="4859853" indent="0">
              <a:buNone/>
              <a:defRPr sz="4252" b="1"/>
            </a:lvl5pPr>
            <a:lvl6pPr marL="6074816" indent="0">
              <a:buNone/>
              <a:defRPr sz="4252" b="1"/>
            </a:lvl6pPr>
            <a:lvl7pPr marL="7289780" indent="0">
              <a:buNone/>
              <a:defRPr sz="4252" b="1"/>
            </a:lvl7pPr>
            <a:lvl8pPr marL="8504743" indent="0">
              <a:buNone/>
              <a:defRPr sz="4252" b="1"/>
            </a:lvl8pPr>
            <a:lvl9pPr marL="9719706" indent="0">
              <a:buNone/>
              <a:defRPr sz="4252" b="1"/>
            </a:lvl9pPr>
          </a:lstStyle>
          <a:p>
            <a:pPr lvl="0"/>
            <a:r>
              <a:rPr lang="en-GB"/>
              <a:t>Click to edit Master text styles</a:t>
            </a:r>
          </a:p>
        </p:txBody>
      </p:sp>
      <p:sp>
        <p:nvSpPr>
          <p:cNvPr id="4" name="Content Placeholder 3">
            <a:extLst>
              <a:ext uri="{FF2B5EF4-FFF2-40B4-BE49-F238E27FC236}">
                <a16:creationId xmlns:a16="http://schemas.microsoft.com/office/drawing/2014/main" id="{15C1BCF8-1363-6647-90D3-7A33D723AE69}"/>
              </a:ext>
            </a:extLst>
          </p:cNvPr>
          <p:cNvSpPr>
            <a:spLocks noGrp="1"/>
          </p:cNvSpPr>
          <p:nvPr>
            <p:ph sz="half" idx="2"/>
          </p:nvPr>
        </p:nvSpPr>
        <p:spPr>
          <a:xfrm>
            <a:off x="2231672" y="18409982"/>
            <a:ext cx="13706416"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5E75269-4F3B-E746-9B19-3FD4869A7E82}"/>
              </a:ext>
            </a:extLst>
          </p:cNvPr>
          <p:cNvSpPr>
            <a:spLocks noGrp="1"/>
          </p:cNvSpPr>
          <p:nvPr>
            <p:ph type="body" sz="quarter" idx="3"/>
          </p:nvPr>
        </p:nvSpPr>
        <p:spPr>
          <a:xfrm>
            <a:off x="16402140" y="12354992"/>
            <a:ext cx="13773917" cy="6054990"/>
          </a:xfrm>
        </p:spPr>
        <p:txBody>
          <a:bodyPr anchor="b"/>
          <a:lstStyle>
            <a:lvl1pPr marL="0" indent="0">
              <a:buNone/>
              <a:defRPr sz="6378" b="1"/>
            </a:lvl1pPr>
            <a:lvl2pPr marL="1214963" indent="0">
              <a:buNone/>
              <a:defRPr sz="5315" b="1"/>
            </a:lvl2pPr>
            <a:lvl3pPr marL="2429927" indent="0">
              <a:buNone/>
              <a:defRPr sz="4783" b="1"/>
            </a:lvl3pPr>
            <a:lvl4pPr marL="3644890" indent="0">
              <a:buNone/>
              <a:defRPr sz="4252" b="1"/>
            </a:lvl4pPr>
            <a:lvl5pPr marL="4859853" indent="0">
              <a:buNone/>
              <a:defRPr sz="4252" b="1"/>
            </a:lvl5pPr>
            <a:lvl6pPr marL="6074816" indent="0">
              <a:buNone/>
              <a:defRPr sz="4252" b="1"/>
            </a:lvl6pPr>
            <a:lvl7pPr marL="7289780" indent="0">
              <a:buNone/>
              <a:defRPr sz="4252" b="1"/>
            </a:lvl7pPr>
            <a:lvl8pPr marL="8504743" indent="0">
              <a:buNone/>
              <a:defRPr sz="4252" b="1"/>
            </a:lvl8pPr>
            <a:lvl9pPr marL="9719706" indent="0">
              <a:buNone/>
              <a:defRPr sz="4252" b="1"/>
            </a:lvl9pPr>
          </a:lstStyle>
          <a:p>
            <a:pPr lvl="0"/>
            <a:r>
              <a:rPr lang="en-GB"/>
              <a:t>Click to edit Master text styles</a:t>
            </a:r>
          </a:p>
        </p:txBody>
      </p:sp>
      <p:sp>
        <p:nvSpPr>
          <p:cNvPr id="6" name="Content Placeholder 5">
            <a:extLst>
              <a:ext uri="{FF2B5EF4-FFF2-40B4-BE49-F238E27FC236}">
                <a16:creationId xmlns:a16="http://schemas.microsoft.com/office/drawing/2014/main" id="{AF58E18D-886E-3241-9165-43C8C9120CF3}"/>
              </a:ext>
            </a:extLst>
          </p:cNvPr>
          <p:cNvSpPr>
            <a:spLocks noGrp="1"/>
          </p:cNvSpPr>
          <p:nvPr>
            <p:ph sz="quarter" idx="4"/>
          </p:nvPr>
        </p:nvSpPr>
        <p:spPr>
          <a:xfrm>
            <a:off x="16402140" y="18409982"/>
            <a:ext cx="13773917"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9B94BCD-B05F-264D-9718-14B44424826A}"/>
              </a:ext>
            </a:extLst>
          </p:cNvPr>
          <p:cNvSpPr>
            <a:spLocks noGrp="1"/>
          </p:cNvSpPr>
          <p:nvPr>
            <p:ph type="dt" sz="half" idx="10"/>
          </p:nvPr>
        </p:nvSpPr>
        <p:spPr/>
        <p:txBody>
          <a:bodyPr/>
          <a:lstStyle/>
          <a:p>
            <a:fld id="{7319F435-6952-DD41-922D-A5D4F71810C5}" type="datetimeFigureOut">
              <a:rPr lang="en-GB" smtClean="0"/>
              <a:t>08/05/2022</a:t>
            </a:fld>
            <a:endParaRPr lang="en-GB"/>
          </a:p>
        </p:txBody>
      </p:sp>
      <p:sp>
        <p:nvSpPr>
          <p:cNvPr id="8" name="Footer Placeholder 7">
            <a:extLst>
              <a:ext uri="{FF2B5EF4-FFF2-40B4-BE49-F238E27FC236}">
                <a16:creationId xmlns:a16="http://schemas.microsoft.com/office/drawing/2014/main" id="{CCBCB1C8-500D-8544-9A67-2FAC6357E0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FA1625-E408-274B-9A57-5765E7AB69E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2411311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A21F0-924E-D441-BCB8-40658005F40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D89C615-7526-EF42-8D95-2EDEC70A960A}"/>
              </a:ext>
            </a:extLst>
          </p:cNvPr>
          <p:cNvSpPr>
            <a:spLocks noGrp="1"/>
          </p:cNvSpPr>
          <p:nvPr>
            <p:ph type="dt" sz="half" idx="10"/>
          </p:nvPr>
        </p:nvSpPr>
        <p:spPr/>
        <p:txBody>
          <a:bodyPr/>
          <a:lstStyle/>
          <a:p>
            <a:fld id="{7319F435-6952-DD41-922D-A5D4F71810C5}" type="datetimeFigureOut">
              <a:rPr lang="en-GB" smtClean="0"/>
              <a:t>08/05/2022</a:t>
            </a:fld>
            <a:endParaRPr lang="en-GB"/>
          </a:p>
        </p:txBody>
      </p:sp>
      <p:sp>
        <p:nvSpPr>
          <p:cNvPr id="4" name="Footer Placeholder 3">
            <a:extLst>
              <a:ext uri="{FF2B5EF4-FFF2-40B4-BE49-F238E27FC236}">
                <a16:creationId xmlns:a16="http://schemas.microsoft.com/office/drawing/2014/main" id="{571E6A44-7014-5B4B-92DC-9BB90FA618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5ADD3B-DF60-C540-BF22-59468DBDDF3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617079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A5E32-76CC-E645-AA99-AEA5950BE7BC}"/>
              </a:ext>
            </a:extLst>
          </p:cNvPr>
          <p:cNvSpPr>
            <a:spLocks noGrp="1"/>
          </p:cNvSpPr>
          <p:nvPr>
            <p:ph type="dt" sz="half" idx="10"/>
          </p:nvPr>
        </p:nvSpPr>
        <p:spPr/>
        <p:txBody>
          <a:bodyPr/>
          <a:lstStyle/>
          <a:p>
            <a:fld id="{7319F435-6952-DD41-922D-A5D4F71810C5}" type="datetimeFigureOut">
              <a:rPr lang="en-GB" smtClean="0"/>
              <a:t>08/05/2022</a:t>
            </a:fld>
            <a:endParaRPr lang="en-GB"/>
          </a:p>
        </p:txBody>
      </p:sp>
      <p:sp>
        <p:nvSpPr>
          <p:cNvPr id="3" name="Footer Placeholder 2">
            <a:extLst>
              <a:ext uri="{FF2B5EF4-FFF2-40B4-BE49-F238E27FC236}">
                <a16:creationId xmlns:a16="http://schemas.microsoft.com/office/drawing/2014/main" id="{86A1522F-132E-144A-A87D-60BC2A6B1F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9E4288-6607-CB4F-99AF-D30D63D54C51}"/>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52707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5284B-082B-A945-AD30-66F1CC663B7A}"/>
              </a:ext>
            </a:extLst>
          </p:cNvPr>
          <p:cNvSpPr>
            <a:spLocks noGrp="1"/>
          </p:cNvSpPr>
          <p:nvPr>
            <p:ph type="title"/>
          </p:nvPr>
        </p:nvSpPr>
        <p:spPr>
          <a:xfrm>
            <a:off x="2231672" y="3359997"/>
            <a:ext cx="10449613" cy="11759988"/>
          </a:xfrm>
        </p:spPr>
        <p:txBody>
          <a:bodyPr anchor="b"/>
          <a:lstStyle>
            <a:lvl1pPr>
              <a:defRPr sz="8504"/>
            </a:lvl1pPr>
          </a:lstStyle>
          <a:p>
            <a:r>
              <a:rPr lang="en-GB"/>
              <a:t>Click to edit Master title style</a:t>
            </a:r>
          </a:p>
        </p:txBody>
      </p:sp>
      <p:sp>
        <p:nvSpPr>
          <p:cNvPr id="3" name="Content Placeholder 2">
            <a:extLst>
              <a:ext uri="{FF2B5EF4-FFF2-40B4-BE49-F238E27FC236}">
                <a16:creationId xmlns:a16="http://schemas.microsoft.com/office/drawing/2014/main" id="{BCD7EE7F-5BED-DB4C-95A2-A11B2893315B}"/>
              </a:ext>
            </a:extLst>
          </p:cNvPr>
          <p:cNvSpPr>
            <a:spLocks noGrp="1"/>
          </p:cNvSpPr>
          <p:nvPr>
            <p:ph idx="1"/>
          </p:nvPr>
        </p:nvSpPr>
        <p:spPr>
          <a:xfrm>
            <a:off x="13773917" y="7256663"/>
            <a:ext cx="16402140" cy="35816631"/>
          </a:xfrm>
        </p:spPr>
        <p:txBody>
          <a:bodyPr/>
          <a:lstStyle>
            <a:lvl1pPr>
              <a:defRPr sz="8504"/>
            </a:lvl1pPr>
            <a:lvl2pPr>
              <a:defRPr sz="7441"/>
            </a:lvl2pPr>
            <a:lvl3pPr>
              <a:defRPr sz="6378"/>
            </a:lvl3pPr>
            <a:lvl4pPr>
              <a:defRPr sz="5315"/>
            </a:lvl4pPr>
            <a:lvl5pPr>
              <a:defRPr sz="5315"/>
            </a:lvl5pPr>
            <a:lvl6pPr>
              <a:defRPr sz="5315"/>
            </a:lvl6pPr>
            <a:lvl7pPr>
              <a:defRPr sz="5315"/>
            </a:lvl7pPr>
            <a:lvl8pPr>
              <a:defRPr sz="5315"/>
            </a:lvl8pPr>
            <a:lvl9pPr>
              <a:defRPr sz="531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617B328-D64A-644D-80D0-2FF52D1CCA0F}"/>
              </a:ext>
            </a:extLst>
          </p:cNvPr>
          <p:cNvSpPr>
            <a:spLocks noGrp="1"/>
          </p:cNvSpPr>
          <p:nvPr>
            <p:ph type="body" sz="half" idx="2"/>
          </p:nvPr>
        </p:nvSpPr>
        <p:spPr>
          <a:xfrm>
            <a:off x="2231672" y="15119985"/>
            <a:ext cx="10449613" cy="28011643"/>
          </a:xfrm>
        </p:spPr>
        <p:txBody>
          <a:bodyPr/>
          <a:lstStyle>
            <a:lvl1pPr marL="0" indent="0">
              <a:buNone/>
              <a:defRPr sz="4252"/>
            </a:lvl1pPr>
            <a:lvl2pPr marL="1214963" indent="0">
              <a:buNone/>
              <a:defRPr sz="3720"/>
            </a:lvl2pPr>
            <a:lvl3pPr marL="2429927" indent="0">
              <a:buNone/>
              <a:defRPr sz="3189"/>
            </a:lvl3pPr>
            <a:lvl4pPr marL="3644890" indent="0">
              <a:buNone/>
              <a:defRPr sz="2657"/>
            </a:lvl4pPr>
            <a:lvl5pPr marL="4859853" indent="0">
              <a:buNone/>
              <a:defRPr sz="2657"/>
            </a:lvl5pPr>
            <a:lvl6pPr marL="6074816" indent="0">
              <a:buNone/>
              <a:defRPr sz="2657"/>
            </a:lvl6pPr>
            <a:lvl7pPr marL="7289780" indent="0">
              <a:buNone/>
              <a:defRPr sz="2657"/>
            </a:lvl7pPr>
            <a:lvl8pPr marL="8504743" indent="0">
              <a:buNone/>
              <a:defRPr sz="2657"/>
            </a:lvl8pPr>
            <a:lvl9pPr marL="9719706"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33FE00EE-0872-CB45-94E0-04C0B6D96599}"/>
              </a:ext>
            </a:extLst>
          </p:cNvPr>
          <p:cNvSpPr>
            <a:spLocks noGrp="1"/>
          </p:cNvSpPr>
          <p:nvPr>
            <p:ph type="dt" sz="half" idx="10"/>
          </p:nvPr>
        </p:nvSpPr>
        <p:spPr/>
        <p:txBody>
          <a:bodyPr/>
          <a:lstStyle/>
          <a:p>
            <a:fld id="{7319F435-6952-DD41-922D-A5D4F71810C5}" type="datetimeFigureOut">
              <a:rPr lang="en-GB" smtClean="0"/>
              <a:t>08/05/2022</a:t>
            </a:fld>
            <a:endParaRPr lang="en-GB"/>
          </a:p>
        </p:txBody>
      </p:sp>
      <p:sp>
        <p:nvSpPr>
          <p:cNvPr id="6" name="Footer Placeholder 5">
            <a:extLst>
              <a:ext uri="{FF2B5EF4-FFF2-40B4-BE49-F238E27FC236}">
                <a16:creationId xmlns:a16="http://schemas.microsoft.com/office/drawing/2014/main" id="{B27608C3-7EA3-3447-AB3D-FC572E3B13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3BFBB8-9E09-C74C-9C53-4B327155F38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31717489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91B09-2A64-F448-A19D-87AA63A629F3}"/>
              </a:ext>
            </a:extLst>
          </p:cNvPr>
          <p:cNvSpPr>
            <a:spLocks noGrp="1"/>
          </p:cNvSpPr>
          <p:nvPr>
            <p:ph type="title"/>
          </p:nvPr>
        </p:nvSpPr>
        <p:spPr>
          <a:xfrm>
            <a:off x="2231672" y="3359997"/>
            <a:ext cx="10449613" cy="11759988"/>
          </a:xfrm>
        </p:spPr>
        <p:txBody>
          <a:bodyPr anchor="b"/>
          <a:lstStyle>
            <a:lvl1pPr>
              <a:defRPr sz="8504"/>
            </a:lvl1pPr>
          </a:lstStyle>
          <a:p>
            <a:r>
              <a:rPr lang="en-GB"/>
              <a:t>Click to edit Master title style</a:t>
            </a:r>
          </a:p>
        </p:txBody>
      </p:sp>
      <p:sp>
        <p:nvSpPr>
          <p:cNvPr id="3" name="Picture Placeholder 2">
            <a:extLst>
              <a:ext uri="{FF2B5EF4-FFF2-40B4-BE49-F238E27FC236}">
                <a16:creationId xmlns:a16="http://schemas.microsoft.com/office/drawing/2014/main" id="{0D4DA101-F44B-8D4E-A65E-207D75143082}"/>
              </a:ext>
            </a:extLst>
          </p:cNvPr>
          <p:cNvSpPr>
            <a:spLocks noGrp="1"/>
          </p:cNvSpPr>
          <p:nvPr>
            <p:ph type="pic" idx="1"/>
          </p:nvPr>
        </p:nvSpPr>
        <p:spPr>
          <a:xfrm>
            <a:off x="13773917" y="7256663"/>
            <a:ext cx="16402140" cy="35816631"/>
          </a:xfrm>
        </p:spPr>
        <p:txBody>
          <a:bodyPr/>
          <a:lstStyle>
            <a:lvl1pPr marL="0" indent="0">
              <a:buNone/>
              <a:defRPr sz="8504"/>
            </a:lvl1pPr>
            <a:lvl2pPr marL="1214963" indent="0">
              <a:buNone/>
              <a:defRPr sz="7441"/>
            </a:lvl2pPr>
            <a:lvl3pPr marL="2429927" indent="0">
              <a:buNone/>
              <a:defRPr sz="6378"/>
            </a:lvl3pPr>
            <a:lvl4pPr marL="3644890" indent="0">
              <a:buNone/>
              <a:defRPr sz="5315"/>
            </a:lvl4pPr>
            <a:lvl5pPr marL="4859853" indent="0">
              <a:buNone/>
              <a:defRPr sz="5315"/>
            </a:lvl5pPr>
            <a:lvl6pPr marL="6074816" indent="0">
              <a:buNone/>
              <a:defRPr sz="5315"/>
            </a:lvl6pPr>
            <a:lvl7pPr marL="7289780" indent="0">
              <a:buNone/>
              <a:defRPr sz="5315"/>
            </a:lvl7pPr>
            <a:lvl8pPr marL="8504743" indent="0">
              <a:buNone/>
              <a:defRPr sz="5315"/>
            </a:lvl8pPr>
            <a:lvl9pPr marL="9719706" indent="0">
              <a:buNone/>
              <a:defRPr sz="5315"/>
            </a:lvl9pPr>
          </a:lstStyle>
          <a:p>
            <a:endParaRPr lang="en-GB"/>
          </a:p>
        </p:txBody>
      </p:sp>
      <p:sp>
        <p:nvSpPr>
          <p:cNvPr id="4" name="Text Placeholder 3">
            <a:extLst>
              <a:ext uri="{FF2B5EF4-FFF2-40B4-BE49-F238E27FC236}">
                <a16:creationId xmlns:a16="http://schemas.microsoft.com/office/drawing/2014/main" id="{EAC32CED-14DE-A646-8B86-6924C57E6C24}"/>
              </a:ext>
            </a:extLst>
          </p:cNvPr>
          <p:cNvSpPr>
            <a:spLocks noGrp="1"/>
          </p:cNvSpPr>
          <p:nvPr>
            <p:ph type="body" sz="half" idx="2"/>
          </p:nvPr>
        </p:nvSpPr>
        <p:spPr>
          <a:xfrm>
            <a:off x="2231672" y="15119985"/>
            <a:ext cx="10449613" cy="28011643"/>
          </a:xfrm>
        </p:spPr>
        <p:txBody>
          <a:bodyPr/>
          <a:lstStyle>
            <a:lvl1pPr marL="0" indent="0">
              <a:buNone/>
              <a:defRPr sz="4252"/>
            </a:lvl1pPr>
            <a:lvl2pPr marL="1214963" indent="0">
              <a:buNone/>
              <a:defRPr sz="3720"/>
            </a:lvl2pPr>
            <a:lvl3pPr marL="2429927" indent="0">
              <a:buNone/>
              <a:defRPr sz="3189"/>
            </a:lvl3pPr>
            <a:lvl4pPr marL="3644890" indent="0">
              <a:buNone/>
              <a:defRPr sz="2657"/>
            </a:lvl4pPr>
            <a:lvl5pPr marL="4859853" indent="0">
              <a:buNone/>
              <a:defRPr sz="2657"/>
            </a:lvl5pPr>
            <a:lvl6pPr marL="6074816" indent="0">
              <a:buNone/>
              <a:defRPr sz="2657"/>
            </a:lvl6pPr>
            <a:lvl7pPr marL="7289780" indent="0">
              <a:buNone/>
              <a:defRPr sz="2657"/>
            </a:lvl7pPr>
            <a:lvl8pPr marL="8504743" indent="0">
              <a:buNone/>
              <a:defRPr sz="2657"/>
            </a:lvl8pPr>
            <a:lvl9pPr marL="9719706"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7C0402F6-513B-544C-A507-5AED7A1BAE03}"/>
              </a:ext>
            </a:extLst>
          </p:cNvPr>
          <p:cNvSpPr>
            <a:spLocks noGrp="1"/>
          </p:cNvSpPr>
          <p:nvPr>
            <p:ph type="dt" sz="half" idx="10"/>
          </p:nvPr>
        </p:nvSpPr>
        <p:spPr/>
        <p:txBody>
          <a:bodyPr/>
          <a:lstStyle/>
          <a:p>
            <a:fld id="{7319F435-6952-DD41-922D-A5D4F71810C5}" type="datetimeFigureOut">
              <a:rPr lang="en-GB" smtClean="0"/>
              <a:t>08/05/2022</a:t>
            </a:fld>
            <a:endParaRPr lang="en-GB"/>
          </a:p>
        </p:txBody>
      </p:sp>
      <p:sp>
        <p:nvSpPr>
          <p:cNvPr id="6" name="Footer Placeholder 5">
            <a:extLst>
              <a:ext uri="{FF2B5EF4-FFF2-40B4-BE49-F238E27FC236}">
                <a16:creationId xmlns:a16="http://schemas.microsoft.com/office/drawing/2014/main" id="{569BB916-6676-B146-8A85-94A0E8C053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A8B415-9FBD-B64A-872F-AB8B8073CAB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69522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86B1-A993-1D4B-8D6D-494A0E9304C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04E4705-E7F5-464C-A149-56DF6F0E37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9D58DC-F842-094F-9913-7CEB31F8EBE2}"/>
              </a:ext>
            </a:extLst>
          </p:cNvPr>
          <p:cNvSpPr>
            <a:spLocks noGrp="1"/>
          </p:cNvSpPr>
          <p:nvPr>
            <p:ph type="dt" sz="half" idx="10"/>
          </p:nvPr>
        </p:nvSpPr>
        <p:spPr/>
        <p:txBody>
          <a:bodyPr/>
          <a:lstStyle/>
          <a:p>
            <a:fld id="{7319F435-6952-DD41-922D-A5D4F71810C5}" type="datetimeFigureOut">
              <a:rPr lang="en-GB" smtClean="0"/>
              <a:t>08/05/2022</a:t>
            </a:fld>
            <a:endParaRPr lang="en-GB"/>
          </a:p>
        </p:txBody>
      </p:sp>
      <p:sp>
        <p:nvSpPr>
          <p:cNvPr id="5" name="Footer Placeholder 4">
            <a:extLst>
              <a:ext uri="{FF2B5EF4-FFF2-40B4-BE49-F238E27FC236}">
                <a16:creationId xmlns:a16="http://schemas.microsoft.com/office/drawing/2014/main" id="{7B9DBCF3-30DC-364E-8514-BE2200374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39F2AC-9ECB-9E4E-9C4E-75F4210A0F5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1417734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7A5811-27BF-7845-9E3F-1749EE1C2BCF}"/>
              </a:ext>
            </a:extLst>
          </p:cNvPr>
          <p:cNvSpPr>
            <a:spLocks noGrp="1"/>
          </p:cNvSpPr>
          <p:nvPr>
            <p:ph type="title" orient="vert"/>
          </p:nvPr>
        </p:nvSpPr>
        <p:spPr>
          <a:xfrm>
            <a:off x="23185741" y="2683331"/>
            <a:ext cx="6986096" cy="4271162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35A0DB2-DE17-614B-8E1F-00C43DF5D75B}"/>
              </a:ext>
            </a:extLst>
          </p:cNvPr>
          <p:cNvSpPr>
            <a:spLocks noGrp="1"/>
          </p:cNvSpPr>
          <p:nvPr>
            <p:ph type="body" orient="vert" idx="1"/>
          </p:nvPr>
        </p:nvSpPr>
        <p:spPr>
          <a:xfrm>
            <a:off x="2227451" y="2683331"/>
            <a:ext cx="20553298" cy="4271162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42ECCE-046C-4D48-8EC4-BABC006823B2}"/>
              </a:ext>
            </a:extLst>
          </p:cNvPr>
          <p:cNvSpPr>
            <a:spLocks noGrp="1"/>
          </p:cNvSpPr>
          <p:nvPr>
            <p:ph type="dt" sz="half" idx="10"/>
          </p:nvPr>
        </p:nvSpPr>
        <p:spPr/>
        <p:txBody>
          <a:bodyPr/>
          <a:lstStyle/>
          <a:p>
            <a:fld id="{7319F435-6952-DD41-922D-A5D4F71810C5}" type="datetimeFigureOut">
              <a:rPr lang="en-GB" smtClean="0"/>
              <a:t>08/05/2022</a:t>
            </a:fld>
            <a:endParaRPr lang="en-GB"/>
          </a:p>
        </p:txBody>
      </p:sp>
      <p:sp>
        <p:nvSpPr>
          <p:cNvPr id="5" name="Footer Placeholder 4">
            <a:extLst>
              <a:ext uri="{FF2B5EF4-FFF2-40B4-BE49-F238E27FC236}">
                <a16:creationId xmlns:a16="http://schemas.microsoft.com/office/drawing/2014/main" id="{0033C1FF-927C-8947-AE3C-F53165569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ED18B-F85F-3F44-8276-37C04624D31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08510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F9548F-1E88-0D4C-AC85-14099B697FA5}"/>
              </a:ext>
            </a:extLst>
          </p:cNvPr>
          <p:cNvSpPr>
            <a:spLocks noGrp="1"/>
          </p:cNvSpPr>
          <p:nvPr>
            <p:ph type="title"/>
          </p:nvPr>
        </p:nvSpPr>
        <p:spPr>
          <a:xfrm>
            <a:off x="2227451" y="2683334"/>
            <a:ext cx="27944386" cy="9741661"/>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D1B74D7-4A56-3543-B0A5-D7FA99B2E4F1}"/>
              </a:ext>
            </a:extLst>
          </p:cNvPr>
          <p:cNvSpPr>
            <a:spLocks noGrp="1"/>
          </p:cNvSpPr>
          <p:nvPr>
            <p:ph type="body" idx="1"/>
          </p:nvPr>
        </p:nvSpPr>
        <p:spPr>
          <a:xfrm>
            <a:off x="2227451" y="13416653"/>
            <a:ext cx="27944386" cy="3197830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6B93B7-326B-B443-908C-C41DD84E4FEA}"/>
              </a:ext>
            </a:extLst>
          </p:cNvPr>
          <p:cNvSpPr>
            <a:spLocks noGrp="1"/>
          </p:cNvSpPr>
          <p:nvPr>
            <p:ph type="dt" sz="half" idx="2"/>
          </p:nvPr>
        </p:nvSpPr>
        <p:spPr>
          <a:xfrm>
            <a:off x="2227451" y="46713291"/>
            <a:ext cx="7289840" cy="2683331"/>
          </a:xfrm>
          <a:prstGeom prst="rect">
            <a:avLst/>
          </a:prstGeom>
        </p:spPr>
        <p:txBody>
          <a:bodyPr vert="horz" lIns="91440" tIns="45720" rIns="91440" bIns="45720" rtlCol="0" anchor="ctr"/>
          <a:lstStyle>
            <a:lvl1pPr algn="l">
              <a:defRPr sz="3189">
                <a:solidFill>
                  <a:schemeClr val="tx1">
                    <a:tint val="75000"/>
                  </a:schemeClr>
                </a:solidFill>
              </a:defRPr>
            </a:lvl1pPr>
          </a:lstStyle>
          <a:p>
            <a:fld id="{7319F435-6952-DD41-922D-A5D4F71810C5}" type="datetimeFigureOut">
              <a:rPr lang="en-GB" smtClean="0"/>
              <a:t>08/05/2022</a:t>
            </a:fld>
            <a:endParaRPr lang="en-GB"/>
          </a:p>
        </p:txBody>
      </p:sp>
      <p:sp>
        <p:nvSpPr>
          <p:cNvPr id="5" name="Footer Placeholder 4">
            <a:extLst>
              <a:ext uri="{FF2B5EF4-FFF2-40B4-BE49-F238E27FC236}">
                <a16:creationId xmlns:a16="http://schemas.microsoft.com/office/drawing/2014/main" id="{85D9461B-58D5-F646-A1FD-EDD395BFF477}"/>
              </a:ext>
            </a:extLst>
          </p:cNvPr>
          <p:cNvSpPr>
            <a:spLocks noGrp="1"/>
          </p:cNvSpPr>
          <p:nvPr>
            <p:ph type="ftr" sz="quarter" idx="3"/>
          </p:nvPr>
        </p:nvSpPr>
        <p:spPr>
          <a:xfrm>
            <a:off x="10732264" y="46713291"/>
            <a:ext cx="10934760" cy="2683331"/>
          </a:xfrm>
          <a:prstGeom prst="rect">
            <a:avLst/>
          </a:prstGeom>
        </p:spPr>
        <p:txBody>
          <a:bodyPr vert="horz" lIns="91440" tIns="45720" rIns="91440" bIns="45720" rtlCol="0" anchor="ctr"/>
          <a:lstStyle>
            <a:lvl1pPr algn="ctr">
              <a:defRPr sz="3189">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ECF266-7E08-8040-B794-46650E1EC928}"/>
              </a:ext>
            </a:extLst>
          </p:cNvPr>
          <p:cNvSpPr>
            <a:spLocks noGrp="1"/>
          </p:cNvSpPr>
          <p:nvPr>
            <p:ph type="sldNum" sz="quarter" idx="4"/>
          </p:nvPr>
        </p:nvSpPr>
        <p:spPr>
          <a:xfrm>
            <a:off x="22881997" y="46713291"/>
            <a:ext cx="7289840" cy="2683331"/>
          </a:xfrm>
          <a:prstGeom prst="rect">
            <a:avLst/>
          </a:prstGeom>
        </p:spPr>
        <p:txBody>
          <a:bodyPr vert="horz" lIns="91440" tIns="45720" rIns="91440" bIns="45720" rtlCol="0" anchor="ctr"/>
          <a:lstStyle>
            <a:lvl1pPr algn="r">
              <a:defRPr sz="3189">
                <a:solidFill>
                  <a:schemeClr val="tx1">
                    <a:tint val="75000"/>
                  </a:schemeClr>
                </a:solidFill>
              </a:defRPr>
            </a:lvl1pPr>
          </a:lstStyle>
          <a:p>
            <a:fld id="{8959A2F5-E043-7B44-8772-13450F5EE64E}" type="slidenum">
              <a:rPr lang="en-GB" smtClean="0"/>
              <a:t>‹#›</a:t>
            </a:fld>
            <a:endParaRPr lang="en-GB"/>
          </a:p>
        </p:txBody>
      </p:sp>
    </p:spTree>
    <p:extLst>
      <p:ext uri="{BB962C8B-B14F-4D97-AF65-F5344CB8AC3E}">
        <p14:creationId xmlns:p14="http://schemas.microsoft.com/office/powerpoint/2010/main" val="4011766308"/>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Lst>
  <p:txStyles>
    <p:titleStyle>
      <a:lvl1pPr algn="l" defTabSz="2429927" rtl="0" eaLnBrk="1" latinLnBrk="0" hangingPunct="1">
        <a:lnSpc>
          <a:spcPct val="90000"/>
        </a:lnSpc>
        <a:spcBef>
          <a:spcPct val="0"/>
        </a:spcBef>
        <a:buNone/>
        <a:defRPr sz="11693" kern="1200">
          <a:solidFill>
            <a:schemeClr val="tx1"/>
          </a:solidFill>
          <a:latin typeface="+mj-lt"/>
          <a:ea typeface="+mj-ea"/>
          <a:cs typeface="+mj-cs"/>
        </a:defRPr>
      </a:lvl1pPr>
    </p:titleStyle>
    <p:bodyStyle>
      <a:lvl1pPr marL="607482" indent="-607482" algn="l" defTabSz="2429927" rtl="0" eaLnBrk="1" latinLnBrk="0" hangingPunct="1">
        <a:lnSpc>
          <a:spcPct val="90000"/>
        </a:lnSpc>
        <a:spcBef>
          <a:spcPts val="2657"/>
        </a:spcBef>
        <a:buFont typeface="Arial" panose="020B0604020202020204" pitchFamily="34" charset="0"/>
        <a:buChar char="•"/>
        <a:defRPr sz="7441" kern="1200">
          <a:solidFill>
            <a:schemeClr val="tx1"/>
          </a:solidFill>
          <a:latin typeface="+mn-lt"/>
          <a:ea typeface="+mn-ea"/>
          <a:cs typeface="+mn-cs"/>
        </a:defRPr>
      </a:lvl1pPr>
      <a:lvl2pPr marL="1822445" indent="-607482" algn="l" defTabSz="2429927" rtl="0" eaLnBrk="1" latinLnBrk="0" hangingPunct="1">
        <a:lnSpc>
          <a:spcPct val="90000"/>
        </a:lnSpc>
        <a:spcBef>
          <a:spcPts val="1329"/>
        </a:spcBef>
        <a:buFont typeface="Arial" panose="020B0604020202020204" pitchFamily="34" charset="0"/>
        <a:buChar char="•"/>
        <a:defRPr sz="6378" kern="1200">
          <a:solidFill>
            <a:schemeClr val="tx1"/>
          </a:solidFill>
          <a:latin typeface="+mn-lt"/>
          <a:ea typeface="+mn-ea"/>
          <a:cs typeface="+mn-cs"/>
        </a:defRPr>
      </a:lvl2pPr>
      <a:lvl3pPr marL="3037408" indent="-607482" algn="l" defTabSz="2429927" rtl="0" eaLnBrk="1" latinLnBrk="0" hangingPunct="1">
        <a:lnSpc>
          <a:spcPct val="90000"/>
        </a:lnSpc>
        <a:spcBef>
          <a:spcPts val="1329"/>
        </a:spcBef>
        <a:buFont typeface="Arial" panose="020B0604020202020204" pitchFamily="34" charset="0"/>
        <a:buChar char="•"/>
        <a:defRPr sz="5315" kern="1200">
          <a:solidFill>
            <a:schemeClr val="tx1"/>
          </a:solidFill>
          <a:latin typeface="+mn-lt"/>
          <a:ea typeface="+mn-ea"/>
          <a:cs typeface="+mn-cs"/>
        </a:defRPr>
      </a:lvl3pPr>
      <a:lvl4pPr marL="4252371"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4pPr>
      <a:lvl5pPr marL="5467335"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5pPr>
      <a:lvl6pPr marL="6682298"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6pPr>
      <a:lvl7pPr marL="7897261"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7pPr>
      <a:lvl8pPr marL="9112225"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8pPr>
      <a:lvl9pPr marL="10327188"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9pPr>
    </p:bodyStyle>
    <p:otherStyle>
      <a:defPPr>
        <a:defRPr lang="en-US"/>
      </a:defPPr>
      <a:lvl1pPr marL="0" algn="l" defTabSz="2429927" rtl="0" eaLnBrk="1" latinLnBrk="0" hangingPunct="1">
        <a:defRPr sz="4783" kern="1200">
          <a:solidFill>
            <a:schemeClr val="tx1"/>
          </a:solidFill>
          <a:latin typeface="+mn-lt"/>
          <a:ea typeface="+mn-ea"/>
          <a:cs typeface="+mn-cs"/>
        </a:defRPr>
      </a:lvl1pPr>
      <a:lvl2pPr marL="1214963" algn="l" defTabSz="2429927" rtl="0" eaLnBrk="1" latinLnBrk="0" hangingPunct="1">
        <a:defRPr sz="4783" kern="1200">
          <a:solidFill>
            <a:schemeClr val="tx1"/>
          </a:solidFill>
          <a:latin typeface="+mn-lt"/>
          <a:ea typeface="+mn-ea"/>
          <a:cs typeface="+mn-cs"/>
        </a:defRPr>
      </a:lvl2pPr>
      <a:lvl3pPr marL="2429927" algn="l" defTabSz="2429927" rtl="0" eaLnBrk="1" latinLnBrk="0" hangingPunct="1">
        <a:defRPr sz="4783" kern="1200">
          <a:solidFill>
            <a:schemeClr val="tx1"/>
          </a:solidFill>
          <a:latin typeface="+mn-lt"/>
          <a:ea typeface="+mn-ea"/>
          <a:cs typeface="+mn-cs"/>
        </a:defRPr>
      </a:lvl3pPr>
      <a:lvl4pPr marL="3644890" algn="l" defTabSz="2429927" rtl="0" eaLnBrk="1" latinLnBrk="0" hangingPunct="1">
        <a:defRPr sz="4783" kern="1200">
          <a:solidFill>
            <a:schemeClr val="tx1"/>
          </a:solidFill>
          <a:latin typeface="+mn-lt"/>
          <a:ea typeface="+mn-ea"/>
          <a:cs typeface="+mn-cs"/>
        </a:defRPr>
      </a:lvl4pPr>
      <a:lvl5pPr marL="4859853" algn="l" defTabSz="2429927" rtl="0" eaLnBrk="1" latinLnBrk="0" hangingPunct="1">
        <a:defRPr sz="4783" kern="1200">
          <a:solidFill>
            <a:schemeClr val="tx1"/>
          </a:solidFill>
          <a:latin typeface="+mn-lt"/>
          <a:ea typeface="+mn-ea"/>
          <a:cs typeface="+mn-cs"/>
        </a:defRPr>
      </a:lvl5pPr>
      <a:lvl6pPr marL="6074816" algn="l" defTabSz="2429927" rtl="0" eaLnBrk="1" latinLnBrk="0" hangingPunct="1">
        <a:defRPr sz="4783" kern="1200">
          <a:solidFill>
            <a:schemeClr val="tx1"/>
          </a:solidFill>
          <a:latin typeface="+mn-lt"/>
          <a:ea typeface="+mn-ea"/>
          <a:cs typeface="+mn-cs"/>
        </a:defRPr>
      </a:lvl6pPr>
      <a:lvl7pPr marL="7289780" algn="l" defTabSz="2429927" rtl="0" eaLnBrk="1" latinLnBrk="0" hangingPunct="1">
        <a:defRPr sz="4783" kern="1200">
          <a:solidFill>
            <a:schemeClr val="tx1"/>
          </a:solidFill>
          <a:latin typeface="+mn-lt"/>
          <a:ea typeface="+mn-ea"/>
          <a:cs typeface="+mn-cs"/>
        </a:defRPr>
      </a:lvl7pPr>
      <a:lvl8pPr marL="8504743" algn="l" defTabSz="2429927" rtl="0" eaLnBrk="1" latinLnBrk="0" hangingPunct="1">
        <a:defRPr sz="4783" kern="1200">
          <a:solidFill>
            <a:schemeClr val="tx1"/>
          </a:solidFill>
          <a:latin typeface="+mn-lt"/>
          <a:ea typeface="+mn-ea"/>
          <a:cs typeface="+mn-cs"/>
        </a:defRPr>
      </a:lvl8pPr>
      <a:lvl9pPr marL="9719706" algn="l" defTabSz="2429927" rtl="0" eaLnBrk="1" latinLnBrk="0" hangingPunct="1">
        <a:defRPr sz="478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chart" Target="../charts/chart1.xml"/><Relationship Id="rId3" Type="http://schemas.openxmlformats.org/officeDocument/2006/relationships/image" Target="../media/image2.tiff"/><Relationship Id="rId7" Type="http://schemas.openxmlformats.org/officeDocument/2006/relationships/image" Target="../media/image6.png"/><Relationship Id="rId2" Type="http://schemas.openxmlformats.org/officeDocument/2006/relationships/image" Target="../media/image1.tiff"/><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C4A01-5EB1-6544-8066-E1ECDDF319A9}"/>
              </a:ext>
            </a:extLst>
          </p:cNvPr>
          <p:cNvSpPr/>
          <p:nvPr/>
        </p:nvSpPr>
        <p:spPr>
          <a:xfrm>
            <a:off x="0" y="-7820"/>
            <a:ext cx="32399288" cy="7698261"/>
          </a:xfrm>
          <a:prstGeom prst="rect">
            <a:avLst/>
          </a:prstGeom>
          <a:solidFill>
            <a:srgbClr val="00B0F0"/>
          </a:solidFill>
        </p:spPr>
        <p:txBody>
          <a:bodyPr wrap="square" lIns="91440" tIns="45720" rIns="91440" bIns="45720" anchor="t">
            <a:spAutoFit/>
          </a:bodyPr>
          <a:lstStyle/>
          <a:p>
            <a:pPr algn="ctr">
              <a:lnSpc>
                <a:spcPct val="150000"/>
              </a:lnSpc>
            </a:pPr>
            <a:endParaRPr lang="en-GB" sz="8500" b="1" dirty="0">
              <a:solidFill>
                <a:schemeClr val="bg1"/>
              </a:solidFill>
              <a:latin typeface="Arial Black" panose="020B0604020202020204" pitchFamily="34" charset="0"/>
              <a:cs typeface="Arial Black" panose="020B0604020202020204" pitchFamily="34" charset="0"/>
            </a:endParaRPr>
          </a:p>
          <a:p>
            <a:pPr algn="ctr"/>
            <a:r>
              <a:rPr lang="en-GB" sz="8500" b="1">
                <a:solidFill>
                  <a:schemeClr val="bg1"/>
                </a:solidFill>
                <a:latin typeface="Arial Black"/>
                <a:ea typeface="+mn-lt"/>
                <a:cs typeface="+mn-lt"/>
              </a:rPr>
              <a:t>W</a:t>
            </a:r>
            <a:r>
              <a:rPr lang="en-GB" sz="8500">
                <a:solidFill>
                  <a:schemeClr val="bg1"/>
                </a:solidFill>
                <a:latin typeface="Arial Black"/>
                <a:ea typeface="+mn-lt"/>
                <a:cs typeface="+mn-lt"/>
              </a:rPr>
              <a:t>hat is </a:t>
            </a:r>
            <a:r>
              <a:rPr lang="en-GB" sz="8500" dirty="0">
                <a:solidFill>
                  <a:schemeClr val="bg1"/>
                </a:solidFill>
                <a:latin typeface="Arial Black"/>
                <a:ea typeface="+mn-lt"/>
                <a:cs typeface="+mn-lt"/>
              </a:rPr>
              <a:t>the impact of accessing green spaces has on improving wellbeing and restoring attention in 16–18-year-old A-level learners? </a:t>
            </a:r>
            <a:endParaRPr lang="en-GB" sz="8500" b="1" dirty="0">
              <a:solidFill>
                <a:schemeClr val="bg1"/>
              </a:solidFill>
              <a:latin typeface="Arial Black"/>
              <a:ea typeface="+mn-lt"/>
              <a:cs typeface="+mn-lt"/>
            </a:endParaRPr>
          </a:p>
          <a:p>
            <a:pPr algn="ctr">
              <a:lnSpc>
                <a:spcPct val="150000"/>
              </a:lnSpc>
            </a:pPr>
            <a:r>
              <a:rPr lang="en-GB" sz="8500" b="1" dirty="0">
                <a:latin typeface="Arial"/>
                <a:cs typeface="Arial Black" panose="020B0604020202020204" pitchFamily="34" charset="0"/>
              </a:rPr>
              <a:t>Ben Reynolds</a:t>
            </a:r>
            <a:endParaRPr lang="en-GB" sz="8500" b="1" dirty="0">
              <a:solidFill>
                <a:schemeClr val="bg1"/>
              </a:solidFill>
              <a:latin typeface="Arial"/>
              <a:cs typeface="Arial Black" panose="020B0604020202020204" pitchFamily="34" charset="0"/>
            </a:endParaRPr>
          </a:p>
        </p:txBody>
      </p:sp>
      <p:sp>
        <p:nvSpPr>
          <p:cNvPr id="8" name="Rectangle 7">
            <a:extLst>
              <a:ext uri="{FF2B5EF4-FFF2-40B4-BE49-F238E27FC236}">
                <a16:creationId xmlns:a16="http://schemas.microsoft.com/office/drawing/2014/main" id="{34CDC667-CBB1-C04B-B8C9-59AAB4FA0077}"/>
              </a:ext>
            </a:extLst>
          </p:cNvPr>
          <p:cNvSpPr/>
          <p:nvPr/>
        </p:nvSpPr>
        <p:spPr>
          <a:xfrm>
            <a:off x="943545" y="37539265"/>
            <a:ext cx="14400000" cy="8380743"/>
          </a:xfrm>
          <a:prstGeom prst="rect">
            <a:avLst/>
          </a:prstGeom>
          <a:solidFill>
            <a:schemeClr val="bg1"/>
          </a:solidFill>
          <a:ln w="57150">
            <a:solidFill>
              <a:srgbClr val="00B0F0"/>
            </a:solidFill>
          </a:ln>
        </p:spPr>
        <p:txBody>
          <a:bodyPr wrap="square" lIns="91440" tIns="45720" rIns="91440" bIns="45720" anchor="t">
            <a:noAutofit/>
          </a:bodyPr>
          <a:lstStyle/>
          <a:p>
            <a:r>
              <a:rPr lang="en-GB" sz="2800" dirty="0">
                <a:ea typeface="+mn-lt"/>
                <a:cs typeface="+mn-lt"/>
              </a:rPr>
              <a:t>The aim of this research was to determine whether contact with nature, by accessing greenspaces regularly, can improve wellbeing for a group of A-level learners preparing for exams. </a:t>
            </a:r>
            <a:endParaRPr lang="en-US" dirty="0">
              <a:cs typeface="Calibri"/>
            </a:endParaRPr>
          </a:p>
          <a:p>
            <a:r>
              <a:rPr lang="en-GB" sz="2800" dirty="0">
                <a:ea typeface="+mn-lt"/>
                <a:cs typeface="+mn-lt"/>
              </a:rPr>
              <a:t>This was underpinned by the following objectives:</a:t>
            </a:r>
            <a:endParaRPr lang="en-GB" dirty="0"/>
          </a:p>
          <a:p>
            <a:endParaRPr lang="en-GB" sz="2800" dirty="0">
              <a:ea typeface="+mn-lt"/>
              <a:cs typeface="+mn-lt"/>
            </a:endParaRPr>
          </a:p>
          <a:p>
            <a:r>
              <a:rPr lang="en-GB" sz="2800" dirty="0">
                <a:ea typeface="+mn-lt"/>
                <a:cs typeface="+mn-lt"/>
              </a:rPr>
              <a:t>1) To distinguish between if it is time away from the classroom or contact with nature that improves wellbeing.</a:t>
            </a:r>
          </a:p>
          <a:p>
            <a:endParaRPr lang="en-GB" sz="2800" dirty="0">
              <a:ea typeface="+mn-lt"/>
              <a:cs typeface="+mn-lt"/>
            </a:endParaRPr>
          </a:p>
          <a:p>
            <a:r>
              <a:rPr lang="en-GB" sz="2800" dirty="0">
                <a:ea typeface="+mn-lt"/>
                <a:cs typeface="+mn-lt"/>
              </a:rPr>
              <a:t>2) To identify whether (self-perceived) attention is restored in the learning sessions following the intervention.</a:t>
            </a:r>
          </a:p>
          <a:p>
            <a:endParaRPr lang="en-GB" sz="2800" dirty="0">
              <a:ea typeface="+mn-lt"/>
              <a:cs typeface="+mn-lt"/>
            </a:endParaRPr>
          </a:p>
          <a:p>
            <a:r>
              <a:rPr lang="en-GB" sz="2800" dirty="0">
                <a:ea typeface="+mn-lt"/>
                <a:cs typeface="+mn-lt"/>
              </a:rPr>
              <a:t>3) To determine whether (self-perceived) stress is reduced.</a:t>
            </a:r>
          </a:p>
          <a:p>
            <a:endParaRPr lang="en-GB" sz="2800" dirty="0">
              <a:ea typeface="+mn-lt"/>
              <a:cs typeface="+mn-lt"/>
            </a:endParaRPr>
          </a:p>
          <a:p>
            <a:r>
              <a:rPr lang="en-GB" sz="2800" dirty="0">
                <a:ea typeface="+mn-lt"/>
                <a:cs typeface="+mn-lt"/>
              </a:rPr>
              <a:t>4) To identify if this intervention type has the potential to be embedded in the study programme for future cohorts.</a:t>
            </a:r>
          </a:p>
          <a:p>
            <a:endParaRPr lang="en-GB" sz="2800" dirty="0">
              <a:ea typeface="+mn-lt"/>
              <a:cs typeface="+mn-lt"/>
            </a:endParaRPr>
          </a:p>
          <a:p>
            <a:pPr algn="l" rtl="0" fontAlgn="base"/>
            <a:r>
              <a:rPr lang="en-US" sz="2800" b="1" i="0" dirty="0">
                <a:solidFill>
                  <a:srgbClr val="000000"/>
                </a:solidFill>
                <a:effectLst/>
              </a:rPr>
              <a:t>Research proposal question</a:t>
            </a:r>
            <a:endParaRPr lang="en-US" sz="2800" b="0" i="0" dirty="0">
              <a:solidFill>
                <a:srgbClr val="000000"/>
              </a:solidFill>
              <a:effectLst/>
            </a:endParaRPr>
          </a:p>
          <a:p>
            <a:pPr algn="l" rtl="0" fontAlgn="base"/>
            <a:r>
              <a:rPr lang="en-US" sz="2800" b="0" i="0" dirty="0">
                <a:solidFill>
                  <a:srgbClr val="000000"/>
                </a:solidFill>
                <a:effectLst/>
              </a:rPr>
              <a:t>What is the impact of accessing green spaces on improving wellbeing and restoring attention in 16–18-year-old A-level learners? </a:t>
            </a:r>
          </a:p>
          <a:p>
            <a:endParaRPr lang="en-GB" sz="2800" dirty="0">
              <a:ea typeface="+mn-lt"/>
              <a:cs typeface="+mn-lt"/>
            </a:endParaRPr>
          </a:p>
          <a:p>
            <a:endParaRPr lang="en-GB" sz="2800" dirty="0">
              <a:ea typeface="+mn-lt"/>
              <a:cs typeface="+mn-lt"/>
            </a:endParaRPr>
          </a:p>
          <a:p>
            <a:endParaRPr lang="en-GB" sz="2800" dirty="0">
              <a:ea typeface="+mn-lt"/>
              <a:cs typeface="+mn-lt"/>
            </a:endParaRPr>
          </a:p>
          <a:p>
            <a:pPr>
              <a:lnSpc>
                <a:spcPct val="150000"/>
              </a:lnSpc>
              <a:spcAft>
                <a:spcPts val="0"/>
              </a:spcAft>
            </a:pPr>
            <a:endParaRPr lang="en-GB" sz="2800" dirty="0">
              <a:effectLst/>
              <a:latin typeface="Book Antiqua" panose="02040602050305030304" pitchFamily="18" charset="0"/>
              <a:ea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038B8EB3-A499-2643-A560-37B3CF9B8BE6}"/>
              </a:ext>
            </a:extLst>
          </p:cNvPr>
          <p:cNvSpPr/>
          <p:nvPr/>
        </p:nvSpPr>
        <p:spPr>
          <a:xfrm>
            <a:off x="16876227" y="9555045"/>
            <a:ext cx="14400000" cy="7875705"/>
          </a:xfrm>
          <a:prstGeom prst="rect">
            <a:avLst/>
          </a:prstGeom>
          <a:solidFill>
            <a:schemeClr val="bg1"/>
          </a:solidFill>
          <a:ln w="57150">
            <a:solidFill>
              <a:srgbClr val="00B0F0"/>
            </a:solidFill>
          </a:ln>
        </p:spPr>
        <p:txBody>
          <a:bodyPr wrap="square" lIns="91440" tIns="45720" rIns="91440" bIns="45720" anchor="t">
            <a:noAutofit/>
          </a:bodyPr>
          <a:lstStyle/>
          <a:p>
            <a:pPr algn="just"/>
            <a:r>
              <a:rPr lang="en-GB" sz="2800" dirty="0">
                <a:ea typeface="+mn-lt"/>
                <a:cs typeface="+mn-lt"/>
              </a:rPr>
              <a:t>The method of data collection reflected the pragmatic paradigm in seeking both quantitative and qualitative data, as an explanatory sequential designed mixed method research.</a:t>
            </a:r>
          </a:p>
          <a:p>
            <a:pPr algn="just"/>
            <a:endParaRPr lang="en-GB" sz="2800" dirty="0">
              <a:ea typeface="+mn-lt"/>
              <a:cs typeface="+mn-lt"/>
            </a:endParaRPr>
          </a:p>
          <a:p>
            <a:pPr algn="just"/>
            <a:r>
              <a:rPr lang="en-GB" sz="2800" dirty="0">
                <a:ea typeface="+mn-lt"/>
                <a:cs typeface="+mn-lt"/>
              </a:rPr>
              <a:t>The participants were  AS/A-level learners at South Devon College (SDC). SDC is an FE college located within Torbay, South Devon. The interventions were 4 x 1-hour walks, with planned activities, that accessed the greenspace (conservation site) easily accessible on SDC campus. </a:t>
            </a:r>
            <a:endParaRPr lang="en-US" dirty="0">
              <a:ea typeface="+mn-lt"/>
              <a:cs typeface="+mn-lt"/>
            </a:endParaRPr>
          </a:p>
          <a:p>
            <a:pPr algn="just"/>
            <a:endParaRPr lang="en-GB" sz="2800" dirty="0">
              <a:ea typeface="+mn-lt"/>
              <a:cs typeface="+mn-lt"/>
            </a:endParaRPr>
          </a:p>
          <a:p>
            <a:pPr algn="just"/>
            <a:r>
              <a:rPr lang="en-GB" sz="2800" dirty="0">
                <a:ea typeface="+mn-lt"/>
                <a:cs typeface="+mn-lt"/>
              </a:rPr>
              <a:t>There was a topic for each walk that included identifying birds, fire lighting, shelter building and reflective art. The researcher provided equipment and some instruction where required. Participation was encouraged but not enforced, utilising the challenge by choice approach. The activities were planned to meet the New Economics Foundation (NEF) '5 ways to wellbeing’.</a:t>
            </a:r>
          </a:p>
          <a:p>
            <a:pPr algn="just"/>
            <a:endParaRPr lang="en-GB" dirty="0">
              <a:cs typeface="Calibri" panose="020F0502020204030204"/>
            </a:endParaRPr>
          </a:p>
          <a:p>
            <a:pPr algn="just"/>
            <a:r>
              <a:rPr lang="en-GB" sz="2800" dirty="0">
                <a:ea typeface="+mn-lt"/>
                <a:cs typeface="+mn-lt"/>
              </a:rPr>
              <a:t>Quantitative data was collected pre and post intervention, utilising the pre–validated Warwick-Edinburgh Mental Well-being Scale questionnaire (WEMWBS).</a:t>
            </a:r>
            <a:endParaRPr lang="en-GB" dirty="0">
              <a:cs typeface="Calibri" panose="020F0502020204030204"/>
            </a:endParaRPr>
          </a:p>
          <a:p>
            <a:pPr algn="just"/>
            <a:endParaRPr lang="en-GB" dirty="0">
              <a:cs typeface="Calibri" panose="020F0502020204030204"/>
            </a:endParaRPr>
          </a:p>
          <a:p>
            <a:pPr algn="just"/>
            <a:r>
              <a:rPr lang="en-GB" sz="2800" dirty="0">
                <a:ea typeface="+mn-lt"/>
                <a:cs typeface="+mn-lt"/>
              </a:rPr>
              <a:t>Qualitative data was collected post intervention and after the pre and post WEMWBS questionnaire had been completed. Semi-structured interviews were utilised to identify themes relating to the aim and objectives. The sample were two volunteers who each had the (one of) the least and most improved WEMWBS scores from the cohort.</a:t>
            </a:r>
          </a:p>
          <a:p>
            <a:endParaRPr lang="en-GB" sz="2800" dirty="0">
              <a:ea typeface="+mn-lt"/>
              <a:cs typeface="+mn-lt"/>
            </a:endParaRPr>
          </a:p>
          <a:p>
            <a:endParaRPr lang="en-GB" dirty="0">
              <a:cs typeface="Calibri"/>
            </a:endParaRPr>
          </a:p>
          <a:p>
            <a:endParaRPr lang="en-GB" sz="2800" dirty="0">
              <a:cs typeface="Calibri" panose="020F0502020204030204"/>
            </a:endParaRPr>
          </a:p>
          <a:p>
            <a:endParaRPr lang="en-GB" dirty="0">
              <a:cs typeface="Calibri" panose="020F0502020204030204"/>
            </a:endParaRPr>
          </a:p>
          <a:p>
            <a:pPr algn="just"/>
            <a:endParaRPr lang="en-GB" dirty="0"/>
          </a:p>
        </p:txBody>
      </p:sp>
      <p:sp>
        <p:nvSpPr>
          <p:cNvPr id="12" name="Rectangle 11">
            <a:extLst>
              <a:ext uri="{FF2B5EF4-FFF2-40B4-BE49-F238E27FC236}">
                <a16:creationId xmlns:a16="http://schemas.microsoft.com/office/drawing/2014/main" id="{3346EF74-3F89-6847-B065-6A7C59C6B548}"/>
              </a:ext>
            </a:extLst>
          </p:cNvPr>
          <p:cNvSpPr/>
          <p:nvPr/>
        </p:nvSpPr>
        <p:spPr>
          <a:xfrm>
            <a:off x="16876239" y="19252788"/>
            <a:ext cx="14452810" cy="20815712"/>
          </a:xfrm>
          <a:prstGeom prst="rect">
            <a:avLst/>
          </a:prstGeom>
          <a:solidFill>
            <a:schemeClr val="bg1"/>
          </a:solidFill>
          <a:ln w="57150">
            <a:solidFill>
              <a:srgbClr val="00B0F0"/>
            </a:solidFill>
          </a:ln>
        </p:spPr>
        <p:txBody>
          <a:bodyPr wrap="square" lIns="91440" tIns="45720" rIns="91440" bIns="45720" anchor="t">
            <a:noAutofit/>
          </a:bodyPr>
          <a:lstStyle/>
          <a:p>
            <a:r>
              <a:rPr lang="en-US" sz="2800" b="1" dirty="0">
                <a:cs typeface="Calibri"/>
              </a:rPr>
              <a:t>Quantitative results</a:t>
            </a:r>
            <a:endParaRPr lang="en-US" sz="2800" dirty="0">
              <a:cs typeface="Calibri"/>
            </a:endParaRPr>
          </a:p>
          <a:p>
            <a:r>
              <a:rPr lang="en-US" sz="2800" dirty="0"/>
              <a:t>SPSS was used to </a:t>
            </a:r>
            <a:r>
              <a:rPr lang="en-GB" sz="2800" dirty="0"/>
              <a:t>analyse</a:t>
            </a:r>
            <a:r>
              <a:rPr lang="en-US" sz="2800" dirty="0"/>
              <a:t> data and tests for normality completed. Pre WEMWBS scores were assessed for normality,  and the Kolmogorov-Smirnov statistic showed a significance 0.200. This non-significant result indicated normality, </a:t>
            </a:r>
            <a:r>
              <a:rPr lang="en-US" sz="2800" dirty="0">
                <a:ea typeface="+mn-lt"/>
                <a:cs typeface="+mn-lt"/>
              </a:rPr>
              <a:t>so parametric statistics were used</a:t>
            </a:r>
            <a:r>
              <a:rPr lang="en-US" sz="2800" dirty="0"/>
              <a:t>.</a:t>
            </a:r>
            <a:endParaRPr lang="en-US" sz="2800" dirty="0">
              <a:cs typeface="Calibri"/>
            </a:endParaRPr>
          </a:p>
          <a:p>
            <a:endParaRPr lang="en-US" sz="1600" dirty="0"/>
          </a:p>
          <a:p>
            <a:endParaRPr lang="en-US" dirty="0">
              <a:cs typeface="Calibri"/>
            </a:endParaRPr>
          </a:p>
          <a:p>
            <a:endParaRPr lang="en-US" dirty="0">
              <a:latin typeface="Calibri" panose="020F0502020204030204"/>
              <a:ea typeface="Times New Roman" panose="02020603050405020304" pitchFamily="18" charset="0"/>
              <a:cs typeface="Calibri" panose="020F0502020204030204"/>
            </a:endParaRPr>
          </a:p>
          <a:p>
            <a:endParaRPr lang="en-US" dirty="0">
              <a:latin typeface="Calibri" panose="020F0502020204030204"/>
              <a:ea typeface="Times New Roman" panose="02020603050405020304" pitchFamily="18" charset="0"/>
              <a:cs typeface="Calibri" panose="020F0502020204030204"/>
            </a:endParaRPr>
          </a:p>
          <a:p>
            <a:endParaRPr lang="en-GB" sz="2800" dirty="0">
              <a:latin typeface="Book Antiqua" panose="02040602050305030304" pitchFamily="18" charset="0"/>
              <a:ea typeface="Times New Roman" panose="02020603050405020304" pitchFamily="18" charset="0"/>
            </a:endParaRPr>
          </a:p>
          <a:p>
            <a:endParaRPr lang="en-GB" sz="2800" dirty="0">
              <a:latin typeface="Book Antiqua" panose="02040602050305030304" pitchFamily="18" charset="0"/>
              <a:ea typeface="Times New Roman" panose="02020603050405020304" pitchFamily="18" charset="0"/>
            </a:endParaRPr>
          </a:p>
          <a:p>
            <a:endParaRPr lang="en-GB" sz="2800" dirty="0">
              <a:latin typeface="Book Antiqua" panose="02040602050305030304" pitchFamily="18" charset="0"/>
              <a:ea typeface="Times New Roman" panose="02020603050405020304" pitchFamily="18" charset="0"/>
            </a:endParaRPr>
          </a:p>
          <a:p>
            <a:endParaRPr lang="en-GB" sz="2800" dirty="0">
              <a:latin typeface="Book Antiqua" panose="02040602050305030304" pitchFamily="18" charset="0"/>
              <a:ea typeface="Times New Roman" panose="02020603050405020304" pitchFamily="18" charset="0"/>
            </a:endParaRPr>
          </a:p>
          <a:p>
            <a:endParaRPr lang="en-GB" sz="2800" dirty="0">
              <a:latin typeface="Book Antiqua" panose="02040602050305030304" pitchFamily="18" charset="0"/>
              <a:ea typeface="Times New Roman" panose="02020603050405020304" pitchFamily="18" charset="0"/>
            </a:endParaRPr>
          </a:p>
          <a:p>
            <a:endParaRPr lang="en-GB" sz="2800" dirty="0">
              <a:latin typeface="Book Antiqua" panose="02040602050305030304" pitchFamily="18" charset="0"/>
              <a:ea typeface="Times New Roman" panose="02020603050405020304" pitchFamily="18" charset="0"/>
            </a:endParaRPr>
          </a:p>
          <a:p>
            <a:endParaRPr lang="en-GB" sz="2800" dirty="0">
              <a:latin typeface="Book Antiqua" panose="02040602050305030304" pitchFamily="18" charset="0"/>
              <a:ea typeface="Times New Roman" panose="02020603050405020304" pitchFamily="18" charset="0"/>
            </a:endParaRPr>
          </a:p>
          <a:p>
            <a:endParaRPr lang="en-GB" sz="2800" dirty="0">
              <a:latin typeface="Book Antiqua" panose="02040602050305030304" pitchFamily="18" charset="0"/>
              <a:ea typeface="Times New Roman" panose="02020603050405020304" pitchFamily="18" charset="0"/>
            </a:endParaRPr>
          </a:p>
          <a:p>
            <a:endParaRPr lang="en-GB" sz="2800" dirty="0">
              <a:latin typeface="Book Antiqua" panose="02040602050305030304" pitchFamily="18" charset="0"/>
              <a:ea typeface="Times New Roman" panose="02020603050405020304" pitchFamily="18" charset="0"/>
            </a:endParaRPr>
          </a:p>
          <a:p>
            <a:endParaRPr lang="en-GB" sz="2800" dirty="0">
              <a:latin typeface="Book Antiqua" panose="02040602050305030304" pitchFamily="18" charset="0"/>
              <a:ea typeface="Times New Roman" panose="02020603050405020304" pitchFamily="18" charset="0"/>
            </a:endParaRPr>
          </a:p>
          <a:p>
            <a:endParaRPr lang="en-GB" sz="2800" dirty="0">
              <a:latin typeface="Book Antiqua" panose="02040602050305030304" pitchFamily="18" charset="0"/>
              <a:ea typeface="Times New Roman" panose="02020603050405020304" pitchFamily="18" charset="0"/>
            </a:endParaRPr>
          </a:p>
          <a:p>
            <a:endParaRPr lang="en-GB" sz="2800" dirty="0">
              <a:latin typeface="Book Antiqua" panose="02040602050305030304" pitchFamily="18" charset="0"/>
              <a:ea typeface="Times New Roman" panose="02020603050405020304" pitchFamily="18" charset="0"/>
            </a:endParaRPr>
          </a:p>
          <a:p>
            <a:endParaRPr lang="en-GB" sz="2800" b="1" dirty="0">
              <a:latin typeface="Calibri"/>
              <a:ea typeface="Times New Roman" panose="02020603050405020304" pitchFamily="18" charset="0"/>
              <a:cs typeface="Calibri"/>
            </a:endParaRPr>
          </a:p>
          <a:p>
            <a:r>
              <a:rPr lang="en-GB" sz="2800" b="1" dirty="0">
                <a:latin typeface="Calibri"/>
                <a:ea typeface="Times New Roman" panose="02020603050405020304" pitchFamily="18" charset="0"/>
                <a:cs typeface="Calibri"/>
              </a:rPr>
              <a:t>Qualitative results</a:t>
            </a:r>
            <a:endParaRPr lang="en-GB" sz="2800" dirty="0">
              <a:latin typeface="Book Antiqua" panose="02040602050305030304" pitchFamily="18" charset="0"/>
              <a:ea typeface="Times New Roman" panose="02020603050405020304" pitchFamily="18" charset="0"/>
              <a:cs typeface="Calibri"/>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2800" dirty="0">
              <a:latin typeface="Calibri" panose="020F0502020204030204" pitchFamily="34" charset="0"/>
              <a:ea typeface="Times New Roman" panose="02020603050405020304" pitchFamily="18" charset="0"/>
              <a:cs typeface="Calibri" panose="020F0502020204030204" pitchFamily="34" charset="0"/>
            </a:endParaRPr>
          </a:p>
          <a:p>
            <a:endParaRPr lang="en-GB" sz="1000" dirty="0">
              <a:latin typeface="Calibri" panose="020F0502020204030204" pitchFamily="34" charset="0"/>
              <a:ea typeface="Times New Roman" panose="02020603050405020304" pitchFamily="18" charset="0"/>
              <a:cs typeface="Calibri" panose="020F0502020204030204" pitchFamily="34" charset="0"/>
            </a:endParaRPr>
          </a:p>
          <a:p>
            <a:r>
              <a:rPr lang="en-GB" sz="2800" b="1" dirty="0">
                <a:latin typeface="Calibri" panose="020F0502020204030204" pitchFamily="34" charset="0"/>
                <a:ea typeface="Times New Roman" panose="02020603050405020304" pitchFamily="18" charset="0"/>
                <a:cs typeface="Calibri" panose="020F0502020204030204" pitchFamily="34" charset="0"/>
              </a:rPr>
              <a:t>Q3: </a:t>
            </a:r>
            <a:r>
              <a:rPr lang="en-US" sz="2800" b="1" i="0" dirty="0">
                <a:solidFill>
                  <a:srgbClr val="000000"/>
                </a:solidFill>
                <a:effectLst/>
                <a:latin typeface="Calibri" panose="020F0502020204030204" pitchFamily="34" charset="0"/>
              </a:rPr>
              <a:t>Did accessing the green space of the conservation site have an impact on your wellbeing? </a:t>
            </a:r>
          </a:p>
          <a:p>
            <a:r>
              <a:rPr lang="en-US" sz="2800" b="0" i="0" dirty="0">
                <a:solidFill>
                  <a:srgbClr val="000000"/>
                </a:solidFill>
                <a:effectLst/>
                <a:latin typeface="Calibri" panose="020F0502020204030204" pitchFamily="34" charset="0"/>
              </a:rPr>
              <a:t>“If you let all of your worries and stress go within the time that you've had with nature, you can come back to reality and you're more focused with more clearer thinking” (P1).</a:t>
            </a:r>
          </a:p>
          <a:p>
            <a:endParaRPr lang="en-US" sz="1000" dirty="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r>
              <a:rPr lang="en-US" sz="2800" b="1" i="0" dirty="0">
                <a:solidFill>
                  <a:srgbClr val="000000"/>
                </a:solidFill>
                <a:effectLst/>
                <a:latin typeface="Calibri" panose="020F0502020204030204" pitchFamily="34" charset="0"/>
              </a:rPr>
              <a:t>Q4: For the lesson following the walk, did it feel any different to previous weeks before the walks started? </a:t>
            </a:r>
            <a:r>
              <a:rPr lang="en-US" sz="2800" b="0" i="0" dirty="0">
                <a:solidFill>
                  <a:srgbClr val="000000"/>
                </a:solidFill>
                <a:effectLst/>
                <a:latin typeface="Calibri"/>
                <a:cs typeface="Calibri"/>
              </a:rPr>
              <a:t>“I felt more energetic and more ready to actually do the lesson, I was feeling a lot happier. Normally I just sit there and stare at the wall a bit, but I think I engaged a lot more” (P2).</a:t>
            </a:r>
          </a:p>
          <a:p>
            <a:endParaRPr lang="en-US" sz="1000" dirty="0">
              <a:solidFill>
                <a:srgbClr val="000000"/>
              </a:solidFill>
              <a:latin typeface="Calibri"/>
              <a:ea typeface="Times New Roman" panose="02020603050405020304" pitchFamily="18" charset="0"/>
              <a:cs typeface="Calibri"/>
            </a:endParaRPr>
          </a:p>
          <a:p>
            <a:r>
              <a:rPr lang="en-US" sz="2800" b="1" dirty="0">
                <a:solidFill>
                  <a:srgbClr val="000000"/>
                </a:solidFill>
                <a:latin typeface="Calibri"/>
                <a:ea typeface="Times New Roman" panose="02020603050405020304" pitchFamily="18" charset="0"/>
                <a:cs typeface="Calibri"/>
              </a:rPr>
              <a:t>Q5: </a:t>
            </a:r>
            <a:r>
              <a:rPr lang="en-US" sz="2800" b="1" i="0" dirty="0">
                <a:solidFill>
                  <a:srgbClr val="000000"/>
                </a:solidFill>
                <a:effectLst/>
                <a:latin typeface="Calibri" panose="020F0502020204030204" pitchFamily="34" charset="0"/>
              </a:rPr>
              <a:t>Do you think it would be a good idea to have regular access to green spaces as part of your study programme?  </a:t>
            </a:r>
            <a:r>
              <a:rPr lang="en-US" sz="2800" i="0" dirty="0">
                <a:solidFill>
                  <a:srgbClr val="000000"/>
                </a:solidFill>
                <a:effectLst/>
                <a:latin typeface="Calibri" panose="020F0502020204030204" pitchFamily="34" charset="0"/>
              </a:rPr>
              <a:t>“</a:t>
            </a:r>
            <a:r>
              <a:rPr lang="en-US" sz="2800" b="0" i="0" dirty="0">
                <a:solidFill>
                  <a:srgbClr val="000000"/>
                </a:solidFill>
                <a:effectLst/>
                <a:latin typeface="Calibri" panose="020F0502020204030204" pitchFamily="34" charset="0"/>
              </a:rPr>
              <a:t>I think so, especially now because we have exams pretty soon</a:t>
            </a:r>
            <a:r>
              <a:rPr lang="en-US" sz="2800" dirty="0">
                <a:solidFill>
                  <a:srgbClr val="000000"/>
                </a:solidFill>
                <a:latin typeface="Calibri" panose="020F0502020204030204" pitchFamily="34" charset="0"/>
              </a:rPr>
              <a:t> and</a:t>
            </a:r>
            <a:r>
              <a:rPr lang="en-US" sz="2800" b="0" i="0" dirty="0">
                <a:solidFill>
                  <a:srgbClr val="000000"/>
                </a:solidFill>
                <a:effectLst/>
                <a:latin typeface="Calibri" panose="020F0502020204030204" pitchFamily="34" charset="0"/>
              </a:rPr>
              <a:t> everyone's under a lot of stress. I know some of my class said they have just revised all like week and it's not really good for their mental health, and their wellbeing” (P2)</a:t>
            </a:r>
            <a:endParaRPr lang="en-GB" sz="2800" b="1" dirty="0">
              <a:latin typeface="Calibri"/>
              <a:ea typeface="Times New Roman" panose="02020603050405020304" pitchFamily="18" charset="0"/>
              <a:cs typeface="Calibri"/>
            </a:endParaRPr>
          </a:p>
        </p:txBody>
      </p:sp>
      <p:pic>
        <p:nvPicPr>
          <p:cNvPr id="13" name="Picture 12">
            <a:extLst>
              <a:ext uri="{FF2B5EF4-FFF2-40B4-BE49-F238E27FC236}">
                <a16:creationId xmlns:a16="http://schemas.microsoft.com/office/drawing/2014/main" id="{62414C73-5585-3041-A9F4-316B71FB441B}"/>
              </a:ext>
            </a:extLst>
          </p:cNvPr>
          <p:cNvPicPr>
            <a:picLocks noChangeAspect="1"/>
          </p:cNvPicPr>
          <p:nvPr/>
        </p:nvPicPr>
        <p:blipFill>
          <a:blip r:embed="rId2"/>
          <a:stretch>
            <a:fillRect/>
          </a:stretch>
        </p:blipFill>
        <p:spPr>
          <a:xfrm>
            <a:off x="8191310" y="46824900"/>
            <a:ext cx="7152235" cy="2773867"/>
          </a:xfrm>
          <a:prstGeom prst="rect">
            <a:avLst/>
          </a:prstGeom>
        </p:spPr>
      </p:pic>
      <p:pic>
        <p:nvPicPr>
          <p:cNvPr id="16" name="Picture 15">
            <a:extLst>
              <a:ext uri="{FF2B5EF4-FFF2-40B4-BE49-F238E27FC236}">
                <a16:creationId xmlns:a16="http://schemas.microsoft.com/office/drawing/2014/main" id="{F273F242-3F04-474E-BE45-B45927AA42B1}"/>
              </a:ext>
            </a:extLst>
          </p:cNvPr>
          <p:cNvPicPr>
            <a:picLocks noChangeAspect="1"/>
          </p:cNvPicPr>
          <p:nvPr/>
        </p:nvPicPr>
        <p:blipFill>
          <a:blip r:embed="rId3"/>
          <a:stretch>
            <a:fillRect/>
          </a:stretch>
        </p:blipFill>
        <p:spPr>
          <a:xfrm>
            <a:off x="1025841" y="46824900"/>
            <a:ext cx="6621233" cy="2719577"/>
          </a:xfrm>
          <a:prstGeom prst="rect">
            <a:avLst/>
          </a:prstGeom>
        </p:spPr>
      </p:pic>
      <p:sp>
        <p:nvSpPr>
          <p:cNvPr id="2" name="TextBox 1">
            <a:extLst>
              <a:ext uri="{FF2B5EF4-FFF2-40B4-BE49-F238E27FC236}">
                <a16:creationId xmlns:a16="http://schemas.microsoft.com/office/drawing/2014/main" id="{C40EC3B0-AF48-FF48-B2AD-2E102185B5DB}"/>
              </a:ext>
            </a:extLst>
          </p:cNvPr>
          <p:cNvSpPr txBox="1"/>
          <p:nvPr/>
        </p:nvSpPr>
        <p:spPr>
          <a:xfrm>
            <a:off x="903940" y="8065039"/>
            <a:ext cx="14400000" cy="1080000"/>
          </a:xfrm>
          <a:prstGeom prst="roundRect">
            <a:avLst/>
          </a:prstGeom>
          <a:solidFill>
            <a:srgbClr val="00B0F0"/>
          </a:solidFill>
        </p:spPr>
        <p:txBody>
          <a:bodyPr wrap="square" rtlCol="0" anchor="ctr">
            <a:noAutofit/>
          </a:bodyPr>
          <a:lstStyle/>
          <a:p>
            <a:pPr algn="ctr">
              <a:spcAft>
                <a:spcPts val="0"/>
              </a:spcAft>
            </a:pPr>
            <a:r>
              <a:rPr lang="en-GB" sz="3600" b="1" dirty="0">
                <a:solidFill>
                  <a:schemeClr val="bg1"/>
                </a:solidFill>
                <a:latin typeface="Arial Black" panose="020B0604020202020204" pitchFamily="34" charset="0"/>
                <a:ea typeface="Times New Roman" panose="02020603050405020304" pitchFamily="18" charset="0"/>
                <a:cs typeface="Arial Black" panose="020B0604020202020204" pitchFamily="34" charset="0"/>
              </a:rPr>
              <a:t>Background</a:t>
            </a:r>
          </a:p>
        </p:txBody>
      </p:sp>
      <p:sp>
        <p:nvSpPr>
          <p:cNvPr id="26" name="TextBox 25">
            <a:extLst>
              <a:ext uri="{FF2B5EF4-FFF2-40B4-BE49-F238E27FC236}">
                <a16:creationId xmlns:a16="http://schemas.microsoft.com/office/drawing/2014/main" id="{027CE99C-5649-7C4D-B9E2-89453609D92E}"/>
              </a:ext>
            </a:extLst>
          </p:cNvPr>
          <p:cNvSpPr txBox="1"/>
          <p:nvPr/>
        </p:nvSpPr>
        <p:spPr>
          <a:xfrm>
            <a:off x="16840200" y="8065039"/>
            <a:ext cx="14415731" cy="1080000"/>
          </a:xfrm>
          <a:prstGeom prst="roundRect">
            <a:avLst/>
          </a:prstGeom>
          <a:solidFill>
            <a:srgbClr val="00B0F0"/>
          </a:solidFill>
        </p:spPr>
        <p:txBody>
          <a:bodyPr wrap="square" rtlCol="0" anchor="ctr">
            <a:noAutofit/>
          </a:bodyPr>
          <a:lstStyle/>
          <a:p>
            <a:pPr algn="ctr">
              <a:spcAft>
                <a:spcPts val="0"/>
              </a:spcAft>
            </a:pPr>
            <a:r>
              <a:rPr lang="en-GB" sz="3600" b="1" dirty="0">
                <a:solidFill>
                  <a:schemeClr val="bg1"/>
                </a:solidFill>
                <a:latin typeface="Arial Black" panose="020B0604020202020204" pitchFamily="34" charset="0"/>
                <a:ea typeface="Times New Roman" panose="02020603050405020304" pitchFamily="18" charset="0"/>
                <a:cs typeface="Arial Black" panose="020B0604020202020204" pitchFamily="34" charset="0"/>
              </a:rPr>
              <a:t>Methods</a:t>
            </a:r>
          </a:p>
        </p:txBody>
      </p:sp>
      <p:sp>
        <p:nvSpPr>
          <p:cNvPr id="3" name="TextBox 2">
            <a:extLst>
              <a:ext uri="{FF2B5EF4-FFF2-40B4-BE49-F238E27FC236}">
                <a16:creationId xmlns:a16="http://schemas.microsoft.com/office/drawing/2014/main" id="{22CFE0E9-80E1-1143-8800-2B42638033CA}"/>
              </a:ext>
            </a:extLst>
          </p:cNvPr>
          <p:cNvSpPr txBox="1"/>
          <p:nvPr/>
        </p:nvSpPr>
        <p:spPr>
          <a:xfrm>
            <a:off x="850144" y="35905342"/>
            <a:ext cx="14452810" cy="1080000"/>
          </a:xfrm>
          <a:prstGeom prst="roundRect">
            <a:avLst/>
          </a:prstGeom>
          <a:solidFill>
            <a:srgbClr val="00B0F0"/>
          </a:solidFill>
        </p:spPr>
        <p:txBody>
          <a:bodyPr wrap="square" rtlCol="0" anchor="ctr">
            <a:noAutofit/>
          </a:bodyPr>
          <a:lstStyle/>
          <a:p>
            <a:pPr algn="ctr">
              <a:spcAft>
                <a:spcPts val="0"/>
              </a:spcAft>
            </a:pPr>
            <a:r>
              <a:rPr lang="en-GB" sz="3600" b="1" dirty="0">
                <a:solidFill>
                  <a:schemeClr val="bg1"/>
                </a:solidFill>
                <a:latin typeface="Arial Black" panose="020B0604020202020204" pitchFamily="34" charset="0"/>
                <a:ea typeface="Times New Roman" panose="02020603050405020304" pitchFamily="18" charset="0"/>
                <a:cs typeface="Arial Black" panose="020B0604020202020204" pitchFamily="34" charset="0"/>
              </a:rPr>
              <a:t>Aims and objectives</a:t>
            </a:r>
          </a:p>
        </p:txBody>
      </p:sp>
      <p:sp>
        <p:nvSpPr>
          <p:cNvPr id="5" name="TextBox 4">
            <a:extLst>
              <a:ext uri="{FF2B5EF4-FFF2-40B4-BE49-F238E27FC236}">
                <a16:creationId xmlns:a16="http://schemas.microsoft.com/office/drawing/2014/main" id="{5F74BFB1-58F1-1C4F-934A-340C4C7C9C70}"/>
              </a:ext>
            </a:extLst>
          </p:cNvPr>
          <p:cNvSpPr txBox="1"/>
          <p:nvPr/>
        </p:nvSpPr>
        <p:spPr>
          <a:xfrm>
            <a:off x="16836687" y="17805482"/>
            <a:ext cx="14492361" cy="1080000"/>
          </a:xfrm>
          <a:prstGeom prst="roundRect">
            <a:avLst/>
          </a:prstGeom>
          <a:solidFill>
            <a:srgbClr val="00B0F0"/>
          </a:solidFill>
        </p:spPr>
        <p:txBody>
          <a:bodyPr wrap="square" rtlCol="0" anchor="ctr">
            <a:noAutofit/>
          </a:bodyPr>
          <a:lstStyle/>
          <a:p>
            <a:pPr algn="ctr"/>
            <a:r>
              <a:rPr lang="en-GB" sz="3600" b="1" dirty="0">
                <a:solidFill>
                  <a:schemeClr val="bg1"/>
                </a:solidFill>
                <a:latin typeface="Arial Black" panose="020B0604020202020204" pitchFamily="34" charset="0"/>
                <a:ea typeface="Times New Roman" panose="02020603050405020304" pitchFamily="18" charset="0"/>
                <a:cs typeface="Arial Black" panose="020B0604020202020204" pitchFamily="34" charset="0"/>
              </a:rPr>
              <a:t>Initial findings</a:t>
            </a:r>
          </a:p>
        </p:txBody>
      </p:sp>
      <p:sp>
        <p:nvSpPr>
          <p:cNvPr id="35" name="Rectangle 34">
            <a:extLst>
              <a:ext uri="{FF2B5EF4-FFF2-40B4-BE49-F238E27FC236}">
                <a16:creationId xmlns:a16="http://schemas.microsoft.com/office/drawing/2014/main" id="{0FD0652C-627B-EC41-A550-C01907085912}"/>
              </a:ext>
            </a:extLst>
          </p:cNvPr>
          <p:cNvSpPr/>
          <p:nvPr/>
        </p:nvSpPr>
        <p:spPr>
          <a:xfrm>
            <a:off x="911900" y="9555045"/>
            <a:ext cx="14400000" cy="21641495"/>
          </a:xfrm>
          <a:prstGeom prst="rect">
            <a:avLst/>
          </a:prstGeom>
          <a:solidFill>
            <a:schemeClr val="bg1"/>
          </a:solidFill>
          <a:ln w="57150">
            <a:solidFill>
              <a:srgbClr val="00B0F0"/>
            </a:solidFill>
          </a:ln>
        </p:spPr>
        <p:txBody>
          <a:bodyPr wrap="square" lIns="91440" tIns="45720" rIns="91440" bIns="45720" anchor="t">
            <a:noAutofit/>
          </a:bodyPr>
          <a:lstStyle/>
          <a:p>
            <a:pPr marL="457200" indent="-457200">
              <a:buFont typeface="Arial" panose="020B0604020202020204" pitchFamily="34" charset="0"/>
              <a:buChar char="•"/>
            </a:pPr>
            <a:r>
              <a:rPr lang="en-US" sz="2800" dirty="0"/>
              <a:t>Studying for exams is perceived as being a highly stressful time (Connor, 2001; Putwain, 2009). This can have a significant and detrimental impact on wellbeing (Denscombe, 2000) and mental health (Roome &amp; Soane, 2019). Due to the Covid-19 pandemic, the 2021-22 cohort have yet to experience academic exams (Times Educational Supplement, 2021). </a:t>
            </a:r>
            <a:endParaRPr lang="en-US" sz="2800" dirty="0">
              <a:cs typeface="Calibri"/>
            </a:endParaRPr>
          </a:p>
          <a:p>
            <a:endParaRPr lang="en-US" sz="2800" dirty="0">
              <a:cs typeface="Calibri"/>
            </a:endParaRPr>
          </a:p>
          <a:p>
            <a:pPr marL="457200" indent="-457200">
              <a:buFont typeface="Arial"/>
              <a:buChar char="•"/>
            </a:pPr>
            <a:r>
              <a:rPr lang="en-US" sz="2800" dirty="0"/>
              <a:t>Contact with nature and natural environments (green spaces) can improve mood and restore attention, reduce stress, promote wellbeing and lead to many other health and restorative outcomes (Kaplan &amp; Kaplan 1989; Ulrich, 1991; Kaplan, 1995; Hartig et al., 2014).  </a:t>
            </a:r>
            <a:endParaRPr lang="en-US" sz="2800" dirty="0">
              <a:cs typeface="Calibri"/>
            </a:endParaRPr>
          </a:p>
          <a:p>
            <a:endParaRPr lang="en-US" sz="2800" dirty="0">
              <a:cs typeface="Calibri"/>
            </a:endParaRPr>
          </a:p>
          <a:p>
            <a:pPr marL="457200" indent="-457200">
              <a:buFont typeface="Arial"/>
              <a:buChar char="•"/>
            </a:pPr>
            <a:r>
              <a:rPr lang="en-US" sz="2800" dirty="0"/>
              <a:t>Mental fatigue, whilst not always accompanied by stress, could be considered a ‘stress after effect’ that increases further vulnerability to stress (Berto, 2014, pp396). Poor mental health is one of the most significant economic social challenges of the 21st Century (Harvey et al., 2020) and in the UK, youth are currently experiencing a mental health crisis (Thompson &amp; Katikireddi, 2018).  </a:t>
            </a:r>
            <a:endParaRPr lang="en-US" sz="2800" dirty="0">
              <a:cs typeface="Calibri"/>
            </a:endParaRPr>
          </a:p>
          <a:p>
            <a:endParaRPr lang="en-US" sz="2800" dirty="0">
              <a:cs typeface="Calibri"/>
            </a:endParaRPr>
          </a:p>
          <a:p>
            <a:pPr marL="457200" indent="-457200">
              <a:buFont typeface="Arial"/>
              <a:buChar char="•"/>
            </a:pPr>
            <a:r>
              <a:rPr lang="en-US" sz="2800" dirty="0"/>
              <a:t>Poor mental health is not solely related to exams. However, educational establishments have the unique advantage of being able to offer health-promoting activities to a wide demographic. This could be essential due to the shortage of mental health professionals and the related resources made available to this age-group (National Audit Office, 2018). Birch (2020) suggested that this shifts the challenge in providing support to society, calling for new ways of thinking and resourcing.</a:t>
            </a:r>
            <a:r>
              <a:rPr lang="en-US" dirty="0"/>
              <a:t> </a:t>
            </a:r>
            <a:endParaRPr lang="en-US" dirty="0">
              <a:cs typeface="Calibri" panose="020F0502020204030204"/>
            </a:endParaRPr>
          </a:p>
          <a:p>
            <a:endParaRPr lang="en-US" dirty="0">
              <a:latin typeface="Calibri"/>
              <a:ea typeface="Times New Roman" panose="02020603050405020304" pitchFamily="18" charset="0"/>
              <a:cs typeface="Calibri"/>
            </a:endParaRPr>
          </a:p>
          <a:p>
            <a:pPr marL="457200" indent="-457200">
              <a:buFont typeface="Arial"/>
              <a:buChar char="•"/>
            </a:pPr>
            <a:r>
              <a:rPr lang="en-GB" sz="2800" dirty="0">
                <a:ea typeface="+mn-lt"/>
                <a:cs typeface="+mn-lt"/>
              </a:rPr>
              <a:t>Research in the UK relating to exam stress has highlighted a variety of self-perceived and environmental impacts. These include research by Denscombe (2000) on the burden of coursework, teacher pressure and the importance of exams relating to future careers, an investigation by Putwain (2009) on aspiration, motivation, and esteem, perceived parental pressure, examination anxiety and examination preparation and practice and Banks &amp; Smythe’s (2015), study on the school environment in general, incorporating many of the previously identified impacts.</a:t>
            </a:r>
            <a:endParaRPr lang="en-US" sz="2800" dirty="0">
              <a:ea typeface="+mn-lt"/>
              <a:cs typeface="+mn-lt"/>
            </a:endParaRPr>
          </a:p>
          <a:p>
            <a:endParaRPr lang="en-GB" sz="2800" dirty="0">
              <a:ea typeface="+mn-lt"/>
              <a:cs typeface="+mn-lt"/>
            </a:endParaRPr>
          </a:p>
          <a:p>
            <a:pPr marL="457200" indent="-457200">
              <a:buFont typeface="Arial"/>
              <a:buChar char="•"/>
            </a:pPr>
            <a:r>
              <a:rPr lang="en-GB" sz="2800" dirty="0">
                <a:ea typeface="+mn-lt"/>
                <a:cs typeface="+mn-lt"/>
              </a:rPr>
              <a:t>Roome &amp; Soane (2019) went a step further and identified learner perceptions on what helped them to alleviate stress associated with exams. These included peer, parental and school support and positive previous experiences. Using the underpinning Achievement Goal Theory (Elliot &amp; MacGregor, 2001) it was identified that those learners with mastery mindset and/or approach goals coped with exam stress much better. Recommendations were made for the school to provide additional support to learners susceptible to exam stress, with the learners themselves identifying the need for support with their wellbeing at this time (Roome &amp; Soane, 2019).</a:t>
            </a:r>
            <a:endParaRPr lang="en-US" sz="2800" dirty="0">
              <a:ea typeface="+mn-lt"/>
              <a:cs typeface="+mn-lt"/>
            </a:endParaRPr>
          </a:p>
          <a:p>
            <a:endParaRPr lang="en-GB" sz="2800" dirty="0">
              <a:ea typeface="+mn-lt"/>
              <a:cs typeface="+mn-lt"/>
            </a:endParaRPr>
          </a:p>
          <a:p>
            <a:pPr marL="457200" indent="-457200">
              <a:buFont typeface="Arial"/>
              <a:buChar char="•"/>
            </a:pPr>
            <a:r>
              <a:rPr lang="en-GB" sz="2800" dirty="0">
                <a:ea typeface="+mn-lt"/>
                <a:cs typeface="+mn-lt"/>
              </a:rPr>
              <a:t>Aherne (2001) carried out a qualitative study on 27 key-stage 5 learners. Patterns identified included over-identification with academic success, the learners that identified this as an impact on stress tended to lack social skills and self-confidence, their identity was their exam grades. Giddens (1991) identified that academic work was a significant contributor to wellbeing as it constituted as part of one’s identity, in the same way as race or gender. Another pattern identified was social inadequacy. For these learners, academic success was not a priority. Typically, these learners had poor social skills and reported feeling isolated. </a:t>
            </a:r>
            <a:endParaRPr lang="en-US" sz="2800" dirty="0">
              <a:ea typeface="+mn-lt"/>
              <a:cs typeface="+mn-lt"/>
            </a:endParaRPr>
          </a:p>
          <a:p>
            <a:endParaRPr lang="en-GB" sz="2800" dirty="0">
              <a:ea typeface="+mn-lt"/>
              <a:cs typeface="+mn-lt"/>
            </a:endParaRPr>
          </a:p>
          <a:p>
            <a:pPr marL="457200" indent="-457200">
              <a:buFont typeface="Arial"/>
              <a:buChar char="•"/>
            </a:pPr>
            <a:r>
              <a:rPr lang="en-GB" sz="2800" dirty="0">
                <a:ea typeface="+mn-lt"/>
                <a:cs typeface="+mn-lt"/>
              </a:rPr>
              <a:t>No research associated with exam stress has been found that has utilised a wellbeing intervention based on accessing greenspaces and contact with restorative environments.</a:t>
            </a:r>
          </a:p>
          <a:p>
            <a:endParaRPr lang="en-US" dirty="0">
              <a:latin typeface="Calibri"/>
              <a:ea typeface="Times New Roman" panose="02020603050405020304" pitchFamily="18" charset="0"/>
              <a:cs typeface="Calibri"/>
            </a:endParaRPr>
          </a:p>
        </p:txBody>
      </p:sp>
      <p:sp>
        <p:nvSpPr>
          <p:cNvPr id="18" name="TextBox 17">
            <a:extLst>
              <a:ext uri="{FF2B5EF4-FFF2-40B4-BE49-F238E27FC236}">
                <a16:creationId xmlns:a16="http://schemas.microsoft.com/office/drawing/2014/main" id="{D8E60F69-3C47-4D49-BEC1-41C9A4B12A58}"/>
              </a:ext>
            </a:extLst>
          </p:cNvPr>
          <p:cNvSpPr txBox="1"/>
          <p:nvPr/>
        </p:nvSpPr>
        <p:spPr>
          <a:xfrm>
            <a:off x="3984171" y="15577457"/>
            <a:ext cx="237566" cy="369332"/>
          </a:xfrm>
          <a:prstGeom prst="rect">
            <a:avLst/>
          </a:prstGeom>
          <a:noFill/>
        </p:spPr>
        <p:txBody>
          <a:bodyPr wrap="none" rtlCol="0">
            <a:spAutoFit/>
          </a:bodyPr>
          <a:lstStyle/>
          <a:p>
            <a:r>
              <a:rPr lang="en-GB"/>
              <a:t> </a:t>
            </a:r>
          </a:p>
        </p:txBody>
      </p:sp>
      <p:pic>
        <p:nvPicPr>
          <p:cNvPr id="14" name="Picture 14">
            <a:extLst>
              <a:ext uri="{FF2B5EF4-FFF2-40B4-BE49-F238E27FC236}">
                <a16:creationId xmlns:a16="http://schemas.microsoft.com/office/drawing/2014/main" id="{C17D101F-B3CF-33AC-A43E-AAB6A92AE193}"/>
              </a:ext>
            </a:extLst>
          </p:cNvPr>
          <p:cNvPicPr>
            <a:picLocks noChangeAspect="1"/>
          </p:cNvPicPr>
          <p:nvPr/>
        </p:nvPicPr>
        <p:blipFill>
          <a:blip r:embed="rId4"/>
          <a:stretch>
            <a:fillRect/>
          </a:stretch>
        </p:blipFill>
        <p:spPr>
          <a:xfrm>
            <a:off x="10703331" y="31787089"/>
            <a:ext cx="4608569" cy="3564330"/>
          </a:xfrm>
          <a:prstGeom prst="rect">
            <a:avLst/>
          </a:prstGeom>
          <a:noFill/>
          <a:ln w="12700">
            <a:solidFill>
              <a:srgbClr val="00B0F0"/>
            </a:solidFill>
          </a:ln>
        </p:spPr>
      </p:pic>
      <p:pic>
        <p:nvPicPr>
          <p:cNvPr id="15" name="Picture 16">
            <a:extLst>
              <a:ext uri="{FF2B5EF4-FFF2-40B4-BE49-F238E27FC236}">
                <a16:creationId xmlns:a16="http://schemas.microsoft.com/office/drawing/2014/main" id="{AEF6B977-ACD9-32EF-86A3-28ACBE677E26}"/>
              </a:ext>
            </a:extLst>
          </p:cNvPr>
          <p:cNvPicPr>
            <a:picLocks noChangeAspect="1"/>
          </p:cNvPicPr>
          <p:nvPr/>
        </p:nvPicPr>
        <p:blipFill>
          <a:blip r:embed="rId5"/>
          <a:stretch>
            <a:fillRect/>
          </a:stretch>
        </p:blipFill>
        <p:spPr>
          <a:xfrm>
            <a:off x="5698454" y="31787089"/>
            <a:ext cx="4890182" cy="3527858"/>
          </a:xfrm>
          <a:prstGeom prst="rect">
            <a:avLst/>
          </a:prstGeom>
          <a:ln w="12700">
            <a:solidFill>
              <a:srgbClr val="00B0F0"/>
            </a:solidFill>
          </a:ln>
        </p:spPr>
      </p:pic>
      <p:pic>
        <p:nvPicPr>
          <p:cNvPr id="19" name="Picture 19" descr="A picture containing grass, outdoor, field, plant&#10;&#10;Description automatically generated">
            <a:extLst>
              <a:ext uri="{FF2B5EF4-FFF2-40B4-BE49-F238E27FC236}">
                <a16:creationId xmlns:a16="http://schemas.microsoft.com/office/drawing/2014/main" id="{A0905C7D-EAAC-BCDF-DC8C-7A9AFD6D3FE4}"/>
              </a:ext>
            </a:extLst>
          </p:cNvPr>
          <p:cNvPicPr>
            <a:picLocks noChangeAspect="1"/>
          </p:cNvPicPr>
          <p:nvPr/>
        </p:nvPicPr>
        <p:blipFill>
          <a:blip r:embed="rId6"/>
          <a:stretch>
            <a:fillRect/>
          </a:stretch>
        </p:blipFill>
        <p:spPr>
          <a:xfrm>
            <a:off x="881727" y="31787089"/>
            <a:ext cx="4684754" cy="3527858"/>
          </a:xfrm>
          <a:prstGeom prst="rect">
            <a:avLst/>
          </a:prstGeom>
          <a:ln w="12700">
            <a:solidFill>
              <a:srgbClr val="00B0F0"/>
            </a:solidFill>
          </a:ln>
        </p:spPr>
      </p:pic>
      <p:pic>
        <p:nvPicPr>
          <p:cNvPr id="28" name="Picture 27">
            <a:extLst>
              <a:ext uri="{FF2B5EF4-FFF2-40B4-BE49-F238E27FC236}">
                <a16:creationId xmlns:a16="http://schemas.microsoft.com/office/drawing/2014/main" id="{A14FF8C2-0957-4385-B2FD-0B265F61692D}"/>
              </a:ext>
            </a:extLst>
          </p:cNvPr>
          <p:cNvPicPr>
            <a:picLocks noChangeAspect="1"/>
          </p:cNvPicPr>
          <p:nvPr/>
        </p:nvPicPr>
        <p:blipFill rotWithShape="1">
          <a:blip r:embed="rId7"/>
          <a:srcRect l="11202" r="10434"/>
          <a:stretch/>
        </p:blipFill>
        <p:spPr>
          <a:xfrm>
            <a:off x="24827364" y="29757894"/>
            <a:ext cx="6305423" cy="5384201"/>
          </a:xfrm>
          <a:prstGeom prst="rect">
            <a:avLst/>
          </a:prstGeom>
          <a:ln w="12700">
            <a:solidFill>
              <a:srgbClr val="00B0F0"/>
            </a:solidFill>
          </a:ln>
        </p:spPr>
      </p:pic>
      <p:sp>
        <p:nvSpPr>
          <p:cNvPr id="29" name="TextBox 28">
            <a:extLst>
              <a:ext uri="{FF2B5EF4-FFF2-40B4-BE49-F238E27FC236}">
                <a16:creationId xmlns:a16="http://schemas.microsoft.com/office/drawing/2014/main" id="{98108FE8-519D-4AEA-9283-B3C3FB20404F}"/>
              </a:ext>
            </a:extLst>
          </p:cNvPr>
          <p:cNvSpPr txBox="1"/>
          <p:nvPr/>
        </p:nvSpPr>
        <p:spPr>
          <a:xfrm>
            <a:off x="16876227" y="28005593"/>
            <a:ext cx="14611161" cy="1384995"/>
          </a:xfrm>
          <a:prstGeom prst="rect">
            <a:avLst/>
          </a:prstGeom>
          <a:noFill/>
        </p:spPr>
        <p:txBody>
          <a:bodyPr wrap="square" rtlCol="0">
            <a:spAutoFit/>
          </a:bodyPr>
          <a:lstStyle/>
          <a:p>
            <a:r>
              <a:rPr lang="en-GB" sz="2800" dirty="0">
                <a:latin typeface="Calibri" panose="020F0502020204030204" pitchFamily="34" charset="0"/>
                <a:ea typeface="Times New Roman" panose="02020603050405020304" pitchFamily="18" charset="0"/>
                <a:cs typeface="Calibri" panose="020F0502020204030204" pitchFamily="34" charset="0"/>
              </a:rPr>
              <a:t>Nvivo12 was used to analyse the responses to five questions, based on the aims and objectives. A word frequency analysis of both participants responses was carried out, with the resulting word cloud based on frequency of words used in response.</a:t>
            </a:r>
          </a:p>
        </p:txBody>
      </p:sp>
      <p:sp>
        <p:nvSpPr>
          <p:cNvPr id="24" name="Rectangle 23">
            <a:extLst>
              <a:ext uri="{FF2B5EF4-FFF2-40B4-BE49-F238E27FC236}">
                <a16:creationId xmlns:a16="http://schemas.microsoft.com/office/drawing/2014/main" id="{7D9247F1-3D61-9C24-E70E-653D5D825DA3}"/>
              </a:ext>
            </a:extLst>
          </p:cNvPr>
          <p:cNvSpPr/>
          <p:nvPr/>
        </p:nvSpPr>
        <p:spPr>
          <a:xfrm>
            <a:off x="16836687" y="41739771"/>
            <a:ext cx="14492361" cy="7858995"/>
          </a:xfrm>
          <a:prstGeom prst="rect">
            <a:avLst/>
          </a:prstGeom>
          <a:solidFill>
            <a:schemeClr val="bg1"/>
          </a:solidFill>
          <a:ln w="57150">
            <a:solidFill>
              <a:srgbClr val="00B0F0"/>
            </a:solidFill>
          </a:ln>
        </p:spPr>
        <p:txBody>
          <a:bodyPr wrap="square" lIns="91440" tIns="45720" rIns="91440" bIns="45720" anchor="t">
            <a:noAutofit/>
          </a:bodyPr>
          <a:lstStyle/>
          <a:p>
            <a:pPr marL="342900" indent="-342900"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Aherne, D., (2001) Understanding student stress: A qualitative approach. </a:t>
            </a:r>
            <a:r>
              <a:rPr lang="en-US" b="0" i="1" u="none" strike="noStrike" dirty="0">
                <a:solidFill>
                  <a:srgbClr val="000000"/>
                </a:solidFill>
                <a:effectLst/>
                <a:latin typeface="Calibri" panose="020F0502020204030204" pitchFamily="34" charset="0"/>
              </a:rPr>
              <a:t>The Irish Journal of Psychology</a:t>
            </a:r>
            <a:r>
              <a:rPr lang="en-US" b="0" i="0" u="none" strike="noStrike" dirty="0">
                <a:solidFill>
                  <a:srgbClr val="000000"/>
                </a:solidFill>
                <a:effectLst/>
                <a:latin typeface="Calibri" panose="020F0502020204030204" pitchFamily="34" charset="0"/>
              </a:rPr>
              <a:t>. 22. 3-4. 176-187.</a:t>
            </a:r>
            <a:r>
              <a:rPr lang="en-US"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Banks, J., Smyth, E., (2015) ‘Your whole life depends on it’: academic stress and high-stakes testing in Ireland, </a:t>
            </a:r>
            <a:r>
              <a:rPr lang="en-US" b="0" i="1" u="none" strike="noStrike" dirty="0">
                <a:solidFill>
                  <a:srgbClr val="000000"/>
                </a:solidFill>
                <a:effectLst/>
                <a:latin typeface="Calibri" panose="020F0502020204030204" pitchFamily="34" charset="0"/>
              </a:rPr>
              <a:t>Journal of Youth Studies</a:t>
            </a:r>
            <a:r>
              <a:rPr lang="en-US" b="0" i="0" u="none" strike="noStrike" dirty="0">
                <a:solidFill>
                  <a:srgbClr val="000000"/>
                </a:solidFill>
                <a:effectLst/>
                <a:latin typeface="Calibri" panose="020F0502020204030204" pitchFamily="34" charset="0"/>
              </a:rPr>
              <a:t>, 18:5, 598-616</a:t>
            </a:r>
            <a:endParaRPr lang="en-US"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Berg, van den, A., Joye, Y., &amp; Koole, S. L., (2016) ‘Why viewing nature is more fascinating and restorative than viewing buildings: A closer look at perceived complexity’, </a:t>
            </a:r>
            <a:r>
              <a:rPr lang="en-US" b="0" i="1" u="none" strike="noStrike" dirty="0">
                <a:solidFill>
                  <a:srgbClr val="000000"/>
                </a:solidFill>
                <a:effectLst/>
                <a:latin typeface="Calibri" panose="020F0502020204030204" pitchFamily="34" charset="0"/>
              </a:rPr>
              <a:t>Urban Forestry and Urban Greening</a:t>
            </a:r>
            <a:r>
              <a:rPr lang="en-US" b="0" i="0" u="none" strike="noStrike" dirty="0">
                <a:solidFill>
                  <a:srgbClr val="000000"/>
                </a:solidFill>
                <a:effectLst/>
                <a:latin typeface="Calibri" panose="020F0502020204030204" pitchFamily="34" charset="0"/>
              </a:rPr>
              <a:t>, 20, pp.397-401.</a:t>
            </a:r>
            <a:r>
              <a:rPr lang="en-US"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Berto, R., (2014)</a:t>
            </a:r>
            <a:r>
              <a:rPr lang="en-US" b="0" i="1" u="none" strike="noStrike" dirty="0">
                <a:solidFill>
                  <a:srgbClr val="000000"/>
                </a:solidFill>
                <a:effectLst/>
                <a:latin typeface="Calibri" panose="020F0502020204030204" pitchFamily="34" charset="0"/>
              </a:rPr>
              <a:t> ‘</a:t>
            </a:r>
            <a:r>
              <a:rPr lang="en-US" b="0" i="0" u="none" strike="noStrike" dirty="0">
                <a:solidFill>
                  <a:srgbClr val="000000"/>
                </a:solidFill>
                <a:effectLst/>
                <a:latin typeface="Calibri" panose="020F0502020204030204" pitchFamily="34" charset="0"/>
              </a:rPr>
              <a:t>The role of nature in coping with psycho-physiological stress: a literature review on restorativeness’,</a:t>
            </a:r>
            <a:r>
              <a:rPr lang="en-US" b="0" i="1" u="none" strike="noStrike" dirty="0">
                <a:solidFill>
                  <a:srgbClr val="000000"/>
                </a:solidFill>
                <a:effectLst/>
                <a:latin typeface="Calibri" panose="020F0502020204030204" pitchFamily="34" charset="0"/>
              </a:rPr>
              <a:t> Behavioural sciences</a:t>
            </a:r>
            <a:r>
              <a:rPr lang="en-US" b="0" i="0" u="none" strike="noStrike" dirty="0">
                <a:solidFill>
                  <a:srgbClr val="000000"/>
                </a:solidFill>
                <a:effectLst/>
                <a:latin typeface="Calibri" panose="020F0502020204030204" pitchFamily="34" charset="0"/>
              </a:rPr>
              <a:t>, 4(4), pp.394-409.</a:t>
            </a:r>
            <a:r>
              <a:rPr lang="en-US"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Birch, J., Rishbeth, C. &amp; Payne, S.R., (2020) ‘Nature doesn't judge you–how urban nature supports young people's mental health and wellbeing in a diverse UK city’, </a:t>
            </a:r>
            <a:r>
              <a:rPr lang="en-US" b="0" i="1" u="none" strike="noStrike" dirty="0">
                <a:solidFill>
                  <a:srgbClr val="000000"/>
                </a:solidFill>
                <a:effectLst/>
                <a:latin typeface="Calibri" panose="020F0502020204030204" pitchFamily="34" charset="0"/>
              </a:rPr>
              <a:t>Health &amp; Place</a:t>
            </a:r>
            <a:r>
              <a:rPr lang="en-US" b="0" i="0" u="none" strike="noStrike" dirty="0">
                <a:solidFill>
                  <a:srgbClr val="000000"/>
                </a:solidFill>
                <a:effectLst/>
                <a:latin typeface="Calibri" panose="020F0502020204030204" pitchFamily="34" charset="0"/>
              </a:rPr>
              <a:t>, 62, p.102-296.</a:t>
            </a:r>
            <a:r>
              <a:rPr lang="en-US"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US" b="0" i="0" u="none" strike="noStrike" dirty="0">
                <a:solidFill>
                  <a:srgbClr val="000000"/>
                </a:solidFill>
                <a:effectLst/>
                <a:latin typeface="Calibri" panose="020F0502020204030204" pitchFamily="34" charset="0"/>
              </a:rPr>
              <a:t>Cohen, L., Manion, L. &amp; Morrison, K., (2018) </a:t>
            </a:r>
            <a:r>
              <a:rPr lang="en-US" b="0" i="1" u="none" strike="noStrike" dirty="0">
                <a:solidFill>
                  <a:srgbClr val="000000"/>
                </a:solidFill>
                <a:effectLst/>
                <a:latin typeface="Calibri" panose="020F0502020204030204" pitchFamily="34" charset="0"/>
              </a:rPr>
              <a:t>Research methods in education</a:t>
            </a:r>
            <a:r>
              <a:rPr lang="en-US" b="0" i="0" u="none" strike="noStrike" dirty="0">
                <a:solidFill>
                  <a:srgbClr val="000000"/>
                </a:solidFill>
                <a:effectLst/>
                <a:latin typeface="Calibri" panose="020F0502020204030204" pitchFamily="34" charset="0"/>
              </a:rPr>
              <a:t>. New York: Routledge</a:t>
            </a:r>
          </a:p>
          <a:p>
            <a:pPr marL="342900" indent="-342900" algn="l" rtl="0" fontAlgn="base">
              <a:buFont typeface="Arial" panose="020B0604020202020204" pitchFamily="34" charset="0"/>
              <a:buChar char="•"/>
            </a:pPr>
            <a:r>
              <a:rPr lang="en-US" b="0" i="0" dirty="0">
                <a:solidFill>
                  <a:srgbClr val="000000"/>
                </a:solidFill>
                <a:effectLst/>
                <a:latin typeface="Calibri" panose="020F0502020204030204" pitchFamily="34" charset="0"/>
              </a:rPr>
              <a:t>Denscombe, M., (2000) ‘Social conditions for stress: young people's experience of doing GCSEs’, </a:t>
            </a:r>
            <a:r>
              <a:rPr lang="en-US" b="0" i="1" dirty="0">
                <a:solidFill>
                  <a:srgbClr val="000000"/>
                </a:solidFill>
                <a:effectLst/>
                <a:latin typeface="Calibri" panose="020F0502020204030204" pitchFamily="34" charset="0"/>
              </a:rPr>
              <a:t>British Educational Research Journal</a:t>
            </a:r>
            <a:r>
              <a:rPr lang="en-US" b="0" i="0" dirty="0">
                <a:solidFill>
                  <a:srgbClr val="000000"/>
                </a:solidFill>
                <a:effectLst/>
                <a:latin typeface="Calibri" panose="020F0502020204030204" pitchFamily="34" charset="0"/>
              </a:rPr>
              <a:t>, 26(3), pp.359-374. </a:t>
            </a:r>
            <a:endParaRPr lang="en-US" dirty="0">
              <a:solidFill>
                <a:srgbClr val="000000"/>
              </a:solidFill>
              <a:latin typeface="Calibri" panose="020F0502020204030204" pitchFamily="34" charset="0"/>
            </a:endParaRPr>
          </a:p>
          <a:p>
            <a:pPr marL="342900" indent="-342900" algn="l" rtl="0" fontAlgn="base">
              <a:buFont typeface="Arial" panose="020B0604020202020204" pitchFamily="34" charset="0"/>
              <a:buChar char="•"/>
            </a:pPr>
            <a:r>
              <a:rPr lang="en-US" b="0" i="0" dirty="0">
                <a:solidFill>
                  <a:srgbClr val="000000"/>
                </a:solidFill>
                <a:effectLst/>
                <a:latin typeface="Calibri" panose="020F0502020204030204" pitchFamily="34" charset="0"/>
              </a:rPr>
              <a:t>Kaplan, R. &amp; Kaplan, S., (1989) </a:t>
            </a:r>
            <a:r>
              <a:rPr lang="en-US" b="0" i="1" dirty="0">
                <a:solidFill>
                  <a:srgbClr val="000000"/>
                </a:solidFill>
                <a:effectLst/>
                <a:latin typeface="Calibri" panose="020F0502020204030204" pitchFamily="34" charset="0"/>
              </a:rPr>
              <a:t>The experience of nature</a:t>
            </a:r>
            <a:r>
              <a:rPr lang="en-US" b="0" i="0" dirty="0">
                <a:solidFill>
                  <a:srgbClr val="000000"/>
                </a:solidFill>
                <a:effectLst/>
                <a:latin typeface="Calibri" panose="020F0502020204030204" pitchFamily="34" charset="0"/>
              </a:rPr>
              <a:t>. Cambridge: Cambridge University Press. </a:t>
            </a:r>
            <a:endParaRPr lang="en-US"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US" b="0" i="0" dirty="0">
                <a:solidFill>
                  <a:srgbClr val="000000"/>
                </a:solidFill>
                <a:effectLst/>
                <a:latin typeface="Calibri" panose="020F0502020204030204" pitchFamily="34" charset="0"/>
              </a:rPr>
              <a:t>Kaplan, S., (1995) ‘The restorative benefits of nature: toward an integrative framework',</a:t>
            </a:r>
            <a:r>
              <a:rPr lang="en-US" b="0" i="1" dirty="0">
                <a:solidFill>
                  <a:srgbClr val="000000"/>
                </a:solidFill>
                <a:effectLst/>
                <a:latin typeface="Calibri" panose="020F0502020204030204" pitchFamily="34" charset="0"/>
              </a:rPr>
              <a:t> Journal of Environmental Psychology</a:t>
            </a:r>
            <a:r>
              <a:rPr lang="en-US" b="0" i="0" dirty="0">
                <a:solidFill>
                  <a:srgbClr val="000000"/>
                </a:solidFill>
                <a:effectLst/>
                <a:latin typeface="Calibri" panose="020F0502020204030204" pitchFamily="34" charset="0"/>
              </a:rPr>
              <a:t>, 15 (3), 169–182 </a:t>
            </a:r>
            <a:endParaRPr lang="en-US"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US" b="0" i="0" dirty="0">
                <a:solidFill>
                  <a:srgbClr val="000000"/>
                </a:solidFill>
                <a:effectLst/>
                <a:latin typeface="Calibri" panose="020F0502020204030204" pitchFamily="34" charset="0"/>
              </a:rPr>
              <a:t>Marselle, M., (2019)</a:t>
            </a:r>
            <a:r>
              <a:rPr lang="en-US" b="0" i="1" dirty="0">
                <a:solidFill>
                  <a:srgbClr val="000000"/>
                </a:solidFill>
                <a:effectLst/>
                <a:latin typeface="Calibri" panose="020F0502020204030204" pitchFamily="34" charset="0"/>
              </a:rPr>
              <a:t> ‘Theoretical foundations of biodiversity and mental well-being’</a:t>
            </a:r>
            <a:r>
              <a:rPr lang="en-US" b="0" i="0" dirty="0">
                <a:solidFill>
                  <a:srgbClr val="000000"/>
                </a:solidFill>
                <a:effectLst/>
                <a:latin typeface="Calibri" panose="020F0502020204030204" pitchFamily="34" charset="0"/>
              </a:rPr>
              <a:t>, in Marselle, M. Biodiversity and health in the face of climate change. Switzerland: Springer Nature, pp.133-158. </a:t>
            </a:r>
          </a:p>
          <a:p>
            <a:pPr marL="342900" indent="-342900" algn="l" rtl="0" fontAlgn="base">
              <a:buFont typeface="Arial" panose="020B0604020202020204" pitchFamily="34" charset="0"/>
              <a:buChar char="•"/>
            </a:pPr>
            <a:r>
              <a:rPr lang="en-GB" b="0" i="0" dirty="0">
                <a:solidFill>
                  <a:srgbClr val="000000"/>
                </a:solidFill>
                <a:effectLst/>
                <a:latin typeface="Calibri" panose="020F0502020204030204" pitchFamily="34" charset="0"/>
              </a:rPr>
              <a:t>NHS Health Scotland. Tennant, R., Hiller, L., Fishwick, R., Platt, S., Joseph, S., Weich, S., Parkinson, J., Secker, J &amp; Stewart-Brown, S. (2007). The Warwick-Edinburgh Mental Well-being Scale (WEMWBS): development and validation. </a:t>
            </a:r>
            <a:endParaRPr lang="en-GB"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GB" b="0" i="0" dirty="0">
                <a:solidFill>
                  <a:srgbClr val="000000"/>
                </a:solidFill>
                <a:effectLst/>
                <a:latin typeface="Calibri" panose="020F0502020204030204" pitchFamily="34" charset="0"/>
              </a:rPr>
              <a:t>Marks, N.A., Cordon, C., Aked, J. &amp; Thompson, S., (2008) Five ways to wellbeing. New economics foundation, pp.1-23. </a:t>
            </a:r>
            <a:endParaRPr lang="en-GB"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GB" b="0" i="0" dirty="0">
                <a:solidFill>
                  <a:srgbClr val="000000"/>
                </a:solidFill>
                <a:effectLst/>
                <a:latin typeface="Calibri" panose="020F0502020204030204" pitchFamily="34" charset="0"/>
              </a:rPr>
              <a:t>Plano Clark, V.L., Huddleston-Casas, C.A., Churchill, S.L., O'Neil Green, D. &amp; Garrett, A.L., (2008)</a:t>
            </a:r>
            <a:r>
              <a:rPr lang="en-GB" b="0" i="1" dirty="0">
                <a:solidFill>
                  <a:srgbClr val="000000"/>
                </a:solidFill>
                <a:effectLst/>
                <a:latin typeface="Calibri" panose="020F0502020204030204" pitchFamily="34" charset="0"/>
              </a:rPr>
              <a:t> ‘</a:t>
            </a:r>
            <a:r>
              <a:rPr lang="en-GB" b="0" i="0" dirty="0">
                <a:solidFill>
                  <a:srgbClr val="000000"/>
                </a:solidFill>
                <a:effectLst/>
                <a:latin typeface="Calibri" panose="020F0502020204030204" pitchFamily="34" charset="0"/>
              </a:rPr>
              <a:t>Mixed methods approaches in family science research’, </a:t>
            </a:r>
            <a:r>
              <a:rPr lang="en-GB" b="0" i="1" dirty="0">
                <a:solidFill>
                  <a:srgbClr val="000000"/>
                </a:solidFill>
                <a:effectLst/>
                <a:latin typeface="Calibri" panose="020F0502020204030204" pitchFamily="34" charset="0"/>
              </a:rPr>
              <a:t>Journal of Family Issues</a:t>
            </a:r>
            <a:r>
              <a:rPr lang="en-GB" b="0" i="0" dirty="0">
                <a:solidFill>
                  <a:srgbClr val="000000"/>
                </a:solidFill>
                <a:effectLst/>
                <a:latin typeface="Calibri" panose="020F0502020204030204" pitchFamily="34" charset="0"/>
              </a:rPr>
              <a:t>, 29(11), pp.1543-1566. </a:t>
            </a:r>
            <a:endParaRPr lang="en-GB"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GB" b="0" i="0" dirty="0">
                <a:solidFill>
                  <a:srgbClr val="000000"/>
                </a:solidFill>
                <a:effectLst/>
                <a:latin typeface="Calibri" panose="020F0502020204030204" pitchFamily="34" charset="0"/>
              </a:rPr>
              <a:t>Putwain, D.W., (2009) ‘Assessment and examination stress in Key Stage 4’, </a:t>
            </a:r>
            <a:r>
              <a:rPr lang="en-GB" b="0" i="1" dirty="0">
                <a:solidFill>
                  <a:srgbClr val="000000"/>
                </a:solidFill>
                <a:effectLst/>
                <a:latin typeface="Calibri" panose="020F0502020204030204" pitchFamily="34" charset="0"/>
              </a:rPr>
              <a:t>British Educational Research Journal</a:t>
            </a:r>
            <a:r>
              <a:rPr lang="en-GB" b="0" i="0" dirty="0">
                <a:solidFill>
                  <a:srgbClr val="000000"/>
                </a:solidFill>
                <a:effectLst/>
                <a:latin typeface="Calibri" panose="020F0502020204030204" pitchFamily="34" charset="0"/>
              </a:rPr>
              <a:t>, 35(3), pp.391-411. </a:t>
            </a:r>
            <a:endParaRPr lang="en-GB"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GB" b="0" i="0" dirty="0">
                <a:solidFill>
                  <a:srgbClr val="000000"/>
                </a:solidFill>
                <a:effectLst/>
                <a:latin typeface="Calibri" panose="020F0502020204030204" pitchFamily="34" charset="0"/>
              </a:rPr>
              <a:t>Roome, T. &amp; Soane, C.A., (2019) GCSE exam stress: Student perceptions of the effects on wellbeing and performance’, </a:t>
            </a:r>
            <a:r>
              <a:rPr lang="en-GB" b="0" i="1" dirty="0">
                <a:solidFill>
                  <a:srgbClr val="000000"/>
                </a:solidFill>
                <a:effectLst/>
                <a:latin typeface="Calibri" panose="020F0502020204030204" pitchFamily="34" charset="0"/>
              </a:rPr>
              <a:t>Pastoral Care in Education</a:t>
            </a:r>
            <a:r>
              <a:rPr lang="en-GB" b="0" i="0" dirty="0">
                <a:solidFill>
                  <a:srgbClr val="000000"/>
                </a:solidFill>
                <a:effectLst/>
                <a:latin typeface="Calibri" panose="020F0502020204030204" pitchFamily="34" charset="0"/>
              </a:rPr>
              <a:t>, 37(4), pp.297-315.  </a:t>
            </a:r>
            <a:endParaRPr lang="en-GB"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GB" b="0" i="0" dirty="0">
                <a:solidFill>
                  <a:srgbClr val="000000"/>
                </a:solidFill>
                <a:effectLst/>
                <a:latin typeface="Calibri" panose="020F0502020204030204" pitchFamily="34" charset="0"/>
              </a:rPr>
              <a:t>Schoel, J., Prouty, D., &amp; Radcliffe, P., (1988) </a:t>
            </a:r>
            <a:r>
              <a:rPr lang="en-GB" b="0" i="1" dirty="0">
                <a:solidFill>
                  <a:srgbClr val="000000"/>
                </a:solidFill>
                <a:effectLst/>
                <a:latin typeface="Calibri" panose="020F0502020204030204" pitchFamily="34" charset="0"/>
              </a:rPr>
              <a:t>Islands of healing: A guide to adventure-based counselling</a:t>
            </a:r>
            <a:r>
              <a:rPr lang="en-GB" b="0" i="0" dirty="0">
                <a:solidFill>
                  <a:srgbClr val="000000"/>
                </a:solidFill>
                <a:effectLst/>
                <a:latin typeface="Calibri" panose="020F0502020204030204" pitchFamily="34" charset="0"/>
              </a:rPr>
              <a:t>. Hamilton, Massachusetts: Project Adventure Inc. </a:t>
            </a:r>
            <a:endParaRPr lang="en-GB" b="0" i="0" dirty="0">
              <a:solidFill>
                <a:srgbClr val="000000"/>
              </a:solidFill>
              <a:effectLst/>
              <a:latin typeface="Segoe UI" panose="020B0502040204020203" pitchFamily="34" charset="0"/>
            </a:endParaRPr>
          </a:p>
          <a:p>
            <a:pPr marL="342900" indent="-342900" algn="l" rtl="0" fontAlgn="base">
              <a:buFont typeface="Arial" panose="020B0604020202020204" pitchFamily="34" charset="0"/>
              <a:buChar char="•"/>
            </a:pPr>
            <a:r>
              <a:rPr lang="en-US" b="0" i="0" dirty="0">
                <a:solidFill>
                  <a:srgbClr val="000000"/>
                </a:solidFill>
                <a:effectLst/>
                <a:latin typeface="Calibri" panose="020F0502020204030204" pitchFamily="34" charset="0"/>
              </a:rPr>
              <a:t>Ulrich, R., Simons R., Losito B.D., Fiorito, E., Miles, M.A. &amp; Zelson, M., (1991) ‘Stress recovery during exposure to natural and urban environments’, </a:t>
            </a:r>
            <a:r>
              <a:rPr lang="en-US" b="0" i="1" dirty="0">
                <a:solidFill>
                  <a:srgbClr val="000000"/>
                </a:solidFill>
                <a:effectLst/>
                <a:latin typeface="Calibri" panose="020F0502020204030204" pitchFamily="34" charset="0"/>
              </a:rPr>
              <a:t>Journal of Environmental Psychology,</a:t>
            </a:r>
            <a:r>
              <a:rPr lang="en-US" b="0" i="0" dirty="0">
                <a:solidFill>
                  <a:srgbClr val="000000"/>
                </a:solidFill>
                <a:effectLst/>
                <a:latin typeface="Calibri" panose="020F0502020204030204" pitchFamily="34" charset="0"/>
              </a:rPr>
              <a:t> 11: 201–03. </a:t>
            </a:r>
            <a:endParaRPr lang="en-US" b="0" i="0" dirty="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endParaRPr lang="en-US" sz="1800" b="0" i="0" dirty="0">
              <a:solidFill>
                <a:srgbClr val="000000"/>
              </a:solidFill>
              <a:effectLst/>
              <a:latin typeface="Calibri" panose="020F0502020204030204" pitchFamily="34" charset="0"/>
            </a:endParaRPr>
          </a:p>
          <a:p>
            <a:pPr algn="l" rtl="0" fontAlgn="base"/>
            <a:endParaRPr lang="en-US" b="0" i="0" dirty="0">
              <a:solidFill>
                <a:srgbClr val="000000"/>
              </a:solidFill>
              <a:effectLst/>
              <a:latin typeface="Segoe UI" panose="020B0502040204020203" pitchFamily="34" charset="0"/>
            </a:endParaRPr>
          </a:p>
        </p:txBody>
      </p:sp>
      <p:sp>
        <p:nvSpPr>
          <p:cNvPr id="27" name="TextBox 26">
            <a:extLst>
              <a:ext uri="{FF2B5EF4-FFF2-40B4-BE49-F238E27FC236}">
                <a16:creationId xmlns:a16="http://schemas.microsoft.com/office/drawing/2014/main" id="{B4D8E420-7F62-0031-B4C6-51D6F63406C2}"/>
              </a:ext>
            </a:extLst>
          </p:cNvPr>
          <p:cNvSpPr txBox="1"/>
          <p:nvPr/>
        </p:nvSpPr>
        <p:spPr>
          <a:xfrm>
            <a:off x="16770617" y="40364136"/>
            <a:ext cx="14558431" cy="1080000"/>
          </a:xfrm>
          <a:prstGeom prst="roundRect">
            <a:avLst/>
          </a:prstGeom>
          <a:solidFill>
            <a:srgbClr val="00B0F0"/>
          </a:solidFill>
        </p:spPr>
        <p:txBody>
          <a:bodyPr wrap="square" lIns="91440" tIns="45720" rIns="91440" bIns="45720" rtlCol="0" anchor="ctr">
            <a:noAutofit/>
          </a:bodyPr>
          <a:lstStyle/>
          <a:p>
            <a:pPr algn="ctr">
              <a:spcAft>
                <a:spcPts val="0"/>
              </a:spcAft>
            </a:pPr>
            <a:r>
              <a:rPr lang="en-GB" sz="3600" b="1" dirty="0">
                <a:solidFill>
                  <a:schemeClr val="bg1"/>
                </a:solidFill>
                <a:latin typeface="Arial Black"/>
                <a:ea typeface="Times New Roman" panose="02020603050405020304" pitchFamily="18" charset="0"/>
                <a:cs typeface="Arial Black" panose="020B0604020202020204" pitchFamily="34" charset="0"/>
              </a:rPr>
              <a:t>References</a:t>
            </a:r>
            <a:endParaRPr lang="en-GB" sz="3600" b="1" dirty="0">
              <a:solidFill>
                <a:schemeClr val="bg1"/>
              </a:solidFill>
              <a:latin typeface="Arial Black" panose="020B0604020202020204" pitchFamily="34" charset="0"/>
              <a:ea typeface="Times New Roman" panose="02020603050405020304" pitchFamily="18" charset="0"/>
              <a:cs typeface="Arial Black" panose="020B0604020202020204" pitchFamily="34" charset="0"/>
            </a:endParaRPr>
          </a:p>
        </p:txBody>
      </p:sp>
      <p:graphicFrame>
        <p:nvGraphicFramePr>
          <p:cNvPr id="9" name="Chart 8">
            <a:extLst>
              <a:ext uri="{FF2B5EF4-FFF2-40B4-BE49-F238E27FC236}">
                <a16:creationId xmlns:a16="http://schemas.microsoft.com/office/drawing/2014/main" id="{236E465C-DDD7-AB64-EC3E-726CFD8D33A2}"/>
              </a:ext>
            </a:extLst>
          </p:cNvPr>
          <p:cNvGraphicFramePr/>
          <p:nvPr>
            <p:extLst>
              <p:ext uri="{D42A27DB-BD31-4B8C-83A1-F6EECF244321}">
                <p14:modId xmlns:p14="http://schemas.microsoft.com/office/powerpoint/2010/main" val="3607342944"/>
              </p:ext>
            </p:extLst>
          </p:nvPr>
        </p:nvGraphicFramePr>
        <p:xfrm>
          <a:off x="21649166" y="21286804"/>
          <a:ext cx="9313433" cy="5639281"/>
        </p:xfrm>
        <a:graphic>
          <a:graphicData uri="http://schemas.openxmlformats.org/drawingml/2006/chart">
            <c:chart xmlns:c="http://schemas.openxmlformats.org/drawingml/2006/chart" xmlns:r="http://schemas.openxmlformats.org/officeDocument/2006/relationships" r:id="rId8"/>
          </a:graphicData>
        </a:graphic>
      </p:graphicFrame>
      <p:sp>
        <p:nvSpPr>
          <p:cNvPr id="17" name="TextBox 16">
            <a:extLst>
              <a:ext uri="{FF2B5EF4-FFF2-40B4-BE49-F238E27FC236}">
                <a16:creationId xmlns:a16="http://schemas.microsoft.com/office/drawing/2014/main" id="{1C1210A9-BA18-862D-970A-4B6506A1BC38}"/>
              </a:ext>
            </a:extLst>
          </p:cNvPr>
          <p:cNvSpPr txBox="1"/>
          <p:nvPr/>
        </p:nvSpPr>
        <p:spPr>
          <a:xfrm>
            <a:off x="16925903" y="21286805"/>
            <a:ext cx="4673600" cy="5970865"/>
          </a:xfrm>
          <a:prstGeom prst="rect">
            <a:avLst/>
          </a:prstGeom>
          <a:noFill/>
        </p:spPr>
        <p:txBody>
          <a:bodyPr wrap="square" rtlCol="0">
            <a:spAutoFit/>
          </a:bodyPr>
          <a:lstStyle/>
          <a:p>
            <a:r>
              <a:rPr lang="en-US" sz="2800" dirty="0"/>
              <a:t>A paired-sample T-test was conducted to evaluate the impact of the wellbeing walks on pre and post intervention WEMWBS scores. Initial indications are that there was a statistical difference observed between pre-test (M=45.22, SD =13.08) and post-test (M=53.00, SD=11.24, t(8)=-3.974, P&lt;0.05) (P=0.04) A medium effect size of 0.6 was observed. </a:t>
            </a:r>
            <a:endParaRPr lang="en-US" sz="2800" dirty="0">
              <a:cs typeface="Calibri"/>
            </a:endParaRPr>
          </a:p>
          <a:p>
            <a:endParaRPr lang="en-GB" dirty="0"/>
          </a:p>
        </p:txBody>
      </p:sp>
      <p:sp>
        <p:nvSpPr>
          <p:cNvPr id="20" name="TextBox 19">
            <a:extLst>
              <a:ext uri="{FF2B5EF4-FFF2-40B4-BE49-F238E27FC236}">
                <a16:creationId xmlns:a16="http://schemas.microsoft.com/office/drawing/2014/main" id="{564D3944-3343-A240-9150-5DB31663CB88}"/>
              </a:ext>
            </a:extLst>
          </p:cNvPr>
          <p:cNvSpPr txBox="1"/>
          <p:nvPr/>
        </p:nvSpPr>
        <p:spPr>
          <a:xfrm>
            <a:off x="16925903" y="29540200"/>
            <a:ext cx="7851797" cy="5847755"/>
          </a:xfrm>
          <a:prstGeom prst="rect">
            <a:avLst/>
          </a:prstGeom>
          <a:noFill/>
        </p:spPr>
        <p:txBody>
          <a:bodyPr wrap="square" rtlCol="0">
            <a:spAutoFit/>
          </a:bodyPr>
          <a:lstStyle/>
          <a:p>
            <a:pPr algn="l" rtl="0" fontAlgn="base"/>
            <a:r>
              <a:rPr lang="en-US" sz="2800" b="1" dirty="0"/>
              <a:t>Q1: </a:t>
            </a:r>
            <a:r>
              <a:rPr lang="en-US" sz="2800" b="1" i="0" dirty="0">
                <a:solidFill>
                  <a:srgbClr val="000000"/>
                </a:solidFill>
                <a:effectLst/>
                <a:latin typeface="Calibri" panose="020F0502020204030204" pitchFamily="34" charset="0"/>
              </a:rPr>
              <a:t>What did you get from walks, activities and spending time at the conservation site?</a:t>
            </a:r>
            <a:r>
              <a:rPr lang="en-US" sz="2800" b="0" i="0" dirty="0">
                <a:solidFill>
                  <a:srgbClr val="000000"/>
                </a:solidFill>
                <a:effectLst/>
                <a:latin typeface="Calibri" panose="020F0502020204030204" pitchFamily="34" charset="0"/>
              </a:rPr>
              <a:t> “I liked the fact that it was completely different to anything else we have on our curriculum. I felt like we got a natural break and when we were actually out there, I wasn't thinking about lessons or anything, it just felt like we were free” (P1). </a:t>
            </a:r>
          </a:p>
          <a:p>
            <a:pPr algn="l" rtl="0" fontAlgn="base"/>
            <a:endParaRPr lang="en-US" sz="1000" dirty="0">
              <a:solidFill>
                <a:srgbClr val="000000"/>
              </a:solidFill>
              <a:latin typeface="Calibri" panose="020F0502020204030204" pitchFamily="34" charset="0"/>
            </a:endParaRPr>
          </a:p>
          <a:p>
            <a:pPr algn="l" rtl="0" fontAlgn="base"/>
            <a:r>
              <a:rPr lang="en-US" sz="2800" b="1" i="0" dirty="0">
                <a:solidFill>
                  <a:srgbClr val="000000"/>
                </a:solidFill>
                <a:effectLst/>
                <a:latin typeface="Calibri" panose="020F0502020204030204" pitchFamily="34" charset="0"/>
              </a:rPr>
              <a:t>Q2: How would you describe the term nature connection?</a:t>
            </a:r>
            <a:r>
              <a:rPr lang="en-US" sz="2800" b="0" i="0" dirty="0">
                <a:solidFill>
                  <a:srgbClr val="000000"/>
                </a:solidFill>
                <a:effectLst/>
                <a:latin typeface="Calibri" panose="020F0502020204030204" pitchFamily="34" charset="0"/>
              </a:rPr>
              <a:t> </a:t>
            </a:r>
            <a:r>
              <a:rPr lang="en-US" sz="2800" b="1" i="0" dirty="0">
                <a:solidFill>
                  <a:srgbClr val="000000"/>
                </a:solidFill>
                <a:effectLst/>
                <a:latin typeface="Calibri" panose="020F0502020204030204" pitchFamily="34" charset="0"/>
              </a:rPr>
              <a:t>“</a:t>
            </a:r>
            <a:r>
              <a:rPr lang="en-US" sz="2800" b="0" i="0" dirty="0">
                <a:solidFill>
                  <a:srgbClr val="000000"/>
                </a:solidFill>
                <a:effectLst/>
                <a:latin typeface="Calibri" panose="020F0502020204030204" pitchFamily="34" charset="0"/>
              </a:rPr>
              <a:t>It's how we as individuals connect with nature. I think it's when we have to sort of immerse ourselves in nature for a bit to really connect with it. We're not really connected to nature anymore, with like technology and inside stuff” (P2). </a:t>
            </a:r>
            <a:endParaRPr lang="en-US" sz="2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4156050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282</TotalTime>
  <Words>2162</Words>
  <Application>Microsoft Office PowerPoint</Application>
  <PresentationFormat>Custom</PresentationFormat>
  <Paragraphs>120</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Arial Black</vt:lpstr>
      <vt:lpstr>Book Antiqua</vt:lpstr>
      <vt:lpstr>Calibri</vt:lpstr>
      <vt:lpstr>Calibri Light</vt:lpstr>
      <vt:lpstr>Segoe UI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Amanda John (0501153)</dc:creator>
  <cp:lastModifiedBy>ben reynolds</cp:lastModifiedBy>
  <cp:revision>281</cp:revision>
  <dcterms:created xsi:type="dcterms:W3CDTF">2019-08-12T12:30:05Z</dcterms:created>
  <dcterms:modified xsi:type="dcterms:W3CDTF">2022-05-08T10:11:19Z</dcterms:modified>
</cp:coreProperties>
</file>