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73" r:id="rId5"/>
    <p:sldId id="274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22960" y="1051560"/>
            <a:ext cx="10515600" cy="41148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400" b="1">
                <a:solidFill>
                  <a:srgbClr val="108277"/>
                </a:solidFill>
                <a:latin typeface="Aptos"/>
              </a:defRPr>
            </a:pPr>
            <a:r>
              <a:t>PATIENT SAFETY • SYSTEMS-BASED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691640"/>
            <a:ext cx="10515600" cy="132588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3400" b="1">
                <a:solidFill>
                  <a:srgbClr val="193956"/>
                </a:solidFill>
                <a:latin typeface="Aptos"/>
              </a:defRPr>
            </a:pPr>
            <a:r>
              <a:t>Patient Safety Failures at</a:t>
            </a:r>
            <a:br/>
            <a:r>
              <a:t>Gosport War Memorial Hospital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8680" y="3246120"/>
            <a:ext cx="9784080" cy="50292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900" b="0">
                <a:solidFill>
                  <a:srgbClr val="586B7D"/>
                </a:solidFill>
                <a:latin typeface="Aptos"/>
              </a:defRPr>
            </a:pPr>
            <a:r>
              <a:t>Applying safety models, policy analysis and service-quality frameworks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14400" y="4572000"/>
            <a:ext cx="2834640" cy="658368"/>
          </a:xfrm>
          <a:prstGeom prst="roundRect">
            <a:avLst/>
          </a:prstGeom>
          <a:solidFill>
            <a:srgbClr val="2174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FFFFFF"/>
                </a:solidFill>
              </a:defRPr>
            </a:pPr>
            <a:r>
              <a:t>CLINICAL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43400" y="4572000"/>
            <a:ext cx="2834640" cy="658368"/>
          </a:xfrm>
          <a:prstGeom prst="roundRect">
            <a:avLst/>
          </a:prstGeom>
          <a:solidFill>
            <a:srgbClr val="1082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FFFFFF"/>
                </a:solidFill>
              </a:defRPr>
            </a:pPr>
            <a:r>
              <a:t>ORGANISATION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0" y="4572000"/>
            <a:ext cx="2834640" cy="658368"/>
          </a:xfrm>
          <a:prstGeom prst="round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FFFFFF"/>
                </a:solidFill>
              </a:defRPr>
            </a:pPr>
            <a:r>
              <a:t>OVERSIGHT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14400" y="5623560"/>
            <a:ext cx="914400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300" b="1">
                <a:solidFill>
                  <a:srgbClr val="22303D"/>
                </a:solidFill>
                <a:latin typeface="Aptos"/>
              </a:defRPr>
            </a:pPr>
            <a:r>
              <a:t>Vaishnavi Odedra  |  Student ID: 2540605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5943600"/>
            <a:ext cx="9144000" cy="27432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MSc Public Health and Social Care in Practice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Case background and patient-safety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What happened and why this is a systems case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02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98448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22960" y="135331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1353312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Gosport War Memorial Hospital cared for older and vulnerable patients; the case concerns opioid prescribing and administration during 1989–2000.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704" y="181051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58368" y="2139696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" y="2194560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1560" y="2194560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The Panel concluded that opioids, particularly diamorphine, were used without appropriate clinical justification in a number of cases.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704" y="2651760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58368" y="2980944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2960" y="3035808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51560" y="3035808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The Panel identified 456 patients whose lives were shortened and considered that probably at least 200 additional patients were similarly affected, although records were missing.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60704" y="3493008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58368" y="3822191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2960" y="3877055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51560" y="3877055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Nurses raised concerns in 1991 and families began raising concerns in 1998, but warnings did not lead to effective protection.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60704" y="4334255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58368" y="4663440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22960" y="4718303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51560" y="4718303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The case involves unsafe clinical practice alongside organisational and external accountability failures.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60704" y="5175503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Swiss Cheese Model: how safety barriers failed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Multiple safeguards should prevent harm; weaknesses can align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03</a:t>
            </a:r>
          </a:p>
        </p:txBody>
      </p:sp>
      <p:pic>
        <p:nvPicPr>
          <p:cNvPr id="8" name="Picture 7" descr="Gosport_Swiss_Cheese_Mode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" y="1207008"/>
            <a:ext cx="11155680" cy="452628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85800" y="5815584"/>
            <a:ext cx="10881360" cy="32004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The model illustrates how failures across clinical assessment, prescribing, monitoring, speaking up, governance and oversight can align. Its strength is showing interacting safeguards; its limitation is that it cannot prove the exact causal sequence for every patient.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1520" y="6490470"/>
            <a:ext cx="10881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900" b="1">
                <a:solidFill>
                  <a:srgbClr val="217497"/>
                </a:solidFill>
                <a:latin typeface="Aptos"/>
              </a:defRPr>
            </a:pPr>
            <a:r>
              <a:rPr dirty="0"/>
              <a:t>(Reason, 2000; Gosport Independent Panel, 2018)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1480" y="256032"/>
            <a:ext cx="11384280" cy="530352"/>
          </a:xfrm>
          <a:prstGeom prst="rect">
            <a:avLst/>
          </a:prstGeom>
          <a:noFill/>
        </p:spPr>
        <p:txBody>
          <a:bodyPr wrap="square" tIns="0" bIns="0">
            <a:spAutoFit/>
          </a:bodyPr>
          <a:lstStyle/>
          <a:p>
            <a:pPr>
              <a:defRPr sz="2500">
                <a:solidFill>
                  <a:srgbClr val="183B4D"/>
                </a:solidFill>
                <a:latin typeface="Arial"/>
              </a:defRPr>
            </a:pPr>
            <a:r>
              <a:t>Application of the Swiss Cheese Model to Gosport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38912" y="877824"/>
            <a:ext cx="11247120" cy="365760"/>
          </a:xfrm>
          <a:prstGeom prst="rect">
            <a:avLst/>
          </a:prstGeom>
          <a:noFill/>
        </p:spPr>
        <p:txBody>
          <a:bodyPr wrap="square" tIns="0" bIns="0">
            <a:spAutoFit/>
          </a:bodyPr>
          <a:lstStyle/>
          <a:p>
            <a:pPr>
              <a:defRPr sz="1300">
                <a:solidFill>
                  <a:srgbClr val="183B4D"/>
                </a:solidFill>
                <a:latin typeface="Arial"/>
              </a:defRPr>
            </a:pPr>
            <a:r>
              <a:t>Each row identifies a safety barrier and its documented weakness.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38912" y="1389888"/>
          <a:ext cx="11311127" cy="4526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8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490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132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Safety barrier</a:t>
                      </a:r>
                    </a:p>
                  </a:txBody>
                  <a:tcPr marL="73152" marR="73152" marB="36576" anchor="ctr">
                    <a:solidFill>
                      <a:srgbClr val="183B4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Intended function</a:t>
                      </a:r>
                    </a:p>
                  </a:txBody>
                  <a:tcPr marL="73152" marR="73152" marB="36576" anchor="ctr">
                    <a:solidFill>
                      <a:srgbClr val="183B4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Application to Gosport</a:t>
                      </a:r>
                    </a:p>
                  </a:txBody>
                  <a:tcPr marL="73152" marR="73152" marB="36576" anchor="ctr">
                    <a:solidFill>
                      <a:srgbClr val="183B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Leadership and governance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Prioritise safety and challenge unsafe practice.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Management responses did not stop unsafe opioid use (Gosport Independent Panel, 2018).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Assessment and prescribing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Establish clinical need and prescribe appropriately.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Opioids were used without appropriate clinical justification (Gosport Independent Panel, 2018).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Administration and review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Check treatment and review patient response.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Administration and review did not reliably prevent harm (Gosport Independent Panel, 2018).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Professional challenge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Enable staff to question unsafe treatment.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Nurses’ warnings did not lead to effective protection (Gosport Independent Panel, 2018).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Complaints and family voice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Investigate concerns and take protective action.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Families struggled to obtain effective responses and accountability (Gosport Independent Panel, 2018).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External oversight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Provide independent scrutiny and intervention.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External responses failed to provide timely protection (Gosport Independent Panel, 2018).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1480" y="256032"/>
            <a:ext cx="11384280" cy="530352"/>
          </a:xfrm>
          <a:prstGeom prst="rect">
            <a:avLst/>
          </a:prstGeom>
          <a:noFill/>
        </p:spPr>
        <p:txBody>
          <a:bodyPr wrap="square" tIns="0" bIns="0">
            <a:spAutoFit/>
          </a:bodyPr>
          <a:lstStyle/>
          <a:p>
            <a:pPr>
              <a:defRPr sz="2500">
                <a:solidFill>
                  <a:srgbClr val="183B4D"/>
                </a:solidFill>
                <a:latin typeface="Arial"/>
              </a:defRPr>
            </a:pPr>
            <a:r>
              <a:t>Benchmarking against Patient-Safety Standards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38912" y="877824"/>
            <a:ext cx="11247120" cy="365760"/>
          </a:xfrm>
          <a:prstGeom prst="rect">
            <a:avLst/>
          </a:prstGeom>
          <a:noFill/>
        </p:spPr>
        <p:txBody>
          <a:bodyPr wrap="square" tIns="0" bIns="0">
            <a:spAutoFit/>
          </a:bodyPr>
          <a:lstStyle/>
          <a:p>
            <a:pPr>
              <a:defRPr sz="1300">
                <a:solidFill>
                  <a:srgbClr val="183B4D"/>
                </a:solidFill>
                <a:latin typeface="Arial"/>
              </a:defRPr>
            </a:pPr>
            <a:r>
              <a:t>Author–date citations are provided for each benchmark and each Gosport application.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38912" y="1389888"/>
          <a:ext cx="11311127" cy="4526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8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490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132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Safety standard</a:t>
                      </a:r>
                    </a:p>
                  </a:txBody>
                  <a:tcPr marL="73152" marR="73152" marB="36576" anchor="ctr">
                    <a:solidFill>
                      <a:srgbClr val="183B4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Expected practice and citation</a:t>
                      </a:r>
                    </a:p>
                  </a:txBody>
                  <a:tcPr marL="73152" marR="73152" marB="36576" anchor="ctr">
                    <a:solidFill>
                      <a:srgbClr val="183B4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Gosport application and citation</a:t>
                      </a:r>
                    </a:p>
                  </a:txBody>
                  <a:tcPr marL="73152" marR="73152" marB="36576" anchor="ctr">
                    <a:solidFill>
                      <a:srgbClr val="183B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Controlled-drug safety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Document indication and review treatment (NICE, 2016).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Address unsafe opioid prescribing and inadequate review (Gosport Independent Panel, 2018).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Governance and audit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Monitor controlled-drug practice and act on concerns (NICE, 2016).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Strengthen oversight of prescribing and clinical review (Gosport Independent Panel, 2018).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Speaking up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Capture and consider staff concerns appropriately (NHS England, 2022c).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Prevent nurses’ warnings from being ignored (Gosport Independent Panel, 2018).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Openness and involvement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Be open after qualifying safety incidents (CQC, 2025).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Address families’ difficulties obtaining explanations (Gosport Independent Panel, 2018).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Systems-based learning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Use systems-based learning responses (NHS England, 2022a).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Examine linked clinical and organisational failures (Gosport Independent Panel, 2018).</a:t>
                      </a:r>
                    </a:p>
                  </a:txBody>
                  <a:tcPr marL="73152" marR="73152" marB="36576" anchor="ctr">
                    <a:solidFill>
                      <a:srgbClr val="EAF3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Equitable care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t>Avoid unfair variation in care quality (Institute of Medicine, 2001).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300" b="0">
                          <a:solidFill>
                            <a:srgbClr val="183B4D"/>
                          </a:solidFill>
                          <a:latin typeface="Arial"/>
                        </a:defRPr>
                      </a:pPr>
                      <a:r>
                        <a:rPr dirty="0" err="1"/>
                        <a:t>Scrutinise</a:t>
                      </a:r>
                      <a:r>
                        <a:rPr dirty="0"/>
                        <a:t> protection of vulnerable patients; demographic differences were not measured (analysis of Gosport Independent Panel, 2018).</a:t>
                      </a:r>
                    </a:p>
                  </a:txBody>
                  <a:tcPr marL="73152" marR="73152" marB="36576" anchor="ctr">
                    <a:solidFill>
                      <a:srgbClr val="F5F7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Root Cause Analysis (RCA): investigating why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From event description to evidence-based improvement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06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98448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22960" y="135331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1353312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RCA examines what happened, why it happened and what actions could reduce the risk of recurrence.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704" y="181051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(National Patient Safety Foundation, 2015)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58368" y="2011680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" y="2066544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1560" y="2066544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For Gosport, examine prescribing decisions, clinical records, staff concerns, family complaints and management responses.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704" y="2523744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58368" y="2724912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2960" y="2779776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51560" y="2779776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Key question: why did warnings and review processes fail to generate timely corrective action?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60704" y="3236976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(Analysis based on Gosport Independent Panel, 2018)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58368" y="3438144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2960" y="3493008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51560" y="3493008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A systems-based investigation should connect findings to practical actions and evaluate whether they reduce risk.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60704" y="3950208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(National Patient Safety Foundation, 2015)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58368" y="4151376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22960" y="4206240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51560" y="4206240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Limitation: complex organisational failures rarely have one single cause; missing records also constrain reconstruction.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60704" y="4663440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(NHS England, 2022a, 2022b; Gosport Independent Panel, 2018)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Systems Theory: interactions across the service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Look beyond individual actions to the work system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07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98448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22960" y="135331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1353312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Systems thinking examines how people, tasks, tools, organisational conditions and the environment interact to influence safety.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704" y="181051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(Carayon et al., 2006)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58368" y="2139696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" y="2194560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1560" y="2194560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Individual and team factors include prescribing decisions, medication administration, communication and professional challenge.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704" y="2651760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58368" y="2980944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2960" y="3035808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51560" y="3035808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Organisational factors include management responses, audit, supervision and medicines oversight.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60704" y="3493008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58368" y="3694176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2960" y="3749039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51560" y="3749039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Wider-system analysis asks whether external bodies provided effective scrutiny when internal safeguards failed.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60704" y="4206239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58368" y="4407408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22960" y="446227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51560" y="4462272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r>
              <a:rPr sz="1600"/>
              <a:t>Analytical value: explain how weaknesses interacted instead of treating unsafe actions as isolated events. Systems thinking broadens the analysis, but should not remove individual accountability.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60704" y="491947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(Carayon et al., 2006; Reason, 2000)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Donabedian Model: structure, process and outcome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Connect governance arrangements to care delivery and patient consequences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08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" y="1874519"/>
            <a:ext cx="3154680" cy="219456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2174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14400" y="2121408"/>
            <a:ext cx="28803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2000" b="1">
                <a:solidFill>
                  <a:srgbClr val="217497"/>
                </a:solidFill>
                <a:latin typeface="Aptos"/>
              </a:defRPr>
            </a:pPr>
            <a:r>
              <a:t>STRUCTURE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60120" y="2697480"/>
            <a:ext cx="2788920" cy="86868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1500" b="0">
                <a:solidFill>
                  <a:srgbClr val="22303D"/>
                </a:solidFill>
                <a:latin typeface="Aptos"/>
              </a:defRPr>
            </a:pPr>
            <a:r>
              <a:t>Governance, supervision, medicines oversight and audit arrangements.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41832" y="3675887"/>
            <a:ext cx="2834640" cy="22860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1000" b="1">
                <a:solidFill>
                  <a:srgbClr val="217497"/>
                </a:solidFill>
                <a:latin typeface="Aptos"/>
              </a:defRPr>
            </a:pPr>
            <a:r>
              <a:t>(Gosport Independent Panel, 2018)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995928" y="2743200"/>
            <a:ext cx="457200" cy="36576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2600" b="1">
                <a:solidFill>
                  <a:srgbClr val="586B7D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572000" y="1874519"/>
            <a:ext cx="3154680" cy="219456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1082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709160" y="2121408"/>
            <a:ext cx="28803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2000" b="1">
                <a:solidFill>
                  <a:srgbClr val="108277"/>
                </a:solidFill>
                <a:latin typeface="Aptos"/>
              </a:defRPr>
            </a:pPr>
            <a:r>
              <a:t>PROCESS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754880" y="2697480"/>
            <a:ext cx="2788920" cy="86868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1500" b="0">
                <a:solidFill>
                  <a:srgbClr val="22303D"/>
                </a:solidFill>
                <a:latin typeface="Aptos"/>
              </a:defRPr>
            </a:pPr>
            <a:r>
              <a:t>Prescribing, administration, clinical review and responses to concerns.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36592" y="3675887"/>
            <a:ext cx="2834640" cy="22860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1000" b="1">
                <a:solidFill>
                  <a:srgbClr val="217497"/>
                </a:solidFill>
                <a:latin typeface="Aptos"/>
              </a:defRPr>
            </a:pPr>
            <a:r>
              <a:t>(Gosport Independent Panel, 2018)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790688" y="2743200"/>
            <a:ext cx="457200" cy="36576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2600" b="1">
                <a:solidFill>
                  <a:srgbClr val="586B7D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366760" y="1874519"/>
            <a:ext cx="3154680" cy="219456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B81D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503920" y="2121408"/>
            <a:ext cx="28803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2000" b="1">
                <a:solidFill>
                  <a:srgbClr val="B81D37"/>
                </a:solidFill>
                <a:latin typeface="Aptos"/>
              </a:defRPr>
            </a:pPr>
            <a:r>
              <a:t>OUTCOME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549640" y="2697480"/>
            <a:ext cx="2788920" cy="86868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1500" b="0">
                <a:solidFill>
                  <a:srgbClr val="22303D"/>
                </a:solidFill>
                <a:latin typeface="Aptos"/>
              </a:defRPr>
            </a:pPr>
            <a:r>
              <a:t>Lives shortened and families’ difficulties obtaining explanations and accountability.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531352" y="3675887"/>
            <a:ext cx="2834640" cy="22860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1000" b="1">
                <a:solidFill>
                  <a:srgbClr val="217497"/>
                </a:solidFill>
                <a:latin typeface="Aptos"/>
              </a:defRPr>
            </a:pPr>
            <a:r>
              <a:t>(Gosport Independent Panel, 2018)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14400" y="4754880"/>
            <a:ext cx="10332720" cy="59436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Critical limitation: structural weaknesses should not automatically be assumed to explain every individual outcome; relationships require evidence.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14400" y="5623560"/>
            <a:ext cx="10332720" cy="228600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 algn="ctr">
              <a:defRPr sz="1000" b="1">
                <a:solidFill>
                  <a:srgbClr val="217497"/>
                </a:solidFill>
                <a:latin typeface="Aptos"/>
              </a:defRPr>
            </a:pPr>
            <a:r>
              <a:t>(Donabedian, 1988)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Policy and governance: prescribing and clinical review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Historical failures and contemporary safeguards must be distinguished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09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98448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22960" y="135331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1353312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Prescribing was not effectively challenged through clinical supervision, pharmacy scrutiny and medicines oversight.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704" y="181051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58368" y="2011680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" y="2066544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1560" y="2066544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Ineffective review reduced opportunities to recognise and correct unsafe treatment.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704" y="2523744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(Analysis based on Gosport Independent Panel, 2018)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58368" y="2724912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2960" y="2779776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51560" y="2779776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NICE guidance addresses safe use and management of controlled drugs, including prescribing, administration, monitoring and governance.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60704" y="3236976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(NICE, 2016)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58368" y="3566160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2960" y="3621024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51560" y="3621024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The Patient Safety Incident Response Framework promotes proportionate, systems-based learning responses.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60704" y="4078224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(NHS England, 2022a)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58368" y="4279392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22960" y="4334256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51560" y="4334256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These later frameworks inform present-day prevention; they did not govern the entire historical period examined.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60704" y="4791456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(NICE, 2016; NHS England, 2022a)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Policy and governance: speaking up, complaints and candour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Warnings must lead to investigation, action and feedback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10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98448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22960" y="135331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1353312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Concerns from nurses and relatives did not consistently trigger effective investigation and protective action.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704" y="181051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58368" y="2011680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" y="2066544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1560" y="2066544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The Freedom to Speak Up review examined barriers to open and honest reporting in the NHS.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704" y="2523744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(Francis, 2015)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58368" y="2724912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2960" y="2779776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51560" y="2779776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The national speak-up policy sets expectations for raising concerns and organisational responses.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60704" y="3236976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(NHS England, 2022c)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58368" y="3438144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2960" y="3493008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51560" y="3493008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The statutory duty of candour sets requirements for openness following a notifiable safety incident.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60704" y="3950208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(Care Quality Commission, 2025)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58368" y="4151376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22960" y="4206240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51560" y="4206240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A concern pathway should include investigation, accountable action, feedback and review—not simply recording the concern.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60704" y="4663440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(DHSC, 2018; NHS England, 2022c)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Impact on quality of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Patient safety, effectiveness, patient-centredness and timeliness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11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98448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22960" y="135331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1353312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A recognised quality framework includes safety, effectiveness, patient-centredness, timeliness, efficiency and equity.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704" y="181051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(Institute of Medicine, 2001)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58368" y="2011680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" y="2066544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1560" y="2066544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Safety: the Panel concluded that inappropriate opioid use shortened patients’ lives.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704" y="2523744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58368" y="2724912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2960" y="2779776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51560" y="2779776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Effectiveness: prescribing without appropriate clinical justification undermined clinically appropriate treatment.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60704" y="3236976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58368" y="3438144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2960" y="3493008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51560" y="3493008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Patient-centredness: inadequate responses weakened families’ involvement and ability to obtain answers.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60704" y="3950208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58368" y="4151376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22960" y="4206240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51560" y="4206240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Timeliness: missed opportunities to investigate concerns left unsafe practice uncorrected.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60704" y="4663440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658368" y="4864608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822960" y="491947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051560" y="4919472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r>
              <a:rPr sz="1600"/>
              <a:t>Preventing avoidable harm and providing safe, respectful care are central patient-safety goals. Quality analysis should distinguish documented outcomes from plausible service implications.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060704" y="537667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(World Health Organization, 2021)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Impact on efficiency and equity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Avoid unsupported cost claims or unmeasured demographic comparisons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12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98448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22960" y="135331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1353312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Efficiency concerns avoiding waste while maintaining appropriate care; equity means care quality should not vary unfairly.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704" y="181051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(Institute of Medicine, 2001)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58368" y="2011680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" y="2066544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1560" y="2066544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Missing records made it harder to establish what happened; no financial cost is estimated in this presentation.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704" y="2523744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(Analysis based on Gosport Independent Panel, 2018)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58368" y="2724912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2960" y="2779776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51560" y="2779776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Responding to early warnings could reduce later harm and investigative work, although potential savings are not quantified.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60704" y="3236976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(Analysis based on Gosport Independent Panel, 2018)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58368" y="3438144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2960" y="3493008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51560" y="3493008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/>
              <a:t>Patients and relatives with limited power to challenge professionals depended on effective organisational safeguards.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60704" y="3950208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58368" y="4151376"/>
            <a:ext cx="10881360" cy="62179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22960" y="4206240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51560" y="4206240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r>
              <a:rPr sz="1600"/>
              <a:t>The case raises equity concerns but does not itself establish a measured difference in harm between demographic groups. Treat this as an important question for scrutiny, not a proven demographic finding.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60704" y="4663440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(Analysis based on Gosport Independent Panel, 2018)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Recommendations and proposed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Actions are proposals; evaluation measures are not claims about existing Gosport practice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13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566928" y="1371600"/>
          <a:ext cx="1101852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7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92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09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FFFFFF"/>
                          </a:solidFill>
                        </a:defRPr>
                      </a:pPr>
                      <a:r>
                        <a:t>Priority</a:t>
                      </a:r>
                    </a:p>
                  </a:txBody>
                  <a:tcPr>
                    <a:solidFill>
                      <a:srgbClr val="19395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FFFFFF"/>
                          </a:solidFill>
                        </a:defRPr>
                      </a:pPr>
                      <a:r>
                        <a:t>Proposed action and citation</a:t>
                      </a:r>
                    </a:p>
                  </a:txBody>
                  <a:tcPr>
                    <a:solidFill>
                      <a:srgbClr val="19395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FFFFFF"/>
                          </a:solidFill>
                        </a:defRPr>
                      </a:pPr>
                      <a:r>
                        <a:t>Proposed evaluation</a:t>
                      </a:r>
                    </a:p>
                  </a:txBody>
                  <a:tcPr>
                    <a:solidFill>
                      <a:srgbClr val="1939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3232"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Prescribing</a:t>
                      </a:r>
                    </a:p>
                  </a:txBody>
                  <a:tcPr marL="73152" marR="73152" marT="36576" marB="36576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Document indication and medication review. (NICE, 2016)</a:t>
                      </a:r>
                    </a:p>
                  </a:txBody>
                  <a:tcPr marL="73152" marR="73152" marT="36576" marB="36576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Audit sampled prescriptions for documented indication and review.</a:t>
                      </a:r>
                    </a:p>
                  </a:txBody>
                  <a:tcPr marL="73152" marR="73152" marT="36576" marB="36576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3232"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Speaking up</a:t>
                      </a:r>
                    </a:p>
                  </a:txBody>
                  <a:tcPr marL="73152" marR="73152" marT="36576" marB="36576">
                    <a:solidFill>
                      <a:srgbClr val="EDF3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Investigate concerns and provide feedback. (NHS England, 2022c)</a:t>
                      </a:r>
                    </a:p>
                  </a:txBody>
                  <a:tcPr marL="73152" marR="73152" marT="36576" marB="36576">
                    <a:solidFill>
                      <a:srgbClr val="EDF3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Review response times, feedback and unresolved concerns.</a:t>
                      </a:r>
                    </a:p>
                  </a:txBody>
                  <a:tcPr marL="73152" marR="73152" marT="36576" marB="36576">
                    <a:solidFill>
                      <a:srgbClr val="EDF3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3232"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Family involvement</a:t>
                      </a:r>
                    </a:p>
                  </a:txBody>
                  <a:tcPr marL="73152" marR="73152" marT="36576" marB="36576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Include patients and families in learning responses. (NHS England, 2022a)</a:t>
                      </a:r>
                    </a:p>
                  </a:txBody>
                  <a:tcPr marL="73152" marR="73152" marT="36576" marB="36576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Record participation and collect feedback on involvement.</a:t>
                      </a:r>
                    </a:p>
                  </a:txBody>
                  <a:tcPr marL="73152" marR="73152" marT="36576" marB="36576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13232"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Action planning</a:t>
                      </a:r>
                    </a:p>
                  </a:txBody>
                  <a:tcPr marL="73152" marR="73152" marT="36576" marB="36576">
                    <a:solidFill>
                      <a:srgbClr val="EDF3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Link investigation findings to practical safety actions. (National Patient Safety Foundation, 2015)</a:t>
                      </a:r>
                    </a:p>
                  </a:txBody>
                  <a:tcPr marL="73152" marR="73152" marT="36576" marB="36576">
                    <a:solidFill>
                      <a:srgbClr val="EDF3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Track action completion and whether identified risks reduce.</a:t>
                      </a:r>
                    </a:p>
                  </a:txBody>
                  <a:tcPr marL="73152" marR="73152" marT="36576" marB="36576">
                    <a:solidFill>
                      <a:srgbClr val="EDF3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13232"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Sustainability</a:t>
                      </a:r>
                    </a:p>
                  </a:txBody>
                  <a:tcPr marL="73152" marR="73152" marT="36576" marB="36576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Check that improvements work over time. (NHS England, 2022b; WHO, 2021)</a:t>
                      </a:r>
                    </a:p>
                  </a:txBody>
                  <a:tcPr marL="73152" marR="73152" marT="36576" marB="36576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000">
                          <a:solidFill>
                            <a:srgbClr val="22303D"/>
                          </a:solidFill>
                        </a:defRPr>
                      </a:pPr>
                      <a:r>
                        <a:t>Repeat audits and monitor process reliability and safety outcomes.</a:t>
                      </a:r>
                    </a:p>
                  </a:txBody>
                  <a:tcPr marL="73152" marR="73152" marT="36576" marB="36576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Proposed Component 2 report structure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A roadmap for a critical, evidence-based report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14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325880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41248" y="1417320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98448" y="1399032"/>
            <a:ext cx="44805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22303D"/>
                </a:solidFill>
                <a:latin typeface="Aptos"/>
              </a:defRPr>
            </a:pPr>
            <a:r>
              <a:t>Introduction: purpose, scope and significance.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31520" y="2039112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41248" y="2130552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98448" y="2112264"/>
            <a:ext cx="44805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22303D"/>
                </a:solidFill>
                <a:latin typeface="Aptos"/>
              </a:defRPr>
            </a:pPr>
            <a:r>
              <a:t>Case background: findings and evidence limitations.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31520" y="2752344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41248" y="2843784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298448" y="2825496"/>
            <a:ext cx="44805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22303D"/>
                </a:solidFill>
                <a:latin typeface="Aptos"/>
              </a:defRPr>
            </a:pPr>
            <a:r>
              <a:t>Swiss Cheese Model: failed safety barriers and root causes.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31520" y="3465576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41248" y="3557016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298448" y="3538728"/>
            <a:ext cx="44805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22303D"/>
                </a:solidFill>
                <a:latin typeface="Aptos"/>
              </a:defRPr>
            </a:pPr>
            <a:r>
              <a:rPr dirty="0"/>
              <a:t>Root Cause Analysis: investigative questions and contributory factors.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31520" y="4178808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41248" y="4270248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05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98448" y="4251960"/>
            <a:ext cx="4480560" cy="24006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rPr sz="1200" dirty="0">
                <a:latin typeface="Atop"/>
              </a:rPr>
              <a:t>Benchmarking: safety standards and gaps in practice.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731520" y="4892040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41248" y="4983480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06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298448" y="4965192"/>
            <a:ext cx="44805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22303D"/>
                </a:solidFill>
                <a:latin typeface="Aptos"/>
              </a:defRPr>
            </a:pPr>
            <a:r>
              <a:t>Systems Theory: interactions across teams and organisations.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6400800" y="1325880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6510528" y="1417320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07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728" y="1399032"/>
            <a:ext cx="44805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22303D"/>
                </a:solidFill>
                <a:latin typeface="Aptos"/>
              </a:defRPr>
            </a:pPr>
            <a:r>
              <a:t>Donabedian Model: structure, process and outcome.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400800" y="2039112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6510528" y="2130552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08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967728" y="2112264"/>
            <a:ext cx="44805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22303D"/>
                </a:solidFill>
                <a:latin typeface="Aptos"/>
              </a:defRPr>
            </a:pPr>
            <a:r>
              <a:t>Policy analysis: prescribing, governance, speaking up and transparency.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6400800" y="2752344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6510528" y="2843784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09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967728" y="2825496"/>
            <a:ext cx="44805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22303D"/>
                </a:solidFill>
                <a:latin typeface="Aptos"/>
              </a:defRPr>
            </a:pPr>
            <a:r>
              <a:t>Service impact: quality, efficiency and equity.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6400800" y="3465576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6510528" y="3557016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967728" y="3538728"/>
            <a:ext cx="44805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22303D"/>
                </a:solidFill>
                <a:latin typeface="Aptos"/>
              </a:defRPr>
            </a:pPr>
            <a:r>
              <a:t>Recommendations: responsibilities and evaluation measures.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6400800" y="4178808"/>
            <a:ext cx="5212080" cy="530352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6510528" y="4270248"/>
            <a:ext cx="38404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1">
                <a:solidFill>
                  <a:srgbClr val="B81D37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6967728" y="4251960"/>
            <a:ext cx="4480560" cy="38404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22303D"/>
                </a:solidFill>
                <a:latin typeface="Aptos"/>
              </a:defRPr>
            </a:pPr>
            <a:r>
              <a:t>Conclusion, references and appendices.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Critical 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31089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What the case demonstrates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15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98448"/>
            <a:ext cx="10908792" cy="777238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22960" y="135331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1353312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 dirty="0"/>
              <a:t>Gosport involved unsafe clinical practice alongside ineffective </a:t>
            </a:r>
            <a:r>
              <a:rPr sz="1600" dirty="0" err="1"/>
              <a:t>organisational</a:t>
            </a:r>
            <a:r>
              <a:rPr sz="1600" dirty="0"/>
              <a:t> and external responses.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704" y="181051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(Gosport Independent Panel, 2018)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72084" y="2167124"/>
            <a:ext cx="10867644" cy="682261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" y="2066544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05840" y="2208276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 dirty="0"/>
              <a:t>The Swiss Cheese Model highlights failed safeguards; the other models examine evidence, interactions and consequences from different perspectives.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78992" y="2660902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 dirty="0"/>
              <a:t>(Reason, 2000; </a:t>
            </a:r>
            <a:r>
              <a:rPr sz="1000" dirty="0" err="1"/>
              <a:t>Carayon</a:t>
            </a:r>
            <a:r>
              <a:rPr sz="1000" dirty="0"/>
              <a:t> et al., 2006; Donabedian, 1988)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72084" y="2990088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2960" y="2907792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51560" y="3028434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 dirty="0"/>
              <a:t>Systems-based learning should not remove individual accountability, while individual blame alone cannot explain failures across multiple safeguards.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51560" y="3520438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 dirty="0"/>
              <a:t>(Reason, 2000; DHSC, 2018)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58368" y="3822192"/>
            <a:ext cx="10881360" cy="886968"/>
          </a:xfrm>
          <a:prstGeom prst="round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2960" y="3749039"/>
            <a:ext cx="201168" cy="29260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000" b="1">
                <a:solidFill>
                  <a:srgbClr val="B81D37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78992" y="3962890"/>
            <a:ext cx="9966960" cy="448056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1400" b="0">
                <a:solidFill>
                  <a:srgbClr val="22303D"/>
                </a:solidFill>
                <a:latin typeface="Aptos"/>
              </a:defRPr>
            </a:pPr>
            <a:r>
              <a:rPr sz="1600" dirty="0"/>
              <a:t>The central lesson is to investigate warnings, act on evidence and verify that changes improve patient safety.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60704" y="4206239"/>
            <a:ext cx="9966960" cy="201168"/>
          </a:xfrm>
          <a:prstGeom prst="rect">
            <a:avLst/>
          </a:prstGeom>
          <a:noFill/>
        </p:spPr>
        <p:txBody>
          <a:bodyPr wrap="square" lIns="73152" tIns="0" rIns="73152" bIns="0">
            <a:spAutoFit/>
          </a:bodyPr>
          <a:lstStyle/>
          <a:p>
            <a:pPr>
              <a:defRPr sz="900" b="1">
                <a:solidFill>
                  <a:srgbClr val="217497"/>
                </a:solidFill>
                <a:latin typeface="Aptos"/>
              </a:defRPr>
            </a:pPr>
            <a:r>
              <a:rPr sz="1000"/>
              <a:t>(DHSC, 2018; National Patient Safety Foundation, 2015)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Reference list (1 of 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694944"/>
            <a:ext cx="11064240" cy="240066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200" b="0">
                <a:solidFill>
                  <a:srgbClr val="586B7D"/>
                </a:solidFill>
                <a:latin typeface="Aptos"/>
              </a:defRPr>
            </a:pPr>
            <a:r>
              <a:t>Harvard-style references for the author–date citations used throughout the slides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332399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16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467612"/>
            <a:ext cx="10881360" cy="492443"/>
          </a:xfrm>
          <a:prstGeom prst="rect">
            <a:avLst/>
          </a:prstGeom>
          <a:noFill/>
        </p:spPr>
        <p:txBody>
          <a:bodyPr wrap="square" tIns="0" bIns="0">
            <a:spAutoFit/>
          </a:bodyPr>
          <a:lstStyle/>
          <a:p>
            <a:pPr>
              <a:defRPr sz="1400">
                <a:solidFill>
                  <a:srgbClr val="183B4D"/>
                </a:solidFill>
                <a:latin typeface="Arial"/>
              </a:defRPr>
            </a:pPr>
            <a:r>
              <a:rPr sz="1600" dirty="0" err="1"/>
              <a:t>Carayon</a:t>
            </a:r>
            <a:r>
              <a:rPr sz="1600" dirty="0"/>
              <a:t>, P. et al. (2006) “Work system design for patient safety: the SEIPS model”, Quality and Safety in Health Care, 15(Suppl. 1), pp. i50–i58. doi:10.1136/qshc.2005.015842.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2487168"/>
            <a:ext cx="10881360" cy="738664"/>
          </a:xfrm>
          <a:prstGeom prst="rect">
            <a:avLst/>
          </a:prstGeom>
          <a:noFill/>
        </p:spPr>
        <p:txBody>
          <a:bodyPr wrap="square" tIns="0" bIns="0">
            <a:spAutoFit/>
          </a:bodyPr>
          <a:lstStyle/>
          <a:p>
            <a:pPr>
              <a:defRPr sz="1400">
                <a:solidFill>
                  <a:srgbClr val="183B4D"/>
                </a:solidFill>
                <a:latin typeface="Arial"/>
              </a:defRPr>
            </a:pPr>
            <a:r>
              <a:rPr sz="1600" dirty="0"/>
              <a:t>Care Quality Commission (CQC) (2025) Regulation 20: Duty of </a:t>
            </a:r>
            <a:r>
              <a:rPr sz="1600" dirty="0" err="1"/>
              <a:t>candour</a:t>
            </a:r>
            <a:r>
              <a:rPr sz="1600" dirty="0"/>
              <a:t>. Updated 16 May 2025. Available at: https://www.cqc.org.uk/guidance-regulation/providers/regulations-service-providers-and-managers/health-social-care-act/regulation-20 (Accessed: 19 October 2026).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3602736"/>
            <a:ext cx="10881360" cy="984885"/>
          </a:xfrm>
          <a:prstGeom prst="rect">
            <a:avLst/>
          </a:prstGeom>
          <a:noFill/>
        </p:spPr>
        <p:txBody>
          <a:bodyPr wrap="square" tIns="0" bIns="0">
            <a:spAutoFit/>
          </a:bodyPr>
          <a:lstStyle/>
          <a:p>
            <a:pPr>
              <a:defRPr sz="1400">
                <a:solidFill>
                  <a:srgbClr val="183B4D"/>
                </a:solidFill>
                <a:latin typeface="Arial"/>
              </a:defRPr>
            </a:pPr>
            <a:r>
              <a:rPr sz="1600" dirty="0"/>
              <a:t>Department of Health and Social Care (DHSC) (2018) Learning from Gosport: Government response to the report of the Gosport Independent Panel. Available at: https://assets.publishing.service.gov.uk/media/5bf55a80ed915d1827f17c39/government-response-to-gosport-independent-panel-report.pdf (Accessed: 19 October 2026).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0080" y="4718304"/>
            <a:ext cx="10881360" cy="492443"/>
          </a:xfrm>
          <a:prstGeom prst="rect">
            <a:avLst/>
          </a:prstGeom>
          <a:noFill/>
        </p:spPr>
        <p:txBody>
          <a:bodyPr wrap="square" tIns="0" bIns="0">
            <a:spAutoFit/>
          </a:bodyPr>
          <a:lstStyle/>
          <a:p>
            <a:pPr>
              <a:defRPr sz="1400">
                <a:solidFill>
                  <a:srgbClr val="183B4D"/>
                </a:solidFill>
                <a:latin typeface="Arial"/>
              </a:defRPr>
            </a:pPr>
            <a:r>
              <a:rPr sz="1600" dirty="0"/>
              <a:t>Donabedian, A. (1988) “The quality of care: How can it be assessed?”, JAMA, 260(12), pp. 1743–1748. doi:10.1001/jama.1988.03410120089033.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43891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t>Reference list (2 of 3)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201168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t>17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04672" y="1362456"/>
            <a:ext cx="10561320" cy="54784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000" b="0">
                <a:solidFill>
                  <a:srgbClr val="22303D"/>
                </a:solidFill>
                <a:latin typeface="Aptos"/>
              </a:defRPr>
            </a:pPr>
            <a:r>
              <a:rPr sz="1600"/>
              <a:t>Francis, R. (2015) Freedom to speak up: An independent review into creating an open and honest reporting culture in the NHS. London: Department of Health.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04672" y="2167127"/>
            <a:ext cx="10561320" cy="54784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000" b="0">
                <a:solidFill>
                  <a:srgbClr val="22303D"/>
                </a:solidFill>
                <a:latin typeface="Aptos"/>
              </a:defRPr>
            </a:pPr>
            <a:r>
              <a:rPr sz="1600" dirty="0"/>
              <a:t>Gosport Independent Panel (2018) Gosport War Memorial Hospital: The report of the Gosport Independent Panel. Available at: https://www.gosportpanel.independent.gov.uk/panel-report/ (Accessed: 19 October 2026).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4672" y="2971799"/>
            <a:ext cx="10561320" cy="54784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000" b="0">
                <a:solidFill>
                  <a:srgbClr val="22303D"/>
                </a:solidFill>
                <a:latin typeface="Aptos"/>
              </a:defRPr>
            </a:pPr>
            <a:r>
              <a:rPr sz="1600"/>
              <a:t>Institute of Medicine (2001) Crossing the quality chasm: A new health system for the 21st century. Washington, DC: National Academy Press.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04672" y="3776472"/>
            <a:ext cx="10561320" cy="54784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000" b="0">
                <a:solidFill>
                  <a:srgbClr val="22303D"/>
                </a:solidFill>
                <a:latin typeface="Aptos"/>
              </a:defRPr>
            </a:pPr>
            <a:r>
              <a:rPr sz="1600"/>
              <a:t>National Institute for Health and Care Excellence (NICE) (2016) Controlled drugs: Safe use and management. NICE guideline NG46. Available at: https://www.nice.org.uk/guidance/ng46 (Accessed: 19 October 2026).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04672" y="4581144"/>
            <a:ext cx="10561320" cy="54784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000" b="0">
                <a:solidFill>
                  <a:srgbClr val="22303D"/>
                </a:solidFill>
                <a:latin typeface="Aptos"/>
              </a:defRPr>
            </a:pPr>
            <a:r>
              <a:rPr sz="1600"/>
              <a:t>National Patient Safety Foundation (2015) RCA²: Improving root cause analyses and actions to prevent harm. Boston, MA: National Patient Safety Foundation.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B81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>
              <a:latin typeface="Atop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2920" y="219456"/>
            <a:ext cx="11155680" cy="301621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2500" b="1">
                <a:solidFill>
                  <a:srgbClr val="193956"/>
                </a:solidFill>
                <a:latin typeface="Aptos"/>
              </a:defRPr>
            </a:pPr>
            <a:r>
              <a:rPr sz="1600">
                <a:latin typeface="Atop"/>
              </a:rPr>
              <a:t>Reference list (3 of 3)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" y="1051560"/>
            <a:ext cx="11064240" cy="22860"/>
          </a:xfrm>
          <a:prstGeom prst="rect">
            <a:avLst/>
          </a:prstGeom>
          <a:solidFill>
            <a:srgbClr val="D7DF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>
              <a:latin typeface="Atop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972800" y="6510528"/>
            <a:ext cx="594360" cy="301621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r>
              <a:rPr sz="1600">
                <a:latin typeface="Atop"/>
              </a:rPr>
              <a:t>18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04672" y="1362456"/>
            <a:ext cx="10561320" cy="54784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000" b="0">
                <a:solidFill>
                  <a:srgbClr val="22303D"/>
                </a:solidFill>
                <a:latin typeface="Aptos"/>
              </a:defRPr>
            </a:pPr>
            <a:r>
              <a:rPr sz="1600">
                <a:latin typeface="Atop"/>
              </a:rPr>
              <a:t>NHS England (2022a) Patient Safety Incident Response Framework. Available at: https://www.england.nhs.uk/long-read/patient-safety-incident-response-framework/ (Accessed: 19 October 2026).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04672" y="2167127"/>
            <a:ext cx="10561320" cy="54784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000" b="0">
                <a:solidFill>
                  <a:srgbClr val="22303D"/>
                </a:solidFill>
                <a:latin typeface="Aptos"/>
              </a:defRPr>
            </a:pPr>
            <a:r>
              <a:rPr sz="1600">
                <a:latin typeface="Atop"/>
              </a:rPr>
              <a:t>NHS England (2022b) Patient safety learning response toolkit. Available at: https://www.england.nhs.uk/publication/patient-safety-learning-response-toolkit/ (Accessed: 19 October 2026).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4672" y="2971799"/>
            <a:ext cx="10561320" cy="547842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000" b="0">
                <a:solidFill>
                  <a:srgbClr val="22303D"/>
                </a:solidFill>
                <a:latin typeface="Aptos"/>
              </a:defRPr>
            </a:pPr>
            <a:r>
              <a:rPr sz="1600">
                <a:latin typeface="Atop"/>
              </a:rPr>
              <a:t>NHS England (2022c) Freedom to Speak Up policy for the NHS. Version 2, June. Available at: https://www.england.nhs.uk/wp-content/uploads/2022/06/PAR1245i-NHS-freedom-to-speak-up-national-Policy-eBook.pdf (Accessed: 19 October 2026).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04672" y="3886200"/>
            <a:ext cx="10561320" cy="301621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000" b="0">
                <a:solidFill>
                  <a:srgbClr val="22303D"/>
                </a:solidFill>
                <a:latin typeface="Aptos"/>
              </a:defRPr>
            </a:pPr>
            <a:r>
              <a:rPr sz="1600">
                <a:latin typeface="Atop"/>
              </a:rPr>
              <a:t>Reason, J. (2000) “Human error: Models and management”, BMJ, 320(7237), pp. 768–770. doi:10.1136/bmj.320.7237.768.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04672" y="4690872"/>
            <a:ext cx="10561320" cy="794064"/>
          </a:xfrm>
          <a:prstGeom prst="rect">
            <a:avLst/>
          </a:prstGeom>
          <a:noFill/>
        </p:spPr>
        <p:txBody>
          <a:bodyPr wrap="square" lIns="73152" tIns="27432" rIns="73152" bIns="27432">
            <a:spAutoFit/>
          </a:bodyPr>
          <a:lstStyle/>
          <a:p>
            <a:pPr>
              <a:defRPr sz="1000" b="0">
                <a:solidFill>
                  <a:srgbClr val="22303D"/>
                </a:solidFill>
                <a:latin typeface="Aptos"/>
              </a:defRPr>
            </a:pPr>
            <a:r>
              <a:rPr sz="1600">
                <a:latin typeface="Atop"/>
              </a:rPr>
              <a:t>World Health Organization (WHO) (2021) Global patient safety action plan 2021–2030: Towards eliminating avoidable harm in health care. Geneva: WHO. Available at: https://www.who.int/publications/i/item/9789240032705 (Accessed: 19 October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2654</Words>
  <Application>Microsoft Office PowerPoint</Application>
  <PresentationFormat>Widescreen</PresentationFormat>
  <Paragraphs>286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Atop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Patient Safety Failures at Gosport War Memorial Hospital</dc:title>
  <dc:subject>Systems-based patient safety analysis with Harvard citations</dc:subject>
  <dc:creator>Vaishnavi Odedra</dc:creator>
  <cp:keywords/>
  <dc:description>generated using python-pptx</dc:description>
  <cp:lastModifiedBy>Vaishnavi Ranmalbhai Odedra (2541605)</cp:lastModifiedBy>
  <cp:revision>4</cp:revision>
  <dcterms:created xsi:type="dcterms:W3CDTF">2013-01-27T09:14:16Z</dcterms:created>
  <dcterms:modified xsi:type="dcterms:W3CDTF">2026-10-19T07:36:38Z</dcterms:modified>
  <cp:category/>
</cp:coreProperties>
</file>