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2" r:id="rId6"/>
    <p:sldId id="261" r:id="rId7"/>
    <p:sldId id="263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F8A31DBA-D3A2-49CE-B9D3-9306515ADA42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415BBBE5-8B00-458D-B5BC-271A4006BB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03612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A31DBA-D3A2-49CE-B9D3-9306515ADA42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BBBE5-8B00-458D-B5BC-271A4006BB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16004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F8A31DBA-D3A2-49CE-B9D3-9306515ADA42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415BBBE5-8B00-458D-B5BC-271A4006BB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76970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F8A31DBA-D3A2-49CE-B9D3-9306515ADA42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415BBBE5-8B00-458D-B5BC-271A4006BB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83260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F8A31DBA-D3A2-49CE-B9D3-9306515ADA42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415BBBE5-8B00-458D-B5BC-271A4006BB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46993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A31DBA-D3A2-49CE-B9D3-9306515ADA42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BBBE5-8B00-458D-B5BC-271A4006BB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786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F8A31DBA-D3A2-49CE-B9D3-9306515ADA42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415BBBE5-8B00-458D-B5BC-271A4006BB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48143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A31DBA-D3A2-49CE-B9D3-9306515ADA42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BBBE5-8B00-458D-B5BC-271A4006BB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26744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F8A31DBA-D3A2-49CE-B9D3-9306515ADA42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415BBBE5-8B00-458D-B5BC-271A4006BB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66309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A31DBA-D3A2-49CE-B9D3-9306515ADA42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BBBE5-8B00-458D-B5BC-271A4006BB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28418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F8A31DBA-D3A2-49CE-B9D3-9306515ADA42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415BBBE5-8B00-458D-B5BC-271A4006BB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4013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A31DBA-D3A2-49CE-B9D3-9306515ADA42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5BBBE5-8B00-458D-B5BC-271A4006BB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44678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3390/electronics12081822" TargetMode="External"/><Relationship Id="rId2" Type="http://schemas.openxmlformats.org/officeDocument/2006/relationships/hyperlink" Target="https://doi.org/10.1016/j.jretconser.2022.10314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implilearn.com/history-and-evolution-of-digital-marketing-article" TargetMode="External"/><Relationship Id="rId5" Type="http://schemas.openxmlformats.org/officeDocument/2006/relationships/hyperlink" Target="https://www.edweek.org/technology/tiktok-is-raising-national-security-privacy-concerns-should-educators-steer-clear/2023/03" TargetMode="External"/><Relationship Id="rId4" Type="http://schemas.openxmlformats.org/officeDocument/2006/relationships/hyperlink" Target="https://doi.org/10.1142/S021987702050050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D8F1113-2E3C-46E3-B54F-B7F421EEF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5">
            <a:extLst>
              <a:ext uri="{FF2B5EF4-FFF2-40B4-BE49-F238E27FC236}">
                <a16:creationId xmlns:a16="http://schemas.microsoft.com/office/drawing/2014/main" id="{B54A4D14-513F-4121-92D3-5CCB46896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329674" y="1290909"/>
            <a:ext cx="9702800" cy="5573512"/>
          </a:xfrm>
          <a:custGeom>
            <a:avLst/>
            <a:gdLst>
              <a:gd name="T0" fmla="*/ 1752 w 2038"/>
              <a:gd name="T1" fmla="*/ 1169 h 1169"/>
              <a:gd name="T2" fmla="*/ 1487 w 2038"/>
              <a:gd name="T3" fmla="*/ 334 h 1169"/>
              <a:gd name="T4" fmla="*/ 860 w 2038"/>
              <a:gd name="T5" fmla="*/ 22 h 1169"/>
              <a:gd name="T6" fmla="*/ 199 w 2038"/>
              <a:gd name="T7" fmla="*/ 318 h 1169"/>
              <a:gd name="T8" fmla="*/ 399 w 2038"/>
              <a:gd name="T9" fmla="*/ 1165 h 11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38" h="1169">
                <a:moveTo>
                  <a:pt x="1752" y="1169"/>
                </a:moveTo>
                <a:cubicBezTo>
                  <a:pt x="2038" y="928"/>
                  <a:pt x="1673" y="513"/>
                  <a:pt x="1487" y="334"/>
                </a:cubicBezTo>
                <a:cubicBezTo>
                  <a:pt x="1316" y="170"/>
                  <a:pt x="1099" y="43"/>
                  <a:pt x="860" y="22"/>
                </a:cubicBezTo>
                <a:cubicBezTo>
                  <a:pt x="621" y="0"/>
                  <a:pt x="341" y="128"/>
                  <a:pt x="199" y="318"/>
                </a:cubicBezTo>
                <a:cubicBezTo>
                  <a:pt x="0" y="586"/>
                  <a:pt x="184" y="965"/>
                  <a:pt x="399" y="1165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6C3411F1-AD17-499D-AFEF-2F300F6DF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70451" y="2010741"/>
            <a:ext cx="7373938" cy="4848892"/>
          </a:xfrm>
          <a:custGeom>
            <a:avLst/>
            <a:gdLst>
              <a:gd name="T0" fmla="*/ 1025 w 1549"/>
              <a:gd name="T1" fmla="*/ 1016 h 1017"/>
              <a:gd name="T2" fmla="*/ 1443 w 1549"/>
              <a:gd name="T3" fmla="*/ 592 h 1017"/>
              <a:gd name="T4" fmla="*/ 782 w 1549"/>
              <a:gd name="T5" fmla="*/ 53 h 1017"/>
              <a:gd name="T6" fmla="*/ 150 w 1549"/>
              <a:gd name="T7" fmla="*/ 329 h 1017"/>
              <a:gd name="T8" fmla="*/ 477 w 1549"/>
              <a:gd name="T9" fmla="*/ 1017 h 101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549" h="1017">
                <a:moveTo>
                  <a:pt x="1025" y="1016"/>
                </a:moveTo>
                <a:cubicBezTo>
                  <a:pt x="1223" y="971"/>
                  <a:pt x="1549" y="857"/>
                  <a:pt x="1443" y="592"/>
                </a:cubicBezTo>
                <a:cubicBezTo>
                  <a:pt x="1344" y="344"/>
                  <a:pt x="1041" y="111"/>
                  <a:pt x="782" y="53"/>
                </a:cubicBezTo>
                <a:cubicBezTo>
                  <a:pt x="545" y="0"/>
                  <a:pt x="275" y="117"/>
                  <a:pt x="150" y="329"/>
                </a:cubicBezTo>
                <a:cubicBezTo>
                  <a:pt x="0" y="584"/>
                  <a:pt x="243" y="911"/>
                  <a:pt x="477" y="1017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Freeform 7">
            <a:extLst>
              <a:ext uri="{FF2B5EF4-FFF2-40B4-BE49-F238E27FC236}">
                <a16:creationId xmlns:a16="http://schemas.microsoft.com/office/drawing/2014/main" id="{60BF2CBE-B1E9-4C42-89DC-C35E4E6516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51351" y="1780905"/>
            <a:ext cx="8035925" cy="5083516"/>
          </a:xfrm>
          <a:custGeom>
            <a:avLst/>
            <a:gdLst>
              <a:gd name="T0" fmla="*/ 1302 w 1688"/>
              <a:gd name="T1" fmla="*/ 1066 h 1066"/>
              <a:gd name="T2" fmla="*/ 1613 w 1688"/>
              <a:gd name="T3" fmla="*/ 850 h 1066"/>
              <a:gd name="T4" fmla="*/ 1517 w 1688"/>
              <a:gd name="T5" fmla="*/ 471 h 1066"/>
              <a:gd name="T6" fmla="*/ 798 w 1688"/>
              <a:gd name="T7" fmla="*/ 28 h 1066"/>
              <a:gd name="T8" fmla="*/ 181 w 1688"/>
              <a:gd name="T9" fmla="*/ 333 h 1066"/>
              <a:gd name="T10" fmla="*/ 420 w 1688"/>
              <a:gd name="T11" fmla="*/ 1066 h 106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688" h="1066">
                <a:moveTo>
                  <a:pt x="1302" y="1066"/>
                </a:moveTo>
                <a:cubicBezTo>
                  <a:pt x="1416" y="1024"/>
                  <a:pt x="1551" y="962"/>
                  <a:pt x="1613" y="850"/>
                </a:cubicBezTo>
                <a:cubicBezTo>
                  <a:pt x="1688" y="715"/>
                  <a:pt x="1606" y="575"/>
                  <a:pt x="1517" y="471"/>
                </a:cubicBezTo>
                <a:cubicBezTo>
                  <a:pt x="1336" y="258"/>
                  <a:pt x="1084" y="62"/>
                  <a:pt x="798" y="28"/>
                </a:cubicBezTo>
                <a:cubicBezTo>
                  <a:pt x="559" y="0"/>
                  <a:pt x="317" y="138"/>
                  <a:pt x="181" y="333"/>
                </a:cubicBezTo>
                <a:cubicBezTo>
                  <a:pt x="0" y="592"/>
                  <a:pt x="191" y="907"/>
                  <a:pt x="420" y="1066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Freeform 8">
            <a:extLst>
              <a:ext uri="{FF2B5EF4-FFF2-40B4-BE49-F238E27FC236}">
                <a16:creationId xmlns:a16="http://schemas.microsoft.com/office/drawing/2014/main" id="{72C95A87-DCDB-41C4-B774-744B3ECBE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542347"/>
            <a:ext cx="10334625" cy="6322075"/>
          </a:xfrm>
          <a:custGeom>
            <a:avLst/>
            <a:gdLst>
              <a:gd name="T0" fmla="*/ 1873 w 2171"/>
              <a:gd name="T1" fmla="*/ 1326 h 1326"/>
              <a:gd name="T2" fmla="*/ 1609 w 2171"/>
              <a:gd name="T3" fmla="*/ 473 h 1326"/>
              <a:gd name="T4" fmla="*/ 880 w 2171"/>
              <a:gd name="T5" fmla="*/ 63 h 1326"/>
              <a:gd name="T6" fmla="*/ 0 w 2171"/>
              <a:gd name="T7" fmla="*/ 423 h 13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71" h="1326">
                <a:moveTo>
                  <a:pt x="1873" y="1326"/>
                </a:moveTo>
                <a:cubicBezTo>
                  <a:pt x="2171" y="1045"/>
                  <a:pt x="1825" y="678"/>
                  <a:pt x="1609" y="473"/>
                </a:cubicBezTo>
                <a:cubicBezTo>
                  <a:pt x="1406" y="281"/>
                  <a:pt x="1159" y="116"/>
                  <a:pt x="880" y="63"/>
                </a:cubicBezTo>
                <a:cubicBezTo>
                  <a:pt x="545" y="0"/>
                  <a:pt x="214" y="161"/>
                  <a:pt x="0" y="423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" name="Freeform 9">
            <a:extLst>
              <a:ext uri="{FF2B5EF4-FFF2-40B4-BE49-F238E27FC236}">
                <a16:creationId xmlns:a16="http://schemas.microsoft.com/office/drawing/2014/main" id="{BCB97515-32FF-43A6-A51C-B140193ABB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701" y="6178751"/>
            <a:ext cx="504825" cy="681527"/>
          </a:xfrm>
          <a:custGeom>
            <a:avLst/>
            <a:gdLst>
              <a:gd name="T0" fmla="*/ 0 w 106"/>
              <a:gd name="T1" fmla="*/ 0 h 143"/>
              <a:gd name="T2" fmla="*/ 106 w 106"/>
              <a:gd name="T3" fmla="*/ 143 h 143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06" h="143">
                <a:moveTo>
                  <a:pt x="0" y="0"/>
                </a:moveTo>
                <a:cubicBezTo>
                  <a:pt x="35" y="54"/>
                  <a:pt x="70" y="101"/>
                  <a:pt x="106" y="143"/>
                </a:cubicBezTo>
              </a:path>
            </a:pathLst>
          </a:custGeom>
          <a:noFill/>
          <a:ln w="4763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" name="Freeform 10">
            <a:extLst>
              <a:ext uri="{FF2B5EF4-FFF2-40B4-BE49-F238E27FC236}">
                <a16:creationId xmlns:a16="http://schemas.microsoft.com/office/drawing/2014/main" id="{9C6379D3-7045-4B76-9409-6D23D753D0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59376"/>
            <a:ext cx="11091863" cy="6923796"/>
          </a:xfrm>
          <a:custGeom>
            <a:avLst/>
            <a:gdLst>
              <a:gd name="T0" fmla="*/ 2046 w 2330"/>
              <a:gd name="T1" fmla="*/ 1452 h 1452"/>
              <a:gd name="T2" fmla="*/ 1813 w 2330"/>
              <a:gd name="T3" fmla="*/ 601 h 1452"/>
              <a:gd name="T4" fmla="*/ 956 w 2330"/>
              <a:gd name="T5" fmla="*/ 97 h 1452"/>
              <a:gd name="T6" fmla="*/ 0 w 2330"/>
              <a:gd name="T7" fmla="*/ 366 h 145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330" h="1452">
                <a:moveTo>
                  <a:pt x="2046" y="1452"/>
                </a:moveTo>
                <a:cubicBezTo>
                  <a:pt x="2330" y="1153"/>
                  <a:pt x="2049" y="821"/>
                  <a:pt x="1813" y="601"/>
                </a:cubicBezTo>
                <a:cubicBezTo>
                  <a:pt x="1569" y="375"/>
                  <a:pt x="1282" y="179"/>
                  <a:pt x="956" y="97"/>
                </a:cubicBezTo>
                <a:cubicBezTo>
                  <a:pt x="572" y="0"/>
                  <a:pt x="292" y="101"/>
                  <a:pt x="0" y="366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3" name="Freeform 12">
            <a:extLst>
              <a:ext uri="{FF2B5EF4-FFF2-40B4-BE49-F238E27FC236}">
                <a16:creationId xmlns:a16="http://schemas.microsoft.com/office/drawing/2014/main" id="{61B1C1DE-4201-4989-BE65-41ADC2472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1916"/>
            <a:ext cx="1057275" cy="614491"/>
          </a:xfrm>
          <a:custGeom>
            <a:avLst/>
            <a:gdLst>
              <a:gd name="T0" fmla="*/ 222 w 222"/>
              <a:gd name="T1" fmla="*/ 0 h 129"/>
              <a:gd name="T2" fmla="*/ 0 w 222"/>
              <a:gd name="T3" fmla="*/ 129 h 12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22" h="129">
                <a:moveTo>
                  <a:pt x="222" y="0"/>
                </a:moveTo>
                <a:cubicBezTo>
                  <a:pt x="152" y="35"/>
                  <a:pt x="76" y="78"/>
                  <a:pt x="0" y="129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5" name="Freeform 14">
            <a:extLst>
              <a:ext uri="{FF2B5EF4-FFF2-40B4-BE49-F238E27FC236}">
                <a16:creationId xmlns:a16="http://schemas.microsoft.com/office/drawing/2014/main" id="{806398CC-D327-4E06-838C-31119BD56F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701" y="-6705"/>
            <a:ext cx="595313" cy="352734"/>
          </a:xfrm>
          <a:custGeom>
            <a:avLst/>
            <a:gdLst>
              <a:gd name="T0" fmla="*/ 125 w 125"/>
              <a:gd name="T1" fmla="*/ 0 h 74"/>
              <a:gd name="T2" fmla="*/ 0 w 125"/>
              <a:gd name="T3" fmla="*/ 74 h 74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25" h="74">
                <a:moveTo>
                  <a:pt x="125" y="0"/>
                </a:moveTo>
                <a:cubicBezTo>
                  <a:pt x="85" y="22"/>
                  <a:pt x="43" y="47"/>
                  <a:pt x="0" y="74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7" name="Freeform 16">
            <a:extLst>
              <a:ext uri="{FF2B5EF4-FFF2-40B4-BE49-F238E27FC236}">
                <a16:creationId xmlns:a16="http://schemas.microsoft.com/office/drawing/2014/main" id="{70A741CC-E736-448A-A94E-5C8BB9711D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1916"/>
            <a:ext cx="357188" cy="213875"/>
          </a:xfrm>
          <a:custGeom>
            <a:avLst/>
            <a:gdLst>
              <a:gd name="T0" fmla="*/ 75 w 75"/>
              <a:gd name="T1" fmla="*/ 0 h 45"/>
              <a:gd name="T2" fmla="*/ 0 w 75"/>
              <a:gd name="T3" fmla="*/ 45 h 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5" h="45">
                <a:moveTo>
                  <a:pt x="75" y="0"/>
                </a:moveTo>
                <a:cubicBezTo>
                  <a:pt x="50" y="14"/>
                  <a:pt x="25" y="29"/>
                  <a:pt x="0" y="45"/>
                </a:cubicBezTo>
              </a:path>
            </a:pathLst>
          </a:custGeom>
          <a:noFill/>
          <a:ln w="12700" cap="flat">
            <a:solidFill>
              <a:schemeClr val="tx1">
                <a:alpha val="20000"/>
              </a:schemeClr>
            </a:solidFill>
            <a:prstDash val="dash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9" name="Freeform 11">
            <a:extLst>
              <a:ext uri="{FF2B5EF4-FFF2-40B4-BE49-F238E27FC236}">
                <a16:creationId xmlns:a16="http://schemas.microsoft.com/office/drawing/2014/main" id="{7C324CDD-B30F-47DD-8627-E2171D5E83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26601" y="-1916"/>
            <a:ext cx="5788025" cy="6847184"/>
          </a:xfrm>
          <a:custGeom>
            <a:avLst/>
            <a:gdLst>
              <a:gd name="T0" fmla="*/ 1094 w 1216"/>
              <a:gd name="T1" fmla="*/ 1436 h 1436"/>
              <a:gd name="T2" fmla="*/ 709 w 1216"/>
              <a:gd name="T3" fmla="*/ 551 h 1436"/>
              <a:gd name="T4" fmla="*/ 0 w 1216"/>
              <a:gd name="T5" fmla="*/ 0 h 14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216" h="1436">
                <a:moveTo>
                  <a:pt x="1094" y="1436"/>
                </a:moveTo>
                <a:cubicBezTo>
                  <a:pt x="1216" y="1114"/>
                  <a:pt x="904" y="770"/>
                  <a:pt x="709" y="551"/>
                </a:cubicBezTo>
                <a:cubicBezTo>
                  <a:pt x="509" y="327"/>
                  <a:pt x="274" y="127"/>
                  <a:pt x="0" y="0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1" name="Freeform 21">
            <a:extLst>
              <a:ext uri="{FF2B5EF4-FFF2-40B4-BE49-F238E27FC236}">
                <a16:creationId xmlns:a16="http://schemas.microsoft.com/office/drawing/2014/main" id="{79C8D19E-E3D6-45A6-BCA2-5918A37D7A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235014" y="2872"/>
            <a:ext cx="2951163" cy="2555325"/>
          </a:xfrm>
          <a:custGeom>
            <a:avLst/>
            <a:gdLst>
              <a:gd name="T0" fmla="*/ 620 w 620"/>
              <a:gd name="T1" fmla="*/ 536 h 536"/>
              <a:gd name="T2" fmla="*/ 0 w 620"/>
              <a:gd name="T3" fmla="*/ 0 h 536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620" h="536">
                <a:moveTo>
                  <a:pt x="620" y="536"/>
                </a:moveTo>
                <a:cubicBezTo>
                  <a:pt x="404" y="314"/>
                  <a:pt x="196" y="138"/>
                  <a:pt x="0" y="0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BD2AB5-9351-A53E-FEF4-9F9EF653E5B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22151" y="4127713"/>
            <a:ext cx="3787597" cy="1906593"/>
          </a:xfrm>
        </p:spPr>
        <p:txBody>
          <a:bodyPr>
            <a:normAutofit/>
          </a:bodyPr>
          <a:lstStyle/>
          <a:p>
            <a:pPr algn="l"/>
            <a:r>
              <a:rPr lang="en-US" sz="4000" dirty="0">
                <a:solidFill>
                  <a:srgbClr val="FF0000"/>
                </a:solidFill>
                <a:latin typeface="Arial Black" panose="020B0A04020102020204" pitchFamily="34" charset="0"/>
              </a:rPr>
              <a:t>Presentation</a:t>
            </a:r>
            <a:r>
              <a:rPr lang="en-US" sz="4000" dirty="0">
                <a:solidFill>
                  <a:schemeClr val="tx2"/>
                </a:solidFill>
              </a:rPr>
              <a:t> </a:t>
            </a:r>
            <a:endParaRPr lang="en-GB" sz="4000" dirty="0">
              <a:solidFill>
                <a:schemeClr val="tx2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EAECDCC-5974-3C64-0B52-2CA046F190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208820" y="6364887"/>
            <a:ext cx="2949742" cy="442635"/>
          </a:xfrm>
        </p:spPr>
        <p:txBody>
          <a:bodyPr>
            <a:normAutofit/>
          </a:bodyPr>
          <a:lstStyle/>
          <a:p>
            <a:pPr algn="l"/>
            <a:r>
              <a:rPr lang="en-US" sz="1600" dirty="0">
                <a:solidFill>
                  <a:srgbClr val="FF0000"/>
                </a:solidFill>
                <a:latin typeface="Arial Black" panose="020B0A04020102020204" pitchFamily="34" charset="0"/>
              </a:rPr>
              <a:t>TikTok for Business </a:t>
            </a:r>
            <a:endParaRPr lang="en-GB" sz="1600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sp>
        <p:nvSpPr>
          <p:cNvPr id="33" name="Freeform 22">
            <a:extLst>
              <a:ext uri="{FF2B5EF4-FFF2-40B4-BE49-F238E27FC236}">
                <a16:creationId xmlns:a16="http://schemas.microsoft.com/office/drawing/2014/main" id="{43280283-E04A-43CA-BFA1-F285486A2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020826" y="-1916"/>
            <a:ext cx="2165350" cy="1358265"/>
          </a:xfrm>
          <a:custGeom>
            <a:avLst/>
            <a:gdLst>
              <a:gd name="T0" fmla="*/ 0 w 455"/>
              <a:gd name="T1" fmla="*/ 0 h 285"/>
              <a:gd name="T2" fmla="*/ 455 w 455"/>
              <a:gd name="T3" fmla="*/ 285 h 28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55" h="285">
                <a:moveTo>
                  <a:pt x="0" y="0"/>
                </a:moveTo>
                <a:cubicBezTo>
                  <a:pt x="153" y="85"/>
                  <a:pt x="308" y="180"/>
                  <a:pt x="455" y="285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5" name="Freeform 23">
            <a:extLst>
              <a:ext uri="{FF2B5EF4-FFF2-40B4-BE49-F238E27FC236}">
                <a16:creationId xmlns:a16="http://schemas.microsoft.com/office/drawing/2014/main" id="{38328CB6-0FC5-4AEA-BC7E-489267CB6F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90826" y="-1916"/>
            <a:ext cx="895350" cy="534687"/>
          </a:xfrm>
          <a:custGeom>
            <a:avLst/>
            <a:gdLst>
              <a:gd name="T0" fmla="*/ 0 w 188"/>
              <a:gd name="T1" fmla="*/ 0 h 112"/>
              <a:gd name="T2" fmla="*/ 188 w 188"/>
              <a:gd name="T3" fmla="*/ 112 h 112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88" h="112">
                <a:moveTo>
                  <a:pt x="0" y="0"/>
                </a:moveTo>
                <a:cubicBezTo>
                  <a:pt x="63" y="36"/>
                  <a:pt x="126" y="73"/>
                  <a:pt x="188" y="112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138AF5D2-3A9C-4E8F-B879-36865366A1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31529">
            <a:off x="752078" y="2218040"/>
            <a:ext cx="4418757" cy="4259609"/>
          </a:xfrm>
          <a:custGeom>
            <a:avLst/>
            <a:gdLst>
              <a:gd name="connsiteX0" fmla="*/ 404107 w 4507111"/>
              <a:gd name="connsiteY0" fmla="*/ 0 h 4344781"/>
              <a:gd name="connsiteX1" fmla="*/ 371857 w 4507111"/>
              <a:gd name="connsiteY1" fmla="*/ 117359 h 4344781"/>
              <a:gd name="connsiteX2" fmla="*/ 307833 w 4507111"/>
              <a:gd name="connsiteY2" fmla="*/ 632970 h 4344781"/>
              <a:gd name="connsiteX3" fmla="*/ 3569418 w 4507111"/>
              <a:gd name="connsiteY3" fmla="*/ 4141149 h 4344781"/>
              <a:gd name="connsiteX4" fmla="*/ 4440861 w 4507111"/>
              <a:gd name="connsiteY4" fmla="*/ 4332480 h 4344781"/>
              <a:gd name="connsiteX5" fmla="*/ 4507111 w 4507111"/>
              <a:gd name="connsiteY5" fmla="*/ 4341752 h 4344781"/>
              <a:gd name="connsiteX6" fmla="*/ 4296045 w 4507111"/>
              <a:gd name="connsiteY6" fmla="*/ 4344781 h 4344781"/>
              <a:gd name="connsiteX7" fmla="*/ 3749565 w 4507111"/>
              <a:gd name="connsiteY7" fmla="*/ 4321853 h 4344781"/>
              <a:gd name="connsiteX8" fmla="*/ 36764 w 4507111"/>
              <a:gd name="connsiteY8" fmla="*/ 1629794 h 4344781"/>
              <a:gd name="connsiteX9" fmla="*/ 300069 w 4507111"/>
              <a:gd name="connsiteY9" fmla="*/ 144750 h 43447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507111" h="4344781">
                <a:moveTo>
                  <a:pt x="404107" y="0"/>
                </a:moveTo>
                <a:lnTo>
                  <a:pt x="371857" y="117359"/>
                </a:lnTo>
                <a:cubicBezTo>
                  <a:pt x="333827" y="278567"/>
                  <a:pt x="311875" y="450459"/>
                  <a:pt x="307833" y="632970"/>
                </a:cubicBezTo>
                <a:cubicBezTo>
                  <a:pt x="264711" y="2579752"/>
                  <a:pt x="2253987" y="3769243"/>
                  <a:pt x="3569418" y="4141149"/>
                </a:cubicBezTo>
                <a:cubicBezTo>
                  <a:pt x="3816061" y="4210881"/>
                  <a:pt x="4114807" y="4279754"/>
                  <a:pt x="4440861" y="4332480"/>
                </a:cubicBezTo>
                <a:lnTo>
                  <a:pt x="4507111" y="4341752"/>
                </a:lnTo>
                <a:lnTo>
                  <a:pt x="4296045" y="4344781"/>
                </a:lnTo>
                <a:cubicBezTo>
                  <a:pt x="4097363" y="4343711"/>
                  <a:pt x="3912623" y="4335104"/>
                  <a:pt x="3749565" y="4321853"/>
                </a:cubicBezTo>
                <a:cubicBezTo>
                  <a:pt x="2445102" y="4215850"/>
                  <a:pt x="356405" y="3466499"/>
                  <a:pt x="36764" y="1629794"/>
                </a:cubicBezTo>
                <a:cubicBezTo>
                  <a:pt x="-63123" y="1055823"/>
                  <a:pt x="45741" y="555869"/>
                  <a:pt x="300069" y="144750"/>
                </a:cubicBezTo>
                <a:close/>
              </a:path>
            </a:pathLst>
          </a:cu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EC5983C-5303-D8B8-13A5-E07DDB623ED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92" r="2136"/>
          <a:stretch/>
        </p:blipFill>
        <p:spPr>
          <a:xfrm>
            <a:off x="932740" y="461405"/>
            <a:ext cx="7761924" cy="5343065"/>
          </a:xfrm>
          <a:custGeom>
            <a:avLst/>
            <a:gdLst/>
            <a:ahLst/>
            <a:cxnLst/>
            <a:rect l="l" t="t" r="r" b="b"/>
            <a:pathLst>
              <a:path w="7761924" h="5343065">
                <a:moveTo>
                  <a:pt x="3025687" y="76"/>
                </a:moveTo>
                <a:cubicBezTo>
                  <a:pt x="3140786" y="756"/>
                  <a:pt x="3256631" y="6055"/>
                  <a:pt x="3372722" y="16088"/>
                </a:cubicBezTo>
                <a:cubicBezTo>
                  <a:pt x="5230178" y="176616"/>
                  <a:pt x="7761924" y="1424594"/>
                  <a:pt x="7761924" y="3316816"/>
                </a:cubicBezTo>
                <a:cubicBezTo>
                  <a:pt x="7646022" y="5237647"/>
                  <a:pt x="4988715" y="5423921"/>
                  <a:pt x="3701109" y="5320611"/>
                </a:cubicBezTo>
                <a:cubicBezTo>
                  <a:pt x="2413504" y="5217301"/>
                  <a:pt x="351800" y="4486992"/>
                  <a:pt x="36290" y="2696959"/>
                </a:cubicBezTo>
                <a:cubicBezTo>
                  <a:pt x="-259500" y="1018804"/>
                  <a:pt x="1299198" y="-10133"/>
                  <a:pt x="3025687" y="76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9824088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20F21AEA-57E7-478E-AF43-AB2FC841F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75B466EC-DCA4-497B-ADC6-2FD9CBDFD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3" name="Freeform 5">
              <a:extLst>
                <a:ext uri="{FF2B5EF4-FFF2-40B4-BE49-F238E27FC236}">
                  <a16:creationId xmlns:a16="http://schemas.microsoft.com/office/drawing/2014/main" id="{45609FA5-C2C9-416D-890D-6F6110B7F3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6">
              <a:extLst>
                <a:ext uri="{FF2B5EF4-FFF2-40B4-BE49-F238E27FC236}">
                  <a16:creationId xmlns:a16="http://schemas.microsoft.com/office/drawing/2014/main" id="{37B8C674-C635-4D8A-9FAB-F05E63939E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7">
              <a:extLst>
                <a:ext uri="{FF2B5EF4-FFF2-40B4-BE49-F238E27FC236}">
                  <a16:creationId xmlns:a16="http://schemas.microsoft.com/office/drawing/2014/main" id="{C2FDB9A6-669C-40CB-87C7-97924A5BD5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8">
              <a:extLst>
                <a:ext uri="{FF2B5EF4-FFF2-40B4-BE49-F238E27FC236}">
                  <a16:creationId xmlns:a16="http://schemas.microsoft.com/office/drawing/2014/main" id="{521AC643-CB4D-4F5A-86E5-C223BE3F1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9">
              <a:extLst>
                <a:ext uri="{FF2B5EF4-FFF2-40B4-BE49-F238E27FC236}">
                  <a16:creationId xmlns:a16="http://schemas.microsoft.com/office/drawing/2014/main" id="{DAE95864-CA74-4B2D-8E88-F73D46E007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10">
              <a:extLst>
                <a:ext uri="{FF2B5EF4-FFF2-40B4-BE49-F238E27FC236}">
                  <a16:creationId xmlns:a16="http://schemas.microsoft.com/office/drawing/2014/main" id="{F46E0D51-77C9-44E3-A15B-2BB3D376AD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11">
              <a:extLst>
                <a:ext uri="{FF2B5EF4-FFF2-40B4-BE49-F238E27FC236}">
                  <a16:creationId xmlns:a16="http://schemas.microsoft.com/office/drawing/2014/main" id="{283D97A2-376B-48DB-91A9-4B24BACBE9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12">
              <a:extLst>
                <a:ext uri="{FF2B5EF4-FFF2-40B4-BE49-F238E27FC236}">
                  <a16:creationId xmlns:a16="http://schemas.microsoft.com/office/drawing/2014/main" id="{1D76E5AF-1DD6-47DD-B9C8-CDF462942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13">
              <a:extLst>
                <a:ext uri="{FF2B5EF4-FFF2-40B4-BE49-F238E27FC236}">
                  <a16:creationId xmlns:a16="http://schemas.microsoft.com/office/drawing/2014/main" id="{D4A2BF2F-2AF2-4F53-A15A-EF948787D1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14">
              <a:extLst>
                <a:ext uri="{FF2B5EF4-FFF2-40B4-BE49-F238E27FC236}">
                  <a16:creationId xmlns:a16="http://schemas.microsoft.com/office/drawing/2014/main" id="{80BB3D11-0AAD-4552-A768-6B43C8DA4F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15">
              <a:extLst>
                <a:ext uri="{FF2B5EF4-FFF2-40B4-BE49-F238E27FC236}">
                  <a16:creationId xmlns:a16="http://schemas.microsoft.com/office/drawing/2014/main" id="{ECB66567-FE7B-4E2E-913B-91427FEE65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16">
              <a:extLst>
                <a:ext uri="{FF2B5EF4-FFF2-40B4-BE49-F238E27FC236}">
                  <a16:creationId xmlns:a16="http://schemas.microsoft.com/office/drawing/2014/main" id="{C39FA8FA-0C33-478A-A1B2-76FFFB62B4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17">
              <a:extLst>
                <a:ext uri="{FF2B5EF4-FFF2-40B4-BE49-F238E27FC236}">
                  <a16:creationId xmlns:a16="http://schemas.microsoft.com/office/drawing/2014/main" id="{AF7A05E2-F97C-444D-997E-52F65E82C6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18">
              <a:extLst>
                <a:ext uri="{FF2B5EF4-FFF2-40B4-BE49-F238E27FC236}">
                  <a16:creationId xmlns:a16="http://schemas.microsoft.com/office/drawing/2014/main" id="{C5BD11D6-96C5-4152-9766-B51D3B7FCD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19">
              <a:extLst>
                <a:ext uri="{FF2B5EF4-FFF2-40B4-BE49-F238E27FC236}">
                  <a16:creationId xmlns:a16="http://schemas.microsoft.com/office/drawing/2014/main" id="{A23F3B88-4AA2-4CA3-9162-A235865BC3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20">
              <a:extLst>
                <a:ext uri="{FF2B5EF4-FFF2-40B4-BE49-F238E27FC236}">
                  <a16:creationId xmlns:a16="http://schemas.microsoft.com/office/drawing/2014/main" id="{949C412E-0973-438A-8206-EC08DC0D4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21">
              <a:extLst>
                <a:ext uri="{FF2B5EF4-FFF2-40B4-BE49-F238E27FC236}">
                  <a16:creationId xmlns:a16="http://schemas.microsoft.com/office/drawing/2014/main" id="{2A7D18B9-0BA5-4D24-8EA4-16E7D75C8E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22">
              <a:extLst>
                <a:ext uri="{FF2B5EF4-FFF2-40B4-BE49-F238E27FC236}">
                  <a16:creationId xmlns:a16="http://schemas.microsoft.com/office/drawing/2014/main" id="{6B705E05-4BBF-437A-8B17-191C918702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23">
              <a:extLst>
                <a:ext uri="{FF2B5EF4-FFF2-40B4-BE49-F238E27FC236}">
                  <a16:creationId xmlns:a16="http://schemas.microsoft.com/office/drawing/2014/main" id="{86E407D4-1D4C-4226-96F3-F7700BCB6A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" name="Freeform 24">
              <a:extLst>
                <a:ext uri="{FF2B5EF4-FFF2-40B4-BE49-F238E27FC236}">
                  <a16:creationId xmlns:a16="http://schemas.microsoft.com/office/drawing/2014/main" id="{F89E5D39-D3C1-4846-B010-51F49EC498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" name="Freeform 25">
              <a:extLst>
                <a:ext uri="{FF2B5EF4-FFF2-40B4-BE49-F238E27FC236}">
                  <a16:creationId xmlns:a16="http://schemas.microsoft.com/office/drawing/2014/main" id="{99B00BC9-9F78-4BFC-8464-A866A30CBA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grpSp>
        <p:nvGrpSpPr>
          <p:cNvPr id="64" name="Group 63">
            <a:extLst>
              <a:ext uri="{FF2B5EF4-FFF2-40B4-BE49-F238E27FC236}">
                <a16:creationId xmlns:a16="http://schemas.microsoft.com/office/drawing/2014/main" id="{EE8F4B49-0EA1-4FC6-9E48-72204630EC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5" name="Rectangle 64">
              <a:extLst>
                <a:ext uri="{FF2B5EF4-FFF2-40B4-BE49-F238E27FC236}">
                  <a16:creationId xmlns:a16="http://schemas.microsoft.com/office/drawing/2014/main" id="{2E64A03F-C92C-4E25-B7AE-CA766A18AF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Isosceles Triangle 22">
              <a:extLst>
                <a:ext uri="{FF2B5EF4-FFF2-40B4-BE49-F238E27FC236}">
                  <a16:creationId xmlns:a16="http://schemas.microsoft.com/office/drawing/2014/main" id="{2607715A-7740-4986-8FEE-2E7272DE6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Rectangle 66">
              <a:extLst>
                <a:ext uri="{FF2B5EF4-FFF2-40B4-BE49-F238E27FC236}">
                  <a16:creationId xmlns:a16="http://schemas.microsoft.com/office/drawing/2014/main" id="{522BCD06-E4B2-444A-AEB3-23B77ABA1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D08A458-AADD-E94A-F2C5-AB109DD7A1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631" y="2358391"/>
            <a:ext cx="3498979" cy="2453676"/>
          </a:xfrm>
        </p:spPr>
        <p:txBody>
          <a:bodyPr>
            <a:normAutofit fontScale="90000"/>
          </a:bodyPr>
          <a:lstStyle/>
          <a:p>
            <a:r>
              <a:rPr lang="en-US" dirty="0">
                <a:latin typeface="Arial Black" panose="020B0A04020102020204" pitchFamily="34" charset="0"/>
              </a:rPr>
              <a:t> Introduction to TikTok for Business</a:t>
            </a:r>
            <a:endParaRPr lang="en-GB" dirty="0">
              <a:latin typeface="Arial Black" panose="020B0A04020102020204" pitchFamily="34" charset="0"/>
            </a:endParaRPr>
          </a:p>
        </p:txBody>
      </p:sp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3B17968E-D407-428A-A8C9-99834F337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2017" y="803186"/>
            <a:ext cx="6272263" cy="2978319"/>
          </a:xfrm>
          <a:prstGeom prst="rect">
            <a:avLst/>
          </a:prstGeom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5372896-417A-A76F-A9E9-0446C3505E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2133" y="970656"/>
            <a:ext cx="3178073" cy="2645630"/>
          </a:xfrm>
          <a:prstGeom prst="rect">
            <a:avLst/>
          </a:prstGeom>
          <a:ln w="9525">
            <a:noFill/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5B8E067-846A-CB0E-F627-DFB3C7658C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0883" y="1121733"/>
            <a:ext cx="3682441" cy="2233169"/>
          </a:xfrm>
          <a:prstGeom prst="rect">
            <a:avLst/>
          </a:prstGeom>
          <a:ln w="9525">
            <a:noFill/>
          </a:ln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0CFD3C-0647-C33D-3C4B-35831A18C6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8447" y="4267830"/>
            <a:ext cx="6281873" cy="1783977"/>
          </a:xfrm>
        </p:spPr>
        <p:txBody>
          <a:bodyPr>
            <a:noAutofit/>
          </a:bodyPr>
          <a:lstStyle/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TikTok is a rapidly growing short-form video platform with over 1 billion users globally (Mariani et al., 2022).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Its unique algorithm rapidly tailors' content to user preferences.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Businesses leverage TikTok to increase brand visibility among younger demographics.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 platform’s content style encourages authentic, creative storytelling.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Its in-app advertising solutions cater to a variety of marketing objectives (Zhu &amp; Liu, 2021).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Influencer partnerships thrive due to the platform’s focus on personality-driven content.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Its global reach enables tapping into culturally diverse markets </a:t>
            </a:r>
          </a:p>
        </p:txBody>
      </p:sp>
    </p:spTree>
    <p:extLst>
      <p:ext uri="{BB962C8B-B14F-4D97-AF65-F5344CB8AC3E}">
        <p14:creationId xmlns:p14="http://schemas.microsoft.com/office/powerpoint/2010/main" val="36094351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A3BAF07C-C39E-42EB-BB22-8D46691D97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3061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D8E9CF54-0466-4261-9E62-0249E60E18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33E32106-E8B1-4F76-9EE6-58537738A3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6">
              <a:extLst>
                <a:ext uri="{FF2B5EF4-FFF2-40B4-BE49-F238E27FC236}">
                  <a16:creationId xmlns:a16="http://schemas.microsoft.com/office/drawing/2014/main" id="{C32C2C46-A045-44FB-8A74-5EBD650C27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7">
              <a:extLst>
                <a:ext uri="{FF2B5EF4-FFF2-40B4-BE49-F238E27FC236}">
                  <a16:creationId xmlns:a16="http://schemas.microsoft.com/office/drawing/2014/main" id="{6A76F79C-6683-4940-BCF7-4BCCCEE406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8">
              <a:extLst>
                <a:ext uri="{FF2B5EF4-FFF2-40B4-BE49-F238E27FC236}">
                  <a16:creationId xmlns:a16="http://schemas.microsoft.com/office/drawing/2014/main" id="{FF4675A3-6D07-4B1F-9BFC-AEBEA1AD06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9">
              <a:extLst>
                <a:ext uri="{FF2B5EF4-FFF2-40B4-BE49-F238E27FC236}">
                  <a16:creationId xmlns:a16="http://schemas.microsoft.com/office/drawing/2014/main" id="{765E127A-B6B7-4B1D-B7BD-6C8C969D29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0">
              <a:extLst>
                <a:ext uri="{FF2B5EF4-FFF2-40B4-BE49-F238E27FC236}">
                  <a16:creationId xmlns:a16="http://schemas.microsoft.com/office/drawing/2014/main" id="{3BCA9D9E-C72C-4751-BFA9-10B85CACE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1">
              <a:extLst>
                <a:ext uri="{FF2B5EF4-FFF2-40B4-BE49-F238E27FC236}">
                  <a16:creationId xmlns:a16="http://schemas.microsoft.com/office/drawing/2014/main" id="{080C708C-69BF-441B-AB75-C98160ED06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2">
              <a:extLst>
                <a:ext uri="{FF2B5EF4-FFF2-40B4-BE49-F238E27FC236}">
                  <a16:creationId xmlns:a16="http://schemas.microsoft.com/office/drawing/2014/main" id="{3E79964E-F8F1-4763-8892-7BC3DAE306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3">
              <a:extLst>
                <a:ext uri="{FF2B5EF4-FFF2-40B4-BE49-F238E27FC236}">
                  <a16:creationId xmlns:a16="http://schemas.microsoft.com/office/drawing/2014/main" id="{FE09592A-FCC9-4AE5-BA0B-730C6F3BBE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14">
              <a:extLst>
                <a:ext uri="{FF2B5EF4-FFF2-40B4-BE49-F238E27FC236}">
                  <a16:creationId xmlns:a16="http://schemas.microsoft.com/office/drawing/2014/main" id="{96448994-820C-4BC1-ABF3-4579C6F99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15">
              <a:extLst>
                <a:ext uri="{FF2B5EF4-FFF2-40B4-BE49-F238E27FC236}">
                  <a16:creationId xmlns:a16="http://schemas.microsoft.com/office/drawing/2014/main" id="{9BB0D192-565A-42B9-B292-CC032D71A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6">
              <a:extLst>
                <a:ext uri="{FF2B5EF4-FFF2-40B4-BE49-F238E27FC236}">
                  <a16:creationId xmlns:a16="http://schemas.microsoft.com/office/drawing/2014/main" id="{6D1CA09C-5F40-4E92-A7E9-D1FCEE512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7">
              <a:extLst>
                <a:ext uri="{FF2B5EF4-FFF2-40B4-BE49-F238E27FC236}">
                  <a16:creationId xmlns:a16="http://schemas.microsoft.com/office/drawing/2014/main" id="{379F5AA5-2E14-4880-A5A6-07AEF2AD8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8">
              <a:extLst>
                <a:ext uri="{FF2B5EF4-FFF2-40B4-BE49-F238E27FC236}">
                  <a16:creationId xmlns:a16="http://schemas.microsoft.com/office/drawing/2014/main" id="{EF14BD32-D239-4DA3-98B3-7752073657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9">
              <a:extLst>
                <a:ext uri="{FF2B5EF4-FFF2-40B4-BE49-F238E27FC236}">
                  <a16:creationId xmlns:a16="http://schemas.microsoft.com/office/drawing/2014/main" id="{CF07B250-E5E4-4624-9BD7-8D513A67B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20">
              <a:extLst>
                <a:ext uri="{FF2B5EF4-FFF2-40B4-BE49-F238E27FC236}">
                  <a16:creationId xmlns:a16="http://schemas.microsoft.com/office/drawing/2014/main" id="{BCC5D120-7C8C-4290-865C-4EE6E4F245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21">
              <a:extLst>
                <a:ext uri="{FF2B5EF4-FFF2-40B4-BE49-F238E27FC236}">
                  <a16:creationId xmlns:a16="http://schemas.microsoft.com/office/drawing/2014/main" id="{C24688C6-CAE5-4EF2-B2BA-A138DA0A24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22">
              <a:extLst>
                <a:ext uri="{FF2B5EF4-FFF2-40B4-BE49-F238E27FC236}">
                  <a16:creationId xmlns:a16="http://schemas.microsoft.com/office/drawing/2014/main" id="{6BD31099-7C13-4901-A04F-632B1CD846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23">
              <a:extLst>
                <a:ext uri="{FF2B5EF4-FFF2-40B4-BE49-F238E27FC236}">
                  <a16:creationId xmlns:a16="http://schemas.microsoft.com/office/drawing/2014/main" id="{679F5FF7-82B2-4033-8FBE-63170C9378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9500348-9C3A-782E-6ADD-D8F2AACE2F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630" y="4563895"/>
            <a:ext cx="3714059" cy="1777829"/>
          </a:xfrm>
        </p:spPr>
        <p:txBody>
          <a:bodyPr>
            <a:normAutofit/>
          </a:bodyPr>
          <a:lstStyle/>
          <a:p>
            <a:pPr algn="r"/>
            <a:r>
              <a:rPr lang="en-US" sz="3600" dirty="0">
                <a:solidFill>
                  <a:srgbClr val="FF0000"/>
                </a:solidFill>
                <a:latin typeface="Arial Black" panose="020B0A04020102020204" pitchFamily="34" charset="0"/>
              </a:rPr>
              <a:t>Key Benefits</a:t>
            </a:r>
            <a:endParaRPr lang="en-GB" sz="3600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38F7DF4-BF1E-B09B-6FF1-3939E021A55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196" r="10559" b="1"/>
          <a:stretch/>
        </p:blipFill>
        <p:spPr>
          <a:xfrm>
            <a:off x="20" y="10"/>
            <a:ext cx="5997616" cy="4306823"/>
          </a:xfrm>
          <a:custGeom>
            <a:avLst/>
            <a:gdLst/>
            <a:ahLst/>
            <a:cxnLst/>
            <a:rect l="l" t="t" r="r" b="b"/>
            <a:pathLst>
              <a:path w="5997636" h="4306833">
                <a:moveTo>
                  <a:pt x="0" y="0"/>
                </a:moveTo>
                <a:lnTo>
                  <a:pt x="5997636" y="0"/>
                </a:lnTo>
                <a:lnTo>
                  <a:pt x="5997636" y="4302053"/>
                </a:lnTo>
                <a:lnTo>
                  <a:pt x="5313331" y="4306748"/>
                </a:lnTo>
                <a:cubicBezTo>
                  <a:pt x="3800480" y="4309129"/>
                  <a:pt x="2093145" y="4262282"/>
                  <a:pt x="400746" y="4118385"/>
                </a:cubicBezTo>
                <a:lnTo>
                  <a:pt x="0" y="4081409"/>
                </a:lnTo>
                <a:lnTo>
                  <a:pt x="0" y="2982070"/>
                </a:lnTo>
                <a:lnTo>
                  <a:pt x="0" y="2789945"/>
                </a:ln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C059217-0F46-ED15-7BDF-612AF18F14B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21651" b="2"/>
          <a:stretch/>
        </p:blipFill>
        <p:spPr>
          <a:xfrm>
            <a:off x="6176435" y="10"/>
            <a:ext cx="6015565" cy="4299555"/>
          </a:xfrm>
          <a:custGeom>
            <a:avLst/>
            <a:gdLst/>
            <a:ahLst/>
            <a:cxnLst/>
            <a:rect l="l" t="t" r="r" b="b"/>
            <a:pathLst>
              <a:path w="6015565" h="4299565">
                <a:moveTo>
                  <a:pt x="0" y="0"/>
                </a:moveTo>
                <a:lnTo>
                  <a:pt x="6015565" y="0"/>
                </a:lnTo>
                <a:lnTo>
                  <a:pt x="6015565" y="2789945"/>
                </a:lnTo>
                <a:lnTo>
                  <a:pt x="6015565" y="2982070"/>
                </a:lnTo>
                <a:lnTo>
                  <a:pt x="6015565" y="3957888"/>
                </a:lnTo>
                <a:lnTo>
                  <a:pt x="5937368" y="3966171"/>
                </a:lnTo>
                <a:cubicBezTo>
                  <a:pt x="3963073" y="4164120"/>
                  <a:pt x="2060717" y="4257123"/>
                  <a:pt x="577162" y="4289728"/>
                </a:cubicBezTo>
                <a:lnTo>
                  <a:pt x="0" y="4299565"/>
                </a:lnTo>
                <a:close/>
              </a:path>
            </a:pathLst>
          </a:custGeo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D74D42FF-A724-E415-6CE0-033C9636C217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602689" y="4571423"/>
            <a:ext cx="7530453" cy="17703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Autofit/>
          </a:bodyPr>
          <a:lstStyle/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Elevated engagement rates propelled by concise, captivating video formats.</a:t>
            </a:r>
            <a:endParaRPr lang="en-US" altLang="en-US" sz="1200" dirty="0">
              <a:latin typeface="Arial" panose="020B0604020202020204" pitchFamily="34" charset="0"/>
            </a:endParaRPr>
          </a:p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Potential for rapid virality attributed to TikTok's "For You Page" algorithm (Lee &amp; Chen, 2020).</a:t>
            </a:r>
          </a:p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Reduced production expenses for organic content compared to conventional advertising formats (Mariani et al., 2022).</a:t>
            </a:r>
          </a:p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Innovative instruments (e.g., augmented reality filters, music repositories) facilitate content generation.</a:t>
            </a:r>
          </a:p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Robust community attributes promote user-generated content and brand advocacy.</a:t>
            </a:r>
          </a:p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Collaborations with influencers enhance brand trust within specialist audiences.</a:t>
            </a:r>
          </a:p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Continuous platform updates and feature enhancements facilitate the adaptation of marketing tactics </a:t>
            </a:r>
          </a:p>
        </p:txBody>
      </p:sp>
    </p:spTree>
    <p:extLst>
      <p:ext uri="{BB962C8B-B14F-4D97-AF65-F5344CB8AC3E}">
        <p14:creationId xmlns:p14="http://schemas.microsoft.com/office/powerpoint/2010/main" val="32332616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B804006-101D-4F64-B355-23096AAA72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43F2C4BC-2412-4B5C-B484-720B59818E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0FD6677A-DA06-4AE8-BB1A-F5D8DAEA7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6">
              <a:extLst>
                <a:ext uri="{FF2B5EF4-FFF2-40B4-BE49-F238E27FC236}">
                  <a16:creationId xmlns:a16="http://schemas.microsoft.com/office/drawing/2014/main" id="{C95A3004-D2D9-428D-A694-8B00AAA520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7">
              <a:extLst>
                <a:ext uri="{FF2B5EF4-FFF2-40B4-BE49-F238E27FC236}">
                  <a16:creationId xmlns:a16="http://schemas.microsoft.com/office/drawing/2014/main" id="{DA39D583-C5D7-4848-8DA9-B241540D2A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8">
              <a:extLst>
                <a:ext uri="{FF2B5EF4-FFF2-40B4-BE49-F238E27FC236}">
                  <a16:creationId xmlns:a16="http://schemas.microsoft.com/office/drawing/2014/main" id="{B2EBD675-802F-4CF7-BD90-19F74557B3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9">
              <a:extLst>
                <a:ext uri="{FF2B5EF4-FFF2-40B4-BE49-F238E27FC236}">
                  <a16:creationId xmlns:a16="http://schemas.microsoft.com/office/drawing/2014/main" id="{F6EC98CD-B318-4626-A663-8A60DCEE8D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10">
              <a:extLst>
                <a:ext uri="{FF2B5EF4-FFF2-40B4-BE49-F238E27FC236}">
                  <a16:creationId xmlns:a16="http://schemas.microsoft.com/office/drawing/2014/main" id="{02310F35-7B86-428D-AE44-A20C68B50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11">
              <a:extLst>
                <a:ext uri="{FF2B5EF4-FFF2-40B4-BE49-F238E27FC236}">
                  <a16:creationId xmlns:a16="http://schemas.microsoft.com/office/drawing/2014/main" id="{9F3B32EC-F7CB-4A1C-9E97-8BBD5A1AFA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12">
              <a:extLst>
                <a:ext uri="{FF2B5EF4-FFF2-40B4-BE49-F238E27FC236}">
                  <a16:creationId xmlns:a16="http://schemas.microsoft.com/office/drawing/2014/main" id="{EAAE0FEF-EB48-4703-BA62-75B77929AA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3">
              <a:extLst>
                <a:ext uri="{FF2B5EF4-FFF2-40B4-BE49-F238E27FC236}">
                  <a16:creationId xmlns:a16="http://schemas.microsoft.com/office/drawing/2014/main" id="{1A9BD6B8-CCA8-49A3-B87B-AE9C91CDEC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4">
              <a:extLst>
                <a:ext uri="{FF2B5EF4-FFF2-40B4-BE49-F238E27FC236}">
                  <a16:creationId xmlns:a16="http://schemas.microsoft.com/office/drawing/2014/main" id="{CA83C38E-8767-4A44-99CA-8C29F30EE2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5">
              <a:extLst>
                <a:ext uri="{FF2B5EF4-FFF2-40B4-BE49-F238E27FC236}">
                  <a16:creationId xmlns:a16="http://schemas.microsoft.com/office/drawing/2014/main" id="{02EF4BA0-DD24-4017-BC83-80C7539FD5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6">
              <a:extLst>
                <a:ext uri="{FF2B5EF4-FFF2-40B4-BE49-F238E27FC236}">
                  <a16:creationId xmlns:a16="http://schemas.microsoft.com/office/drawing/2014/main" id="{5BC7DD6C-DD8A-4248-9DFD-86B7D20AF8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7">
              <a:extLst>
                <a:ext uri="{FF2B5EF4-FFF2-40B4-BE49-F238E27FC236}">
                  <a16:creationId xmlns:a16="http://schemas.microsoft.com/office/drawing/2014/main" id="{B6CEECEA-280C-4164-90FF-3513DB5B49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18">
              <a:extLst>
                <a:ext uri="{FF2B5EF4-FFF2-40B4-BE49-F238E27FC236}">
                  <a16:creationId xmlns:a16="http://schemas.microsoft.com/office/drawing/2014/main" id="{E450BBA4-C6C4-4254-9E26-82EA8EFB2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19">
              <a:extLst>
                <a:ext uri="{FF2B5EF4-FFF2-40B4-BE49-F238E27FC236}">
                  <a16:creationId xmlns:a16="http://schemas.microsoft.com/office/drawing/2014/main" id="{9F5AF05D-ADE5-40B5-9BEA-DBA47987FC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20">
              <a:extLst>
                <a:ext uri="{FF2B5EF4-FFF2-40B4-BE49-F238E27FC236}">
                  <a16:creationId xmlns:a16="http://schemas.microsoft.com/office/drawing/2014/main" id="{E33D2228-29F5-40AC-A2A9-554D1A17D1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21">
              <a:extLst>
                <a:ext uri="{FF2B5EF4-FFF2-40B4-BE49-F238E27FC236}">
                  <a16:creationId xmlns:a16="http://schemas.microsoft.com/office/drawing/2014/main" id="{5964607D-A248-46AB-8BD7-8F54F8FAA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22">
              <a:extLst>
                <a:ext uri="{FF2B5EF4-FFF2-40B4-BE49-F238E27FC236}">
                  <a16:creationId xmlns:a16="http://schemas.microsoft.com/office/drawing/2014/main" id="{B316575A-7DD2-4E9A-8DD8-6F3FD7C2C8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23">
              <a:extLst>
                <a:ext uri="{FF2B5EF4-FFF2-40B4-BE49-F238E27FC236}">
                  <a16:creationId xmlns:a16="http://schemas.microsoft.com/office/drawing/2014/main" id="{0FADEB75-5A76-45E6-A771-FD313172BF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24">
              <a:extLst>
                <a:ext uri="{FF2B5EF4-FFF2-40B4-BE49-F238E27FC236}">
                  <a16:creationId xmlns:a16="http://schemas.microsoft.com/office/drawing/2014/main" id="{28EEBD9F-7254-4078-83DA-35B26F29A4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25">
              <a:extLst>
                <a:ext uri="{FF2B5EF4-FFF2-40B4-BE49-F238E27FC236}">
                  <a16:creationId xmlns:a16="http://schemas.microsoft.com/office/drawing/2014/main" id="{77069F13-F943-48F9-9D12-7A0FDEE09A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grpSp>
        <p:nvGrpSpPr>
          <p:cNvPr id="36" name="Group 35">
            <a:extLst>
              <a:ext uri="{FF2B5EF4-FFF2-40B4-BE49-F238E27FC236}">
                <a16:creationId xmlns:a16="http://schemas.microsoft.com/office/drawing/2014/main" id="{DADA2559-D208-4654-A8D6-0EAB57A60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8DCC9694-A5B4-4C87-B30C-10315BA95D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Isosceles Triangle 22">
              <a:extLst>
                <a:ext uri="{FF2B5EF4-FFF2-40B4-BE49-F238E27FC236}">
                  <a16:creationId xmlns:a16="http://schemas.microsoft.com/office/drawing/2014/main" id="{A235B99A-CFD8-4244-8588-63B2E3A747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2C576FEE-B34E-4CD2-8D8E-48BBDB7384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F8D345C-11CD-0A17-4BF1-A803151842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631" y="2358391"/>
            <a:ext cx="3498979" cy="2453676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Arial Black" panose="020B0A04020102020204" pitchFamily="34" charset="0"/>
              </a:rPr>
              <a:t>Drawbacks and Challenges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BE798D6-824B-554F-612B-B500F02BF61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383" r="15150" b="2"/>
          <a:stretch/>
        </p:blipFill>
        <p:spPr>
          <a:xfrm>
            <a:off x="5114014" y="806432"/>
            <a:ext cx="3059586" cy="2380179"/>
          </a:xfrm>
          <a:prstGeom prst="rect">
            <a:avLst/>
          </a:prstGeom>
          <a:ln w="9525">
            <a:solidFill>
              <a:schemeClr val="tx1">
                <a:alpha val="20000"/>
              </a:schemeClr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2E3DFBD-BC74-4B05-9490-896C211412F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264"/>
          <a:stretch/>
        </p:blipFill>
        <p:spPr>
          <a:xfrm>
            <a:off x="8330883" y="804037"/>
            <a:ext cx="3059586" cy="2380179"/>
          </a:xfrm>
          <a:prstGeom prst="rect">
            <a:avLst/>
          </a:prstGeom>
          <a:ln w="9525">
            <a:solidFill>
              <a:schemeClr val="tx1">
                <a:alpha val="20000"/>
              </a:schemeClr>
            </a:solidFill>
          </a:ln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F9AB7B86-01B8-9725-0331-C76285661AC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118447" y="3672402"/>
            <a:ext cx="6281873" cy="237940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Autofit/>
          </a:bodyPr>
          <a:lstStyle/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Rapid content consumption may result in lower brand message retention.</a:t>
            </a:r>
          </a:p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Intense rivalry for user attention can reduce brand visibility.</a:t>
            </a:r>
          </a:p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Limited analytics when compared to more established platforms prevents detailed insights.</a:t>
            </a:r>
          </a:p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 collaborative culture makes it difficult to control brand story.</a:t>
            </a:r>
          </a:p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Algorithmic unpredictability may have an impact on consistency of reach.</a:t>
            </a:r>
          </a:p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 short video format limits sophisticated product demonstrations (Mariani et al., 2022).</a:t>
            </a:r>
          </a:p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Rapid trend cycles may necessitate frequent content production and strategic modifications. </a:t>
            </a:r>
          </a:p>
        </p:txBody>
      </p:sp>
    </p:spTree>
    <p:extLst>
      <p:ext uri="{BB962C8B-B14F-4D97-AF65-F5344CB8AC3E}">
        <p14:creationId xmlns:p14="http://schemas.microsoft.com/office/powerpoint/2010/main" val="10919774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A3BAF07C-C39E-42EB-BB22-8D46691D97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3061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D8E9CF54-0466-4261-9E62-0249E60E18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33E32106-E8B1-4F76-9EE6-58537738A3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6">
              <a:extLst>
                <a:ext uri="{FF2B5EF4-FFF2-40B4-BE49-F238E27FC236}">
                  <a16:creationId xmlns:a16="http://schemas.microsoft.com/office/drawing/2014/main" id="{C32C2C46-A045-44FB-8A74-5EBD650C27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7">
              <a:extLst>
                <a:ext uri="{FF2B5EF4-FFF2-40B4-BE49-F238E27FC236}">
                  <a16:creationId xmlns:a16="http://schemas.microsoft.com/office/drawing/2014/main" id="{6A76F79C-6683-4940-BCF7-4BCCCEE406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8">
              <a:extLst>
                <a:ext uri="{FF2B5EF4-FFF2-40B4-BE49-F238E27FC236}">
                  <a16:creationId xmlns:a16="http://schemas.microsoft.com/office/drawing/2014/main" id="{FF4675A3-6D07-4B1F-9BFC-AEBEA1AD06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9">
              <a:extLst>
                <a:ext uri="{FF2B5EF4-FFF2-40B4-BE49-F238E27FC236}">
                  <a16:creationId xmlns:a16="http://schemas.microsoft.com/office/drawing/2014/main" id="{765E127A-B6B7-4B1D-B7BD-6C8C969D29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0">
              <a:extLst>
                <a:ext uri="{FF2B5EF4-FFF2-40B4-BE49-F238E27FC236}">
                  <a16:creationId xmlns:a16="http://schemas.microsoft.com/office/drawing/2014/main" id="{3BCA9D9E-C72C-4751-BFA9-10B85CACE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1">
              <a:extLst>
                <a:ext uri="{FF2B5EF4-FFF2-40B4-BE49-F238E27FC236}">
                  <a16:creationId xmlns:a16="http://schemas.microsoft.com/office/drawing/2014/main" id="{080C708C-69BF-441B-AB75-C98160ED06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2">
              <a:extLst>
                <a:ext uri="{FF2B5EF4-FFF2-40B4-BE49-F238E27FC236}">
                  <a16:creationId xmlns:a16="http://schemas.microsoft.com/office/drawing/2014/main" id="{3E79964E-F8F1-4763-8892-7BC3DAE306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3">
              <a:extLst>
                <a:ext uri="{FF2B5EF4-FFF2-40B4-BE49-F238E27FC236}">
                  <a16:creationId xmlns:a16="http://schemas.microsoft.com/office/drawing/2014/main" id="{FE09592A-FCC9-4AE5-BA0B-730C6F3BBE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14">
              <a:extLst>
                <a:ext uri="{FF2B5EF4-FFF2-40B4-BE49-F238E27FC236}">
                  <a16:creationId xmlns:a16="http://schemas.microsoft.com/office/drawing/2014/main" id="{96448994-820C-4BC1-ABF3-4579C6F99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15">
              <a:extLst>
                <a:ext uri="{FF2B5EF4-FFF2-40B4-BE49-F238E27FC236}">
                  <a16:creationId xmlns:a16="http://schemas.microsoft.com/office/drawing/2014/main" id="{9BB0D192-565A-42B9-B292-CC032D71A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6">
              <a:extLst>
                <a:ext uri="{FF2B5EF4-FFF2-40B4-BE49-F238E27FC236}">
                  <a16:creationId xmlns:a16="http://schemas.microsoft.com/office/drawing/2014/main" id="{6D1CA09C-5F40-4E92-A7E9-D1FCEE512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7">
              <a:extLst>
                <a:ext uri="{FF2B5EF4-FFF2-40B4-BE49-F238E27FC236}">
                  <a16:creationId xmlns:a16="http://schemas.microsoft.com/office/drawing/2014/main" id="{379F5AA5-2E14-4880-A5A6-07AEF2AD8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8">
              <a:extLst>
                <a:ext uri="{FF2B5EF4-FFF2-40B4-BE49-F238E27FC236}">
                  <a16:creationId xmlns:a16="http://schemas.microsoft.com/office/drawing/2014/main" id="{EF14BD32-D239-4DA3-98B3-7752073657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9">
              <a:extLst>
                <a:ext uri="{FF2B5EF4-FFF2-40B4-BE49-F238E27FC236}">
                  <a16:creationId xmlns:a16="http://schemas.microsoft.com/office/drawing/2014/main" id="{CF07B250-E5E4-4624-9BD7-8D513A67B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20">
              <a:extLst>
                <a:ext uri="{FF2B5EF4-FFF2-40B4-BE49-F238E27FC236}">
                  <a16:creationId xmlns:a16="http://schemas.microsoft.com/office/drawing/2014/main" id="{BCC5D120-7C8C-4290-865C-4EE6E4F245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21">
              <a:extLst>
                <a:ext uri="{FF2B5EF4-FFF2-40B4-BE49-F238E27FC236}">
                  <a16:creationId xmlns:a16="http://schemas.microsoft.com/office/drawing/2014/main" id="{C24688C6-CAE5-4EF2-B2BA-A138DA0A24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22">
              <a:extLst>
                <a:ext uri="{FF2B5EF4-FFF2-40B4-BE49-F238E27FC236}">
                  <a16:creationId xmlns:a16="http://schemas.microsoft.com/office/drawing/2014/main" id="{6BD31099-7C13-4901-A04F-632B1CD846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23">
              <a:extLst>
                <a:ext uri="{FF2B5EF4-FFF2-40B4-BE49-F238E27FC236}">
                  <a16:creationId xmlns:a16="http://schemas.microsoft.com/office/drawing/2014/main" id="{679F5FF7-82B2-4033-8FBE-63170C9378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B134F3A-6FF4-DCA0-C1F8-95662BF571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631" y="4563895"/>
            <a:ext cx="4126808" cy="1777829"/>
          </a:xfrm>
        </p:spPr>
        <p:txBody>
          <a:bodyPr>
            <a:normAutofit fontScale="90000"/>
          </a:bodyPr>
          <a:lstStyle/>
          <a:p>
            <a:pPr algn="l"/>
            <a:r>
              <a:rPr lang="en-US" dirty="0">
                <a:solidFill>
                  <a:srgbClr val="FF0000"/>
                </a:solidFill>
                <a:latin typeface="Arial Black" panose="020B0A04020102020204" pitchFamily="34" charset="0"/>
              </a:rPr>
              <a:t>Ethical Implications of Using TikTok for Business</a:t>
            </a:r>
            <a:endParaRPr lang="en-GB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777563C-92A3-F468-8C7D-8F790664E4C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227" r="-1" b="-1"/>
          <a:stretch/>
        </p:blipFill>
        <p:spPr>
          <a:xfrm>
            <a:off x="20" y="10"/>
            <a:ext cx="5997616" cy="4306823"/>
          </a:xfrm>
          <a:custGeom>
            <a:avLst/>
            <a:gdLst/>
            <a:ahLst/>
            <a:cxnLst/>
            <a:rect l="l" t="t" r="r" b="b"/>
            <a:pathLst>
              <a:path w="5997636" h="4306833">
                <a:moveTo>
                  <a:pt x="0" y="0"/>
                </a:moveTo>
                <a:lnTo>
                  <a:pt x="5997636" y="0"/>
                </a:lnTo>
                <a:lnTo>
                  <a:pt x="5997636" y="4302053"/>
                </a:lnTo>
                <a:lnTo>
                  <a:pt x="5313331" y="4306748"/>
                </a:lnTo>
                <a:cubicBezTo>
                  <a:pt x="3800480" y="4309129"/>
                  <a:pt x="2093145" y="4262282"/>
                  <a:pt x="400746" y="4118385"/>
                </a:cubicBezTo>
                <a:lnTo>
                  <a:pt x="0" y="4081409"/>
                </a:lnTo>
                <a:lnTo>
                  <a:pt x="0" y="2982070"/>
                </a:lnTo>
                <a:lnTo>
                  <a:pt x="0" y="2789945"/>
                </a:ln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C5A7EFD-D9FD-E859-5F69-949B94A7BD7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895" r="1" b="1"/>
          <a:stretch/>
        </p:blipFill>
        <p:spPr>
          <a:xfrm>
            <a:off x="6176435" y="10"/>
            <a:ext cx="6015565" cy="4299555"/>
          </a:xfrm>
          <a:custGeom>
            <a:avLst/>
            <a:gdLst/>
            <a:ahLst/>
            <a:cxnLst/>
            <a:rect l="l" t="t" r="r" b="b"/>
            <a:pathLst>
              <a:path w="6015565" h="4299565">
                <a:moveTo>
                  <a:pt x="0" y="0"/>
                </a:moveTo>
                <a:lnTo>
                  <a:pt x="6015565" y="0"/>
                </a:lnTo>
                <a:lnTo>
                  <a:pt x="6015565" y="2789945"/>
                </a:lnTo>
                <a:lnTo>
                  <a:pt x="6015565" y="2982070"/>
                </a:lnTo>
                <a:lnTo>
                  <a:pt x="6015565" y="3957888"/>
                </a:lnTo>
                <a:lnTo>
                  <a:pt x="5937368" y="3966171"/>
                </a:lnTo>
                <a:cubicBezTo>
                  <a:pt x="3963073" y="4164120"/>
                  <a:pt x="2060717" y="4257123"/>
                  <a:pt x="577162" y="4289728"/>
                </a:cubicBezTo>
                <a:lnTo>
                  <a:pt x="0" y="4299565"/>
                </a:lnTo>
                <a:close/>
              </a:path>
            </a:pathLst>
          </a:custGeo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6DC847BC-9269-5E37-D2D8-DF3F45ECAE8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834426" y="4655862"/>
            <a:ext cx="7195382" cy="184584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Autofit/>
          </a:bodyPr>
          <a:lstStyle/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Data collecting and tracking give rise to privacy concerns.</a:t>
            </a:r>
          </a:p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Possible exposure to false information or adverts with improper content.</a:t>
            </a:r>
          </a:p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Essential for influencers to be transparent To prevent false endorsements.</a:t>
            </a:r>
          </a:p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Concerns about accountability for brand involvement arise due to the addictive nature of the platform.</a:t>
            </a:r>
          </a:p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To avoid unethical marketing practices, it is necessary to protect children while targeting younger audiences.</a:t>
            </a:r>
          </a:p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Given the diversity of audiences around the world, it is crucial to be culturally sensitive.</a:t>
            </a:r>
          </a:p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 importance of following disclosure policies and advertising regulations cannot be overstated.</a:t>
            </a:r>
          </a:p>
        </p:txBody>
      </p:sp>
    </p:spTree>
    <p:extLst>
      <p:ext uri="{BB962C8B-B14F-4D97-AF65-F5344CB8AC3E}">
        <p14:creationId xmlns:p14="http://schemas.microsoft.com/office/powerpoint/2010/main" val="38959996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CC9829A-26F6-4595-8608-1A9F57DA75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5343792-FB15-4868-8582-6FB07FD06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7CA8F4A2-D471-40D9-BE89-06C70ACF4B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E43E1CEC-4E49-49E9-8548-8B05B63740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B7F53ED1-039D-4BD7-A3E5-297729B937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A8487EB7-2469-4867-A80E-D9CD5B230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46143F0D-FDD9-4B87-911C-BBCFB8055C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2CFC98FE-A0AD-4DC3-A501-9F93E7F473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9AF90DC1-0B6B-4A93-A014-09751AD4D3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12">
              <a:extLst>
                <a:ext uri="{FF2B5EF4-FFF2-40B4-BE49-F238E27FC236}">
                  <a16:creationId xmlns:a16="http://schemas.microsoft.com/office/drawing/2014/main" id="{A2DFFBBE-16F4-4A5E-8934-167B73FFE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13">
              <a:extLst>
                <a:ext uri="{FF2B5EF4-FFF2-40B4-BE49-F238E27FC236}">
                  <a16:creationId xmlns:a16="http://schemas.microsoft.com/office/drawing/2014/main" id="{A5E67C3A-5087-485D-96E5-21B8644E3D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14">
              <a:extLst>
                <a:ext uri="{FF2B5EF4-FFF2-40B4-BE49-F238E27FC236}">
                  <a16:creationId xmlns:a16="http://schemas.microsoft.com/office/drawing/2014/main" id="{73EB781F-58BE-4B7A-B99B-B318ADFCCB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5">
              <a:extLst>
                <a:ext uri="{FF2B5EF4-FFF2-40B4-BE49-F238E27FC236}">
                  <a16:creationId xmlns:a16="http://schemas.microsoft.com/office/drawing/2014/main" id="{539F2F29-AFA9-4E0B-A2E1-685BA3BB01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6">
              <a:extLst>
                <a:ext uri="{FF2B5EF4-FFF2-40B4-BE49-F238E27FC236}">
                  <a16:creationId xmlns:a16="http://schemas.microsoft.com/office/drawing/2014/main" id="{43647B4C-97BD-4193-A694-A8175A54A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7">
              <a:extLst>
                <a:ext uri="{FF2B5EF4-FFF2-40B4-BE49-F238E27FC236}">
                  <a16:creationId xmlns:a16="http://schemas.microsoft.com/office/drawing/2014/main" id="{06780C14-905F-45FA-A058-1B48324519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8">
              <a:extLst>
                <a:ext uri="{FF2B5EF4-FFF2-40B4-BE49-F238E27FC236}">
                  <a16:creationId xmlns:a16="http://schemas.microsoft.com/office/drawing/2014/main" id="{5C09B360-91DE-4815-B792-78F1DDAB6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9">
              <a:extLst>
                <a:ext uri="{FF2B5EF4-FFF2-40B4-BE49-F238E27FC236}">
                  <a16:creationId xmlns:a16="http://schemas.microsoft.com/office/drawing/2014/main" id="{32364EA9-C91C-4187-AEA7-3E676F04E1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0">
              <a:extLst>
                <a:ext uri="{FF2B5EF4-FFF2-40B4-BE49-F238E27FC236}">
                  <a16:creationId xmlns:a16="http://schemas.microsoft.com/office/drawing/2014/main" id="{807D3A95-0DDF-4B14-AD7D-3C5465533F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1">
              <a:extLst>
                <a:ext uri="{FF2B5EF4-FFF2-40B4-BE49-F238E27FC236}">
                  <a16:creationId xmlns:a16="http://schemas.microsoft.com/office/drawing/2014/main" id="{18B7A11B-83DF-4C00-836D-1BB371B3BB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22">
              <a:extLst>
                <a:ext uri="{FF2B5EF4-FFF2-40B4-BE49-F238E27FC236}">
                  <a16:creationId xmlns:a16="http://schemas.microsoft.com/office/drawing/2014/main" id="{3478F3A2-7617-467C-9F1C-0024CC8404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23">
              <a:extLst>
                <a:ext uri="{FF2B5EF4-FFF2-40B4-BE49-F238E27FC236}">
                  <a16:creationId xmlns:a16="http://schemas.microsoft.com/office/drawing/2014/main" id="{9110FCBA-0E4F-4C72-A148-BA0CC4D7EC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24">
              <a:extLst>
                <a:ext uri="{FF2B5EF4-FFF2-40B4-BE49-F238E27FC236}">
                  <a16:creationId xmlns:a16="http://schemas.microsoft.com/office/drawing/2014/main" id="{5F9AC703-6A55-44D2-A2D0-4C80B2C31C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25">
              <a:extLst>
                <a:ext uri="{FF2B5EF4-FFF2-40B4-BE49-F238E27FC236}">
                  <a16:creationId xmlns:a16="http://schemas.microsoft.com/office/drawing/2014/main" id="{A950B910-1A21-48FB-9E68-E71923756A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grpSp>
        <p:nvGrpSpPr>
          <p:cNvPr id="34" name="Group 33">
            <a:extLst>
              <a:ext uri="{FF2B5EF4-FFF2-40B4-BE49-F238E27FC236}">
                <a16:creationId xmlns:a16="http://schemas.microsoft.com/office/drawing/2014/main" id="{F594A2EF-2FF2-48A2-91C9-027900307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40F210D1-1084-4A86-8697-6421DF5C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Isosceles Triangle 22">
              <a:extLst>
                <a:ext uri="{FF2B5EF4-FFF2-40B4-BE49-F238E27FC236}">
                  <a16:creationId xmlns:a16="http://schemas.microsoft.com/office/drawing/2014/main" id="{40B25474-8A86-43C1-B77B-EA2994CB46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3ACEAD7B-B41B-4FE1-AD76-97F79C2C2C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E0FFE8F-604A-A32B-82CF-6EA5315620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631" y="2358391"/>
            <a:ext cx="3498979" cy="2453676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Arial Black" panose="020B0A04020102020204" pitchFamily="34" charset="0"/>
              </a:rPr>
              <a:t>Conclusion and Key Takeaways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0F450E1-C69E-2599-61FC-76C28368A67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919" b="2962"/>
          <a:stretch/>
        </p:blipFill>
        <p:spPr>
          <a:xfrm>
            <a:off x="5115908" y="804036"/>
            <a:ext cx="6274561" cy="2977469"/>
          </a:xfrm>
          <a:prstGeom prst="rect">
            <a:avLst/>
          </a:prstGeom>
          <a:ln w="9525">
            <a:solidFill>
              <a:schemeClr val="tx1">
                <a:alpha val="20000"/>
              </a:schemeClr>
            </a:solidFill>
          </a:ln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B53301-7860-7A70-F5E0-2A7D618693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8447" y="4267830"/>
            <a:ext cx="6640166" cy="1783977"/>
          </a:xfrm>
        </p:spPr>
        <p:txBody>
          <a:bodyPr>
            <a:noAutofit/>
          </a:bodyPr>
          <a:lstStyle/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TikTok’s unique algorithm and content style provide dynamic marketing opportunities.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Brands can benefit from high engagement and authentic audience connections.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Challenges include algorithmic unpredictability and limited analytics.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Businesses must consider ethical aspects like privacy, transparency, and cultural respect.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Strategic planning and continuous experimentation yield better campaign outcomes.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Regular engagement with trending features keeps brands relevant to users.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Thoughtful, responsible use aligns brand objectives with audience expectations.</a:t>
            </a:r>
          </a:p>
        </p:txBody>
      </p:sp>
    </p:spTree>
    <p:extLst>
      <p:ext uri="{BB962C8B-B14F-4D97-AF65-F5344CB8AC3E}">
        <p14:creationId xmlns:p14="http://schemas.microsoft.com/office/powerpoint/2010/main" val="29532167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0F08744-9D7B-4693-B8D6-2A5210AE96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32">
            <a:extLst>
              <a:ext uri="{FF2B5EF4-FFF2-40B4-BE49-F238E27FC236}">
                <a16:creationId xmlns:a16="http://schemas.microsoft.com/office/drawing/2014/main" id="{5B2E630F-F386-44FA-B1A1-C10A9BF43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336127">
            <a:off x="296272" y="1026251"/>
            <a:ext cx="7298578" cy="5088488"/>
          </a:xfrm>
          <a:custGeom>
            <a:avLst/>
            <a:gdLst>
              <a:gd name="connsiteX0" fmla="*/ 0 w 6428838"/>
              <a:gd name="connsiteY0" fmla="*/ 2579031 h 5158062"/>
              <a:gd name="connsiteX1" fmla="*/ 3214419 w 6428838"/>
              <a:gd name="connsiteY1" fmla="*/ 0 h 5158062"/>
              <a:gd name="connsiteX2" fmla="*/ 6428838 w 6428838"/>
              <a:gd name="connsiteY2" fmla="*/ 2579031 h 5158062"/>
              <a:gd name="connsiteX3" fmla="*/ 3214419 w 6428838"/>
              <a:gd name="connsiteY3" fmla="*/ 5158062 h 5158062"/>
              <a:gd name="connsiteX4" fmla="*/ 0 w 6428838"/>
              <a:gd name="connsiteY4" fmla="*/ 2579031 h 5158062"/>
              <a:gd name="connsiteX0" fmla="*/ 3321 w 6432159"/>
              <a:gd name="connsiteY0" fmla="*/ 2647125 h 5226156"/>
              <a:gd name="connsiteX1" fmla="*/ 2789723 w 6432159"/>
              <a:gd name="connsiteY1" fmla="*/ 0 h 5226156"/>
              <a:gd name="connsiteX2" fmla="*/ 6432159 w 6432159"/>
              <a:gd name="connsiteY2" fmla="*/ 2647125 h 5226156"/>
              <a:gd name="connsiteX3" fmla="*/ 3217740 w 6432159"/>
              <a:gd name="connsiteY3" fmla="*/ 5226156 h 5226156"/>
              <a:gd name="connsiteX4" fmla="*/ 3321 w 6432159"/>
              <a:gd name="connsiteY4" fmla="*/ 2647125 h 5226156"/>
              <a:gd name="connsiteX0" fmla="*/ 1953 w 6566979"/>
              <a:gd name="connsiteY0" fmla="*/ 2695803 h 5226224"/>
              <a:gd name="connsiteX1" fmla="*/ 2924543 w 6566979"/>
              <a:gd name="connsiteY1" fmla="*/ 39 h 5226224"/>
              <a:gd name="connsiteX2" fmla="*/ 6566979 w 6566979"/>
              <a:gd name="connsiteY2" fmla="*/ 2647164 h 5226224"/>
              <a:gd name="connsiteX3" fmla="*/ 3352560 w 6566979"/>
              <a:gd name="connsiteY3" fmla="*/ 5226195 h 5226224"/>
              <a:gd name="connsiteX4" fmla="*/ 1953 w 6566979"/>
              <a:gd name="connsiteY4" fmla="*/ 2695803 h 5226224"/>
              <a:gd name="connsiteX0" fmla="*/ 8982 w 6574008"/>
              <a:gd name="connsiteY0" fmla="*/ 2695803 h 5226313"/>
              <a:gd name="connsiteX1" fmla="*/ 2931572 w 6574008"/>
              <a:gd name="connsiteY1" fmla="*/ 39 h 5226313"/>
              <a:gd name="connsiteX2" fmla="*/ 6574008 w 6574008"/>
              <a:gd name="connsiteY2" fmla="*/ 2647164 h 5226313"/>
              <a:gd name="connsiteX3" fmla="*/ 3359589 w 6574008"/>
              <a:gd name="connsiteY3" fmla="*/ 5226195 h 5226313"/>
              <a:gd name="connsiteX4" fmla="*/ 8982 w 6574008"/>
              <a:gd name="connsiteY4" fmla="*/ 2695803 h 5226313"/>
              <a:gd name="connsiteX0" fmla="*/ 11929 w 6576955"/>
              <a:gd name="connsiteY0" fmla="*/ 2695953 h 5226463"/>
              <a:gd name="connsiteX1" fmla="*/ 2934519 w 6576955"/>
              <a:gd name="connsiteY1" fmla="*/ 189 h 5226463"/>
              <a:gd name="connsiteX2" fmla="*/ 6576955 w 6576955"/>
              <a:gd name="connsiteY2" fmla="*/ 2647314 h 5226463"/>
              <a:gd name="connsiteX3" fmla="*/ 3362536 w 6576955"/>
              <a:gd name="connsiteY3" fmla="*/ 5226345 h 5226463"/>
              <a:gd name="connsiteX4" fmla="*/ 11929 w 6576955"/>
              <a:gd name="connsiteY4" fmla="*/ 2695953 h 5226463"/>
              <a:gd name="connsiteX0" fmla="*/ 9262 w 6963394"/>
              <a:gd name="connsiteY0" fmla="*/ 2705797 h 5247356"/>
              <a:gd name="connsiteX1" fmla="*/ 2931852 w 6963394"/>
              <a:gd name="connsiteY1" fmla="*/ 10033 h 5247356"/>
              <a:gd name="connsiteX2" fmla="*/ 6963394 w 6963394"/>
              <a:gd name="connsiteY2" fmla="*/ 3318639 h 5247356"/>
              <a:gd name="connsiteX3" fmla="*/ 3359869 w 6963394"/>
              <a:gd name="connsiteY3" fmla="*/ 5236189 h 5247356"/>
              <a:gd name="connsiteX4" fmla="*/ 9262 w 6963394"/>
              <a:gd name="connsiteY4" fmla="*/ 2705797 h 5247356"/>
              <a:gd name="connsiteX0" fmla="*/ 9262 w 6963394"/>
              <a:gd name="connsiteY0" fmla="*/ 2705797 h 5247356"/>
              <a:gd name="connsiteX1" fmla="*/ 2931852 w 6963394"/>
              <a:gd name="connsiteY1" fmla="*/ 10033 h 5247356"/>
              <a:gd name="connsiteX2" fmla="*/ 6963394 w 6963394"/>
              <a:gd name="connsiteY2" fmla="*/ 3318639 h 5247356"/>
              <a:gd name="connsiteX3" fmla="*/ 3359869 w 6963394"/>
              <a:gd name="connsiteY3" fmla="*/ 5236189 h 5247356"/>
              <a:gd name="connsiteX4" fmla="*/ 9262 w 6963394"/>
              <a:gd name="connsiteY4" fmla="*/ 2705797 h 5247356"/>
              <a:gd name="connsiteX0" fmla="*/ 9262 w 6963394"/>
              <a:gd name="connsiteY0" fmla="*/ 2705797 h 5292159"/>
              <a:gd name="connsiteX1" fmla="*/ 2931852 w 6963394"/>
              <a:gd name="connsiteY1" fmla="*/ 10033 h 5292159"/>
              <a:gd name="connsiteX2" fmla="*/ 6963394 w 6963394"/>
              <a:gd name="connsiteY2" fmla="*/ 3318639 h 5292159"/>
              <a:gd name="connsiteX3" fmla="*/ 3359869 w 6963394"/>
              <a:gd name="connsiteY3" fmla="*/ 5236189 h 5292159"/>
              <a:gd name="connsiteX4" fmla="*/ 9262 w 6963394"/>
              <a:gd name="connsiteY4" fmla="*/ 2705797 h 5292159"/>
              <a:gd name="connsiteX0" fmla="*/ 9262 w 6963394"/>
              <a:gd name="connsiteY0" fmla="*/ 2705797 h 5259961"/>
              <a:gd name="connsiteX1" fmla="*/ 2931852 w 6963394"/>
              <a:gd name="connsiteY1" fmla="*/ 10033 h 5259961"/>
              <a:gd name="connsiteX2" fmla="*/ 6963394 w 6963394"/>
              <a:gd name="connsiteY2" fmla="*/ 3318639 h 5259961"/>
              <a:gd name="connsiteX3" fmla="*/ 3359869 w 6963394"/>
              <a:gd name="connsiteY3" fmla="*/ 5236189 h 5259961"/>
              <a:gd name="connsiteX4" fmla="*/ 9262 w 6963394"/>
              <a:gd name="connsiteY4" fmla="*/ 2705797 h 5259961"/>
              <a:gd name="connsiteX0" fmla="*/ 9557 w 7352795"/>
              <a:gd name="connsiteY0" fmla="*/ 2707501 h 5252013"/>
              <a:gd name="connsiteX1" fmla="*/ 2932147 w 7352795"/>
              <a:gd name="connsiteY1" fmla="*/ 11737 h 5252013"/>
              <a:gd name="connsiteX2" fmla="*/ 7352795 w 7352795"/>
              <a:gd name="connsiteY2" fmla="*/ 3378709 h 5252013"/>
              <a:gd name="connsiteX3" fmla="*/ 3360164 w 7352795"/>
              <a:gd name="connsiteY3" fmla="*/ 5237893 h 5252013"/>
              <a:gd name="connsiteX4" fmla="*/ 9557 w 7352795"/>
              <a:gd name="connsiteY4" fmla="*/ 2707501 h 5252013"/>
              <a:gd name="connsiteX0" fmla="*/ 8078 w 7789061"/>
              <a:gd name="connsiteY0" fmla="*/ 2744796 h 5249051"/>
              <a:gd name="connsiteX1" fmla="*/ 3368413 w 7789061"/>
              <a:gd name="connsiteY1" fmla="*/ 10121 h 5249051"/>
              <a:gd name="connsiteX2" fmla="*/ 7789061 w 7789061"/>
              <a:gd name="connsiteY2" fmla="*/ 3377093 h 5249051"/>
              <a:gd name="connsiteX3" fmla="*/ 3796430 w 7789061"/>
              <a:gd name="connsiteY3" fmla="*/ 5236277 h 5249051"/>
              <a:gd name="connsiteX4" fmla="*/ 8078 w 7789061"/>
              <a:gd name="connsiteY4" fmla="*/ 2744796 h 5249051"/>
              <a:gd name="connsiteX0" fmla="*/ 8078 w 7789061"/>
              <a:gd name="connsiteY0" fmla="*/ 2744796 h 5271741"/>
              <a:gd name="connsiteX1" fmla="*/ 3368413 w 7789061"/>
              <a:gd name="connsiteY1" fmla="*/ 10121 h 5271741"/>
              <a:gd name="connsiteX2" fmla="*/ 7789061 w 7789061"/>
              <a:gd name="connsiteY2" fmla="*/ 3377093 h 5271741"/>
              <a:gd name="connsiteX3" fmla="*/ 3796430 w 7789061"/>
              <a:gd name="connsiteY3" fmla="*/ 5236277 h 5271741"/>
              <a:gd name="connsiteX4" fmla="*/ 8078 w 7789061"/>
              <a:gd name="connsiteY4" fmla="*/ 2744796 h 5271741"/>
              <a:gd name="connsiteX0" fmla="*/ 1055 w 7782038"/>
              <a:gd name="connsiteY0" fmla="*/ 2738806 h 5438018"/>
              <a:gd name="connsiteX1" fmla="*/ 3361390 w 7782038"/>
              <a:gd name="connsiteY1" fmla="*/ 4131 h 5438018"/>
              <a:gd name="connsiteX2" fmla="*/ 7782038 w 7782038"/>
              <a:gd name="connsiteY2" fmla="*/ 3371103 h 5438018"/>
              <a:gd name="connsiteX3" fmla="*/ 3692130 w 7782038"/>
              <a:gd name="connsiteY3" fmla="*/ 5415113 h 5438018"/>
              <a:gd name="connsiteX4" fmla="*/ 1055 w 7782038"/>
              <a:gd name="connsiteY4" fmla="*/ 2738806 h 5438018"/>
              <a:gd name="connsiteX0" fmla="*/ 28883 w 7809866"/>
              <a:gd name="connsiteY0" fmla="*/ 2742147 h 5441359"/>
              <a:gd name="connsiteX1" fmla="*/ 3389218 w 7809866"/>
              <a:gd name="connsiteY1" fmla="*/ 7472 h 5441359"/>
              <a:gd name="connsiteX2" fmla="*/ 7809866 w 7809866"/>
              <a:gd name="connsiteY2" fmla="*/ 3374444 h 5441359"/>
              <a:gd name="connsiteX3" fmla="*/ 3719958 w 7809866"/>
              <a:gd name="connsiteY3" fmla="*/ 5418454 h 5441359"/>
              <a:gd name="connsiteX4" fmla="*/ 28883 w 7809866"/>
              <a:gd name="connsiteY4" fmla="*/ 2742147 h 5441359"/>
              <a:gd name="connsiteX0" fmla="*/ 36549 w 7817532"/>
              <a:gd name="connsiteY0" fmla="*/ 2751085 h 5450297"/>
              <a:gd name="connsiteX1" fmla="*/ 3396884 w 7817532"/>
              <a:gd name="connsiteY1" fmla="*/ 16410 h 5450297"/>
              <a:gd name="connsiteX2" fmla="*/ 7817532 w 7817532"/>
              <a:gd name="connsiteY2" fmla="*/ 3383382 h 5450297"/>
              <a:gd name="connsiteX3" fmla="*/ 3727624 w 7817532"/>
              <a:gd name="connsiteY3" fmla="*/ 5427392 h 5450297"/>
              <a:gd name="connsiteX4" fmla="*/ 36549 w 7817532"/>
              <a:gd name="connsiteY4" fmla="*/ 2751085 h 54502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817532" h="5450297">
                <a:moveTo>
                  <a:pt x="36549" y="2751085"/>
                </a:moveTo>
                <a:cubicBezTo>
                  <a:pt x="-281221" y="925127"/>
                  <a:pt x="1526121" y="-147339"/>
                  <a:pt x="3396884" y="16410"/>
                </a:cubicBezTo>
                <a:cubicBezTo>
                  <a:pt x="5267647" y="180159"/>
                  <a:pt x="7817532" y="1453184"/>
                  <a:pt x="7817532" y="3383382"/>
                </a:cubicBezTo>
                <a:cubicBezTo>
                  <a:pt x="7700800" y="5342763"/>
                  <a:pt x="5024455" y="5532775"/>
                  <a:pt x="3727624" y="5427392"/>
                </a:cubicBezTo>
                <a:cubicBezTo>
                  <a:pt x="2430794" y="5322009"/>
                  <a:pt x="354319" y="4577043"/>
                  <a:pt x="36549" y="27510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73567C09-8B4D-49A6-A711-C44C5807D8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3554541" y="-619573"/>
            <a:ext cx="9016699" cy="8033868"/>
          </a:xfrm>
          <a:custGeom>
            <a:avLst/>
            <a:gdLst>
              <a:gd name="connsiteX0" fmla="*/ 6078066 w 9016699"/>
              <a:gd name="connsiteY0" fmla="*/ 782055 h 8033868"/>
              <a:gd name="connsiteX1" fmla="*/ 8705208 w 9016699"/>
              <a:gd name="connsiteY1" fmla="*/ 3409197 h 8033868"/>
              <a:gd name="connsiteX2" fmla="*/ 8793057 w 9016699"/>
              <a:gd name="connsiteY2" fmla="*/ 3617452 h 8033868"/>
              <a:gd name="connsiteX3" fmla="*/ 9016699 w 9016699"/>
              <a:gd name="connsiteY3" fmla="*/ 4793120 h 8033868"/>
              <a:gd name="connsiteX4" fmla="*/ 8960084 w 9016699"/>
              <a:gd name="connsiteY4" fmla="*/ 5272709 h 8033868"/>
              <a:gd name="connsiteX5" fmla="*/ 8920563 w 9016699"/>
              <a:gd name="connsiteY5" fmla="*/ 5444162 h 8033868"/>
              <a:gd name="connsiteX6" fmla="*/ 6620466 w 9016699"/>
              <a:gd name="connsiteY6" fmla="*/ 7744259 h 8033868"/>
              <a:gd name="connsiteX7" fmla="*/ 6480006 w 9016699"/>
              <a:gd name="connsiteY7" fmla="*/ 7795347 h 8033868"/>
              <a:gd name="connsiteX8" fmla="*/ 4389696 w 9016699"/>
              <a:gd name="connsiteY8" fmla="*/ 7987178 h 8033868"/>
              <a:gd name="connsiteX9" fmla="*/ 3086984 w 9016699"/>
              <a:gd name="connsiteY9" fmla="*/ 7466023 h 8033868"/>
              <a:gd name="connsiteX10" fmla="*/ 3024300 w 9016699"/>
              <a:gd name="connsiteY10" fmla="*/ 7426965 h 8033868"/>
              <a:gd name="connsiteX11" fmla="*/ 519567 w 9016699"/>
              <a:gd name="connsiteY11" fmla="*/ 4922232 h 8033868"/>
              <a:gd name="connsiteX12" fmla="*/ 419495 w 9016699"/>
              <a:gd name="connsiteY12" fmla="*/ 4733719 h 8033868"/>
              <a:gd name="connsiteX13" fmla="*/ 3514 w 9016699"/>
              <a:gd name="connsiteY13" fmla="*/ 3245168 h 8033868"/>
              <a:gd name="connsiteX14" fmla="*/ 4193329 w 9016699"/>
              <a:gd name="connsiteY14" fmla="*/ 36108 h 8033868"/>
              <a:gd name="connsiteX15" fmla="*/ 5977677 w 9016699"/>
              <a:gd name="connsiteY15" fmla="*/ 722908 h 80338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016699" h="8033868">
                <a:moveTo>
                  <a:pt x="6078066" y="782055"/>
                </a:moveTo>
                <a:lnTo>
                  <a:pt x="8705208" y="3409197"/>
                </a:lnTo>
                <a:lnTo>
                  <a:pt x="8793057" y="3617452"/>
                </a:lnTo>
                <a:cubicBezTo>
                  <a:pt x="8935615" y="3988374"/>
                  <a:pt x="9016699" y="4381324"/>
                  <a:pt x="9016699" y="4793120"/>
                </a:cubicBezTo>
                <a:cubicBezTo>
                  <a:pt x="9008675" y="4960329"/>
                  <a:pt x="8989449" y="5120121"/>
                  <a:pt x="8960084" y="5272709"/>
                </a:cubicBezTo>
                <a:lnTo>
                  <a:pt x="8920563" y="5444162"/>
                </a:lnTo>
                <a:lnTo>
                  <a:pt x="6620466" y="7744259"/>
                </a:lnTo>
                <a:lnTo>
                  <a:pt x="6480006" y="7795347"/>
                </a:lnTo>
                <a:cubicBezTo>
                  <a:pt x="5726471" y="8035167"/>
                  <a:pt x="4953020" y="8083925"/>
                  <a:pt x="4389696" y="7987178"/>
                </a:cubicBezTo>
                <a:cubicBezTo>
                  <a:pt x="4014146" y="7922680"/>
                  <a:pt x="3559510" y="7740111"/>
                  <a:pt x="3086984" y="7466023"/>
                </a:cubicBezTo>
                <a:lnTo>
                  <a:pt x="3024300" y="7426965"/>
                </a:lnTo>
                <a:lnTo>
                  <a:pt x="519567" y="4922232"/>
                </a:lnTo>
                <a:lnTo>
                  <a:pt x="419495" y="4733719"/>
                </a:lnTo>
                <a:cubicBezTo>
                  <a:pt x="181303" y="4258474"/>
                  <a:pt x="28977" y="3756361"/>
                  <a:pt x="3514" y="3245168"/>
                </a:cubicBezTo>
                <a:cubicBezTo>
                  <a:pt x="-112889" y="908287"/>
                  <a:pt x="2691131" y="-221884"/>
                  <a:pt x="4193329" y="36108"/>
                </a:cubicBezTo>
                <a:cubicBezTo>
                  <a:pt x="4662766" y="116730"/>
                  <a:pt x="5309837" y="354143"/>
                  <a:pt x="5977677" y="722908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CAEF3A-BF1F-3BF5-8434-BFB2EA72B5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4861" y="2349925"/>
            <a:ext cx="3588231" cy="2456442"/>
          </a:xfrm>
        </p:spPr>
        <p:txBody>
          <a:bodyPr>
            <a:normAutofit/>
          </a:bodyPr>
          <a:lstStyle/>
          <a:p>
            <a:pPr algn="l"/>
            <a:r>
              <a:rPr lang="en-US" sz="3600" dirty="0">
                <a:latin typeface="Arial Black" panose="020B0A04020102020204" pitchFamily="34" charset="0"/>
              </a:rPr>
              <a:t>References </a:t>
            </a:r>
            <a:endParaRPr lang="en-GB" sz="3600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83F1E7-979F-2753-769C-A6880D9A77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6319" y="1111249"/>
            <a:ext cx="7233763" cy="4635503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Barta, S.,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Belanche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D., Fernández, A., &amp;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Flavián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M. (2023). Influencer marketing on TikTok: The effectiveness of humour and followers’ hedonic experience.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Retailing and Consumer Services, 70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103149.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https://doi.org/10.1016/j.jretconser.2022.103149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Elareshi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M.,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Habes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M.,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Safori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A., Attar, R. W., Al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adwan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M. N., &amp; Al-Rahmi, W. M. (2023). Understanding the effects of social media marketing on customers’ bank loyalty: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A SEM approach. Electronics, 12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(8), 1822.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https://doi.org/10.3390/electronics12081822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Freeman, R. E. (1984).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Strategic management: A stakeholder approach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Pitman.</a:t>
            </a:r>
          </a:p>
          <a:p>
            <a:pPr>
              <a:lnSpc>
                <a:spcPct val="11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Gray, R. (2000). Current developments and trends in social and environmental auditing, reporting and attestation: A review and comment.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Auditing, 4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(3), 247–268.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Mhalla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M., Yun, J., &amp;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Nasiri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A. (2020). Video-sharing apps business models: TikTok case study.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Innovation and Technology Management, 17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(07), 2050050.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https://doi.org/10.1142/S0219877020500503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https://www.edweek.org/technology/tiktok-is-raising-national-security-privacy-concerns-should-educators-steer-clear/2023/03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https://www.simplilearn.com/history-and-evolution-of-digital-marketing-article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162662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Atlas</Template>
  <TotalTime>42</TotalTime>
  <Words>718</Words>
  <Application>Microsoft Office PowerPoint</Application>
  <PresentationFormat>Widescreen</PresentationFormat>
  <Paragraphs>51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Arial Black</vt:lpstr>
      <vt:lpstr>Calibri Light</vt:lpstr>
      <vt:lpstr>Rockwell</vt:lpstr>
      <vt:lpstr>Wingdings</vt:lpstr>
      <vt:lpstr>Atlas</vt:lpstr>
      <vt:lpstr>Presentation </vt:lpstr>
      <vt:lpstr> Introduction to TikTok for Business</vt:lpstr>
      <vt:lpstr>Key Benefits</vt:lpstr>
      <vt:lpstr>Drawbacks and Challenges</vt:lpstr>
      <vt:lpstr>Ethical Implications of Using TikTok for Business</vt:lpstr>
      <vt:lpstr>Conclusion and Key Takeaways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1</cp:revision>
  <dcterms:created xsi:type="dcterms:W3CDTF">2024-12-14T21:09:15Z</dcterms:created>
  <dcterms:modified xsi:type="dcterms:W3CDTF">2024-12-14T21:51:25Z</dcterms:modified>
</cp:coreProperties>
</file>