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60" r:id="rId4"/>
    <p:sldId id="259" r:id="rId5"/>
    <p:sldId id="258" r:id="rId6"/>
    <p:sldId id="257" r:id="rId7"/>
    <p:sldId id="262" r:id="rId8"/>
    <p:sldId id="263" r:id="rId9"/>
    <p:sldId id="265" r:id="rId10"/>
    <p:sldId id="264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41C38-3EE8-4287-8B30-1596AC1FCE66}" type="datetimeFigureOut">
              <a:rPr lang="en-GB" smtClean="0"/>
              <a:pPr/>
              <a:t>01/12/2010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C5855-8203-4737-8AC9-933AA6EE8CC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41C38-3EE8-4287-8B30-1596AC1FCE66}" type="datetimeFigureOut">
              <a:rPr lang="en-GB" smtClean="0"/>
              <a:pPr/>
              <a:t>01/12/2010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C5855-8203-4737-8AC9-933AA6EE8CC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41C38-3EE8-4287-8B30-1596AC1FCE66}" type="datetimeFigureOut">
              <a:rPr lang="en-GB" smtClean="0"/>
              <a:pPr/>
              <a:t>01/12/2010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C5855-8203-4737-8AC9-933AA6EE8CC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41C38-3EE8-4287-8B30-1596AC1FCE66}" type="datetimeFigureOut">
              <a:rPr lang="en-GB" smtClean="0"/>
              <a:pPr/>
              <a:t>01/12/2010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C5855-8203-4737-8AC9-933AA6EE8CC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41C38-3EE8-4287-8B30-1596AC1FCE66}" type="datetimeFigureOut">
              <a:rPr lang="en-GB" smtClean="0"/>
              <a:pPr/>
              <a:t>01/12/2010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C5855-8203-4737-8AC9-933AA6EE8CC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41C38-3EE8-4287-8B30-1596AC1FCE66}" type="datetimeFigureOut">
              <a:rPr lang="en-GB" smtClean="0"/>
              <a:pPr/>
              <a:t>01/12/2010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C5855-8203-4737-8AC9-933AA6EE8CC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41C38-3EE8-4287-8B30-1596AC1FCE66}" type="datetimeFigureOut">
              <a:rPr lang="en-GB" smtClean="0"/>
              <a:pPr/>
              <a:t>01/12/2010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C5855-8203-4737-8AC9-933AA6EE8CC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41C38-3EE8-4287-8B30-1596AC1FCE66}" type="datetimeFigureOut">
              <a:rPr lang="en-GB" smtClean="0"/>
              <a:pPr/>
              <a:t>01/12/2010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C5855-8203-4737-8AC9-933AA6EE8CC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41C38-3EE8-4287-8B30-1596AC1FCE66}" type="datetimeFigureOut">
              <a:rPr lang="en-GB" smtClean="0"/>
              <a:pPr/>
              <a:t>01/12/2010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C5855-8203-4737-8AC9-933AA6EE8CC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41C38-3EE8-4287-8B30-1596AC1FCE66}" type="datetimeFigureOut">
              <a:rPr lang="en-GB" smtClean="0"/>
              <a:pPr/>
              <a:t>01/12/2010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C5855-8203-4737-8AC9-933AA6EE8CC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41C38-3EE8-4287-8B30-1596AC1FCE66}" type="datetimeFigureOut">
              <a:rPr lang="en-GB" smtClean="0"/>
              <a:pPr/>
              <a:t>01/12/2010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C5855-8203-4737-8AC9-933AA6EE8CC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141C38-3EE8-4287-8B30-1596AC1FCE66}" type="datetimeFigureOut">
              <a:rPr lang="en-GB" smtClean="0"/>
              <a:pPr/>
              <a:t>01/12/2010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FC5855-8203-4737-8AC9-933AA6EE8CC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upload.wikimedia.org/wikipedia/commons/e/ed/Orgetorix-coin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hamp-de-fleurs-chant-d-espoir.over-blog.com/article-34570814.html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upload.wikimedia.org/wikipedia/commons/8/8e/Divico_und_Caesar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upload.wikimedia.org/wikipedia/commons/4/4a/Gaul_warrior_Vacheres_2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hyperlink" Target="http://upload.wikimedia.org/wikipedia/commons/a/ad/Gaul_warrior_Vacheres_1.jpg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i="1" dirty="0" smtClean="0"/>
              <a:t>Gallic War </a:t>
            </a:r>
            <a:r>
              <a:rPr lang="en-GB" dirty="0" err="1" smtClean="0"/>
              <a:t>i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Some images to illustrate the text</a:t>
            </a:r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5400000">
            <a:off x="1761423" y="-1827578"/>
            <a:ext cx="5583385" cy="91062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1475656" y="5602014"/>
            <a:ext cx="6408712" cy="92333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The Helvetian route to the </a:t>
            </a:r>
            <a:r>
              <a:rPr lang="en-GB" dirty="0" err="1" smtClean="0"/>
              <a:t>Saône</a:t>
            </a:r>
            <a:r>
              <a:rPr lang="en-GB" dirty="0" smtClean="0"/>
              <a:t> (</a:t>
            </a:r>
            <a:r>
              <a:rPr lang="en-GB" dirty="0" err="1" smtClean="0"/>
              <a:t>Arar</a:t>
            </a:r>
            <a:r>
              <a:rPr lang="en-GB" dirty="0" smtClean="0"/>
              <a:t>). </a:t>
            </a:r>
            <a:r>
              <a:rPr lang="en-GB" dirty="0" err="1" smtClean="0"/>
              <a:t>Napoléon</a:t>
            </a:r>
            <a:r>
              <a:rPr lang="en-GB" dirty="0" smtClean="0"/>
              <a:t> III and </a:t>
            </a:r>
            <a:r>
              <a:rPr lang="en-GB" dirty="0" err="1" smtClean="0"/>
              <a:t>Senault</a:t>
            </a:r>
            <a:r>
              <a:rPr lang="en-GB" dirty="0" smtClean="0"/>
              <a:t> proposed different routes: see Thorne (2006) – not vital reading for the course, but gives some historical background.   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o]RCHTIP[ix</a:t>
            </a:r>
            <a:endParaRPr lang="en-GB" dirty="0"/>
          </a:p>
        </p:txBody>
      </p:sp>
      <p:pic>
        <p:nvPicPr>
          <p:cNvPr id="4" name="Picture 3" descr="File:Orgetorix-coin.jpg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412777"/>
            <a:ext cx="8208912" cy="3899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1475656" y="5602014"/>
            <a:ext cx="6408712" cy="92333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i="1" dirty="0" err="1" smtClean="0"/>
              <a:t>Apud</a:t>
            </a:r>
            <a:r>
              <a:rPr lang="en-GB" i="1" dirty="0" smtClean="0"/>
              <a:t> </a:t>
            </a:r>
            <a:r>
              <a:rPr lang="en-GB" i="1" dirty="0" err="1" smtClean="0"/>
              <a:t>Helvetios</a:t>
            </a:r>
            <a:r>
              <a:rPr lang="en-GB" i="1" dirty="0" smtClean="0"/>
              <a:t> </a:t>
            </a:r>
            <a:r>
              <a:rPr lang="en-GB" i="1" dirty="0" err="1" smtClean="0"/>
              <a:t>longe</a:t>
            </a:r>
            <a:r>
              <a:rPr lang="en-GB" i="1" dirty="0" smtClean="0"/>
              <a:t> </a:t>
            </a:r>
            <a:r>
              <a:rPr lang="en-GB" i="1" dirty="0" err="1" smtClean="0"/>
              <a:t>nobilissimus</a:t>
            </a:r>
            <a:r>
              <a:rPr lang="en-GB" i="1" dirty="0" smtClean="0"/>
              <a:t> </a:t>
            </a:r>
            <a:r>
              <a:rPr lang="en-GB" i="1" dirty="0" err="1" smtClean="0"/>
              <a:t>fuit</a:t>
            </a:r>
            <a:r>
              <a:rPr lang="en-GB" i="1" dirty="0" smtClean="0"/>
              <a:t> et </a:t>
            </a:r>
            <a:r>
              <a:rPr lang="en-GB" i="1" dirty="0" err="1" smtClean="0"/>
              <a:t>ditissimus</a:t>
            </a:r>
            <a:r>
              <a:rPr lang="en-GB" i="1" dirty="0" smtClean="0"/>
              <a:t> </a:t>
            </a:r>
            <a:r>
              <a:rPr lang="en-GB" i="1" dirty="0" err="1" smtClean="0"/>
              <a:t>Orgetorix</a:t>
            </a:r>
            <a:r>
              <a:rPr lang="en-GB" i="1" dirty="0" smtClean="0"/>
              <a:t>… </a:t>
            </a:r>
            <a:r>
              <a:rPr lang="en-GB" i="1" dirty="0" err="1" smtClean="0"/>
              <a:t>Regni</a:t>
            </a:r>
            <a:r>
              <a:rPr lang="en-GB" i="1" dirty="0" smtClean="0"/>
              <a:t> </a:t>
            </a:r>
            <a:r>
              <a:rPr lang="en-GB" i="1" dirty="0" err="1" smtClean="0"/>
              <a:t>cupiditate</a:t>
            </a:r>
            <a:r>
              <a:rPr lang="en-GB" i="1" dirty="0" smtClean="0"/>
              <a:t> </a:t>
            </a:r>
            <a:r>
              <a:rPr lang="en-GB" i="1" dirty="0" err="1" smtClean="0"/>
              <a:t>inductus</a:t>
            </a:r>
            <a:r>
              <a:rPr lang="en-GB" i="1" dirty="0" smtClean="0"/>
              <a:t> </a:t>
            </a:r>
            <a:r>
              <a:rPr lang="en-GB" i="1" dirty="0" err="1" smtClean="0"/>
              <a:t>coniurationem</a:t>
            </a:r>
            <a:r>
              <a:rPr lang="en-GB" i="1" dirty="0" smtClean="0"/>
              <a:t> </a:t>
            </a:r>
            <a:r>
              <a:rPr lang="en-GB" i="1" dirty="0" err="1" smtClean="0"/>
              <a:t>nobilitatis</a:t>
            </a:r>
            <a:r>
              <a:rPr lang="en-GB" i="1" dirty="0" smtClean="0"/>
              <a:t> </a:t>
            </a:r>
            <a:r>
              <a:rPr lang="en-GB" i="1" dirty="0" err="1" smtClean="0"/>
              <a:t>fecit</a:t>
            </a:r>
            <a:r>
              <a:rPr lang="en-GB" i="1" dirty="0" smtClean="0"/>
              <a:t> et </a:t>
            </a:r>
            <a:r>
              <a:rPr lang="en-GB" i="1" dirty="0" err="1" smtClean="0"/>
              <a:t>civitati</a:t>
            </a:r>
            <a:r>
              <a:rPr lang="en-GB" i="1" dirty="0" smtClean="0"/>
              <a:t> </a:t>
            </a:r>
            <a:r>
              <a:rPr lang="en-GB" i="1" dirty="0" err="1" smtClean="0"/>
              <a:t>persuasit</a:t>
            </a:r>
            <a:r>
              <a:rPr lang="en-GB" i="1" dirty="0" smtClean="0"/>
              <a:t> </a:t>
            </a:r>
            <a:r>
              <a:rPr lang="en-GB" i="1" dirty="0" err="1" smtClean="0"/>
              <a:t>ut</a:t>
            </a:r>
            <a:r>
              <a:rPr lang="en-GB" i="1" dirty="0" smtClean="0"/>
              <a:t> de </a:t>
            </a:r>
            <a:r>
              <a:rPr lang="en-GB" i="1" dirty="0" err="1" smtClean="0"/>
              <a:t>finibus</a:t>
            </a:r>
            <a:r>
              <a:rPr lang="en-GB" i="1" dirty="0" smtClean="0"/>
              <a:t> </a:t>
            </a:r>
            <a:r>
              <a:rPr lang="en-GB" i="1" dirty="0" err="1" smtClean="0"/>
              <a:t>suis</a:t>
            </a:r>
            <a:r>
              <a:rPr lang="en-GB" i="1" dirty="0" smtClean="0"/>
              <a:t> cum omnibus </a:t>
            </a:r>
            <a:r>
              <a:rPr lang="en-GB" i="1" dirty="0" err="1" smtClean="0"/>
              <a:t>copiis</a:t>
            </a:r>
            <a:r>
              <a:rPr lang="en-GB" i="1" dirty="0" smtClean="0"/>
              <a:t> </a:t>
            </a:r>
            <a:r>
              <a:rPr lang="en-GB" i="1" dirty="0" err="1" smtClean="0"/>
              <a:t>exirent</a:t>
            </a:r>
            <a:r>
              <a:rPr lang="en-GB" i="1" dirty="0" smtClean="0"/>
              <a:t>.</a:t>
            </a:r>
            <a:r>
              <a:rPr lang="en-GB" dirty="0" smtClean="0"/>
              <a:t> (</a:t>
            </a:r>
            <a:r>
              <a:rPr lang="en-GB" i="1" dirty="0" smtClean="0"/>
              <a:t>BG </a:t>
            </a:r>
            <a:r>
              <a:rPr lang="en-GB" dirty="0" smtClean="0"/>
              <a:t>i.2)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ttp://img.over-blog.com/600x338/1/38/60/39/photos-personnelles/Ma-region/P1040471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7205" y="-1"/>
            <a:ext cx="9151205" cy="51551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683568" y="5325015"/>
            <a:ext cx="7848872" cy="1200329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i="1" dirty="0" smtClean="0"/>
              <a:t>‘</a:t>
            </a:r>
            <a:r>
              <a:rPr lang="en-GB" i="1" dirty="0" err="1" smtClean="0"/>
              <a:t>unum</a:t>
            </a:r>
            <a:r>
              <a:rPr lang="en-GB" i="1" dirty="0" smtClean="0"/>
              <a:t> </a:t>
            </a:r>
            <a:r>
              <a:rPr lang="en-GB" dirty="0" smtClean="0"/>
              <a:t>[sc. </a:t>
            </a:r>
            <a:r>
              <a:rPr lang="en-GB" i="1" dirty="0" err="1" smtClean="0"/>
              <a:t>iter</a:t>
            </a:r>
            <a:r>
              <a:rPr lang="en-GB" dirty="0" smtClean="0"/>
              <a:t>] </a:t>
            </a:r>
            <a:r>
              <a:rPr lang="en-GB" i="1" dirty="0" smtClean="0"/>
              <a:t>per </a:t>
            </a:r>
            <a:r>
              <a:rPr lang="en-GB" i="1" dirty="0" err="1" smtClean="0"/>
              <a:t>Sequanos</a:t>
            </a:r>
            <a:r>
              <a:rPr lang="en-GB" i="1" dirty="0" smtClean="0"/>
              <a:t>, </a:t>
            </a:r>
            <a:r>
              <a:rPr lang="en-GB" i="1" dirty="0" err="1" smtClean="0"/>
              <a:t>angustum</a:t>
            </a:r>
            <a:r>
              <a:rPr lang="en-GB" i="1" dirty="0" smtClean="0"/>
              <a:t> et </a:t>
            </a:r>
            <a:r>
              <a:rPr lang="en-GB" i="1" dirty="0" err="1" smtClean="0"/>
              <a:t>difficile</a:t>
            </a:r>
            <a:r>
              <a:rPr lang="en-GB" i="1" dirty="0" smtClean="0"/>
              <a:t>, inter </a:t>
            </a:r>
            <a:r>
              <a:rPr lang="en-GB" i="1" dirty="0" err="1" smtClean="0"/>
              <a:t>montem</a:t>
            </a:r>
            <a:r>
              <a:rPr lang="en-GB" i="1" dirty="0" smtClean="0"/>
              <a:t> </a:t>
            </a:r>
            <a:r>
              <a:rPr lang="en-GB" i="1" dirty="0" err="1" smtClean="0"/>
              <a:t>Iuram</a:t>
            </a:r>
            <a:r>
              <a:rPr lang="en-GB" i="1" dirty="0" smtClean="0"/>
              <a:t> et </a:t>
            </a:r>
            <a:r>
              <a:rPr lang="en-GB" i="1" dirty="0" err="1" smtClean="0"/>
              <a:t>flumen</a:t>
            </a:r>
            <a:r>
              <a:rPr lang="en-GB" i="1" dirty="0" smtClean="0"/>
              <a:t> </a:t>
            </a:r>
            <a:r>
              <a:rPr lang="en-GB" i="1" dirty="0" err="1" smtClean="0"/>
              <a:t>Rhodanum</a:t>
            </a:r>
            <a:r>
              <a:rPr lang="en-GB" i="1" dirty="0" smtClean="0"/>
              <a:t>, </a:t>
            </a:r>
            <a:r>
              <a:rPr lang="en-GB" i="1" dirty="0" err="1" smtClean="0"/>
              <a:t>vix</a:t>
            </a:r>
            <a:r>
              <a:rPr lang="en-GB" i="1" dirty="0" smtClean="0"/>
              <a:t> qua </a:t>
            </a:r>
            <a:r>
              <a:rPr lang="en-GB" i="1" dirty="0" err="1" smtClean="0"/>
              <a:t>singuli</a:t>
            </a:r>
            <a:r>
              <a:rPr lang="en-GB" i="1" dirty="0" smtClean="0"/>
              <a:t> </a:t>
            </a:r>
            <a:r>
              <a:rPr lang="en-GB" i="1" dirty="0" err="1" smtClean="0"/>
              <a:t>carri</a:t>
            </a:r>
            <a:r>
              <a:rPr lang="en-GB" i="1" dirty="0" smtClean="0"/>
              <a:t> </a:t>
            </a:r>
            <a:r>
              <a:rPr lang="en-GB" i="1" dirty="0" err="1" smtClean="0"/>
              <a:t>ducerentur</a:t>
            </a:r>
            <a:r>
              <a:rPr lang="en-GB" i="1" dirty="0" smtClean="0"/>
              <a:t>, </a:t>
            </a:r>
            <a:r>
              <a:rPr lang="en-GB" i="1" dirty="0" err="1" smtClean="0"/>
              <a:t>mons</a:t>
            </a:r>
            <a:r>
              <a:rPr lang="en-GB" i="1" dirty="0" smtClean="0"/>
              <a:t> </a:t>
            </a:r>
            <a:r>
              <a:rPr lang="en-GB" i="1" dirty="0" err="1" smtClean="0"/>
              <a:t>autem</a:t>
            </a:r>
            <a:r>
              <a:rPr lang="en-GB" i="1" dirty="0" smtClean="0"/>
              <a:t> </a:t>
            </a:r>
            <a:r>
              <a:rPr lang="en-GB" i="1" dirty="0" err="1" smtClean="0"/>
              <a:t>altissimus</a:t>
            </a:r>
            <a:r>
              <a:rPr lang="en-GB" i="1" dirty="0" smtClean="0"/>
              <a:t> </a:t>
            </a:r>
            <a:r>
              <a:rPr lang="en-GB" i="1" dirty="0" err="1" smtClean="0"/>
              <a:t>impendebat</a:t>
            </a:r>
            <a:r>
              <a:rPr lang="en-GB" i="1" dirty="0" smtClean="0"/>
              <a:t>, </a:t>
            </a:r>
            <a:r>
              <a:rPr lang="en-GB" i="1" dirty="0" err="1" smtClean="0"/>
              <a:t>ut</a:t>
            </a:r>
            <a:r>
              <a:rPr lang="en-GB" i="1" dirty="0" smtClean="0"/>
              <a:t> facile </a:t>
            </a:r>
            <a:r>
              <a:rPr lang="en-GB" i="1" dirty="0" err="1" smtClean="0"/>
              <a:t>perpauci</a:t>
            </a:r>
            <a:r>
              <a:rPr lang="en-GB" i="1" dirty="0" smtClean="0"/>
              <a:t> </a:t>
            </a:r>
            <a:r>
              <a:rPr lang="en-GB" i="1" dirty="0" err="1" smtClean="0"/>
              <a:t>prohibere</a:t>
            </a:r>
            <a:r>
              <a:rPr lang="en-GB" i="1" dirty="0" smtClean="0"/>
              <a:t> </a:t>
            </a:r>
            <a:r>
              <a:rPr lang="en-GB" i="1" dirty="0" err="1" smtClean="0"/>
              <a:t>possent</a:t>
            </a:r>
            <a:r>
              <a:rPr lang="en-GB" dirty="0" smtClean="0"/>
              <a:t>’ (</a:t>
            </a:r>
            <a:r>
              <a:rPr lang="en-GB" i="1" dirty="0" smtClean="0"/>
              <a:t>BG </a:t>
            </a:r>
            <a:r>
              <a:rPr lang="en-GB" dirty="0" smtClean="0"/>
              <a:t>i.6), ‘</a:t>
            </a:r>
            <a:r>
              <a:rPr lang="en-GB" i="1" dirty="0" err="1" smtClean="0"/>
              <a:t>Sequanis</a:t>
            </a:r>
            <a:r>
              <a:rPr lang="en-GB" i="1" dirty="0" smtClean="0"/>
              <a:t> </a:t>
            </a:r>
            <a:r>
              <a:rPr lang="en-GB" i="1" dirty="0" err="1" smtClean="0"/>
              <a:t>invitis</a:t>
            </a:r>
            <a:r>
              <a:rPr lang="en-GB" i="1" dirty="0" smtClean="0"/>
              <a:t> propter </a:t>
            </a:r>
            <a:r>
              <a:rPr lang="en-GB" i="1" dirty="0" err="1" smtClean="0"/>
              <a:t>angustias</a:t>
            </a:r>
            <a:r>
              <a:rPr lang="en-GB" i="1" dirty="0" smtClean="0"/>
              <a:t> ire non </a:t>
            </a:r>
            <a:r>
              <a:rPr lang="en-GB" i="1" dirty="0" err="1" smtClean="0"/>
              <a:t>poterant</a:t>
            </a:r>
            <a:r>
              <a:rPr lang="en-GB" dirty="0" smtClean="0"/>
              <a:t>’ (</a:t>
            </a:r>
            <a:r>
              <a:rPr lang="en-GB" i="1" dirty="0" smtClean="0"/>
              <a:t>BG </a:t>
            </a:r>
            <a:r>
              <a:rPr lang="en-GB" dirty="0" smtClean="0"/>
              <a:t>i.9)</a:t>
            </a:r>
            <a:r>
              <a:rPr lang="en-GB" i="1" dirty="0" smtClean="0"/>
              <a:t>:</a:t>
            </a:r>
            <a:r>
              <a:rPr lang="en-GB" dirty="0" smtClean="0"/>
              <a:t> the Defile de </a:t>
            </a:r>
            <a:r>
              <a:rPr lang="en-GB" dirty="0" err="1" smtClean="0"/>
              <a:t>l’Ecluse</a:t>
            </a:r>
            <a:r>
              <a:rPr lang="en-GB" dirty="0" smtClean="0"/>
              <a:t>, a strategic route for </a:t>
            </a:r>
            <a:r>
              <a:rPr lang="en-GB" dirty="0" smtClean="0">
                <a:hlinkClick r:id="rId3"/>
              </a:rPr>
              <a:t>millennia</a:t>
            </a:r>
            <a:r>
              <a:rPr lang="en-GB" dirty="0" smtClean="0"/>
              <a:t>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Fichier:Défilé de l'Ecluse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1"/>
            <a:ext cx="9144000" cy="68580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5220072" y="4365104"/>
            <a:ext cx="3744416" cy="2308324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This view looks roughly east towards Geneva about 18 miles away.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To the left of the Rhône is the Jura range with the road leading to Helvetian territory turning behind the mountain; 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to the right is </a:t>
            </a:r>
            <a:r>
              <a:rPr lang="en-GB" dirty="0" err="1" smtClean="0"/>
              <a:t>Allobrogan</a:t>
            </a:r>
            <a:r>
              <a:rPr lang="en-GB" dirty="0" smtClean="0"/>
              <a:t> territory within the Roman province.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arrelet - Trevoux, Rhone Alpe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8851" y="404664"/>
            <a:ext cx="9162851" cy="6093296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107504" y="5157192"/>
            <a:ext cx="468052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/>
              <a:t>‘</a:t>
            </a:r>
            <a:r>
              <a:rPr lang="en-GB" i="1" dirty="0" err="1" smtClean="0"/>
              <a:t>incredibili</a:t>
            </a:r>
            <a:r>
              <a:rPr lang="en-GB" i="1" dirty="0" smtClean="0"/>
              <a:t> </a:t>
            </a:r>
            <a:r>
              <a:rPr lang="en-GB" i="1" dirty="0" err="1" smtClean="0"/>
              <a:t>lenitate</a:t>
            </a:r>
            <a:r>
              <a:rPr lang="en-GB" i="1" dirty="0" smtClean="0"/>
              <a:t>, </a:t>
            </a:r>
            <a:r>
              <a:rPr lang="en-GB" i="1" dirty="0" err="1" smtClean="0"/>
              <a:t>ita</a:t>
            </a:r>
            <a:r>
              <a:rPr lang="en-GB" i="1" dirty="0" smtClean="0"/>
              <a:t> </a:t>
            </a:r>
            <a:r>
              <a:rPr lang="en-GB" i="1" dirty="0" err="1" smtClean="0"/>
              <a:t>ut</a:t>
            </a:r>
            <a:r>
              <a:rPr lang="en-GB" i="1" dirty="0" smtClean="0"/>
              <a:t> </a:t>
            </a:r>
            <a:r>
              <a:rPr lang="en-GB" i="1" dirty="0" err="1" smtClean="0"/>
              <a:t>oculis</a:t>
            </a:r>
            <a:r>
              <a:rPr lang="en-GB" i="1" dirty="0" smtClean="0"/>
              <a:t> in </a:t>
            </a:r>
            <a:r>
              <a:rPr lang="en-GB" i="1" dirty="0" err="1" smtClean="0"/>
              <a:t>utram</a:t>
            </a:r>
            <a:r>
              <a:rPr lang="en-GB" i="1" dirty="0" smtClean="0"/>
              <a:t> </a:t>
            </a:r>
            <a:r>
              <a:rPr lang="en-GB" i="1" dirty="0" err="1" smtClean="0"/>
              <a:t>partem</a:t>
            </a:r>
            <a:r>
              <a:rPr lang="en-GB" i="1" dirty="0" smtClean="0"/>
              <a:t> </a:t>
            </a:r>
            <a:r>
              <a:rPr lang="en-GB" i="1" dirty="0" err="1" smtClean="0"/>
              <a:t>fluat</a:t>
            </a:r>
            <a:r>
              <a:rPr lang="en-GB" i="1" dirty="0" smtClean="0"/>
              <a:t> </a:t>
            </a:r>
            <a:r>
              <a:rPr lang="en-GB" i="1" dirty="0" err="1" smtClean="0"/>
              <a:t>iudicari</a:t>
            </a:r>
            <a:r>
              <a:rPr lang="en-GB" i="1" dirty="0" smtClean="0"/>
              <a:t> non </a:t>
            </a:r>
            <a:r>
              <a:rPr lang="en-GB" i="1" dirty="0" err="1" smtClean="0"/>
              <a:t>possit</a:t>
            </a:r>
            <a:r>
              <a:rPr lang="en-GB" i="1" dirty="0" smtClean="0"/>
              <a:t>’ </a:t>
            </a:r>
            <a:r>
              <a:rPr lang="en-GB" dirty="0" smtClean="0"/>
              <a:t>(</a:t>
            </a:r>
            <a:r>
              <a:rPr lang="en-GB" i="1" dirty="0" smtClean="0"/>
              <a:t>BG</a:t>
            </a:r>
            <a:r>
              <a:rPr lang="en-GB" dirty="0" smtClean="0"/>
              <a:t>, i.12): the </a:t>
            </a:r>
            <a:r>
              <a:rPr lang="en-GB" dirty="0" err="1" smtClean="0"/>
              <a:t>Saône</a:t>
            </a:r>
            <a:r>
              <a:rPr lang="en-GB" dirty="0" smtClean="0"/>
              <a:t> (</a:t>
            </a:r>
            <a:r>
              <a:rPr lang="en-GB" dirty="0" err="1" smtClean="0"/>
              <a:t>Arar</a:t>
            </a:r>
            <a:r>
              <a:rPr lang="en-GB" dirty="0" smtClean="0"/>
              <a:t>) near </a:t>
            </a:r>
            <a:r>
              <a:rPr lang="en-GB" dirty="0" err="1" smtClean="0"/>
              <a:t>Trevoux</a:t>
            </a:r>
            <a:r>
              <a:rPr lang="en-GB" dirty="0" smtClean="0"/>
              <a:t>, vicinity of Caesar’s attack on the </a:t>
            </a:r>
            <a:r>
              <a:rPr lang="en-GB" dirty="0" err="1" smtClean="0"/>
              <a:t>Tigurini</a:t>
            </a:r>
            <a:r>
              <a:rPr lang="en-GB" dirty="0" smtClean="0"/>
              <a:t> on or around 9</a:t>
            </a:r>
            <a:r>
              <a:rPr lang="en-GB" baseline="30000" dirty="0" smtClean="0"/>
              <a:t>th</a:t>
            </a:r>
            <a:r>
              <a:rPr lang="en-GB" dirty="0" smtClean="0"/>
              <a:t> May 58BC</a:t>
            </a:r>
            <a:endParaRPr lang="en-GB" dirty="0"/>
          </a:p>
          <a:p>
            <a:endParaRPr lang="en-GB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2/22/Charles_Gleyre_Les_Romans_p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1"/>
            <a:ext cx="5320332" cy="6858000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323528" y="1988840"/>
            <a:ext cx="3168352" cy="341632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i="1" dirty="0" smtClean="0"/>
              <a:t>Is </a:t>
            </a:r>
            <a:r>
              <a:rPr lang="en-GB" i="1" dirty="0" err="1" smtClean="0"/>
              <a:t>pagus</a:t>
            </a:r>
            <a:r>
              <a:rPr lang="en-GB" i="1" dirty="0" smtClean="0"/>
              <a:t> </a:t>
            </a:r>
            <a:r>
              <a:rPr lang="en-GB" i="1" dirty="0" err="1" smtClean="0"/>
              <a:t>appellabatur</a:t>
            </a:r>
            <a:r>
              <a:rPr lang="en-GB" i="1" dirty="0" smtClean="0"/>
              <a:t> </a:t>
            </a:r>
            <a:r>
              <a:rPr lang="en-GB" i="1" dirty="0" err="1" smtClean="0"/>
              <a:t>Tigurinus</a:t>
            </a:r>
            <a:r>
              <a:rPr lang="en-GB" i="1" dirty="0" smtClean="0"/>
              <a:t>; </a:t>
            </a:r>
            <a:r>
              <a:rPr lang="en-GB" i="1" dirty="0" err="1" smtClean="0"/>
              <a:t>nam</a:t>
            </a:r>
            <a:r>
              <a:rPr lang="en-GB" i="1" dirty="0" smtClean="0"/>
              <a:t> </a:t>
            </a:r>
            <a:r>
              <a:rPr lang="en-GB" i="1" dirty="0" err="1" smtClean="0"/>
              <a:t>omnis</a:t>
            </a:r>
            <a:r>
              <a:rPr lang="en-GB" i="1" dirty="0" smtClean="0"/>
              <a:t> </a:t>
            </a:r>
            <a:r>
              <a:rPr lang="en-GB" i="1" dirty="0" err="1" smtClean="0"/>
              <a:t>civitas</a:t>
            </a:r>
            <a:r>
              <a:rPr lang="en-GB" i="1" dirty="0" smtClean="0"/>
              <a:t> Helvetia in </a:t>
            </a:r>
            <a:r>
              <a:rPr lang="en-GB" i="1" dirty="0" err="1" smtClean="0"/>
              <a:t>quattuor</a:t>
            </a:r>
            <a:r>
              <a:rPr lang="en-GB" i="1" dirty="0" smtClean="0"/>
              <a:t> </a:t>
            </a:r>
            <a:r>
              <a:rPr lang="en-GB" i="1" dirty="0" err="1" smtClean="0"/>
              <a:t>pagos</a:t>
            </a:r>
            <a:r>
              <a:rPr lang="en-GB" i="1" dirty="0" smtClean="0"/>
              <a:t> </a:t>
            </a:r>
            <a:r>
              <a:rPr lang="en-GB" i="1" dirty="0" err="1" smtClean="0"/>
              <a:t>divisa</a:t>
            </a:r>
            <a:r>
              <a:rPr lang="en-GB" i="1" dirty="0" smtClean="0"/>
              <a:t> est. Hic </a:t>
            </a:r>
            <a:r>
              <a:rPr lang="en-GB" i="1" dirty="0" err="1" smtClean="0"/>
              <a:t>pagus</a:t>
            </a:r>
            <a:r>
              <a:rPr lang="en-GB" i="1" dirty="0" smtClean="0"/>
              <a:t> </a:t>
            </a:r>
            <a:r>
              <a:rPr lang="en-GB" i="1" dirty="0" err="1" smtClean="0"/>
              <a:t>unus</a:t>
            </a:r>
            <a:r>
              <a:rPr lang="en-GB" i="1" dirty="0" smtClean="0"/>
              <a:t>, cum domo </a:t>
            </a:r>
            <a:r>
              <a:rPr lang="en-GB" i="1" dirty="0" err="1" smtClean="0"/>
              <a:t>exisset</a:t>
            </a:r>
            <a:r>
              <a:rPr lang="en-GB" i="1" dirty="0" smtClean="0"/>
              <a:t>, </a:t>
            </a:r>
            <a:r>
              <a:rPr lang="en-GB" i="1" dirty="0" err="1" smtClean="0"/>
              <a:t>patrum</a:t>
            </a:r>
            <a:r>
              <a:rPr lang="en-GB" i="1" dirty="0" smtClean="0"/>
              <a:t> </a:t>
            </a:r>
            <a:r>
              <a:rPr lang="en-GB" i="1" dirty="0" err="1" smtClean="0"/>
              <a:t>nostrorum</a:t>
            </a:r>
            <a:r>
              <a:rPr lang="en-GB" i="1" dirty="0" smtClean="0"/>
              <a:t> </a:t>
            </a:r>
            <a:r>
              <a:rPr lang="en-GB" i="1" dirty="0" err="1" smtClean="0"/>
              <a:t>memoria</a:t>
            </a:r>
            <a:r>
              <a:rPr lang="en-GB" i="1" dirty="0" smtClean="0"/>
              <a:t> L. </a:t>
            </a:r>
            <a:r>
              <a:rPr lang="en-GB" i="1" dirty="0" err="1" smtClean="0"/>
              <a:t>Cassium</a:t>
            </a:r>
            <a:r>
              <a:rPr lang="en-GB" i="1" dirty="0" smtClean="0"/>
              <a:t> </a:t>
            </a:r>
            <a:r>
              <a:rPr lang="en-GB" i="1" dirty="0" err="1" smtClean="0"/>
              <a:t>consulem</a:t>
            </a:r>
            <a:r>
              <a:rPr lang="en-GB" i="1" dirty="0" smtClean="0"/>
              <a:t> </a:t>
            </a:r>
            <a:r>
              <a:rPr lang="en-GB" i="1" dirty="0" err="1" smtClean="0"/>
              <a:t>interfecerat</a:t>
            </a:r>
            <a:r>
              <a:rPr lang="en-GB" i="1" dirty="0" smtClean="0"/>
              <a:t> et </a:t>
            </a:r>
            <a:r>
              <a:rPr lang="en-GB" i="1" dirty="0" err="1" smtClean="0"/>
              <a:t>eius</a:t>
            </a:r>
            <a:r>
              <a:rPr lang="en-GB" i="1" dirty="0" smtClean="0"/>
              <a:t> </a:t>
            </a:r>
            <a:r>
              <a:rPr lang="en-GB" i="1" dirty="0" err="1" smtClean="0"/>
              <a:t>exercitum</a:t>
            </a:r>
            <a:r>
              <a:rPr lang="en-GB" i="1" dirty="0" smtClean="0"/>
              <a:t> sub </a:t>
            </a:r>
            <a:r>
              <a:rPr lang="en-GB" i="1" dirty="0" err="1" smtClean="0"/>
              <a:t>iugum</a:t>
            </a:r>
            <a:r>
              <a:rPr lang="en-GB" i="1" dirty="0" smtClean="0"/>
              <a:t> </a:t>
            </a:r>
            <a:r>
              <a:rPr lang="en-GB" i="1" dirty="0" err="1" smtClean="0"/>
              <a:t>miserat</a:t>
            </a:r>
            <a:r>
              <a:rPr lang="en-GB" i="1" dirty="0" smtClean="0"/>
              <a:t>. </a:t>
            </a:r>
            <a:r>
              <a:rPr lang="en-GB" dirty="0" smtClean="0"/>
              <a:t>(</a:t>
            </a:r>
            <a:r>
              <a:rPr lang="en-GB" i="1" dirty="0" smtClean="0"/>
              <a:t>BG</a:t>
            </a:r>
            <a:r>
              <a:rPr lang="en-GB" dirty="0" smtClean="0"/>
              <a:t>, i.12)</a:t>
            </a:r>
            <a:endParaRPr lang="en-GB" i="1" dirty="0" smtClean="0"/>
          </a:p>
          <a:p>
            <a:r>
              <a:rPr lang="en-GB" dirty="0" smtClean="0"/>
              <a:t>This event of 107BC is depicted in ‘The </a:t>
            </a:r>
            <a:r>
              <a:rPr lang="en-GB" dirty="0" err="1" smtClean="0"/>
              <a:t>Helvetii</a:t>
            </a:r>
            <a:r>
              <a:rPr lang="en-GB" dirty="0" smtClean="0"/>
              <a:t> force the Romans to pass under the yoke’, Charles </a:t>
            </a:r>
            <a:r>
              <a:rPr lang="en-GB" dirty="0" err="1" smtClean="0"/>
              <a:t>Gleyre</a:t>
            </a:r>
            <a:r>
              <a:rPr lang="en-GB" dirty="0" smtClean="0"/>
              <a:t>, 1858.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482" name="Picture 2" descr="File:Divico und Caesa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00538"/>
            <a:ext cx="9144000" cy="6640830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4139952" y="417438"/>
            <a:ext cx="46805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err="1" smtClean="0"/>
              <a:t>Helvetii</a:t>
            </a:r>
            <a:r>
              <a:rPr lang="en-GB" i="1" dirty="0" smtClean="0"/>
              <a:t>… legatos ad </a:t>
            </a:r>
            <a:r>
              <a:rPr lang="en-GB" i="1" dirty="0" err="1" smtClean="0"/>
              <a:t>eum</a:t>
            </a:r>
            <a:r>
              <a:rPr lang="en-GB" i="1" dirty="0" smtClean="0"/>
              <a:t> </a:t>
            </a:r>
            <a:r>
              <a:rPr lang="en-GB" i="1" dirty="0" err="1" smtClean="0"/>
              <a:t>mittunt</a:t>
            </a:r>
            <a:r>
              <a:rPr lang="en-GB" i="1" dirty="0" smtClean="0"/>
              <a:t>; </a:t>
            </a:r>
            <a:r>
              <a:rPr lang="en-GB" i="1" dirty="0" err="1" smtClean="0"/>
              <a:t>cuius</a:t>
            </a:r>
            <a:r>
              <a:rPr lang="en-GB" i="1" dirty="0" smtClean="0"/>
              <a:t> </a:t>
            </a:r>
            <a:r>
              <a:rPr lang="en-GB" i="1" dirty="0" err="1" smtClean="0"/>
              <a:t>legationis</a:t>
            </a:r>
            <a:r>
              <a:rPr lang="en-GB" i="1" dirty="0" smtClean="0"/>
              <a:t> </a:t>
            </a:r>
            <a:r>
              <a:rPr lang="en-GB" i="1" dirty="0" err="1" smtClean="0"/>
              <a:t>Divico</a:t>
            </a:r>
            <a:r>
              <a:rPr lang="en-GB" i="1" dirty="0" smtClean="0"/>
              <a:t> </a:t>
            </a:r>
            <a:r>
              <a:rPr lang="en-GB" i="1" dirty="0" err="1" smtClean="0"/>
              <a:t>princeps</a:t>
            </a:r>
            <a:r>
              <a:rPr lang="en-GB" i="1" dirty="0" smtClean="0"/>
              <a:t> </a:t>
            </a:r>
            <a:r>
              <a:rPr lang="en-GB" i="1" dirty="0" err="1" smtClean="0"/>
              <a:t>fuit</a:t>
            </a:r>
            <a:r>
              <a:rPr lang="en-GB" i="1" dirty="0" smtClean="0"/>
              <a:t>, qui </a:t>
            </a:r>
            <a:r>
              <a:rPr lang="en-GB" i="1" dirty="0" err="1" smtClean="0"/>
              <a:t>bello</a:t>
            </a:r>
            <a:r>
              <a:rPr lang="en-GB" i="1" dirty="0" smtClean="0"/>
              <a:t> </a:t>
            </a:r>
            <a:r>
              <a:rPr lang="en-GB" i="1" dirty="0" err="1" smtClean="0"/>
              <a:t>Cassiano</a:t>
            </a:r>
            <a:r>
              <a:rPr lang="en-GB" i="1" dirty="0" smtClean="0"/>
              <a:t> dux </a:t>
            </a:r>
            <a:r>
              <a:rPr lang="en-GB" i="1" dirty="0" err="1" smtClean="0"/>
              <a:t>Helvetiorum</a:t>
            </a:r>
            <a:r>
              <a:rPr lang="en-GB" i="1" dirty="0" smtClean="0"/>
              <a:t> </a:t>
            </a:r>
            <a:r>
              <a:rPr lang="en-GB" i="1" dirty="0" err="1" smtClean="0"/>
              <a:t>fuerat</a:t>
            </a:r>
            <a:r>
              <a:rPr lang="en-GB" i="1" dirty="0" smtClean="0"/>
              <a:t>.</a:t>
            </a:r>
            <a:r>
              <a:rPr lang="en-GB" dirty="0" smtClean="0"/>
              <a:t>(</a:t>
            </a:r>
            <a:r>
              <a:rPr lang="en-GB" i="1" dirty="0" smtClean="0"/>
              <a:t>BG</a:t>
            </a:r>
            <a:r>
              <a:rPr lang="en-GB" dirty="0" smtClean="0"/>
              <a:t>, i.13)</a:t>
            </a:r>
            <a:endParaRPr lang="en-GB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http://img516.imageshack.us/img516/5733/durh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1" y="-12043"/>
            <a:ext cx="5292080" cy="6870044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251520" y="188640"/>
            <a:ext cx="338437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err="1" smtClean="0"/>
              <a:t>esse</a:t>
            </a:r>
            <a:r>
              <a:rPr lang="en-GB" i="1" dirty="0" smtClean="0"/>
              <a:t> non </a:t>
            </a:r>
            <a:r>
              <a:rPr lang="en-GB" i="1" dirty="0" err="1" smtClean="0"/>
              <a:t>nullos</a:t>
            </a:r>
            <a:r>
              <a:rPr lang="en-GB" i="1" dirty="0" smtClean="0"/>
              <a:t>… qui </a:t>
            </a:r>
            <a:r>
              <a:rPr lang="en-GB" i="1" dirty="0" err="1" smtClean="0"/>
              <a:t>privatim</a:t>
            </a:r>
            <a:r>
              <a:rPr lang="en-GB" i="1" dirty="0" smtClean="0"/>
              <a:t> plus </a:t>
            </a:r>
            <a:r>
              <a:rPr lang="en-GB" i="1" dirty="0" err="1" smtClean="0"/>
              <a:t>possint</a:t>
            </a:r>
            <a:r>
              <a:rPr lang="en-GB" i="1" dirty="0" smtClean="0"/>
              <a:t> quam </a:t>
            </a:r>
            <a:r>
              <a:rPr lang="en-GB" i="1" dirty="0" err="1" smtClean="0"/>
              <a:t>ipsi</a:t>
            </a:r>
            <a:r>
              <a:rPr lang="en-GB" i="1" dirty="0" smtClean="0"/>
              <a:t> </a:t>
            </a:r>
            <a:r>
              <a:rPr lang="en-GB" i="1" dirty="0" err="1" smtClean="0"/>
              <a:t>magistratus</a:t>
            </a:r>
            <a:r>
              <a:rPr lang="en-GB" i="1" dirty="0" smtClean="0"/>
              <a:t>…</a:t>
            </a:r>
            <a:endParaRPr lang="en-GB" i="1" dirty="0" smtClean="0"/>
          </a:p>
          <a:p>
            <a:r>
              <a:rPr lang="en-GB" i="1" dirty="0" smtClean="0"/>
              <a:t>Caesar </a:t>
            </a:r>
            <a:r>
              <a:rPr lang="en-GB" i="1" dirty="0" err="1" smtClean="0"/>
              <a:t>hac</a:t>
            </a:r>
            <a:r>
              <a:rPr lang="en-GB" i="1" dirty="0" smtClean="0"/>
              <a:t> </a:t>
            </a:r>
            <a:r>
              <a:rPr lang="en-GB" i="1" dirty="0" err="1" smtClean="0"/>
              <a:t>oratione</a:t>
            </a:r>
            <a:r>
              <a:rPr lang="en-GB" i="1" dirty="0" smtClean="0"/>
              <a:t> </a:t>
            </a:r>
            <a:r>
              <a:rPr lang="en-GB" i="1" dirty="0" err="1" smtClean="0"/>
              <a:t>Lisci</a:t>
            </a:r>
            <a:r>
              <a:rPr lang="en-GB" i="1" dirty="0" smtClean="0"/>
              <a:t> </a:t>
            </a:r>
            <a:r>
              <a:rPr lang="en-GB" i="1" dirty="0" err="1" smtClean="0"/>
              <a:t>Dumnorigem</a:t>
            </a:r>
            <a:r>
              <a:rPr lang="en-GB" i="1" dirty="0" smtClean="0"/>
              <a:t> </a:t>
            </a:r>
            <a:r>
              <a:rPr lang="en-GB" i="1" dirty="0" err="1" smtClean="0"/>
              <a:t>Diviciaci</a:t>
            </a:r>
            <a:r>
              <a:rPr lang="en-GB" i="1" dirty="0" smtClean="0"/>
              <a:t> </a:t>
            </a:r>
            <a:r>
              <a:rPr lang="en-GB" i="1" dirty="0" err="1" smtClean="0"/>
              <a:t>fratrem</a:t>
            </a:r>
            <a:r>
              <a:rPr lang="en-GB" i="1" dirty="0" smtClean="0"/>
              <a:t> </a:t>
            </a:r>
            <a:r>
              <a:rPr lang="en-GB" i="1" dirty="0" err="1" smtClean="0"/>
              <a:t>designari</a:t>
            </a:r>
            <a:r>
              <a:rPr lang="en-GB" i="1" dirty="0" smtClean="0"/>
              <a:t> </a:t>
            </a:r>
            <a:r>
              <a:rPr lang="en-GB" i="1" dirty="0" err="1" smtClean="0"/>
              <a:t>sentiebat</a:t>
            </a:r>
            <a:r>
              <a:rPr lang="en-GB" i="1" dirty="0" smtClean="0"/>
              <a:t>...</a:t>
            </a:r>
            <a:r>
              <a:rPr lang="en-GB" dirty="0" smtClean="0"/>
              <a:t>(</a:t>
            </a:r>
            <a:r>
              <a:rPr lang="en-GB" i="1" dirty="0" smtClean="0"/>
              <a:t>BG</a:t>
            </a:r>
            <a:r>
              <a:rPr lang="en-GB" dirty="0" smtClean="0"/>
              <a:t>, </a:t>
            </a:r>
            <a:r>
              <a:rPr lang="en-GB" dirty="0" smtClean="0"/>
              <a:t>i.17-18)</a:t>
            </a:r>
            <a:endParaRPr lang="en-GB" i="1" dirty="0"/>
          </a:p>
        </p:txBody>
      </p:sp>
      <p:pic>
        <p:nvPicPr>
          <p:cNvPr id="22532" name="Picture 4" descr="http://media.paperblog.fr/i/103/1033004/sanglier-traditions-symbole-L-11.jpe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3933056"/>
            <a:ext cx="1905000" cy="1323975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395536" y="5301208"/>
            <a:ext cx="30963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Bronze boar, found at </a:t>
            </a:r>
            <a:r>
              <a:rPr lang="en-GB" dirty="0" err="1" smtClean="0"/>
              <a:t>Bibracte</a:t>
            </a:r>
            <a:r>
              <a:rPr lang="en-GB" dirty="0" smtClean="0"/>
              <a:t>.   Cf. th</a:t>
            </a:r>
            <a:r>
              <a:rPr lang="en-GB" dirty="0" smtClean="0"/>
              <a:t>e standard held by the figure on the coin.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Gaul warrior Vacheres 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7911" y="18256"/>
            <a:ext cx="3700033" cy="5138936"/>
          </a:xfrm>
          <a:prstGeom prst="rect">
            <a:avLst/>
          </a:prstGeom>
          <a:noFill/>
        </p:spPr>
      </p:pic>
      <p:pic>
        <p:nvPicPr>
          <p:cNvPr id="1028" name="Picture 4" descr="File:Gaul warrior Vacheres 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76056" y="27780"/>
            <a:ext cx="3665775" cy="5130372"/>
          </a:xfrm>
          <a:prstGeom prst="rect">
            <a:avLst/>
          </a:prstGeom>
          <a:noFill/>
        </p:spPr>
      </p:pic>
      <p:sp>
        <p:nvSpPr>
          <p:cNvPr id="6" name="Rectangle 5"/>
          <p:cNvSpPr/>
          <p:nvPr/>
        </p:nvSpPr>
        <p:spPr>
          <a:xfrm>
            <a:off x="323528" y="5157192"/>
            <a:ext cx="8424936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i="1" dirty="0" smtClean="0"/>
              <a:t>per C. </a:t>
            </a:r>
            <a:r>
              <a:rPr lang="en-GB" i="1" dirty="0" err="1" smtClean="0"/>
              <a:t>Valerium</a:t>
            </a:r>
            <a:r>
              <a:rPr lang="en-GB" i="1" dirty="0" smtClean="0"/>
              <a:t> </a:t>
            </a:r>
            <a:r>
              <a:rPr lang="en-GB" i="1" dirty="0" err="1" smtClean="0"/>
              <a:t>Procillum</a:t>
            </a:r>
            <a:r>
              <a:rPr lang="en-GB" i="1" dirty="0" smtClean="0"/>
              <a:t>, </a:t>
            </a:r>
            <a:r>
              <a:rPr lang="en-GB" i="1" dirty="0" err="1" smtClean="0"/>
              <a:t>principem</a:t>
            </a:r>
            <a:r>
              <a:rPr lang="en-GB" i="1" dirty="0" smtClean="0"/>
              <a:t> </a:t>
            </a:r>
            <a:r>
              <a:rPr lang="en-GB" i="1" dirty="0" err="1" smtClean="0"/>
              <a:t>Galliae</a:t>
            </a:r>
            <a:r>
              <a:rPr lang="en-GB" i="1" dirty="0" smtClean="0"/>
              <a:t> </a:t>
            </a:r>
            <a:r>
              <a:rPr lang="en-GB" i="1" dirty="0" err="1" smtClean="0"/>
              <a:t>provinciae</a:t>
            </a:r>
            <a:r>
              <a:rPr lang="en-GB" i="1" dirty="0" smtClean="0"/>
              <a:t>, </a:t>
            </a:r>
            <a:r>
              <a:rPr lang="en-GB" i="1" dirty="0" err="1" smtClean="0"/>
              <a:t>familiarem</a:t>
            </a:r>
            <a:r>
              <a:rPr lang="en-GB" i="1" dirty="0" smtClean="0"/>
              <a:t> </a:t>
            </a:r>
            <a:r>
              <a:rPr lang="en-GB" i="1" dirty="0" err="1" smtClean="0"/>
              <a:t>suum</a:t>
            </a:r>
            <a:r>
              <a:rPr lang="en-GB" i="1" dirty="0" smtClean="0"/>
              <a:t>, cui </a:t>
            </a:r>
            <a:r>
              <a:rPr lang="en-GB" i="1" dirty="0" err="1" smtClean="0"/>
              <a:t>summam</a:t>
            </a:r>
            <a:r>
              <a:rPr lang="en-GB" i="1" dirty="0" smtClean="0"/>
              <a:t> </a:t>
            </a:r>
            <a:r>
              <a:rPr lang="en-GB" i="1" dirty="0" err="1" smtClean="0"/>
              <a:t>omnium</a:t>
            </a:r>
            <a:r>
              <a:rPr lang="en-GB" i="1" dirty="0" smtClean="0"/>
              <a:t> </a:t>
            </a:r>
            <a:r>
              <a:rPr lang="en-GB" i="1" dirty="0" err="1" smtClean="0"/>
              <a:t>rerum</a:t>
            </a:r>
            <a:r>
              <a:rPr lang="en-GB" i="1" dirty="0" smtClean="0"/>
              <a:t> </a:t>
            </a:r>
            <a:r>
              <a:rPr lang="en-GB" i="1" dirty="0" err="1" smtClean="0"/>
              <a:t>fidem</a:t>
            </a:r>
            <a:r>
              <a:rPr lang="en-GB" i="1" dirty="0" smtClean="0"/>
              <a:t> </a:t>
            </a:r>
            <a:r>
              <a:rPr lang="en-GB" i="1" dirty="0" err="1" smtClean="0"/>
              <a:t>habebat</a:t>
            </a:r>
            <a:r>
              <a:rPr lang="en-GB" i="1" dirty="0" smtClean="0"/>
              <a:t>, cum </a:t>
            </a:r>
            <a:r>
              <a:rPr lang="en-GB" i="1" dirty="0" err="1" smtClean="0"/>
              <a:t>eo</a:t>
            </a:r>
            <a:r>
              <a:rPr lang="en-GB" i="1" dirty="0" smtClean="0"/>
              <a:t> </a:t>
            </a:r>
            <a:r>
              <a:rPr lang="en-GB" i="1" dirty="0" err="1" smtClean="0"/>
              <a:t>colloquitur</a:t>
            </a:r>
            <a:r>
              <a:rPr lang="en-GB" i="1" dirty="0" smtClean="0"/>
              <a:t> </a:t>
            </a:r>
            <a:r>
              <a:rPr lang="en-GB" dirty="0" smtClean="0"/>
              <a:t>(</a:t>
            </a:r>
            <a:r>
              <a:rPr lang="en-GB" i="1" dirty="0" smtClean="0"/>
              <a:t>BG</a:t>
            </a:r>
            <a:r>
              <a:rPr lang="en-GB" dirty="0" smtClean="0"/>
              <a:t>, </a:t>
            </a:r>
            <a:r>
              <a:rPr lang="en-GB" dirty="0" smtClean="0"/>
              <a:t>i.19)</a:t>
            </a:r>
          </a:p>
          <a:p>
            <a:endParaRPr lang="en-GB" sz="1200" dirty="0" smtClean="0"/>
          </a:p>
          <a:p>
            <a:r>
              <a:rPr lang="en-GB" dirty="0" smtClean="0"/>
              <a:t>The so-called warrior of </a:t>
            </a:r>
            <a:r>
              <a:rPr lang="en-GB" dirty="0" err="1" smtClean="0"/>
              <a:t>Vachéres</a:t>
            </a:r>
            <a:r>
              <a:rPr lang="en-GB" dirty="0" smtClean="0"/>
              <a:t> (</a:t>
            </a:r>
            <a:r>
              <a:rPr lang="en-GB" dirty="0" err="1" smtClean="0"/>
              <a:t>Alpes</a:t>
            </a:r>
            <a:r>
              <a:rPr lang="en-GB" dirty="0" smtClean="0"/>
              <a:t> de Haute Provence) depicts a Romanised Gallic aristocrat, like </a:t>
            </a:r>
            <a:r>
              <a:rPr lang="en-GB" dirty="0" err="1" smtClean="0"/>
              <a:t>Procillus</a:t>
            </a:r>
            <a:r>
              <a:rPr lang="en-GB" dirty="0" smtClean="0"/>
              <a:t>, in military dress.</a:t>
            </a:r>
            <a:endParaRPr lang="en-GB" dirty="0" smtClean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Le Mont Beuvray, vu du Sud-Est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534" y="1386810"/>
            <a:ext cx="9117466" cy="3770382"/>
          </a:xfrm>
          <a:prstGeom prst="rect">
            <a:avLst/>
          </a:prstGeom>
          <a:noFill/>
        </p:spPr>
      </p:pic>
      <p:sp>
        <p:nvSpPr>
          <p:cNvPr id="5" name="Rectangle 4"/>
          <p:cNvSpPr/>
          <p:nvPr/>
        </p:nvSpPr>
        <p:spPr>
          <a:xfrm>
            <a:off x="323528" y="5446965"/>
            <a:ext cx="84249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i="1" dirty="0" smtClean="0"/>
              <a:t>a </a:t>
            </a:r>
            <a:r>
              <a:rPr lang="en-GB" i="1" dirty="0" err="1" smtClean="0"/>
              <a:t>Bibracte</a:t>
            </a:r>
            <a:r>
              <a:rPr lang="en-GB" i="1" dirty="0" smtClean="0"/>
              <a:t>, </a:t>
            </a:r>
            <a:r>
              <a:rPr lang="en-GB" i="1" dirty="0" err="1" smtClean="0"/>
              <a:t>oppido</a:t>
            </a:r>
            <a:r>
              <a:rPr lang="en-GB" i="1" dirty="0" smtClean="0"/>
              <a:t> </a:t>
            </a:r>
            <a:r>
              <a:rPr lang="en-GB" i="1" dirty="0" err="1" smtClean="0"/>
              <a:t>Aeduorum</a:t>
            </a:r>
            <a:r>
              <a:rPr lang="en-GB" i="1" dirty="0" smtClean="0"/>
              <a:t> </a:t>
            </a:r>
            <a:r>
              <a:rPr lang="en-GB" i="1" dirty="0" err="1" smtClean="0"/>
              <a:t>longe</a:t>
            </a:r>
            <a:r>
              <a:rPr lang="en-GB" i="1" dirty="0" smtClean="0"/>
              <a:t> </a:t>
            </a:r>
            <a:r>
              <a:rPr lang="en-GB" i="1" dirty="0" err="1" smtClean="0"/>
              <a:t>maximo</a:t>
            </a:r>
            <a:r>
              <a:rPr lang="en-GB" i="1" dirty="0" smtClean="0"/>
              <a:t> et </a:t>
            </a:r>
            <a:r>
              <a:rPr lang="en-GB" i="1" dirty="0" err="1" smtClean="0"/>
              <a:t>copiosissimo</a:t>
            </a:r>
            <a:r>
              <a:rPr lang="en-GB" i="1" dirty="0" smtClean="0"/>
              <a:t>, non </a:t>
            </a:r>
            <a:r>
              <a:rPr lang="en-GB" i="1" dirty="0" err="1" smtClean="0"/>
              <a:t>amplius</a:t>
            </a:r>
            <a:r>
              <a:rPr lang="en-GB" i="1" dirty="0" smtClean="0"/>
              <a:t> </a:t>
            </a:r>
            <a:r>
              <a:rPr lang="en-GB" i="1" dirty="0" err="1" smtClean="0"/>
              <a:t>milibus</a:t>
            </a:r>
            <a:r>
              <a:rPr lang="en-GB" i="1" dirty="0" smtClean="0"/>
              <a:t> </a:t>
            </a:r>
            <a:r>
              <a:rPr lang="en-GB" i="1" dirty="0" err="1" smtClean="0"/>
              <a:t>passuum</a:t>
            </a:r>
            <a:r>
              <a:rPr lang="en-GB" i="1" dirty="0" smtClean="0"/>
              <a:t> XVIII </a:t>
            </a:r>
            <a:r>
              <a:rPr lang="en-GB" i="1" dirty="0" err="1" smtClean="0"/>
              <a:t>aberat</a:t>
            </a:r>
            <a:r>
              <a:rPr lang="en-GB" i="1" dirty="0" smtClean="0"/>
              <a:t> </a:t>
            </a:r>
            <a:r>
              <a:rPr lang="en-GB" dirty="0" smtClean="0"/>
              <a:t>(</a:t>
            </a:r>
            <a:r>
              <a:rPr lang="en-GB" i="1" dirty="0" smtClean="0"/>
              <a:t>BG</a:t>
            </a:r>
            <a:r>
              <a:rPr lang="en-GB" dirty="0" smtClean="0"/>
              <a:t>, </a:t>
            </a:r>
            <a:r>
              <a:rPr lang="en-GB" dirty="0" smtClean="0"/>
              <a:t>i.19)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184</TotalTime>
  <Words>440</Words>
  <Application>Microsoft Office PowerPoint</Application>
  <PresentationFormat>On-screen Show (4:3)</PresentationFormat>
  <Paragraphs>20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Gallic War i</vt:lpstr>
      <vt:lpstr>Slide 2</vt:lpstr>
      <vt:lpstr>o]RCHTIP[ix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</vt:vector>
  </TitlesOfParts>
  <Company>University of Wales Lampeter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j.thorne</dc:creator>
  <cp:lastModifiedBy>j.thorne</cp:lastModifiedBy>
  <cp:revision>20</cp:revision>
  <dcterms:created xsi:type="dcterms:W3CDTF">2010-11-01T16:14:19Z</dcterms:created>
  <dcterms:modified xsi:type="dcterms:W3CDTF">2010-12-01T19:40:48Z</dcterms:modified>
</cp:coreProperties>
</file>