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9"/>
  </p:notesMasterIdLst>
  <p:sldIdLst>
    <p:sldId id="256" r:id="rId2"/>
    <p:sldId id="257" r:id="rId3"/>
    <p:sldId id="261" r:id="rId4"/>
    <p:sldId id="258" r:id="rId5"/>
    <p:sldId id="262" r:id="rId6"/>
    <p:sldId id="259" r:id="rId7"/>
    <p:sldId id="260"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56906" autoAdjust="0"/>
  </p:normalViewPr>
  <p:slideViewPr>
    <p:cSldViewPr snapToGrid="0">
      <p:cViewPr varScale="1">
        <p:scale>
          <a:sx n="72" d="100"/>
          <a:sy n="72" d="100"/>
        </p:scale>
        <p:origin x="660" y="66"/>
      </p:cViewPr>
      <p:guideLst/>
    </p:cSldViewPr>
  </p:slideViewPr>
  <p:notesTextViewPr>
    <p:cViewPr>
      <p:scale>
        <a:sx n="50" d="100"/>
        <a:sy n="5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DB253C-E68F-4E0C-A99E-89A73E1FD380}" type="datetimeFigureOut">
              <a:rPr lang="en-US" smtClean="0"/>
              <a:t>10/26/2023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E4CD1D-124D-490D-B315-6C8F4BBD649F}"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Introduction</a:t>
            </a:r>
          </a:p>
          <a:p>
            <a:pPr indent="457200" algn="just">
              <a:lnSpc>
                <a:spcPct val="150000"/>
              </a:lnSpc>
            </a:pPr>
            <a:r>
              <a:rPr lang="en-US" sz="1800" kern="100" dirty="0">
                <a:effectLst/>
                <a:latin typeface="Arial" panose="020B0604020202020204" pitchFamily="34" charset="0"/>
                <a:ea typeface="Calibri" panose="020F0502020204030204" pitchFamily="34" charset="0"/>
              </a:rPr>
              <a:t>People who speak multiple languages are intelligent (Christiansen et al., 2020). Therefore, knowledge of a second language is often valued professionally. Hotel staff need multilingualism to better guest service and communication. In this presentation, we will discuss the benefits of multilingualism and the importance of language awareness skills, using Spanish as an example.</a:t>
            </a:r>
          </a:p>
          <a:p>
            <a:endParaRPr lang="en-US" dirty="0"/>
          </a:p>
        </p:txBody>
      </p:sp>
      <p:sp>
        <p:nvSpPr>
          <p:cNvPr id="4" name="Slide Number Placeholder 3"/>
          <p:cNvSpPr>
            <a:spLocks noGrp="1"/>
          </p:cNvSpPr>
          <p:nvPr>
            <p:ph type="sldNum" sz="quarter" idx="5"/>
          </p:nvPr>
        </p:nvSpPr>
        <p:spPr/>
        <p:txBody>
          <a:bodyPr/>
          <a:lstStyle/>
          <a:p>
            <a:fld id="{FDE4CD1D-124D-490D-B315-6C8F4BBD649F}"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Where is the Spanish spoken?</a:t>
            </a:r>
          </a:p>
          <a:p>
            <a:r>
              <a:rPr lang="en-US" dirty="0"/>
              <a:t>Spanish is one of the most spoken languages, with about 460 million native speakers. It is spoken as the first language in Spain and as a second language in Catalonia and the Balearic Islands in Europe. It is also spoken in Andorra and Gibraltar. In order to service consumers from Spain, Latin America, and other Spanish-speaking countries, you must know where Spanish is spoken (Hampden-Turner and Trompenaars, 2020).</a:t>
            </a:r>
          </a:p>
          <a:p>
            <a:endParaRPr lang="en-US" dirty="0"/>
          </a:p>
          <a:p>
            <a:r>
              <a:rPr lang="en-US" dirty="0"/>
              <a:t>Where is the language spoken?</a:t>
            </a:r>
          </a:p>
          <a:p>
            <a:r>
              <a:rPr lang="en-US" dirty="0"/>
              <a:t>Many English speakers claim Spanish is one of the easiest languages to learn. Its basic pronunciation and English vocabulary make it easy to learn. Hotel personnel can improve guest interactions by practising conversational proficiency.</a:t>
            </a:r>
          </a:p>
          <a:p>
            <a:endParaRPr lang="en-US" dirty="0"/>
          </a:p>
          <a:p>
            <a:r>
              <a:rPr lang="en-US" dirty="0"/>
              <a:t>Polite/Impolite in A Business Context?</a:t>
            </a:r>
          </a:p>
          <a:p>
            <a:r>
              <a:rPr lang="en-US" dirty="0"/>
              <a:t>Maintaining positive connections with hotel guests requires the use of polite and respectful language. In a business context, it is important to know when it is appropriate to use the following examples of polite and impolite language (</a:t>
            </a:r>
            <a:r>
              <a:rPr lang="en-US" dirty="0" err="1"/>
              <a:t>Nedelko</a:t>
            </a:r>
            <a:r>
              <a:rPr lang="en-US" dirty="0"/>
              <a:t> et al 2020):</a:t>
            </a:r>
          </a:p>
          <a:p>
            <a:r>
              <a:rPr lang="en-US" dirty="0"/>
              <a:t>Polite Greeting: Good morning! How may I help you? ¡Buenos días! ¿En </a:t>
            </a:r>
            <a:r>
              <a:rPr lang="en-US" dirty="0" err="1"/>
              <a:t>qué</a:t>
            </a:r>
            <a:r>
              <a:rPr lang="en-US" dirty="0"/>
              <a:t> </a:t>
            </a:r>
            <a:r>
              <a:rPr lang="en-US" dirty="0" err="1"/>
              <a:t>puedo</a:t>
            </a:r>
            <a:r>
              <a:rPr lang="en-US" dirty="0"/>
              <a:t> </a:t>
            </a:r>
            <a:r>
              <a:rPr lang="en-US" dirty="0" err="1"/>
              <a:t>ayudarle</a:t>
            </a:r>
            <a:r>
              <a:rPr lang="en-US" dirty="0"/>
              <a:t>? </a:t>
            </a:r>
          </a:p>
          <a:p>
            <a:r>
              <a:rPr lang="en-US" dirty="0"/>
              <a:t>Impolite Greetings: Do you want anything? ¿</a:t>
            </a:r>
            <a:r>
              <a:rPr lang="en-US" dirty="0" err="1"/>
              <a:t>Qué</a:t>
            </a:r>
            <a:r>
              <a:rPr lang="en-US" dirty="0"/>
              <a:t> </a:t>
            </a:r>
            <a:r>
              <a:rPr lang="en-US" dirty="0" err="1"/>
              <a:t>quieres</a:t>
            </a:r>
            <a:r>
              <a:rPr lang="en-US" dirty="0"/>
              <a:t>? </a:t>
            </a:r>
          </a:p>
          <a:p>
            <a:r>
              <a:rPr lang="en-US" dirty="0"/>
              <a:t>Polite Assistance: Definitely it will be my pleasure to help you. (Por </a:t>
            </a:r>
            <a:r>
              <a:rPr lang="en-US" dirty="0" err="1"/>
              <a:t>supuesto</a:t>
            </a:r>
            <a:r>
              <a:rPr lang="en-US" dirty="0"/>
              <a:t>, con </a:t>
            </a:r>
            <a:r>
              <a:rPr lang="en-US" dirty="0" err="1"/>
              <a:t>mucho</a:t>
            </a:r>
            <a:r>
              <a:rPr lang="en-US" dirty="0"/>
              <a:t> gusto </a:t>
            </a:r>
            <a:r>
              <a:rPr lang="en-US" dirty="0" err="1"/>
              <a:t>te</a:t>
            </a:r>
            <a:r>
              <a:rPr lang="en-US" dirty="0"/>
              <a:t> </a:t>
            </a:r>
            <a:r>
              <a:rPr lang="en-US" dirty="0" err="1"/>
              <a:t>ayudaré</a:t>
            </a:r>
            <a:r>
              <a:rPr lang="en-US" dirty="0"/>
              <a:t>). </a:t>
            </a:r>
          </a:p>
          <a:p>
            <a:r>
              <a:rPr lang="en-US" dirty="0"/>
              <a:t>Impolite Assistance: I have no time for that. (No </a:t>
            </a:r>
            <a:r>
              <a:rPr lang="en-US" dirty="0" err="1"/>
              <a:t>tengo</a:t>
            </a:r>
            <a:r>
              <a:rPr lang="en-US" dirty="0"/>
              <a:t> </a:t>
            </a:r>
            <a:r>
              <a:rPr lang="en-US" dirty="0" err="1"/>
              <a:t>tiempo</a:t>
            </a:r>
            <a:r>
              <a:rPr lang="en-US" dirty="0"/>
              <a:t> para </a:t>
            </a:r>
            <a:r>
              <a:rPr lang="en-US" dirty="0" err="1"/>
              <a:t>eso</a:t>
            </a:r>
            <a:r>
              <a:rPr lang="en-US" dirty="0"/>
              <a:t>). </a:t>
            </a:r>
          </a:p>
          <a:p>
            <a:endParaRPr lang="en-US" dirty="0"/>
          </a:p>
        </p:txBody>
      </p:sp>
      <p:sp>
        <p:nvSpPr>
          <p:cNvPr id="4" name="Slide Number Placeholder 3"/>
          <p:cNvSpPr>
            <a:spLocks noGrp="1"/>
          </p:cNvSpPr>
          <p:nvPr>
            <p:ph type="sldNum" sz="quarter" idx="5"/>
          </p:nvPr>
        </p:nvSpPr>
        <p:spPr/>
        <p:txBody>
          <a:bodyPr/>
          <a:lstStyle/>
          <a:p>
            <a:fld id="{FDE4CD1D-124D-490D-B315-6C8F4BBD649F}"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gn="just">
              <a:lnSpc>
                <a:spcPct val="150000"/>
              </a:lnSpc>
            </a:pPr>
            <a:r>
              <a:rPr lang="en-US" sz="1800" kern="100" dirty="0">
                <a:effectLst/>
                <a:latin typeface="Arial" panose="020B0604020202020204" pitchFamily="34" charset="0"/>
                <a:ea typeface="Calibri" panose="020F0502020204030204" pitchFamily="34" charset="0"/>
              </a:rPr>
              <a:t>The examples of polite language show how important it is to treat guests with dignity and respect during their stay.</a:t>
            </a:r>
          </a:p>
          <a:p>
            <a:pPr indent="457200" algn="just">
              <a:lnSpc>
                <a:spcPct val="150000"/>
              </a:lnSpc>
            </a:pPr>
            <a:r>
              <a:rPr lang="en-US" sz="1800" kern="100" dirty="0">
                <a:effectLst/>
                <a:latin typeface="Arial" panose="020B0604020202020204" pitchFamily="34" charset="0"/>
                <a:ea typeface="Calibri" panose="020F0502020204030204" pitchFamily="34" charset="0"/>
              </a:rPr>
              <a:t> </a:t>
            </a:r>
          </a:p>
          <a:p>
            <a:pPr indent="457200" algn="just">
              <a:lnSpc>
                <a:spcPct val="150000"/>
              </a:lnSpc>
            </a:pPr>
            <a:r>
              <a:rPr lang="en-US" sz="1800" b="1" kern="100" dirty="0">
                <a:effectLst/>
                <a:latin typeface="Arial" panose="020B0604020202020204" pitchFamily="34" charset="0"/>
                <a:ea typeface="Calibri" panose="020F0502020204030204" pitchFamily="34" charset="0"/>
              </a:rPr>
              <a:t>Examples from the Hotel Industry</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b="1" kern="100" dirty="0">
                <a:solidFill>
                  <a:srgbClr val="0E101A"/>
                </a:solidFill>
                <a:effectLst/>
                <a:latin typeface="Arial" panose="020B0604020202020204" pitchFamily="34" charset="0"/>
                <a:ea typeface="Calibri" panose="020F0502020204030204" pitchFamily="34" charset="0"/>
              </a:rPr>
              <a:t>Greeting Guests</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kern="100" dirty="0">
                <a:effectLst/>
                <a:latin typeface="Arial" panose="020B0604020202020204" pitchFamily="34" charset="0"/>
                <a:ea typeface="Calibri" panose="020F0502020204030204" pitchFamily="34" charset="0"/>
              </a:rPr>
              <a:t>When guests are greeted in their language, they enjoy themselves. A Buenos das! greeting to Spanish-speaking guests shows that hotel staff cares about accommodating them.</a:t>
            </a:r>
          </a:p>
          <a:p>
            <a:pPr indent="457200" algn="just">
              <a:lnSpc>
                <a:spcPct val="150000"/>
              </a:lnSpc>
            </a:pPr>
            <a:r>
              <a:rPr lang="en-US" sz="1800" kern="100" dirty="0">
                <a:effectLst/>
                <a:latin typeface="Arial" panose="020B0604020202020204" pitchFamily="34" charset="0"/>
                <a:ea typeface="Calibri" panose="020F0502020204030204" pitchFamily="34" charset="0"/>
              </a:rPr>
              <a:t> </a:t>
            </a:r>
          </a:p>
          <a:p>
            <a:pPr indent="457200" algn="just">
              <a:lnSpc>
                <a:spcPct val="150000"/>
              </a:lnSpc>
            </a:pPr>
            <a:r>
              <a:rPr lang="en-US" sz="1800" b="1" kern="100" dirty="0">
                <a:solidFill>
                  <a:srgbClr val="0E101A"/>
                </a:solidFill>
                <a:effectLst/>
                <a:latin typeface="Arial" panose="020B0604020202020204" pitchFamily="34" charset="0"/>
                <a:ea typeface="Calibri" panose="020F0502020204030204" pitchFamily="34" charset="0"/>
              </a:rPr>
              <a:t>Assisting with Requests</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kern="100" dirty="0">
                <a:effectLst/>
                <a:latin typeface="Arial" panose="020B0604020202020204" pitchFamily="34" charset="0"/>
                <a:ea typeface="Calibri" panose="020F0502020204030204" pitchFamily="34" charset="0"/>
              </a:rPr>
              <a:t>The way staff members react when a guest asks for help is important. The guest is pleased that their requirements are a top priority by being offered assistance with a grin and a polite response in Spanish. </a:t>
            </a:r>
          </a:p>
          <a:p>
            <a:pPr indent="457200" algn="just">
              <a:lnSpc>
                <a:spcPct val="150000"/>
              </a:lnSpc>
            </a:pPr>
            <a:r>
              <a:rPr lang="en-US" sz="1800" kern="100" dirty="0">
                <a:effectLst/>
                <a:latin typeface="Arial" panose="020B0604020202020204" pitchFamily="34" charset="0"/>
                <a:ea typeface="Calibri" panose="020F0502020204030204" pitchFamily="34" charset="0"/>
              </a:rPr>
              <a:t> </a:t>
            </a:r>
          </a:p>
          <a:p>
            <a:pPr indent="457200" algn="just">
              <a:lnSpc>
                <a:spcPct val="150000"/>
              </a:lnSpc>
            </a:pPr>
            <a:r>
              <a:rPr lang="en-US" sz="1800" b="1" kern="100" dirty="0">
                <a:solidFill>
                  <a:srgbClr val="0E101A"/>
                </a:solidFill>
                <a:effectLst/>
                <a:latin typeface="Arial" panose="020B0604020202020204" pitchFamily="34" charset="0"/>
                <a:ea typeface="Calibri" panose="020F0502020204030204" pitchFamily="34" charset="0"/>
              </a:rPr>
              <a:t>Handling Complaints</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kern="100" dirty="0">
                <a:effectLst/>
                <a:latin typeface="Arial" panose="020B0604020202020204" pitchFamily="34" charset="0"/>
                <a:ea typeface="Calibri" panose="020F0502020204030204" pitchFamily="34" charset="0"/>
              </a:rPr>
              <a:t>When dealing with complaints, politeness is of the utmost importance. The reputation of the hotel can be improved by responding to guests' complaints with patience and courtesy (</a:t>
            </a:r>
            <a:r>
              <a:rPr lang="en-US" sz="1800" kern="100" dirty="0" err="1">
                <a:effectLst/>
                <a:latin typeface="Arial" panose="020B0604020202020204" pitchFamily="34" charset="0"/>
                <a:ea typeface="Calibri" panose="020F0502020204030204" pitchFamily="34" charset="0"/>
              </a:rPr>
              <a:t>Deresky</a:t>
            </a:r>
            <a:r>
              <a:rPr lang="en-US" sz="1800" kern="100" dirty="0">
                <a:effectLst/>
                <a:latin typeface="Arial" panose="020B0604020202020204" pitchFamily="34" charset="0"/>
                <a:ea typeface="Calibri" panose="020F0502020204030204" pitchFamily="34" charset="0"/>
              </a:rPr>
              <a:t>, 2017).</a:t>
            </a:r>
          </a:p>
          <a:p>
            <a:endParaRPr lang="en-US" dirty="0"/>
          </a:p>
        </p:txBody>
      </p:sp>
      <p:sp>
        <p:nvSpPr>
          <p:cNvPr id="4" name="Slide Number Placeholder 3"/>
          <p:cNvSpPr>
            <a:spLocks noGrp="1"/>
          </p:cNvSpPr>
          <p:nvPr>
            <p:ph type="sldNum" sz="quarter" idx="5"/>
          </p:nvPr>
        </p:nvSpPr>
        <p:spPr/>
        <p:txBody>
          <a:bodyPr/>
          <a:lstStyle/>
          <a:p>
            <a:fld id="{FDE4CD1D-124D-490D-B315-6C8F4BBD649F}"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gn="just">
              <a:lnSpc>
                <a:spcPct val="150000"/>
              </a:lnSpc>
            </a:pPr>
            <a:r>
              <a:rPr lang="en-US" sz="1800" kern="100" dirty="0">
                <a:effectLst/>
                <a:latin typeface="Arial" panose="020B0604020202020204" pitchFamily="34" charset="0"/>
                <a:ea typeface="Calibri" panose="020F0502020204030204" pitchFamily="34" charset="0"/>
              </a:rPr>
              <a:t>The examples of polite language show how important it is to treat guests with dignity and respect during their stay.</a:t>
            </a:r>
          </a:p>
          <a:p>
            <a:pPr indent="457200" algn="just">
              <a:lnSpc>
                <a:spcPct val="150000"/>
              </a:lnSpc>
            </a:pPr>
            <a:r>
              <a:rPr lang="en-US" sz="1800" kern="100" dirty="0">
                <a:effectLst/>
                <a:latin typeface="Arial" panose="020B0604020202020204" pitchFamily="34" charset="0"/>
                <a:ea typeface="Calibri" panose="020F0502020204030204" pitchFamily="34" charset="0"/>
              </a:rPr>
              <a:t> </a:t>
            </a:r>
          </a:p>
          <a:p>
            <a:pPr indent="457200" algn="just">
              <a:lnSpc>
                <a:spcPct val="150000"/>
              </a:lnSpc>
            </a:pPr>
            <a:r>
              <a:rPr lang="en-US" sz="1800" b="1" kern="100" dirty="0">
                <a:effectLst/>
                <a:latin typeface="Arial" panose="020B0604020202020204" pitchFamily="34" charset="0"/>
                <a:ea typeface="Calibri" panose="020F0502020204030204" pitchFamily="34" charset="0"/>
              </a:rPr>
              <a:t>Examples from the Hotel Industry</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b="1" kern="100" dirty="0">
                <a:solidFill>
                  <a:srgbClr val="0E101A"/>
                </a:solidFill>
                <a:effectLst/>
                <a:latin typeface="Arial" panose="020B0604020202020204" pitchFamily="34" charset="0"/>
                <a:ea typeface="Calibri" panose="020F0502020204030204" pitchFamily="34" charset="0"/>
              </a:rPr>
              <a:t>Greeting Guests</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kern="100" dirty="0">
                <a:effectLst/>
                <a:latin typeface="Arial" panose="020B0604020202020204" pitchFamily="34" charset="0"/>
                <a:ea typeface="Calibri" panose="020F0502020204030204" pitchFamily="34" charset="0"/>
              </a:rPr>
              <a:t>When guests are greeted in their language, they enjoy themselves. A Buenos das! greeting to Spanish-speaking guests shows that hotel staff cares about accommodating them.</a:t>
            </a:r>
          </a:p>
          <a:p>
            <a:pPr indent="457200" algn="just">
              <a:lnSpc>
                <a:spcPct val="150000"/>
              </a:lnSpc>
            </a:pPr>
            <a:r>
              <a:rPr lang="en-US" sz="1800" kern="100" dirty="0">
                <a:effectLst/>
                <a:latin typeface="Arial" panose="020B0604020202020204" pitchFamily="34" charset="0"/>
                <a:ea typeface="Calibri" panose="020F0502020204030204" pitchFamily="34" charset="0"/>
              </a:rPr>
              <a:t> </a:t>
            </a:r>
          </a:p>
          <a:p>
            <a:pPr indent="457200" algn="just">
              <a:lnSpc>
                <a:spcPct val="150000"/>
              </a:lnSpc>
            </a:pPr>
            <a:r>
              <a:rPr lang="en-US" sz="1800" b="1" kern="100" dirty="0">
                <a:solidFill>
                  <a:srgbClr val="0E101A"/>
                </a:solidFill>
                <a:effectLst/>
                <a:latin typeface="Arial" panose="020B0604020202020204" pitchFamily="34" charset="0"/>
                <a:ea typeface="Calibri" panose="020F0502020204030204" pitchFamily="34" charset="0"/>
              </a:rPr>
              <a:t>Assisting with Requests</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kern="100" dirty="0">
                <a:effectLst/>
                <a:latin typeface="Arial" panose="020B0604020202020204" pitchFamily="34" charset="0"/>
                <a:ea typeface="Calibri" panose="020F0502020204030204" pitchFamily="34" charset="0"/>
              </a:rPr>
              <a:t>The way staff members react when a guest asks for help is important. The guest is pleased that their requirements are a top priority by being offered assistance with a grin and a polite response in Spanish. </a:t>
            </a:r>
          </a:p>
          <a:p>
            <a:pPr indent="457200" algn="just">
              <a:lnSpc>
                <a:spcPct val="150000"/>
              </a:lnSpc>
            </a:pPr>
            <a:r>
              <a:rPr lang="en-US" sz="1800" kern="100" dirty="0">
                <a:effectLst/>
                <a:latin typeface="Arial" panose="020B0604020202020204" pitchFamily="34" charset="0"/>
                <a:ea typeface="Calibri" panose="020F0502020204030204" pitchFamily="34" charset="0"/>
              </a:rPr>
              <a:t> </a:t>
            </a:r>
          </a:p>
          <a:p>
            <a:pPr indent="457200" algn="just">
              <a:lnSpc>
                <a:spcPct val="150000"/>
              </a:lnSpc>
            </a:pPr>
            <a:r>
              <a:rPr lang="en-US" sz="1800" b="1" kern="100" dirty="0">
                <a:solidFill>
                  <a:srgbClr val="0E101A"/>
                </a:solidFill>
                <a:effectLst/>
                <a:latin typeface="Arial" panose="020B0604020202020204" pitchFamily="34" charset="0"/>
                <a:ea typeface="Calibri" panose="020F0502020204030204" pitchFamily="34" charset="0"/>
              </a:rPr>
              <a:t>Handling Complaints</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kern="100" dirty="0">
                <a:effectLst/>
                <a:latin typeface="Arial" panose="020B0604020202020204" pitchFamily="34" charset="0"/>
                <a:ea typeface="Calibri" panose="020F0502020204030204" pitchFamily="34" charset="0"/>
              </a:rPr>
              <a:t>When dealing with complaints, politeness is of the utmost importance. The reputation of the hotel can be improved by responding to guests' complaints with patience and courtesy (</a:t>
            </a:r>
            <a:r>
              <a:rPr lang="en-US" sz="1800" kern="100" dirty="0" err="1">
                <a:effectLst/>
                <a:latin typeface="Arial" panose="020B0604020202020204" pitchFamily="34" charset="0"/>
                <a:ea typeface="Calibri" panose="020F0502020204030204" pitchFamily="34" charset="0"/>
              </a:rPr>
              <a:t>Deresky</a:t>
            </a:r>
            <a:r>
              <a:rPr lang="en-US" sz="1800" kern="100" dirty="0">
                <a:effectLst/>
                <a:latin typeface="Arial" panose="020B0604020202020204" pitchFamily="34" charset="0"/>
                <a:ea typeface="Calibri" panose="020F0502020204030204" pitchFamily="34" charset="0"/>
              </a:rPr>
              <a:t>, 2017).</a:t>
            </a:r>
          </a:p>
          <a:p>
            <a:endParaRPr lang="en-US" dirty="0"/>
          </a:p>
        </p:txBody>
      </p:sp>
      <p:sp>
        <p:nvSpPr>
          <p:cNvPr id="4" name="Slide Number Placeholder 3"/>
          <p:cNvSpPr>
            <a:spLocks noGrp="1"/>
          </p:cNvSpPr>
          <p:nvPr>
            <p:ph type="sldNum" sz="quarter" idx="5"/>
          </p:nvPr>
        </p:nvSpPr>
        <p:spPr/>
        <p:txBody>
          <a:bodyPr/>
          <a:lstStyle/>
          <a:p>
            <a:fld id="{FDE4CD1D-124D-490D-B315-6C8F4BBD649F}" type="slidenum">
              <a:rPr lang="en-US" smtClean="0"/>
              <a:t>5</a:t>
            </a:fld>
            <a:endParaRPr lang="en-US"/>
          </a:p>
        </p:txBody>
      </p:sp>
    </p:spTree>
    <p:extLst>
      <p:ext uri="{BB962C8B-B14F-4D97-AF65-F5344CB8AC3E}">
        <p14:creationId xmlns:p14="http://schemas.microsoft.com/office/powerpoint/2010/main" val="3908842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gn="just">
              <a:lnSpc>
                <a:spcPct val="150000"/>
              </a:lnSpc>
            </a:pPr>
            <a:r>
              <a:rPr lang="en-US" sz="1800" b="1" kern="100" dirty="0">
                <a:effectLst/>
                <a:latin typeface="Arial" panose="020B0604020202020204" pitchFamily="34" charset="0"/>
                <a:ea typeface="Calibri" panose="020F0502020204030204" pitchFamily="34" charset="0"/>
              </a:rPr>
              <a:t>Benefits of Multilingualism and Language Awareness</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b="1" kern="100" dirty="0">
                <a:solidFill>
                  <a:srgbClr val="0E101A"/>
                </a:solidFill>
                <a:effectLst/>
                <a:latin typeface="Arial" panose="020B0604020202020204" pitchFamily="34" charset="0"/>
                <a:ea typeface="Calibri" panose="020F0502020204030204" pitchFamily="34" charset="0"/>
              </a:rPr>
              <a:t>Improved Guest Experience</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kern="100" dirty="0">
                <a:effectLst/>
                <a:latin typeface="Arial" panose="020B0604020202020204" pitchFamily="34" charset="0"/>
                <a:ea typeface="Calibri" panose="020F0502020204030204" pitchFamily="34" charset="0"/>
              </a:rPr>
              <a:t>Clear communication in the guest's language makes them feel appreciated and understood.</a:t>
            </a:r>
          </a:p>
          <a:p>
            <a:pPr indent="457200" algn="just">
              <a:lnSpc>
                <a:spcPct val="150000"/>
              </a:lnSpc>
            </a:pPr>
            <a:r>
              <a:rPr lang="en-US" sz="1800" b="1" kern="100" dirty="0">
                <a:solidFill>
                  <a:srgbClr val="0E101A"/>
                </a:solidFill>
                <a:effectLst/>
                <a:latin typeface="Arial" panose="020B0604020202020204" pitchFamily="34" charset="0"/>
                <a:ea typeface="Calibri" panose="020F0502020204030204" pitchFamily="34" charset="0"/>
              </a:rPr>
              <a:t>Enhanced Customer Relations</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kern="100" dirty="0">
                <a:effectLst/>
                <a:latin typeface="Arial" panose="020B0604020202020204" pitchFamily="34" charset="0"/>
                <a:ea typeface="Calibri" panose="020F0502020204030204" pitchFamily="34" charset="0"/>
              </a:rPr>
              <a:t>Be polite and use good language with guests. This increases the possibility of guests returning (</a:t>
            </a:r>
            <a:r>
              <a:rPr lang="en-US" sz="1800" kern="100" dirty="0" err="1">
                <a:effectLst/>
                <a:latin typeface="Arial" panose="020B0604020202020204" pitchFamily="34" charset="0"/>
                <a:ea typeface="Calibri" panose="020F0502020204030204" pitchFamily="34" charset="0"/>
              </a:rPr>
              <a:t>Deresky</a:t>
            </a:r>
            <a:r>
              <a:rPr lang="en-US" sz="1800" kern="100" dirty="0">
                <a:effectLst/>
                <a:latin typeface="Arial" panose="020B0604020202020204" pitchFamily="34" charset="0"/>
                <a:ea typeface="Calibri" panose="020F0502020204030204" pitchFamily="34" charset="0"/>
              </a:rPr>
              <a:t>, 2017).</a:t>
            </a:r>
          </a:p>
          <a:p>
            <a:pPr indent="457200" algn="just">
              <a:lnSpc>
                <a:spcPct val="150000"/>
              </a:lnSpc>
            </a:pPr>
            <a:r>
              <a:rPr lang="en-US" sz="1800" b="1" kern="100" dirty="0">
                <a:solidFill>
                  <a:srgbClr val="0E101A"/>
                </a:solidFill>
                <a:effectLst/>
                <a:latin typeface="Arial" panose="020B0604020202020204" pitchFamily="34" charset="0"/>
                <a:ea typeface="Calibri" panose="020F0502020204030204" pitchFamily="34" charset="0"/>
              </a:rPr>
              <a:t>Competitive Advantage</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kern="100" dirty="0">
                <a:effectLst/>
                <a:latin typeface="Arial" panose="020B0604020202020204" pitchFamily="34" charset="0"/>
                <a:ea typeface="Calibri" panose="020F0502020204030204" pitchFamily="34" charset="0"/>
              </a:rPr>
              <a:t>A competitive advantage can be gained by hotels that place an emphasis on multilingualism by appealing to a wider range of customers.</a:t>
            </a:r>
          </a:p>
          <a:p>
            <a:pPr indent="457200" algn="just">
              <a:lnSpc>
                <a:spcPct val="150000"/>
              </a:lnSpc>
            </a:pPr>
            <a:r>
              <a:rPr lang="en-US" sz="1800" b="1" kern="100" dirty="0">
                <a:solidFill>
                  <a:srgbClr val="0E101A"/>
                </a:solidFill>
                <a:effectLst/>
                <a:latin typeface="Arial" panose="020B0604020202020204" pitchFamily="34" charset="0"/>
                <a:ea typeface="Calibri" panose="020F0502020204030204" pitchFamily="34" charset="0"/>
              </a:rPr>
              <a:t>Positive Reviews and Repeat Business</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kern="100" dirty="0">
                <a:effectLst/>
                <a:latin typeface="Arial" panose="020B0604020202020204" pitchFamily="34" charset="0"/>
                <a:ea typeface="Calibri" panose="020F0502020204030204" pitchFamily="34" charset="0"/>
              </a:rPr>
              <a:t>If guests are pleased with their experience, they are more likely to recommend the property to others and return in the future.</a:t>
            </a:r>
          </a:p>
          <a:p>
            <a:pPr indent="457200" algn="just">
              <a:lnSpc>
                <a:spcPct val="150000"/>
              </a:lnSpc>
            </a:pPr>
            <a:r>
              <a:rPr lang="en-US" sz="1800" b="1" kern="100" dirty="0">
                <a:solidFill>
                  <a:srgbClr val="0E101A"/>
                </a:solidFill>
                <a:effectLst/>
                <a:latin typeface="Arial" panose="020B0604020202020204" pitchFamily="34" charset="0"/>
                <a:ea typeface="Calibri" panose="020F0502020204030204" pitchFamily="34" charset="0"/>
              </a:rPr>
              <a:t>Global Perspective</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kern="100" dirty="0">
                <a:effectLst/>
                <a:latin typeface="Arial" panose="020B0604020202020204" pitchFamily="34" charset="0"/>
                <a:ea typeface="Calibri" panose="020F0502020204030204" pitchFamily="34" charset="0"/>
              </a:rPr>
              <a:t>In today's globalised society, a more welcoming atmosphere that celebrates cultural diversity is created by a multilingual staff (</a:t>
            </a:r>
            <a:r>
              <a:rPr lang="en-US" sz="1800" kern="100" dirty="0" err="1">
                <a:effectLst/>
                <a:latin typeface="Arial" panose="020B0604020202020204" pitchFamily="34" charset="0"/>
                <a:ea typeface="Calibri" panose="020F0502020204030204" pitchFamily="34" charset="0"/>
              </a:rPr>
              <a:t>Maheshkar</a:t>
            </a:r>
            <a:r>
              <a:rPr lang="en-US" sz="1800" kern="100" dirty="0">
                <a:effectLst/>
                <a:latin typeface="Arial" panose="020B0604020202020204" pitchFamily="34" charset="0"/>
                <a:ea typeface="Calibri" panose="020F0502020204030204" pitchFamily="34" charset="0"/>
              </a:rPr>
              <a:t> and Sharma, 2018).</a:t>
            </a:r>
          </a:p>
          <a:p>
            <a:endParaRPr lang="en-US" dirty="0"/>
          </a:p>
        </p:txBody>
      </p:sp>
      <p:sp>
        <p:nvSpPr>
          <p:cNvPr id="4" name="Slide Number Placeholder 3"/>
          <p:cNvSpPr>
            <a:spLocks noGrp="1"/>
          </p:cNvSpPr>
          <p:nvPr>
            <p:ph type="sldNum" sz="quarter" idx="5"/>
          </p:nvPr>
        </p:nvSpPr>
        <p:spPr/>
        <p:txBody>
          <a:bodyPr/>
          <a:lstStyle/>
          <a:p>
            <a:fld id="{FDE4CD1D-124D-490D-B315-6C8F4BBD649F}"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References </a:t>
            </a:r>
          </a:p>
          <a:p>
            <a:r>
              <a:rPr lang="en-US" dirty="0"/>
              <a:t>Christiansen, B., Branch, J.D. and </a:t>
            </a:r>
            <a:r>
              <a:rPr lang="en-US" dirty="0" err="1"/>
              <a:t>Karmowska</a:t>
            </a:r>
            <a:r>
              <a:rPr lang="en-US" dirty="0"/>
              <a:t>, J. (2020) Cultural Factors and Performance in 21st Century Businesses. Hershey : IGI Global.</a:t>
            </a:r>
          </a:p>
          <a:p>
            <a:r>
              <a:rPr lang="en-US" dirty="0" err="1"/>
              <a:t>Deresky</a:t>
            </a:r>
            <a:r>
              <a:rPr lang="en-US" dirty="0"/>
              <a:t>, H. (2017) International Management: Managing Across Borders and Cultures: Text and Cases. 9th Ed. Harlow: Pearson Education Ltd.</a:t>
            </a:r>
          </a:p>
          <a:p>
            <a:r>
              <a:rPr lang="en-US" dirty="0"/>
              <a:t>Hampden-Turner, C. and Trompenaars, F. (2020) Riding the Waves of Culture. 4 </a:t>
            </a:r>
            <a:r>
              <a:rPr lang="en-US" dirty="0" err="1"/>
              <a:t>th</a:t>
            </a:r>
            <a:r>
              <a:rPr lang="en-US" dirty="0"/>
              <a:t> Ed. London: John Murray Press.</a:t>
            </a:r>
          </a:p>
          <a:p>
            <a:r>
              <a:rPr lang="en-US" dirty="0" err="1"/>
              <a:t>Maheshkar</a:t>
            </a:r>
            <a:r>
              <a:rPr lang="en-US" dirty="0"/>
              <a:t>, C. and Sharma, V. (2018) Handbook of Research on Cross-Cultural Business Education. Hershey: IGI Global.</a:t>
            </a:r>
          </a:p>
          <a:p>
            <a:r>
              <a:rPr lang="en-US" dirty="0" err="1"/>
              <a:t>Nedelko</a:t>
            </a:r>
            <a:r>
              <a:rPr lang="en-US" dirty="0"/>
              <a:t>, Z. and </a:t>
            </a:r>
            <a:r>
              <a:rPr lang="en-US" dirty="0" err="1"/>
              <a:t>Brzozowski</a:t>
            </a:r>
            <a:r>
              <a:rPr lang="en-US" dirty="0"/>
              <a:t>, M. (eds) ‘Recent advances in the roles of cultural and personal values in organizational behavior’ in </a:t>
            </a:r>
            <a:r>
              <a:rPr lang="en-US" dirty="0" err="1"/>
              <a:t>Ordóñez</a:t>
            </a:r>
            <a:r>
              <a:rPr lang="en-US" dirty="0"/>
              <a:t> de Pablo, P. (2020) Advances in Human Resources Management and Organizational Development Book Series. Hershey: IGI Global.</a:t>
            </a:r>
          </a:p>
          <a:p>
            <a:r>
              <a:rPr lang="en-US" dirty="0"/>
              <a:t> </a:t>
            </a:r>
          </a:p>
          <a:p>
            <a:endParaRPr lang="en-US" dirty="0"/>
          </a:p>
        </p:txBody>
      </p:sp>
      <p:sp>
        <p:nvSpPr>
          <p:cNvPr id="4" name="Slide Number Placeholder 3"/>
          <p:cNvSpPr>
            <a:spLocks noGrp="1"/>
          </p:cNvSpPr>
          <p:nvPr>
            <p:ph type="sldNum" sz="quarter" idx="5"/>
          </p:nvPr>
        </p:nvSpPr>
        <p:spPr/>
        <p:txBody>
          <a:bodyPr/>
          <a:lstStyle/>
          <a:p>
            <a:fld id="{FDE4CD1D-124D-490D-B315-6C8F4BBD649F}" type="slidenum">
              <a:rPr lang="en-US" smtClean="0"/>
              <a:t>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C624465-A386-462B-BD17-A9A29A5F780F}"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624465-A386-462B-BD17-A9A29A5F780F}"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624465-A386-462B-BD17-A9A29A5F780F}"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624465-A386-462B-BD17-A9A29A5F780F}" type="datetimeFigureOut">
              <a:rPr lang="en-US" smtClean="0"/>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624465-A386-462B-BD17-A9A29A5F780F}" type="datetimeFigureOut">
              <a:rPr lang="en-US" smtClean="0"/>
              <a:t>10/26/2023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624465-A386-462B-BD17-A9A29A5F780F}" type="datetimeFigureOut">
              <a:rPr lang="en-US" smtClean="0"/>
              <a:t>10/26/2023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1C624465-A386-462B-BD17-A9A29A5F780F}" type="datetimeFigureOut">
              <a:rPr lang="en-US" smtClean="0"/>
              <a:t>10/26/2023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624465-A386-462B-BD17-A9A29A5F780F}" type="datetimeFigureOut">
              <a:rPr lang="en-US" smtClean="0"/>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624465-A386-462B-BD17-A9A29A5F780F}" type="datetimeFigureOut">
              <a:rPr lang="en-US" smtClean="0"/>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624465-A386-462B-BD17-A9A29A5F780F}" type="datetimeFigureOut">
              <a:rPr lang="en-US" smtClean="0"/>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624465-A386-462B-BD17-A9A29A5F780F}" type="datetimeFigureOut">
              <a:rPr lang="en-US" smtClean="0"/>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624465-A386-462B-BD17-A9A29A5F780F}" type="datetimeFigureOut">
              <a:rPr lang="en-US" smtClean="0"/>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3F4128-2592-4FCB-B6F0-4006B1EE1A96}"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624465-A386-462B-BD17-A9A29A5F780F}" type="datetimeFigureOut">
              <a:rPr lang="en-US" smtClean="0"/>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C624465-A386-462B-BD17-A9A29A5F780F}" type="datetimeFigureOut">
              <a:rPr lang="en-US" smtClean="0"/>
              <a:t>10/26/2023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C624465-A386-462B-BD17-A9A29A5F780F}" type="datetimeFigureOut">
              <a:rPr lang="en-US" smtClean="0"/>
              <a:t>10/26/2023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624465-A386-462B-BD17-A9A29A5F780F}"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624465-A386-462B-BD17-A9A29A5F780F}"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1C624465-A386-462B-BD17-A9A29A5F780F}" type="datetimeFigureOut">
              <a:rPr lang="en-US" smtClean="0"/>
              <a:t>10/26/2023</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8F3F4128-2592-4FCB-B6F0-4006B1EE1A96}"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uowtsd-my.sharepoint.com/:v:/r/personal/2206723_student_uwtsd_ac_uk/Documents/Recording-20231026_091344.webm?csf=1&amp;web=1&amp;e=4NXyhN&amp;nav=eyJyZWZlcnJhbEluZm8iOnsicmVmZXJyYWxBcHAiOiJTdHJlYW1XZWJBcHAiLCJyZWZlcnJhbFZpZXciOiJTaGFyZURpYWxvZyIsInJlZmVycmFsQXBwUGxhdGZvcm0iOiJXZWIiLCJyZWZlcnJhbE1vZGUiOiJ2aWV3In19" TargetMode="External"/><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7000"/>
            <a:lum/>
          </a:blip>
          <a:srcRect/>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67848" y="1423370"/>
            <a:ext cx="8689976" cy="2509213"/>
          </a:xfrm>
        </p:spPr>
        <p:txBody>
          <a:bodyPr>
            <a:normAutofit fontScale="90000"/>
          </a:bodyPr>
          <a:lstStyle/>
          <a:p>
            <a:r>
              <a:rPr lang="ro-RO" sz="4400" dirty="0">
                <a:latin typeface="Algerian" panose="04020705040A02060702" pitchFamily="82" charset="0"/>
              </a:rPr>
              <a:t>Foreign Languages &amp; Cultural Awareness</a:t>
            </a:r>
            <a:br>
              <a:rPr lang="ro-RO" sz="4400" dirty="0">
                <a:latin typeface="Algerian" panose="04020705040A02060702" pitchFamily="82" charset="0"/>
              </a:rPr>
            </a:br>
            <a:br>
              <a:rPr lang="ro-RO" sz="4400" dirty="0">
                <a:latin typeface="Algerian" panose="04020705040A02060702" pitchFamily="82" charset="0"/>
              </a:rPr>
            </a:br>
            <a:br>
              <a:rPr lang="ro-RO" sz="4400" dirty="0">
                <a:latin typeface="Algerian" panose="04020705040A02060702" pitchFamily="82" charset="0"/>
              </a:rPr>
            </a:br>
            <a:r>
              <a:rPr lang="ro-RO" sz="4400" dirty="0">
                <a:latin typeface="Algerian" panose="04020705040A02060702" pitchFamily="82" charset="0"/>
              </a:rPr>
              <a:t>DI</a:t>
            </a:r>
            <a:r>
              <a:rPr lang="en-US" sz="4400" dirty="0" err="1">
                <a:latin typeface="Algerian" panose="04020705040A02060702" pitchFamily="82" charset="0"/>
              </a:rPr>
              <a:t>versity</a:t>
            </a:r>
            <a:r>
              <a:rPr lang="en-US" dirty="0">
                <a:latin typeface="Algerian" panose="04020705040A02060702" pitchFamily="82" charset="0"/>
              </a:rPr>
              <a:t> Hotel &amp; Spa</a:t>
            </a:r>
            <a:r>
              <a:rPr lang="ro-RO" dirty="0">
                <a:latin typeface="Algerian" panose="04020705040A02060702" pitchFamily="82" charset="0"/>
              </a:rPr>
              <a:t> LONDON</a:t>
            </a:r>
            <a:endParaRPr lang="en-US" dirty="0">
              <a:latin typeface="Algerian" panose="04020705040A02060702" pitchFamily="82" charset="0"/>
            </a:endParaRPr>
          </a:p>
        </p:txBody>
      </p:sp>
      <p:sp>
        <p:nvSpPr>
          <p:cNvPr id="3" name="TextBox 2">
            <a:extLst>
              <a:ext uri="{FF2B5EF4-FFF2-40B4-BE49-F238E27FC236}">
                <a16:creationId xmlns:a16="http://schemas.microsoft.com/office/drawing/2014/main" id="{EAF52655-3AE5-A4AC-6F2B-15EFD5FB490B}"/>
              </a:ext>
            </a:extLst>
          </p:cNvPr>
          <p:cNvSpPr txBox="1"/>
          <p:nvPr/>
        </p:nvSpPr>
        <p:spPr>
          <a:xfrm>
            <a:off x="530087" y="4373217"/>
            <a:ext cx="4492487" cy="1323439"/>
          </a:xfrm>
          <a:prstGeom prst="rect">
            <a:avLst/>
          </a:prstGeom>
          <a:noFill/>
        </p:spPr>
        <p:txBody>
          <a:bodyPr wrap="square" rtlCol="0">
            <a:spAutoFit/>
          </a:bodyPr>
          <a:lstStyle/>
          <a:p>
            <a:r>
              <a:rPr lang="ro-RO" sz="2000" dirty="0"/>
              <a:t>BMIH5003</a:t>
            </a:r>
          </a:p>
          <a:p>
            <a:r>
              <a:rPr lang="ro-RO" sz="2000" dirty="0"/>
              <a:t>Student name: Andreea Marin</a:t>
            </a:r>
          </a:p>
          <a:p>
            <a:r>
              <a:rPr lang="ro-RO" sz="2000" dirty="0"/>
              <a:t>Student No: 2206723</a:t>
            </a:r>
          </a:p>
          <a:p>
            <a:r>
              <a:rPr lang="ro-RO" sz="2000" dirty="0"/>
              <a:t>Lecturer name: Heidi Prosser</a:t>
            </a:r>
          </a:p>
        </p:txBody>
      </p:sp>
      <p:sp>
        <p:nvSpPr>
          <p:cNvPr id="5" name="TextBox 4">
            <a:extLst>
              <a:ext uri="{FF2B5EF4-FFF2-40B4-BE49-F238E27FC236}">
                <a16:creationId xmlns:a16="http://schemas.microsoft.com/office/drawing/2014/main" id="{96057FE9-8FB8-2986-ECD5-05F80382A50B}"/>
              </a:ext>
            </a:extLst>
          </p:cNvPr>
          <p:cNvSpPr txBox="1"/>
          <p:nvPr/>
        </p:nvSpPr>
        <p:spPr>
          <a:xfrm>
            <a:off x="516836" y="6137290"/>
            <a:ext cx="5327373" cy="369332"/>
          </a:xfrm>
          <a:prstGeom prst="rect">
            <a:avLst/>
          </a:prstGeom>
          <a:noFill/>
        </p:spPr>
        <p:txBody>
          <a:bodyPr wrap="square">
            <a:spAutoFit/>
          </a:bodyPr>
          <a:lstStyle/>
          <a:p>
            <a:r>
              <a:rPr lang="ro-RO" dirty="0">
                <a:highlight>
                  <a:srgbClr val="000000"/>
                </a:highlight>
                <a:hlinkClick r:id="rId3"/>
              </a:rPr>
              <a:t>Recording-20231026_091344.webm</a:t>
            </a:r>
            <a:endParaRPr lang="ro-RO" dirty="0">
              <a:highlight>
                <a:srgbClr val="000000"/>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p:cNvSpPr>
            <a:spLocks noGrp="1"/>
          </p:cNvSpPr>
          <p:nvPr>
            <p:ph type="title"/>
          </p:nvPr>
        </p:nvSpPr>
        <p:spPr>
          <a:xfrm>
            <a:off x="913775" y="618517"/>
            <a:ext cx="10364451" cy="1375383"/>
          </a:xfrm>
        </p:spPr>
        <p:txBody>
          <a:bodyPr>
            <a:normAutofit/>
          </a:bodyPr>
          <a:lstStyle/>
          <a:p>
            <a:r>
              <a:rPr lang="en-US" b="1" dirty="0"/>
              <a:t>Introduction</a:t>
            </a:r>
            <a:br>
              <a:rPr lang="en-US" b="1" dirty="0"/>
            </a:br>
            <a:endParaRPr lang="en-US" dirty="0"/>
          </a:p>
        </p:txBody>
      </p:sp>
      <p:sp>
        <p:nvSpPr>
          <p:cNvPr id="5" name="Content Placeholder 4"/>
          <p:cNvSpPr>
            <a:spLocks noGrp="1"/>
          </p:cNvSpPr>
          <p:nvPr>
            <p:ph sz="quarter" idx="13"/>
          </p:nvPr>
        </p:nvSpPr>
        <p:spPr/>
        <p:txBody>
          <a:bodyPr>
            <a:normAutofit/>
          </a:bodyPr>
          <a:lstStyle/>
          <a:p>
            <a:pPr algn="just"/>
            <a:r>
              <a:rPr lang="en-US" cap="none" dirty="0"/>
              <a:t>People who speak multiple languages are intelligent</a:t>
            </a:r>
          </a:p>
          <a:p>
            <a:pPr algn="just"/>
            <a:r>
              <a:rPr lang="en-US" cap="none" dirty="0"/>
              <a:t>Knowledge of a second language is often valued professionally. </a:t>
            </a:r>
          </a:p>
          <a:p>
            <a:pPr algn="just"/>
            <a:r>
              <a:rPr lang="en-US" cap="none" dirty="0"/>
              <a:t>Hotel staff need multilingualism to better guest service and communication.  </a:t>
            </a:r>
          </a:p>
          <a:p>
            <a:pPr marL="0" indent="0" algn="just">
              <a:buNone/>
            </a:pPr>
            <a:endParaRPr lang="en-US" cap="none" dirty="0"/>
          </a:p>
        </p:txBody>
      </p:sp>
      <p:sp>
        <p:nvSpPr>
          <p:cNvPr id="16" name="AutoShape 2" descr="Fredrick's Hotel Restaurant Spa- First Class Maidenhead, England Hotels-  GDS Reservation Codes: Travel Weekly"/>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US"/>
          </a:p>
        </p:txBody>
      </p:sp>
      <p:pic>
        <p:nvPicPr>
          <p:cNvPr id="17" name="Picture 16"/>
          <p:cNvPicPr>
            <a:picLocks noChangeAspect="1"/>
          </p:cNvPicPr>
          <p:nvPr/>
        </p:nvPicPr>
        <p:blipFill>
          <a:blip r:embed="rId3"/>
          <a:stretch>
            <a:fillRect/>
          </a:stretch>
        </p:blipFill>
        <p:spPr>
          <a:xfrm>
            <a:off x="7257142" y="2514375"/>
            <a:ext cx="4021084" cy="234972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65" y="618490"/>
            <a:ext cx="10364470" cy="728345"/>
          </a:xfrm>
        </p:spPr>
        <p:txBody>
          <a:bodyPr/>
          <a:lstStyle/>
          <a:p>
            <a:r>
              <a:rPr lang="en-US" b="1" cap="none" dirty="0">
                <a:sym typeface="+mn-ea"/>
              </a:rPr>
              <a:t>Spanish</a:t>
            </a:r>
            <a:endParaRPr lang="en-US" dirty="0"/>
          </a:p>
        </p:txBody>
      </p:sp>
      <p:sp>
        <p:nvSpPr>
          <p:cNvPr id="5" name="Content Placeholder 4"/>
          <p:cNvSpPr>
            <a:spLocks noGrp="1"/>
          </p:cNvSpPr>
          <p:nvPr>
            <p:ph sz="quarter" idx="13"/>
          </p:nvPr>
        </p:nvSpPr>
        <p:spPr>
          <a:xfrm>
            <a:off x="822325" y="1717040"/>
            <a:ext cx="8077835" cy="4383405"/>
          </a:xfrm>
        </p:spPr>
        <p:txBody>
          <a:bodyPr>
            <a:noAutofit/>
          </a:bodyPr>
          <a:lstStyle/>
          <a:p>
            <a:pPr marL="0" indent="0" algn="ctr" fontAlgn="auto">
              <a:lnSpc>
                <a:spcPct val="100000"/>
              </a:lnSpc>
              <a:spcBef>
                <a:spcPts val="0"/>
              </a:spcBef>
              <a:buNone/>
            </a:pPr>
            <a:r>
              <a:rPr lang="en-US" sz="2400" b="1" cap="none" dirty="0"/>
              <a:t>Where is the Spanish spoken?</a:t>
            </a:r>
          </a:p>
          <a:p>
            <a:pPr algn="just" fontAlgn="auto">
              <a:lnSpc>
                <a:spcPct val="100000"/>
              </a:lnSpc>
              <a:spcBef>
                <a:spcPts val="0"/>
              </a:spcBef>
            </a:pPr>
            <a:r>
              <a:rPr lang="en-US" sz="1600" cap="none" dirty="0"/>
              <a:t>Where is the language spoken Spanish is one of the most spoken languages. </a:t>
            </a:r>
          </a:p>
          <a:p>
            <a:pPr algn="just" fontAlgn="auto">
              <a:lnSpc>
                <a:spcPct val="100000"/>
              </a:lnSpc>
              <a:spcBef>
                <a:spcPts val="0"/>
              </a:spcBef>
            </a:pPr>
            <a:r>
              <a:rPr lang="en-US" sz="1600" cap="none" dirty="0"/>
              <a:t>About 460 million native speakers. </a:t>
            </a:r>
          </a:p>
          <a:p>
            <a:pPr algn="just" fontAlgn="auto">
              <a:lnSpc>
                <a:spcPct val="100000"/>
              </a:lnSpc>
              <a:spcBef>
                <a:spcPts val="0"/>
              </a:spcBef>
            </a:pPr>
            <a:r>
              <a:rPr lang="en-US" sz="1600" cap="none" dirty="0"/>
              <a:t>First language in Spain.</a:t>
            </a:r>
          </a:p>
          <a:p>
            <a:pPr algn="just" fontAlgn="auto">
              <a:lnSpc>
                <a:spcPct val="100000"/>
              </a:lnSpc>
              <a:spcBef>
                <a:spcPts val="0"/>
              </a:spcBef>
            </a:pPr>
            <a:r>
              <a:rPr lang="en-US" sz="1600" cap="none" dirty="0"/>
              <a:t>Second language in Catalonia and the Balearic Islands. </a:t>
            </a:r>
          </a:p>
          <a:p>
            <a:pPr algn="just" fontAlgn="auto">
              <a:lnSpc>
                <a:spcPct val="100000"/>
              </a:lnSpc>
              <a:spcBef>
                <a:spcPts val="0"/>
              </a:spcBef>
            </a:pPr>
            <a:r>
              <a:rPr lang="en-US" sz="1600" cap="none" dirty="0"/>
              <a:t>Andorra and Gibraltar. </a:t>
            </a:r>
            <a:endParaRPr lang="ro-RO" sz="1600" cap="none" dirty="0"/>
          </a:p>
          <a:p>
            <a:pPr algn="just" fontAlgn="auto">
              <a:lnSpc>
                <a:spcPct val="100000"/>
              </a:lnSpc>
              <a:spcBef>
                <a:spcPts val="0"/>
              </a:spcBef>
            </a:pPr>
            <a:endParaRPr lang="ro-RO" sz="1600" cap="none" dirty="0"/>
          </a:p>
          <a:p>
            <a:pPr algn="just" fontAlgn="auto">
              <a:lnSpc>
                <a:spcPct val="100000"/>
              </a:lnSpc>
              <a:spcBef>
                <a:spcPts val="0"/>
              </a:spcBef>
            </a:pPr>
            <a:endParaRPr lang="ro-RO" sz="1600" cap="none" dirty="0"/>
          </a:p>
          <a:p>
            <a:pPr algn="just" fontAlgn="auto">
              <a:lnSpc>
                <a:spcPct val="100000"/>
              </a:lnSpc>
              <a:spcBef>
                <a:spcPts val="0"/>
              </a:spcBef>
            </a:pPr>
            <a:endParaRPr lang="en-US" sz="1600" cap="none" dirty="0"/>
          </a:p>
          <a:p>
            <a:pPr marL="0" indent="0" algn="ctr" fontAlgn="auto">
              <a:lnSpc>
                <a:spcPct val="100000"/>
              </a:lnSpc>
              <a:spcBef>
                <a:spcPts val="0"/>
              </a:spcBef>
              <a:buNone/>
            </a:pPr>
            <a:r>
              <a:rPr lang="en-US" sz="2400" b="1" cap="none" dirty="0"/>
              <a:t>Where is the language spoken?</a:t>
            </a:r>
          </a:p>
          <a:p>
            <a:pPr algn="just" fontAlgn="auto">
              <a:lnSpc>
                <a:spcPct val="100000"/>
              </a:lnSpc>
              <a:spcBef>
                <a:spcPts val="0"/>
              </a:spcBef>
            </a:pPr>
            <a:r>
              <a:rPr lang="en-US" sz="1600" cap="none" dirty="0"/>
              <a:t>Many English speakers claim Spanish is one of the easiest languages</a:t>
            </a:r>
          </a:p>
          <a:p>
            <a:pPr algn="just" fontAlgn="auto">
              <a:lnSpc>
                <a:spcPct val="100000"/>
              </a:lnSpc>
              <a:spcBef>
                <a:spcPts val="0"/>
              </a:spcBef>
            </a:pPr>
            <a:r>
              <a:rPr lang="en-US" sz="1600" cap="none" dirty="0"/>
              <a:t>Its basic pronunciation and English vocabulary make it easy to learn. </a:t>
            </a:r>
          </a:p>
          <a:p>
            <a:pPr algn="just" fontAlgn="auto">
              <a:lnSpc>
                <a:spcPct val="100000"/>
              </a:lnSpc>
              <a:spcBef>
                <a:spcPts val="0"/>
              </a:spcBef>
            </a:pPr>
            <a:r>
              <a:rPr lang="en-US" sz="1600" cap="none" dirty="0"/>
              <a:t>Hotel personnel can improve guest interactions by practising conversational proficiency.</a:t>
            </a:r>
          </a:p>
          <a:p>
            <a:pPr algn="just" fontAlgn="auto">
              <a:lnSpc>
                <a:spcPct val="100000"/>
              </a:lnSpc>
              <a:spcBef>
                <a:spcPts val="0"/>
              </a:spcBef>
            </a:pPr>
            <a:endParaRPr lang="en-US" sz="1600" cap="none" dirty="0"/>
          </a:p>
        </p:txBody>
      </p:sp>
      <p:pic>
        <p:nvPicPr>
          <p:cNvPr id="100" name="Content Placeholder 99"/>
          <p:cNvPicPr>
            <a:picLocks noGrp="1" noChangeAspect="1"/>
          </p:cNvPicPr>
          <p:nvPr>
            <p:ph sz="quarter" idx="14"/>
          </p:nvPr>
        </p:nvPicPr>
        <p:blipFill>
          <a:blip r:embed="rId3"/>
          <a:srcRect l="4486" b="13041"/>
          <a:stretch>
            <a:fillRect/>
          </a:stretch>
        </p:blipFill>
        <p:spPr>
          <a:xfrm>
            <a:off x="9174480" y="2077085"/>
            <a:ext cx="2893060" cy="3662680"/>
          </a:xfrm>
          <a:prstGeom prst="rect">
            <a:avLst/>
          </a:prstGeom>
          <a:noFill/>
          <a:ln w="9525">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9269" y="689428"/>
            <a:ext cx="10364451" cy="754743"/>
          </a:xfrm>
        </p:spPr>
        <p:txBody>
          <a:bodyPr>
            <a:noAutofit/>
          </a:bodyPr>
          <a:lstStyle/>
          <a:p>
            <a:r>
              <a:rPr lang="ro-RO" b="1" cap="none" dirty="0"/>
              <a:t>Continued ...</a:t>
            </a:r>
            <a:br>
              <a:rPr lang="en-US" sz="3200" b="1" cap="none" dirty="0"/>
            </a:br>
            <a:endParaRPr lang="en-US" sz="3200" dirty="0"/>
          </a:p>
        </p:txBody>
      </p:sp>
      <p:sp>
        <p:nvSpPr>
          <p:cNvPr id="3" name="Content Placeholder 2"/>
          <p:cNvSpPr>
            <a:spLocks noGrp="1"/>
          </p:cNvSpPr>
          <p:nvPr>
            <p:ph sz="quarter" idx="13"/>
          </p:nvPr>
        </p:nvSpPr>
        <p:spPr>
          <a:xfrm>
            <a:off x="913765" y="1749425"/>
            <a:ext cx="9349105" cy="4041775"/>
          </a:xfrm>
        </p:spPr>
        <p:txBody>
          <a:bodyPr>
            <a:normAutofit fontScale="95000"/>
          </a:bodyPr>
          <a:lstStyle/>
          <a:p>
            <a:pPr marL="0" indent="0" algn="ctr" fontAlgn="auto">
              <a:lnSpc>
                <a:spcPct val="100000"/>
              </a:lnSpc>
              <a:spcBef>
                <a:spcPts val="0"/>
              </a:spcBef>
              <a:buNone/>
            </a:pPr>
            <a:r>
              <a:rPr lang="en-US" sz="2500" b="1" cap="none" dirty="0"/>
              <a:t>Polite/Impolite in A Business Context?</a:t>
            </a:r>
            <a:endParaRPr lang="ro-RO" sz="2500" b="1" cap="none" dirty="0"/>
          </a:p>
          <a:p>
            <a:pPr marL="0" indent="0" algn="ctr" fontAlgn="auto">
              <a:lnSpc>
                <a:spcPct val="100000"/>
              </a:lnSpc>
              <a:spcBef>
                <a:spcPts val="0"/>
              </a:spcBef>
              <a:buNone/>
            </a:pPr>
            <a:endParaRPr lang="en-US" sz="2500" b="1" cap="none" dirty="0"/>
          </a:p>
          <a:p>
            <a:pPr algn="just" fontAlgn="auto">
              <a:lnSpc>
                <a:spcPct val="100000"/>
              </a:lnSpc>
              <a:spcBef>
                <a:spcPts val="0"/>
              </a:spcBef>
            </a:pPr>
            <a:r>
              <a:rPr lang="en-US" sz="1700" cap="none" dirty="0"/>
              <a:t>Maintaining positive connections with hotel guests requires the use of polite language.</a:t>
            </a:r>
            <a:endParaRPr lang="ro-RO" sz="1700" cap="none" dirty="0"/>
          </a:p>
          <a:p>
            <a:pPr algn="just" fontAlgn="auto">
              <a:lnSpc>
                <a:spcPct val="100000"/>
              </a:lnSpc>
              <a:spcBef>
                <a:spcPts val="0"/>
              </a:spcBef>
            </a:pPr>
            <a:endParaRPr lang="en-US" sz="1700" cap="none" dirty="0"/>
          </a:p>
          <a:p>
            <a:pPr algn="just" fontAlgn="auto">
              <a:lnSpc>
                <a:spcPct val="100000"/>
              </a:lnSpc>
              <a:spcBef>
                <a:spcPts val="0"/>
              </a:spcBef>
            </a:pPr>
            <a:r>
              <a:rPr lang="en-US" sz="1700" b="1" cap="none" dirty="0"/>
              <a:t>Polite Greeting: </a:t>
            </a:r>
            <a:r>
              <a:rPr lang="en-US" sz="1700" cap="none" dirty="0"/>
              <a:t>Good morning! How may I help you? ¡Buenos días! ¿En </a:t>
            </a:r>
            <a:r>
              <a:rPr lang="en-US" sz="1700" cap="none" dirty="0" err="1"/>
              <a:t>qué</a:t>
            </a:r>
            <a:r>
              <a:rPr lang="en-US" sz="1700" cap="none" dirty="0"/>
              <a:t> </a:t>
            </a:r>
            <a:r>
              <a:rPr lang="en-US" sz="1700" cap="none" dirty="0" err="1"/>
              <a:t>puedo</a:t>
            </a:r>
            <a:r>
              <a:rPr lang="en-US" sz="1700" cap="none" dirty="0"/>
              <a:t> </a:t>
            </a:r>
            <a:r>
              <a:rPr lang="en-US" sz="1700" cap="none" dirty="0" err="1"/>
              <a:t>ayudarle</a:t>
            </a:r>
            <a:r>
              <a:rPr lang="en-US" sz="1700" cap="none" dirty="0"/>
              <a:t>? </a:t>
            </a:r>
          </a:p>
          <a:p>
            <a:pPr algn="just" fontAlgn="auto">
              <a:lnSpc>
                <a:spcPct val="100000"/>
              </a:lnSpc>
              <a:spcBef>
                <a:spcPts val="0"/>
              </a:spcBef>
            </a:pPr>
            <a:r>
              <a:rPr lang="en-US" sz="1700" b="1" cap="none" dirty="0"/>
              <a:t>Impolite Greetings: </a:t>
            </a:r>
            <a:r>
              <a:rPr lang="en-US" sz="1700" cap="none" dirty="0"/>
              <a:t>Do you want anything? ¿</a:t>
            </a:r>
            <a:r>
              <a:rPr lang="en-US" sz="1700" cap="none" dirty="0" err="1"/>
              <a:t>Qué</a:t>
            </a:r>
            <a:r>
              <a:rPr lang="en-US" sz="1700" cap="none" dirty="0"/>
              <a:t> </a:t>
            </a:r>
            <a:r>
              <a:rPr lang="en-US" sz="1700" cap="none" dirty="0" err="1"/>
              <a:t>quieres</a:t>
            </a:r>
            <a:r>
              <a:rPr lang="en-US" sz="1700" cap="none" dirty="0"/>
              <a:t>? </a:t>
            </a:r>
            <a:endParaRPr lang="ro-RO" sz="1700" cap="none" dirty="0"/>
          </a:p>
          <a:p>
            <a:pPr algn="just" fontAlgn="auto">
              <a:lnSpc>
                <a:spcPct val="100000"/>
              </a:lnSpc>
              <a:spcBef>
                <a:spcPts val="0"/>
              </a:spcBef>
            </a:pPr>
            <a:endParaRPr lang="ro-RO" sz="1700" cap="none" dirty="0"/>
          </a:p>
          <a:p>
            <a:pPr algn="just" fontAlgn="auto">
              <a:lnSpc>
                <a:spcPct val="100000"/>
              </a:lnSpc>
              <a:spcBef>
                <a:spcPts val="0"/>
              </a:spcBef>
            </a:pPr>
            <a:endParaRPr lang="ro-RO" sz="1700" cap="none" dirty="0"/>
          </a:p>
          <a:p>
            <a:pPr algn="just" fontAlgn="auto">
              <a:lnSpc>
                <a:spcPct val="100000"/>
              </a:lnSpc>
              <a:spcBef>
                <a:spcPts val="0"/>
              </a:spcBef>
            </a:pPr>
            <a:r>
              <a:rPr lang="ro-RO" sz="1700" b="1" cap="none" dirty="0"/>
              <a:t>Polite Assistance: </a:t>
            </a:r>
            <a:r>
              <a:rPr lang="ro-RO" sz="1700" cap="none" dirty="0"/>
              <a:t>Definetly it will be my pleasure to help you. (Por supuesto con mucho gusto te ayudare) </a:t>
            </a:r>
          </a:p>
          <a:p>
            <a:pPr algn="just" fontAlgn="auto">
              <a:lnSpc>
                <a:spcPct val="100000"/>
              </a:lnSpc>
              <a:spcBef>
                <a:spcPts val="0"/>
              </a:spcBef>
            </a:pPr>
            <a:r>
              <a:rPr lang="ro-RO" sz="1700" b="1" cap="none" dirty="0"/>
              <a:t>Impolite Assistance: </a:t>
            </a:r>
            <a:r>
              <a:rPr lang="ro-RO" sz="1700" cap="none" dirty="0"/>
              <a:t>I have no time for that. (No tengo tiempo para eso.)</a:t>
            </a:r>
          </a:p>
          <a:p>
            <a:pPr algn="just" fontAlgn="auto">
              <a:lnSpc>
                <a:spcPct val="100000"/>
              </a:lnSpc>
              <a:spcBef>
                <a:spcPts val="0"/>
              </a:spcBef>
            </a:pPr>
            <a:endParaRPr lang="ro-RO" sz="1700" cap="none" dirty="0"/>
          </a:p>
          <a:p>
            <a:pPr algn="just" fontAlgn="auto">
              <a:lnSpc>
                <a:spcPct val="100000"/>
              </a:lnSpc>
              <a:spcBef>
                <a:spcPts val="0"/>
              </a:spcBef>
            </a:pPr>
            <a:endParaRPr lang="ro-RO" sz="1700" cap="none" dirty="0"/>
          </a:p>
          <a:p>
            <a:pPr algn="just">
              <a:lnSpc>
                <a:spcPct val="100000"/>
              </a:lnSpc>
              <a:spcBef>
                <a:spcPts val="0"/>
              </a:spcBef>
            </a:pPr>
            <a:r>
              <a:rPr lang="en-US" sz="1800" cap="none" dirty="0"/>
              <a:t>The examples of polite language show how important it is</a:t>
            </a:r>
            <a:r>
              <a:rPr lang="ro-RO" sz="1800" cap="none" dirty="0"/>
              <a:t> to treat guests with dignity and respect during their stay.</a:t>
            </a:r>
            <a:endParaRPr lang="en-US" sz="1800" cap="none" dirty="0"/>
          </a:p>
          <a:p>
            <a:pPr algn="just" fontAlgn="auto">
              <a:lnSpc>
                <a:spcPct val="100000"/>
              </a:lnSpc>
              <a:spcBef>
                <a:spcPts val="0"/>
              </a:spcBef>
            </a:pPr>
            <a:endParaRPr lang="en-US" sz="1700" cap="none" dirty="0"/>
          </a:p>
          <a:p>
            <a:pPr>
              <a:lnSpc>
                <a:spcPct val="170000"/>
              </a:lnSpc>
              <a:spcBef>
                <a:spcPts val="0"/>
              </a:spcBef>
            </a:pPr>
            <a:endParaRPr lang="en-US"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2521" y="994545"/>
            <a:ext cx="10364451" cy="754743"/>
          </a:xfrm>
        </p:spPr>
        <p:txBody>
          <a:bodyPr>
            <a:noAutofit/>
          </a:bodyPr>
          <a:lstStyle/>
          <a:p>
            <a:r>
              <a:rPr lang="en-US" sz="3200" b="1" cap="none" dirty="0"/>
              <a:t>Examples from the hotel industry</a:t>
            </a:r>
            <a:br>
              <a:rPr lang="en-US" sz="3200" b="1" cap="none" dirty="0"/>
            </a:br>
            <a:endParaRPr lang="en-US" sz="3200" dirty="0"/>
          </a:p>
        </p:txBody>
      </p:sp>
      <p:sp>
        <p:nvSpPr>
          <p:cNvPr id="3" name="Content Placeholder 2"/>
          <p:cNvSpPr>
            <a:spLocks noGrp="1"/>
          </p:cNvSpPr>
          <p:nvPr>
            <p:ph sz="quarter" idx="13"/>
          </p:nvPr>
        </p:nvSpPr>
        <p:spPr>
          <a:xfrm>
            <a:off x="913765" y="1749425"/>
            <a:ext cx="9349105" cy="4041775"/>
          </a:xfrm>
        </p:spPr>
        <p:txBody>
          <a:bodyPr>
            <a:normAutofit fontScale="80000" lnSpcReduction="20000"/>
          </a:bodyPr>
          <a:lstStyle/>
          <a:p>
            <a:pPr marL="0" indent="0">
              <a:lnSpc>
                <a:spcPct val="170000"/>
              </a:lnSpc>
              <a:spcBef>
                <a:spcPts val="0"/>
              </a:spcBef>
              <a:buNone/>
            </a:pPr>
            <a:r>
              <a:rPr lang="en-US" sz="2600" b="1" cap="none" dirty="0"/>
              <a:t>Greeting guests</a:t>
            </a:r>
          </a:p>
          <a:p>
            <a:pPr>
              <a:lnSpc>
                <a:spcPct val="170000"/>
              </a:lnSpc>
              <a:spcBef>
                <a:spcPts val="0"/>
              </a:spcBef>
            </a:pPr>
            <a:r>
              <a:rPr lang="en-US" sz="2600" cap="none" dirty="0"/>
              <a:t>When guests are greeted in their language, they enjoy themselves. </a:t>
            </a:r>
          </a:p>
          <a:p>
            <a:pPr marL="0" indent="0">
              <a:lnSpc>
                <a:spcPct val="170000"/>
              </a:lnSpc>
              <a:spcBef>
                <a:spcPts val="0"/>
              </a:spcBef>
              <a:buNone/>
            </a:pPr>
            <a:endParaRPr lang="en-US" sz="2600" cap="none" dirty="0"/>
          </a:p>
          <a:p>
            <a:pPr marL="0" indent="0">
              <a:lnSpc>
                <a:spcPct val="170000"/>
              </a:lnSpc>
              <a:spcBef>
                <a:spcPts val="0"/>
              </a:spcBef>
              <a:buNone/>
            </a:pPr>
            <a:r>
              <a:rPr lang="en-US" sz="2600" b="1" cap="none" dirty="0"/>
              <a:t>Assisting with requests</a:t>
            </a:r>
          </a:p>
          <a:p>
            <a:pPr>
              <a:lnSpc>
                <a:spcPct val="170000"/>
              </a:lnSpc>
              <a:spcBef>
                <a:spcPts val="0"/>
              </a:spcBef>
            </a:pPr>
            <a:r>
              <a:rPr lang="en-US" sz="2600" cap="none" dirty="0"/>
              <a:t>The way staff members react when a guest asks for help is important. </a:t>
            </a:r>
          </a:p>
          <a:p>
            <a:pPr>
              <a:lnSpc>
                <a:spcPct val="170000"/>
              </a:lnSpc>
              <a:spcBef>
                <a:spcPts val="0"/>
              </a:spcBef>
            </a:pPr>
            <a:endParaRPr lang="en-US" sz="2600" cap="none" dirty="0"/>
          </a:p>
          <a:p>
            <a:pPr marL="0" indent="0">
              <a:lnSpc>
                <a:spcPct val="170000"/>
              </a:lnSpc>
              <a:spcBef>
                <a:spcPts val="0"/>
              </a:spcBef>
              <a:buNone/>
            </a:pPr>
            <a:r>
              <a:rPr lang="en-US" sz="2600" b="1" cap="none" dirty="0"/>
              <a:t>Handling complaints</a:t>
            </a:r>
          </a:p>
          <a:p>
            <a:pPr>
              <a:lnSpc>
                <a:spcPct val="170000"/>
              </a:lnSpc>
              <a:spcBef>
                <a:spcPts val="0"/>
              </a:spcBef>
            </a:pPr>
            <a:r>
              <a:rPr lang="en-US" sz="2600" cap="none" dirty="0"/>
              <a:t>When dealing with complaints, politeness is of the utmost importance. </a:t>
            </a:r>
          </a:p>
          <a:p>
            <a:pPr>
              <a:lnSpc>
                <a:spcPct val="170000"/>
              </a:lnSpc>
              <a:spcBef>
                <a:spcPts val="0"/>
              </a:spcBef>
            </a:pPr>
            <a:endParaRPr lang="en-US" sz="1600" dirty="0"/>
          </a:p>
        </p:txBody>
      </p:sp>
    </p:spTree>
    <p:extLst>
      <p:ext uri="{BB962C8B-B14F-4D97-AF65-F5344CB8AC3E}">
        <p14:creationId xmlns:p14="http://schemas.microsoft.com/office/powerpoint/2010/main" val="2277015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8"/>
            <a:ext cx="10364451" cy="839222"/>
          </a:xfrm>
        </p:spPr>
        <p:txBody>
          <a:bodyPr>
            <a:noAutofit/>
          </a:bodyPr>
          <a:lstStyle/>
          <a:p>
            <a:r>
              <a:rPr lang="en-US" sz="2800" b="1" dirty="0"/>
              <a:t>Benefits of Multilingualism and Language Awareness</a:t>
            </a:r>
            <a:br>
              <a:rPr lang="en-US" sz="2800" b="1" dirty="0"/>
            </a:br>
            <a:endParaRPr lang="en-US" sz="2800" b="1" dirty="0"/>
          </a:p>
        </p:txBody>
      </p:sp>
      <p:sp>
        <p:nvSpPr>
          <p:cNvPr id="3" name="Content Placeholder 2"/>
          <p:cNvSpPr>
            <a:spLocks noGrp="1"/>
          </p:cNvSpPr>
          <p:nvPr>
            <p:ph sz="quarter" idx="13"/>
          </p:nvPr>
        </p:nvSpPr>
        <p:spPr>
          <a:xfrm>
            <a:off x="913774" y="1802296"/>
            <a:ext cx="10363826" cy="3988903"/>
          </a:xfrm>
        </p:spPr>
        <p:txBody>
          <a:bodyPr>
            <a:noAutofit/>
          </a:bodyPr>
          <a:lstStyle/>
          <a:p>
            <a:pPr marL="0" indent="0" fontAlgn="auto">
              <a:lnSpc>
                <a:spcPct val="100000"/>
              </a:lnSpc>
              <a:buNone/>
            </a:pPr>
            <a:r>
              <a:rPr lang="en-US" sz="1800" b="1" cap="none" dirty="0"/>
              <a:t>Improved guest experience</a:t>
            </a:r>
          </a:p>
          <a:p>
            <a:pPr fontAlgn="auto">
              <a:lnSpc>
                <a:spcPct val="100000"/>
              </a:lnSpc>
            </a:pPr>
            <a:r>
              <a:rPr lang="en-US" sz="1800" cap="none" dirty="0"/>
              <a:t>Clear communication makes them feel appreciated.</a:t>
            </a:r>
          </a:p>
          <a:p>
            <a:pPr marL="0" indent="0" fontAlgn="auto">
              <a:lnSpc>
                <a:spcPct val="100000"/>
              </a:lnSpc>
              <a:buNone/>
            </a:pPr>
            <a:r>
              <a:rPr lang="en-US" sz="1800" b="1" cap="none" dirty="0"/>
              <a:t>Enhanced customer relations</a:t>
            </a:r>
          </a:p>
          <a:p>
            <a:pPr fontAlgn="auto">
              <a:lnSpc>
                <a:spcPct val="100000"/>
              </a:lnSpc>
            </a:pPr>
            <a:r>
              <a:rPr lang="en-US" sz="1800" cap="none" dirty="0"/>
              <a:t>Be polite and use good language with guests. </a:t>
            </a:r>
          </a:p>
          <a:p>
            <a:pPr marL="0" indent="0" fontAlgn="auto">
              <a:lnSpc>
                <a:spcPct val="100000"/>
              </a:lnSpc>
              <a:buNone/>
            </a:pPr>
            <a:r>
              <a:rPr lang="en-US" sz="1800" b="1" cap="none" dirty="0"/>
              <a:t>Competitive advantage</a:t>
            </a:r>
          </a:p>
          <a:p>
            <a:pPr fontAlgn="auto">
              <a:lnSpc>
                <a:spcPct val="100000"/>
              </a:lnSpc>
            </a:pPr>
            <a:r>
              <a:rPr lang="en-US" sz="1800" cap="none" dirty="0"/>
              <a:t>A competitive advantage can be gained by hotel. </a:t>
            </a:r>
          </a:p>
          <a:p>
            <a:pPr marL="0" indent="0" fontAlgn="auto">
              <a:lnSpc>
                <a:spcPct val="100000"/>
              </a:lnSpc>
              <a:buNone/>
            </a:pPr>
            <a:r>
              <a:rPr lang="en-US" sz="1800" b="1" cap="none" dirty="0"/>
              <a:t>Positive reviews and repeat business</a:t>
            </a:r>
          </a:p>
          <a:p>
            <a:pPr fontAlgn="auto">
              <a:lnSpc>
                <a:spcPct val="100000"/>
              </a:lnSpc>
            </a:pPr>
            <a:r>
              <a:rPr lang="en-US" sz="1800" cap="none" dirty="0"/>
              <a:t>guests are pleased with their experience, they are more likely to recommend.</a:t>
            </a:r>
          </a:p>
          <a:p>
            <a:pPr marL="0" indent="0" fontAlgn="auto">
              <a:lnSpc>
                <a:spcPct val="100000"/>
              </a:lnSpc>
              <a:buNone/>
            </a:pPr>
            <a:r>
              <a:rPr lang="en-US" sz="1800" b="1" cap="none" dirty="0"/>
              <a:t>Global perspective</a:t>
            </a:r>
          </a:p>
          <a:p>
            <a:pPr fontAlgn="auto">
              <a:lnSpc>
                <a:spcPct val="100000"/>
              </a:lnSpc>
            </a:pPr>
            <a:r>
              <a:rPr lang="en-US" sz="1800" cap="none" dirty="0"/>
              <a:t>In today's </a:t>
            </a:r>
            <a:r>
              <a:rPr lang="en-US" sz="1800" cap="none" dirty="0" err="1"/>
              <a:t>globalised</a:t>
            </a:r>
            <a:r>
              <a:rPr lang="en-US" sz="1800" cap="none" dirty="0"/>
              <a:t> society, a more welcoming atmosphere is created. </a:t>
            </a:r>
          </a:p>
        </p:txBody>
      </p:sp>
      <p:pic>
        <p:nvPicPr>
          <p:cNvPr id="4" name="Picture 3"/>
          <p:cNvPicPr>
            <a:picLocks noChangeAspect="1"/>
          </p:cNvPicPr>
          <p:nvPr/>
        </p:nvPicPr>
        <p:blipFill>
          <a:blip r:embed="rId3"/>
          <a:stretch>
            <a:fillRect/>
          </a:stretch>
        </p:blipFill>
        <p:spPr>
          <a:xfrm>
            <a:off x="9161780" y="2235200"/>
            <a:ext cx="2814320" cy="315722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892231"/>
          </a:xfrm>
        </p:spPr>
        <p:txBody>
          <a:bodyPr/>
          <a:lstStyle/>
          <a:p>
            <a:r>
              <a:rPr lang="en-US" b="1" dirty="0"/>
              <a:t>References</a:t>
            </a:r>
            <a:r>
              <a:rPr lang="en-US" dirty="0"/>
              <a:t> </a:t>
            </a:r>
          </a:p>
        </p:txBody>
      </p:sp>
      <p:sp>
        <p:nvSpPr>
          <p:cNvPr id="3" name="Content Placeholder 2"/>
          <p:cNvSpPr>
            <a:spLocks noGrp="1"/>
          </p:cNvSpPr>
          <p:nvPr>
            <p:ph sz="quarter" idx="13"/>
          </p:nvPr>
        </p:nvSpPr>
        <p:spPr>
          <a:xfrm>
            <a:off x="913774" y="1842052"/>
            <a:ext cx="10363826" cy="3949147"/>
          </a:xfrm>
        </p:spPr>
        <p:txBody>
          <a:bodyPr>
            <a:normAutofit lnSpcReduction="10000"/>
          </a:bodyPr>
          <a:lstStyle/>
          <a:p>
            <a:r>
              <a:rPr lang="en-US" sz="1800" cap="none" dirty="0"/>
              <a:t>Christiansen, B., Branch, J.D. And </a:t>
            </a:r>
            <a:r>
              <a:rPr lang="en-US" sz="1800" cap="none" dirty="0" err="1"/>
              <a:t>karmowska</a:t>
            </a:r>
            <a:r>
              <a:rPr lang="en-US" sz="1800" cap="none" dirty="0"/>
              <a:t>, J. (2020) cultural factors and performance in 21st century businesses. Hershey : IGI global.</a:t>
            </a:r>
          </a:p>
          <a:p>
            <a:r>
              <a:rPr lang="en-US" sz="1800" cap="none" dirty="0" err="1"/>
              <a:t>Deresky</a:t>
            </a:r>
            <a:r>
              <a:rPr lang="en-US" sz="1800" cap="none" dirty="0"/>
              <a:t>, h. (2017) international management: managing across borders and cultures: text and cases. 9th ed. Harlow: </a:t>
            </a:r>
            <a:r>
              <a:rPr lang="en-US" sz="1800" cap="none" dirty="0" err="1"/>
              <a:t>pearson</a:t>
            </a:r>
            <a:r>
              <a:rPr lang="en-US" sz="1800" cap="none" dirty="0"/>
              <a:t> education ltd.</a:t>
            </a:r>
          </a:p>
          <a:p>
            <a:r>
              <a:rPr lang="en-US" sz="1800" cap="none" dirty="0"/>
              <a:t>Hampden-turner, c. And </a:t>
            </a:r>
            <a:r>
              <a:rPr lang="en-US" sz="1800" cap="none" dirty="0" err="1"/>
              <a:t>trompenaars</a:t>
            </a:r>
            <a:r>
              <a:rPr lang="en-US" sz="1800" cap="none" dirty="0"/>
              <a:t>, F. (2020) riding the waves of culture. 4 </a:t>
            </a:r>
            <a:r>
              <a:rPr lang="en-US" sz="1800" cap="none" dirty="0" err="1"/>
              <a:t>th</a:t>
            </a:r>
            <a:r>
              <a:rPr lang="en-US" sz="1800" cap="none" dirty="0"/>
              <a:t> ed. London: john </a:t>
            </a:r>
            <a:r>
              <a:rPr lang="en-US" sz="1800" cap="none" dirty="0" err="1"/>
              <a:t>murray</a:t>
            </a:r>
            <a:r>
              <a:rPr lang="en-US" sz="1800" cap="none" dirty="0"/>
              <a:t> press.</a:t>
            </a:r>
          </a:p>
          <a:p>
            <a:r>
              <a:rPr lang="en-US" sz="1800" cap="none" dirty="0" err="1"/>
              <a:t>Maheshkar</a:t>
            </a:r>
            <a:r>
              <a:rPr lang="en-US" sz="1800" cap="none" dirty="0"/>
              <a:t>, c. And </a:t>
            </a:r>
            <a:r>
              <a:rPr lang="en-US" sz="1800" cap="none" dirty="0" err="1"/>
              <a:t>sharma</a:t>
            </a:r>
            <a:r>
              <a:rPr lang="en-US" sz="1800" cap="none" dirty="0"/>
              <a:t>, V. (2018) handbook of research on cross-cultural business education. Hershey: IGI global.</a:t>
            </a:r>
          </a:p>
          <a:p>
            <a:r>
              <a:rPr lang="en-US" sz="1800" cap="none" dirty="0" err="1"/>
              <a:t>Nedelko</a:t>
            </a:r>
            <a:r>
              <a:rPr lang="en-US" sz="1800" cap="none" dirty="0"/>
              <a:t>, z. And </a:t>
            </a:r>
            <a:r>
              <a:rPr lang="en-US" sz="1800" cap="none" dirty="0" err="1"/>
              <a:t>brzozowski</a:t>
            </a:r>
            <a:r>
              <a:rPr lang="en-US" sz="1800" cap="none" dirty="0"/>
              <a:t>, M. (Eds) ‘recent advances in the roles of cultural and personal values in organizational behavior’ in </a:t>
            </a:r>
            <a:r>
              <a:rPr lang="en-US" sz="1800" cap="none" dirty="0" err="1"/>
              <a:t>ordóñez</a:t>
            </a:r>
            <a:r>
              <a:rPr lang="en-US" sz="1800" cap="none" dirty="0"/>
              <a:t> de </a:t>
            </a:r>
            <a:r>
              <a:rPr lang="en-US" sz="1800" cap="none" dirty="0" err="1"/>
              <a:t>pablo</a:t>
            </a:r>
            <a:r>
              <a:rPr lang="en-US" sz="1800" cap="none" dirty="0"/>
              <a:t>, P. (2020) advances in human resources management and organizational development book series. Hershey: IGI global.</a:t>
            </a:r>
          </a:p>
          <a:p>
            <a:endParaRPr lang="en-US" dirty="0"/>
          </a:p>
        </p:txBody>
      </p:sp>
    </p:spTree>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81</TotalTime>
  <Words>1455</Words>
  <Application>Microsoft Office PowerPoint</Application>
  <PresentationFormat>Widescreen</PresentationFormat>
  <Paragraphs>124</Paragraphs>
  <Slides>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Algerian</vt:lpstr>
      <vt:lpstr>Arial</vt:lpstr>
      <vt:lpstr>Calibri</vt:lpstr>
      <vt:lpstr>Tw Cen MT</vt:lpstr>
      <vt:lpstr>Droplet</vt:lpstr>
      <vt:lpstr>Foreign Languages &amp; Cultural Awareness   DIversity Hotel &amp; Spa LONDON</vt:lpstr>
      <vt:lpstr>Introduction </vt:lpstr>
      <vt:lpstr>Spanish</vt:lpstr>
      <vt:lpstr>Continued ... </vt:lpstr>
      <vt:lpstr>Examples from the hotel industry </vt:lpstr>
      <vt:lpstr>Benefits of Multilingualism and Language Awareness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Andreea Marin (2206723)</cp:lastModifiedBy>
  <cp:revision>21</cp:revision>
  <dcterms:created xsi:type="dcterms:W3CDTF">2023-10-12T02:43:00Z</dcterms:created>
  <dcterms:modified xsi:type="dcterms:W3CDTF">2023-10-26T08:57:22Z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74DD3C25947045C899F7C5B5B48CF4D9_12</vt:lpwstr>
  </property>
  <property fmtid="{D5CDD505-2E9C-101B-9397-08002B2CF9AE}" pid="3" name="KSOProductBuildVer">
    <vt:lpwstr>1033-12.2.0.13215</vt:lpwstr>
  </property>
</Properties>
</file>