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handoutMasterIdLst>
    <p:handoutMasterId r:id="rId16"/>
  </p:handoutMasterIdLst>
  <p:sldIdLst>
    <p:sldId id="295" r:id="rId2"/>
    <p:sldId id="296" r:id="rId3"/>
    <p:sldId id="297" r:id="rId4"/>
    <p:sldId id="298" r:id="rId5"/>
    <p:sldId id="299" r:id="rId6"/>
    <p:sldId id="300" r:id="rId7"/>
    <p:sldId id="301" r:id="rId8"/>
    <p:sldId id="280" r:id="rId9"/>
    <p:sldId id="302" r:id="rId10"/>
    <p:sldId id="303" r:id="rId11"/>
    <p:sldId id="304" r:id="rId12"/>
    <p:sldId id="306" r:id="rId13"/>
    <p:sldId id="305" r:id="rId14"/>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5" d="100"/>
          <a:sy n="115" d="100"/>
        </p:scale>
        <p:origin x="372" y="114"/>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CC36B5B1-3B76-4840-AF39-95E7DD414D85}" type="datetimeFigureOut">
              <a:rPr lang="en-GB" smtClean="0"/>
              <a:t>26/11/2018</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5F7C04E5-88FE-4143-BFF1-090CEF3D5DFA}" type="slidenum">
              <a:rPr lang="en-GB" smtClean="0"/>
              <a:t>‹#›</a:t>
            </a:fld>
            <a:endParaRPr lang="en-GB"/>
          </a:p>
        </p:txBody>
      </p:sp>
    </p:spTree>
    <p:extLst>
      <p:ext uri="{BB962C8B-B14F-4D97-AF65-F5344CB8AC3E}">
        <p14:creationId xmlns:p14="http://schemas.microsoft.com/office/powerpoint/2010/main" val="17468929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ABF04641-7527-4791-98C6-ABA9BC03C05B}" type="datetimeFigureOut">
              <a:rPr lang="en-GB" smtClean="0"/>
              <a:t>26/11/2018</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56DEA304-52D0-467E-BCFE-A7C0198454C0}" type="slidenum">
              <a:rPr lang="en-GB" smtClean="0"/>
              <a:t>‹#›</a:t>
            </a:fld>
            <a:endParaRPr lang="en-GB"/>
          </a:p>
        </p:txBody>
      </p:sp>
    </p:spTree>
    <p:extLst>
      <p:ext uri="{BB962C8B-B14F-4D97-AF65-F5344CB8AC3E}">
        <p14:creationId xmlns:p14="http://schemas.microsoft.com/office/powerpoint/2010/main" val="13443213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29DCCD9-3F3B-4671-9971-A3501AB4017E}" type="datetimeFigureOut">
              <a:rPr lang="en-GB" smtClean="0"/>
              <a:t>26/11/2018</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55C24114-83F4-4FCA-A521-99591416921E}" type="slidenum">
              <a:rPr lang="en-GB" smtClean="0"/>
              <a:t>‹#›</a:t>
            </a:fld>
            <a:endParaRPr lang="en-GB"/>
          </a:p>
        </p:txBody>
      </p:sp>
    </p:spTree>
    <p:extLst>
      <p:ext uri="{BB962C8B-B14F-4D97-AF65-F5344CB8AC3E}">
        <p14:creationId xmlns:p14="http://schemas.microsoft.com/office/powerpoint/2010/main" val="32973984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29DCCD9-3F3B-4671-9971-A3501AB4017E}" type="datetimeFigureOut">
              <a:rPr lang="en-GB" smtClean="0"/>
              <a:t>26/11/2018</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55C24114-83F4-4FCA-A521-99591416921E}" type="slidenum">
              <a:rPr lang="en-GB" smtClean="0"/>
              <a:t>‹#›</a:t>
            </a:fld>
            <a:endParaRPr lang="en-GB"/>
          </a:p>
        </p:txBody>
      </p:sp>
    </p:spTree>
    <p:extLst>
      <p:ext uri="{BB962C8B-B14F-4D97-AF65-F5344CB8AC3E}">
        <p14:creationId xmlns:p14="http://schemas.microsoft.com/office/powerpoint/2010/main" val="12120366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29DCCD9-3F3B-4671-9971-A3501AB4017E}" type="datetimeFigureOut">
              <a:rPr lang="en-GB" smtClean="0"/>
              <a:t>26/11/2018</a:t>
            </a:fld>
            <a:endParaRPr lang="en-GB"/>
          </a:p>
        </p:txBody>
      </p:sp>
      <p:sp>
        <p:nvSpPr>
          <p:cNvPr id="6" name="Slide Number Placeholder 5"/>
          <p:cNvSpPr>
            <a:spLocks noGrp="1"/>
          </p:cNvSpPr>
          <p:nvPr>
            <p:ph type="sldNum" sz="quarter" idx="12"/>
          </p:nvPr>
        </p:nvSpPr>
        <p:spPr/>
        <p:txBody>
          <a:bodyPr/>
          <a:lstStyle/>
          <a:p>
            <a:fld id="{55C24114-83F4-4FCA-A521-99591416921E}" type="slidenum">
              <a:rPr lang="en-GB" smtClean="0"/>
              <a:t>‹#›</a:t>
            </a:fld>
            <a:endParaRPr lang="en-GB"/>
          </a:p>
        </p:txBody>
      </p:sp>
    </p:spTree>
    <p:extLst>
      <p:ext uri="{BB962C8B-B14F-4D97-AF65-F5344CB8AC3E}">
        <p14:creationId xmlns:p14="http://schemas.microsoft.com/office/powerpoint/2010/main" val="305853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29DCCD9-3F3B-4671-9971-A3501AB4017E}" type="datetimeFigureOut">
              <a:rPr lang="en-GB" smtClean="0"/>
              <a:t>26/11/2018</a:t>
            </a:fld>
            <a:endParaRPr lang="en-GB"/>
          </a:p>
        </p:txBody>
      </p:sp>
      <p:sp>
        <p:nvSpPr>
          <p:cNvPr id="7" name="Slide Number Placeholder 6"/>
          <p:cNvSpPr>
            <a:spLocks noGrp="1"/>
          </p:cNvSpPr>
          <p:nvPr>
            <p:ph type="sldNum" sz="quarter" idx="12"/>
          </p:nvPr>
        </p:nvSpPr>
        <p:spPr/>
        <p:txBody>
          <a:bodyPr/>
          <a:lstStyle/>
          <a:p>
            <a:fld id="{55C24114-83F4-4FCA-A521-99591416921E}" type="slidenum">
              <a:rPr lang="en-GB" smtClean="0"/>
              <a:t>‹#›</a:t>
            </a:fld>
            <a:endParaRPr lang="en-GB"/>
          </a:p>
        </p:txBody>
      </p:sp>
    </p:spTree>
    <p:extLst>
      <p:ext uri="{BB962C8B-B14F-4D97-AF65-F5344CB8AC3E}">
        <p14:creationId xmlns:p14="http://schemas.microsoft.com/office/powerpoint/2010/main" val="22827306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29DCCD9-3F3B-4671-9971-A3501AB4017E}" type="datetimeFigureOut">
              <a:rPr lang="en-GB" smtClean="0"/>
              <a:t>26/11/2018</a:t>
            </a:fld>
            <a:endParaRPr lang="en-GB"/>
          </a:p>
        </p:txBody>
      </p:sp>
      <p:sp>
        <p:nvSpPr>
          <p:cNvPr id="9" name="Slide Number Placeholder 8"/>
          <p:cNvSpPr>
            <a:spLocks noGrp="1"/>
          </p:cNvSpPr>
          <p:nvPr>
            <p:ph type="sldNum" sz="quarter" idx="12"/>
          </p:nvPr>
        </p:nvSpPr>
        <p:spPr/>
        <p:txBody>
          <a:bodyPr/>
          <a:lstStyle/>
          <a:p>
            <a:fld id="{55C24114-83F4-4FCA-A521-99591416921E}" type="slidenum">
              <a:rPr lang="en-GB" smtClean="0"/>
              <a:t>‹#›</a:t>
            </a:fld>
            <a:endParaRPr lang="en-GB"/>
          </a:p>
        </p:txBody>
      </p:sp>
    </p:spTree>
    <p:extLst>
      <p:ext uri="{BB962C8B-B14F-4D97-AF65-F5344CB8AC3E}">
        <p14:creationId xmlns:p14="http://schemas.microsoft.com/office/powerpoint/2010/main" val="40908799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29DCCD9-3F3B-4671-9971-A3501AB4017E}" type="datetimeFigureOut">
              <a:rPr lang="en-GB" smtClean="0"/>
              <a:t>26/11/2018</a:t>
            </a:fld>
            <a:endParaRPr lang="en-GB"/>
          </a:p>
        </p:txBody>
      </p:sp>
      <p:sp>
        <p:nvSpPr>
          <p:cNvPr id="5" name="Slide Number Placeholder 4"/>
          <p:cNvSpPr>
            <a:spLocks noGrp="1"/>
          </p:cNvSpPr>
          <p:nvPr>
            <p:ph type="sldNum" sz="quarter" idx="12"/>
          </p:nvPr>
        </p:nvSpPr>
        <p:spPr/>
        <p:txBody>
          <a:bodyPr/>
          <a:lstStyle/>
          <a:p>
            <a:fld id="{55C24114-83F4-4FCA-A521-99591416921E}" type="slidenum">
              <a:rPr lang="en-GB" smtClean="0"/>
              <a:t>‹#›</a:t>
            </a:fld>
            <a:endParaRPr lang="en-GB"/>
          </a:p>
        </p:txBody>
      </p:sp>
    </p:spTree>
    <p:extLst>
      <p:ext uri="{BB962C8B-B14F-4D97-AF65-F5344CB8AC3E}">
        <p14:creationId xmlns:p14="http://schemas.microsoft.com/office/powerpoint/2010/main" val="963029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9DCCD9-3F3B-4671-9971-A3501AB4017E}" type="datetimeFigureOut">
              <a:rPr lang="en-GB" smtClean="0"/>
              <a:t>26/11/2018</a:t>
            </a:fld>
            <a:endParaRPr lang="en-GB"/>
          </a:p>
        </p:txBody>
      </p:sp>
      <p:sp>
        <p:nvSpPr>
          <p:cNvPr id="4" name="Slide Number Placeholder 3"/>
          <p:cNvSpPr>
            <a:spLocks noGrp="1"/>
          </p:cNvSpPr>
          <p:nvPr>
            <p:ph type="sldNum" sz="quarter" idx="12"/>
          </p:nvPr>
        </p:nvSpPr>
        <p:spPr/>
        <p:txBody>
          <a:bodyPr/>
          <a:lstStyle/>
          <a:p>
            <a:fld id="{55C24114-83F4-4FCA-A521-99591416921E}" type="slidenum">
              <a:rPr lang="en-GB" smtClean="0"/>
              <a:t>‹#›</a:t>
            </a:fld>
            <a:endParaRPr lang="en-GB"/>
          </a:p>
        </p:txBody>
      </p:sp>
    </p:spTree>
    <p:extLst>
      <p:ext uri="{BB962C8B-B14F-4D97-AF65-F5344CB8AC3E}">
        <p14:creationId xmlns:p14="http://schemas.microsoft.com/office/powerpoint/2010/main" val="146585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29DCCD9-3F3B-4671-9971-A3501AB4017E}" type="datetimeFigureOut">
              <a:rPr lang="en-GB" smtClean="0"/>
              <a:t>26/11/2018</a:t>
            </a:fld>
            <a:endParaRPr lang="en-GB"/>
          </a:p>
        </p:txBody>
      </p:sp>
      <p:sp>
        <p:nvSpPr>
          <p:cNvPr id="7" name="Slide Number Placeholder 6"/>
          <p:cNvSpPr>
            <a:spLocks noGrp="1"/>
          </p:cNvSpPr>
          <p:nvPr>
            <p:ph type="sldNum" sz="quarter" idx="12"/>
          </p:nvPr>
        </p:nvSpPr>
        <p:spPr/>
        <p:txBody>
          <a:bodyPr/>
          <a:lstStyle/>
          <a:p>
            <a:fld id="{55C24114-83F4-4FCA-A521-99591416921E}" type="slidenum">
              <a:rPr lang="en-GB" smtClean="0"/>
              <a:t>‹#›</a:t>
            </a:fld>
            <a:endParaRPr lang="en-GB"/>
          </a:p>
        </p:txBody>
      </p:sp>
    </p:spTree>
    <p:extLst>
      <p:ext uri="{BB962C8B-B14F-4D97-AF65-F5344CB8AC3E}">
        <p14:creationId xmlns:p14="http://schemas.microsoft.com/office/powerpoint/2010/main" val="35079291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29DCCD9-3F3B-4671-9971-A3501AB4017E}" type="datetimeFigureOut">
              <a:rPr lang="en-GB" smtClean="0"/>
              <a:t>26/11/2018</a:t>
            </a:fld>
            <a:endParaRPr lang="en-GB"/>
          </a:p>
        </p:txBody>
      </p:sp>
      <p:sp>
        <p:nvSpPr>
          <p:cNvPr id="7" name="Slide Number Placeholder 6"/>
          <p:cNvSpPr>
            <a:spLocks noGrp="1"/>
          </p:cNvSpPr>
          <p:nvPr>
            <p:ph type="sldNum" sz="quarter" idx="12"/>
          </p:nvPr>
        </p:nvSpPr>
        <p:spPr/>
        <p:txBody>
          <a:bodyPr/>
          <a:lstStyle/>
          <a:p>
            <a:fld id="{55C24114-83F4-4FCA-A521-99591416921E}" type="slidenum">
              <a:rPr lang="en-GB" smtClean="0"/>
              <a:t>‹#›</a:t>
            </a:fld>
            <a:endParaRPr lang="en-GB"/>
          </a:p>
        </p:txBody>
      </p:sp>
    </p:spTree>
    <p:extLst>
      <p:ext uri="{BB962C8B-B14F-4D97-AF65-F5344CB8AC3E}">
        <p14:creationId xmlns:p14="http://schemas.microsoft.com/office/powerpoint/2010/main" val="37732965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29DCCD9-3F3B-4671-9971-A3501AB4017E}" type="datetimeFigureOut">
              <a:rPr lang="en-GB" smtClean="0"/>
              <a:t>26/11/2018</a:t>
            </a:fld>
            <a:endParaRPr lang="en-GB"/>
          </a:p>
        </p:txBody>
      </p:sp>
      <p:sp>
        <p:nvSpPr>
          <p:cNvPr id="6" name="Slide Number Placeholder 5"/>
          <p:cNvSpPr>
            <a:spLocks noGrp="1"/>
          </p:cNvSpPr>
          <p:nvPr>
            <p:ph type="sldNum" sz="quarter" idx="12"/>
          </p:nvPr>
        </p:nvSpPr>
        <p:spPr/>
        <p:txBody>
          <a:bodyPr/>
          <a:lstStyle/>
          <a:p>
            <a:fld id="{55C24114-83F4-4FCA-A521-99591416921E}" type="slidenum">
              <a:rPr lang="en-GB" smtClean="0"/>
              <a:t>‹#›</a:t>
            </a:fld>
            <a:endParaRPr lang="en-GB"/>
          </a:p>
        </p:txBody>
      </p:sp>
    </p:spTree>
    <p:extLst>
      <p:ext uri="{BB962C8B-B14F-4D97-AF65-F5344CB8AC3E}">
        <p14:creationId xmlns:p14="http://schemas.microsoft.com/office/powerpoint/2010/main" val="12954534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29DCCD9-3F3B-4671-9971-A3501AB4017E}" type="datetimeFigureOut">
              <a:rPr lang="en-GB" smtClean="0"/>
              <a:t>26/11/2018</a:t>
            </a:fld>
            <a:endParaRPr lang="en-GB"/>
          </a:p>
        </p:txBody>
      </p:sp>
      <p:sp>
        <p:nvSpPr>
          <p:cNvPr id="6" name="Slide Number Placeholder 5"/>
          <p:cNvSpPr>
            <a:spLocks noGrp="1"/>
          </p:cNvSpPr>
          <p:nvPr>
            <p:ph type="sldNum" sz="quarter" idx="12"/>
          </p:nvPr>
        </p:nvSpPr>
        <p:spPr/>
        <p:txBody>
          <a:bodyPr/>
          <a:lstStyle/>
          <a:p>
            <a:fld id="{55C24114-83F4-4FCA-A521-99591416921E}" type="slidenum">
              <a:rPr lang="en-GB" smtClean="0"/>
              <a:t>‹#›</a:t>
            </a:fld>
            <a:endParaRPr lang="en-GB"/>
          </a:p>
        </p:txBody>
      </p:sp>
    </p:spTree>
    <p:extLst>
      <p:ext uri="{BB962C8B-B14F-4D97-AF65-F5344CB8AC3E}">
        <p14:creationId xmlns:p14="http://schemas.microsoft.com/office/powerpoint/2010/main" val="31754062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729DCCD9-3F3B-4671-9971-A3501AB4017E}" type="datetimeFigureOut">
              <a:rPr lang="en-GB" smtClean="0"/>
              <a:t>26/11/2018</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55C24114-83F4-4FCA-A521-99591416921E}" type="slidenum">
              <a:rPr lang="en-GB" smtClean="0"/>
              <a:t>‹#›</a:t>
            </a:fld>
            <a:endParaRPr lang="en-GB"/>
          </a:p>
        </p:txBody>
      </p:sp>
    </p:spTree>
    <p:extLst>
      <p:ext uri="{BB962C8B-B14F-4D97-AF65-F5344CB8AC3E}">
        <p14:creationId xmlns:p14="http://schemas.microsoft.com/office/powerpoint/2010/main" val="359845829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hyperlink" Target="http://www.acas.org.uk/index.aspx?articleid=674"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www.acas.org.uk/index.aspx?articleid=1598"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www.acas.org.uk/index.aspx?articleid=5461"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8A8DE-04FA-4CE7-BF67-2806DBA9D5DE}"/>
              </a:ext>
            </a:extLst>
          </p:cNvPr>
          <p:cNvSpPr>
            <a:spLocks noGrp="1"/>
          </p:cNvSpPr>
          <p:nvPr>
            <p:ph type="title"/>
          </p:nvPr>
        </p:nvSpPr>
        <p:spPr/>
        <p:txBody>
          <a:bodyPr/>
          <a:lstStyle/>
          <a:p>
            <a:r>
              <a:rPr lang="en-GB" dirty="0"/>
              <a:t>Outline of Today’s Session</a:t>
            </a:r>
          </a:p>
        </p:txBody>
      </p:sp>
      <p:sp>
        <p:nvSpPr>
          <p:cNvPr id="3" name="Content Placeholder 2">
            <a:extLst>
              <a:ext uri="{FF2B5EF4-FFF2-40B4-BE49-F238E27FC236}">
                <a16:creationId xmlns:a16="http://schemas.microsoft.com/office/drawing/2014/main" id="{DFCF9DF3-953C-49ED-98BD-599D54B15320}"/>
              </a:ext>
            </a:extLst>
          </p:cNvPr>
          <p:cNvSpPr>
            <a:spLocks noGrp="1"/>
          </p:cNvSpPr>
          <p:nvPr>
            <p:ph idx="1"/>
          </p:nvPr>
        </p:nvSpPr>
        <p:spPr/>
        <p:txBody>
          <a:bodyPr/>
          <a:lstStyle/>
          <a:p>
            <a:r>
              <a:rPr lang="en-GB" dirty="0"/>
              <a:t>Consultation/Employee Voice</a:t>
            </a:r>
          </a:p>
          <a:p>
            <a:r>
              <a:rPr lang="en-GB" dirty="0" smtClean="0"/>
              <a:t>Assignment </a:t>
            </a:r>
            <a:r>
              <a:rPr lang="en-GB" dirty="0"/>
              <a:t>Guidance</a:t>
            </a:r>
          </a:p>
        </p:txBody>
      </p:sp>
    </p:spTree>
    <p:extLst>
      <p:ext uri="{BB962C8B-B14F-4D97-AF65-F5344CB8AC3E}">
        <p14:creationId xmlns:p14="http://schemas.microsoft.com/office/powerpoint/2010/main" val="40077674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6B487-DDFE-440F-AB9A-25F3295CD08C}"/>
              </a:ext>
            </a:extLst>
          </p:cNvPr>
          <p:cNvSpPr>
            <a:spLocks noGrp="1"/>
          </p:cNvSpPr>
          <p:nvPr>
            <p:ph type="title"/>
          </p:nvPr>
        </p:nvSpPr>
        <p:spPr/>
        <p:txBody>
          <a:bodyPr>
            <a:normAutofit fontScale="90000"/>
          </a:bodyPr>
          <a:lstStyle/>
          <a:p>
            <a:r>
              <a:rPr lang="en-GB" dirty="0" smtClean="0"/>
              <a:t>Employe</a:t>
            </a:r>
            <a:r>
              <a:rPr lang="en-GB" dirty="0" smtClean="0"/>
              <a:t>e Communications and</a:t>
            </a:r>
            <a:r>
              <a:rPr lang="en-GB" dirty="0" smtClean="0"/>
              <a:t> Consultation</a:t>
            </a:r>
            <a:endParaRPr lang="en-GB" dirty="0"/>
          </a:p>
        </p:txBody>
      </p:sp>
      <p:sp>
        <p:nvSpPr>
          <p:cNvPr id="3" name="Content Placeholder 2">
            <a:extLst>
              <a:ext uri="{FF2B5EF4-FFF2-40B4-BE49-F238E27FC236}">
                <a16:creationId xmlns:a16="http://schemas.microsoft.com/office/drawing/2014/main" id="{E736DA67-0D7F-4D1D-B4D9-244C53DA330D}"/>
              </a:ext>
            </a:extLst>
          </p:cNvPr>
          <p:cNvSpPr>
            <a:spLocks noGrp="1"/>
          </p:cNvSpPr>
          <p:nvPr>
            <p:ph idx="1"/>
          </p:nvPr>
        </p:nvSpPr>
        <p:spPr/>
        <p:txBody>
          <a:bodyPr>
            <a:normAutofit lnSpcReduction="10000"/>
          </a:bodyPr>
          <a:lstStyle/>
          <a:p>
            <a:pPr marL="0" indent="0">
              <a:buNone/>
            </a:pPr>
            <a:r>
              <a:rPr lang="en-GB" dirty="0"/>
              <a:t>Employee communications and consultation are essentially about </a:t>
            </a:r>
            <a:r>
              <a:rPr lang="en-GB" b="1" dirty="0"/>
              <a:t>involving</a:t>
            </a:r>
            <a:r>
              <a:rPr lang="en-GB" dirty="0"/>
              <a:t> and developing people in an organisation. Employees will be able to perform at their best if they know their duties, obligations and rights and have an opportunity to make their views known to management on issues that affect them. (</a:t>
            </a:r>
            <a:r>
              <a:rPr lang="en-GB" dirty="0" smtClean="0"/>
              <a:t>ACAS, </a:t>
            </a:r>
            <a:r>
              <a:rPr lang="en-GB" dirty="0" err="1" smtClean="0"/>
              <a:t>n.d.</a:t>
            </a:r>
            <a:r>
              <a:rPr lang="en-GB" dirty="0" smtClean="0"/>
              <a:t>).</a:t>
            </a:r>
          </a:p>
          <a:p>
            <a:pPr marL="0" indent="0">
              <a:buNone/>
            </a:pPr>
            <a:endParaRPr lang="en-GB" dirty="0" smtClean="0"/>
          </a:p>
          <a:p>
            <a:pPr marL="0" indent="0">
              <a:buNone/>
            </a:pPr>
            <a:r>
              <a:rPr lang="en-GB" dirty="0">
                <a:hlinkClick r:id="rId2"/>
              </a:rPr>
              <a:t>http://</a:t>
            </a:r>
            <a:r>
              <a:rPr lang="en-GB" dirty="0" smtClean="0">
                <a:hlinkClick r:id="rId2"/>
              </a:rPr>
              <a:t>www.acas.org.uk/index.aspx?articleid=674</a:t>
            </a:r>
            <a:endParaRPr lang="en-GB" dirty="0" smtClean="0"/>
          </a:p>
          <a:p>
            <a:pPr marL="0" indent="0">
              <a:buNone/>
            </a:pPr>
            <a:endParaRPr lang="en-GB" dirty="0"/>
          </a:p>
        </p:txBody>
      </p:sp>
    </p:spTree>
    <p:extLst>
      <p:ext uri="{BB962C8B-B14F-4D97-AF65-F5344CB8AC3E}">
        <p14:creationId xmlns:p14="http://schemas.microsoft.com/office/powerpoint/2010/main" val="30666404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84468-E14D-44DA-BF2A-093D8E39882B}"/>
              </a:ext>
            </a:extLst>
          </p:cNvPr>
          <p:cNvSpPr>
            <a:spLocks noGrp="1"/>
          </p:cNvSpPr>
          <p:nvPr>
            <p:ph type="title"/>
          </p:nvPr>
        </p:nvSpPr>
        <p:spPr>
          <a:xfrm>
            <a:off x="609600" y="274638"/>
            <a:ext cx="10972800" cy="715263"/>
          </a:xfrm>
        </p:spPr>
        <p:txBody>
          <a:bodyPr>
            <a:normAutofit fontScale="90000"/>
          </a:bodyPr>
          <a:lstStyle/>
          <a:p>
            <a:r>
              <a:rPr lang="en-GB" dirty="0"/>
              <a:t>Key Points</a:t>
            </a:r>
          </a:p>
        </p:txBody>
      </p:sp>
      <p:sp>
        <p:nvSpPr>
          <p:cNvPr id="3" name="Content Placeholder 2">
            <a:extLst>
              <a:ext uri="{FF2B5EF4-FFF2-40B4-BE49-F238E27FC236}">
                <a16:creationId xmlns:a16="http://schemas.microsoft.com/office/drawing/2014/main" id="{FCE3BEDC-486A-483D-9C9A-F9A7D2BB9AA4}"/>
              </a:ext>
            </a:extLst>
          </p:cNvPr>
          <p:cNvSpPr>
            <a:spLocks noGrp="1"/>
          </p:cNvSpPr>
          <p:nvPr>
            <p:ph idx="1"/>
          </p:nvPr>
        </p:nvSpPr>
        <p:spPr>
          <a:xfrm>
            <a:off x="609600" y="1115736"/>
            <a:ext cx="10972800" cy="4401497"/>
          </a:xfrm>
        </p:spPr>
        <p:txBody>
          <a:bodyPr>
            <a:normAutofit fontScale="85000" lnSpcReduction="20000"/>
          </a:bodyPr>
          <a:lstStyle/>
          <a:p>
            <a:pPr marL="0" indent="0">
              <a:buNone/>
            </a:pPr>
            <a:endParaRPr lang="en-GB" b="1" dirty="0"/>
          </a:p>
          <a:p>
            <a:r>
              <a:rPr lang="en-GB" dirty="0"/>
              <a:t>Good employee communications and consultation can improve organisational and management performance and also improve decision-making.</a:t>
            </a:r>
          </a:p>
          <a:p>
            <a:r>
              <a:rPr lang="en-GB" dirty="0"/>
              <a:t>Employers should have a communications and consultation policy.</a:t>
            </a:r>
          </a:p>
          <a:p>
            <a:r>
              <a:rPr lang="en-GB" dirty="0"/>
              <a:t>Good communication and consultation should involve everyone in an organisation.</a:t>
            </a:r>
          </a:p>
          <a:p>
            <a:r>
              <a:rPr lang="en-GB" dirty="0"/>
              <a:t>Consultation involves taking account of as well as listening to the views of employees.</a:t>
            </a:r>
          </a:p>
          <a:p>
            <a:r>
              <a:rPr lang="en-GB" dirty="0"/>
              <a:t>Communication is a two-way process - information should flow up from employees and down from managers.</a:t>
            </a:r>
          </a:p>
          <a:p>
            <a:endParaRPr lang="en-GB" dirty="0"/>
          </a:p>
        </p:txBody>
      </p:sp>
    </p:spTree>
    <p:extLst>
      <p:ext uri="{BB962C8B-B14F-4D97-AF65-F5344CB8AC3E}">
        <p14:creationId xmlns:p14="http://schemas.microsoft.com/office/powerpoint/2010/main" val="35590623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70A6E-B44E-43F9-98F6-34A9AEC841E7}"/>
              </a:ext>
            </a:extLst>
          </p:cNvPr>
          <p:cNvSpPr>
            <a:spLocks noGrp="1"/>
          </p:cNvSpPr>
          <p:nvPr>
            <p:ph type="title"/>
          </p:nvPr>
        </p:nvSpPr>
        <p:spPr/>
        <p:txBody>
          <a:bodyPr/>
          <a:lstStyle/>
          <a:p>
            <a:r>
              <a:rPr lang="en-GB" dirty="0"/>
              <a:t>Information to be Communicated </a:t>
            </a:r>
          </a:p>
        </p:txBody>
      </p:sp>
      <p:sp>
        <p:nvSpPr>
          <p:cNvPr id="3" name="Content Placeholder 2">
            <a:extLst>
              <a:ext uri="{FF2B5EF4-FFF2-40B4-BE49-F238E27FC236}">
                <a16:creationId xmlns:a16="http://schemas.microsoft.com/office/drawing/2014/main" id="{1525F414-61C2-4755-B565-4144CF965447}"/>
              </a:ext>
            </a:extLst>
          </p:cNvPr>
          <p:cNvSpPr>
            <a:spLocks noGrp="1"/>
          </p:cNvSpPr>
          <p:nvPr>
            <p:ph idx="1"/>
          </p:nvPr>
        </p:nvSpPr>
        <p:spPr/>
        <p:txBody>
          <a:bodyPr>
            <a:normAutofit fontScale="85000" lnSpcReduction="20000"/>
          </a:bodyPr>
          <a:lstStyle/>
          <a:p>
            <a:pPr marL="0" indent="0">
              <a:buNone/>
            </a:pPr>
            <a:r>
              <a:rPr lang="en-GB" dirty="0"/>
              <a:t>Managers need to communicate information to employees about:</a:t>
            </a:r>
          </a:p>
          <a:p>
            <a:r>
              <a:rPr lang="en-GB" dirty="0"/>
              <a:t>contractual terms and conditions of employment</a:t>
            </a:r>
          </a:p>
          <a:p>
            <a:r>
              <a:rPr lang="en-GB" dirty="0"/>
              <a:t>the job and its performance</a:t>
            </a:r>
          </a:p>
          <a:p>
            <a:r>
              <a:rPr lang="en-GB" dirty="0"/>
              <a:t>the organisation's performance progress and prospects</a:t>
            </a:r>
          </a:p>
          <a:p>
            <a:r>
              <a:rPr lang="en-GB" dirty="0"/>
              <a:t>changes to any of the above issues.</a:t>
            </a:r>
          </a:p>
          <a:p>
            <a:endParaRPr lang="en-GB" dirty="0"/>
          </a:p>
          <a:p>
            <a:pPr marL="0" indent="0">
              <a:buNone/>
            </a:pPr>
            <a:r>
              <a:rPr lang="en-GB" dirty="0"/>
              <a:t>Employees will also have concerns and points they wish to raise about their jobs and the organisation and there should be provision for communicating this information to managers.</a:t>
            </a:r>
          </a:p>
          <a:p>
            <a:endParaRPr lang="en-GB" dirty="0"/>
          </a:p>
        </p:txBody>
      </p:sp>
    </p:spTree>
    <p:extLst>
      <p:ext uri="{BB962C8B-B14F-4D97-AF65-F5344CB8AC3E}">
        <p14:creationId xmlns:p14="http://schemas.microsoft.com/office/powerpoint/2010/main" val="1410924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9E394-73A0-4718-B42D-0AE732E8667A}"/>
              </a:ext>
            </a:extLst>
          </p:cNvPr>
          <p:cNvSpPr>
            <a:spLocks noGrp="1"/>
          </p:cNvSpPr>
          <p:nvPr>
            <p:ph type="title"/>
          </p:nvPr>
        </p:nvSpPr>
        <p:spPr/>
        <p:txBody>
          <a:bodyPr/>
          <a:lstStyle/>
          <a:p>
            <a:r>
              <a:rPr lang="en-GB" dirty="0"/>
              <a:t>Methods of Communication</a:t>
            </a:r>
          </a:p>
        </p:txBody>
      </p:sp>
      <p:sp>
        <p:nvSpPr>
          <p:cNvPr id="3" name="Content Placeholder 2">
            <a:extLst>
              <a:ext uri="{FF2B5EF4-FFF2-40B4-BE49-F238E27FC236}">
                <a16:creationId xmlns:a16="http://schemas.microsoft.com/office/drawing/2014/main" id="{48F285E1-14B4-4F26-A908-FE555870412B}"/>
              </a:ext>
            </a:extLst>
          </p:cNvPr>
          <p:cNvSpPr>
            <a:spLocks noGrp="1"/>
          </p:cNvSpPr>
          <p:nvPr>
            <p:ph idx="1"/>
          </p:nvPr>
        </p:nvSpPr>
        <p:spPr/>
        <p:txBody>
          <a:bodyPr>
            <a:normAutofit fontScale="70000" lnSpcReduction="20000"/>
          </a:bodyPr>
          <a:lstStyle/>
          <a:p>
            <a:pPr marL="0" indent="0">
              <a:buNone/>
            </a:pPr>
            <a:r>
              <a:rPr lang="en-GB" dirty="0"/>
              <a:t>A variety of communications methods will be needed, both spoken and written. The methods will depend mainly on the size and structure of the organisation. Methods include:</a:t>
            </a:r>
          </a:p>
          <a:p>
            <a:r>
              <a:rPr lang="en-GB" dirty="0"/>
              <a:t>face to face meetings</a:t>
            </a:r>
          </a:p>
          <a:p>
            <a:r>
              <a:rPr lang="en-GB" dirty="0"/>
              <a:t>company handbooks</a:t>
            </a:r>
          </a:p>
          <a:p>
            <a:r>
              <a:rPr lang="en-GB" dirty="0"/>
              <a:t>video conferencing</a:t>
            </a:r>
          </a:p>
          <a:p>
            <a:r>
              <a:rPr lang="en-GB" dirty="0"/>
              <a:t>intranet</a:t>
            </a:r>
          </a:p>
          <a:p>
            <a:r>
              <a:rPr lang="en-GB" dirty="0"/>
              <a:t>e</a:t>
            </a:r>
            <a:r>
              <a:rPr lang="en-GB" dirty="0" smtClean="0"/>
              <a:t>mail</a:t>
            </a:r>
          </a:p>
          <a:p>
            <a:r>
              <a:rPr lang="en-GB" dirty="0"/>
              <a:t>s</a:t>
            </a:r>
            <a:r>
              <a:rPr lang="en-GB" dirty="0" smtClean="0"/>
              <a:t>ocial media apps</a:t>
            </a:r>
            <a:endParaRPr lang="en-GB" dirty="0"/>
          </a:p>
          <a:p>
            <a:r>
              <a:rPr lang="en-GB" dirty="0"/>
              <a:t>notice board</a:t>
            </a:r>
          </a:p>
          <a:p>
            <a:r>
              <a:rPr lang="en-GB" dirty="0"/>
              <a:t>organisation newsletters</a:t>
            </a:r>
          </a:p>
          <a:p>
            <a:r>
              <a:rPr lang="en-GB" dirty="0"/>
              <a:t>individual letters to </a:t>
            </a:r>
            <a:r>
              <a:rPr lang="en-GB" dirty="0" smtClean="0"/>
              <a:t>employees</a:t>
            </a:r>
            <a:endParaRPr lang="en-GB" dirty="0"/>
          </a:p>
          <a:p>
            <a:endParaRPr lang="en-GB" dirty="0"/>
          </a:p>
        </p:txBody>
      </p:sp>
    </p:spTree>
    <p:extLst>
      <p:ext uri="{BB962C8B-B14F-4D97-AF65-F5344CB8AC3E}">
        <p14:creationId xmlns:p14="http://schemas.microsoft.com/office/powerpoint/2010/main" val="20227180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0C9EC-3029-41FC-983C-B2B2AB18E1CB}"/>
              </a:ext>
            </a:extLst>
          </p:cNvPr>
          <p:cNvSpPr>
            <a:spLocks noGrp="1"/>
          </p:cNvSpPr>
          <p:nvPr>
            <p:ph type="title"/>
          </p:nvPr>
        </p:nvSpPr>
        <p:spPr/>
        <p:txBody>
          <a:bodyPr/>
          <a:lstStyle/>
          <a:p>
            <a:r>
              <a:rPr lang="en-GB" dirty="0"/>
              <a:t>Legal Aspects of Consultation</a:t>
            </a:r>
          </a:p>
        </p:txBody>
      </p:sp>
      <p:sp>
        <p:nvSpPr>
          <p:cNvPr id="3" name="Content Placeholder 2">
            <a:extLst>
              <a:ext uri="{FF2B5EF4-FFF2-40B4-BE49-F238E27FC236}">
                <a16:creationId xmlns:a16="http://schemas.microsoft.com/office/drawing/2014/main" id="{183C710E-05E9-4B7E-A6AF-7309F2A19E9E}"/>
              </a:ext>
            </a:extLst>
          </p:cNvPr>
          <p:cNvSpPr>
            <a:spLocks noGrp="1"/>
          </p:cNvSpPr>
          <p:nvPr>
            <p:ph idx="1"/>
          </p:nvPr>
        </p:nvSpPr>
        <p:spPr/>
        <p:txBody>
          <a:bodyPr>
            <a:normAutofit fontScale="77500" lnSpcReduction="20000"/>
          </a:bodyPr>
          <a:lstStyle/>
          <a:p>
            <a:pPr marL="0" indent="0">
              <a:buNone/>
            </a:pPr>
            <a:r>
              <a:rPr lang="en-GB" dirty="0"/>
              <a:t>There are </a:t>
            </a:r>
            <a:r>
              <a:rPr lang="en-GB" dirty="0" smtClean="0"/>
              <a:t>times </a:t>
            </a:r>
            <a:r>
              <a:rPr lang="en-GB" dirty="0"/>
              <a:t>when employers must consult with employees, for example when 20 or more employees are to be made redundant a period of consultation must take place. This would also be the case where a transfer of undertakings will occur. Also employers may be covered by the </a:t>
            </a:r>
            <a:r>
              <a:rPr lang="en-GB" dirty="0">
                <a:hlinkClick r:id="rId2"/>
              </a:rPr>
              <a:t>Information and consultation of employees (ICE)</a:t>
            </a:r>
            <a:r>
              <a:rPr lang="en-GB" dirty="0"/>
              <a:t> regulations 2004 which apply to business with 50 or more employees. Under these regulations, employees have the right to:</a:t>
            </a:r>
          </a:p>
          <a:p>
            <a:r>
              <a:rPr lang="en-GB" dirty="0"/>
              <a:t>information about the business economic situation</a:t>
            </a:r>
          </a:p>
          <a:p>
            <a:r>
              <a:rPr lang="en-GB" dirty="0"/>
              <a:t>information and consultation about employment prospects</a:t>
            </a:r>
          </a:p>
          <a:p>
            <a:r>
              <a:rPr lang="en-GB" dirty="0"/>
              <a:t>information and consultation about decisions likely to lead to substantial changes in work organisation or contractual relations.</a:t>
            </a:r>
          </a:p>
          <a:p>
            <a:endParaRPr lang="en-GB" dirty="0"/>
          </a:p>
        </p:txBody>
      </p:sp>
    </p:spTree>
    <p:extLst>
      <p:ext uri="{BB962C8B-B14F-4D97-AF65-F5344CB8AC3E}">
        <p14:creationId xmlns:p14="http://schemas.microsoft.com/office/powerpoint/2010/main" val="42420616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397F0-5D64-435C-B23C-BC6C4A9DC094}"/>
              </a:ext>
            </a:extLst>
          </p:cNvPr>
          <p:cNvSpPr>
            <a:spLocks noGrp="1"/>
          </p:cNvSpPr>
          <p:nvPr>
            <p:ph type="title"/>
          </p:nvPr>
        </p:nvSpPr>
        <p:spPr/>
        <p:txBody>
          <a:bodyPr/>
          <a:lstStyle/>
          <a:p>
            <a:r>
              <a:rPr lang="en-GB" dirty="0"/>
              <a:t>What is Employee Voice? (CIPD, 2017)</a:t>
            </a:r>
          </a:p>
        </p:txBody>
      </p:sp>
      <p:sp>
        <p:nvSpPr>
          <p:cNvPr id="3" name="Content Placeholder 2">
            <a:extLst>
              <a:ext uri="{FF2B5EF4-FFF2-40B4-BE49-F238E27FC236}">
                <a16:creationId xmlns:a16="http://schemas.microsoft.com/office/drawing/2014/main" id="{F483DAC8-AAC6-4EAA-A45F-FC5571D75309}"/>
              </a:ext>
            </a:extLst>
          </p:cNvPr>
          <p:cNvSpPr>
            <a:spLocks noGrp="1"/>
          </p:cNvSpPr>
          <p:nvPr>
            <p:ph idx="1"/>
          </p:nvPr>
        </p:nvSpPr>
        <p:spPr/>
        <p:txBody>
          <a:bodyPr>
            <a:normAutofit fontScale="77500" lnSpcReduction="20000"/>
          </a:bodyPr>
          <a:lstStyle/>
          <a:p>
            <a:pPr marL="0" indent="0">
              <a:buNone/>
            </a:pPr>
            <a:r>
              <a:rPr lang="en-GB" dirty="0"/>
              <a:t>Employee voice is the means by which people express their opinions and have meaningful input into work-related decision-making. In their </a:t>
            </a:r>
            <a:r>
              <a:rPr lang="en-GB" dirty="0">
                <a:hlinkClick r:id="rId2" tooltip="Acas' seven layers of workplace productivity"/>
              </a:rPr>
              <a:t>seven layers of workplace productivity</a:t>
            </a:r>
            <a:r>
              <a:rPr lang="en-GB" dirty="0"/>
              <a:t>, </a:t>
            </a:r>
            <a:r>
              <a:rPr lang="en-GB" dirty="0" err="1"/>
              <a:t>Acas</a:t>
            </a:r>
            <a:r>
              <a:rPr lang="en-GB" dirty="0"/>
              <a:t> define strong employee voice as ‘informed employees who can contribute and are listened to’. To enable a genuine two-way exchange between employers and their people, it’s important that management listen to and act on employee voice.</a:t>
            </a:r>
          </a:p>
          <a:p>
            <a:pPr marL="0" indent="0">
              <a:buNone/>
            </a:pPr>
            <a:endParaRPr lang="en-GB" dirty="0"/>
          </a:p>
          <a:p>
            <a:pPr marL="0" indent="0">
              <a:buNone/>
            </a:pPr>
            <a:r>
              <a:rPr lang="en-GB" dirty="0"/>
              <a:t>Employees can have their say through individual and collective channels, by directly speaking to management or indirectly through representatives, and via formal and informal mechanisms. Effective voice is unlikely to result from any one single initiative, but rather from a number of complementary channels supported by leadership at all levels of the organisation.</a:t>
            </a:r>
          </a:p>
          <a:p>
            <a:endParaRPr lang="en-GB" dirty="0"/>
          </a:p>
        </p:txBody>
      </p:sp>
    </p:spTree>
    <p:extLst>
      <p:ext uri="{BB962C8B-B14F-4D97-AF65-F5344CB8AC3E}">
        <p14:creationId xmlns:p14="http://schemas.microsoft.com/office/powerpoint/2010/main" val="39247230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FCE71ACF-8B54-4D92-8DC9-7B8528133701}"/>
              </a:ext>
            </a:extLst>
          </p:cNvPr>
          <p:cNvSpPr>
            <a:spLocks noGrp="1" noChangeArrowheads="1"/>
          </p:cNvSpPr>
          <p:nvPr>
            <p:ph type="title"/>
          </p:nvPr>
        </p:nvSpPr>
        <p:spPr/>
        <p:txBody>
          <a:bodyPr/>
          <a:lstStyle/>
          <a:p>
            <a:r>
              <a:rPr lang="en-GB" altLang="en-US"/>
              <a:t>Discussion</a:t>
            </a:r>
          </a:p>
        </p:txBody>
      </p:sp>
      <p:sp>
        <p:nvSpPr>
          <p:cNvPr id="21507" name="Content Placeholder 2">
            <a:extLst>
              <a:ext uri="{FF2B5EF4-FFF2-40B4-BE49-F238E27FC236}">
                <a16:creationId xmlns:a16="http://schemas.microsoft.com/office/drawing/2014/main" id="{06135C08-3381-4426-A57B-390E1F67A08B}"/>
              </a:ext>
            </a:extLst>
          </p:cNvPr>
          <p:cNvSpPr>
            <a:spLocks noGrp="1" noChangeArrowheads="1"/>
          </p:cNvSpPr>
          <p:nvPr>
            <p:ph idx="1"/>
          </p:nvPr>
        </p:nvSpPr>
        <p:spPr/>
        <p:txBody>
          <a:bodyPr/>
          <a:lstStyle/>
          <a:p>
            <a:r>
              <a:rPr lang="en-GB" altLang="en-US" dirty="0"/>
              <a:t>What are your experiences around </a:t>
            </a:r>
            <a:r>
              <a:rPr lang="en-GB" altLang="en-US" dirty="0" smtClean="0"/>
              <a:t>employee communications and consultation?</a:t>
            </a:r>
            <a:r>
              <a:rPr lang="en-GB" altLang="en-US" dirty="0"/>
              <a:t/>
            </a:r>
            <a:br>
              <a:rPr lang="en-GB" altLang="en-US" dirty="0"/>
            </a:br>
            <a:endParaRPr lang="en-GB" altLang="en-US" dirty="0"/>
          </a:p>
          <a:p>
            <a:r>
              <a:rPr lang="en-GB" altLang="en-US" dirty="0"/>
              <a:t>How could they be improved?</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7F52E-038E-425F-8885-4183BF4D356B}"/>
              </a:ext>
            </a:extLst>
          </p:cNvPr>
          <p:cNvSpPr>
            <a:spLocks noGrp="1"/>
          </p:cNvSpPr>
          <p:nvPr>
            <p:ph type="title"/>
          </p:nvPr>
        </p:nvSpPr>
        <p:spPr>
          <a:xfrm>
            <a:off x="609600" y="148803"/>
            <a:ext cx="10972800" cy="572650"/>
          </a:xfrm>
        </p:spPr>
        <p:txBody>
          <a:bodyPr>
            <a:normAutofit fontScale="90000"/>
          </a:bodyPr>
          <a:lstStyle/>
          <a:p>
            <a:r>
              <a:rPr lang="en-GB" dirty="0"/>
              <a:t>Assignment</a:t>
            </a:r>
          </a:p>
        </p:txBody>
      </p:sp>
      <p:sp>
        <p:nvSpPr>
          <p:cNvPr id="3" name="Content Placeholder 2">
            <a:extLst>
              <a:ext uri="{FF2B5EF4-FFF2-40B4-BE49-F238E27FC236}">
                <a16:creationId xmlns:a16="http://schemas.microsoft.com/office/drawing/2014/main" id="{A7E7C398-D427-4E4B-BB27-BE85AD12D02F}"/>
              </a:ext>
            </a:extLst>
          </p:cNvPr>
          <p:cNvSpPr>
            <a:spLocks noGrp="1"/>
          </p:cNvSpPr>
          <p:nvPr>
            <p:ph idx="1"/>
          </p:nvPr>
        </p:nvSpPr>
        <p:spPr>
          <a:xfrm>
            <a:off x="609600" y="922789"/>
            <a:ext cx="10972800" cy="4594444"/>
          </a:xfrm>
        </p:spPr>
        <p:txBody>
          <a:bodyPr>
            <a:normAutofit fontScale="55000" lnSpcReduction="20000"/>
          </a:bodyPr>
          <a:lstStyle/>
          <a:p>
            <a:pPr marL="0" indent="0">
              <a:buNone/>
            </a:pPr>
            <a:r>
              <a:rPr lang="en-GB" dirty="0"/>
              <a:t>Your task is to produce a </a:t>
            </a:r>
            <a:r>
              <a:rPr lang="en-GB" b="1" dirty="0"/>
              <a:t>2000 word report </a:t>
            </a:r>
            <a:r>
              <a:rPr lang="en-GB" dirty="0"/>
              <a:t>on communication within the workplace, applying relevant theory to the case study below. </a:t>
            </a:r>
          </a:p>
          <a:p>
            <a:pPr marL="0" indent="0">
              <a:buNone/>
            </a:pPr>
            <a:endParaRPr lang="en-GB" dirty="0"/>
          </a:p>
          <a:p>
            <a:pPr marL="0" indent="0">
              <a:buNone/>
            </a:pPr>
            <a:r>
              <a:rPr lang="en-GB" u="sng" dirty="0"/>
              <a:t>Case Study </a:t>
            </a:r>
          </a:p>
          <a:p>
            <a:pPr marL="0" indent="0">
              <a:buNone/>
            </a:pPr>
            <a:r>
              <a:rPr lang="en-GB" dirty="0"/>
              <a:t> </a:t>
            </a:r>
          </a:p>
          <a:p>
            <a:pPr marL="0" indent="0">
              <a:buNone/>
            </a:pPr>
            <a:r>
              <a:rPr lang="en-GB" dirty="0"/>
              <a:t>Sarah Davies is the owner of a large discount store in the middle of Swansea. She employs a total of 20 people of </a:t>
            </a:r>
            <a:r>
              <a:rPr lang="en-GB" b="1" dirty="0"/>
              <a:t>varying ages </a:t>
            </a:r>
            <a:r>
              <a:rPr lang="en-GB" dirty="0"/>
              <a:t>and </a:t>
            </a:r>
            <a:r>
              <a:rPr lang="en-GB" b="1" dirty="0"/>
              <a:t>experience</a:t>
            </a:r>
            <a:r>
              <a:rPr lang="en-GB" dirty="0"/>
              <a:t>. Four employees work in the stockroom, accepting deliveries and filling the shelves, two are cleaners, twelve are sales assistants and the final two are managers. Most employees are </a:t>
            </a:r>
            <a:r>
              <a:rPr lang="en-GB" b="1" dirty="0"/>
              <a:t>part-time, working varying hours</a:t>
            </a:r>
            <a:r>
              <a:rPr lang="en-GB" dirty="0"/>
              <a:t>, some doing night shifts only. One sales assistant is on </a:t>
            </a:r>
            <a:r>
              <a:rPr lang="en-GB" b="1" dirty="0"/>
              <a:t>maternity leave.  </a:t>
            </a:r>
          </a:p>
          <a:p>
            <a:pPr marL="0" indent="0">
              <a:buNone/>
            </a:pPr>
            <a:r>
              <a:rPr lang="en-GB" dirty="0"/>
              <a:t> </a:t>
            </a:r>
          </a:p>
          <a:p>
            <a:pPr marL="0" indent="0">
              <a:buNone/>
            </a:pPr>
            <a:r>
              <a:rPr lang="en-GB" dirty="0"/>
              <a:t>The business has grown rapidly and only a year ago resembled a small convenience shop, employing only 3 people. This rapid expansion has driven the need for more formal processes to ensure the business runs smoothly. As a result Sarah has asked you, as a business consultant, for advice regarding maintaining effective teamwork and communication in the organisation.  </a:t>
            </a:r>
          </a:p>
          <a:p>
            <a:pPr marL="0" indent="0">
              <a:buNone/>
            </a:pPr>
            <a:r>
              <a:rPr lang="en-GB" dirty="0"/>
              <a:t> </a:t>
            </a:r>
          </a:p>
        </p:txBody>
      </p:sp>
    </p:spTree>
    <p:extLst>
      <p:ext uri="{BB962C8B-B14F-4D97-AF65-F5344CB8AC3E}">
        <p14:creationId xmlns:p14="http://schemas.microsoft.com/office/powerpoint/2010/main" val="9127869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850385-7CAD-445E-B8FF-D13C3C5DAB75}"/>
              </a:ext>
            </a:extLst>
          </p:cNvPr>
          <p:cNvSpPr>
            <a:spLocks noGrp="1"/>
          </p:cNvSpPr>
          <p:nvPr>
            <p:ph idx="1"/>
          </p:nvPr>
        </p:nvSpPr>
        <p:spPr>
          <a:xfrm>
            <a:off x="609600" y="604007"/>
            <a:ext cx="10972800" cy="4913226"/>
          </a:xfrm>
        </p:spPr>
        <p:txBody>
          <a:bodyPr>
            <a:normAutofit fontScale="85000" lnSpcReduction="20000"/>
          </a:bodyPr>
          <a:lstStyle/>
          <a:p>
            <a:pPr marL="0" indent="0">
              <a:buNone/>
            </a:pPr>
            <a:r>
              <a:rPr lang="en-GB" dirty="0"/>
              <a:t>Please produce a report that covers the following points: </a:t>
            </a:r>
          </a:p>
          <a:p>
            <a:pPr marL="0" indent="0">
              <a:buNone/>
            </a:pPr>
            <a:r>
              <a:rPr lang="en-GB" dirty="0"/>
              <a:t> </a:t>
            </a:r>
          </a:p>
          <a:p>
            <a:pPr marL="514350" indent="-514350">
              <a:buAutoNum type="arabicPeriod"/>
            </a:pPr>
            <a:r>
              <a:rPr lang="en-GB" dirty="0"/>
              <a:t>Why effective communication is important for the continued success of the organisation. </a:t>
            </a:r>
          </a:p>
          <a:p>
            <a:pPr marL="514350" indent="-514350">
              <a:buAutoNum type="arabicPeriod"/>
            </a:pPr>
            <a:r>
              <a:rPr lang="en-GB" dirty="0"/>
              <a:t>The importance of two-way communication (using models to illustrate your points), including the importance of consultation and employee voice.</a:t>
            </a:r>
          </a:p>
          <a:p>
            <a:pPr marL="514350" indent="-514350">
              <a:buAutoNum type="arabicPeriod"/>
            </a:pPr>
            <a:r>
              <a:rPr lang="en-GB" dirty="0"/>
              <a:t>Effective methods of communication, specific to this case study. </a:t>
            </a:r>
          </a:p>
          <a:p>
            <a:pPr marL="514350" indent="-514350">
              <a:buAutoNum type="arabicPeriod"/>
            </a:pPr>
            <a:r>
              <a:rPr lang="en-GB" dirty="0"/>
              <a:t>The significance of non-verbal communication when communicating to employees. </a:t>
            </a:r>
          </a:p>
          <a:p>
            <a:pPr marL="514350" indent="-514350">
              <a:buAutoNum type="arabicPeriod"/>
            </a:pPr>
            <a:r>
              <a:rPr lang="en-GB" dirty="0"/>
              <a:t>How the application of teamwork theories (Tuckman and Belbin) can improve teamwork in the organisation. </a:t>
            </a:r>
          </a:p>
        </p:txBody>
      </p:sp>
    </p:spTree>
    <p:extLst>
      <p:ext uri="{BB962C8B-B14F-4D97-AF65-F5344CB8AC3E}">
        <p14:creationId xmlns:p14="http://schemas.microsoft.com/office/powerpoint/2010/main" val="655740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AC5696C-D7BF-4CD3-BA97-7B76BBAC91A1}"/>
              </a:ext>
            </a:extLst>
          </p:cNvPr>
          <p:cNvSpPr>
            <a:spLocks noGrp="1"/>
          </p:cNvSpPr>
          <p:nvPr>
            <p:ph idx="1"/>
          </p:nvPr>
        </p:nvSpPr>
        <p:spPr>
          <a:xfrm>
            <a:off x="609600" y="209724"/>
            <a:ext cx="10972800" cy="5494789"/>
          </a:xfrm>
        </p:spPr>
        <p:txBody>
          <a:bodyPr>
            <a:normAutofit fontScale="92500" lnSpcReduction="20000"/>
          </a:bodyPr>
          <a:lstStyle/>
          <a:p>
            <a:pPr marL="0" indent="0">
              <a:buNone/>
            </a:pPr>
            <a:r>
              <a:rPr lang="en-GB" dirty="0"/>
              <a:t>Please include a list of recommendations to ensure effective teamwork and communication at the store. </a:t>
            </a:r>
          </a:p>
          <a:p>
            <a:pPr marL="0" indent="0">
              <a:buNone/>
            </a:pPr>
            <a:endParaRPr lang="en-GB" dirty="0"/>
          </a:p>
          <a:p>
            <a:pPr marL="0" indent="0">
              <a:buNone/>
            </a:pPr>
            <a:r>
              <a:rPr lang="en-GB" dirty="0"/>
              <a:t>Also include an action plan, detailing:</a:t>
            </a:r>
          </a:p>
          <a:p>
            <a:pPr marL="514350" indent="-514350">
              <a:buAutoNum type="arabicPeriod"/>
            </a:pPr>
            <a:r>
              <a:rPr lang="en-GB" dirty="0"/>
              <a:t>The actions</a:t>
            </a:r>
          </a:p>
          <a:p>
            <a:pPr marL="514350" indent="-514350">
              <a:buAutoNum type="arabicPeriod"/>
            </a:pPr>
            <a:r>
              <a:rPr lang="en-GB" dirty="0"/>
              <a:t>Who is responsible</a:t>
            </a:r>
          </a:p>
          <a:p>
            <a:pPr marL="514350" indent="-514350">
              <a:buAutoNum type="arabicPeriod"/>
            </a:pPr>
            <a:r>
              <a:rPr lang="en-GB" dirty="0"/>
              <a:t>By when</a:t>
            </a:r>
          </a:p>
          <a:p>
            <a:pPr marL="514350" indent="-514350">
              <a:buAutoNum type="arabicPeriod"/>
            </a:pPr>
            <a:r>
              <a:rPr lang="en-GB" dirty="0"/>
              <a:t>Any costs associated with each action.  </a:t>
            </a:r>
          </a:p>
          <a:p>
            <a:pPr marL="514350" indent="-514350">
              <a:buAutoNum type="arabicPeriod"/>
            </a:pPr>
            <a:endParaRPr lang="en-GB" dirty="0"/>
          </a:p>
          <a:p>
            <a:pPr marL="0" indent="0">
              <a:buNone/>
            </a:pPr>
            <a:r>
              <a:rPr lang="en-GB" dirty="0"/>
              <a:t>Use a table, following your list of recommendations.  </a:t>
            </a:r>
          </a:p>
          <a:p>
            <a:pPr marL="0" indent="0">
              <a:buNone/>
            </a:pPr>
            <a:r>
              <a:rPr lang="en-GB" dirty="0"/>
              <a:t> </a:t>
            </a:r>
          </a:p>
          <a:p>
            <a:pPr marL="0" indent="0">
              <a:buNone/>
            </a:pPr>
            <a:r>
              <a:rPr lang="en-GB" dirty="0"/>
              <a:t> </a:t>
            </a:r>
          </a:p>
        </p:txBody>
      </p:sp>
    </p:spTree>
    <p:extLst>
      <p:ext uri="{BB962C8B-B14F-4D97-AF65-F5344CB8AC3E}">
        <p14:creationId xmlns:p14="http://schemas.microsoft.com/office/powerpoint/2010/main" val="28536685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0AAFA-805E-4050-AD64-F3D49E355B9F}"/>
              </a:ext>
            </a:extLst>
          </p:cNvPr>
          <p:cNvSpPr>
            <a:spLocks noGrp="1"/>
          </p:cNvSpPr>
          <p:nvPr>
            <p:ph type="title"/>
          </p:nvPr>
        </p:nvSpPr>
        <p:spPr>
          <a:xfrm>
            <a:off x="609600" y="274638"/>
            <a:ext cx="10972800" cy="581039"/>
          </a:xfrm>
        </p:spPr>
        <p:txBody>
          <a:bodyPr>
            <a:normAutofit fontScale="90000"/>
          </a:bodyPr>
          <a:lstStyle/>
          <a:p>
            <a:r>
              <a:rPr lang="en-GB" dirty="0"/>
              <a:t>Structure of Report</a:t>
            </a:r>
          </a:p>
        </p:txBody>
      </p:sp>
      <p:sp>
        <p:nvSpPr>
          <p:cNvPr id="3" name="Content Placeholder 2">
            <a:extLst>
              <a:ext uri="{FF2B5EF4-FFF2-40B4-BE49-F238E27FC236}">
                <a16:creationId xmlns:a16="http://schemas.microsoft.com/office/drawing/2014/main" id="{64A0C6DA-AF86-47CE-9885-099B36F5D4A1}"/>
              </a:ext>
            </a:extLst>
          </p:cNvPr>
          <p:cNvSpPr>
            <a:spLocks noGrp="1"/>
          </p:cNvSpPr>
          <p:nvPr>
            <p:ph idx="1"/>
          </p:nvPr>
        </p:nvSpPr>
        <p:spPr>
          <a:xfrm>
            <a:off x="609600" y="1015068"/>
            <a:ext cx="10972800" cy="4502165"/>
          </a:xfrm>
        </p:spPr>
        <p:txBody>
          <a:bodyPr>
            <a:normAutofit fontScale="70000" lnSpcReduction="20000"/>
          </a:bodyPr>
          <a:lstStyle/>
          <a:p>
            <a:pPr marL="0" indent="0">
              <a:buNone/>
            </a:pPr>
            <a:r>
              <a:rPr lang="en-GB" dirty="0"/>
              <a:t>The report should contain:</a:t>
            </a:r>
          </a:p>
          <a:p>
            <a:pPr marL="0" indent="0">
              <a:buNone/>
            </a:pPr>
            <a:endParaRPr lang="en-GB" dirty="0"/>
          </a:p>
          <a:p>
            <a:pPr marL="514350" indent="-514350">
              <a:buAutoNum type="arabicPeriod"/>
            </a:pPr>
            <a:r>
              <a:rPr lang="en-GB" dirty="0"/>
              <a:t>Title</a:t>
            </a:r>
          </a:p>
          <a:p>
            <a:pPr marL="514350" indent="-514350">
              <a:buAutoNum type="arabicPeriod"/>
            </a:pPr>
            <a:r>
              <a:rPr lang="en-GB" dirty="0"/>
              <a:t>Executive summary</a:t>
            </a:r>
          </a:p>
          <a:p>
            <a:pPr marL="514350" indent="-514350">
              <a:buAutoNum type="arabicPeriod"/>
            </a:pPr>
            <a:r>
              <a:rPr lang="en-GB" dirty="0"/>
              <a:t>Contents list</a:t>
            </a:r>
          </a:p>
          <a:p>
            <a:pPr marL="514350" indent="-514350">
              <a:buAutoNum type="arabicPeriod"/>
            </a:pPr>
            <a:r>
              <a:rPr lang="en-GB" dirty="0"/>
              <a:t>Introduction</a:t>
            </a:r>
          </a:p>
          <a:p>
            <a:pPr marL="514350" indent="-514350">
              <a:buAutoNum type="arabicPeriod"/>
            </a:pPr>
            <a:r>
              <a:rPr lang="en-GB" dirty="0"/>
              <a:t>Findings</a:t>
            </a:r>
          </a:p>
          <a:p>
            <a:pPr marL="514350" indent="-514350">
              <a:buAutoNum type="arabicPeriod"/>
            </a:pPr>
            <a:r>
              <a:rPr lang="en-GB" dirty="0"/>
              <a:t>Conclusions</a:t>
            </a:r>
          </a:p>
          <a:p>
            <a:pPr marL="514350" indent="-514350">
              <a:buAutoNum type="arabicPeriod"/>
            </a:pPr>
            <a:r>
              <a:rPr lang="en-GB" dirty="0"/>
              <a:t>Recommendations</a:t>
            </a:r>
          </a:p>
          <a:p>
            <a:pPr marL="514350" indent="-514350">
              <a:buAutoNum type="arabicPeriod"/>
            </a:pPr>
            <a:r>
              <a:rPr lang="en-GB" dirty="0"/>
              <a:t>Action plan</a:t>
            </a:r>
          </a:p>
          <a:p>
            <a:pPr marL="514350" indent="-514350">
              <a:buAutoNum type="arabicPeriod"/>
            </a:pPr>
            <a:r>
              <a:rPr lang="en-GB" dirty="0"/>
              <a:t>Reference list.  </a:t>
            </a:r>
          </a:p>
          <a:p>
            <a:pPr marL="514350" indent="-514350">
              <a:buAutoNum type="arabicPeriod"/>
            </a:pPr>
            <a:endParaRPr lang="en-GB" dirty="0"/>
          </a:p>
          <a:p>
            <a:pPr marL="0" indent="0">
              <a:buNone/>
            </a:pPr>
            <a:r>
              <a:rPr lang="en-GB" dirty="0"/>
              <a:t>Write as if you are a business consultant. Write the report in the third person (avoid ‘I’). </a:t>
            </a:r>
          </a:p>
          <a:p>
            <a:endParaRPr lang="en-GB" dirty="0"/>
          </a:p>
        </p:txBody>
      </p:sp>
    </p:spTree>
    <p:extLst>
      <p:ext uri="{BB962C8B-B14F-4D97-AF65-F5344CB8AC3E}">
        <p14:creationId xmlns:p14="http://schemas.microsoft.com/office/powerpoint/2010/main" val="20420244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CDDF9-A929-4788-ABE7-AE0B75B14278}"/>
              </a:ext>
            </a:extLst>
          </p:cNvPr>
          <p:cNvSpPr>
            <a:spLocks noGrp="1"/>
          </p:cNvSpPr>
          <p:nvPr>
            <p:ph type="title"/>
          </p:nvPr>
        </p:nvSpPr>
        <p:spPr>
          <a:xfrm>
            <a:off x="609600" y="123636"/>
            <a:ext cx="10972800" cy="1143000"/>
          </a:xfrm>
        </p:spPr>
        <p:txBody>
          <a:bodyPr/>
          <a:lstStyle/>
          <a:p>
            <a:r>
              <a:rPr lang="en-GB" dirty="0"/>
              <a:t> Activity – Methods of Communication</a:t>
            </a:r>
          </a:p>
        </p:txBody>
      </p:sp>
      <p:sp>
        <p:nvSpPr>
          <p:cNvPr id="3" name="Content Placeholder 2">
            <a:extLst>
              <a:ext uri="{FF2B5EF4-FFF2-40B4-BE49-F238E27FC236}">
                <a16:creationId xmlns:a16="http://schemas.microsoft.com/office/drawing/2014/main" id="{CB2823EE-B77E-4350-AE8B-D9EAB5D4AF18}"/>
              </a:ext>
            </a:extLst>
          </p:cNvPr>
          <p:cNvSpPr>
            <a:spLocks noGrp="1"/>
          </p:cNvSpPr>
          <p:nvPr>
            <p:ph idx="1"/>
          </p:nvPr>
        </p:nvSpPr>
        <p:spPr>
          <a:xfrm>
            <a:off x="609600" y="1266636"/>
            <a:ext cx="10972800" cy="3917032"/>
          </a:xfrm>
        </p:spPr>
        <p:txBody>
          <a:bodyPr>
            <a:normAutofit/>
          </a:bodyPr>
          <a:lstStyle/>
          <a:p>
            <a:pPr marL="0" indent="0">
              <a:buNone/>
            </a:pPr>
            <a:r>
              <a:rPr lang="en-GB" dirty="0"/>
              <a:t>In your groups brainstorm appropriate methods of communication for use in Sarah’s shop. Think about:</a:t>
            </a:r>
          </a:p>
          <a:p>
            <a:r>
              <a:rPr lang="en-GB" dirty="0"/>
              <a:t>The size of the shop</a:t>
            </a:r>
          </a:p>
          <a:p>
            <a:r>
              <a:rPr lang="en-GB" dirty="0"/>
              <a:t>The fact that employees work at different times/night shift</a:t>
            </a:r>
          </a:p>
          <a:p>
            <a:r>
              <a:rPr lang="en-GB" dirty="0"/>
              <a:t>The fact that one employee is on maternity leave</a:t>
            </a:r>
          </a:p>
          <a:p>
            <a:r>
              <a:rPr lang="en-GB" dirty="0"/>
              <a:t>The fact that Sarah will have a limited budget and resources</a:t>
            </a:r>
          </a:p>
          <a:p>
            <a:pPr marL="0" indent="0">
              <a:buNone/>
            </a:pPr>
            <a:endParaRPr lang="en-GB" dirty="0"/>
          </a:p>
          <a:p>
            <a:endParaRPr lang="en-GB" dirty="0"/>
          </a:p>
        </p:txBody>
      </p:sp>
    </p:spTree>
    <p:extLst>
      <p:ext uri="{BB962C8B-B14F-4D97-AF65-F5344CB8AC3E}">
        <p14:creationId xmlns:p14="http://schemas.microsoft.com/office/powerpoint/2010/main" val="1513218227"/>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89</TotalTime>
  <Words>874</Words>
  <Application>Microsoft Office PowerPoint</Application>
  <PresentationFormat>Widescreen</PresentationFormat>
  <Paragraphs>92</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Myriad Pro</vt:lpstr>
      <vt:lpstr>ThemeUWTSD</vt:lpstr>
      <vt:lpstr>Outline of Today’s Session</vt:lpstr>
      <vt:lpstr>Employee Communications and Consultation</vt:lpstr>
      <vt:lpstr>Key Points</vt:lpstr>
      <vt:lpstr>Information to be Communicated </vt:lpstr>
      <vt:lpstr>Methods of Communication</vt:lpstr>
      <vt:lpstr>Legal Aspects of Consultation</vt:lpstr>
      <vt:lpstr>What is Employee Voice? (CIPD, 2017)</vt:lpstr>
      <vt:lpstr>Discussion</vt:lpstr>
      <vt:lpstr>Assignment</vt:lpstr>
      <vt:lpstr>PowerPoint Presentation</vt:lpstr>
      <vt:lpstr>PowerPoint Presentation</vt:lpstr>
      <vt:lpstr>Structure of Report</vt:lpstr>
      <vt:lpstr> Activity – Methods of Communication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10</cp:revision>
  <cp:lastPrinted>2018-11-26T10:39:18Z</cp:lastPrinted>
  <dcterms:created xsi:type="dcterms:W3CDTF">2018-11-24T16:44:39Z</dcterms:created>
  <dcterms:modified xsi:type="dcterms:W3CDTF">2018-11-26T10:39:19Z</dcterms:modified>
</cp:coreProperties>
</file>