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0" r:id="rId3"/>
    <p:sldId id="302" r:id="rId4"/>
    <p:sldId id="380" r:id="rId5"/>
    <p:sldId id="266" r:id="rId6"/>
    <p:sldId id="338" r:id="rId7"/>
    <p:sldId id="344" r:id="rId8"/>
    <p:sldId id="351" r:id="rId9"/>
    <p:sldId id="350" r:id="rId10"/>
    <p:sldId id="367" r:id="rId11"/>
    <p:sldId id="368" r:id="rId12"/>
    <p:sldId id="369" r:id="rId13"/>
    <p:sldId id="370" r:id="rId14"/>
    <p:sldId id="371" r:id="rId15"/>
    <p:sldId id="354" r:id="rId16"/>
    <p:sldId id="374" r:id="rId17"/>
    <p:sldId id="379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B55D05-306C-4894-BAFF-C3E3A9B778E1}" v="6" dt="2026-04-30T07:20:00.9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2A61F6-0A4E-482A-9775-E85F16243A3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9F8A8AA-7180-4101-804C-63CF98CA7F02}">
      <dgm:prSet/>
      <dgm:spPr/>
      <dgm:t>
        <a:bodyPr/>
        <a:lstStyle/>
        <a:p>
          <a:r>
            <a:rPr lang="en-GB" dirty="0"/>
            <a:t>You can’t include everything words – focus on your strongest/most important evidence</a:t>
          </a:r>
          <a:endParaRPr lang="en-US" dirty="0"/>
        </a:p>
      </dgm:t>
    </dgm:pt>
    <dgm:pt modelId="{FD22E699-D655-4E2B-8E96-1569D46A6569}" type="parTrans" cxnId="{733054BB-701A-45FA-BDD2-5342DD8C7144}">
      <dgm:prSet/>
      <dgm:spPr/>
      <dgm:t>
        <a:bodyPr/>
        <a:lstStyle/>
        <a:p>
          <a:endParaRPr lang="en-US"/>
        </a:p>
      </dgm:t>
    </dgm:pt>
    <dgm:pt modelId="{B12B2834-57B8-4774-BF73-DE1124A1FD5A}" type="sibTrans" cxnId="{733054BB-701A-45FA-BDD2-5342DD8C7144}">
      <dgm:prSet/>
      <dgm:spPr/>
      <dgm:t>
        <a:bodyPr/>
        <a:lstStyle/>
        <a:p>
          <a:endParaRPr lang="en-US"/>
        </a:p>
      </dgm:t>
    </dgm:pt>
    <dgm:pt modelId="{7395D8A1-3DB7-4FE6-81F9-4E433EA09082}">
      <dgm:prSet/>
      <dgm:spPr/>
      <dgm:t>
        <a:bodyPr/>
        <a:lstStyle/>
        <a:p>
          <a:r>
            <a:rPr lang="en-GB" dirty="0"/>
            <a:t>Always consider relevance – does this paragraph relate directly to the question? Does it advance my argument? Or is it just interesting (to me)?</a:t>
          </a:r>
          <a:endParaRPr lang="en-US" dirty="0"/>
        </a:p>
      </dgm:t>
    </dgm:pt>
    <dgm:pt modelId="{A63EA48E-BCAA-45F9-AE4E-26ABD00B3A3F}" type="parTrans" cxnId="{3321C503-A292-4905-9AF8-7C08B149663F}">
      <dgm:prSet/>
      <dgm:spPr/>
      <dgm:t>
        <a:bodyPr/>
        <a:lstStyle/>
        <a:p>
          <a:endParaRPr lang="en-US"/>
        </a:p>
      </dgm:t>
    </dgm:pt>
    <dgm:pt modelId="{684C97F8-3413-48EC-96F7-584F3C4A9876}" type="sibTrans" cxnId="{3321C503-A292-4905-9AF8-7C08B149663F}">
      <dgm:prSet/>
      <dgm:spPr/>
      <dgm:t>
        <a:bodyPr/>
        <a:lstStyle/>
        <a:p>
          <a:endParaRPr lang="en-US"/>
        </a:p>
      </dgm:t>
    </dgm:pt>
    <dgm:pt modelId="{3ED6A472-1C6A-4F53-B034-7D33B1E42985}" type="pres">
      <dgm:prSet presAssocID="{8A2A61F6-0A4E-482A-9775-E85F16243A3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0DF2370-60E4-4A02-856E-418A66AB0181}" type="pres">
      <dgm:prSet presAssocID="{79F8A8AA-7180-4101-804C-63CF98CA7F02}" presName="hierRoot1" presStyleCnt="0"/>
      <dgm:spPr/>
    </dgm:pt>
    <dgm:pt modelId="{C4060216-736E-4648-88E9-4FF8D43116F4}" type="pres">
      <dgm:prSet presAssocID="{79F8A8AA-7180-4101-804C-63CF98CA7F02}" presName="composite" presStyleCnt="0"/>
      <dgm:spPr/>
    </dgm:pt>
    <dgm:pt modelId="{3E6AEF56-239F-4707-B5C3-45025342A34C}" type="pres">
      <dgm:prSet presAssocID="{79F8A8AA-7180-4101-804C-63CF98CA7F02}" presName="background" presStyleLbl="node0" presStyleIdx="0" presStyleCnt="2"/>
      <dgm:spPr/>
    </dgm:pt>
    <dgm:pt modelId="{34F6658A-BC9F-4486-A759-285A5F568F49}" type="pres">
      <dgm:prSet presAssocID="{79F8A8AA-7180-4101-804C-63CF98CA7F02}" presName="text" presStyleLbl="fgAcc0" presStyleIdx="0" presStyleCnt="2">
        <dgm:presLayoutVars>
          <dgm:chPref val="3"/>
        </dgm:presLayoutVars>
      </dgm:prSet>
      <dgm:spPr/>
    </dgm:pt>
    <dgm:pt modelId="{66AF3796-ABEE-473E-99D0-46673C29C4C5}" type="pres">
      <dgm:prSet presAssocID="{79F8A8AA-7180-4101-804C-63CF98CA7F02}" presName="hierChild2" presStyleCnt="0"/>
      <dgm:spPr/>
    </dgm:pt>
    <dgm:pt modelId="{AF9888AE-3AE5-4C30-962C-EE98FFDAAE30}" type="pres">
      <dgm:prSet presAssocID="{7395D8A1-3DB7-4FE6-81F9-4E433EA09082}" presName="hierRoot1" presStyleCnt="0"/>
      <dgm:spPr/>
    </dgm:pt>
    <dgm:pt modelId="{BBEEA4E7-ABEB-4354-8408-98F022E029DB}" type="pres">
      <dgm:prSet presAssocID="{7395D8A1-3DB7-4FE6-81F9-4E433EA09082}" presName="composite" presStyleCnt="0"/>
      <dgm:spPr/>
    </dgm:pt>
    <dgm:pt modelId="{5DF502BE-88C9-46BB-88F6-C10084AADB14}" type="pres">
      <dgm:prSet presAssocID="{7395D8A1-3DB7-4FE6-81F9-4E433EA09082}" presName="background" presStyleLbl="node0" presStyleIdx="1" presStyleCnt="2"/>
      <dgm:spPr/>
    </dgm:pt>
    <dgm:pt modelId="{048BFB95-0B97-4FEB-A9B7-C63B06A4BF55}" type="pres">
      <dgm:prSet presAssocID="{7395D8A1-3DB7-4FE6-81F9-4E433EA09082}" presName="text" presStyleLbl="fgAcc0" presStyleIdx="1" presStyleCnt="2">
        <dgm:presLayoutVars>
          <dgm:chPref val="3"/>
        </dgm:presLayoutVars>
      </dgm:prSet>
      <dgm:spPr/>
    </dgm:pt>
    <dgm:pt modelId="{9E6D360A-692F-40A7-853B-168C2810422E}" type="pres">
      <dgm:prSet presAssocID="{7395D8A1-3DB7-4FE6-81F9-4E433EA09082}" presName="hierChild2" presStyleCnt="0"/>
      <dgm:spPr/>
    </dgm:pt>
  </dgm:ptLst>
  <dgm:cxnLst>
    <dgm:cxn modelId="{3321C503-A292-4905-9AF8-7C08B149663F}" srcId="{8A2A61F6-0A4E-482A-9775-E85F16243A31}" destId="{7395D8A1-3DB7-4FE6-81F9-4E433EA09082}" srcOrd="1" destOrd="0" parTransId="{A63EA48E-BCAA-45F9-AE4E-26ABD00B3A3F}" sibTransId="{684C97F8-3413-48EC-96F7-584F3C4A9876}"/>
    <dgm:cxn modelId="{C5C0754F-50AE-4749-B987-68EDFD69A0D8}" type="presOf" srcId="{7395D8A1-3DB7-4FE6-81F9-4E433EA09082}" destId="{048BFB95-0B97-4FEB-A9B7-C63B06A4BF55}" srcOrd="0" destOrd="0" presId="urn:microsoft.com/office/officeart/2005/8/layout/hierarchy1"/>
    <dgm:cxn modelId="{3F2BA599-D35F-46BE-A552-588EE815CB1B}" type="presOf" srcId="{79F8A8AA-7180-4101-804C-63CF98CA7F02}" destId="{34F6658A-BC9F-4486-A759-285A5F568F49}" srcOrd="0" destOrd="0" presId="urn:microsoft.com/office/officeart/2005/8/layout/hierarchy1"/>
    <dgm:cxn modelId="{B287BB9E-451C-4465-85D9-1682E4CFE620}" type="presOf" srcId="{8A2A61F6-0A4E-482A-9775-E85F16243A31}" destId="{3ED6A472-1C6A-4F53-B034-7D33B1E42985}" srcOrd="0" destOrd="0" presId="urn:microsoft.com/office/officeart/2005/8/layout/hierarchy1"/>
    <dgm:cxn modelId="{733054BB-701A-45FA-BDD2-5342DD8C7144}" srcId="{8A2A61F6-0A4E-482A-9775-E85F16243A31}" destId="{79F8A8AA-7180-4101-804C-63CF98CA7F02}" srcOrd="0" destOrd="0" parTransId="{FD22E699-D655-4E2B-8E96-1569D46A6569}" sibTransId="{B12B2834-57B8-4774-BF73-DE1124A1FD5A}"/>
    <dgm:cxn modelId="{DA70B9D4-23BC-48FF-8C86-C6D750F45C96}" type="presParOf" srcId="{3ED6A472-1C6A-4F53-B034-7D33B1E42985}" destId="{00DF2370-60E4-4A02-856E-418A66AB0181}" srcOrd="0" destOrd="0" presId="urn:microsoft.com/office/officeart/2005/8/layout/hierarchy1"/>
    <dgm:cxn modelId="{544BF4D3-1D48-416D-B93E-A40FF59F685C}" type="presParOf" srcId="{00DF2370-60E4-4A02-856E-418A66AB0181}" destId="{C4060216-736E-4648-88E9-4FF8D43116F4}" srcOrd="0" destOrd="0" presId="urn:microsoft.com/office/officeart/2005/8/layout/hierarchy1"/>
    <dgm:cxn modelId="{C2A29207-CA26-4D59-8222-8B8F5917DDA3}" type="presParOf" srcId="{C4060216-736E-4648-88E9-4FF8D43116F4}" destId="{3E6AEF56-239F-4707-B5C3-45025342A34C}" srcOrd="0" destOrd="0" presId="urn:microsoft.com/office/officeart/2005/8/layout/hierarchy1"/>
    <dgm:cxn modelId="{931723E2-4624-46E2-9F96-C80F96A13228}" type="presParOf" srcId="{C4060216-736E-4648-88E9-4FF8D43116F4}" destId="{34F6658A-BC9F-4486-A759-285A5F568F49}" srcOrd="1" destOrd="0" presId="urn:microsoft.com/office/officeart/2005/8/layout/hierarchy1"/>
    <dgm:cxn modelId="{7EFFA1E8-B836-4B5D-B80B-C197A151ABEB}" type="presParOf" srcId="{00DF2370-60E4-4A02-856E-418A66AB0181}" destId="{66AF3796-ABEE-473E-99D0-46673C29C4C5}" srcOrd="1" destOrd="0" presId="urn:microsoft.com/office/officeart/2005/8/layout/hierarchy1"/>
    <dgm:cxn modelId="{DAC903E6-5383-42B1-93AF-7437E7413E88}" type="presParOf" srcId="{3ED6A472-1C6A-4F53-B034-7D33B1E42985}" destId="{AF9888AE-3AE5-4C30-962C-EE98FFDAAE30}" srcOrd="1" destOrd="0" presId="urn:microsoft.com/office/officeart/2005/8/layout/hierarchy1"/>
    <dgm:cxn modelId="{BF6AE48B-2FCF-470B-B321-227B56BE573C}" type="presParOf" srcId="{AF9888AE-3AE5-4C30-962C-EE98FFDAAE30}" destId="{BBEEA4E7-ABEB-4354-8408-98F022E029DB}" srcOrd="0" destOrd="0" presId="urn:microsoft.com/office/officeart/2005/8/layout/hierarchy1"/>
    <dgm:cxn modelId="{8F5229A0-9D90-4DD9-B888-6805D11EFEE8}" type="presParOf" srcId="{BBEEA4E7-ABEB-4354-8408-98F022E029DB}" destId="{5DF502BE-88C9-46BB-88F6-C10084AADB14}" srcOrd="0" destOrd="0" presId="urn:microsoft.com/office/officeart/2005/8/layout/hierarchy1"/>
    <dgm:cxn modelId="{B74BD034-AE53-4A5B-8221-B5C0CB859CAC}" type="presParOf" srcId="{BBEEA4E7-ABEB-4354-8408-98F022E029DB}" destId="{048BFB95-0B97-4FEB-A9B7-C63B06A4BF55}" srcOrd="1" destOrd="0" presId="urn:microsoft.com/office/officeart/2005/8/layout/hierarchy1"/>
    <dgm:cxn modelId="{5F295A62-29A1-4951-928C-7C5D0B6885A8}" type="presParOf" srcId="{AF9888AE-3AE5-4C30-962C-EE98FFDAAE30}" destId="{9E6D360A-692F-40A7-853B-168C2810422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AEF56-239F-4707-B5C3-45025342A34C}">
      <dsp:nvSpPr>
        <dsp:cNvPr id="0" name=""/>
        <dsp:cNvSpPr/>
      </dsp:nvSpPr>
      <dsp:spPr>
        <a:xfrm>
          <a:off x="1283" y="510443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F6658A-BC9F-4486-A759-285A5F568F49}">
      <dsp:nvSpPr>
        <dsp:cNvPr id="0" name=""/>
        <dsp:cNvSpPr/>
      </dsp:nvSpPr>
      <dsp:spPr>
        <a:xfrm>
          <a:off x="501904" y="986033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You can’t include everything words – focus on your strongest/most important evidence</a:t>
          </a:r>
          <a:endParaRPr lang="en-US" sz="2800" kern="1200" dirty="0"/>
        </a:p>
      </dsp:txBody>
      <dsp:txXfrm>
        <a:off x="585701" y="1069830"/>
        <a:ext cx="4337991" cy="2693452"/>
      </dsp:txXfrm>
    </dsp:sp>
    <dsp:sp modelId="{5DF502BE-88C9-46BB-88F6-C10084AADB14}">
      <dsp:nvSpPr>
        <dsp:cNvPr id="0" name=""/>
        <dsp:cNvSpPr/>
      </dsp:nvSpPr>
      <dsp:spPr>
        <a:xfrm>
          <a:off x="5508110" y="510443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8BFB95-0B97-4FEB-A9B7-C63B06A4BF55}">
      <dsp:nvSpPr>
        <dsp:cNvPr id="0" name=""/>
        <dsp:cNvSpPr/>
      </dsp:nvSpPr>
      <dsp:spPr>
        <a:xfrm>
          <a:off x="6008730" y="986033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Always consider relevance – does this paragraph relate directly to the question? Does it advance my argument? Or is it just interesting (to me)?</a:t>
          </a:r>
          <a:endParaRPr lang="en-US" sz="2800" kern="1200" dirty="0"/>
        </a:p>
      </dsp:txBody>
      <dsp:txXfrm>
        <a:off x="6092527" y="1069830"/>
        <a:ext cx="4337991" cy="2693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C3950-67A5-49D3-8B6A-42007FED4017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B540DF-5EDC-45BC-A059-EAD5BC294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94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B540DF-5EDC-45BC-A059-EAD5BC294CD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785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CEB1CB09-154A-135C-168F-6C68893E29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E0F1048A-51AC-B462-4D8A-CB01F2D360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7399C-B0DF-36FE-5BB2-1BF777F66F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66B81D-35EE-423C-8D64-C36937318D42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EE0DB-2A89-D965-97C9-FF9986D1F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B215C2-5554-4222-9265-7CEE72173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56F18-E67C-2C46-367C-30CC0361B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C00C0-C96C-7896-0DF9-A1CE07D4A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6A059-EC56-9449-A49C-891EFBDD6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7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D04F4-48EA-D46A-9FC8-15C38EEC8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A8988-0624-B3B2-3FE4-D40C68D1D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CC1441-C2DC-3D55-E9E6-8821C7D27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09403-27F4-6389-2DAA-621F3B3B7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D27BF-F20F-5F91-9BA9-0751B9F1E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958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80974-D1B3-BC0F-CFBD-A26A51C3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C7967A-4B71-CBEB-5EDE-9F48FC598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DCF2B7-21D6-098E-9013-D1C35245B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72013-28A5-787A-4330-14446AEF1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EC844-31DB-6FE7-D25A-544B59893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291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6DF62-8048-03E5-ECF9-E07404627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7D1B6-38C3-274F-1EA0-D5A8FE2214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7DADF-A2B4-E9DB-4815-1446173183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46D8B-DEE3-B3DC-1067-DEB281057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3D245B-555C-3350-BBE7-9EB8F39CB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41697F-B852-DFE3-C6E4-908FF72AE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934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68259-6DFA-A383-3046-332F4A469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12EF2D-0A93-CC37-59B4-5875A2A6E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17A0B5-8B79-518C-E17F-D63C92C87C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5C4212-1B8D-4080-4C03-783B6CAA67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2B9E63-383A-9F74-9E8E-405E615825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D504C4-E804-5123-5C1C-1F2E6A351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3C6EB8-CCE4-7573-EE05-2BDC3DACA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15C169-3202-C7F1-99BE-9E9B3ED8E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01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F7583-1081-D75F-06AD-6BED7A0FB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623263-FCBF-DAD8-497A-07D4608FE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1D02AD-C4B9-C6DB-2A53-DD4D57FFC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58EDF-5E2B-4C4F-49E5-C15F4D71A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154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51EB8C-88CC-2386-84FA-648E6A9B5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ACF5A3-4F41-8858-4A4F-25D737D69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95845-FDBF-C768-0854-D478E6369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083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9571B-67F9-95F0-67A9-EC4808A56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33C5C-F3AA-F152-EE6B-AB224BB36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C1E2CE-CB41-0C40-EF43-5C483B023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05B10-226F-8C3B-56F6-78D296CCF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43EEB-DF50-A163-E451-C1140E15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8160D-2272-6B83-10B9-510BC08E0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99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9DFB9-FD23-EE01-F6E3-6C22B5208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6728D1-E238-2168-7FB0-E2DBC50C42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07847E-1348-8665-4D49-B5929C2DC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301E7C-0B0C-6F89-40A0-294F75599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FF6BC-1B19-0562-11AA-872D628D0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E6D071-FAF8-D320-2A5A-3C4AC5D73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784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143EA-6B1C-BB32-4189-EF75CE378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7AF822-F057-8D03-24D9-BEAA9366A3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D92312-429B-BBC7-7DD1-3295BD295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B5A03A-FDA5-3901-37BB-00CF9FD5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B4D7C-5B00-0FB1-B04B-534CA9CB3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58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2D4100-3E80-C071-7E64-38F51AB54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506A2F-0DD5-03CB-44F1-B0DD7C6170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AF702-1137-D65E-B5FE-20984B476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4199DD-0EDB-0857-6EE1-2EE0D1547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56F21-F464-5D90-6DE4-F1672F2C9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630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AFD43E-ACF0-3C1B-7E4E-F9768B095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0C6A6-8E71-CE10-D679-9F47FCD3C3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BB266-6AA1-E858-6C5D-A984627DA9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7BC9A5-11A6-4AE2-A289-5EF3198C79F6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7CBC5-04D0-E965-0363-5221C5FE6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BD0CE-DA18-3B97-16F8-DC0269E5E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6ECF70-CE18-4B81-846F-5BB841E3F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99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1315E6-26DC-8209-D638-E2867E1E7A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r="-1" b="15708"/>
          <a:stretch>
            <a:fillRect/>
          </a:stretch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DC2029-22F3-D220-57E9-395D1CECA8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HPHI5035/6035: African Modernities </a:t>
            </a:r>
            <a:br>
              <a:rPr lang="en-GB" sz="6600" b="1" dirty="0">
                <a:solidFill>
                  <a:schemeClr val="bg1"/>
                </a:solidFill>
              </a:rPr>
            </a:b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822AB4-6041-245D-5365-B8030EA655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n-GB" sz="1900" dirty="0">
                <a:solidFill>
                  <a:schemeClr val="bg1"/>
                </a:solidFill>
              </a:rPr>
              <a:t>Session 5: Assignment focus: Essay writing</a:t>
            </a:r>
          </a:p>
          <a:p>
            <a:r>
              <a:rPr lang="en-GB" sz="1900" dirty="0">
                <a:solidFill>
                  <a:schemeClr val="bg1"/>
                </a:solidFill>
              </a:rPr>
              <a:t>Dr Rhian Elinor Keyse</a:t>
            </a:r>
          </a:p>
          <a:p>
            <a:r>
              <a:rPr lang="en-GB" sz="1900" dirty="0">
                <a:solidFill>
                  <a:schemeClr val="bg1"/>
                </a:solidFill>
              </a:rPr>
              <a:t>Lecturer in Global Historical Studies</a:t>
            </a:r>
          </a:p>
          <a:p>
            <a:r>
              <a:rPr lang="en-GB" sz="1900" dirty="0">
                <a:solidFill>
                  <a:schemeClr val="bg1"/>
                </a:solidFill>
              </a:rPr>
              <a:t>r.keyse@uwtsd.ac.uk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765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1041B3-7894-748A-4AA9-21E692A173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C4C2D17-3C63-7FC0-CBB2-084AF5C12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DF3F55-2E06-2BC8-A8A2-C46DDC5CD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 dirty="0"/>
              <a:t>Today’s session</a:t>
            </a:r>
          </a:p>
        </p:txBody>
      </p:sp>
      <p:pic>
        <p:nvPicPr>
          <p:cNvPr id="5" name="Picture 4" descr="hand holding ball">
            <a:extLst>
              <a:ext uri="{FF2B5EF4-FFF2-40B4-BE49-F238E27FC236}">
                <a16:creationId xmlns:a16="http://schemas.microsoft.com/office/drawing/2014/main" id="{43516936-0CF1-F4AA-6233-531BF0F223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729" r="24110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sketchy line">
            <a:extLst>
              <a:ext uri="{FF2B5EF4-FFF2-40B4-BE49-F238E27FC236}">
                <a16:creationId xmlns:a16="http://schemas.microsoft.com/office/drawing/2014/main" id="{31473A85-00E8-0F46-110D-0C8FF181C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D6847-5C20-F56B-FFD5-DCC9CB457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GB" sz="3600" dirty="0"/>
              <a:t>Focus on your essays</a:t>
            </a:r>
          </a:p>
        </p:txBody>
      </p:sp>
    </p:spTree>
    <p:extLst>
      <p:ext uri="{BB962C8B-B14F-4D97-AF65-F5344CB8AC3E}">
        <p14:creationId xmlns:p14="http://schemas.microsoft.com/office/powerpoint/2010/main" val="1752519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149BCF-6D66-2824-1142-1B783E81C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 dirty="0"/>
              <a:t>Quick review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4E856-C62E-BBDF-08FE-D5CCB389D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4800" dirty="0"/>
              <a:t>What is your key takeaway from the class on witchcraft?</a:t>
            </a:r>
          </a:p>
        </p:txBody>
      </p:sp>
    </p:spTree>
    <p:extLst>
      <p:ext uri="{BB962C8B-B14F-4D97-AF65-F5344CB8AC3E}">
        <p14:creationId xmlns:p14="http://schemas.microsoft.com/office/powerpoint/2010/main" val="3653789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508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8C842-9B6B-A4B1-EB7A-6EC1A8B80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Primary source review - Carothers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4F4CD5-1021-2B69-8474-769F1C30BC2A}"/>
              </a:ext>
            </a:extLst>
          </p:cNvPr>
          <p:cNvSpPr txBox="1"/>
          <p:nvPr/>
        </p:nvSpPr>
        <p:spPr>
          <a:xfrm>
            <a:off x="5434149" y="932688"/>
            <a:ext cx="5916603" cy="4992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How does Carothers describe </a:t>
            </a:r>
            <a:r>
              <a:rPr lang="en-US" sz="2000" i="1" dirty="0"/>
              <a:t>miraa </a:t>
            </a:r>
            <a:r>
              <a:rPr lang="en-US" sz="2000" dirty="0"/>
              <a:t>(khat) and its effects on African users?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What types of ‘insanity’ does he associate with </a:t>
            </a:r>
            <a:r>
              <a:rPr lang="en-US" sz="2000" i="1" dirty="0"/>
              <a:t>miraa </a:t>
            </a:r>
            <a:r>
              <a:rPr lang="en-US" sz="2000" dirty="0"/>
              <a:t>use?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How does he link </a:t>
            </a:r>
            <a:r>
              <a:rPr lang="en-US" sz="2000" i="1" dirty="0"/>
              <a:t>miraa </a:t>
            </a:r>
            <a:r>
              <a:rPr lang="en-US" sz="2000" dirty="0"/>
              <a:t>consumption to African social and cultural life?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What evidence does he rely on?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How does the language Carothers uses shape our perceptions of the patients and communities he describes?</a:t>
            </a:r>
          </a:p>
        </p:txBody>
      </p:sp>
    </p:spTree>
    <p:extLst>
      <p:ext uri="{BB962C8B-B14F-4D97-AF65-F5344CB8AC3E}">
        <p14:creationId xmlns:p14="http://schemas.microsoft.com/office/powerpoint/2010/main" val="1717718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76986-7980-8F36-1351-01130E889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Essay 2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00994-23F0-F602-05B1-D86DD5BD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4400" dirty="0"/>
              <a:t>Have you picked your essay question?</a:t>
            </a:r>
          </a:p>
          <a:p>
            <a:r>
              <a:rPr lang="en-GB" sz="4400" dirty="0"/>
              <a:t>How far have you got with planning the essay?</a:t>
            </a:r>
          </a:p>
          <a:p>
            <a:r>
              <a:rPr lang="en-GB" sz="4400" dirty="0"/>
              <a:t>Do you have a draft bibliography yet?</a:t>
            </a:r>
          </a:p>
        </p:txBody>
      </p:sp>
    </p:spTree>
    <p:extLst>
      <p:ext uri="{BB962C8B-B14F-4D97-AF65-F5344CB8AC3E}">
        <p14:creationId xmlns:p14="http://schemas.microsoft.com/office/powerpoint/2010/main" val="582729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AA8152-E964-4811-26D9-CFB5FBD4A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1381"/>
            <a:ext cx="10512552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/>
              <a:t>Any issues with your assignments so far?</a:t>
            </a: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F52368-8A23-A935-4314-E21449F91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7D4665-FFD9-CCED-3115-BE86ED11B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BE2EA7-8A1B-CC2A-F90A-08C6F91A4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The golden rule</a:t>
            </a:r>
            <a:endParaRPr lang="en-GB" sz="42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60CA2B3A-369F-BC7E-F598-FFEFC31CE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9873A-93BF-D261-462F-3B8568E2C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altLang="en-US" dirty="0"/>
              <a:t>Answer the question/task that’s been set (not the one you want to answer!)</a:t>
            </a:r>
          </a:p>
          <a:p>
            <a:r>
              <a:rPr lang="en-GB" altLang="en-US" dirty="0"/>
              <a:t>Make sure you understand the question – if you have any doubt, ask!</a:t>
            </a:r>
          </a:p>
          <a:p>
            <a:r>
              <a:rPr lang="en-GB" altLang="en-US" dirty="0"/>
              <a:t>Specifically address the question – don’t write a general piece on the topic.</a:t>
            </a:r>
          </a:p>
        </p:txBody>
      </p:sp>
    </p:spTree>
    <p:extLst>
      <p:ext uri="{BB962C8B-B14F-4D97-AF65-F5344CB8AC3E}">
        <p14:creationId xmlns:p14="http://schemas.microsoft.com/office/powerpoint/2010/main" val="2385585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71894A-939F-0E61-832E-E246DC404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000"/>
              <a:t>Approaching the essay questions…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88DDD-7255-7B0B-45FF-2CEF33C34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lvl="0"/>
            <a:r>
              <a:rPr lang="en-GB" sz="3600" dirty="0"/>
              <a:t>Unpack the question: make sure you’re answering every clause or aspect of the question?</a:t>
            </a:r>
          </a:p>
          <a:p>
            <a:pPr lvl="0"/>
            <a:r>
              <a:rPr lang="en-GB" sz="3600" dirty="0"/>
              <a:t>Think behind the question: why is it being asked? What larger themes does it address?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161907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7" name="Rectangle 8196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Title 1">
            <a:extLst>
              <a:ext uri="{FF2B5EF4-FFF2-40B4-BE49-F238E27FC236}">
                <a16:creationId xmlns:a16="http://schemas.microsoft.com/office/drawing/2014/main" id="{324A0476-DC93-677F-EA8B-0FB5EDEBC9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/>
              <a:t>Essay planning</a:t>
            </a:r>
          </a:p>
        </p:txBody>
      </p:sp>
      <p:sp>
        <p:nvSpPr>
          <p:cNvPr id="8198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1ACB9DFA-3B91-1D5E-F0A6-98DB0D5717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3200" dirty="0"/>
              <a:t>Do your research/reading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3200" dirty="0"/>
              <a:t>Read the question or task again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3200" dirty="0"/>
              <a:t>Think about how you might answer it – what will be your argument?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3200" dirty="0"/>
              <a:t>Think of examples to back it up – this will form your evidence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3200" dirty="0"/>
              <a:t>Think about the strengths and weaknesses of your evidence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3200" dirty="0"/>
              <a:t>Think about how you might construct your argument – each paragraph should cover one point fully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69" name="Rectangle 11268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6" name="Title 1">
            <a:extLst>
              <a:ext uri="{FF2B5EF4-FFF2-40B4-BE49-F238E27FC236}">
                <a16:creationId xmlns:a16="http://schemas.microsoft.com/office/drawing/2014/main" id="{7B5BB2A3-7827-F4A1-590F-BC3D56C08F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altLang="en-US" sz="5400"/>
              <a:t>Thesis statement</a:t>
            </a:r>
          </a:p>
        </p:txBody>
      </p:sp>
      <p:sp>
        <p:nvSpPr>
          <p:cNvPr id="1127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8226E746-C764-CCDE-BC63-52459C04E2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 fontScale="92500"/>
          </a:bodyPr>
          <a:lstStyle/>
          <a:p>
            <a:r>
              <a:rPr lang="en-GB" altLang="en-US" sz="3200" dirty="0"/>
              <a:t>Try to condense your thoughts into one or two key points that you want to get across</a:t>
            </a:r>
          </a:p>
          <a:p>
            <a:r>
              <a:rPr lang="en-GB" altLang="en-US" sz="3200" dirty="0"/>
              <a:t>Try to summarise these key points into one or two sentences</a:t>
            </a:r>
          </a:p>
          <a:p>
            <a:r>
              <a:rPr lang="en-GB" altLang="en-US" sz="3200" dirty="0"/>
              <a:t>Formulate a thesis statement articulating these key points: ‘this essay will argue …’</a:t>
            </a:r>
          </a:p>
          <a:p>
            <a:r>
              <a:rPr lang="en-GB" altLang="en-US" sz="3200" dirty="0"/>
              <a:t>Avoid vague statements e.g. ‘this essay will discuss the factors leading to the French revolution’ – this is evident from the essay title.</a:t>
            </a:r>
          </a:p>
          <a:p>
            <a:endParaRPr lang="en-GB" altLang="en-US" sz="2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2" name="Rectangle 1229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BDC4A0B6-03B1-0994-BC9A-0247D3D6D6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altLang="en-US" sz="5400"/>
              <a:t>Overall structure</a:t>
            </a:r>
          </a:p>
        </p:txBody>
      </p:sp>
      <p:sp>
        <p:nvSpPr>
          <p:cNvPr id="12293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060CA-4B63-8E6C-42FB-F092ADA93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sz="3600" dirty="0"/>
              <a:t>Don’t keep your reader guessing!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3600" dirty="0"/>
              <a:t>Tell the reader what you’re going to tell them (introduction)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3600" dirty="0"/>
              <a:t>Tell the reader what you said you were going to tell them (main body)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3600" dirty="0"/>
              <a:t>Tell the reader what you just told them (conclusion)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07BC66-726C-124B-5EF4-8C5F1BABC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Point, Evidence, Explain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5EE577-C3DD-C89F-C218-E9A3255252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971550" indent="-457200">
              <a:spcBef>
                <a:spcPts val="0"/>
              </a:spcBef>
              <a:defRPr/>
            </a:pPr>
            <a:r>
              <a:rPr lang="en-GB" sz="5400" dirty="0"/>
              <a:t>Introduce your point.</a:t>
            </a:r>
          </a:p>
          <a:p>
            <a:pPr marL="971550" indent="-457200">
              <a:spcBef>
                <a:spcPts val="0"/>
              </a:spcBef>
              <a:defRPr/>
            </a:pPr>
            <a:r>
              <a:rPr lang="en-GB" sz="5400" dirty="0"/>
              <a:t>Provide evidence for the point</a:t>
            </a:r>
          </a:p>
          <a:p>
            <a:pPr marL="971550" indent="-457200">
              <a:spcBef>
                <a:spcPts val="0"/>
              </a:spcBef>
              <a:defRPr/>
            </a:pPr>
            <a:r>
              <a:rPr lang="en-GB" sz="5400" dirty="0"/>
              <a:t>Explain the point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873914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1" name="Rectangle 14340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Title 1">
            <a:extLst>
              <a:ext uri="{FF2B5EF4-FFF2-40B4-BE49-F238E27FC236}">
                <a16:creationId xmlns:a16="http://schemas.microsoft.com/office/drawing/2014/main" id="{9625D7F0-1F27-F477-13D0-A09E7F4218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altLang="en-US" sz="5400"/>
              <a:t>Structure revisited</a:t>
            </a:r>
          </a:p>
        </p:txBody>
      </p:sp>
      <p:sp>
        <p:nvSpPr>
          <p:cNvPr id="14342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9C661E4E-CD99-7A0C-FBF6-9FC901BC2A7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 fontScale="92500" lnSpcReduction="10000"/>
          </a:bodyPr>
          <a:lstStyle/>
          <a:p>
            <a:r>
              <a:rPr lang="en-GB" altLang="en-US" sz="3600" dirty="0"/>
              <a:t>Introduction – indicates direction your document will take (your thesis)</a:t>
            </a:r>
          </a:p>
          <a:p>
            <a:r>
              <a:rPr lang="en-GB" altLang="en-US" sz="3600" dirty="0"/>
              <a:t>Mid section – paragraphs detailing argument in sequence, with evidence</a:t>
            </a:r>
          </a:p>
          <a:p>
            <a:r>
              <a:rPr lang="en-GB" altLang="en-US" sz="3600" dirty="0"/>
              <a:t>Conclusion – final section that winds up, reasserts or rearticulates your argument (avoid introducing new information here)</a:t>
            </a:r>
          </a:p>
          <a:p>
            <a:r>
              <a:rPr lang="en-GB" altLang="en-US" sz="3600" dirty="0"/>
              <a:t>Bibliography</a:t>
            </a:r>
          </a:p>
          <a:p>
            <a:endParaRPr lang="en-GB" altLang="en-US" sz="2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5" name="Rectangle 15364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DD178393-DA0D-4351-3CF7-24E3E6CD09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/>
              <a:t>Evidence</a:t>
            </a:r>
          </a:p>
        </p:txBody>
      </p:sp>
      <p:sp>
        <p:nvSpPr>
          <p:cNvPr id="15366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ABA81956-C915-7F6B-FBD2-50EBF7A999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3600" dirty="0"/>
              <a:t>Might be a mixture of primary and secondary works</a:t>
            </a:r>
          </a:p>
          <a:p>
            <a:pPr eaLnBrk="1" hangingPunct="1"/>
            <a:r>
              <a:rPr lang="en-GB" altLang="en-US" sz="3600" dirty="0"/>
              <a:t>Emphasis on scholarly texts not online/popular sources</a:t>
            </a:r>
          </a:p>
          <a:p>
            <a:pPr eaLnBrk="1" hangingPunct="1"/>
            <a:r>
              <a:rPr lang="en-GB" altLang="en-US" sz="3600" dirty="0"/>
              <a:t>Always explain evidence – not just ‘Source A says…’ but ‘Source A suggests…which supports the argument that…because’.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89" name="Rectangle 16388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6" name="Title 1">
            <a:extLst>
              <a:ext uri="{FF2B5EF4-FFF2-40B4-BE49-F238E27FC236}">
                <a16:creationId xmlns:a16="http://schemas.microsoft.com/office/drawing/2014/main" id="{122A5B83-BE2F-6A2D-D8AB-853009C504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000"/>
              <a:t>Presentation and referencing</a:t>
            </a:r>
          </a:p>
        </p:txBody>
      </p:sp>
      <p:sp>
        <p:nvSpPr>
          <p:cNvPr id="1639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07E02AED-4EE2-3D10-E4CF-AE6C5567C70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4000" dirty="0"/>
              <a:t>Reference throughout your essay (MHRA or Harvard).</a:t>
            </a:r>
          </a:p>
          <a:p>
            <a:pPr eaLnBrk="1" hangingPunct="1"/>
            <a:r>
              <a:rPr lang="en-GB" altLang="en-US" sz="4000" dirty="0"/>
              <a:t>Proofread your work, then proofread it again</a:t>
            </a:r>
          </a:p>
          <a:p>
            <a:pPr eaLnBrk="1" hangingPunct="1"/>
            <a:r>
              <a:rPr lang="en-GB" altLang="en-US" sz="4000" dirty="0"/>
              <a:t>Make sure you include your bibliography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522054-18FD-B9A1-0DB7-E98D4866E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/>
              <a:t>Other tips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C8CE03-7AF9-CA31-B047-77366D9150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0186256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8373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42A280-6144-F067-78F1-00BD8AAE8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37" name="Rectangle 18436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4" name="Title 1">
            <a:extLst>
              <a:ext uri="{FF2B5EF4-FFF2-40B4-BE49-F238E27FC236}">
                <a16:creationId xmlns:a16="http://schemas.microsoft.com/office/drawing/2014/main" id="{C952B811-1A67-F70F-4736-D275D34E00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altLang="en-US" sz="5400"/>
              <a:t>And finally</a:t>
            </a:r>
          </a:p>
        </p:txBody>
      </p:sp>
      <p:sp>
        <p:nvSpPr>
          <p:cNvPr id="18438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5D0BBC90-AEB4-451A-DC33-42ED0954FC1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b="1" dirty="0"/>
              <a:t>Word limits are important</a:t>
            </a:r>
          </a:p>
          <a:p>
            <a:r>
              <a:rPr lang="en-GB" sz="3600" dirty="0"/>
              <a:t>10% leeway</a:t>
            </a:r>
          </a:p>
          <a:p>
            <a:r>
              <a:rPr lang="en-GB" sz="3600" dirty="0"/>
              <a:t>Penalties for going more than 10% over word limit</a:t>
            </a:r>
          </a:p>
          <a:p>
            <a:r>
              <a:rPr lang="en-GB" sz="3600" dirty="0"/>
              <a:t>Under-length work will not incur specific penalties but is unlikely to adequately cover the assignment criteria, so is likely to be marked down in other ways.</a:t>
            </a:r>
          </a:p>
          <a:p>
            <a:pPr marL="0" indent="0">
              <a:buNone/>
            </a:pPr>
            <a:endParaRPr lang="en-GB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655322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854B2B-4108-3AD9-8A80-2E9E99E62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1381"/>
            <a:ext cx="10512552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551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90027F-CD04-A4F8-A2D6-420D7B483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5282084" cy="357351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Monday’s session: HIV/AIDS in Africa – Pandemics, health, and healing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5F69C-8FB1-9FA8-AE4B-AB60BCF87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882" y="4631161"/>
            <a:ext cx="3571810" cy="155932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Please read at least one of the key readings and bring your notes to class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7021A5-BDF9-2DAC-DF1D-9026EC0FA090}"/>
              </a:ext>
            </a:extLst>
          </p:cNvPr>
          <p:cNvSpPr txBox="1"/>
          <p:nvPr/>
        </p:nvSpPr>
        <p:spPr>
          <a:xfrm>
            <a:off x="5920966" y="5410824"/>
            <a:ext cx="60972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1D1E20"/>
                </a:solidFill>
                <a:latin typeface="Spiller"/>
              </a:rPr>
              <a:t>Wangechi Mutu, </a:t>
            </a:r>
            <a:r>
              <a:rPr lang="en-GB" i="1" dirty="0">
                <a:solidFill>
                  <a:srgbClr val="1D1E20"/>
                </a:solidFill>
                <a:latin typeface="Spiller"/>
              </a:rPr>
              <a:t>Crocodylus </a:t>
            </a:r>
            <a:r>
              <a:rPr lang="en-GB" dirty="0">
                <a:solidFill>
                  <a:srgbClr val="1D1E20"/>
                </a:solidFill>
                <a:latin typeface="Spiller"/>
              </a:rPr>
              <a:t>(2020)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A19D90-7133-9BAB-5AE9-ACB920D79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4124" y="523759"/>
            <a:ext cx="4318503" cy="431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45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695</Words>
  <Application>Microsoft Office PowerPoint</Application>
  <PresentationFormat>Widescreen</PresentationFormat>
  <Paragraphs>75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Spiller</vt:lpstr>
      <vt:lpstr>Aptos</vt:lpstr>
      <vt:lpstr>Aptos Display</vt:lpstr>
      <vt:lpstr>Arial</vt:lpstr>
      <vt:lpstr>Calibri</vt:lpstr>
      <vt:lpstr>Office Theme</vt:lpstr>
      <vt:lpstr>HPHI5035/6035: African Modernities  </vt:lpstr>
      <vt:lpstr>Today’s session</vt:lpstr>
      <vt:lpstr>Quick review</vt:lpstr>
      <vt:lpstr>Primary source review - Carothers</vt:lpstr>
      <vt:lpstr>Essay 2</vt:lpstr>
      <vt:lpstr>Any issues with your assignments so far?</vt:lpstr>
      <vt:lpstr>The golden rule</vt:lpstr>
      <vt:lpstr>Approaching the essay questions…</vt:lpstr>
      <vt:lpstr>Essay planning</vt:lpstr>
      <vt:lpstr>Thesis statement</vt:lpstr>
      <vt:lpstr>Overall structure</vt:lpstr>
      <vt:lpstr>Point, Evidence, Explain</vt:lpstr>
      <vt:lpstr>Structure revisited</vt:lpstr>
      <vt:lpstr>Evidence</vt:lpstr>
      <vt:lpstr>Presentation and referencing</vt:lpstr>
      <vt:lpstr>Other tips</vt:lpstr>
      <vt:lpstr>And finally</vt:lpstr>
      <vt:lpstr>Any questions?</vt:lpstr>
      <vt:lpstr>Monday’s session: HIV/AIDS in Africa – Pandemics, health, and healing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5</cp:revision>
  <dcterms:created xsi:type="dcterms:W3CDTF">2026-04-19T21:12:18Z</dcterms:created>
  <dcterms:modified xsi:type="dcterms:W3CDTF">2026-05-08T08:53:14Z</dcterms:modified>
</cp:coreProperties>
</file>