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F1BB4C55-E252-4CFB-A427-25937C3612CF}" type="datetimeFigureOut">
              <a:rPr lang="en-US" smtClean="0"/>
              <a:t>10/10/2012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648E5E7C-2ECB-401C-B832-E4ADD9E8DC8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1BB4C55-E252-4CFB-A427-25937C3612CF}" type="datetimeFigureOut">
              <a:rPr lang="en-US" smtClean="0"/>
              <a:t>10/10/2012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48E5E7C-2ECB-401C-B832-E4ADD9E8DC8D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1BB4C55-E252-4CFB-A427-25937C3612CF}" type="datetimeFigureOut">
              <a:rPr lang="en-US" smtClean="0"/>
              <a:t>10/10/2012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48E5E7C-2ECB-401C-B832-E4ADD9E8DC8D}" type="slidenum">
              <a:rPr lang="en-GB" smtClean="0"/>
              <a:t>‹#›</a:t>
            </a:fld>
            <a:endParaRPr lang="en-GB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1BB4C55-E252-4CFB-A427-25937C3612CF}" type="datetimeFigureOut">
              <a:rPr lang="en-US" smtClean="0"/>
              <a:t>10/10/2012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48E5E7C-2ECB-401C-B832-E4ADD9E8DC8D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1BB4C55-E252-4CFB-A427-25937C3612CF}" type="datetimeFigureOut">
              <a:rPr lang="en-US" smtClean="0"/>
              <a:t>10/10/2012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48E5E7C-2ECB-401C-B832-E4ADD9E8DC8D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1BB4C55-E252-4CFB-A427-25937C3612CF}" type="datetimeFigureOut">
              <a:rPr lang="en-US" smtClean="0"/>
              <a:t>10/10/2012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48E5E7C-2ECB-401C-B832-E4ADD9E8DC8D}" type="slidenum">
              <a:rPr lang="en-GB" smtClean="0"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1BB4C55-E252-4CFB-A427-25937C3612CF}" type="datetimeFigureOut">
              <a:rPr lang="en-US" smtClean="0"/>
              <a:t>10/10/2012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48E5E7C-2ECB-401C-B832-E4ADD9E8DC8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F1BB4C55-E252-4CFB-A427-25937C3612CF}" type="datetimeFigureOut">
              <a:rPr lang="en-US" smtClean="0"/>
              <a:t>10/10/2012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48E5E7C-2ECB-401C-B832-E4ADD9E8DC8D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F1BB4C55-E252-4CFB-A427-25937C3612CF}" type="datetimeFigureOut">
              <a:rPr lang="en-US" smtClean="0"/>
              <a:t>10/10/2012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648E5E7C-2ECB-401C-B832-E4ADD9E8DC8D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1BB4C55-E252-4CFB-A427-25937C3612CF}" type="datetimeFigureOut">
              <a:rPr lang="en-US" smtClean="0"/>
              <a:t>10/10/2012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48E5E7C-2ECB-401C-B832-E4ADD9E8DC8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1BB4C55-E252-4CFB-A427-25937C3612CF}" type="datetimeFigureOut">
              <a:rPr lang="en-US" smtClean="0"/>
              <a:t>10/10/2012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48E5E7C-2ECB-401C-B832-E4ADD9E8DC8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F1BB4C55-E252-4CFB-A427-25937C3612CF}" type="datetimeFigureOut">
              <a:rPr lang="en-US" smtClean="0"/>
              <a:t>10/10/2012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648E5E7C-2ECB-401C-B832-E4ADD9E8DC8D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dirty="0" smtClean="0"/>
              <a:t>Dietary Analysis</a:t>
            </a:r>
            <a:br>
              <a:rPr lang="en-GB" dirty="0" smtClean="0"/>
            </a:br>
            <a:r>
              <a:rPr lang="en-GB" dirty="0" smtClean="0"/>
              <a:t>SHSS-5050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endParaRPr lang="en-GB" dirty="0" smtClean="0"/>
          </a:p>
          <a:p>
            <a:pPr algn="ctr"/>
            <a:r>
              <a:rPr lang="en-GB" sz="3600" b="1" dirty="0" smtClean="0"/>
              <a:t>MALNUTRITION</a:t>
            </a:r>
            <a:endParaRPr lang="en-GB" sz="36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i="1" dirty="0" smtClean="0"/>
              <a:t>A state of nutrition in which a deficiency, excess or imbalance of energy, protein or other nutrients causes measurable and adverse effects on body function and clinical outcome.</a:t>
            </a:r>
          </a:p>
          <a:p>
            <a:endParaRPr lang="en-GB" dirty="0" smtClean="0"/>
          </a:p>
          <a:p>
            <a:r>
              <a:rPr lang="en-GB" dirty="0" smtClean="0"/>
              <a:t>From hereon we mean </a:t>
            </a:r>
            <a:r>
              <a:rPr lang="en-GB" b="1" i="1" dirty="0" smtClean="0"/>
              <a:t>under nutrition  </a:t>
            </a:r>
            <a:r>
              <a:rPr lang="en-GB" dirty="0" smtClean="0"/>
              <a:t>when we refer to malnutrition.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malnutrition?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BMI less than 18.5Kg/M</a:t>
            </a:r>
            <a:r>
              <a:rPr lang="en-GB" baseline="30000" dirty="0" smtClean="0"/>
              <a:t>2</a:t>
            </a:r>
          </a:p>
          <a:p>
            <a:endParaRPr lang="en-GB" dirty="0" smtClean="0"/>
          </a:p>
          <a:p>
            <a:r>
              <a:rPr lang="en-GB" dirty="0" smtClean="0"/>
              <a:t>Unintentional weight loss greater than 10% within the last 3-6 months.</a:t>
            </a:r>
          </a:p>
          <a:p>
            <a:endParaRPr lang="en-GB" dirty="0" smtClean="0"/>
          </a:p>
          <a:p>
            <a:r>
              <a:rPr lang="en-GB" dirty="0" smtClean="0"/>
              <a:t>BMI less than 20kg/M</a:t>
            </a:r>
            <a:r>
              <a:rPr lang="en-GB" baseline="30000" dirty="0" smtClean="0"/>
              <a:t>2 </a:t>
            </a:r>
            <a:r>
              <a:rPr lang="en-GB" dirty="0" smtClean="0"/>
              <a:t>and unintentional weight loss greater than 5% within the last 3-6 months.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is malnutrition defined?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Unplanned weight loss</a:t>
            </a:r>
          </a:p>
          <a:p>
            <a:r>
              <a:rPr lang="en-GB" dirty="0" smtClean="0"/>
              <a:t>Clothes may become loose fitting</a:t>
            </a:r>
          </a:p>
          <a:p>
            <a:r>
              <a:rPr lang="en-GB" dirty="0" smtClean="0"/>
              <a:t>Dentures or glasses may no longer fit the face</a:t>
            </a:r>
          </a:p>
          <a:p>
            <a:r>
              <a:rPr lang="en-GB" dirty="0" smtClean="0"/>
              <a:t>Rings/jewellery may become loose</a:t>
            </a:r>
          </a:p>
          <a:p>
            <a:r>
              <a:rPr lang="en-GB" dirty="0" smtClean="0"/>
              <a:t>Skipping meals</a:t>
            </a:r>
          </a:p>
          <a:p>
            <a:r>
              <a:rPr lang="en-GB" dirty="0" smtClean="0"/>
              <a:t>Feeling tired and lethargic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Other indicators of malnutrition risk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At home: 14% of the elderly</a:t>
            </a:r>
          </a:p>
          <a:p>
            <a:endParaRPr lang="en-GB" dirty="0" smtClean="0"/>
          </a:p>
          <a:p>
            <a:r>
              <a:rPr lang="en-GB" dirty="0" smtClean="0"/>
              <a:t>Sheltered housing: 10-14%</a:t>
            </a:r>
          </a:p>
          <a:p>
            <a:endParaRPr lang="en-GB" dirty="0" smtClean="0"/>
          </a:p>
          <a:p>
            <a:r>
              <a:rPr lang="en-GB" dirty="0" smtClean="0"/>
              <a:t>Hospital: 28% of admissions</a:t>
            </a:r>
          </a:p>
          <a:p>
            <a:endParaRPr lang="en-GB" dirty="0" smtClean="0"/>
          </a:p>
          <a:p>
            <a:r>
              <a:rPr lang="en-GB" dirty="0" smtClean="0"/>
              <a:t>Care homes: 30-42% recent admissions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Prevalence of Malnutrition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Elderly</a:t>
            </a:r>
          </a:p>
          <a:p>
            <a:r>
              <a:rPr lang="en-GB" dirty="0" smtClean="0"/>
              <a:t>People with dementia</a:t>
            </a:r>
          </a:p>
          <a:p>
            <a:r>
              <a:rPr lang="en-GB" dirty="0" smtClean="0"/>
              <a:t>Those with diseases affecting the ability to eat, e.g. Motor Neuron Disease, liver/kidney/bowel/lung disease</a:t>
            </a:r>
          </a:p>
          <a:p>
            <a:r>
              <a:rPr lang="en-GB" dirty="0" smtClean="0"/>
              <a:t>Diseases of the immune system, e.g. HIV, cystic fibrosis</a:t>
            </a:r>
          </a:p>
          <a:p>
            <a:r>
              <a:rPr lang="en-GB" dirty="0" smtClean="0"/>
              <a:t>Cancer</a:t>
            </a:r>
          </a:p>
          <a:p>
            <a:r>
              <a:rPr lang="en-GB" dirty="0" smtClean="0"/>
              <a:t>Wounds and infections/sepsis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Who is most at risk of malnutrition?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Impaired nutritional intake/eating and drinking less</a:t>
            </a:r>
          </a:p>
          <a:p>
            <a:r>
              <a:rPr lang="en-GB" dirty="0" smtClean="0"/>
              <a:t>Health problems, e.g. Chewing or swallowing difficulties, pain, forgetfulness, depression, breathlessness, impaired digestion and absorption</a:t>
            </a:r>
          </a:p>
          <a:p>
            <a:r>
              <a:rPr lang="en-GB" dirty="0" smtClean="0"/>
              <a:t>Increased nutritional requirements</a:t>
            </a:r>
          </a:p>
          <a:p>
            <a:r>
              <a:rPr lang="en-GB" dirty="0" smtClean="0"/>
              <a:t>Excess nutrient loss</a:t>
            </a:r>
          </a:p>
          <a:p>
            <a:r>
              <a:rPr lang="en-GB" dirty="0" smtClean="0"/>
              <a:t>Major life events, e.g. Bereavement, moving home, accidents</a:t>
            </a:r>
          </a:p>
          <a:p>
            <a:r>
              <a:rPr lang="en-GB" dirty="0" smtClean="0"/>
              <a:t>Loss of independence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Causes of malnutrition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sz="2400" dirty="0" smtClean="0"/>
              <a:t>Weight loss</a:t>
            </a:r>
          </a:p>
          <a:p>
            <a:r>
              <a:rPr lang="en-GB" sz="2400" dirty="0" smtClean="0"/>
              <a:t>Muscle weakness and fatigue</a:t>
            </a:r>
          </a:p>
          <a:p>
            <a:r>
              <a:rPr lang="en-GB" sz="2400" dirty="0" smtClean="0"/>
              <a:t>Apathy, depression and self neglect</a:t>
            </a:r>
          </a:p>
          <a:p>
            <a:r>
              <a:rPr lang="en-GB" sz="2400" dirty="0" smtClean="0"/>
              <a:t>Impaired immune response</a:t>
            </a:r>
          </a:p>
          <a:p>
            <a:r>
              <a:rPr lang="en-GB" sz="2400" dirty="0" smtClean="0"/>
              <a:t>Tissue breakdown and impaired wound healing</a:t>
            </a:r>
          </a:p>
          <a:p>
            <a:r>
              <a:rPr lang="en-GB" sz="2400" dirty="0" smtClean="0"/>
              <a:t>Increased risk of fracture</a:t>
            </a:r>
          </a:p>
          <a:p>
            <a:r>
              <a:rPr lang="en-GB" sz="2400" dirty="0" smtClean="0"/>
              <a:t>Osteoporosis</a:t>
            </a:r>
          </a:p>
          <a:p>
            <a:r>
              <a:rPr lang="en-GB" sz="2400" dirty="0" smtClean="0"/>
              <a:t>Constipation</a:t>
            </a:r>
          </a:p>
          <a:p>
            <a:r>
              <a:rPr lang="en-GB" sz="2400" dirty="0" smtClean="0"/>
              <a:t>Anaemia</a:t>
            </a:r>
          </a:p>
          <a:p>
            <a:r>
              <a:rPr lang="en-GB" sz="2400" dirty="0" smtClean="0"/>
              <a:t>Impaired temperature control-feeling cold</a:t>
            </a:r>
          </a:p>
          <a:p>
            <a:r>
              <a:rPr lang="en-GB" sz="2400" dirty="0" smtClean="0"/>
              <a:t>Increased risk of hospital admission &amp; length of stay.</a:t>
            </a:r>
            <a:endParaRPr lang="en-GB" sz="24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Consequences of malnutrition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Increased malnutrition-related complications</a:t>
            </a:r>
          </a:p>
          <a:p>
            <a:r>
              <a:rPr lang="en-GB" dirty="0" smtClean="0"/>
              <a:t>Increased cost of treatment</a:t>
            </a:r>
          </a:p>
          <a:p>
            <a:r>
              <a:rPr lang="en-GB" dirty="0" smtClean="0"/>
              <a:t>Increased GP visits</a:t>
            </a:r>
          </a:p>
          <a:p>
            <a:r>
              <a:rPr lang="en-GB" dirty="0" smtClean="0"/>
              <a:t>Increased length of stay in hospital</a:t>
            </a:r>
          </a:p>
          <a:p>
            <a:endParaRPr lang="en-GB" dirty="0" smtClean="0"/>
          </a:p>
          <a:p>
            <a:r>
              <a:rPr lang="en-GB" b="1" dirty="0" smtClean="0"/>
              <a:t>Treating malnutrition in the UK cost £13 billion in 2009.</a:t>
            </a:r>
            <a:endParaRPr lang="en-GB" b="1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Cost of malnutrition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Important indicators-</a:t>
            </a:r>
          </a:p>
          <a:p>
            <a:r>
              <a:rPr lang="en-GB" dirty="0" smtClean="0"/>
              <a:t>BMI</a:t>
            </a:r>
          </a:p>
          <a:p>
            <a:r>
              <a:rPr lang="en-GB" dirty="0" smtClean="0"/>
              <a:t>Weight loss score</a:t>
            </a:r>
          </a:p>
          <a:p>
            <a:r>
              <a:rPr lang="en-GB" dirty="0" smtClean="0"/>
              <a:t>Acute disease effect</a:t>
            </a:r>
          </a:p>
          <a:p>
            <a:endParaRPr lang="en-GB" dirty="0" smtClean="0"/>
          </a:p>
          <a:p>
            <a:r>
              <a:rPr lang="en-GB" b="1" dirty="0" smtClean="0"/>
              <a:t>MUST-Malnutrition Universal Screening Tool</a:t>
            </a:r>
            <a:endParaRPr lang="en-GB" b="1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Assessment of malnutrition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‘MUST’ is a five-step screening tool to identify </a:t>
            </a:r>
            <a:r>
              <a:rPr lang="en-GB" b="1" dirty="0" smtClean="0"/>
              <a:t>adults, </a:t>
            </a:r>
            <a:r>
              <a:rPr lang="en-GB" dirty="0" smtClean="0"/>
              <a:t>who are malnourished, at risk of malnutrition (</a:t>
            </a:r>
            <a:r>
              <a:rPr lang="en-GB" dirty="0" err="1" smtClean="0"/>
              <a:t>undernutrition</a:t>
            </a:r>
            <a:r>
              <a:rPr lang="en-GB" dirty="0" smtClean="0"/>
              <a:t>), or obese.</a:t>
            </a:r>
          </a:p>
          <a:p>
            <a:endParaRPr lang="en-GB" b="1" dirty="0"/>
          </a:p>
          <a:p>
            <a:r>
              <a:rPr lang="en-GB" dirty="0" smtClean="0"/>
              <a:t>Also includes management guidelines which can be used to develop a care plan.</a:t>
            </a:r>
          </a:p>
          <a:p>
            <a:endParaRPr lang="en-GB" dirty="0"/>
          </a:p>
          <a:p>
            <a:r>
              <a:rPr lang="en-GB" dirty="0" smtClean="0"/>
              <a:t>For use in hospitals, community and other care settings and can be used by all care workers.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Malnutrition Universal Screening Tool (MUST)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235103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Malnutrition is now widely accepted as a public health priority.</a:t>
            </a:r>
          </a:p>
          <a:p>
            <a:endParaRPr lang="en-GB" dirty="0"/>
          </a:p>
          <a:p>
            <a:r>
              <a:rPr lang="en-GB" dirty="0" err="1" smtClean="0"/>
              <a:t>Dietitians</a:t>
            </a:r>
            <a:r>
              <a:rPr lang="en-GB" dirty="0" smtClean="0"/>
              <a:t> now involved in delivering accredited training programmes to all care home/nursing home staff to ensure appropriate measures are taken to prevent and treat malnutrition.</a:t>
            </a:r>
          </a:p>
          <a:p>
            <a:endParaRPr lang="en-GB" dirty="0"/>
          </a:p>
          <a:p>
            <a:r>
              <a:rPr lang="en-GB" dirty="0" smtClean="0"/>
              <a:t>All carers have a responsibility to screen patient’s nutritional status using MUST.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Malnutrition training in the community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468742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Case studies using MUST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181611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59</TotalTime>
  <Words>465</Words>
  <Application>Microsoft Office PowerPoint</Application>
  <PresentationFormat>On-screen Show (4:3)</PresentationFormat>
  <Paragraphs>81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Concourse</vt:lpstr>
      <vt:lpstr>Dietary Analysis SHSS-5050</vt:lpstr>
      <vt:lpstr>What is malnutrition?</vt:lpstr>
      <vt:lpstr>How is malnutrition defined?</vt:lpstr>
      <vt:lpstr>Other indicators of malnutrition risk</vt:lpstr>
      <vt:lpstr>Prevalence of Malnutrition</vt:lpstr>
      <vt:lpstr>Who is most at risk of malnutrition?</vt:lpstr>
      <vt:lpstr>Causes of malnutrition</vt:lpstr>
      <vt:lpstr>Consequences of malnutrition</vt:lpstr>
      <vt:lpstr>Cost of malnutrition</vt:lpstr>
      <vt:lpstr>Assessment of malnutrition</vt:lpstr>
      <vt:lpstr>Malnutrition Universal Screening Tool (MUST)</vt:lpstr>
      <vt:lpstr>Malnutrition training in the community</vt:lpstr>
      <vt:lpstr>Case studies using MUST</vt:lpstr>
    </vt:vector>
  </TitlesOfParts>
  <Company>NHS Wales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Dietary Analysis SHSS-5050</dc:title>
  <dc:creator>Hayley Herbert</dc:creator>
  <cp:lastModifiedBy>Nola</cp:lastModifiedBy>
  <cp:revision>7</cp:revision>
  <dcterms:created xsi:type="dcterms:W3CDTF">2012-10-10T14:18:33Z</dcterms:created>
  <dcterms:modified xsi:type="dcterms:W3CDTF">2012-10-10T20:55:09Z</dcterms:modified>
</cp:coreProperties>
</file>