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9" r:id="rId5"/>
    <p:sldId id="268" r:id="rId6"/>
    <p:sldId id="267" r:id="rId7"/>
    <p:sldId id="264" r:id="rId8"/>
    <p:sldId id="266" r:id="rId9"/>
    <p:sldId id="265" r:id="rId10"/>
    <p:sldId id="263" r:id="rId11"/>
    <p:sldId id="261" r:id="rId12"/>
    <p:sldId id="262" r:id="rId13"/>
    <p:sldId id="25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1522"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1485DF-BDE6-416A-A7CA-BD41F4931A25}" type="datetimeFigureOut">
              <a:rPr lang="en-US" smtClean="0"/>
              <a:pPr/>
              <a:t>11/12/2023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A9080B-9044-4F0E-B633-BBD84354F9B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Some of the measures like training the employees and the housekeeping staff help in increasing the quality of service provided by a hotel to the guest. Therefore, this study describes some of the measures that can be taken to make all the employees collaboratively work to increase the quality of service. </a:t>
            </a:r>
          </a:p>
          <a:p>
            <a:endParaRPr lang="en-US" sz="1200"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Providing training to the housekeeping staff about the materials to be used for cleaning helps in making hotels clean for a long time. This cleanliness attracts more guests to the hotel than the other hospitality service-providing </a:t>
            </a:r>
            <a:r>
              <a:rPr lang="en-US" sz="1200" kern="1200" dirty="0" err="1">
                <a:solidFill>
                  <a:schemeClr val="tx1"/>
                </a:solidFill>
                <a:latin typeface="Arial" pitchFamily="34" charset="0"/>
                <a:ea typeface="+mn-ea"/>
                <a:cs typeface="Arial" pitchFamily="34" charset="0"/>
              </a:rPr>
              <a:t>organisations</a:t>
            </a:r>
            <a:r>
              <a:rPr lang="en-US" sz="1200" kern="1200" dirty="0">
                <a:solidFill>
                  <a:schemeClr val="tx1"/>
                </a:solidFill>
                <a:latin typeface="Arial" pitchFamily="34" charset="0"/>
                <a:ea typeface="+mn-ea"/>
                <a:cs typeface="Arial" pitchFamily="34" charset="0"/>
              </a:rPr>
              <a:t>. Therefore, sustaining the cleaning process in the hospitality sector also requires proper tools to be used along with training them to maintain cleanliness. </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3A9080B-9044-4F0E-B633-BBD84354F9B1}"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customer-attracting activities include presenting shiny materials to be used in the hotels. Therefore, keeping the glass and mirrors clean makes a hotel shinier than others and attracts more customers than the other competitors from the hospitality service-providing market</a:t>
            </a:r>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use of high-suctioned capability vacuum cleaners helps in properly cleaning the mats and rugs of the hotels. Presenting the optical vacuum technology a hose-keeping staff needs to be implemented for controlling the operation of the machine.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implementation of cleaning robots needs to train the housekeeping staff about the procedures of using robots like Sweeper-Scrubber. Therefore, the mentioned checklist about the procedure of cleaning the floors helps in maintaining cleanliness.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maintenance of clean toilets helps make the hotel industry stay at the top of the hygiene list. This also helps in thinking about the health and safety standards of the guests.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house cleaning staff needs to make the kitchen </a:t>
            </a:r>
            <a:r>
              <a:rPr lang="en-US" sz="1200" kern="1200" dirty="0" err="1">
                <a:solidFill>
                  <a:schemeClr val="tx1"/>
                </a:solidFill>
                <a:latin typeface="+mn-lt"/>
                <a:ea typeface="+mn-ea"/>
                <a:cs typeface="+mn-cs"/>
              </a:rPr>
              <a:t>cooktop</a:t>
            </a:r>
            <a:r>
              <a:rPr lang="en-US" sz="1200" kern="1200" dirty="0">
                <a:solidFill>
                  <a:schemeClr val="tx1"/>
                </a:solidFill>
                <a:latin typeface="+mn-lt"/>
                <a:ea typeface="+mn-ea"/>
                <a:cs typeface="+mn-cs"/>
              </a:rPr>
              <a:t> and sink clean to make the prepared food and utensils clean. This helps in thinking about the physical well-being of the guests in the hotel.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Training the housekeeping staff in the procedure of cleaning the kitchen oven helps sustain the materials or utensils used for cooking in the hotel. Therefore, housekeeping staff needs to be trained in the procedure of cleaning the kitchen appliances to use for a long time. </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3A9080B-9044-4F0E-B633-BBD84354F9B1}"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housekeeping staff needs to monitor the condition of the woods regularly. Therefore, the doors, cabinets and drawers sustain for a longer time. Therefore, maintaining the proper quality of the wooden materials helps in </a:t>
            </a:r>
            <a:r>
              <a:rPr lang="en-US" sz="1200" kern="1200" dirty="0" err="1">
                <a:solidFill>
                  <a:schemeClr val="tx1"/>
                </a:solidFill>
                <a:latin typeface="+mn-lt"/>
                <a:ea typeface="+mn-ea"/>
                <a:cs typeface="+mn-cs"/>
              </a:rPr>
              <a:t>incresing</a:t>
            </a:r>
            <a:r>
              <a:rPr lang="en-US" sz="1200" kern="1200" dirty="0">
                <a:solidFill>
                  <a:schemeClr val="tx1"/>
                </a:solidFill>
                <a:latin typeface="+mn-lt"/>
                <a:ea typeface="+mn-ea"/>
                <a:cs typeface="+mn-cs"/>
              </a:rPr>
              <a:t> their lifetime.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can be concluded that the maintenance of the hotel's cleanliness can only be possible if the house keeping staffs are well trained in the techniques and procedures of cleaning. </a:t>
            </a:r>
          </a:p>
          <a:p>
            <a:endParaRPr lang="en-US" dirty="0"/>
          </a:p>
        </p:txBody>
      </p:sp>
      <p:sp>
        <p:nvSpPr>
          <p:cNvPr id="4" name="Slide Number Placeholder 3"/>
          <p:cNvSpPr>
            <a:spLocks noGrp="1"/>
          </p:cNvSpPr>
          <p:nvPr>
            <p:ph type="sldNum" sz="quarter" idx="10"/>
          </p:nvPr>
        </p:nvSpPr>
        <p:spPr/>
        <p:txBody>
          <a:bodyPr/>
          <a:lstStyle/>
          <a:p>
            <a:fld id="{F3A9080B-9044-4F0E-B633-BBD84354F9B1}"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D7A6EA1-CFEB-45EC-9DDE-8D9927D26629}"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88E408-8A9D-464F-95C7-64DC28D628A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l="-37000" r="-3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A6EA1-CFEB-45EC-9DDE-8D9927D26629}" type="datetimeFigureOut">
              <a:rPr lang="en-US" smtClean="0"/>
              <a:pPr/>
              <a:t>11/12/2023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88E408-8A9D-464F-95C7-64DC28D628A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438400"/>
            <a:ext cx="8229600" cy="1143000"/>
          </a:xfrm>
        </p:spPr>
        <p:txBody>
          <a:bodyPr>
            <a:noAutofit/>
          </a:bodyPr>
          <a:lstStyle/>
          <a:p>
            <a:br>
              <a:rPr lang="en-GB" sz="4000" b="1" dirty="0">
                <a:latin typeface="Arial" pitchFamily="34" charset="0"/>
                <a:cs typeface="Arial" pitchFamily="34" charset="0"/>
              </a:rPr>
            </a:br>
            <a:r>
              <a:rPr lang="en-GB" sz="4000" b="1" dirty="0">
                <a:latin typeface="Arial" pitchFamily="34" charset="0"/>
                <a:cs typeface="Arial" pitchFamily="34" charset="0"/>
              </a:rPr>
              <a:t>BMIH4006</a:t>
            </a:r>
            <a:br>
              <a:rPr lang="en-GB" sz="4000" b="1" dirty="0">
                <a:latin typeface="Arial" pitchFamily="34" charset="0"/>
                <a:cs typeface="Arial" pitchFamily="34" charset="0"/>
              </a:rPr>
            </a:br>
            <a:r>
              <a:rPr lang="en-GB" sz="4000" b="1" dirty="0">
                <a:latin typeface="Arial" pitchFamily="34" charset="0"/>
                <a:cs typeface="Arial" pitchFamily="34" charset="0"/>
              </a:rPr>
              <a:t>OPERATING HOTEL FACILITIES</a:t>
            </a:r>
            <a:br>
              <a:rPr lang="en-GB" sz="4000" b="1" dirty="0">
                <a:latin typeface="Arial" pitchFamily="34" charset="0"/>
                <a:cs typeface="Arial" pitchFamily="34" charset="0"/>
              </a:rPr>
            </a:br>
            <a:br>
              <a:rPr lang="en-US" sz="4000" b="1" dirty="0">
                <a:latin typeface="Arial" pitchFamily="34" charset="0"/>
                <a:cs typeface="Arial" pitchFamily="34" charset="0"/>
              </a:rPr>
            </a:br>
            <a:endParaRPr lang="en-US" sz="40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sz="2500" b="1" dirty="0">
                <a:latin typeface="Arial" pitchFamily="34" charset="0"/>
                <a:cs typeface="Arial" pitchFamily="34" charset="0"/>
              </a:rPr>
              <a:t>INTRODUCTION</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7" name="Content Placeholder 6"/>
          <p:cNvSpPr>
            <a:spLocks noGrp="1"/>
          </p:cNvSpPr>
          <p:nvPr>
            <p:ph idx="1"/>
          </p:nvPr>
        </p:nvSpPr>
        <p:spPr>
          <a:xfrm>
            <a:off x="457200" y="1600200"/>
            <a:ext cx="3581400" cy="4525963"/>
          </a:xfrm>
        </p:spPr>
        <p:txBody>
          <a:bodyPr>
            <a:normAutofit/>
          </a:bodyPr>
          <a:lstStyle/>
          <a:p>
            <a:pPr lvl="0" algn="just">
              <a:lnSpc>
                <a:spcPct val="150000"/>
              </a:lnSpc>
            </a:pPr>
            <a:r>
              <a:rPr lang="en-US" sz="1500" dirty="0">
                <a:latin typeface="Arial" pitchFamily="34" charset="0"/>
                <a:cs typeface="Arial" pitchFamily="34" charset="0"/>
              </a:rPr>
              <a:t>The maintenance of cleanliness by the hospitality sector helps in attracting more customers than the other competitors in the market.</a:t>
            </a:r>
          </a:p>
          <a:p>
            <a:pPr lvl="0" algn="just">
              <a:lnSpc>
                <a:spcPct val="150000"/>
              </a:lnSpc>
            </a:pPr>
            <a:r>
              <a:rPr lang="en-US" sz="1500" dirty="0">
                <a:latin typeface="Arial" pitchFamily="34" charset="0"/>
                <a:cs typeface="Arial" pitchFamily="34" charset="0"/>
              </a:rPr>
              <a:t>Some of the activities like maintaining checklists help ensure the cleanliness of the hotel.</a:t>
            </a:r>
          </a:p>
          <a:p>
            <a:pPr lvl="0" algn="just">
              <a:lnSpc>
                <a:spcPct val="150000"/>
              </a:lnSpc>
            </a:pPr>
            <a:r>
              <a:rPr lang="en-US" sz="1500" dirty="0">
                <a:latin typeface="Arial" pitchFamily="34" charset="0"/>
                <a:cs typeface="Arial" pitchFamily="34" charset="0"/>
              </a:rPr>
              <a:t>Enhancing the capability of the housekeeping staff increases a hotel’s ability to maintain cleanliness.</a:t>
            </a:r>
          </a:p>
          <a:p>
            <a:pPr algn="just">
              <a:lnSpc>
                <a:spcPct val="150000"/>
              </a:lnSpc>
            </a:pPr>
            <a:endParaRPr lang="en-US" sz="1500" dirty="0">
              <a:latin typeface="Arial" pitchFamily="34" charset="0"/>
              <a:cs typeface="Arial" pitchFamily="34" charset="0"/>
            </a:endParaRPr>
          </a:p>
        </p:txBody>
      </p:sp>
      <p:pic>
        <p:nvPicPr>
          <p:cNvPr id="8" name="Picture 7" descr="download.png"/>
          <p:cNvPicPr>
            <a:picLocks noChangeAspect="1"/>
          </p:cNvPicPr>
          <p:nvPr/>
        </p:nvPicPr>
        <p:blipFill>
          <a:blip r:embed="rId3"/>
          <a:stretch>
            <a:fillRect/>
          </a:stretch>
        </p:blipFill>
        <p:spPr>
          <a:xfrm>
            <a:off x="4800600" y="1752600"/>
            <a:ext cx="3505200" cy="3429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500" b="1" dirty="0">
                <a:latin typeface="Arial" pitchFamily="34" charset="0"/>
                <a:cs typeface="Arial" pitchFamily="34" charset="0"/>
              </a:rPr>
              <a:t>DUSTING ALL SURFACES INCLUDING CUPBOARDS AND FURNITURE</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3" name="Content Placeholder 2"/>
          <p:cNvSpPr>
            <a:spLocks noGrp="1"/>
          </p:cNvSpPr>
          <p:nvPr>
            <p:ph idx="1"/>
          </p:nvPr>
        </p:nvSpPr>
        <p:spPr>
          <a:xfrm>
            <a:off x="457200" y="1447800"/>
            <a:ext cx="4114800" cy="4525963"/>
          </a:xfrm>
        </p:spPr>
        <p:txBody>
          <a:bodyPr>
            <a:normAutofit/>
          </a:bodyPr>
          <a:lstStyle/>
          <a:p>
            <a:pPr lvl="0" algn="just">
              <a:lnSpc>
                <a:spcPct val="150000"/>
              </a:lnSpc>
            </a:pPr>
            <a:r>
              <a:rPr lang="en-US" sz="1500" dirty="0">
                <a:latin typeface="Arial" pitchFamily="34" charset="0"/>
                <a:cs typeface="Arial" pitchFamily="34" charset="0"/>
              </a:rPr>
              <a:t>Housekeeping staff need to use a damp microfiber cloth to dust all furniture. </a:t>
            </a:r>
          </a:p>
          <a:p>
            <a:pPr lvl="0" algn="just">
              <a:lnSpc>
                <a:spcPct val="150000"/>
              </a:lnSpc>
            </a:pPr>
            <a:r>
              <a:rPr lang="en-US" sz="1500" dirty="0">
                <a:latin typeface="Arial" pitchFamily="34" charset="0"/>
                <a:cs typeface="Arial" pitchFamily="34" charset="0"/>
              </a:rPr>
              <a:t>The cleaning of dust from a specific or popular area of the hotel increases the attraction of guests in the hotel (</a:t>
            </a:r>
            <a:r>
              <a:rPr lang="en-US" sz="1500" dirty="0" err="1">
                <a:latin typeface="Arial" pitchFamily="34" charset="0"/>
                <a:cs typeface="Arial" pitchFamily="34" charset="0"/>
              </a:rPr>
              <a:t>Hamid</a:t>
            </a:r>
            <a:r>
              <a:rPr lang="en-US" sz="1500" dirty="0">
                <a:latin typeface="Arial" pitchFamily="34" charset="0"/>
                <a:cs typeface="Arial" pitchFamily="34" charset="0"/>
              </a:rPr>
              <a:t> </a:t>
            </a:r>
            <a:r>
              <a:rPr lang="en-US" sz="1500" i="1" dirty="0">
                <a:latin typeface="Arial" pitchFamily="34" charset="0"/>
                <a:cs typeface="Arial" pitchFamily="34" charset="0"/>
              </a:rPr>
              <a:t>et al.</a:t>
            </a:r>
            <a:r>
              <a:rPr lang="en-US" sz="1500" dirty="0">
                <a:latin typeface="Arial" pitchFamily="34" charset="0"/>
                <a:cs typeface="Arial" pitchFamily="34" charset="0"/>
              </a:rPr>
              <a:t> 2021).</a:t>
            </a:r>
          </a:p>
          <a:p>
            <a:pPr lvl="0" algn="just">
              <a:lnSpc>
                <a:spcPct val="150000"/>
              </a:lnSpc>
            </a:pPr>
            <a:r>
              <a:rPr lang="en-US" sz="1500" dirty="0">
                <a:latin typeface="Arial" pitchFamily="34" charset="0"/>
                <a:cs typeface="Arial" pitchFamily="34" charset="0"/>
              </a:rPr>
              <a:t>Maintaining dust-free accommodations becomes one of the best strategies to attract consumers after </a:t>
            </a:r>
            <a:r>
              <a:rPr lang="en-US" sz="1500" dirty="0" err="1">
                <a:latin typeface="Arial" pitchFamily="34" charset="0"/>
                <a:cs typeface="Arial" pitchFamily="34" charset="0"/>
              </a:rPr>
              <a:t>covid</a:t>
            </a:r>
            <a:r>
              <a:rPr lang="en-US" sz="1500" dirty="0">
                <a:latin typeface="Arial" pitchFamily="34" charset="0"/>
                <a:cs typeface="Arial" pitchFamily="34" charset="0"/>
              </a:rPr>
              <a:t> 19 (Aquino </a:t>
            </a:r>
            <a:r>
              <a:rPr lang="en-US" sz="1500" i="1" dirty="0">
                <a:latin typeface="Arial" pitchFamily="34" charset="0"/>
                <a:cs typeface="Arial" pitchFamily="34" charset="0"/>
              </a:rPr>
              <a:t>et al.</a:t>
            </a:r>
            <a:r>
              <a:rPr lang="en-US" sz="1500" dirty="0">
                <a:latin typeface="Arial" pitchFamily="34" charset="0"/>
                <a:cs typeface="Arial" pitchFamily="34" charset="0"/>
              </a:rPr>
              <a:t> 2020).</a:t>
            </a:r>
          </a:p>
          <a:p>
            <a:pPr algn="just">
              <a:lnSpc>
                <a:spcPct val="150000"/>
              </a:lnSpc>
            </a:pPr>
            <a:endParaRPr lang="en-US" sz="1500" dirty="0">
              <a:latin typeface="Arial" pitchFamily="34" charset="0"/>
              <a:cs typeface="Arial" pitchFamily="34" charset="0"/>
            </a:endParaRPr>
          </a:p>
        </p:txBody>
      </p:sp>
      <p:sp>
        <p:nvSpPr>
          <p:cNvPr id="14338" name="AutoShape 2" descr="Room Cleaning Procedures in Hotel Housekeeping | SO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 name="Picture 4" descr="a8a486a3b5d1229c65983a8e7f762bb4_fit.jpg"/>
          <p:cNvPicPr>
            <a:picLocks noChangeAspect="1"/>
          </p:cNvPicPr>
          <p:nvPr/>
        </p:nvPicPr>
        <p:blipFill>
          <a:blip r:embed="rId3" cstate="print"/>
          <a:stretch>
            <a:fillRect/>
          </a:stretch>
        </p:blipFill>
        <p:spPr>
          <a:xfrm>
            <a:off x="4648200" y="1524000"/>
            <a:ext cx="4266398" cy="3200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500" b="1" dirty="0">
                <a:latin typeface="Arial" pitchFamily="34" charset="0"/>
                <a:cs typeface="Arial" pitchFamily="34" charset="0"/>
              </a:rPr>
              <a:t>CLEAN MIRRORS AND GLASS SURFACES USING A LIQUID CLEANER</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3" name="Content Placeholder 2"/>
          <p:cNvSpPr>
            <a:spLocks noGrp="1"/>
          </p:cNvSpPr>
          <p:nvPr>
            <p:ph idx="1"/>
          </p:nvPr>
        </p:nvSpPr>
        <p:spPr>
          <a:xfrm>
            <a:off x="304800" y="1752600"/>
            <a:ext cx="4419600" cy="4525963"/>
          </a:xfrm>
        </p:spPr>
        <p:txBody>
          <a:bodyPr>
            <a:normAutofit/>
          </a:bodyPr>
          <a:lstStyle/>
          <a:p>
            <a:pPr lvl="0" algn="just">
              <a:lnSpc>
                <a:spcPct val="150000"/>
              </a:lnSpc>
            </a:pPr>
            <a:r>
              <a:rPr lang="en-US" sz="1500" dirty="0">
                <a:latin typeface="Arial" pitchFamily="34" charset="0"/>
                <a:cs typeface="Arial" pitchFamily="34" charset="0"/>
              </a:rPr>
              <a:t>According to the figure, spraying a solution of vinegar mixture or glass cleaner directly on the cloth and rubbing is the best way of cleaning glass surfaces and mirrors. </a:t>
            </a:r>
          </a:p>
          <a:p>
            <a:pPr lvl="0" algn="just">
              <a:lnSpc>
                <a:spcPct val="150000"/>
              </a:lnSpc>
            </a:pPr>
            <a:r>
              <a:rPr lang="en-US" sz="1500" dirty="0">
                <a:latin typeface="Arial" pitchFamily="34" charset="0"/>
                <a:cs typeface="Arial" pitchFamily="34" charset="0"/>
              </a:rPr>
              <a:t>The cleaning of rear and panel glasses in the hotels attracts customers with the shine reflected from them (</a:t>
            </a:r>
            <a:r>
              <a:rPr lang="en-US" sz="1500" dirty="0" err="1">
                <a:latin typeface="Arial" pitchFamily="34" charset="0"/>
                <a:cs typeface="Arial" pitchFamily="34" charset="0"/>
              </a:rPr>
              <a:t>Ruhlandt</a:t>
            </a:r>
            <a:r>
              <a:rPr lang="en-US" sz="1500" dirty="0">
                <a:latin typeface="Arial" pitchFamily="34" charset="0"/>
                <a:cs typeface="Arial" pitchFamily="34" charset="0"/>
              </a:rPr>
              <a:t> </a:t>
            </a:r>
            <a:r>
              <a:rPr lang="en-US" sz="1500" i="1" dirty="0">
                <a:latin typeface="Arial" pitchFamily="34" charset="0"/>
                <a:cs typeface="Arial" pitchFamily="34" charset="0"/>
              </a:rPr>
              <a:t>et al. </a:t>
            </a:r>
            <a:r>
              <a:rPr lang="en-US" sz="1500" dirty="0">
                <a:latin typeface="Arial" pitchFamily="34" charset="0"/>
                <a:cs typeface="Arial" pitchFamily="34" charset="0"/>
              </a:rPr>
              <a:t>2020).</a:t>
            </a:r>
          </a:p>
          <a:p>
            <a:pPr lvl="0" algn="just">
              <a:lnSpc>
                <a:spcPct val="150000"/>
              </a:lnSpc>
            </a:pPr>
            <a:r>
              <a:rPr lang="en-US" sz="1500" dirty="0">
                <a:latin typeface="Arial" pitchFamily="34" charset="0"/>
                <a:cs typeface="Arial" pitchFamily="34" charset="0"/>
              </a:rPr>
              <a:t>The glitter finish and shine of the glass doors in the hotel increase customers' attention to be enhanced more than the competitors in the market (</a:t>
            </a:r>
            <a:r>
              <a:rPr lang="en-US" sz="1500" dirty="0" err="1">
                <a:latin typeface="Arial" pitchFamily="34" charset="0"/>
                <a:cs typeface="Arial" pitchFamily="34" charset="0"/>
              </a:rPr>
              <a:t>Bellmann</a:t>
            </a:r>
            <a:r>
              <a:rPr lang="en-US" sz="1500" dirty="0">
                <a:latin typeface="Arial" pitchFamily="34" charset="0"/>
                <a:cs typeface="Arial" pitchFamily="34" charset="0"/>
              </a:rPr>
              <a:t> </a:t>
            </a:r>
            <a:r>
              <a:rPr lang="en-US" sz="1500" i="1" dirty="0">
                <a:latin typeface="Arial" pitchFamily="34" charset="0"/>
                <a:cs typeface="Arial" pitchFamily="34" charset="0"/>
              </a:rPr>
              <a:t>et al.</a:t>
            </a:r>
            <a:r>
              <a:rPr lang="en-US" sz="1500" dirty="0">
                <a:latin typeface="Arial" pitchFamily="34" charset="0"/>
                <a:cs typeface="Arial" pitchFamily="34" charset="0"/>
              </a:rPr>
              <a:t> 2020).</a:t>
            </a:r>
          </a:p>
          <a:p>
            <a:pPr algn="just">
              <a:lnSpc>
                <a:spcPct val="150000"/>
              </a:lnSpc>
            </a:pPr>
            <a:endParaRPr lang="en-US" sz="1500" dirty="0">
              <a:latin typeface="Arial" pitchFamily="34" charset="0"/>
              <a:cs typeface="Arial" pitchFamily="34" charset="0"/>
            </a:endParaRPr>
          </a:p>
        </p:txBody>
      </p:sp>
      <p:pic>
        <p:nvPicPr>
          <p:cNvPr id="4" name="Picture 3" descr="download.jpg"/>
          <p:cNvPicPr>
            <a:picLocks noChangeAspect="1"/>
          </p:cNvPicPr>
          <p:nvPr/>
        </p:nvPicPr>
        <p:blipFill>
          <a:blip r:embed="rId3"/>
          <a:stretch>
            <a:fillRect/>
          </a:stretch>
        </p:blipFill>
        <p:spPr>
          <a:xfrm>
            <a:off x="4953000" y="1828800"/>
            <a:ext cx="3817911" cy="37338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2500" b="1" dirty="0">
                <a:latin typeface="Arial" pitchFamily="34" charset="0"/>
                <a:cs typeface="Arial" pitchFamily="34" charset="0"/>
              </a:rPr>
              <a:t>USING VACUUMED CARPETS, MATS AND AREA RUGS </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4" name="Content Placeholder 3"/>
          <p:cNvSpPr>
            <a:spLocks noGrp="1"/>
          </p:cNvSpPr>
          <p:nvPr>
            <p:ph idx="1"/>
          </p:nvPr>
        </p:nvSpPr>
        <p:spPr>
          <a:xfrm>
            <a:off x="457200" y="1600200"/>
            <a:ext cx="4267200" cy="4525963"/>
          </a:xfrm>
        </p:spPr>
        <p:txBody>
          <a:bodyPr>
            <a:normAutofit lnSpcReduction="10000"/>
          </a:bodyPr>
          <a:lstStyle/>
          <a:p>
            <a:pPr lvl="0" algn="just">
              <a:lnSpc>
                <a:spcPct val="160000"/>
              </a:lnSpc>
            </a:pPr>
            <a:r>
              <a:rPr lang="en-US" sz="1500" dirty="0">
                <a:latin typeface="Arial" pitchFamily="34" charset="0"/>
                <a:cs typeface="Arial" pitchFamily="34" charset="0"/>
              </a:rPr>
              <a:t>As shown in the picture, using high-suction-powered vacuum cleaners can help clean dust from mats and rugs with a single mopping.</a:t>
            </a:r>
          </a:p>
          <a:p>
            <a:pPr lvl="0" algn="just">
              <a:lnSpc>
                <a:spcPct val="160000"/>
              </a:lnSpc>
            </a:pPr>
            <a:r>
              <a:rPr lang="en-US" sz="1500" dirty="0">
                <a:latin typeface="Arial" pitchFamily="34" charset="0"/>
                <a:cs typeface="Arial" pitchFamily="34" charset="0"/>
              </a:rPr>
              <a:t>Using of Optical vacuum cleaner helps clean </a:t>
            </a:r>
            <a:r>
              <a:rPr lang="en-US" sz="1500" dirty="0" err="1">
                <a:latin typeface="Arial" pitchFamily="34" charset="0"/>
                <a:cs typeface="Arial" pitchFamily="34" charset="0"/>
              </a:rPr>
              <a:t>nanoparticles</a:t>
            </a:r>
            <a:r>
              <a:rPr lang="en-US" sz="1500" dirty="0">
                <a:latin typeface="Arial" pitchFamily="34" charset="0"/>
                <a:cs typeface="Arial" pitchFamily="34" charset="0"/>
              </a:rPr>
              <a:t> of dust that might harm the respiratory system of humans (</a:t>
            </a:r>
            <a:r>
              <a:rPr lang="en-US" sz="1500" dirty="0" err="1">
                <a:latin typeface="Arial" pitchFamily="34" charset="0"/>
                <a:cs typeface="Arial" pitchFamily="34" charset="0"/>
              </a:rPr>
              <a:t>Minin</a:t>
            </a:r>
            <a:r>
              <a:rPr lang="en-US" sz="1500" dirty="0">
                <a:latin typeface="Arial" pitchFamily="34" charset="0"/>
                <a:cs typeface="Arial" pitchFamily="34" charset="0"/>
              </a:rPr>
              <a:t> </a:t>
            </a:r>
            <a:r>
              <a:rPr lang="en-US" sz="1500" i="1" dirty="0">
                <a:latin typeface="Arial" pitchFamily="34" charset="0"/>
                <a:cs typeface="Arial" pitchFamily="34" charset="0"/>
              </a:rPr>
              <a:t>et al.</a:t>
            </a:r>
            <a:r>
              <a:rPr lang="en-US" sz="1500" dirty="0">
                <a:latin typeface="Arial" pitchFamily="34" charset="0"/>
                <a:cs typeface="Arial" pitchFamily="34" charset="0"/>
              </a:rPr>
              <a:t> 2019).</a:t>
            </a:r>
          </a:p>
          <a:p>
            <a:pPr lvl="0" algn="just">
              <a:lnSpc>
                <a:spcPct val="160000"/>
              </a:lnSpc>
            </a:pPr>
            <a:r>
              <a:rPr lang="en-US" sz="1500" dirty="0">
                <a:latin typeface="Arial" pitchFamily="34" charset="0"/>
                <a:cs typeface="Arial" pitchFamily="34" charset="0"/>
              </a:rPr>
              <a:t>Implementation of robot vacuum cleaners can help simultaneously clean the dust from the mats and rugs in the hotels (Nicholls and </a:t>
            </a:r>
            <a:r>
              <a:rPr lang="en-US" sz="1500" dirty="0" err="1">
                <a:latin typeface="Arial" pitchFamily="34" charset="0"/>
                <a:cs typeface="Arial" pitchFamily="34" charset="0"/>
              </a:rPr>
              <a:t>Strengers</a:t>
            </a:r>
            <a:r>
              <a:rPr lang="en-US" sz="1500" dirty="0">
                <a:latin typeface="Arial" pitchFamily="34" charset="0"/>
                <a:cs typeface="Arial" pitchFamily="34" charset="0"/>
              </a:rPr>
              <a:t> 2019).</a:t>
            </a:r>
          </a:p>
          <a:p>
            <a:pPr algn="just">
              <a:lnSpc>
                <a:spcPct val="160000"/>
              </a:lnSpc>
            </a:pPr>
            <a:endParaRPr lang="en-US" sz="1500" dirty="0">
              <a:latin typeface="Arial" pitchFamily="34" charset="0"/>
              <a:cs typeface="Arial" pitchFamily="34" charset="0"/>
            </a:endParaRPr>
          </a:p>
        </p:txBody>
      </p:sp>
      <p:pic>
        <p:nvPicPr>
          <p:cNvPr id="5" name="Picture 4" descr="download (1).jpg"/>
          <p:cNvPicPr>
            <a:picLocks noChangeAspect="1"/>
          </p:cNvPicPr>
          <p:nvPr/>
        </p:nvPicPr>
        <p:blipFill>
          <a:blip r:embed="rId3"/>
          <a:stretch>
            <a:fillRect/>
          </a:stretch>
        </p:blipFill>
        <p:spPr>
          <a:xfrm>
            <a:off x="5410200" y="1676400"/>
            <a:ext cx="3352800" cy="38862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500" b="1" dirty="0">
                <a:latin typeface="Arial" pitchFamily="34" charset="0"/>
                <a:cs typeface="Arial" pitchFamily="34" charset="0"/>
              </a:rPr>
              <a:t>SWEEP AND MOP HARD FLOORS</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4" name="Content Placeholder 3"/>
          <p:cNvSpPr>
            <a:spLocks noGrp="1"/>
          </p:cNvSpPr>
          <p:nvPr>
            <p:ph idx="1"/>
          </p:nvPr>
        </p:nvSpPr>
        <p:spPr>
          <a:xfrm>
            <a:off x="457200" y="1600200"/>
            <a:ext cx="4191000" cy="4525963"/>
          </a:xfrm>
        </p:spPr>
        <p:txBody>
          <a:bodyPr>
            <a:normAutofit/>
          </a:bodyPr>
          <a:lstStyle/>
          <a:p>
            <a:pPr lvl="0" algn="just">
              <a:lnSpc>
                <a:spcPct val="160000"/>
              </a:lnSpc>
            </a:pPr>
            <a:r>
              <a:rPr lang="en-US" sz="1500" dirty="0"/>
              <a:t>As shown in the figure, the use of a machine like a </a:t>
            </a:r>
            <a:r>
              <a:rPr lang="en-US" sz="1500" b="1" i="1" dirty="0"/>
              <a:t>Sweeper-Scrubber </a:t>
            </a:r>
            <a:r>
              <a:rPr lang="en-US" sz="1500" dirty="0"/>
              <a:t>can be applied for cleaning the hard indoor and outdoor floors of the hotels. </a:t>
            </a:r>
          </a:p>
          <a:p>
            <a:pPr lvl="0" algn="just">
              <a:lnSpc>
                <a:spcPct val="160000"/>
              </a:lnSpc>
            </a:pPr>
            <a:r>
              <a:rPr lang="en-US" sz="1500" dirty="0"/>
              <a:t>The application of robots like</a:t>
            </a:r>
            <a:r>
              <a:rPr lang="en-US" sz="1500" b="1" i="1" dirty="0"/>
              <a:t> </a:t>
            </a:r>
            <a:r>
              <a:rPr lang="en-US" sz="1500" b="1" i="1" dirty="0" err="1"/>
              <a:t>Burnisher</a:t>
            </a:r>
            <a:r>
              <a:rPr lang="en-US" sz="1500" dirty="0"/>
              <a:t> for cleaning hard floors can be one of the effective ways to clean indoor floors (</a:t>
            </a:r>
            <a:r>
              <a:rPr lang="en-US" sz="1500" dirty="0" err="1"/>
              <a:t>Sandén</a:t>
            </a:r>
            <a:r>
              <a:rPr lang="en-US" sz="1500" dirty="0"/>
              <a:t> and </a:t>
            </a:r>
            <a:r>
              <a:rPr lang="en-US" sz="1500" dirty="0" err="1"/>
              <a:t>Pertot</a:t>
            </a:r>
            <a:r>
              <a:rPr lang="en-US" sz="1500" dirty="0"/>
              <a:t> 2020).</a:t>
            </a:r>
          </a:p>
          <a:p>
            <a:pPr lvl="0" algn="just">
              <a:lnSpc>
                <a:spcPct val="160000"/>
              </a:lnSpc>
            </a:pPr>
            <a:r>
              <a:rPr lang="en-US" sz="1500" dirty="0"/>
              <a:t>Training the hotel staff about the procedure of using the floors by the machines increases the efficiency of keeping the hotel's floors clean. </a:t>
            </a:r>
          </a:p>
          <a:p>
            <a:pPr algn="just">
              <a:lnSpc>
                <a:spcPct val="160000"/>
              </a:lnSpc>
            </a:pPr>
            <a:endParaRPr lang="en-US" sz="1500" dirty="0"/>
          </a:p>
        </p:txBody>
      </p:sp>
      <p:pic>
        <p:nvPicPr>
          <p:cNvPr id="5" name="image2.png"/>
          <p:cNvPicPr/>
          <p:nvPr/>
        </p:nvPicPr>
        <p:blipFill>
          <a:blip r:embed="rId3"/>
          <a:srcRect/>
          <a:stretch>
            <a:fillRect/>
          </a:stretch>
        </p:blipFill>
        <p:spPr>
          <a:xfrm>
            <a:off x="5181600" y="1600200"/>
            <a:ext cx="3733800" cy="4191000"/>
          </a:xfrm>
          <a:prstGeom prst="rect">
            <a:avLst/>
          </a:prstGeo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2500" b="1" dirty="0">
                <a:latin typeface="Arial" pitchFamily="34" charset="0"/>
                <a:cs typeface="Arial" pitchFamily="34" charset="0"/>
              </a:rPr>
              <a:t>USING CLEANED AND DISINFECTED TOILETS, SINKS, AND SHOWERS</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4" name="Content Placeholder 3"/>
          <p:cNvSpPr>
            <a:spLocks noGrp="1"/>
          </p:cNvSpPr>
          <p:nvPr>
            <p:ph idx="1"/>
          </p:nvPr>
        </p:nvSpPr>
        <p:spPr>
          <a:xfrm>
            <a:off x="457200" y="1600200"/>
            <a:ext cx="4038600" cy="4525963"/>
          </a:xfrm>
        </p:spPr>
        <p:txBody>
          <a:bodyPr>
            <a:normAutofit/>
          </a:bodyPr>
          <a:lstStyle/>
          <a:p>
            <a:pPr lvl="0" algn="just">
              <a:lnSpc>
                <a:spcPct val="160000"/>
              </a:lnSpc>
            </a:pPr>
            <a:r>
              <a:rPr lang="en-US" sz="1500" dirty="0">
                <a:latin typeface="Arial" pitchFamily="34" charset="0"/>
                <a:cs typeface="Arial" pitchFamily="34" charset="0"/>
              </a:rPr>
              <a:t>As shown in the figure, cleaning the toilets, bathrooms and sinks makes the hotels disinfected. </a:t>
            </a:r>
          </a:p>
          <a:p>
            <a:pPr lvl="0" algn="just">
              <a:lnSpc>
                <a:spcPct val="160000"/>
              </a:lnSpc>
            </a:pPr>
            <a:r>
              <a:rPr lang="en-US" sz="1500" dirty="0">
                <a:latin typeface="Arial" pitchFamily="34" charset="0"/>
                <a:cs typeface="Arial" pitchFamily="34" charset="0"/>
              </a:rPr>
              <a:t>The maintenance of a cleaned toilet and sink helps obstruct the spread of the </a:t>
            </a:r>
            <a:r>
              <a:rPr lang="en-US" sz="1500" dirty="0" err="1">
                <a:latin typeface="Arial" pitchFamily="34" charset="0"/>
                <a:cs typeface="Arial" pitchFamily="34" charset="0"/>
              </a:rPr>
              <a:t>covid</a:t>
            </a:r>
            <a:r>
              <a:rPr lang="en-US" sz="1500" dirty="0">
                <a:latin typeface="Arial" pitchFamily="34" charset="0"/>
                <a:cs typeface="Arial" pitchFamily="34" charset="0"/>
              </a:rPr>
              <a:t> 19 (</a:t>
            </a:r>
            <a:r>
              <a:rPr lang="en-US" sz="1500" dirty="0" err="1">
                <a:latin typeface="Arial" pitchFamily="34" charset="0"/>
                <a:cs typeface="Arial" pitchFamily="34" charset="0"/>
              </a:rPr>
              <a:t>Sandén</a:t>
            </a:r>
            <a:r>
              <a:rPr lang="en-US" sz="1500" dirty="0">
                <a:latin typeface="Arial" pitchFamily="34" charset="0"/>
                <a:cs typeface="Arial" pitchFamily="34" charset="0"/>
              </a:rPr>
              <a:t> and </a:t>
            </a:r>
            <a:r>
              <a:rPr lang="en-US" sz="1500" dirty="0" err="1">
                <a:latin typeface="Arial" pitchFamily="34" charset="0"/>
                <a:cs typeface="Arial" pitchFamily="34" charset="0"/>
              </a:rPr>
              <a:t>Pertot</a:t>
            </a:r>
            <a:r>
              <a:rPr lang="en-US" sz="1500" dirty="0">
                <a:latin typeface="Arial" pitchFamily="34" charset="0"/>
                <a:cs typeface="Arial" pitchFamily="34" charset="0"/>
              </a:rPr>
              <a:t> 2020).</a:t>
            </a:r>
          </a:p>
          <a:p>
            <a:pPr lvl="0" algn="just">
              <a:lnSpc>
                <a:spcPct val="160000"/>
              </a:lnSpc>
            </a:pPr>
            <a:r>
              <a:rPr lang="en-US" sz="1500" dirty="0">
                <a:latin typeface="Arial" pitchFamily="34" charset="0"/>
                <a:cs typeface="Arial" pitchFamily="34" charset="0"/>
              </a:rPr>
              <a:t>Cleaning the sinks and toilet seats helps in making the guests revisit the hotels multiple times. </a:t>
            </a:r>
          </a:p>
          <a:p>
            <a:pPr algn="just">
              <a:lnSpc>
                <a:spcPct val="160000"/>
              </a:lnSpc>
            </a:pPr>
            <a:endParaRPr lang="en-US" sz="1500" dirty="0">
              <a:latin typeface="Arial" pitchFamily="34" charset="0"/>
              <a:cs typeface="Arial" pitchFamily="34" charset="0"/>
            </a:endParaRPr>
          </a:p>
        </p:txBody>
      </p:sp>
      <p:pic>
        <p:nvPicPr>
          <p:cNvPr id="5" name="Picture 4" descr="images.jpg"/>
          <p:cNvPicPr>
            <a:picLocks noChangeAspect="1"/>
          </p:cNvPicPr>
          <p:nvPr/>
        </p:nvPicPr>
        <p:blipFill>
          <a:blip r:embed="rId3"/>
          <a:stretch>
            <a:fillRect/>
          </a:stretch>
        </p:blipFill>
        <p:spPr>
          <a:xfrm>
            <a:off x="4953000" y="1752600"/>
            <a:ext cx="3733800" cy="3276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2500" b="1" dirty="0">
                <a:latin typeface="Arial" pitchFamily="34" charset="0"/>
                <a:cs typeface="Arial" pitchFamily="34" charset="0"/>
              </a:rPr>
              <a:t>USING THE AND DISINFECTED KITCHEN COUNTERTOPS AND SINKS</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4" name="Content Placeholder 3"/>
          <p:cNvSpPr>
            <a:spLocks noGrp="1"/>
          </p:cNvSpPr>
          <p:nvPr>
            <p:ph idx="1"/>
          </p:nvPr>
        </p:nvSpPr>
        <p:spPr>
          <a:xfrm>
            <a:off x="457200" y="1600200"/>
            <a:ext cx="4191000" cy="4525963"/>
          </a:xfrm>
        </p:spPr>
        <p:txBody>
          <a:bodyPr>
            <a:normAutofit/>
          </a:bodyPr>
          <a:lstStyle/>
          <a:p>
            <a:pPr lvl="0" algn="just">
              <a:lnSpc>
                <a:spcPct val="150000"/>
              </a:lnSpc>
            </a:pPr>
            <a:r>
              <a:rPr lang="en-US" sz="1500" dirty="0">
                <a:latin typeface="Arial" pitchFamily="34" charset="0"/>
                <a:cs typeface="Arial" pitchFamily="34" charset="0"/>
              </a:rPr>
              <a:t>Using hard scrubbers helps in making the scrubbed and disinfected kitchen countertops and sinks.</a:t>
            </a:r>
          </a:p>
          <a:p>
            <a:pPr lvl="0" algn="just">
              <a:lnSpc>
                <a:spcPct val="150000"/>
              </a:lnSpc>
            </a:pPr>
            <a:r>
              <a:rPr lang="en-US" sz="1500" dirty="0">
                <a:latin typeface="Arial" pitchFamily="34" charset="0"/>
                <a:cs typeface="Arial" pitchFamily="34" charset="0"/>
              </a:rPr>
              <a:t>Training the housekeeping staff about the application of  proper dishwashers helps make the utensils more hygienic in the kitchen (</a:t>
            </a:r>
            <a:r>
              <a:rPr lang="en-US" sz="1500" dirty="0" err="1">
                <a:latin typeface="Arial" pitchFamily="34" charset="0"/>
                <a:cs typeface="Arial" pitchFamily="34" charset="0"/>
              </a:rPr>
              <a:t>Pai</a:t>
            </a:r>
            <a:r>
              <a:rPr lang="en-US" sz="1500" dirty="0">
                <a:latin typeface="Arial" pitchFamily="34" charset="0"/>
                <a:cs typeface="Arial" pitchFamily="34" charset="0"/>
              </a:rPr>
              <a:t> </a:t>
            </a:r>
            <a:r>
              <a:rPr lang="en-US" sz="1500" i="1" dirty="0">
                <a:latin typeface="Arial" pitchFamily="34" charset="0"/>
                <a:cs typeface="Arial" pitchFamily="34" charset="0"/>
              </a:rPr>
              <a:t> et al.</a:t>
            </a:r>
            <a:r>
              <a:rPr lang="en-US" sz="1500" dirty="0">
                <a:latin typeface="Arial" pitchFamily="34" charset="0"/>
                <a:cs typeface="Arial" pitchFamily="34" charset="0"/>
              </a:rPr>
              <a:t>2020).</a:t>
            </a:r>
          </a:p>
          <a:p>
            <a:pPr lvl="0" algn="just">
              <a:lnSpc>
                <a:spcPct val="150000"/>
              </a:lnSpc>
            </a:pPr>
            <a:r>
              <a:rPr lang="en-US" sz="1500" dirty="0">
                <a:latin typeface="Arial" pitchFamily="34" charset="0"/>
                <a:cs typeface="Arial" pitchFamily="34" charset="0"/>
              </a:rPr>
              <a:t>Keeping the utensils clean in the hotel kitchen envies the taste of the food cooked and increases the customer preference to revisit for eating in the hotel.</a:t>
            </a:r>
          </a:p>
          <a:p>
            <a:pPr algn="just">
              <a:lnSpc>
                <a:spcPct val="150000"/>
              </a:lnSpc>
            </a:pPr>
            <a:endParaRPr lang="en-US" sz="1500" dirty="0">
              <a:latin typeface="Arial" pitchFamily="34" charset="0"/>
              <a:cs typeface="Arial" pitchFamily="34" charset="0"/>
            </a:endParaRPr>
          </a:p>
        </p:txBody>
      </p:sp>
      <p:pic>
        <p:nvPicPr>
          <p:cNvPr id="5" name="Picture 4" descr="Clean-Sanitize-Countertop-Sink-1.jpg"/>
          <p:cNvPicPr>
            <a:picLocks noChangeAspect="1"/>
          </p:cNvPicPr>
          <p:nvPr/>
        </p:nvPicPr>
        <p:blipFill>
          <a:blip r:embed="rId3"/>
          <a:stretch>
            <a:fillRect/>
          </a:stretch>
        </p:blipFill>
        <p:spPr>
          <a:xfrm>
            <a:off x="4800600" y="1600200"/>
            <a:ext cx="4076700" cy="40767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US" sz="2500" b="1" dirty="0">
                <a:latin typeface="Arial" pitchFamily="34" charset="0"/>
                <a:cs typeface="Arial" pitchFamily="34" charset="0"/>
              </a:rPr>
              <a:t>INTEGRATING THE CLEANED KITCHEN APPLIANCES SUCH AS THE STOVE, OVEN, AND FRIDGE</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4" name="Content Placeholder 3"/>
          <p:cNvSpPr>
            <a:spLocks noGrp="1"/>
          </p:cNvSpPr>
          <p:nvPr>
            <p:ph idx="1"/>
          </p:nvPr>
        </p:nvSpPr>
        <p:spPr>
          <a:xfrm>
            <a:off x="457200" y="1600200"/>
            <a:ext cx="4114800" cy="4525963"/>
          </a:xfrm>
        </p:spPr>
        <p:txBody>
          <a:bodyPr>
            <a:normAutofit/>
          </a:bodyPr>
          <a:lstStyle/>
          <a:p>
            <a:pPr lvl="0" algn="just">
              <a:lnSpc>
                <a:spcPct val="150000"/>
              </a:lnSpc>
            </a:pPr>
            <a:r>
              <a:rPr lang="en-US" sz="1500" dirty="0">
                <a:latin typeface="Arial" pitchFamily="34" charset="0"/>
                <a:cs typeface="Arial" pitchFamily="34" charset="0"/>
              </a:rPr>
              <a:t>As shown in the figure, keeping the fridge and oven clean makes the prepared food to be healthier. </a:t>
            </a:r>
          </a:p>
          <a:p>
            <a:pPr lvl="0" algn="just">
              <a:lnSpc>
                <a:spcPct val="150000"/>
              </a:lnSpc>
            </a:pPr>
            <a:r>
              <a:rPr lang="en-US" sz="1500" dirty="0">
                <a:latin typeface="Arial" pitchFamily="34" charset="0"/>
                <a:cs typeface="Arial" pitchFamily="34" charset="0"/>
              </a:rPr>
              <a:t>Using a proper dishwasher for cleaning the ovens can be one of the effective ways to keep the stove and oven clean for a long time. </a:t>
            </a:r>
          </a:p>
          <a:p>
            <a:pPr lvl="0" algn="just">
              <a:lnSpc>
                <a:spcPct val="150000"/>
              </a:lnSpc>
            </a:pPr>
            <a:r>
              <a:rPr lang="en-US" sz="1500" dirty="0">
                <a:latin typeface="Arial" pitchFamily="34" charset="0"/>
                <a:cs typeface="Arial" pitchFamily="34" charset="0"/>
              </a:rPr>
              <a:t>The housekeeping staff needs to learn about the chemicals to be used for keeping the kitchen oven clean and supplying healthier food to the guests. </a:t>
            </a:r>
          </a:p>
          <a:p>
            <a:pPr algn="just">
              <a:lnSpc>
                <a:spcPct val="150000"/>
              </a:lnSpc>
            </a:pPr>
            <a:endParaRPr lang="en-US" sz="1500" dirty="0">
              <a:latin typeface="Arial" pitchFamily="34" charset="0"/>
              <a:cs typeface="Arial" pitchFamily="34" charset="0"/>
            </a:endParaRPr>
          </a:p>
        </p:txBody>
      </p:sp>
      <p:pic>
        <p:nvPicPr>
          <p:cNvPr id="5" name="Picture 4" descr="images (1).jpg"/>
          <p:cNvPicPr>
            <a:picLocks noChangeAspect="1"/>
          </p:cNvPicPr>
          <p:nvPr/>
        </p:nvPicPr>
        <p:blipFill>
          <a:blip r:embed="rId3"/>
          <a:stretch>
            <a:fillRect/>
          </a:stretch>
        </p:blipFill>
        <p:spPr>
          <a:xfrm>
            <a:off x="5257800" y="1752600"/>
            <a:ext cx="3200400" cy="36576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500" b="1" dirty="0">
                <a:latin typeface="Arial" pitchFamily="34" charset="0"/>
                <a:cs typeface="Arial" pitchFamily="34" charset="0"/>
              </a:rPr>
              <a:t>MAINTAINING WIPE DOWN OF CABINETS WIPE DOWN CABINETS AND DRAWERS IN THE KITCHEN AND BATHROOM</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3" name="Content Placeholder 2"/>
          <p:cNvSpPr>
            <a:spLocks noGrp="1"/>
          </p:cNvSpPr>
          <p:nvPr>
            <p:ph idx="1"/>
          </p:nvPr>
        </p:nvSpPr>
        <p:spPr>
          <a:xfrm>
            <a:off x="457200" y="1600200"/>
            <a:ext cx="3962400" cy="4525963"/>
          </a:xfrm>
        </p:spPr>
        <p:txBody>
          <a:bodyPr>
            <a:normAutofit/>
          </a:bodyPr>
          <a:lstStyle/>
          <a:p>
            <a:pPr lvl="0" algn="just">
              <a:lnSpc>
                <a:spcPct val="150000"/>
              </a:lnSpc>
            </a:pPr>
            <a:r>
              <a:rPr lang="en-US" sz="1500" dirty="0">
                <a:latin typeface="Arial" pitchFamily="34" charset="0"/>
                <a:cs typeface="Arial" pitchFamily="34" charset="0"/>
              </a:rPr>
              <a:t>The customers in the hotels get attracted to the bath fittings and the beds provided to them by the hotel. </a:t>
            </a:r>
          </a:p>
          <a:p>
            <a:pPr lvl="0" algn="just">
              <a:lnSpc>
                <a:spcPct val="150000"/>
              </a:lnSpc>
            </a:pPr>
            <a:r>
              <a:rPr lang="en-US" sz="1500" dirty="0">
                <a:latin typeface="Arial" pitchFamily="34" charset="0"/>
                <a:cs typeface="Arial" pitchFamily="34" charset="0"/>
              </a:rPr>
              <a:t>The maintenance of the shine of the wooden furniture relies on the daily wiping of them with necessary chemicals. </a:t>
            </a:r>
          </a:p>
          <a:p>
            <a:pPr algn="just">
              <a:lnSpc>
                <a:spcPct val="150000"/>
              </a:lnSpc>
            </a:pPr>
            <a:r>
              <a:rPr lang="en-US" sz="1500" dirty="0">
                <a:latin typeface="Arial" pitchFamily="34" charset="0"/>
                <a:cs typeface="Arial" pitchFamily="34" charset="0"/>
              </a:rPr>
              <a:t>The lifetime of the wooden materials used in the hotels increases by keeping them away from termites and rainwater</a:t>
            </a:r>
          </a:p>
        </p:txBody>
      </p:sp>
      <p:pic>
        <p:nvPicPr>
          <p:cNvPr id="4" name="Picture 3" descr="download (2).jpg"/>
          <p:cNvPicPr>
            <a:picLocks noChangeAspect="1"/>
          </p:cNvPicPr>
          <p:nvPr/>
        </p:nvPicPr>
        <p:blipFill>
          <a:blip r:embed="rId3"/>
          <a:stretch>
            <a:fillRect/>
          </a:stretch>
        </p:blipFill>
        <p:spPr>
          <a:xfrm>
            <a:off x="4953000" y="1828800"/>
            <a:ext cx="3657600" cy="3276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latin typeface="Arial" pitchFamily="34" charset="0"/>
                <a:cs typeface="Arial" pitchFamily="34" charset="0"/>
              </a:rPr>
              <a:t>CONCLUSION </a:t>
            </a:r>
            <a:br>
              <a:rPr lang="en-US" sz="2500" b="1" dirty="0">
                <a:latin typeface="Arial" pitchFamily="34" charset="0"/>
                <a:cs typeface="Arial" pitchFamily="34" charset="0"/>
              </a:rPr>
            </a:br>
            <a:endParaRPr lang="en-US" sz="2500" dirty="0">
              <a:latin typeface="Arial" pitchFamily="34" charset="0"/>
              <a:cs typeface="Arial" pitchFamily="34" charset="0"/>
            </a:endParaRPr>
          </a:p>
        </p:txBody>
      </p:sp>
      <p:sp>
        <p:nvSpPr>
          <p:cNvPr id="3" name="Content Placeholder 2"/>
          <p:cNvSpPr>
            <a:spLocks noGrp="1"/>
          </p:cNvSpPr>
          <p:nvPr>
            <p:ph idx="1"/>
          </p:nvPr>
        </p:nvSpPr>
        <p:spPr>
          <a:xfrm>
            <a:off x="457200" y="1600200"/>
            <a:ext cx="4495800" cy="4525963"/>
          </a:xfrm>
        </p:spPr>
        <p:txBody>
          <a:bodyPr>
            <a:normAutofit/>
          </a:bodyPr>
          <a:lstStyle/>
          <a:p>
            <a:pPr lvl="0" algn="just">
              <a:lnSpc>
                <a:spcPct val="150000"/>
              </a:lnSpc>
            </a:pPr>
            <a:r>
              <a:rPr lang="en-US" sz="1500" dirty="0">
                <a:latin typeface="Arial" pitchFamily="34" charset="0"/>
                <a:cs typeface="Arial" pitchFamily="34" charset="0"/>
              </a:rPr>
              <a:t>The training provided to the housekeeping staff about cleaning helps maintain the hotel with a high level of cleanliness. </a:t>
            </a:r>
          </a:p>
          <a:p>
            <a:pPr lvl="0" algn="just">
              <a:lnSpc>
                <a:spcPct val="150000"/>
              </a:lnSpc>
            </a:pPr>
            <a:r>
              <a:rPr lang="en-US" sz="1500" dirty="0">
                <a:latin typeface="Arial" pitchFamily="34" charset="0"/>
                <a:cs typeface="Arial" pitchFamily="34" charset="0"/>
              </a:rPr>
              <a:t>Maintaining quality and time helps in sustaining the business operation of the hotel.</a:t>
            </a:r>
          </a:p>
          <a:p>
            <a:pPr lvl="0" algn="just">
              <a:lnSpc>
                <a:spcPct val="150000"/>
              </a:lnSpc>
            </a:pPr>
            <a:r>
              <a:rPr lang="en-US" sz="1500" dirty="0">
                <a:latin typeface="Arial" pitchFamily="34" charset="0"/>
                <a:cs typeface="Arial" pitchFamily="34" charset="0"/>
              </a:rPr>
              <a:t>Increasing the working efficiency of housekeeping staff enhances the cleanliness of the hotel to attract more customers in the hotel. </a:t>
            </a:r>
          </a:p>
          <a:p>
            <a:pPr algn="just">
              <a:lnSpc>
                <a:spcPct val="150000"/>
              </a:lnSpc>
            </a:pPr>
            <a:endParaRPr lang="en-US" sz="1500" dirty="0">
              <a:latin typeface="Arial" pitchFamily="34" charset="0"/>
              <a:cs typeface="Arial" pitchFamily="34" charset="0"/>
            </a:endParaRPr>
          </a:p>
        </p:txBody>
      </p:sp>
      <p:pic>
        <p:nvPicPr>
          <p:cNvPr id="4" name="Picture 3" descr="download (3).jpg"/>
          <p:cNvPicPr>
            <a:picLocks noChangeAspect="1"/>
          </p:cNvPicPr>
          <p:nvPr/>
        </p:nvPicPr>
        <p:blipFill>
          <a:blip r:embed="rId3"/>
          <a:stretch>
            <a:fillRect/>
          </a:stretch>
        </p:blipFill>
        <p:spPr>
          <a:xfrm>
            <a:off x="5410200" y="1752600"/>
            <a:ext cx="3200400" cy="28956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2500" b="1" dirty="0">
                <a:latin typeface="Arial" pitchFamily="34" charset="0"/>
                <a:cs typeface="Arial" pitchFamily="34" charset="0"/>
              </a:rPr>
              <a:t>REFERENCES </a:t>
            </a:r>
          </a:p>
        </p:txBody>
      </p:sp>
      <p:sp>
        <p:nvSpPr>
          <p:cNvPr id="4" name="Content Placeholder 3"/>
          <p:cNvSpPr>
            <a:spLocks noGrp="1"/>
          </p:cNvSpPr>
          <p:nvPr>
            <p:ph idx="1"/>
          </p:nvPr>
        </p:nvSpPr>
        <p:spPr/>
        <p:txBody>
          <a:bodyPr>
            <a:normAutofit fontScale="25000" lnSpcReduction="20000"/>
          </a:bodyPr>
          <a:lstStyle/>
          <a:p>
            <a:pPr algn="just">
              <a:lnSpc>
                <a:spcPct val="120000"/>
              </a:lnSpc>
            </a:pPr>
            <a:r>
              <a:rPr lang="en-US" dirty="0" err="1">
                <a:latin typeface="Arial" pitchFamily="34" charset="0"/>
                <a:cs typeface="Arial" pitchFamily="34" charset="0"/>
              </a:rPr>
              <a:t>Hamid</a:t>
            </a:r>
            <a:r>
              <a:rPr lang="en-US" dirty="0">
                <a:latin typeface="Arial" pitchFamily="34" charset="0"/>
                <a:cs typeface="Arial" pitchFamily="34" charset="0"/>
              </a:rPr>
              <a:t>, R., </a:t>
            </a:r>
            <a:r>
              <a:rPr lang="en-US" dirty="0" err="1">
                <a:latin typeface="Arial" pitchFamily="34" charset="0"/>
                <a:cs typeface="Arial" pitchFamily="34" charset="0"/>
              </a:rPr>
              <a:t>Hashim</a:t>
            </a:r>
            <a:r>
              <a:rPr lang="en-US" dirty="0">
                <a:latin typeface="Arial" pitchFamily="34" charset="0"/>
                <a:cs typeface="Arial" pitchFamily="34" charset="0"/>
              </a:rPr>
              <a:t>, N.H.M., </a:t>
            </a:r>
            <a:r>
              <a:rPr lang="en-US" dirty="0" err="1">
                <a:latin typeface="Arial" pitchFamily="34" charset="0"/>
                <a:cs typeface="Arial" pitchFamily="34" charset="0"/>
              </a:rPr>
              <a:t>Shukur</a:t>
            </a:r>
            <a:r>
              <a:rPr lang="en-US" dirty="0">
                <a:latin typeface="Arial" pitchFamily="34" charset="0"/>
                <a:cs typeface="Arial" pitchFamily="34" charset="0"/>
              </a:rPr>
              <a:t>, S.A.M. and </a:t>
            </a:r>
            <a:r>
              <a:rPr lang="en-US" dirty="0" err="1">
                <a:latin typeface="Arial" pitchFamily="34" charset="0"/>
                <a:cs typeface="Arial" pitchFamily="34" charset="0"/>
              </a:rPr>
              <a:t>Marmaya</a:t>
            </a:r>
            <a:r>
              <a:rPr lang="en-US" dirty="0">
                <a:latin typeface="Arial" pitchFamily="34" charset="0"/>
                <a:cs typeface="Arial" pitchFamily="34" charset="0"/>
              </a:rPr>
              <a:t>, N.H., (2021). The impact of COVID-19 on Malaysia tourism industry supply chain. International Journal of Academic Research in Business and Social Sciences, 11(16), pp.27-41.</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Ruhlandt</a:t>
            </a:r>
            <a:r>
              <a:rPr lang="en-US" dirty="0">
                <a:latin typeface="Arial" pitchFamily="34" charset="0"/>
                <a:cs typeface="Arial" pitchFamily="34" charset="0"/>
              </a:rPr>
              <a:t>, D., Andresen, M., Jensen, N., </a:t>
            </a:r>
            <a:r>
              <a:rPr lang="en-US" dirty="0" err="1">
                <a:latin typeface="Arial" pitchFamily="34" charset="0"/>
                <a:cs typeface="Arial" pitchFamily="34" charset="0"/>
              </a:rPr>
              <a:t>Gregor</a:t>
            </a:r>
            <a:r>
              <a:rPr lang="en-US" dirty="0">
                <a:latin typeface="Arial" pitchFamily="34" charset="0"/>
                <a:cs typeface="Arial" pitchFamily="34" charset="0"/>
              </a:rPr>
              <a:t>, I., </a:t>
            </a:r>
            <a:r>
              <a:rPr lang="en-US" dirty="0" err="1">
                <a:latin typeface="Arial" pitchFamily="34" charset="0"/>
                <a:cs typeface="Arial" pitchFamily="34" charset="0"/>
              </a:rPr>
              <a:t>Jakobs</a:t>
            </a:r>
            <a:r>
              <a:rPr lang="en-US" dirty="0">
                <a:latin typeface="Arial" pitchFamily="34" charset="0"/>
                <a:cs typeface="Arial" pitchFamily="34" charset="0"/>
              </a:rPr>
              <a:t>, S., </a:t>
            </a:r>
            <a:r>
              <a:rPr lang="en-US" dirty="0" err="1">
                <a:latin typeface="Arial" pitchFamily="34" charset="0"/>
                <a:cs typeface="Arial" pitchFamily="34" charset="0"/>
              </a:rPr>
              <a:t>Enderlein</a:t>
            </a:r>
            <a:r>
              <a:rPr lang="en-US" dirty="0">
                <a:latin typeface="Arial" pitchFamily="34" charset="0"/>
                <a:cs typeface="Arial" pitchFamily="34" charset="0"/>
              </a:rPr>
              <a:t>, J. and </a:t>
            </a:r>
            <a:r>
              <a:rPr lang="en-US" dirty="0" err="1">
                <a:latin typeface="Arial" pitchFamily="34" charset="0"/>
                <a:cs typeface="Arial" pitchFamily="34" charset="0"/>
              </a:rPr>
              <a:t>Chizhik</a:t>
            </a:r>
            <a:r>
              <a:rPr lang="en-US" dirty="0">
                <a:latin typeface="Arial" pitchFamily="34" charset="0"/>
                <a:cs typeface="Arial" pitchFamily="34" charset="0"/>
              </a:rPr>
              <a:t>, A.I.,(2020). Absolute quantum yield measurements of fluorescent proteins using a </a:t>
            </a:r>
            <a:r>
              <a:rPr lang="en-US" dirty="0" err="1">
                <a:latin typeface="Arial" pitchFamily="34" charset="0"/>
                <a:cs typeface="Arial" pitchFamily="34" charset="0"/>
              </a:rPr>
              <a:t>plasmonic</a:t>
            </a:r>
            <a:r>
              <a:rPr lang="en-US" dirty="0">
                <a:latin typeface="Arial" pitchFamily="34" charset="0"/>
                <a:cs typeface="Arial" pitchFamily="34" charset="0"/>
              </a:rPr>
              <a:t> </a:t>
            </a:r>
            <a:r>
              <a:rPr lang="en-US" dirty="0" err="1">
                <a:latin typeface="Arial" pitchFamily="34" charset="0"/>
                <a:cs typeface="Arial" pitchFamily="34" charset="0"/>
              </a:rPr>
              <a:t>nanocavity</a:t>
            </a:r>
            <a:r>
              <a:rPr lang="en-US" dirty="0">
                <a:latin typeface="Arial" pitchFamily="34" charset="0"/>
                <a:cs typeface="Arial" pitchFamily="34" charset="0"/>
              </a:rPr>
              <a:t>. Communications Biology, 3(1), p.627.</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Bellmann</a:t>
            </a:r>
            <a:r>
              <a:rPr lang="en-US" dirty="0">
                <a:latin typeface="Arial" pitchFamily="34" charset="0"/>
                <a:cs typeface="Arial" pitchFamily="34" charset="0"/>
              </a:rPr>
              <a:t>, P., </a:t>
            </a:r>
            <a:r>
              <a:rPr lang="en-US" dirty="0" err="1">
                <a:latin typeface="Arial" pitchFamily="34" charset="0"/>
                <a:cs typeface="Arial" pitchFamily="34" charset="0"/>
              </a:rPr>
              <a:t>Wolfertstetter</a:t>
            </a:r>
            <a:r>
              <a:rPr lang="en-US" dirty="0">
                <a:latin typeface="Arial" pitchFamily="34" charset="0"/>
                <a:cs typeface="Arial" pitchFamily="34" charset="0"/>
              </a:rPr>
              <a:t>, F., </a:t>
            </a:r>
            <a:r>
              <a:rPr lang="en-US" dirty="0" err="1">
                <a:latin typeface="Arial" pitchFamily="34" charset="0"/>
                <a:cs typeface="Arial" pitchFamily="34" charset="0"/>
              </a:rPr>
              <a:t>Conceição</a:t>
            </a:r>
            <a:r>
              <a:rPr lang="en-US" dirty="0">
                <a:latin typeface="Arial" pitchFamily="34" charset="0"/>
                <a:cs typeface="Arial" pitchFamily="34" charset="0"/>
              </a:rPr>
              <a:t>, R. and Silva, H.G., (2020). Comparative modeling of optical soiling losses for CSP and PV energy systems. Solar Energy, 197, pp.229-237.</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Minin</a:t>
            </a:r>
            <a:r>
              <a:rPr lang="en-US" dirty="0">
                <a:latin typeface="Arial" pitchFamily="34" charset="0"/>
                <a:cs typeface="Arial" pitchFamily="34" charset="0"/>
              </a:rPr>
              <a:t>, I.V., </a:t>
            </a:r>
            <a:r>
              <a:rPr lang="en-US" dirty="0" err="1">
                <a:latin typeface="Arial" pitchFamily="34" charset="0"/>
                <a:cs typeface="Arial" pitchFamily="34" charset="0"/>
              </a:rPr>
              <a:t>Minin</a:t>
            </a:r>
            <a:r>
              <a:rPr lang="en-US" dirty="0">
                <a:latin typeface="Arial" pitchFamily="34" charset="0"/>
                <a:cs typeface="Arial" pitchFamily="34" charset="0"/>
              </a:rPr>
              <a:t>, O.V., Cao, Y., Liu, Z., </a:t>
            </a:r>
            <a:r>
              <a:rPr lang="en-US" dirty="0" err="1">
                <a:latin typeface="Arial" pitchFamily="34" charset="0"/>
                <a:cs typeface="Arial" pitchFamily="34" charset="0"/>
              </a:rPr>
              <a:t>Geints</a:t>
            </a:r>
            <a:r>
              <a:rPr lang="en-US" dirty="0">
                <a:latin typeface="Arial" pitchFamily="34" charset="0"/>
                <a:cs typeface="Arial" pitchFamily="34" charset="0"/>
              </a:rPr>
              <a:t>, Y.E. and </a:t>
            </a:r>
            <a:r>
              <a:rPr lang="en-US" dirty="0" err="1">
                <a:latin typeface="Arial" pitchFamily="34" charset="0"/>
                <a:cs typeface="Arial" pitchFamily="34" charset="0"/>
              </a:rPr>
              <a:t>Karabchevsky</a:t>
            </a:r>
            <a:r>
              <a:rPr lang="en-US" dirty="0">
                <a:latin typeface="Arial" pitchFamily="34" charset="0"/>
                <a:cs typeface="Arial" pitchFamily="34" charset="0"/>
              </a:rPr>
              <a:t>, A., (2019). Optical vacuum cleaner by </a:t>
            </a:r>
            <a:r>
              <a:rPr lang="en-US" dirty="0" err="1">
                <a:latin typeface="Arial" pitchFamily="34" charset="0"/>
                <a:cs typeface="Arial" pitchFamily="34" charset="0"/>
              </a:rPr>
              <a:t>optomechanical</a:t>
            </a:r>
            <a:r>
              <a:rPr lang="en-US" dirty="0">
                <a:latin typeface="Arial" pitchFamily="34" charset="0"/>
                <a:cs typeface="Arial" pitchFamily="34" charset="0"/>
              </a:rPr>
              <a:t> manipulation of </a:t>
            </a:r>
            <a:r>
              <a:rPr lang="en-US" dirty="0" err="1">
                <a:latin typeface="Arial" pitchFamily="34" charset="0"/>
                <a:cs typeface="Arial" pitchFamily="34" charset="0"/>
              </a:rPr>
              <a:t>nanoparticles</a:t>
            </a:r>
            <a:r>
              <a:rPr lang="en-US" dirty="0">
                <a:latin typeface="Arial" pitchFamily="34" charset="0"/>
                <a:cs typeface="Arial" pitchFamily="34" charset="0"/>
              </a:rPr>
              <a:t> using </a:t>
            </a:r>
            <a:r>
              <a:rPr lang="en-US" dirty="0" err="1">
                <a:latin typeface="Arial" pitchFamily="34" charset="0"/>
                <a:cs typeface="Arial" pitchFamily="34" charset="0"/>
              </a:rPr>
              <a:t>nanostructured</a:t>
            </a:r>
            <a:r>
              <a:rPr lang="en-US" dirty="0">
                <a:latin typeface="Arial" pitchFamily="34" charset="0"/>
                <a:cs typeface="Arial" pitchFamily="34" charset="0"/>
              </a:rPr>
              <a:t> </a:t>
            </a:r>
            <a:r>
              <a:rPr lang="en-US" dirty="0" err="1">
                <a:latin typeface="Arial" pitchFamily="34" charset="0"/>
                <a:cs typeface="Arial" pitchFamily="34" charset="0"/>
              </a:rPr>
              <a:t>mesoscale</a:t>
            </a:r>
            <a:r>
              <a:rPr lang="en-US" dirty="0">
                <a:latin typeface="Arial" pitchFamily="34" charset="0"/>
                <a:cs typeface="Arial" pitchFamily="34" charset="0"/>
              </a:rPr>
              <a:t> dielectric </a:t>
            </a:r>
            <a:r>
              <a:rPr lang="en-US" dirty="0" err="1">
                <a:latin typeface="Arial" pitchFamily="34" charset="0"/>
                <a:cs typeface="Arial" pitchFamily="34" charset="0"/>
              </a:rPr>
              <a:t>cuboid</a:t>
            </a:r>
            <a:r>
              <a:rPr lang="en-US" dirty="0">
                <a:latin typeface="Arial" pitchFamily="34" charset="0"/>
                <a:cs typeface="Arial" pitchFamily="34" charset="0"/>
              </a:rPr>
              <a:t>. Scientific Reports, 9(1), p.12748.</a:t>
            </a:r>
          </a:p>
          <a:p>
            <a:pPr algn="just">
              <a:lnSpc>
                <a:spcPct val="120000"/>
              </a:lnSpc>
            </a:pPr>
            <a:r>
              <a:rPr lang="en-US" dirty="0">
                <a:latin typeface="Arial" pitchFamily="34" charset="0"/>
                <a:cs typeface="Arial" pitchFamily="34" charset="0"/>
              </a:rPr>
              <a:t> </a:t>
            </a:r>
          </a:p>
          <a:p>
            <a:pPr algn="just">
              <a:lnSpc>
                <a:spcPct val="120000"/>
              </a:lnSpc>
            </a:pPr>
            <a:r>
              <a:rPr lang="en-US" dirty="0">
                <a:latin typeface="Arial" pitchFamily="34" charset="0"/>
                <a:cs typeface="Arial" pitchFamily="34" charset="0"/>
              </a:rPr>
              <a:t>Nicholls, L. and </a:t>
            </a:r>
            <a:r>
              <a:rPr lang="en-US" dirty="0" err="1">
                <a:latin typeface="Arial" pitchFamily="34" charset="0"/>
                <a:cs typeface="Arial" pitchFamily="34" charset="0"/>
              </a:rPr>
              <a:t>Strengers</a:t>
            </a:r>
            <a:r>
              <a:rPr lang="en-US" dirty="0">
                <a:latin typeface="Arial" pitchFamily="34" charset="0"/>
                <a:cs typeface="Arial" pitchFamily="34" charset="0"/>
              </a:rPr>
              <a:t>, Y., (2019). Robotic vacuum cleaners save energy? Raising cleanliness conventions and energy demand in Australian households with smart home technologies. Energy Research &amp; Social Science, 50, pp.73-81.</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Sandén</a:t>
            </a:r>
            <a:r>
              <a:rPr lang="en-US" dirty="0">
                <a:latin typeface="Arial" pitchFamily="34" charset="0"/>
                <a:cs typeface="Arial" pitchFamily="34" charset="0"/>
              </a:rPr>
              <a:t>, P. and </a:t>
            </a:r>
            <a:r>
              <a:rPr lang="en-US" dirty="0" err="1">
                <a:latin typeface="Arial" pitchFamily="34" charset="0"/>
                <a:cs typeface="Arial" pitchFamily="34" charset="0"/>
              </a:rPr>
              <a:t>Pertot</a:t>
            </a:r>
            <a:r>
              <a:rPr lang="en-US" dirty="0">
                <a:latin typeface="Arial" pitchFamily="34" charset="0"/>
                <a:cs typeface="Arial" pitchFamily="34" charset="0"/>
              </a:rPr>
              <a:t>, J., (2020). Autonomous cleaning robot as a service: Exploring value co-creation opportunities for an autonomous cleaning robot in the context of a cleaning service.</a:t>
            </a:r>
          </a:p>
          <a:p>
            <a:pPr algn="just">
              <a:lnSpc>
                <a:spcPct val="120000"/>
              </a:lnSpc>
            </a:pPr>
            <a:r>
              <a:rPr lang="en-US" dirty="0">
                <a:latin typeface="Arial" pitchFamily="34" charset="0"/>
                <a:cs typeface="Arial" pitchFamily="34" charset="0"/>
              </a:rPr>
              <a:t> </a:t>
            </a:r>
          </a:p>
          <a:p>
            <a:pPr algn="just">
              <a:lnSpc>
                <a:spcPct val="120000"/>
              </a:lnSpc>
            </a:pPr>
            <a:r>
              <a:rPr lang="en-US" dirty="0">
                <a:latin typeface="Arial" pitchFamily="34" charset="0"/>
                <a:cs typeface="Arial" pitchFamily="34" charset="0"/>
              </a:rPr>
              <a:t>World Health Organization, (2020). Operational considerations for COVID-19 management in the accommodation sector: interim guidance, 31 March 2020 (No. WHO/2019-nCoV/Hotels/2020.1). World Health Organization.</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Pai</a:t>
            </a:r>
            <a:r>
              <a:rPr lang="en-US" dirty="0">
                <a:latin typeface="Arial" pitchFamily="34" charset="0"/>
                <a:cs typeface="Arial" pitchFamily="34" charset="0"/>
              </a:rPr>
              <a:t>, A., </a:t>
            </a:r>
            <a:r>
              <a:rPr lang="en-US" dirty="0" err="1">
                <a:latin typeface="Arial" pitchFamily="34" charset="0"/>
                <a:cs typeface="Arial" pitchFamily="34" charset="0"/>
              </a:rPr>
              <a:t>Shetty</a:t>
            </a:r>
            <a:r>
              <a:rPr lang="en-US" dirty="0">
                <a:latin typeface="Arial" pitchFamily="34" charset="0"/>
                <a:cs typeface="Arial" pitchFamily="34" charset="0"/>
              </a:rPr>
              <a:t>, D.K., </a:t>
            </a:r>
            <a:r>
              <a:rPr lang="en-US" dirty="0" err="1">
                <a:latin typeface="Arial" pitchFamily="34" charset="0"/>
                <a:cs typeface="Arial" pitchFamily="34" charset="0"/>
              </a:rPr>
              <a:t>Thimmappa</a:t>
            </a:r>
            <a:r>
              <a:rPr lang="en-US" dirty="0">
                <a:latin typeface="Arial" pitchFamily="34" charset="0"/>
                <a:cs typeface="Arial" pitchFamily="34" charset="0"/>
              </a:rPr>
              <a:t>, B.H.S., </a:t>
            </a:r>
            <a:r>
              <a:rPr lang="en-US" dirty="0" err="1">
                <a:latin typeface="Arial" pitchFamily="34" charset="0"/>
                <a:cs typeface="Arial" pitchFamily="34" charset="0"/>
              </a:rPr>
              <a:t>Hameed</a:t>
            </a:r>
            <a:r>
              <a:rPr lang="en-US" dirty="0">
                <a:latin typeface="Arial" pitchFamily="34" charset="0"/>
                <a:cs typeface="Arial" pitchFamily="34" charset="0"/>
              </a:rPr>
              <a:t>, B.Z., </a:t>
            </a:r>
            <a:r>
              <a:rPr lang="en-US" dirty="0" err="1">
                <a:latin typeface="Arial" pitchFamily="34" charset="0"/>
                <a:cs typeface="Arial" pitchFamily="34" charset="0"/>
              </a:rPr>
              <a:t>Modi</a:t>
            </a:r>
            <a:r>
              <a:rPr lang="en-US" dirty="0">
                <a:latin typeface="Arial" pitchFamily="34" charset="0"/>
                <a:cs typeface="Arial" pitchFamily="34" charset="0"/>
              </a:rPr>
              <a:t>, A., </a:t>
            </a:r>
            <a:r>
              <a:rPr lang="en-US" dirty="0" err="1">
                <a:latin typeface="Arial" pitchFamily="34" charset="0"/>
                <a:cs typeface="Arial" pitchFamily="34" charset="0"/>
              </a:rPr>
              <a:t>Patil</a:t>
            </a:r>
            <a:r>
              <a:rPr lang="en-US" dirty="0">
                <a:latin typeface="Arial" pitchFamily="34" charset="0"/>
                <a:cs typeface="Arial" pitchFamily="34" charset="0"/>
              </a:rPr>
              <a:t>, V. and </a:t>
            </a:r>
            <a:r>
              <a:rPr lang="en-US" dirty="0" err="1">
                <a:latin typeface="Arial" pitchFamily="34" charset="0"/>
                <a:cs typeface="Arial" pitchFamily="34" charset="0"/>
              </a:rPr>
              <a:t>Naik</a:t>
            </a:r>
            <a:r>
              <a:rPr lang="en-US" dirty="0">
                <a:latin typeface="Arial" pitchFamily="34" charset="0"/>
                <a:cs typeface="Arial" pitchFamily="34" charset="0"/>
              </a:rPr>
              <a:t>, N.,( 2020). Role Of Management In The Hospitality Industry During A Covid-19 Outbreak. </a:t>
            </a:r>
            <a:r>
              <a:rPr lang="en-US" dirty="0" err="1">
                <a:latin typeface="Arial" pitchFamily="34" charset="0"/>
                <a:cs typeface="Arial" pitchFamily="34" charset="0"/>
              </a:rPr>
              <a:t>PalArch's</a:t>
            </a:r>
            <a:r>
              <a:rPr lang="en-US" dirty="0">
                <a:latin typeface="Arial" pitchFamily="34" charset="0"/>
                <a:cs typeface="Arial" pitchFamily="34" charset="0"/>
              </a:rPr>
              <a:t> Journal of Archaeology of Egypt/Egyptology, 17(9), pp.4252-4269.</a:t>
            </a:r>
          </a:p>
          <a:p>
            <a:pPr algn="just">
              <a:lnSpc>
                <a:spcPct val="120000"/>
              </a:lnSpc>
            </a:pPr>
            <a:r>
              <a:rPr lang="en-US" dirty="0">
                <a:latin typeface="Arial" pitchFamily="34" charset="0"/>
                <a:cs typeface="Arial" pitchFamily="34" charset="0"/>
              </a:rPr>
              <a:t> </a:t>
            </a:r>
          </a:p>
          <a:p>
            <a:pPr algn="just">
              <a:lnSpc>
                <a:spcPct val="120000"/>
              </a:lnSpc>
            </a:pPr>
            <a:r>
              <a:rPr lang="en-US" dirty="0" err="1">
                <a:latin typeface="Arial" pitchFamily="34" charset="0"/>
                <a:cs typeface="Arial" pitchFamily="34" charset="0"/>
              </a:rPr>
              <a:t>Saepudin</a:t>
            </a:r>
            <a:r>
              <a:rPr lang="en-US" dirty="0">
                <a:latin typeface="Arial" pitchFamily="34" charset="0"/>
                <a:cs typeface="Arial" pitchFamily="34" charset="0"/>
              </a:rPr>
              <a:t>, P. and Putra, F.K.K., (2023). Analyzing the application of cleanliness, health, safety, and environmental sustainability (CHSE) certification in the hotel business sector during the covid-19 pandemic: perspectives of managers. Tourism and hospitality management, 29(4), pp.517-529.</a:t>
            </a:r>
          </a:p>
          <a:p>
            <a:pPr algn="just">
              <a:lnSpc>
                <a:spcPct val="120000"/>
              </a:lnSpc>
            </a:pPr>
            <a:r>
              <a:rPr lang="en-US" dirty="0">
                <a:latin typeface="Arial" pitchFamily="34" charset="0"/>
                <a:cs typeface="Arial" pitchFamily="34" charset="0"/>
              </a:rPr>
              <a:t> </a:t>
            </a:r>
          </a:p>
          <a:p>
            <a:pPr algn="just">
              <a:lnSpc>
                <a:spcPct val="120000"/>
              </a:lnSpc>
            </a:pPr>
            <a:endParaRPr lang="en-US" dirty="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ownload.png"/>
          <p:cNvPicPr>
            <a:picLocks noChangeAspect="1"/>
          </p:cNvPicPr>
          <p:nvPr/>
        </p:nvPicPr>
        <p:blipFill>
          <a:blip r:embed="rId2"/>
          <a:stretch>
            <a:fillRect/>
          </a:stretch>
        </p:blipFill>
        <p:spPr>
          <a:xfrm>
            <a:off x="2438400" y="990600"/>
            <a:ext cx="4576763" cy="457676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1670</Words>
  <Application>Microsoft Office PowerPoint</Application>
  <PresentationFormat>On-screen Show (4:3)</PresentationFormat>
  <Paragraphs>80</Paragraphs>
  <Slides>13</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 BMIH4006 OPERATING HOTEL FACILITIES  </vt:lpstr>
      <vt:lpstr>INTRODUCTION </vt:lpstr>
      <vt:lpstr>DUSTING ALL SURFACES INCLUDING CUPBOARDS AND FURNITURE </vt:lpstr>
      <vt:lpstr>CLEAN MIRRORS AND GLASS SURFACES USING A LIQUID CLEANER </vt:lpstr>
      <vt:lpstr>USING VACUUMED CARPETS, MATS AND AREA RUGS  </vt:lpstr>
      <vt:lpstr>SWEEP AND MOP HARD FLOORS </vt:lpstr>
      <vt:lpstr>USING CLEANED AND DISINFECTED TOILETS, SINKS, AND SHOWERS </vt:lpstr>
      <vt:lpstr>USING THE AND DISINFECTED KITCHEN COUNTERTOPS AND SINKS </vt:lpstr>
      <vt:lpstr>INTEGRATING THE CLEANED KITCHEN APPLIANCES SUCH AS THE STOVE, OVEN, AND FRIDGE </vt:lpstr>
      <vt:lpstr>MAINTAINING WIPE DOWN OF CABINETS WIPE DOWN CABINETS AND DRAWERS IN THE KITCHEN AND BATHROOM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BMIH4006 OPERATING HOTEL FACILITIES  </dc:title>
  <cp:lastModifiedBy>home</cp:lastModifiedBy>
  <cp:revision>1</cp:revision>
  <dcterms:created xsi:type="dcterms:W3CDTF">2023-10-19T14:13:16Z</dcterms:created>
  <dcterms:modified xsi:type="dcterms:W3CDTF">2023-11-12T09:43:22Z</dcterms:modified>
</cp:coreProperties>
</file>