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98" r:id="rId2"/>
    <p:sldId id="366" r:id="rId3"/>
    <p:sldId id="335" r:id="rId4"/>
    <p:sldId id="337" r:id="rId5"/>
    <p:sldId id="338" r:id="rId6"/>
    <p:sldId id="367" r:id="rId7"/>
    <p:sldId id="369" r:id="rId8"/>
    <p:sldId id="370" r:id="rId9"/>
    <p:sldId id="371" r:id="rId10"/>
    <p:sldId id="372" r:id="rId11"/>
    <p:sldId id="368" r:id="rId12"/>
    <p:sldId id="339" r:id="rId13"/>
    <p:sldId id="340" r:id="rId14"/>
    <p:sldId id="341" r:id="rId15"/>
    <p:sldId id="344" r:id="rId16"/>
    <p:sldId id="345" r:id="rId17"/>
    <p:sldId id="351" r:id="rId18"/>
    <p:sldId id="352" r:id="rId19"/>
    <p:sldId id="353" r:id="rId20"/>
    <p:sldId id="354" r:id="rId21"/>
    <p:sldId id="356" r:id="rId22"/>
    <p:sldId id="358" r:id="rId23"/>
    <p:sldId id="363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82337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3450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3B3979-47F8-451B-BDAD-F34A9AFF2DB4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4350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04B446-545F-4C80-A256-A0075512A1E1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8907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E2D7718-083B-4DF6-B3DA-722905D42345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152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50C626-5A80-472C-9FAA-C7FD6069A05F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317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9B2D4BE-9A06-4089-B076-D347B1437DB7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8431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D3A80A-1220-442A-8099-1AA695FFA359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42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38D8E2-EDF9-4DD5-921C-E4297F53E335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1633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78BCEB-ACF5-4361-ACF1-B029F48076C1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53414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1D23E77-420F-418E-9E55-AAC4CF09C496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760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26761AD-6427-4DDF-AE0A-AEAD476D4C1D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3392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2D581-92A2-4AB0-B144-8912CCCE29CC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33686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FCE86B6-939C-4773-BAAF-7A8E73FB46F0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1190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ED2E0B2-06E0-40B5-915D-16BB6171E928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3591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636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news/news-articles/1015/051015-dementia-uk-supermarkets" TargetMode="External"/><Relationship Id="rId2" Type="http://schemas.openxmlformats.org/officeDocument/2006/relationships/hyperlink" Target="http://www.sueryder.org/morris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78508-593F-429C-9843-43C4D635B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536" y="1628799"/>
            <a:ext cx="8568952" cy="4179069"/>
          </a:xfrm>
        </p:spPr>
        <p:txBody>
          <a:bodyPr>
            <a:normAutofit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Environment and ecological factors and corporate social responsibility</a:t>
            </a:r>
            <a:b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</a:b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07869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8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70481"/>
            <a:ext cx="6358072" cy="44945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281353" y="751667"/>
            <a:ext cx="8637563" cy="5009527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200" dirty="0"/>
              <a:t>Understand the reasons why firms should act in a socially responsible manner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Reconcile social responsibility goals with profitability goals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Understand the concept of business ethics and problems of defining ethical behaviour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Recognise ecological issues associated with business activities</a:t>
            </a:r>
            <a:endParaRPr lang="en-GB" altLang="en-US" sz="3200" b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F18400-88E1-41DF-B49D-1DF06FA547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64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932985" cy="84420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ARGUMENTS WHY BUSINESS ORGANISATIONS SHOULD ACT RESPONSIBLY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0" y="980728"/>
            <a:ext cx="9101797" cy="5238939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dirty="0"/>
              <a:t>Philosophical - a responsible society requires contribution from firms to a just and fair society </a:t>
            </a:r>
          </a:p>
          <a:p>
            <a:pPr eaLnBrk="1" hangingPunct="1"/>
            <a:endParaRPr lang="en-GB" altLang="en-US" sz="3600" dirty="0"/>
          </a:p>
          <a:p>
            <a:pPr eaLnBrk="1" hangingPunct="1"/>
            <a:r>
              <a:rPr lang="en-GB" altLang="en-US" sz="3600" dirty="0"/>
              <a:t>Pragmatic - if firms don’t take account of society's values, they may end up isolated from the values of the customers they seek to attract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747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MARKETS RULE?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Assumption that markets are the most efficient means of allocating resources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But many challenges to dominance of markets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Banking crisis 2008 – market greed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“crowd out” behaviour driven by morality (</a:t>
            </a:r>
            <a:r>
              <a:rPr lang="en-GB" altLang="en-US" sz="2400" dirty="0" err="1"/>
              <a:t>Sandel</a:t>
            </a:r>
            <a:r>
              <a:rPr lang="en-GB" altLang="en-US" sz="2400" dirty="0"/>
              <a:t>, 2009)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dominated by powerful groups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inefficient at allocating ecological resources between today’s needs and future needs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7F6E38-E98F-4049-94AC-B7C29B1CAA2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071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EXTERNAL COSTS AND BENEFITS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1268413"/>
            <a:ext cx="5035550" cy="44927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External costs – customers don’t always pay full resource costs for their products, e.g. pollution caused by their cars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External benefits – seller may not benefit financially from goods and services it provides, e.g. sponsorship of a flower display</a:t>
            </a:r>
          </a:p>
        </p:txBody>
      </p:sp>
      <p:pic>
        <p:nvPicPr>
          <p:cNvPr id="25604" name="Picture 5" descr="traffic_ja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1382" y="1268413"/>
            <a:ext cx="3502618" cy="3660047"/>
          </a:xfrm>
        </p:spPr>
      </p:pic>
      <p:sp>
        <p:nvSpPr>
          <p:cNvPr id="2560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7675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2E48D-5D54-4007-BAA5-E8D3C5B3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6405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Corporate Social Responsibility (CSR)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360BE-242F-455A-AB3D-5AF52072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2381"/>
            <a:ext cx="7886700" cy="383759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A company’s initiative to take responsibility for its impact on social and environmental well-being. </a:t>
            </a:r>
            <a:r>
              <a:rPr lang="en-GB" dirty="0"/>
              <a:t>Efforts may go beyond what regulators and pressure groups require, and may involve consideration of:</a:t>
            </a:r>
          </a:p>
          <a:p>
            <a:r>
              <a:rPr lang="en-GB" dirty="0"/>
              <a:t>Social Obligation: </a:t>
            </a:r>
          </a:p>
          <a:p>
            <a:pPr lvl="1"/>
            <a:r>
              <a:rPr lang="en-GB" dirty="0"/>
              <a:t>reactive response to changes in market </a:t>
            </a:r>
            <a:r>
              <a:rPr lang="en-GB" i="1" u="sng" dirty="0"/>
              <a:t>legislation</a:t>
            </a:r>
            <a:r>
              <a:rPr lang="en-GB" dirty="0"/>
              <a:t> </a:t>
            </a:r>
          </a:p>
          <a:p>
            <a:r>
              <a:rPr lang="en-GB" dirty="0"/>
              <a:t>Social Responsibility: </a:t>
            </a:r>
          </a:p>
          <a:p>
            <a:pPr lvl="1"/>
            <a:r>
              <a:rPr lang="en-GB" dirty="0"/>
              <a:t>firm conforms to current norms and values in society, potentially through </a:t>
            </a:r>
            <a:r>
              <a:rPr lang="en-GB" i="1" u="sng" dirty="0"/>
              <a:t>self-regulation</a:t>
            </a:r>
          </a:p>
          <a:p>
            <a:r>
              <a:rPr lang="en-GB" dirty="0"/>
              <a:t>Social Responsiveness: </a:t>
            </a:r>
          </a:p>
          <a:p>
            <a:pPr lvl="1"/>
            <a:r>
              <a:rPr lang="en-GB" dirty="0"/>
              <a:t>a proactive strategy that actively seeks future social change – firms may work with government and pressure groups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3593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E0AF-8195-4B3B-82F7-AB64470D6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5546"/>
            <a:ext cx="7886700" cy="556592"/>
          </a:xfrm>
        </p:spPr>
        <p:txBody>
          <a:bodyPr/>
          <a:lstStyle/>
          <a:p>
            <a:pPr algn="ctr"/>
            <a:r>
              <a:rPr lang="en-GB" b="1" dirty="0"/>
              <a:t>CSR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CBDB8-FBC6-4BFD-B39C-C275D2221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61103"/>
            <a:ext cx="7886700" cy="362887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The Business: </a:t>
            </a:r>
            <a:r>
              <a:rPr lang="en-GB" dirty="0"/>
              <a:t>wants to make profit – low costs, low prices, more volume in sales? </a:t>
            </a:r>
            <a:endParaRPr lang="en-GB" b="1" dirty="0"/>
          </a:p>
          <a:p>
            <a:r>
              <a:rPr lang="en-GB" b="1" dirty="0"/>
              <a:t>Shareholders</a:t>
            </a:r>
            <a:r>
              <a:rPr lang="en-GB" dirty="0"/>
              <a:t>: want to see the value of their shares rise –  is CSR important?</a:t>
            </a:r>
          </a:p>
          <a:p>
            <a:r>
              <a:rPr lang="en-GB" b="1" dirty="0"/>
              <a:t>Customers</a:t>
            </a:r>
            <a:r>
              <a:rPr lang="en-GB" dirty="0"/>
              <a:t>: want low prices and good quality…and responsible  behaviour on the part of the businesses? </a:t>
            </a:r>
          </a:p>
          <a:p>
            <a:r>
              <a:rPr lang="en-GB" b="1" dirty="0"/>
              <a:t>Community: </a:t>
            </a:r>
            <a:r>
              <a:rPr lang="en-GB" dirty="0"/>
              <a:t>has needs which are not exclusively satisfied in markets and expects businesses to be socially responsible.</a:t>
            </a:r>
            <a:endParaRPr lang="en-GB" b="1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0094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13CC-DE70-43B7-8B66-C20A1AAC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576064"/>
          </a:xfrm>
        </p:spPr>
        <p:txBody>
          <a:bodyPr/>
          <a:lstStyle/>
          <a:p>
            <a:pPr algn="ctr"/>
            <a:r>
              <a:rPr lang="en-GB" b="1" dirty="0"/>
              <a:t>Examples of CSR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99C93-FE9F-4A49-B4AB-AB4489A20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856984" cy="4797276"/>
          </a:xfrm>
        </p:spPr>
        <p:txBody>
          <a:bodyPr/>
          <a:lstStyle/>
          <a:p>
            <a:r>
              <a:rPr lang="en-GB" sz="2800" dirty="0"/>
              <a:t>Morrisons Carrier Bag Charging- The proceeds are used to support the Morrison foundation, its national charity partner </a:t>
            </a:r>
            <a:r>
              <a:rPr lang="en-GB" sz="2800" b="1" dirty="0">
                <a:hlinkClick r:id="rId2"/>
              </a:rPr>
              <a:t>Sue Ryder</a:t>
            </a:r>
            <a:r>
              <a:rPr lang="en-GB" sz="2800" b="1" dirty="0"/>
              <a:t> </a:t>
            </a:r>
            <a:r>
              <a:rPr lang="en-GB" sz="2800" dirty="0"/>
              <a:t>and University College London to support the development of a new world class </a:t>
            </a:r>
            <a:r>
              <a:rPr lang="en-GB" sz="2800" b="1" dirty="0">
                <a:hlinkClick r:id="rId3"/>
              </a:rPr>
              <a:t>dementia research centre</a:t>
            </a:r>
            <a:r>
              <a:rPr lang="en-GB" sz="2800" b="1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dirty="0"/>
              <a:t>VW Group through </a:t>
            </a:r>
            <a:r>
              <a:rPr lang="en-GB" sz="2800" dirty="0" err="1"/>
              <a:t>Škoda</a:t>
            </a:r>
            <a:r>
              <a:rPr lang="en-GB" sz="2800" dirty="0"/>
              <a:t> Auto India </a:t>
            </a:r>
            <a:r>
              <a:rPr lang="en-GB" sz="2800" dirty="0" err="1"/>
              <a:t>Pvt.</a:t>
            </a:r>
            <a:r>
              <a:rPr lang="en-GB" sz="2800" dirty="0"/>
              <a:t> Ltd. organizes regular health checks at “check-up camps” set up in local communities by providing counselling, medicines and health and prevention education.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0135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09083-11A5-4D96-9BE0-8DC9CBC0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836712"/>
          </a:xfrm>
        </p:spPr>
        <p:txBody>
          <a:bodyPr/>
          <a:lstStyle/>
          <a:p>
            <a:pPr algn="ctr"/>
            <a:r>
              <a:rPr lang="en-GB" b="1" dirty="0"/>
              <a:t>Benefits to Business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E70C-BA33-47BD-B932-551F53FB5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3" y="620688"/>
            <a:ext cx="7978637" cy="486928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CSR attracts the media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CSR may help in attracting &amp; motivating employees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Firms that react fastest to regulation may gain a competitive advantage at a later date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Businesses may find it beneficial to position themselves as ‘good corporate citizens’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9426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AA2A-19D8-48FB-86A5-EEEA6896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Limits of CSR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4A78F-4AD1-4A0A-8C68-CE99B68AB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7"/>
            <a:ext cx="9036496" cy="4797276"/>
          </a:xfrm>
        </p:spPr>
        <p:txBody>
          <a:bodyPr/>
          <a:lstStyle/>
          <a:p>
            <a:r>
              <a:rPr lang="en-GB" sz="2800" dirty="0"/>
              <a:t>Weak evidence </a:t>
            </a:r>
          </a:p>
          <a:p>
            <a:pPr lvl="1"/>
            <a:r>
              <a:rPr lang="en-GB" dirty="0"/>
              <a:t>It can be difficult to prove that a firm lives up to its ethical commitments</a:t>
            </a:r>
          </a:p>
          <a:p>
            <a:r>
              <a:rPr lang="en-GB" sz="2800" dirty="0"/>
              <a:t>Small firms? </a:t>
            </a:r>
          </a:p>
          <a:p>
            <a:pPr lvl="1"/>
            <a:r>
              <a:rPr lang="en-GB" dirty="0"/>
              <a:t>Can they bear the costs?</a:t>
            </a:r>
          </a:p>
          <a:p>
            <a:r>
              <a:rPr lang="en-GB" sz="2800" dirty="0"/>
              <a:t>Green wash sham? </a:t>
            </a:r>
          </a:p>
          <a:p>
            <a:pPr lvl="1"/>
            <a:r>
              <a:rPr lang="en-GB" dirty="0"/>
              <a:t>Are firms just cynically manipulating the public for good public relations?</a:t>
            </a:r>
          </a:p>
          <a:p>
            <a:r>
              <a:rPr lang="en-GB" sz="2800" dirty="0"/>
              <a:t>Cultural variations</a:t>
            </a:r>
          </a:p>
          <a:p>
            <a:pPr lvl="1"/>
            <a:r>
              <a:rPr lang="en-GB" dirty="0"/>
              <a:t>For example in the middle eastern countries.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175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877EC-D80A-45E2-858C-E27B8BCDF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908721"/>
          </a:xfrm>
        </p:spPr>
        <p:txBody>
          <a:bodyPr/>
          <a:lstStyle/>
          <a:p>
            <a:pPr algn="ctr"/>
            <a:r>
              <a:rPr lang="en-GB" b="1" dirty="0"/>
              <a:t>Stakeholder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FB378-8C94-448D-837D-2EEC892D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663200"/>
          </a:xfrm>
        </p:spPr>
        <p:txBody>
          <a:bodyPr/>
          <a:lstStyle/>
          <a:p>
            <a:r>
              <a:rPr lang="en-GB" sz="2800" dirty="0"/>
              <a:t>Traditionally, businesses have primarily been concerned to act in the interest of their </a:t>
            </a:r>
            <a:r>
              <a:rPr lang="en-GB" sz="2800" i="1" u="sng" dirty="0"/>
              <a:t>shareholders</a:t>
            </a:r>
            <a:r>
              <a:rPr lang="en-GB" sz="2800" dirty="0"/>
              <a:t>.</a:t>
            </a:r>
          </a:p>
          <a:p>
            <a:r>
              <a:rPr lang="en-GB" sz="2800" dirty="0"/>
              <a:t>Increasingly, business is beginning to take ‘</a:t>
            </a:r>
            <a:r>
              <a:rPr lang="en-GB" sz="2800" i="1" u="sng" dirty="0"/>
              <a:t>Stakeholder</a:t>
            </a:r>
            <a:r>
              <a:rPr lang="en-GB" sz="2800" dirty="0"/>
              <a:t> theory’ seriously</a:t>
            </a:r>
          </a:p>
          <a:p>
            <a:r>
              <a:rPr lang="en-GB" sz="2400" dirty="0"/>
              <a:t>‘Stakeholder theory’ suggests that as well as shareholders, there are a number of other groups to which a business has responsibilities when pursuing its aims and objectives </a:t>
            </a:r>
          </a:p>
          <a:p>
            <a:pPr lvl="1"/>
            <a:r>
              <a:rPr lang="en-GB" sz="2400" dirty="0"/>
              <a:t>Employees</a:t>
            </a:r>
          </a:p>
          <a:p>
            <a:pPr lvl="1"/>
            <a:r>
              <a:rPr lang="en-GB" sz="2400" dirty="0"/>
              <a:t>Communities in which the company does business</a:t>
            </a:r>
          </a:p>
          <a:p>
            <a:pPr lvl="1"/>
            <a:r>
              <a:rPr lang="en-GB" sz="2400" dirty="0"/>
              <a:t>The wider global ‘community’?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226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STAKEHOLDERS IN AN ORGANISATION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340768"/>
            <a:ext cx="3456384" cy="439328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All people who directly or indirectly have an interest in the activities of an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More than just customers and shareholders!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840" y="1125415"/>
            <a:ext cx="5852159" cy="4699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661" y="5906697"/>
            <a:ext cx="3706813" cy="1033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417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593751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CUSTOMERS AS STAKEHOLDERS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106515"/>
            <a:ext cx="4349750" cy="4670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 customers really appreciate what is good / bad for them?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How valid is the maxim ‘The customer is King’?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Consider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Tobacco products?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Junk food?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Sunshine holidays?</a:t>
            </a: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9700" name="Picture 1035" descr="burger_fries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38799" y="1697064"/>
            <a:ext cx="3148739" cy="3236886"/>
          </a:xfrm>
          <a:noFill/>
        </p:spPr>
      </p:pic>
      <p:sp>
        <p:nvSpPr>
          <p:cNvPr id="29703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38586D-7A4B-490B-963A-336DF181A2D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1" name="Text Box 1029"/>
          <p:cNvSpPr txBox="1">
            <a:spLocks noChangeArrowheads="1"/>
          </p:cNvSpPr>
          <p:nvPr/>
        </p:nvSpPr>
        <p:spPr bwMode="auto">
          <a:xfrm>
            <a:off x="5105400" y="2057400"/>
            <a:ext cx="3429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9702" name="Text Box 1033"/>
          <p:cNvSpPr txBox="1">
            <a:spLocks noChangeArrowheads="1"/>
          </p:cNvSpPr>
          <p:nvPr/>
        </p:nvSpPr>
        <p:spPr bwMode="auto">
          <a:xfrm>
            <a:off x="457200" y="52578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1" lang="en-US" altLang="en-US" sz="2800">
              <a:solidFill>
                <a:srgbClr val="9933FF"/>
              </a:solidFill>
              <a:latin typeface="Tahoma" panose="020B0604030504040204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535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60000" y="317797"/>
            <a:ext cx="5971058" cy="540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/>
              <a:t>‘</a:t>
            </a:r>
            <a:r>
              <a:rPr lang="en-GB" altLang="en-US" sz="2800" b="1" dirty="0"/>
              <a:t>VULNERABLE CUSTOMERS</a:t>
            </a:r>
            <a:r>
              <a:rPr lang="en-GB" altLang="en-US" b="1" dirty="0"/>
              <a:t>’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Can such a group be defined?</a:t>
            </a:r>
          </a:p>
          <a:p>
            <a:pPr lvl="1" eaLnBrk="1" hangingPunct="1"/>
            <a:r>
              <a:rPr lang="en-GB" altLang="en-US" sz="2400" dirty="0"/>
              <a:t>By demographics?</a:t>
            </a:r>
          </a:p>
          <a:p>
            <a:pPr lvl="1" eaLnBrk="1" hangingPunct="1"/>
            <a:r>
              <a:rPr lang="en-GB" altLang="en-US" sz="2400" dirty="0"/>
              <a:t>By usage situation?</a:t>
            </a:r>
          </a:p>
          <a:p>
            <a:pPr lvl="1" eaLnBrk="1" hangingPunct="1"/>
            <a:r>
              <a:rPr lang="en-GB" altLang="en-US" sz="2400" dirty="0"/>
              <a:t>By relationship to service provider?</a:t>
            </a:r>
          </a:p>
          <a:p>
            <a:pPr lvl="1" eaLnBrk="1" hangingPunct="1"/>
            <a:endParaRPr lang="en-GB" altLang="en-US" sz="2400" dirty="0"/>
          </a:p>
          <a:p>
            <a:pPr lvl="1" eaLnBrk="1" hangingPunct="1">
              <a:buFontTx/>
              <a:buNone/>
            </a:pPr>
            <a:r>
              <a:rPr lang="en-GB" altLang="en-US" sz="2400" dirty="0"/>
              <a:t>Does a buyer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-buy?</a:t>
            </a:r>
          </a:p>
          <a:p>
            <a:pPr lvl="1" eaLnBrk="1" hangingPunct="1">
              <a:buFontTx/>
              <a:buNone/>
            </a:pPr>
            <a:r>
              <a:rPr lang="en-GB" altLang="en-US" sz="2400" dirty="0"/>
              <a:t>Or does a seller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-sell?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0569A7-7BA7-4EE3-8BCA-13FF9AEA51A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8258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84308"/>
          </a:xfrm>
        </p:spPr>
        <p:txBody>
          <a:bodyPr/>
          <a:lstStyle/>
          <a:p>
            <a:pPr algn="ctr" eaLnBrk="1" hangingPunct="1"/>
            <a:r>
              <a:rPr lang="en-GB" altLang="en-US" sz="2800" dirty="0"/>
              <a:t>LOCAL COMMUNITIES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267286" y="968644"/>
            <a:ext cx="8260764" cy="463046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3200" dirty="0"/>
              <a:t>Business response to local communities combines pragmatism and altruism. Mainly pragmatism?</a:t>
            </a:r>
          </a:p>
          <a:p>
            <a:pPr eaLnBrk="1" hangingPunct="1"/>
            <a:r>
              <a:rPr lang="en-GB" altLang="en-US" sz="3200" dirty="0"/>
              <a:t>Local communities are a:</a:t>
            </a:r>
          </a:p>
          <a:p>
            <a:pPr lvl="1" eaLnBrk="1" hangingPunct="1"/>
            <a:r>
              <a:rPr lang="en-GB" altLang="en-US" sz="3200" dirty="0"/>
              <a:t>Source of labour</a:t>
            </a:r>
          </a:p>
          <a:p>
            <a:pPr lvl="1" eaLnBrk="1" hangingPunct="1"/>
            <a:r>
              <a:rPr lang="en-GB" altLang="en-US" sz="3200" dirty="0"/>
              <a:t>Source of customers</a:t>
            </a:r>
          </a:p>
          <a:p>
            <a:pPr lvl="1" eaLnBrk="1" hangingPunct="1"/>
            <a:r>
              <a:rPr lang="en-GB" altLang="en-US" sz="3200" dirty="0"/>
              <a:t>Through planning authorities, a constraint on land use planning permission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98F8C5A-2B42-4148-BCB5-DBD5BF4FD39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0971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484645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GOVERNMENT STAKEHOLDER ROLES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77872"/>
            <a:ext cx="8064500" cy="36111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As legislator</a:t>
            </a:r>
          </a:p>
          <a:p>
            <a:pPr eaLnBrk="1" hangingPunct="1"/>
            <a:r>
              <a:rPr lang="en-GB" altLang="en-US" sz="3200" dirty="0"/>
              <a:t>As enabler</a:t>
            </a:r>
          </a:p>
          <a:p>
            <a:pPr eaLnBrk="1" hangingPunct="1"/>
            <a:r>
              <a:rPr lang="en-GB" altLang="en-US" sz="3200" dirty="0"/>
              <a:t>As enforcer</a:t>
            </a:r>
          </a:p>
          <a:p>
            <a:pPr eaLnBrk="1" hangingPunct="1"/>
            <a:r>
              <a:rPr lang="en-GB" altLang="en-US" sz="3200" dirty="0"/>
              <a:t>As taxing body</a:t>
            </a:r>
          </a:p>
          <a:p>
            <a:pPr eaLnBrk="1" hangingPunct="1"/>
            <a:r>
              <a:rPr lang="en-GB" altLang="en-US" sz="3200" dirty="0"/>
              <a:t>As funding source</a:t>
            </a:r>
          </a:p>
          <a:p>
            <a:pPr eaLnBrk="1" hangingPunct="1">
              <a:buFontTx/>
              <a:buNone/>
            </a:pPr>
            <a:r>
              <a:rPr lang="en-GB" altLang="en-US" sz="3200" dirty="0"/>
              <a:t>How democratically accountable are they?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ACD000-C721-48D1-A802-D19E6164AB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729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ECOLOGICAL RESPONSIBILITY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281354" y="1139484"/>
            <a:ext cx="8693834" cy="448502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Firms owe duties to stakeholders</a:t>
            </a:r>
          </a:p>
          <a:p>
            <a:pPr eaLnBrk="1" hangingPunct="1"/>
            <a:r>
              <a:rPr lang="en-GB" altLang="en-US" sz="3200" dirty="0"/>
              <a:t>Without ecological responsibility, firms may deplete their input of natural resources</a:t>
            </a:r>
          </a:p>
          <a:p>
            <a:pPr eaLnBrk="1" hangingPunct="1"/>
            <a:r>
              <a:rPr lang="en-GB" altLang="en-US" sz="3200" dirty="0"/>
              <a:t>Are ecological conditions </a:t>
            </a:r>
            <a:r>
              <a:rPr lang="en-GB" altLang="en-US" sz="3200" i="1" dirty="0"/>
              <a:t>actually</a:t>
            </a:r>
            <a:r>
              <a:rPr lang="en-GB" altLang="en-US" sz="3200" dirty="0"/>
              <a:t> getting worse?</a:t>
            </a:r>
          </a:p>
          <a:p>
            <a:pPr eaLnBrk="1" hangingPunct="1"/>
            <a:r>
              <a:rPr lang="en-GB" altLang="en-US" sz="3200" dirty="0"/>
              <a:t>Is a sound eco system a western ‘luxury’, or good economic sense?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A74B34-78BC-4612-8878-5DD0891A6F6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19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360000"/>
            <a:ext cx="7207707" cy="848868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WHO IS CONCERNED ABOUT ECOLOGICAL ISSUES?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42082"/>
            <a:ext cx="7772400" cy="3184902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4000" dirty="0"/>
              <a:t>Customers</a:t>
            </a:r>
          </a:p>
          <a:p>
            <a:pPr eaLnBrk="1" hangingPunct="1"/>
            <a:r>
              <a:rPr lang="en-GB" altLang="en-US" sz="4000" dirty="0"/>
              <a:t>General public as stakeholders</a:t>
            </a:r>
          </a:p>
          <a:p>
            <a:pPr eaLnBrk="1" hangingPunct="1"/>
            <a:r>
              <a:rPr lang="en-GB" altLang="en-US" sz="4000" dirty="0"/>
              <a:t>Businesses themselves</a:t>
            </a:r>
          </a:p>
          <a:p>
            <a:pPr eaLnBrk="1" hangingPunct="1"/>
            <a:r>
              <a:rPr lang="en-GB" altLang="en-US" sz="4000" dirty="0"/>
              <a:t>Government agencies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4CF051-C877-49DA-9012-CA5EC4DE5A6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5883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9450" y="359999"/>
            <a:ext cx="8334550" cy="78687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THE ECOLOGICAL IMPACTS OF BUSINESS ORGANISATIONS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" y="1146874"/>
            <a:ext cx="9003322" cy="4614321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Becoming an increasingly important item on the agenda of business organisations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depend on the ecological environment for raw materials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are accused of harming the ecological environment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Changing focus of ecological concerns over time – acid rain, lead in petrol, global warming </a:t>
            </a:r>
            <a:r>
              <a:rPr lang="en-GB" altLang="en-US" sz="2800" dirty="0" err="1"/>
              <a:t>etc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Are ecological conditions </a:t>
            </a:r>
            <a:r>
              <a:rPr lang="en-GB" altLang="en-US" sz="2800" i="1" dirty="0"/>
              <a:t>actually</a:t>
            </a:r>
            <a:r>
              <a:rPr lang="en-GB" altLang="en-US" sz="2800" dirty="0"/>
              <a:t> getting worse, or just our perceptions changing?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DAF531-B203-4C10-B33C-0738B7832A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6678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36525"/>
            <a:ext cx="7772400" cy="809589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ASSESSING ECOLOGICAL IMPACTS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5" y="836712"/>
            <a:ext cx="8741074" cy="460748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/>
              <a:t>Can be difficult to assess, e.g.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Nuclear v coal powered electricity?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Biodiesel – fuel for 4x4 cars, but less food for world’s poor? 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How do you calculate a ‘carbon footprint’? – direct and indirect effects </a:t>
            </a: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00A58-81FC-48D0-A864-2E351B15CE0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4380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04813"/>
            <a:ext cx="6218587" cy="60257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HOW “GREEN” ARE CUSTOMERS?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17356"/>
            <a:ext cx="7991475" cy="417679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Gallup survey, UK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78% said they would ‘prefer an ecologically responsible holiday’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But this was only the 7</a:t>
            </a:r>
            <a:r>
              <a:rPr lang="en-GB" altLang="en-US" baseline="30000" dirty="0"/>
              <a:t>th</a:t>
            </a:r>
            <a:r>
              <a:rPr lang="en-GB" altLang="en-US" dirty="0"/>
              <a:t> most important factor after price, convenience,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How do you research customers’ true preferences?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Will customers forego other product features?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72DECC-EF79-4DFB-8C38-3B73BFE243E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509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2" y="188913"/>
            <a:ext cx="8675688" cy="88047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HOW CAN BUSINESSES CAPITALISE ON ‘GREEN’ CONSUMERISM?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87098"/>
            <a:ext cx="8178800" cy="3502617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3600" dirty="0"/>
              <a:t>Some segments of buyers may pay a premium price for ‘green’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Being ‘green’ may actually save a company money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A company  adopting eco-friendly production methods ahead of compulsion can gain competitive advantage through experience  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BB78B4-A066-433A-AF94-B9B44554134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8827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772400" cy="70162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41342"/>
            <a:ext cx="7772400" cy="412269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Arguments for and against firms acting in a socially responsible manner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firms seek to reconcile social responsibility goals with profitability goals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concept of business ethics and problems of defining ethical behaviour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two way relationship between business organisations and the ecological environment</a:t>
            </a:r>
          </a:p>
          <a:p>
            <a:r>
              <a:rPr lang="en-GB" sz="2400" dirty="0"/>
              <a:t>Many firms now adopt CSR strategies</a:t>
            </a:r>
          </a:p>
          <a:p>
            <a:r>
              <a:rPr lang="en-GB" sz="2400" dirty="0"/>
              <a:t>Some companies may agree to changes in their practices to become socially responsible among its stakeholders. </a:t>
            </a:r>
          </a:p>
          <a:p>
            <a:r>
              <a:rPr lang="en-GB" sz="2400" dirty="0"/>
              <a:t>CSR may improve a company’s public image</a:t>
            </a:r>
          </a:p>
          <a:p>
            <a:r>
              <a:rPr lang="en-GB" sz="2400" dirty="0"/>
              <a:t>CSR may result in higher sales.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F90C65-CAF2-4C8A-86BA-CEA744DDF1B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2899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1245</TotalTime>
  <Words>1165</Words>
  <Application>Microsoft Office PowerPoint</Application>
  <PresentationFormat>On-screen Show (4:3)</PresentationFormat>
  <Paragraphs>171</Paragraphs>
  <Slides>23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Myriad Pro</vt:lpstr>
      <vt:lpstr>Tahoma</vt:lpstr>
      <vt:lpstr>Times New Roman</vt:lpstr>
      <vt:lpstr>Verdana</vt:lpstr>
      <vt:lpstr>Wingdings</vt:lpstr>
      <vt:lpstr>20140311PresentationUWTSDTemplate</vt:lpstr>
      <vt:lpstr>Environment and ecological factors and corporate social responsibility </vt:lpstr>
      <vt:lpstr>Learning Outcomes</vt:lpstr>
      <vt:lpstr>ARGUMENTS WHY BUSINESS ORGANISATIONS SHOULD ACT RESPONSIBLY</vt:lpstr>
      <vt:lpstr>MARKETS RULE?</vt:lpstr>
      <vt:lpstr>EXTERNAL COSTS AND BENEFITS</vt:lpstr>
      <vt:lpstr>Corporate Social Responsibility (CSR) </vt:lpstr>
      <vt:lpstr>CSR Dilemma</vt:lpstr>
      <vt:lpstr>Examples of CSR Activities</vt:lpstr>
      <vt:lpstr>Benefits to Business</vt:lpstr>
      <vt:lpstr>Limits of CSR</vt:lpstr>
      <vt:lpstr>Stakeholder Theory</vt:lpstr>
      <vt:lpstr>STAKEHOLDERS IN AN ORGANISATION</vt:lpstr>
      <vt:lpstr>CUSTOMERS AS STAKEHOLDERS</vt:lpstr>
      <vt:lpstr>‘VULNERABLE CUSTOMERS’</vt:lpstr>
      <vt:lpstr>LOCAL COMMUNITIES</vt:lpstr>
      <vt:lpstr>GOVERNMENT STAKEHOLDER ROLES</vt:lpstr>
      <vt:lpstr>ECOLOGICAL RESPONSIBILITY</vt:lpstr>
      <vt:lpstr>WHO IS CONCERNED ABOUT ECOLOGICAL ISSUES?</vt:lpstr>
      <vt:lpstr>THE ECOLOGICAL IMPACTS OF BUSINESS ORGANISATIONS</vt:lpstr>
      <vt:lpstr>ASSESSING ECOLOGICAL IMPACTS</vt:lpstr>
      <vt:lpstr>HOW “GREEN” ARE CUSTOMERS?</vt:lpstr>
      <vt:lpstr>HOW CAN BUSINESSES CAPITALISE ON ‘GREEN’ CONSUMERISM?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82</cp:revision>
  <cp:lastPrinted>2018-07-09T15:27:01Z</cp:lastPrinted>
  <dcterms:created xsi:type="dcterms:W3CDTF">2002-10-07T19:43:58Z</dcterms:created>
  <dcterms:modified xsi:type="dcterms:W3CDTF">2023-07-09T16:00:45Z</dcterms:modified>
</cp:coreProperties>
</file>