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4"/>
    <p:sldMasterId id="2147483827" r:id="rId5"/>
  </p:sldMasterIdLst>
  <p:notesMasterIdLst>
    <p:notesMasterId r:id="rId45"/>
  </p:notesMasterIdLst>
  <p:handoutMasterIdLst>
    <p:handoutMasterId r:id="rId46"/>
  </p:handoutMasterIdLst>
  <p:sldIdLst>
    <p:sldId id="378" r:id="rId6"/>
    <p:sldId id="334" r:id="rId7"/>
    <p:sldId id="373" r:id="rId8"/>
    <p:sldId id="374" r:id="rId9"/>
    <p:sldId id="345" r:id="rId10"/>
    <p:sldId id="352" r:id="rId11"/>
    <p:sldId id="359" r:id="rId12"/>
    <p:sldId id="351" r:id="rId13"/>
    <p:sldId id="350" r:id="rId14"/>
    <p:sldId id="360" r:id="rId15"/>
    <p:sldId id="361" r:id="rId16"/>
    <p:sldId id="370" r:id="rId17"/>
    <p:sldId id="362" r:id="rId18"/>
    <p:sldId id="366" r:id="rId19"/>
    <p:sldId id="367" r:id="rId20"/>
    <p:sldId id="368" r:id="rId21"/>
    <p:sldId id="369" r:id="rId22"/>
    <p:sldId id="371" r:id="rId23"/>
    <p:sldId id="348" r:id="rId24"/>
    <p:sldId id="347" r:id="rId25"/>
    <p:sldId id="376" r:id="rId26"/>
    <p:sldId id="346" r:id="rId27"/>
    <p:sldId id="344" r:id="rId28"/>
    <p:sldId id="342" r:id="rId29"/>
    <p:sldId id="340" r:id="rId30"/>
    <p:sldId id="339" r:id="rId31"/>
    <p:sldId id="338" r:id="rId32"/>
    <p:sldId id="337" r:id="rId33"/>
    <p:sldId id="336" r:id="rId34"/>
    <p:sldId id="335" r:id="rId35"/>
    <p:sldId id="357" r:id="rId36"/>
    <p:sldId id="356" r:id="rId37"/>
    <p:sldId id="355" r:id="rId38"/>
    <p:sldId id="354" r:id="rId39"/>
    <p:sldId id="353" r:id="rId40"/>
    <p:sldId id="375" r:id="rId41"/>
    <p:sldId id="377" r:id="rId42"/>
    <p:sldId id="321" r:id="rId43"/>
    <p:sldId id="380" r:id="rId44"/>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orient="horz" pos="4178">
          <p15:clr>
            <a:srgbClr val="A4A3A4"/>
          </p15:clr>
        </p15:guide>
        <p15:guide id="3" orient="horz" pos="3997">
          <p15:clr>
            <a:srgbClr val="A4A3A4"/>
          </p15:clr>
        </p15:guide>
        <p15:guide id="4" orient="horz" pos="323">
          <p15:clr>
            <a:srgbClr val="A4A3A4"/>
          </p15:clr>
        </p15:guide>
        <p15:guide id="5" orient="horz" pos="640">
          <p15:clr>
            <a:srgbClr val="A4A3A4"/>
          </p15:clr>
        </p15:guide>
        <p15:guide id="6" orient="horz" pos="958">
          <p15:clr>
            <a:srgbClr val="A4A3A4"/>
          </p15:clr>
        </p15:guide>
        <p15:guide id="7" orient="horz" pos="3838">
          <p15:clr>
            <a:srgbClr val="A4A3A4"/>
          </p15:clr>
        </p15:guide>
        <p15:guide id="8" pos="317">
          <p15:clr>
            <a:srgbClr val="A4A3A4"/>
          </p15:clr>
        </p15:guide>
        <p15:guide id="9" pos="4967">
          <p15:clr>
            <a:srgbClr val="A4A3A4"/>
          </p15:clr>
        </p15:guide>
        <p15:guide id="10" pos="4309">
          <p15:clr>
            <a:srgbClr val="A4A3A4"/>
          </p15:clr>
        </p15:guide>
        <p15:guide id="11" pos="528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2977"/>
    <a:srgbClr val="1D5C56"/>
    <a:srgbClr val="00A3A8"/>
    <a:srgbClr val="075B81"/>
    <a:srgbClr val="522464"/>
    <a:srgbClr val="855199"/>
    <a:srgbClr val="B1D8CF"/>
    <a:srgbClr val="E55800"/>
    <a:srgbClr val="E87700"/>
    <a:srgbClr val="92CB9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2DE63D5-997A-4646-A377-4702673A728D}">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344" autoAdjust="0"/>
    <p:restoredTop sz="93898" autoAdjust="0"/>
  </p:normalViewPr>
  <p:slideViewPr>
    <p:cSldViewPr showGuides="1">
      <p:cViewPr varScale="1">
        <p:scale>
          <a:sx n="108" d="100"/>
          <a:sy n="108" d="100"/>
        </p:scale>
        <p:origin x="1836" y="108"/>
      </p:cViewPr>
      <p:guideLst>
        <p:guide orient="horz" pos="4178"/>
        <p:guide orient="horz" pos="3997"/>
        <p:guide orient="horz" pos="323"/>
        <p:guide orient="horz" pos="640"/>
        <p:guide orient="horz" pos="958"/>
        <p:guide orient="horz" pos="3838"/>
        <p:guide pos="317"/>
        <p:guide pos="4967"/>
        <p:guide pos="4309"/>
        <p:guide pos="5284"/>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8.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0744F589-E07B-4902-B348-D92AD21A6D1B}" type="datetimeFigureOut">
              <a:rPr lang="en-GB" smtClean="0"/>
              <a:t>30/10/2018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660116CC-75AE-41BB-BD9D-7D1A8B883F71}" type="slidenum">
              <a:rPr lang="en-GB" smtClean="0"/>
              <a:t>‹#›</a:t>
            </a:fld>
            <a:endParaRPr lang="en-GB" dirty="0"/>
          </a:p>
        </p:txBody>
      </p:sp>
    </p:spTree>
    <p:extLst>
      <p:ext uri="{BB962C8B-B14F-4D97-AF65-F5344CB8AC3E}">
        <p14:creationId xmlns:p14="http://schemas.microsoft.com/office/powerpoint/2010/main" val="31270235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7578935D-7718-4145-BADE-1755027D22B8}" type="datetimeFigureOut">
              <a:rPr lang="en-GB" smtClean="0"/>
              <a:t>30/10/2018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A69422F8-42EC-4986-9E2B-7E69606F2F88}" type="slidenum">
              <a:rPr lang="en-GB" smtClean="0"/>
              <a:t>‹#›</a:t>
            </a:fld>
            <a:endParaRPr lang="en-GB" dirty="0"/>
          </a:p>
        </p:txBody>
      </p:sp>
    </p:spTree>
    <p:extLst>
      <p:ext uri="{BB962C8B-B14F-4D97-AF65-F5344CB8AC3E}">
        <p14:creationId xmlns:p14="http://schemas.microsoft.com/office/powerpoint/2010/main" val="1943726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noTextEdit="1"/>
          </p:cNvSpPr>
          <p:nvPr>
            <p:ph type="sldImg"/>
          </p:nvPr>
        </p:nvSpPr>
        <p:spPr>
          <a:ln/>
        </p:spPr>
      </p:sp>
      <p:sp>
        <p:nvSpPr>
          <p:cNvPr id="3174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Ask the class to discuss in groups and feed back</a:t>
            </a:r>
          </a:p>
        </p:txBody>
      </p:sp>
      <p:sp>
        <p:nvSpPr>
          <p:cNvPr id="3174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fld id="{E626221E-5A92-4BBA-A131-674B0C0BC911}" type="slidenum">
              <a:rPr lang="en-GB" altLang="en-US" sz="1200">
                <a:latin typeface="Times New Roman" pitchFamily="18" charset="0"/>
                <a:cs typeface="Arial" pitchFamily="34" charset="0"/>
              </a:rPr>
              <a:pPr/>
              <a:t>13</a:t>
            </a:fld>
            <a:endParaRPr lang="en-GB" altLang="en-US" sz="1200">
              <a:latin typeface="Times New Roman" pitchFamily="18" charset="0"/>
              <a:cs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Master" Target="../slideMasters/slideMaster1.xml"/><Relationship Id="rId5" Type="http://schemas.openxmlformats.org/officeDocument/2006/relationships/image" Target="../media/image16.png"/><Relationship Id="rId4" Type="http://schemas.openxmlformats.org/officeDocument/2006/relationships/image" Target="../media/image15.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2.xml"/><Relationship Id="rId1" Type="http://schemas.openxmlformats.org/officeDocument/2006/relationships/vmlDrawing" Target="../drawings/vmlDrawing1.vml"/><Relationship Id="rId4" Type="http://schemas.openxmlformats.org/officeDocument/2006/relationships/image" Target="../media/image18.emf"/></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507" y="381"/>
            <a:ext cx="9142985" cy="6857238"/>
          </a:xfrm>
          <a:prstGeom prst="rect">
            <a:avLst/>
          </a:prstGeom>
        </p:spPr>
      </p:pic>
      <p:sp>
        <p:nvSpPr>
          <p:cNvPr id="2" name="Title 1"/>
          <p:cNvSpPr>
            <a:spLocks noGrp="1"/>
          </p:cNvSpPr>
          <p:nvPr>
            <p:ph type="ctrTitle"/>
          </p:nvPr>
        </p:nvSpPr>
        <p:spPr>
          <a:xfrm>
            <a:off x="540000" y="4788000"/>
            <a:ext cx="7848350" cy="643281"/>
          </a:xfrm>
        </p:spPr>
        <p:txBody>
          <a:bodyPr anchor="t" anchorCtr="0">
            <a:normAutofit/>
          </a:bodyPr>
          <a:lstStyle>
            <a:lvl1pPr algn="l">
              <a:defRPr sz="3200">
                <a:solidFill>
                  <a:schemeClr val="bg1"/>
                </a:solidFill>
              </a:defRPr>
            </a:lvl1pPr>
          </a:lstStyle>
          <a:p>
            <a:r>
              <a:rPr lang="en-US" smtClean="0"/>
              <a:t>Click to edit Master title style</a:t>
            </a:r>
            <a:endParaRPr lang="en-GB" dirty="0"/>
          </a:p>
        </p:txBody>
      </p:sp>
      <p:sp>
        <p:nvSpPr>
          <p:cNvPr id="3" name="Subtitle 2"/>
          <p:cNvSpPr>
            <a:spLocks noGrp="1"/>
          </p:cNvSpPr>
          <p:nvPr>
            <p:ph type="subTitle" idx="1"/>
          </p:nvPr>
        </p:nvSpPr>
        <p:spPr>
          <a:xfrm>
            <a:off x="540000" y="5256000"/>
            <a:ext cx="7848350" cy="766936"/>
          </a:xfrm>
        </p:spPr>
        <p:txBody>
          <a:bodyPr anchor="t" anchorCtr="0">
            <a:normAutofit/>
          </a:bodyPr>
          <a:lstStyle>
            <a:lvl1pPr marL="0" indent="0" algn="l">
              <a:buNone/>
              <a:defRPr sz="32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40000" y="4176000"/>
            <a:ext cx="1800000" cy="376801"/>
          </a:xfrm>
          <a:prstGeom prst="rect">
            <a:avLst/>
          </a:prstGeom>
        </p:spPr>
      </p:pic>
    </p:spTree>
    <p:extLst>
      <p:ext uri="{BB962C8B-B14F-4D97-AF65-F5344CB8AC3E}">
        <p14:creationId xmlns:p14="http://schemas.microsoft.com/office/powerpoint/2010/main" val="17199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col">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pic>
        <p:nvPicPr>
          <p:cNvPr id="12" name="Picture 1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3" name="Slide Number Placeholder 13"/>
          <p:cNvSpPr>
            <a:spLocks noGrp="1"/>
          </p:cNvSpPr>
          <p:nvPr>
            <p:ph type="sldNum" sz="quarter" idx="16"/>
          </p:nvPr>
        </p:nvSpPr>
        <p:spPr>
          <a:xfrm>
            <a:off x="3954742" y="6309320"/>
            <a:ext cx="1233500" cy="365125"/>
          </a:xfrm>
        </p:spPr>
        <p:txBody>
          <a:bodyPr lIns="0" tIns="0" rIns="0" bIns="0" anchor="t" anchorCtr="0"/>
          <a:lstStyle>
            <a:lvl1pPr algn="ctr">
              <a:defRPr>
                <a:latin typeface="Liberation Sans" panose="020B0604020202020204" pitchFamily="34" charset="0"/>
                <a:ea typeface="Liberation Sans" panose="020B0604020202020204" pitchFamily="34" charset="0"/>
                <a:cs typeface="Liberation Sans" panose="020B0604020202020204" pitchFamily="34" charset="0"/>
              </a:defRPr>
            </a:lvl1pPr>
          </a:lstStyle>
          <a:p>
            <a:fld id="{702C51A5-30FB-4CEB-9C7C-A7D3DCD76AFF}" type="slidenum">
              <a:rPr lang="en-GB" smtClean="0"/>
              <a:pPr/>
              <a:t>‹#›</a:t>
            </a:fld>
            <a:endParaRPr lang="en-GB" dirty="0"/>
          </a:p>
        </p:txBody>
      </p:sp>
      <p:sp>
        <p:nvSpPr>
          <p:cNvPr id="15"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1</a:t>
            </a:r>
          </a:p>
        </p:txBody>
      </p:sp>
      <p:sp>
        <p:nvSpPr>
          <p:cNvPr id="18"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2</a:t>
            </a:r>
          </a:p>
        </p:txBody>
      </p:sp>
      <p:sp>
        <p:nvSpPr>
          <p:cNvPr id="19" name="Title 1"/>
          <p:cNvSpPr>
            <a:spLocks noGrp="1"/>
          </p:cNvSpPr>
          <p:nvPr>
            <p:ph type="title"/>
          </p:nvPr>
        </p:nvSpPr>
        <p:spPr>
          <a:xfrm>
            <a:off x="503548" y="512676"/>
            <a:ext cx="5508000" cy="396000"/>
          </a:xfrm>
        </p:spPr>
        <p:txBody>
          <a:bodyPr/>
          <a:lstStyle>
            <a:lvl1pPr>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US" smtClean="0"/>
              <a:t>Click to edit Master title style</a:t>
            </a:r>
            <a:endParaRPr lang="en-GB" dirty="0"/>
          </a:p>
        </p:txBody>
      </p:sp>
      <p:sp>
        <p:nvSpPr>
          <p:cNvPr id="3" name="Content Placeholder 2"/>
          <p:cNvSpPr>
            <a:spLocks noGrp="1"/>
          </p:cNvSpPr>
          <p:nvPr>
            <p:ph sz="quarter" idx="19"/>
          </p:nvPr>
        </p:nvSpPr>
        <p:spPr>
          <a:xfrm>
            <a:off x="503238" y="1520825"/>
            <a:ext cx="63373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20" name="Text Placeholder 8"/>
          <p:cNvSpPr>
            <a:spLocks noGrp="1"/>
          </p:cNvSpPr>
          <p:nvPr>
            <p:ph type="body" sz="quarter" idx="13" hasCustomPrompt="1"/>
          </p:nvPr>
        </p:nvSpPr>
        <p:spPr>
          <a:xfrm>
            <a:off x="503746" y="944724"/>
            <a:ext cx="5508000"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solidFill>
                  <a:schemeClr val="accent1"/>
                </a:solidFill>
              </a:defRPr>
            </a:lvl2pPr>
            <a:lvl3pPr marL="0" indent="0">
              <a:buNone/>
              <a:defRPr>
                <a:solidFill>
                  <a:schemeClr val="accent1"/>
                </a:solidFill>
              </a:defRPr>
            </a:lvl3pPr>
            <a:lvl4pPr marL="0" indent="0">
              <a:buNone/>
              <a:defRPr/>
            </a:lvl4pPr>
            <a:lvl5pPr marL="0" indent="0">
              <a:buNone/>
              <a:defRPr/>
            </a:lvl5pPr>
          </a:lstStyle>
          <a:p>
            <a:pPr lvl="0"/>
            <a:r>
              <a:rPr lang="en-US" dirty="0"/>
              <a:t>Click to edit sub </a:t>
            </a:r>
            <a:r>
              <a:rPr lang="en-US" dirty="0" smtClean="0"/>
              <a:t>title</a:t>
            </a:r>
          </a:p>
        </p:txBody>
      </p:sp>
    </p:spTree>
    <p:extLst>
      <p:ext uri="{BB962C8B-B14F-4D97-AF65-F5344CB8AC3E}">
        <p14:creationId xmlns:p14="http://schemas.microsoft.com/office/powerpoint/2010/main" val="3878846354"/>
      </p:ext>
    </p:extLst>
  </p:cSld>
  <p:clrMapOvr>
    <a:masterClrMapping/>
  </p:clrMapOvr>
  <p:extLst mod="1">
    <p:ext uri="{DCECCB84-F9BA-43D5-87BE-67443E8EF086}">
      <p15:sldGuideLst xmlns:p15="http://schemas.microsoft.com/office/powerpoint/2012/main">
        <p15:guide id="1" orient="horz" pos="323" userDrawn="1">
          <p15:clr>
            <a:srgbClr val="FBAE40"/>
          </p15:clr>
        </p15:guide>
        <p15:guide id="2" pos="317" userDrawn="1">
          <p15:clr>
            <a:srgbClr val="FBAE40"/>
          </p15:clr>
        </p15:guide>
        <p15:guide id="3" orient="horz" pos="595" userDrawn="1">
          <p15:clr>
            <a:srgbClr val="FBAE40"/>
          </p15:clr>
        </p15:guide>
        <p15:guide id="4" orient="horz" pos="958" userDrawn="1">
          <p15:clr>
            <a:srgbClr val="FBAE40"/>
          </p15:clr>
        </p15:guide>
        <p15:guide id="5" orient="horz" pos="3748" userDrawn="1">
          <p15:clr>
            <a:srgbClr val="FBAE40"/>
          </p15:clr>
        </p15:guide>
        <p15:guide id="6" pos="4309"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col">
    <p:spTree>
      <p:nvGrpSpPr>
        <p:cNvPr id="1" name=""/>
        <p:cNvGrpSpPr/>
        <p:nvPr/>
      </p:nvGrpSpPr>
      <p:grpSpPr>
        <a:xfrm>
          <a:off x="0" y="0"/>
          <a:ext cx="0" cy="0"/>
          <a:chOff x="0" y="0"/>
          <a:chExt cx="0" cy="0"/>
        </a:xfrm>
      </p:grpSpPr>
      <p:pic>
        <p:nvPicPr>
          <p:cNvPr id="17" name="Picture 1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pic>
        <p:nvPicPr>
          <p:cNvPr id="18" name="Picture 1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9"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atin typeface="Liberation Sans" panose="020B0604020202020204" pitchFamily="34" charset="0"/>
                <a:ea typeface="Liberation Sans" panose="020B0604020202020204" pitchFamily="34" charset="0"/>
                <a:cs typeface="Liberation Sans" panose="020B0604020202020204" pitchFamily="34" charset="0"/>
              </a:defRPr>
            </a:lvl1pPr>
          </a:lstStyle>
          <a:p>
            <a:fld id="{702C51A5-30FB-4CEB-9C7C-A7D3DCD76AFF}" type="slidenum">
              <a:rPr lang="en-GB" smtClean="0"/>
              <a:pPr/>
              <a:t>‹#›</a:t>
            </a:fld>
            <a:endParaRPr lang="en-GB" dirty="0"/>
          </a:p>
        </p:txBody>
      </p:sp>
      <p:sp>
        <p:nvSpPr>
          <p:cNvPr id="20" name="Title 1"/>
          <p:cNvSpPr>
            <a:spLocks noGrp="1"/>
          </p:cNvSpPr>
          <p:nvPr>
            <p:ph type="title"/>
          </p:nvPr>
        </p:nvSpPr>
        <p:spPr>
          <a:xfrm>
            <a:off x="503548" y="503952"/>
            <a:ext cx="5508315" cy="404768"/>
          </a:xfrm>
        </p:spPr>
        <p:txBody>
          <a:bodyPr/>
          <a:lstStyle>
            <a:lvl1pPr>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US" smtClean="0"/>
              <a:t>Click to edit Master title style</a:t>
            </a:r>
            <a:endParaRPr lang="en-GB" dirty="0"/>
          </a:p>
        </p:txBody>
      </p:sp>
      <p:sp>
        <p:nvSpPr>
          <p:cNvPr id="21" name="Picture Placeholder 15"/>
          <p:cNvSpPr>
            <a:spLocks noGrp="1"/>
          </p:cNvSpPr>
          <p:nvPr>
            <p:ph type="pic" sz="quarter" idx="17" hasCustomPrompt="1"/>
          </p:nvPr>
        </p:nvSpPr>
        <p:spPr>
          <a:xfrm>
            <a:off x="503548" y="6345324"/>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1</a:t>
            </a:r>
          </a:p>
        </p:txBody>
      </p:sp>
      <p:sp>
        <p:nvSpPr>
          <p:cNvPr id="22" name="Picture Placeholder 15"/>
          <p:cNvSpPr>
            <a:spLocks noGrp="1"/>
          </p:cNvSpPr>
          <p:nvPr>
            <p:ph type="pic" sz="quarter" idx="18" hasCustomPrompt="1"/>
          </p:nvPr>
        </p:nvSpPr>
        <p:spPr>
          <a:xfrm>
            <a:off x="1871820" y="6345324"/>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2</a:t>
            </a:r>
          </a:p>
        </p:txBody>
      </p:sp>
      <p:sp>
        <p:nvSpPr>
          <p:cNvPr id="23" name="Text Placeholder 8"/>
          <p:cNvSpPr>
            <a:spLocks noGrp="1"/>
          </p:cNvSpPr>
          <p:nvPr>
            <p:ph type="body" sz="quarter" idx="13" hasCustomPrompt="1"/>
          </p:nvPr>
        </p:nvSpPr>
        <p:spPr>
          <a:xfrm>
            <a:off x="498015" y="944433"/>
            <a:ext cx="5513847"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3" name="Content Placeholder 2"/>
          <p:cNvSpPr>
            <a:spLocks noGrp="1"/>
          </p:cNvSpPr>
          <p:nvPr>
            <p:ph sz="quarter" idx="23"/>
          </p:nvPr>
        </p:nvSpPr>
        <p:spPr>
          <a:xfrm>
            <a:off x="503238" y="1520825"/>
            <a:ext cx="316865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3" name="Content Placeholder 2"/>
          <p:cNvSpPr>
            <a:spLocks noGrp="1"/>
          </p:cNvSpPr>
          <p:nvPr>
            <p:ph sz="quarter" idx="24"/>
          </p:nvPr>
        </p:nvSpPr>
        <p:spPr>
          <a:xfrm>
            <a:off x="4063566" y="1520825"/>
            <a:ext cx="316865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96536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mage plus title">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pic>
        <p:nvPicPr>
          <p:cNvPr id="16" name="Picture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7"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8" name="Title 1"/>
          <p:cNvSpPr>
            <a:spLocks noGrp="1"/>
          </p:cNvSpPr>
          <p:nvPr>
            <p:ph type="ctrTitle"/>
          </p:nvPr>
        </p:nvSpPr>
        <p:spPr>
          <a:xfrm>
            <a:off x="503548" y="4745763"/>
            <a:ext cx="6300538" cy="447433"/>
          </a:xfrm>
        </p:spPr>
        <p:txBody>
          <a:bodyPr>
            <a:normAutofit/>
          </a:bodyPr>
          <a:lstStyle>
            <a:lvl1pPr algn="l">
              <a:defRPr sz="2800">
                <a:solidFill>
                  <a:srgbClr val="032977"/>
                </a:solidFill>
              </a:defRPr>
            </a:lvl1pPr>
          </a:lstStyle>
          <a:p>
            <a:r>
              <a:rPr lang="en-US" smtClean="0"/>
              <a:t>Click to edit Master title style</a:t>
            </a:r>
            <a:endParaRPr lang="en-GB" dirty="0"/>
          </a:p>
        </p:txBody>
      </p:sp>
      <p:sp>
        <p:nvSpPr>
          <p:cNvPr id="19" name="Subtitle 2"/>
          <p:cNvSpPr>
            <a:spLocks noGrp="1"/>
          </p:cNvSpPr>
          <p:nvPr>
            <p:ph type="subTitle" idx="1"/>
          </p:nvPr>
        </p:nvSpPr>
        <p:spPr>
          <a:xfrm>
            <a:off x="503239" y="5229200"/>
            <a:ext cx="6337300" cy="396044"/>
          </a:xfrm>
        </p:spPr>
        <p:txBody>
          <a:bodyPr>
            <a:normAutofit/>
          </a:bodyPr>
          <a:lstStyle>
            <a:lvl1pPr marL="0" indent="0" algn="l">
              <a:buNone/>
              <a:defRPr sz="1800">
                <a:solidFill>
                  <a:srgbClr val="032977"/>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a:p>
        </p:txBody>
      </p:sp>
      <p:sp>
        <p:nvSpPr>
          <p:cNvPr id="20"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1"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2" name="Picture Placeholder 2"/>
          <p:cNvSpPr>
            <a:spLocks noGrp="1"/>
          </p:cNvSpPr>
          <p:nvPr>
            <p:ph type="pic" sz="quarter" idx="20"/>
          </p:nvPr>
        </p:nvSpPr>
        <p:spPr>
          <a:xfrm>
            <a:off x="503549" y="588638"/>
            <a:ext cx="6336990" cy="4105275"/>
          </a:xfrm>
          <a:prstGeom prst="rect">
            <a:avLst/>
          </a:prstGeom>
        </p:spPr>
        <p:txBody>
          <a:bodyPr/>
          <a:lstStyle/>
          <a:p>
            <a:r>
              <a:rPr lang="en-US" smtClean="0"/>
              <a:t>Click icon to add picture</a:t>
            </a:r>
            <a:endParaRPr lang="en-US" dirty="0"/>
          </a:p>
        </p:txBody>
      </p:sp>
    </p:spTree>
    <p:extLst>
      <p:ext uri="{BB962C8B-B14F-4D97-AF65-F5344CB8AC3E}">
        <p14:creationId xmlns:p14="http://schemas.microsoft.com/office/powerpoint/2010/main" val="1757516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l + circle image">
    <p:spTree>
      <p:nvGrpSpPr>
        <p:cNvPr id="1" name=""/>
        <p:cNvGrpSpPr/>
        <p:nvPr/>
      </p:nvGrpSpPr>
      <p:grpSpPr>
        <a:xfrm>
          <a:off x="0" y="0"/>
          <a:ext cx="0" cy="0"/>
          <a:chOff x="0" y="0"/>
          <a:chExt cx="0" cy="0"/>
        </a:xfrm>
      </p:grpSpPr>
      <p:pic>
        <p:nvPicPr>
          <p:cNvPr id="12" name="Picture 11" descr="BLUE2_New.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1" name="Title 1"/>
          <p:cNvSpPr>
            <a:spLocks noGrp="1"/>
          </p:cNvSpPr>
          <p:nvPr>
            <p:ph type="title"/>
          </p:nvPr>
        </p:nvSpPr>
        <p:spPr>
          <a:xfrm>
            <a:off x="503746" y="512676"/>
            <a:ext cx="7381367" cy="404768"/>
          </a:xfrm>
        </p:spPr>
        <p:txBody>
          <a:bodyPr/>
          <a:lstStyle>
            <a:lvl1pPr>
              <a:defRPr>
                <a:solidFill>
                  <a:srgbClr val="032977"/>
                </a:solidFill>
              </a:defRPr>
            </a:lvl1pPr>
          </a:lstStyle>
          <a:p>
            <a:r>
              <a:rPr lang="en-US" smtClean="0"/>
              <a:t>Click to edit Master title style</a:t>
            </a:r>
            <a:endParaRPr lang="en-GB" dirty="0"/>
          </a:p>
        </p:txBody>
      </p:sp>
      <p:sp>
        <p:nvSpPr>
          <p:cNvPr id="22" name="Text Placeholder 8"/>
          <p:cNvSpPr>
            <a:spLocks noGrp="1"/>
          </p:cNvSpPr>
          <p:nvPr>
            <p:ph type="body" sz="quarter" idx="13" hasCustomPrompt="1"/>
          </p:nvPr>
        </p:nvSpPr>
        <p:spPr>
          <a:xfrm>
            <a:off x="503746" y="944724"/>
            <a:ext cx="7381367"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pic>
        <p:nvPicPr>
          <p:cNvPr id="23" name="Picture 22" descr="Additional2.jpg"/>
          <p:cNvPicPr>
            <a:picLocks noChangeAspect="1"/>
          </p:cNvPicPr>
          <p:nvPr userDrawn="1"/>
        </p:nvPicPr>
        <p:blipFill rotWithShape="1">
          <a:blip r:embed="rId3" cstate="print">
            <a:extLst>
              <a:ext uri="{28A0092B-C50C-407E-A947-70E740481C1C}">
                <a14:useLocalDpi xmlns:a14="http://schemas.microsoft.com/office/drawing/2010/main" val="0"/>
              </a:ext>
            </a:extLst>
          </a:blip>
          <a:srcRect/>
          <a:stretch/>
        </p:blipFill>
        <p:spPr>
          <a:xfrm>
            <a:off x="7753349" y="6362700"/>
            <a:ext cx="1382291" cy="495672"/>
          </a:xfrm>
          <a:prstGeom prst="rect">
            <a:avLst/>
          </a:prstGeom>
        </p:spPr>
      </p:pic>
      <p:sp>
        <p:nvSpPr>
          <p:cNvPr id="24"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5"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755824" y="4559430"/>
            <a:ext cx="1495670" cy="1495670"/>
          </a:xfrm>
          <a:prstGeom prst="ellipse">
            <a:avLst/>
          </a:prstGeom>
        </p:spPr>
        <p:txBody>
          <a:bodyPr>
            <a:noAutofit/>
          </a:bodyPr>
          <a:lstStyle>
            <a:lvl1pPr marL="0" indent="0">
              <a:buNone/>
              <a:defRPr sz="1800">
                <a:latin typeface="Arial" panose="020B0604020202020204" pitchFamily="34" charset="0"/>
                <a:cs typeface="Arial" panose="020B0604020202020204" pitchFamily="34" charset="0"/>
              </a:defRPr>
            </a:lvl1pPr>
          </a:lstStyle>
          <a:p>
            <a:r>
              <a:rPr lang="en-US" smtClean="0"/>
              <a:t>Click icon to add picture</a:t>
            </a:r>
            <a:endParaRPr lang="en-GB" dirty="0"/>
          </a:p>
        </p:txBody>
      </p:sp>
      <p:sp>
        <p:nvSpPr>
          <p:cNvPr id="3" name="Content Placeholder 2"/>
          <p:cNvSpPr>
            <a:spLocks noGrp="1"/>
          </p:cNvSpPr>
          <p:nvPr>
            <p:ph sz="quarter" idx="19"/>
          </p:nvPr>
        </p:nvSpPr>
        <p:spPr>
          <a:xfrm>
            <a:off x="503238" y="1520825"/>
            <a:ext cx="3420000" cy="26638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3" name="Content Placeholder 2"/>
          <p:cNvSpPr>
            <a:spLocks noGrp="1"/>
          </p:cNvSpPr>
          <p:nvPr>
            <p:ph sz="quarter" idx="20"/>
          </p:nvPr>
        </p:nvSpPr>
        <p:spPr>
          <a:xfrm>
            <a:off x="4466837" y="1520825"/>
            <a:ext cx="34200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129580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Slide (Sml Crcl - Header)">
    <p:spTree>
      <p:nvGrpSpPr>
        <p:cNvPr id="1" name=""/>
        <p:cNvGrpSpPr/>
        <p:nvPr/>
      </p:nvGrpSpPr>
      <p:grpSpPr>
        <a:xfrm>
          <a:off x="0" y="0"/>
          <a:ext cx="0" cy="0"/>
          <a:chOff x="0" y="0"/>
          <a:chExt cx="0" cy="0"/>
        </a:xfrm>
      </p:grpSpPr>
      <p:pic>
        <p:nvPicPr>
          <p:cNvPr id="12" name="Picture 11" descr="BLUE2_New.png"/>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rot="10800000">
            <a:off x="0" y="-1"/>
            <a:ext cx="9144000" cy="2275217"/>
          </a:xfrm>
          <a:prstGeom prst="rect">
            <a:avLst/>
          </a:prstGeom>
        </p:spPr>
      </p:pic>
      <p:pic>
        <p:nvPicPr>
          <p:cNvPr id="11" name="Picture 1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22" name="Title 1"/>
          <p:cNvSpPr>
            <a:spLocks noGrp="1"/>
          </p:cNvSpPr>
          <p:nvPr>
            <p:ph type="title"/>
          </p:nvPr>
        </p:nvSpPr>
        <p:spPr>
          <a:xfrm>
            <a:off x="503548" y="503952"/>
            <a:ext cx="5510057" cy="404768"/>
          </a:xfrm>
        </p:spPr>
        <p:txBody>
          <a:bodyPr/>
          <a:lstStyle>
            <a:lvl1pPr>
              <a:defRPr>
                <a:solidFill>
                  <a:srgbClr val="032977"/>
                </a:solidFill>
              </a:defRPr>
            </a:lvl1pPr>
          </a:lstStyle>
          <a:p>
            <a:r>
              <a:rPr lang="en-US" smtClean="0"/>
              <a:t>Click to edit Master title style</a:t>
            </a:r>
            <a:endParaRPr lang="en-GB" dirty="0"/>
          </a:p>
        </p:txBody>
      </p:sp>
      <p:sp>
        <p:nvSpPr>
          <p:cNvPr id="23" name="Text Placeholder 8"/>
          <p:cNvSpPr>
            <a:spLocks noGrp="1"/>
          </p:cNvSpPr>
          <p:nvPr>
            <p:ph type="body" sz="quarter" idx="13" hasCustomPrompt="1"/>
          </p:nvPr>
        </p:nvSpPr>
        <p:spPr>
          <a:xfrm>
            <a:off x="516287" y="944724"/>
            <a:ext cx="5495576"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4"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5"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6880577" y="323860"/>
            <a:ext cx="1512923" cy="1512923"/>
          </a:xfrm>
          <a:prstGeom prst="ellipse">
            <a:avLst/>
          </a:prstGeom>
        </p:spPr>
        <p:txBody>
          <a:bodyPr>
            <a:noAutofit/>
          </a:bodyPr>
          <a:lstStyle>
            <a:lvl1pPr marL="0" indent="0">
              <a:buNone/>
              <a:defRPr sz="1800">
                <a:latin typeface="Arial" panose="020B0604020202020204" pitchFamily="34" charset="0"/>
                <a:cs typeface="Arial" panose="020B0604020202020204" pitchFamily="34" charset="0"/>
              </a:defRPr>
            </a:lvl1pPr>
          </a:lstStyle>
          <a:p>
            <a:r>
              <a:rPr lang="en-US" smtClean="0"/>
              <a:t>Click icon to add picture</a:t>
            </a:r>
            <a:endParaRPr lang="en-GB" dirty="0"/>
          </a:p>
        </p:txBody>
      </p:sp>
      <p:sp>
        <p:nvSpPr>
          <p:cNvPr id="3" name="Content Placeholder 2"/>
          <p:cNvSpPr>
            <a:spLocks noGrp="1"/>
          </p:cNvSpPr>
          <p:nvPr>
            <p:ph sz="quarter" idx="19"/>
          </p:nvPr>
        </p:nvSpPr>
        <p:spPr>
          <a:xfrm>
            <a:off x="503238" y="1520825"/>
            <a:ext cx="4500562"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3" name="Content Placeholder 2"/>
          <p:cNvSpPr>
            <a:spLocks noGrp="1"/>
          </p:cNvSpPr>
          <p:nvPr>
            <p:ph sz="quarter" idx="20"/>
          </p:nvPr>
        </p:nvSpPr>
        <p:spPr>
          <a:xfrm>
            <a:off x="5364163" y="2276475"/>
            <a:ext cx="3024187" cy="380759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extLst>
      <p:ext uri="{BB962C8B-B14F-4D97-AF65-F5344CB8AC3E}">
        <p14:creationId xmlns:p14="http://schemas.microsoft.com/office/powerpoint/2010/main" val="2502954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Slide (Discreet)">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2" name="Picture Placeholder 15"/>
          <p:cNvSpPr>
            <a:spLocks noGrp="1"/>
          </p:cNvSpPr>
          <p:nvPr>
            <p:ph type="pic" sz="quarter" idx="17" hasCustomPrompt="1"/>
          </p:nvPr>
        </p:nvSpPr>
        <p:spPr>
          <a:xfrm>
            <a:off x="519038" y="6345368"/>
            <a:ext cx="1080000" cy="396000"/>
          </a:xfrm>
          <a:prstGeom prst="rect">
            <a:avLst/>
          </a:prstGeom>
        </p:spPr>
        <p:txBody>
          <a:bodyPr>
            <a:noAutofit/>
          </a:bodyPr>
          <a:lstStyle>
            <a:lvl1pPr marL="0" indent="0">
              <a:buNone/>
              <a:defRPr sz="1600"/>
            </a:lvl1pPr>
          </a:lstStyle>
          <a:p>
            <a:r>
              <a:rPr lang="en-GB" dirty="0"/>
              <a:t>Partner logo 1</a:t>
            </a:r>
          </a:p>
        </p:txBody>
      </p:sp>
      <p:sp>
        <p:nvSpPr>
          <p:cNvPr id="13" name="Picture Placeholder 15"/>
          <p:cNvSpPr>
            <a:spLocks noGrp="1"/>
          </p:cNvSpPr>
          <p:nvPr>
            <p:ph type="pic" sz="quarter" idx="18" hasCustomPrompt="1"/>
          </p:nvPr>
        </p:nvSpPr>
        <p:spPr>
          <a:xfrm>
            <a:off x="1820486" y="6345368"/>
            <a:ext cx="1080000" cy="396000"/>
          </a:xfrm>
          <a:prstGeom prst="rect">
            <a:avLst/>
          </a:prstGeom>
        </p:spPr>
        <p:txBody>
          <a:bodyPr>
            <a:noAutofit/>
          </a:bodyPr>
          <a:lstStyle>
            <a:lvl1pPr marL="0" indent="0">
              <a:buNone/>
              <a:defRPr sz="1600"/>
            </a:lvl1pPr>
          </a:lstStyle>
          <a:p>
            <a:r>
              <a:rPr lang="en-GB" dirty="0"/>
              <a:t>Partner logo 2</a:t>
            </a:r>
          </a:p>
        </p:txBody>
      </p:sp>
      <p:sp>
        <p:nvSpPr>
          <p:cNvPr id="14"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7" name="Text Placeholder 8"/>
          <p:cNvSpPr>
            <a:spLocks noGrp="1"/>
          </p:cNvSpPr>
          <p:nvPr>
            <p:ph type="body" sz="quarter" idx="13" hasCustomPrompt="1"/>
          </p:nvPr>
        </p:nvSpPr>
        <p:spPr>
          <a:xfrm>
            <a:off x="504216" y="944724"/>
            <a:ext cx="6696076" cy="395288"/>
          </a:xfrm>
          <a:prstGeom prst="rect">
            <a:avLst/>
          </a:prstGeom>
        </p:spPr>
        <p:txBody>
          <a:bodyPr/>
          <a:lstStyle>
            <a:lvl1pPr marL="0" indent="0">
              <a:buNone/>
              <a:defRPr b="0">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3" name="Content Placeholder 2"/>
          <p:cNvSpPr>
            <a:spLocks noGrp="1"/>
          </p:cNvSpPr>
          <p:nvPr>
            <p:ph sz="quarter" idx="19"/>
          </p:nvPr>
        </p:nvSpPr>
        <p:spPr>
          <a:xfrm>
            <a:off x="503238" y="1520825"/>
            <a:ext cx="7381875"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2" name="Title 1"/>
          <p:cNvSpPr>
            <a:spLocks noGrp="1"/>
          </p:cNvSpPr>
          <p:nvPr>
            <p:ph type="title"/>
          </p:nvPr>
        </p:nvSpPr>
        <p:spPr>
          <a:xfrm>
            <a:off x="492894" y="512763"/>
            <a:ext cx="6707398" cy="454062"/>
          </a:xfrm>
        </p:spPr>
        <p:txBody>
          <a:bodyPr/>
          <a:lstStyle/>
          <a:p>
            <a:r>
              <a:rPr lang="en-US" smtClean="0"/>
              <a:t>Click to edit Master title style</a:t>
            </a:r>
            <a:endParaRPr lang="en-GB" dirty="0"/>
          </a:p>
        </p:txBody>
      </p:sp>
      <p:pic>
        <p:nvPicPr>
          <p:cNvPr id="10" name="Picture 9"/>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512050" y="-19050"/>
            <a:ext cx="1651000" cy="1727200"/>
          </a:xfrm>
          <a:prstGeom prst="rect">
            <a:avLst/>
          </a:prstGeom>
        </p:spPr>
      </p:pic>
    </p:spTree>
    <p:extLst>
      <p:ext uri="{BB962C8B-B14F-4D97-AF65-F5344CB8AC3E}">
        <p14:creationId xmlns:p14="http://schemas.microsoft.com/office/powerpoint/2010/main" val="659276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ivider Slide (Wht Bckgrnd)">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381"/>
            <a:ext cx="9142984" cy="6857238"/>
          </a:xfrm>
          <a:prstGeom prst="rect">
            <a:avLst/>
          </a:prstGeom>
        </p:spPr>
      </p:pic>
      <p:pic>
        <p:nvPicPr>
          <p:cNvPr id="12" name="Picture 11"/>
          <p:cNvPicPr>
            <a:picLocks noChangeAspect="1"/>
          </p:cNvPicPr>
          <p:nvPr userDrawn="1"/>
        </p:nvPicPr>
        <p:blipFill rotWithShape="1">
          <a:blip r:embed="rId3" cstate="print">
            <a:extLst>
              <a:ext uri="{28A0092B-C50C-407E-A947-70E740481C1C}">
                <a14:useLocalDpi xmlns:a14="http://schemas.microsoft.com/office/drawing/2010/main" val="0"/>
              </a:ext>
            </a:extLst>
          </a:blip>
          <a:srcRect t="14634"/>
          <a:stretch/>
        </p:blipFill>
        <p:spPr>
          <a:xfrm>
            <a:off x="0" y="6368995"/>
            <a:ext cx="9144000" cy="489005"/>
          </a:xfrm>
          <a:prstGeom prst="rect">
            <a:avLst/>
          </a:prstGeom>
        </p:spPr>
      </p:pic>
      <p:sp>
        <p:nvSpPr>
          <p:cNvPr id="13"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7" name="Title 1"/>
          <p:cNvSpPr>
            <a:spLocks noGrp="1"/>
          </p:cNvSpPr>
          <p:nvPr>
            <p:ph type="title"/>
          </p:nvPr>
        </p:nvSpPr>
        <p:spPr>
          <a:xfrm>
            <a:off x="503238" y="512044"/>
            <a:ext cx="5590964" cy="404768"/>
          </a:xfrm>
        </p:spPr>
        <p:txBody>
          <a:bodyPr/>
          <a:lstStyle>
            <a:lvl1pPr>
              <a:defRPr>
                <a:solidFill>
                  <a:srgbClr val="032977"/>
                </a:solidFill>
              </a:defRPr>
            </a:lvl1pPr>
          </a:lstStyle>
          <a:p>
            <a:r>
              <a:rPr lang="en-US" smtClean="0"/>
              <a:t>Click to edit Master title style</a:t>
            </a:r>
            <a:endParaRPr lang="en-GB" dirty="0"/>
          </a:p>
        </p:txBody>
      </p:sp>
      <p:sp>
        <p:nvSpPr>
          <p:cNvPr id="18" name="Text Placeholder 8"/>
          <p:cNvSpPr>
            <a:spLocks noGrp="1"/>
          </p:cNvSpPr>
          <p:nvPr>
            <p:ph type="body" sz="quarter" idx="19" hasCustomPrompt="1"/>
          </p:nvPr>
        </p:nvSpPr>
        <p:spPr>
          <a:xfrm>
            <a:off x="503549" y="945480"/>
            <a:ext cx="5220580"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2"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3"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4" name="Picture Placeholder 8"/>
          <p:cNvSpPr>
            <a:spLocks noGrp="1"/>
          </p:cNvSpPr>
          <p:nvPr>
            <p:ph type="pic" sz="quarter" idx="20"/>
          </p:nvPr>
        </p:nvSpPr>
        <p:spPr>
          <a:xfrm>
            <a:off x="3734890"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r>
              <a:rPr lang="en-US" smtClean="0"/>
              <a:t>Click icon to add picture</a:t>
            </a:r>
            <a:endParaRPr lang="en-GB" dirty="0"/>
          </a:p>
        </p:txBody>
      </p:sp>
    </p:spTree>
    <p:extLst>
      <p:ext uri="{BB962C8B-B14F-4D97-AF65-F5344CB8AC3E}">
        <p14:creationId xmlns:p14="http://schemas.microsoft.com/office/powerpoint/2010/main" val="102439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 (Gry Bckgrnd)">
    <p:spTree>
      <p:nvGrpSpPr>
        <p:cNvPr id="1" name=""/>
        <p:cNvGrpSpPr/>
        <p:nvPr/>
      </p:nvGrpSpPr>
      <p:grpSpPr>
        <a:xfrm>
          <a:off x="0" y="0"/>
          <a:ext cx="0" cy="0"/>
          <a:chOff x="0" y="0"/>
          <a:chExt cx="0" cy="0"/>
        </a:xfrm>
      </p:grpSpPr>
      <p:pic>
        <p:nvPicPr>
          <p:cNvPr id="12" name="Picture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5" y="381"/>
            <a:ext cx="9142982" cy="6857237"/>
          </a:xfrm>
          <a:prstGeom prst="rect">
            <a:avLst/>
          </a:prstGeom>
        </p:spPr>
      </p:pic>
      <p:pic>
        <p:nvPicPr>
          <p:cNvPr id="13" name="Picture 12"/>
          <p:cNvPicPr>
            <a:picLocks noChangeAspect="1"/>
          </p:cNvPicPr>
          <p:nvPr userDrawn="1"/>
        </p:nvPicPr>
        <p:blipFill rotWithShape="1">
          <a:blip r:embed="rId3" cstate="print">
            <a:extLst>
              <a:ext uri="{28A0092B-C50C-407E-A947-70E740481C1C}">
                <a14:useLocalDpi xmlns:a14="http://schemas.microsoft.com/office/drawing/2010/main" val="0"/>
              </a:ext>
            </a:extLst>
          </a:blip>
          <a:srcRect t="11858"/>
          <a:stretch/>
        </p:blipFill>
        <p:spPr>
          <a:xfrm>
            <a:off x="0" y="6353092"/>
            <a:ext cx="9144000" cy="504908"/>
          </a:xfrm>
          <a:prstGeom prst="rect">
            <a:avLst/>
          </a:prstGeom>
        </p:spPr>
      </p:pic>
      <p:sp>
        <p:nvSpPr>
          <p:cNvPr id="17"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8" name="Title 1"/>
          <p:cNvSpPr>
            <a:spLocks noGrp="1"/>
          </p:cNvSpPr>
          <p:nvPr>
            <p:ph type="title"/>
          </p:nvPr>
        </p:nvSpPr>
        <p:spPr>
          <a:xfrm>
            <a:off x="503548" y="512676"/>
            <a:ext cx="5590964" cy="404768"/>
          </a:xfrm>
        </p:spPr>
        <p:txBody>
          <a:bodyPr/>
          <a:lstStyle>
            <a:lvl1pPr>
              <a:defRPr>
                <a:solidFill>
                  <a:srgbClr val="032977"/>
                </a:solidFill>
              </a:defRPr>
            </a:lvl1pPr>
          </a:lstStyle>
          <a:p>
            <a:r>
              <a:rPr lang="en-US" smtClean="0"/>
              <a:t>Click to edit Master title style</a:t>
            </a:r>
            <a:endParaRPr lang="en-GB" dirty="0"/>
          </a:p>
        </p:txBody>
      </p:sp>
      <p:sp>
        <p:nvSpPr>
          <p:cNvPr id="19" name="Text Placeholder 8"/>
          <p:cNvSpPr>
            <a:spLocks noGrp="1"/>
          </p:cNvSpPr>
          <p:nvPr>
            <p:ph type="body" sz="quarter" idx="19" hasCustomPrompt="1"/>
          </p:nvPr>
        </p:nvSpPr>
        <p:spPr>
          <a:xfrm>
            <a:off x="485379" y="944724"/>
            <a:ext cx="5238749"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2" name="Picture Placeholder 8"/>
          <p:cNvSpPr>
            <a:spLocks noGrp="1"/>
          </p:cNvSpPr>
          <p:nvPr>
            <p:ph type="pic" sz="quarter" idx="20"/>
          </p:nvPr>
        </p:nvSpPr>
        <p:spPr>
          <a:xfrm>
            <a:off x="3734890"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r>
              <a:rPr lang="en-US" smtClean="0"/>
              <a:t>Click icon to add picture</a:t>
            </a:r>
            <a:endParaRPr lang="en-GB" dirty="0"/>
          </a:p>
        </p:txBody>
      </p:sp>
      <p:sp>
        <p:nvSpPr>
          <p:cNvPr id="23"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4"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1603613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splay 1">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t="7347"/>
          <a:stretch/>
        </p:blipFill>
        <p:spPr>
          <a:xfrm>
            <a:off x="0" y="0"/>
            <a:ext cx="9162713" cy="6418052"/>
          </a:xfrm>
          <a:prstGeom prst="rect">
            <a:avLst/>
          </a:prstGeom>
        </p:spPr>
      </p:pic>
      <p:sp>
        <p:nvSpPr>
          <p:cNvPr id="3" name="Title 1"/>
          <p:cNvSpPr>
            <a:spLocks noGrp="1"/>
          </p:cNvSpPr>
          <p:nvPr>
            <p:ph type="title"/>
          </p:nvPr>
        </p:nvSpPr>
        <p:spPr>
          <a:xfrm>
            <a:off x="5472100" y="4185083"/>
            <a:ext cx="2952328" cy="1907741"/>
          </a:xfrm>
          <a:prstGeom prst="rect">
            <a:avLst/>
          </a:prstGeom>
        </p:spPr>
        <p:txBody>
          <a:bodyPr anchor="t">
            <a:normAutofit/>
          </a:bodyPr>
          <a:lstStyle>
            <a:lvl1pPr algn="l">
              <a:defRPr sz="2800" b="0" cap="none" baseline="0"/>
            </a:lvl1pPr>
          </a:lstStyle>
          <a:p>
            <a:r>
              <a:rPr lang="en-US" smtClean="0"/>
              <a:t>Click to edit Master title style</a:t>
            </a:r>
            <a:endParaRPr lang="en-US" dirty="0"/>
          </a:p>
        </p:txBody>
      </p: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5" name="Picture Placeholder 15"/>
          <p:cNvSpPr>
            <a:spLocks noGrp="1"/>
          </p:cNvSpPr>
          <p:nvPr>
            <p:ph type="pic" sz="quarter" idx="17" hasCustomPrompt="1"/>
          </p:nvPr>
        </p:nvSpPr>
        <p:spPr>
          <a:xfrm>
            <a:off x="503548" y="6345368"/>
            <a:ext cx="1080000" cy="396000"/>
          </a:xfrm>
          <a:prstGeom prst="rect">
            <a:avLst/>
          </a:prstGeom>
        </p:spPr>
        <p:txBody>
          <a:bodyPr>
            <a:noAutofit/>
          </a:bodyPr>
          <a:lstStyle>
            <a:lvl1pPr marL="0" indent="0">
              <a:buNone/>
              <a:defRPr sz="1600"/>
            </a:lvl1pPr>
          </a:lstStyle>
          <a:p>
            <a:r>
              <a:rPr lang="en-GB" dirty="0"/>
              <a:t>Partner logo 1</a:t>
            </a:r>
          </a:p>
        </p:txBody>
      </p:sp>
      <p:sp>
        <p:nvSpPr>
          <p:cNvPr id="6" name="Picture Placeholder 15"/>
          <p:cNvSpPr>
            <a:spLocks noGrp="1"/>
          </p:cNvSpPr>
          <p:nvPr>
            <p:ph type="pic" sz="quarter" idx="18" hasCustomPrompt="1"/>
          </p:nvPr>
        </p:nvSpPr>
        <p:spPr>
          <a:xfrm>
            <a:off x="1871820" y="6345368"/>
            <a:ext cx="1080000" cy="396000"/>
          </a:xfrm>
          <a:prstGeom prst="rect">
            <a:avLst/>
          </a:prstGeom>
        </p:spPr>
        <p:txBody>
          <a:bodyPr>
            <a:noAutofit/>
          </a:bodyPr>
          <a:lstStyle>
            <a:lvl1pPr marL="0" indent="0">
              <a:buNone/>
              <a:defRPr sz="1600"/>
            </a:lvl1pPr>
          </a:lstStyle>
          <a:p>
            <a:r>
              <a:rPr lang="en-GB" dirty="0"/>
              <a:t>Partner logo 2</a:t>
            </a:r>
          </a:p>
        </p:txBody>
      </p:sp>
      <p:sp>
        <p:nvSpPr>
          <p:cNvPr id="7"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Tree>
    <p:extLst>
      <p:ext uri="{BB962C8B-B14F-4D97-AF65-F5344CB8AC3E}">
        <p14:creationId xmlns:p14="http://schemas.microsoft.com/office/powerpoint/2010/main" val="366038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splay 2">
    <p:spTree>
      <p:nvGrpSpPr>
        <p:cNvPr id="1" name=""/>
        <p:cNvGrpSpPr/>
        <p:nvPr/>
      </p:nvGrpSpPr>
      <p:grpSpPr>
        <a:xfrm>
          <a:off x="0" y="0"/>
          <a:ext cx="0" cy="0"/>
          <a:chOff x="0" y="0"/>
          <a:chExt cx="0" cy="0"/>
        </a:xfrm>
      </p:grpSpPr>
      <p:pic>
        <p:nvPicPr>
          <p:cNvPr id="19" name="Picture 1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20" name="Picture Placeholder 6"/>
          <p:cNvSpPr>
            <a:spLocks noGrp="1"/>
          </p:cNvSpPr>
          <p:nvPr>
            <p:ph type="pic" sz="quarter" idx="13"/>
          </p:nvPr>
        </p:nvSpPr>
        <p:spPr>
          <a:xfrm>
            <a:off x="791580" y="584684"/>
            <a:ext cx="2304256" cy="2304256"/>
          </a:xfrm>
          <a:prstGeom prst="ellipse">
            <a:avLst/>
          </a:prstGeom>
        </p:spPr>
        <p:txBody>
          <a:bodyPr>
            <a:normAutofit/>
          </a:bodyPr>
          <a:lstStyle>
            <a:lvl1pPr marL="0" indent="0" algn="ctr">
              <a:buNone/>
              <a:defRPr sz="1600"/>
            </a:lvl1pPr>
          </a:lstStyle>
          <a:p>
            <a:r>
              <a:rPr lang="en-US" smtClean="0"/>
              <a:t>Click icon to add picture</a:t>
            </a:r>
            <a:endParaRPr lang="en-GB" dirty="0"/>
          </a:p>
        </p:txBody>
      </p:sp>
      <p:sp>
        <p:nvSpPr>
          <p:cNvPr id="21" name="Picture Placeholder 7"/>
          <p:cNvSpPr>
            <a:spLocks noGrp="1" noChangeAspect="1"/>
          </p:cNvSpPr>
          <p:nvPr>
            <p:ph type="pic" sz="quarter" idx="15"/>
          </p:nvPr>
        </p:nvSpPr>
        <p:spPr>
          <a:xfrm>
            <a:off x="786293" y="4383288"/>
            <a:ext cx="1638846" cy="1638000"/>
          </a:xfrm>
          <a:prstGeom prst="ellipse">
            <a:avLst/>
          </a:prstGeom>
        </p:spPr>
        <p:txBody>
          <a:bodyPr>
            <a:normAutofit/>
          </a:bodyPr>
          <a:lstStyle>
            <a:lvl1pPr marL="0" indent="0" algn="ctr">
              <a:buNone/>
              <a:defRPr sz="1600"/>
            </a:lvl1pPr>
          </a:lstStyle>
          <a:p>
            <a:r>
              <a:rPr lang="en-US" smtClean="0"/>
              <a:t>Click icon to add picture</a:t>
            </a:r>
            <a:endParaRPr lang="en-GB" dirty="0"/>
          </a:p>
        </p:txBody>
      </p:sp>
      <p:sp>
        <p:nvSpPr>
          <p:cNvPr id="22" name="Picture Placeholder 7"/>
          <p:cNvSpPr>
            <a:spLocks noGrp="1" noChangeAspect="1"/>
          </p:cNvSpPr>
          <p:nvPr>
            <p:ph type="pic" sz="quarter" idx="16"/>
          </p:nvPr>
        </p:nvSpPr>
        <p:spPr>
          <a:xfrm>
            <a:off x="5291616" y="4257092"/>
            <a:ext cx="1152592" cy="1152000"/>
          </a:xfrm>
          <a:prstGeom prst="ellipse">
            <a:avLst/>
          </a:prstGeom>
        </p:spPr>
        <p:txBody>
          <a:bodyPr>
            <a:noAutofit/>
          </a:bodyPr>
          <a:lstStyle>
            <a:lvl1pPr marL="0" indent="0" algn="ctr">
              <a:buNone/>
              <a:defRPr sz="1600"/>
            </a:lvl1pPr>
          </a:lstStyle>
          <a:p>
            <a:r>
              <a:rPr lang="en-US" smtClean="0"/>
              <a:t>Click icon to add picture</a:t>
            </a:r>
            <a:endParaRPr lang="en-GB" dirty="0"/>
          </a:p>
        </p:txBody>
      </p:sp>
      <p:sp>
        <p:nvSpPr>
          <p:cNvPr id="23" name="Picture Placeholder 7"/>
          <p:cNvSpPr>
            <a:spLocks noGrp="1" noChangeAspect="1"/>
          </p:cNvSpPr>
          <p:nvPr>
            <p:ph type="pic" sz="quarter" idx="17"/>
          </p:nvPr>
        </p:nvSpPr>
        <p:spPr>
          <a:xfrm>
            <a:off x="6984268" y="4257092"/>
            <a:ext cx="1152592" cy="1152000"/>
          </a:xfrm>
          <a:prstGeom prst="ellipse">
            <a:avLst/>
          </a:prstGeom>
        </p:spPr>
        <p:txBody>
          <a:bodyPr>
            <a:noAutofit/>
          </a:bodyPr>
          <a:lstStyle>
            <a:lvl1pPr marL="0" indent="0" algn="ctr">
              <a:buNone/>
              <a:defRPr sz="1600"/>
            </a:lvl1pPr>
          </a:lstStyle>
          <a:p>
            <a:r>
              <a:rPr lang="en-US" smtClean="0"/>
              <a:t>Click icon to add picture</a:t>
            </a:r>
            <a:endParaRPr lang="en-GB"/>
          </a:p>
        </p:txBody>
      </p:sp>
      <p:sp>
        <p:nvSpPr>
          <p:cNvPr id="24" name="Slide Number Placeholder 13"/>
          <p:cNvSpPr>
            <a:spLocks noGrp="1"/>
          </p:cNvSpPr>
          <p:nvPr>
            <p:ph type="sldNum" sz="quarter" idx="18"/>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26" name="Picture Placeholder 15"/>
          <p:cNvSpPr>
            <a:spLocks noGrp="1"/>
          </p:cNvSpPr>
          <p:nvPr>
            <p:ph type="pic" sz="quarter" idx="19" hasCustomPrompt="1"/>
          </p:nvPr>
        </p:nvSpPr>
        <p:spPr>
          <a:xfrm>
            <a:off x="503668" y="6345368"/>
            <a:ext cx="1080000" cy="396000"/>
          </a:xfrm>
        </p:spPr>
        <p:txBody>
          <a:bodyPr>
            <a:noAutofit/>
          </a:bodyPr>
          <a:lstStyle>
            <a:lvl1pPr marL="0" indent="0">
              <a:buNone/>
              <a:defRPr sz="1600"/>
            </a:lvl1pPr>
          </a:lstStyle>
          <a:p>
            <a:r>
              <a:rPr lang="en-GB" dirty="0"/>
              <a:t>Partner logo 1</a:t>
            </a:r>
          </a:p>
        </p:txBody>
      </p:sp>
      <p:sp>
        <p:nvSpPr>
          <p:cNvPr id="27" name="Picture Placeholder 15"/>
          <p:cNvSpPr>
            <a:spLocks noGrp="1"/>
          </p:cNvSpPr>
          <p:nvPr>
            <p:ph type="pic" sz="quarter" idx="20"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6626064" y="263341"/>
            <a:ext cx="1710000" cy="1710000"/>
          </a:xfrm>
          <a:prstGeom prst="ellipse">
            <a:avLst/>
          </a:prstGeom>
        </p:spPr>
        <p:txBody>
          <a:bodyPr>
            <a:normAutofit/>
          </a:bodyPr>
          <a:lstStyle>
            <a:lvl1pPr marL="0" indent="0" algn="ctr">
              <a:buNone/>
              <a:defRPr sz="1600"/>
            </a:lvl1pPr>
          </a:lstStyle>
          <a:p>
            <a:r>
              <a:rPr lang="en-US" smtClean="0"/>
              <a:t>Click icon to add picture</a:t>
            </a:r>
            <a:endParaRPr lang="en-GB" dirty="0"/>
          </a:p>
        </p:txBody>
      </p:sp>
      <p:grpSp>
        <p:nvGrpSpPr>
          <p:cNvPr id="17" name="Group 16"/>
          <p:cNvGrpSpPr/>
          <p:nvPr userDrawn="1"/>
        </p:nvGrpSpPr>
        <p:grpSpPr>
          <a:xfrm>
            <a:off x="0" y="-21332"/>
            <a:ext cx="9144000" cy="6879332"/>
            <a:chOff x="0" y="-21332"/>
            <a:chExt cx="9144000" cy="6879332"/>
          </a:xfrm>
        </p:grpSpPr>
        <p:pic>
          <p:nvPicPr>
            <p:cNvPr id="18" name="Picture 17" descr="Display Slide V1_BLUE_3.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4084320"/>
              <a:ext cx="9144000" cy="2773680"/>
            </a:xfrm>
            <a:prstGeom prst="rect">
              <a:avLst/>
            </a:prstGeom>
          </p:spPr>
        </p:pic>
        <p:pic>
          <p:nvPicPr>
            <p:cNvPr id="29" name="Picture 28" descr="Display Slide V1_BLUE_1.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0" y="-21332"/>
              <a:ext cx="9144000" cy="4956048"/>
            </a:xfrm>
            <a:prstGeom prst="rect">
              <a:avLst/>
            </a:prstGeom>
          </p:spPr>
        </p:pic>
        <p:pic>
          <p:nvPicPr>
            <p:cNvPr id="30" name="Picture 29" descr="Display Slide V1_BLUE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4291422" y="0"/>
              <a:ext cx="4852578" cy="3651626"/>
            </a:xfrm>
            <a:prstGeom prst="rect">
              <a:avLst/>
            </a:prstGeom>
          </p:spPr>
        </p:pic>
      </p:grpSp>
    </p:spTree>
    <p:extLst>
      <p:ext uri="{BB962C8B-B14F-4D97-AF65-F5344CB8AC3E}">
        <p14:creationId xmlns:p14="http://schemas.microsoft.com/office/powerpoint/2010/main" val="1830648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Slide">
    <p:bg>
      <p:bgRef idx="1001">
        <a:schemeClr val="bg2"/>
      </p:bgRef>
    </p:bg>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3999" cy="6858000"/>
          </a:xfrm>
          <a:prstGeom prst="rect">
            <a:avLst/>
          </a:prstGeom>
        </p:spPr>
      </p:pic>
      <p:pic>
        <p:nvPicPr>
          <p:cNvPr id="12" name="Picture 1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3"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5"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16"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3" name="Text Placeholder 2"/>
          <p:cNvSpPr>
            <a:spLocks noGrp="1"/>
          </p:cNvSpPr>
          <p:nvPr>
            <p:ph type="body" sz="quarter" idx="19"/>
          </p:nvPr>
        </p:nvSpPr>
        <p:spPr>
          <a:xfrm>
            <a:off x="503238" y="3536950"/>
            <a:ext cx="2700337" cy="2124075"/>
          </a:xfrm>
        </p:spPr>
        <p:txBody>
          <a:bodyPr/>
          <a:lstStyle>
            <a:lvl1pPr marL="0" indent="0">
              <a:buNone/>
              <a:defRPr b="1">
                <a:solidFill>
                  <a:schemeClr val="bg1"/>
                </a:solidFill>
              </a:defRPr>
            </a:lvl1pPr>
            <a:lvl2pPr marL="266700" indent="-266700">
              <a:buFont typeface="Symbol" panose="05050102010706020507" pitchFamily="18" charset="2"/>
              <a:buChar char="·"/>
              <a:defRPr lang="en-US" sz="1800" b="1" kern="1200" dirty="0" smtClean="0">
                <a:solidFill>
                  <a:schemeClr val="bg1"/>
                </a:solidFill>
                <a:latin typeface="Liberation Sans" panose="020B0604020202020204" pitchFamily="34" charset="0"/>
                <a:ea typeface="Liberation Sans" panose="020B0604020202020204" pitchFamily="34" charset="0"/>
                <a:cs typeface="Liberation Sans" panose="020B0604020202020204" pitchFamily="34" charset="0"/>
              </a:defRPr>
            </a:lvl2pPr>
            <a:lvl3pPr marL="266700" indent="-266700">
              <a:defRPr b="1">
                <a:solidFill>
                  <a:schemeClr val="bg1"/>
                </a:solidFill>
              </a:defRPr>
            </a:lvl3pPr>
            <a:lvl4pPr marL="266700" indent="-266700">
              <a:buFont typeface="Symbol" panose="05050102010706020507" pitchFamily="18" charset="2"/>
              <a:buChar char="·"/>
              <a:defRPr b="1">
                <a:solidFill>
                  <a:schemeClr val="bg1"/>
                </a:solidFill>
              </a:defRPr>
            </a:lvl4pPr>
            <a:lvl5pPr marL="266700" indent="-266700">
              <a:defRPr b="1">
                <a:solidFill>
                  <a:schemeClr val="bg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extLst>
      <p:ext uri="{BB962C8B-B14F-4D97-AF65-F5344CB8AC3E}">
        <p14:creationId xmlns:p14="http://schemas.microsoft.com/office/powerpoint/2010/main" val="129731668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Full Screen pictur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0"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3" name="Picture Placeholder 2"/>
          <p:cNvSpPr>
            <a:spLocks noGrp="1"/>
          </p:cNvSpPr>
          <p:nvPr>
            <p:ph type="pic" sz="quarter" idx="19"/>
          </p:nvPr>
        </p:nvSpPr>
        <p:spPr>
          <a:xfrm>
            <a:off x="0" y="0"/>
            <a:ext cx="9144000" cy="6215063"/>
          </a:xfrm>
        </p:spPr>
        <p:txBody>
          <a:bodyPr/>
          <a:lstStyle/>
          <a:p>
            <a:r>
              <a:rPr lang="en-US" smtClean="0"/>
              <a:t>Click icon to add picture</a:t>
            </a:r>
            <a:endParaRPr lang="en-GB"/>
          </a:p>
        </p:txBody>
      </p:sp>
      <p:sp>
        <p:nvSpPr>
          <p:cNvPr id="11"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12"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28514230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pic>
        <p:nvPicPr>
          <p:cNvPr id="15" name="Picture 1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sp>
        <p:nvSpPr>
          <p:cNvPr id="2" name="Title 1"/>
          <p:cNvSpPr>
            <a:spLocks noGrp="1"/>
          </p:cNvSpPr>
          <p:nvPr>
            <p:ph type="title"/>
          </p:nvPr>
        </p:nvSpPr>
        <p:spPr>
          <a:xfrm>
            <a:off x="503548" y="512763"/>
            <a:ext cx="5508315" cy="454062"/>
          </a:xfrm>
        </p:spPr>
        <p:txBody>
          <a:bodyPr/>
          <a:lstStyle/>
          <a:p>
            <a:r>
              <a:rPr lang="en-US" smtClean="0"/>
              <a:t>Click to edit Master title style</a:t>
            </a:r>
            <a:endParaRPr lang="en-GB" dirty="0"/>
          </a:p>
        </p:txBody>
      </p:sp>
      <p:sp>
        <p:nvSpPr>
          <p:cNvPr id="7" name="Text Placeholder 8"/>
          <p:cNvSpPr>
            <a:spLocks noGrp="1"/>
          </p:cNvSpPr>
          <p:nvPr>
            <p:ph type="body" sz="quarter" idx="13" hasCustomPrompt="1"/>
          </p:nvPr>
        </p:nvSpPr>
        <p:spPr>
          <a:xfrm>
            <a:off x="503548" y="944724"/>
            <a:ext cx="5508000"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solidFill>
                  <a:schemeClr val="accent1"/>
                </a:solidFill>
              </a:defRPr>
            </a:lvl2pPr>
            <a:lvl3pPr marL="0" indent="0">
              <a:buNone/>
              <a:defRPr>
                <a:solidFill>
                  <a:schemeClr val="accent1"/>
                </a:solidFill>
              </a:defRPr>
            </a:lvl3pPr>
            <a:lvl4pPr marL="0" indent="0">
              <a:buNone/>
              <a:defRPr/>
            </a:lvl4pPr>
            <a:lvl5pPr marL="0" indent="0">
              <a:buNone/>
              <a:defRPr/>
            </a:lvl5pPr>
          </a:lstStyle>
          <a:p>
            <a:pPr lvl="0"/>
            <a:r>
              <a:rPr lang="en-US" dirty="0"/>
              <a:t>Click to edit sub </a:t>
            </a:r>
            <a:r>
              <a:rPr lang="en-US" dirty="0" smtClean="0"/>
              <a:t>title</a:t>
            </a:r>
          </a:p>
        </p:txBody>
      </p:sp>
      <p:sp>
        <p:nvSpPr>
          <p:cNvPr id="9" name="Table Placeholder 8"/>
          <p:cNvSpPr>
            <a:spLocks noGrp="1"/>
          </p:cNvSpPr>
          <p:nvPr>
            <p:ph type="tbl" sz="quarter" idx="14"/>
          </p:nvPr>
        </p:nvSpPr>
        <p:spPr>
          <a:xfrm>
            <a:off x="503238" y="1520825"/>
            <a:ext cx="6732587" cy="4572000"/>
          </a:xfrm>
          <a:ln w="9525">
            <a:solidFill>
              <a:schemeClr val="accent3"/>
            </a:solidFill>
          </a:ln>
        </p:spPr>
        <p:txBody>
          <a:bodyPr/>
          <a:lstStyle/>
          <a:p>
            <a:r>
              <a:rPr lang="en-US" smtClean="0"/>
              <a:t>Click icon to add table</a:t>
            </a:r>
            <a:endParaRPr lang="en-GB" dirty="0"/>
          </a:p>
        </p:txBody>
      </p:sp>
      <p:sp>
        <p:nvSpPr>
          <p:cNvPr id="14"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0"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11"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1532649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58162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652ED20-1EC7-48E2-BD95-2B9F938B1635}" type="datetimeFigureOut">
              <a:rPr lang="en-US" altLang="en-US"/>
              <a:pPr/>
              <a:t>10/30/2018</a:t>
            </a:fld>
            <a:endParaRPr lang="en-US" altLang="en-US"/>
          </a:p>
        </p:txBody>
      </p:sp>
      <p:sp>
        <p:nvSpPr>
          <p:cNvPr id="3" name="Footer Placeholder 2"/>
          <p:cNvSpPr>
            <a:spLocks noGrp="1"/>
          </p:cNvSpPr>
          <p:nvPr>
            <p:ph type="ftr" sz="quarter" idx="11"/>
          </p:nvPr>
        </p:nvSpPr>
        <p:spPr/>
        <p:txBody>
          <a:bodyPr wrap="square" numCol="1" anchorCtr="0" compatLnSpc="1">
            <a:prstTxWarp prst="textNoShape">
              <a:avLst/>
            </a:prstTxWarp>
          </a:bodyPr>
          <a:lstStyle>
            <a:lvl1pPr>
              <a:defRPr smtClean="0">
                <a:latin typeface="Arial" pitchFamily="34" charset="0"/>
                <a:ea typeface="MS PGothic" pitchFamily="34" charset="-128"/>
              </a:defRPr>
            </a:lvl1pPr>
          </a:lstStyle>
          <a:p>
            <a:endParaRPr lang="en-US" altLang="en-US"/>
          </a:p>
        </p:txBody>
      </p:sp>
      <p:sp>
        <p:nvSpPr>
          <p:cNvPr id="4" name="Slide Number Placeholder 3"/>
          <p:cNvSpPr>
            <a:spLocks noGrp="1"/>
          </p:cNvSpPr>
          <p:nvPr>
            <p:ph type="sldNum" sz="quarter" idx="12"/>
          </p:nvPr>
        </p:nvSpPr>
        <p:spPr/>
        <p:txBody>
          <a:bodyPr/>
          <a:lstStyle>
            <a:lvl1pPr>
              <a:defRPr/>
            </a:lvl1pPr>
          </a:lstStyle>
          <a:p>
            <a:fld id="{02FF2404-EC1D-4BB4-8336-19FB217011EF}" type="slidenum">
              <a:rPr lang="en-US" altLang="en-US"/>
              <a:pPr/>
              <a:t>‹#›</a:t>
            </a:fld>
            <a:endParaRPr lang="en-US" altLang="en-US"/>
          </a:p>
        </p:txBody>
      </p:sp>
    </p:spTree>
    <p:extLst>
      <p:ext uri="{BB962C8B-B14F-4D97-AF65-F5344CB8AC3E}">
        <p14:creationId xmlns:p14="http://schemas.microsoft.com/office/powerpoint/2010/main" val="11277715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D75BF4A2-CFF0-4F08-88D8-85E6840E18A3}" type="datetimeFigureOut">
              <a:rPr lang="en-US" altLang="en-US"/>
              <a:pPr/>
              <a:t>10/30/2018</a:t>
            </a:fld>
            <a:endParaRPr lang="en-US" altLang="en-US"/>
          </a:p>
        </p:txBody>
      </p:sp>
      <p:sp>
        <p:nvSpPr>
          <p:cNvPr id="5" name="Footer Placeholder 4"/>
          <p:cNvSpPr>
            <a:spLocks noGrp="1"/>
          </p:cNvSpPr>
          <p:nvPr>
            <p:ph type="ftr" sz="quarter" idx="11"/>
          </p:nvPr>
        </p:nvSpPr>
        <p:spPr/>
        <p:txBody>
          <a:bodyPr wrap="square" numCol="1" anchorCtr="0" compatLnSpc="1">
            <a:prstTxWarp prst="textNoShape">
              <a:avLst/>
            </a:prstTxWarp>
          </a:bodyPr>
          <a:lstStyle>
            <a:lvl1pPr>
              <a:defRPr smtClean="0">
                <a:latin typeface="Arial" pitchFamily="34" charset="0"/>
                <a:ea typeface="MS PGothic" pitchFamily="34" charset="-128"/>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6023D611-FF64-41CA-B934-86D42C63DE18}" type="slidenum">
              <a:rPr lang="en-US" altLang="en-US"/>
              <a:pPr/>
              <a:t>‹#›</a:t>
            </a:fld>
            <a:endParaRPr lang="en-US" altLang="en-US"/>
          </a:p>
        </p:txBody>
      </p:sp>
    </p:spTree>
    <p:extLst>
      <p:ext uri="{BB962C8B-B14F-4D97-AF65-F5344CB8AC3E}">
        <p14:creationId xmlns:p14="http://schemas.microsoft.com/office/powerpoint/2010/main" val="28339402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r>
              <a:rPr lang="en-US" altLang="en-US"/>
              <a:t>2</a:t>
            </a:r>
          </a:p>
        </p:txBody>
      </p:sp>
      <p:sp>
        <p:nvSpPr>
          <p:cNvPr id="5" name="Footer Placeholder 4"/>
          <p:cNvSpPr>
            <a:spLocks noGrp="1"/>
          </p:cNvSpPr>
          <p:nvPr>
            <p:ph type="ftr" sz="quarter" idx="11"/>
          </p:nvPr>
        </p:nvSpPr>
        <p:spPr/>
        <p:txBody>
          <a:bodyPr/>
          <a:lstStyle>
            <a:lvl1pPr>
              <a:defRPr/>
            </a:lvl1pPr>
          </a:lstStyle>
          <a:p>
            <a:pPr>
              <a:defRPr/>
            </a:pPr>
            <a:r>
              <a:rPr lang="en-US"/>
              <a:t>www.wileyeurope.com/college/mangan</a:t>
            </a:r>
          </a:p>
        </p:txBody>
      </p:sp>
      <p:sp>
        <p:nvSpPr>
          <p:cNvPr id="6" name="Slide Number Placeholder 5"/>
          <p:cNvSpPr>
            <a:spLocks noGrp="1"/>
          </p:cNvSpPr>
          <p:nvPr>
            <p:ph type="sldNum" sz="quarter" idx="12"/>
          </p:nvPr>
        </p:nvSpPr>
        <p:spPr/>
        <p:txBody>
          <a:bodyPr/>
          <a:lstStyle>
            <a:lvl1pPr>
              <a:defRPr/>
            </a:lvl1pPr>
          </a:lstStyle>
          <a:p>
            <a:pPr>
              <a:defRPr/>
            </a:pPr>
            <a:fld id="{A0B3510B-5CFB-4479-AB2C-0D05D283EC30}" type="slidenum">
              <a:rPr lang="en-US" altLang="en-US"/>
              <a:pPr>
                <a:defRPr/>
              </a:pPr>
              <a:t>‹#›</a:t>
            </a:fld>
            <a:endParaRPr lang="en-US" altLang="en-US"/>
          </a:p>
        </p:txBody>
      </p:sp>
    </p:spTree>
    <p:extLst>
      <p:ext uri="{BB962C8B-B14F-4D97-AF65-F5344CB8AC3E}">
        <p14:creationId xmlns:p14="http://schemas.microsoft.com/office/powerpoint/2010/main" val="39736033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aphicFrame>
        <p:nvGraphicFramePr>
          <p:cNvPr id="4" name="Object 4"/>
          <p:cNvGraphicFramePr>
            <a:graphicFrameLocks noChangeAspect="1"/>
          </p:cNvGraphicFramePr>
          <p:nvPr userDrawn="1"/>
        </p:nvGraphicFramePr>
        <p:xfrm>
          <a:off x="395288" y="549275"/>
          <a:ext cx="4375150" cy="5688013"/>
        </p:xfrm>
        <a:graphic>
          <a:graphicData uri="http://schemas.openxmlformats.org/presentationml/2006/ole">
            <mc:AlternateContent xmlns:mc="http://schemas.openxmlformats.org/markup-compatibility/2006">
              <mc:Choice xmlns:v="urn:schemas-microsoft-com:vml" Requires="v">
                <p:oleObj spid="_x0000_s1029" name="Acrobat Document" r:id="rId3" imgW="6819900" imgH="8851900" progId="AcroExch.Document.7">
                  <p:embed/>
                </p:oleObj>
              </mc:Choice>
              <mc:Fallback>
                <p:oleObj name="Acrobat Document" r:id="rId3" imgW="6819900" imgH="8851900" progId="AcroExch.Document.7">
                  <p:embed/>
                  <p:pic>
                    <p:nvPicPr>
                      <p:cNvPr id="4"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288" y="549275"/>
                        <a:ext cx="4375150" cy="5688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5" name="Date Placeholder 3"/>
          <p:cNvSpPr>
            <a:spLocks noGrp="1"/>
          </p:cNvSpPr>
          <p:nvPr>
            <p:ph type="dt" sz="half" idx="10"/>
          </p:nvPr>
        </p:nvSpPr>
        <p:spPr/>
        <p:txBody>
          <a:bodyPr/>
          <a:lstStyle>
            <a:lvl1pPr>
              <a:defRPr/>
            </a:lvl1pPr>
          </a:lstStyle>
          <a:p>
            <a:pPr>
              <a:defRPr/>
            </a:pPr>
            <a:r>
              <a:rPr lang="en-US" altLang="en-US"/>
              <a:t>2</a:t>
            </a:r>
          </a:p>
        </p:txBody>
      </p:sp>
      <p:sp>
        <p:nvSpPr>
          <p:cNvPr id="6" name="Footer Placeholder 4"/>
          <p:cNvSpPr>
            <a:spLocks noGrp="1"/>
          </p:cNvSpPr>
          <p:nvPr>
            <p:ph type="ftr" sz="quarter" idx="11"/>
          </p:nvPr>
        </p:nvSpPr>
        <p:spPr/>
        <p:txBody>
          <a:bodyPr/>
          <a:lstStyle>
            <a:lvl1pPr>
              <a:defRPr/>
            </a:lvl1pPr>
          </a:lstStyle>
          <a:p>
            <a:pPr>
              <a:defRPr/>
            </a:pPr>
            <a:r>
              <a:rPr lang="en-US"/>
              <a:t>www.wileyeurope.com/college/mangan</a:t>
            </a:r>
            <a:endParaRPr lang="en-US" dirty="0"/>
          </a:p>
        </p:txBody>
      </p:sp>
      <p:sp>
        <p:nvSpPr>
          <p:cNvPr id="7" name="Slide Number Placeholder 5"/>
          <p:cNvSpPr>
            <a:spLocks noGrp="1"/>
          </p:cNvSpPr>
          <p:nvPr>
            <p:ph type="sldNum" sz="quarter" idx="12"/>
          </p:nvPr>
        </p:nvSpPr>
        <p:spPr>
          <a:xfrm>
            <a:off x="6443663" y="6356350"/>
            <a:ext cx="2243137" cy="365125"/>
          </a:xfrm>
        </p:spPr>
        <p:txBody>
          <a:bodyPr/>
          <a:lstStyle>
            <a:lvl1pPr>
              <a:defRPr/>
            </a:lvl1pPr>
          </a:lstStyle>
          <a:p>
            <a:pPr>
              <a:defRPr/>
            </a:pPr>
            <a:endParaRPr lang="en-US" altLang="en-US"/>
          </a:p>
        </p:txBody>
      </p:sp>
    </p:spTree>
    <p:extLst>
      <p:ext uri="{BB962C8B-B14F-4D97-AF65-F5344CB8AC3E}">
        <p14:creationId xmlns:p14="http://schemas.microsoft.com/office/powerpoint/2010/main" val="3392480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r>
              <a:rPr lang="en-US" altLang="en-US"/>
              <a:t>2</a:t>
            </a:r>
          </a:p>
        </p:txBody>
      </p:sp>
      <p:sp>
        <p:nvSpPr>
          <p:cNvPr id="5" name="Footer Placeholder 4"/>
          <p:cNvSpPr>
            <a:spLocks noGrp="1"/>
          </p:cNvSpPr>
          <p:nvPr>
            <p:ph type="ftr" sz="quarter" idx="11"/>
          </p:nvPr>
        </p:nvSpPr>
        <p:spPr/>
        <p:txBody>
          <a:bodyPr/>
          <a:lstStyle>
            <a:lvl1pPr>
              <a:defRPr/>
            </a:lvl1pPr>
          </a:lstStyle>
          <a:p>
            <a:pPr>
              <a:defRPr/>
            </a:pPr>
            <a:r>
              <a:rPr lang="en-US"/>
              <a:t>www.wileyeurope.com/college/mangan</a:t>
            </a:r>
          </a:p>
        </p:txBody>
      </p:sp>
      <p:sp>
        <p:nvSpPr>
          <p:cNvPr id="6" name="Slide Number Placeholder 5"/>
          <p:cNvSpPr>
            <a:spLocks noGrp="1"/>
          </p:cNvSpPr>
          <p:nvPr>
            <p:ph type="sldNum" sz="quarter" idx="12"/>
          </p:nvPr>
        </p:nvSpPr>
        <p:spPr/>
        <p:txBody>
          <a:bodyPr/>
          <a:lstStyle>
            <a:lvl1pPr>
              <a:defRPr/>
            </a:lvl1pPr>
          </a:lstStyle>
          <a:p>
            <a:pPr>
              <a:defRPr/>
            </a:pPr>
            <a:fld id="{FEC02C2F-1439-4402-AA2E-D64E0BF60F4F}" type="slidenum">
              <a:rPr lang="en-US" altLang="en-US"/>
              <a:pPr>
                <a:defRPr/>
              </a:pPr>
              <a:t>‹#›</a:t>
            </a:fld>
            <a:endParaRPr lang="en-US" altLang="en-US"/>
          </a:p>
        </p:txBody>
      </p:sp>
    </p:spTree>
    <p:extLst>
      <p:ext uri="{BB962C8B-B14F-4D97-AF65-F5344CB8AC3E}">
        <p14:creationId xmlns:p14="http://schemas.microsoft.com/office/powerpoint/2010/main" val="5393275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r>
              <a:rPr lang="en-US" altLang="en-US"/>
              <a:t>2</a:t>
            </a:r>
          </a:p>
        </p:txBody>
      </p:sp>
      <p:sp>
        <p:nvSpPr>
          <p:cNvPr id="5" name="Footer Placeholder 4"/>
          <p:cNvSpPr>
            <a:spLocks noGrp="1"/>
          </p:cNvSpPr>
          <p:nvPr>
            <p:ph type="ftr" sz="quarter" idx="11"/>
          </p:nvPr>
        </p:nvSpPr>
        <p:spPr/>
        <p:txBody>
          <a:bodyPr/>
          <a:lstStyle>
            <a:lvl1pPr>
              <a:defRPr/>
            </a:lvl1pPr>
          </a:lstStyle>
          <a:p>
            <a:pPr>
              <a:defRPr/>
            </a:pPr>
            <a:r>
              <a:rPr lang="en-US"/>
              <a:t>www.wileyeurope.com/college/mangan</a:t>
            </a:r>
          </a:p>
        </p:txBody>
      </p:sp>
      <p:sp>
        <p:nvSpPr>
          <p:cNvPr id="6" name="Slide Number Placeholder 5"/>
          <p:cNvSpPr>
            <a:spLocks noGrp="1"/>
          </p:cNvSpPr>
          <p:nvPr>
            <p:ph type="sldNum" sz="quarter" idx="12"/>
          </p:nvPr>
        </p:nvSpPr>
        <p:spPr/>
        <p:txBody>
          <a:bodyPr/>
          <a:lstStyle>
            <a:lvl1pPr>
              <a:defRPr/>
            </a:lvl1pPr>
          </a:lstStyle>
          <a:p>
            <a:pPr>
              <a:defRPr/>
            </a:pPr>
            <a:fld id="{A0B3510B-5CFB-4479-AB2C-0D05D283EC30}" type="slidenum">
              <a:rPr lang="en-US" altLang="en-US"/>
              <a:pPr>
                <a:defRPr/>
              </a:pPr>
              <a:t>‹#›</a:t>
            </a:fld>
            <a:endParaRPr lang="en-US" altLang="en-US"/>
          </a:p>
        </p:txBody>
      </p:sp>
    </p:spTree>
    <p:extLst>
      <p:ext uri="{BB962C8B-B14F-4D97-AF65-F5344CB8AC3E}">
        <p14:creationId xmlns:p14="http://schemas.microsoft.com/office/powerpoint/2010/main" val="30406489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pPr>
              <a:defRPr/>
            </a:pPr>
            <a:r>
              <a:rPr lang="en-US" altLang="en-US"/>
              <a:t>2</a:t>
            </a:r>
          </a:p>
        </p:txBody>
      </p:sp>
      <p:sp>
        <p:nvSpPr>
          <p:cNvPr id="6" name="Footer Placeholder 5"/>
          <p:cNvSpPr>
            <a:spLocks noGrp="1"/>
          </p:cNvSpPr>
          <p:nvPr>
            <p:ph type="ftr" sz="quarter" idx="11"/>
          </p:nvPr>
        </p:nvSpPr>
        <p:spPr/>
        <p:txBody>
          <a:bodyPr/>
          <a:lstStyle>
            <a:lvl1pPr>
              <a:defRPr/>
            </a:lvl1pPr>
          </a:lstStyle>
          <a:p>
            <a:pPr>
              <a:defRPr/>
            </a:pPr>
            <a:r>
              <a:rPr lang="en-US"/>
              <a:t>www.wileyeurope.com/college/mangan</a:t>
            </a:r>
          </a:p>
        </p:txBody>
      </p:sp>
      <p:sp>
        <p:nvSpPr>
          <p:cNvPr id="7" name="Slide Number Placeholder 6"/>
          <p:cNvSpPr>
            <a:spLocks noGrp="1"/>
          </p:cNvSpPr>
          <p:nvPr>
            <p:ph type="sldNum" sz="quarter" idx="12"/>
          </p:nvPr>
        </p:nvSpPr>
        <p:spPr/>
        <p:txBody>
          <a:bodyPr/>
          <a:lstStyle>
            <a:lvl1pPr>
              <a:defRPr/>
            </a:lvl1pPr>
          </a:lstStyle>
          <a:p>
            <a:pPr>
              <a:defRPr/>
            </a:pPr>
            <a:fld id="{20CBCD72-17AA-4564-A1EB-87640146BB95}" type="slidenum">
              <a:rPr lang="en-US" altLang="en-US"/>
              <a:pPr>
                <a:defRPr/>
              </a:pPr>
              <a:t>‹#›</a:t>
            </a:fld>
            <a:endParaRPr lang="en-US" altLang="en-US"/>
          </a:p>
        </p:txBody>
      </p:sp>
    </p:spTree>
    <p:extLst>
      <p:ext uri="{BB962C8B-B14F-4D97-AF65-F5344CB8AC3E}">
        <p14:creationId xmlns:p14="http://schemas.microsoft.com/office/powerpoint/2010/main" val="26434215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pPr>
              <a:defRPr/>
            </a:pPr>
            <a:r>
              <a:rPr lang="en-US" altLang="en-US"/>
              <a:t>2</a:t>
            </a:r>
          </a:p>
        </p:txBody>
      </p:sp>
      <p:sp>
        <p:nvSpPr>
          <p:cNvPr id="8" name="Footer Placeholder 7"/>
          <p:cNvSpPr>
            <a:spLocks noGrp="1"/>
          </p:cNvSpPr>
          <p:nvPr>
            <p:ph type="ftr" sz="quarter" idx="11"/>
          </p:nvPr>
        </p:nvSpPr>
        <p:spPr/>
        <p:txBody>
          <a:bodyPr/>
          <a:lstStyle>
            <a:lvl1pPr>
              <a:defRPr/>
            </a:lvl1pPr>
          </a:lstStyle>
          <a:p>
            <a:pPr>
              <a:defRPr/>
            </a:pPr>
            <a:r>
              <a:rPr lang="en-US"/>
              <a:t>www.wileyeurope.com/college/mangan</a:t>
            </a:r>
          </a:p>
        </p:txBody>
      </p:sp>
      <p:sp>
        <p:nvSpPr>
          <p:cNvPr id="9" name="Slide Number Placeholder 8"/>
          <p:cNvSpPr>
            <a:spLocks noGrp="1"/>
          </p:cNvSpPr>
          <p:nvPr>
            <p:ph type="sldNum" sz="quarter" idx="12"/>
          </p:nvPr>
        </p:nvSpPr>
        <p:spPr/>
        <p:txBody>
          <a:bodyPr/>
          <a:lstStyle>
            <a:lvl1pPr>
              <a:defRPr/>
            </a:lvl1pPr>
          </a:lstStyle>
          <a:p>
            <a:pPr>
              <a:defRPr/>
            </a:pPr>
            <a:fld id="{E4429B07-C935-440C-B764-04568FAC7ED9}" type="slidenum">
              <a:rPr lang="en-US" altLang="en-US"/>
              <a:pPr>
                <a:defRPr/>
              </a:pPr>
              <a:t>‹#›</a:t>
            </a:fld>
            <a:endParaRPr lang="en-US" altLang="en-US"/>
          </a:p>
        </p:txBody>
      </p:sp>
    </p:spTree>
    <p:extLst>
      <p:ext uri="{BB962C8B-B14F-4D97-AF65-F5344CB8AC3E}">
        <p14:creationId xmlns:p14="http://schemas.microsoft.com/office/powerpoint/2010/main" val="17913629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pPr>
              <a:defRPr/>
            </a:pPr>
            <a:r>
              <a:rPr lang="en-US" altLang="en-US"/>
              <a:t>2</a:t>
            </a:r>
          </a:p>
        </p:txBody>
      </p:sp>
      <p:sp>
        <p:nvSpPr>
          <p:cNvPr id="4" name="Footer Placeholder 3"/>
          <p:cNvSpPr>
            <a:spLocks noGrp="1"/>
          </p:cNvSpPr>
          <p:nvPr>
            <p:ph type="ftr" sz="quarter" idx="11"/>
          </p:nvPr>
        </p:nvSpPr>
        <p:spPr/>
        <p:txBody>
          <a:bodyPr/>
          <a:lstStyle>
            <a:lvl1pPr>
              <a:defRPr/>
            </a:lvl1pPr>
          </a:lstStyle>
          <a:p>
            <a:pPr>
              <a:defRPr/>
            </a:pPr>
            <a:r>
              <a:rPr lang="en-US"/>
              <a:t>www.wileyeurope.com/college/mangan</a:t>
            </a:r>
          </a:p>
        </p:txBody>
      </p:sp>
      <p:sp>
        <p:nvSpPr>
          <p:cNvPr id="5" name="Slide Number Placeholder 4"/>
          <p:cNvSpPr>
            <a:spLocks noGrp="1"/>
          </p:cNvSpPr>
          <p:nvPr>
            <p:ph type="sldNum" sz="quarter" idx="12"/>
          </p:nvPr>
        </p:nvSpPr>
        <p:spPr/>
        <p:txBody>
          <a:bodyPr/>
          <a:lstStyle>
            <a:lvl1pPr>
              <a:defRPr/>
            </a:lvl1pPr>
          </a:lstStyle>
          <a:p>
            <a:pPr>
              <a:defRPr/>
            </a:pPr>
            <a:fld id="{B4D86736-92C2-4EB1-A3FC-EB2009825615}" type="slidenum">
              <a:rPr lang="en-US" altLang="en-US"/>
              <a:pPr>
                <a:defRPr/>
              </a:pPr>
              <a:t>‹#›</a:t>
            </a:fld>
            <a:endParaRPr lang="en-US" altLang="en-US"/>
          </a:p>
        </p:txBody>
      </p:sp>
    </p:spTree>
    <p:extLst>
      <p:ext uri="{BB962C8B-B14F-4D97-AF65-F5344CB8AC3E}">
        <p14:creationId xmlns:p14="http://schemas.microsoft.com/office/powerpoint/2010/main" val="26754817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r>
              <a:rPr lang="en-US" altLang="en-US"/>
              <a:t>2</a:t>
            </a:r>
          </a:p>
        </p:txBody>
      </p:sp>
      <p:sp>
        <p:nvSpPr>
          <p:cNvPr id="3" name="Footer Placeholder 2"/>
          <p:cNvSpPr>
            <a:spLocks noGrp="1"/>
          </p:cNvSpPr>
          <p:nvPr>
            <p:ph type="ftr" sz="quarter" idx="11"/>
          </p:nvPr>
        </p:nvSpPr>
        <p:spPr/>
        <p:txBody>
          <a:bodyPr/>
          <a:lstStyle>
            <a:lvl1pPr>
              <a:defRPr/>
            </a:lvl1pPr>
          </a:lstStyle>
          <a:p>
            <a:pPr>
              <a:defRPr/>
            </a:pPr>
            <a:r>
              <a:rPr lang="en-US"/>
              <a:t>www.wileyeurope.com/college/mangan</a:t>
            </a:r>
          </a:p>
        </p:txBody>
      </p:sp>
      <p:sp>
        <p:nvSpPr>
          <p:cNvPr id="4" name="Slide Number Placeholder 3"/>
          <p:cNvSpPr>
            <a:spLocks noGrp="1"/>
          </p:cNvSpPr>
          <p:nvPr>
            <p:ph type="sldNum" sz="quarter" idx="12"/>
          </p:nvPr>
        </p:nvSpPr>
        <p:spPr/>
        <p:txBody>
          <a:bodyPr/>
          <a:lstStyle>
            <a:lvl1pPr>
              <a:defRPr/>
            </a:lvl1pPr>
          </a:lstStyle>
          <a:p>
            <a:pPr>
              <a:defRPr/>
            </a:pPr>
            <a:fld id="{F6D67109-EEC8-4E5A-8FA4-8A1FED4300F6}" type="slidenum">
              <a:rPr lang="en-US" altLang="en-US"/>
              <a:pPr>
                <a:defRPr/>
              </a:pPr>
              <a:t>‹#›</a:t>
            </a:fld>
            <a:endParaRPr lang="en-US" altLang="en-US"/>
          </a:p>
        </p:txBody>
      </p:sp>
    </p:spTree>
    <p:extLst>
      <p:ext uri="{BB962C8B-B14F-4D97-AF65-F5344CB8AC3E}">
        <p14:creationId xmlns:p14="http://schemas.microsoft.com/office/powerpoint/2010/main" val="34581874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r>
              <a:rPr lang="en-US" altLang="en-US"/>
              <a:t>2</a:t>
            </a:r>
          </a:p>
        </p:txBody>
      </p:sp>
      <p:sp>
        <p:nvSpPr>
          <p:cNvPr id="6" name="Footer Placeholder 5"/>
          <p:cNvSpPr>
            <a:spLocks noGrp="1"/>
          </p:cNvSpPr>
          <p:nvPr>
            <p:ph type="ftr" sz="quarter" idx="11"/>
          </p:nvPr>
        </p:nvSpPr>
        <p:spPr/>
        <p:txBody>
          <a:bodyPr/>
          <a:lstStyle>
            <a:lvl1pPr>
              <a:defRPr/>
            </a:lvl1pPr>
          </a:lstStyle>
          <a:p>
            <a:pPr>
              <a:defRPr/>
            </a:pPr>
            <a:r>
              <a:rPr lang="en-US"/>
              <a:t>www.wileyeurope.com/college/mangan</a:t>
            </a:r>
          </a:p>
        </p:txBody>
      </p:sp>
      <p:sp>
        <p:nvSpPr>
          <p:cNvPr id="7" name="Slide Number Placeholder 6"/>
          <p:cNvSpPr>
            <a:spLocks noGrp="1"/>
          </p:cNvSpPr>
          <p:nvPr>
            <p:ph type="sldNum" sz="quarter" idx="12"/>
          </p:nvPr>
        </p:nvSpPr>
        <p:spPr/>
        <p:txBody>
          <a:bodyPr/>
          <a:lstStyle>
            <a:lvl1pPr>
              <a:defRPr/>
            </a:lvl1pPr>
          </a:lstStyle>
          <a:p>
            <a:pPr>
              <a:defRPr/>
            </a:pPr>
            <a:fld id="{7C38E3F1-FF44-4085-A55C-52A2142F8CC7}" type="slidenum">
              <a:rPr lang="en-US" altLang="en-US"/>
              <a:pPr>
                <a:defRPr/>
              </a:pPr>
              <a:t>‹#›</a:t>
            </a:fld>
            <a:endParaRPr lang="en-US" altLang="en-US"/>
          </a:p>
        </p:txBody>
      </p:sp>
    </p:spTree>
    <p:extLst>
      <p:ext uri="{BB962C8B-B14F-4D97-AF65-F5344CB8AC3E}">
        <p14:creationId xmlns:p14="http://schemas.microsoft.com/office/powerpoint/2010/main" val="27446199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r>
              <a:rPr lang="en-US" altLang="en-US"/>
              <a:t>2</a:t>
            </a:r>
          </a:p>
        </p:txBody>
      </p:sp>
      <p:sp>
        <p:nvSpPr>
          <p:cNvPr id="6" name="Footer Placeholder 5"/>
          <p:cNvSpPr>
            <a:spLocks noGrp="1"/>
          </p:cNvSpPr>
          <p:nvPr>
            <p:ph type="ftr" sz="quarter" idx="11"/>
          </p:nvPr>
        </p:nvSpPr>
        <p:spPr/>
        <p:txBody>
          <a:bodyPr/>
          <a:lstStyle>
            <a:lvl1pPr>
              <a:defRPr/>
            </a:lvl1pPr>
          </a:lstStyle>
          <a:p>
            <a:pPr>
              <a:defRPr/>
            </a:pPr>
            <a:r>
              <a:rPr lang="en-US"/>
              <a:t>www.wileyeurope.com/college/mangan</a:t>
            </a:r>
          </a:p>
        </p:txBody>
      </p:sp>
      <p:sp>
        <p:nvSpPr>
          <p:cNvPr id="7" name="Slide Number Placeholder 6"/>
          <p:cNvSpPr>
            <a:spLocks noGrp="1"/>
          </p:cNvSpPr>
          <p:nvPr>
            <p:ph type="sldNum" sz="quarter" idx="12"/>
          </p:nvPr>
        </p:nvSpPr>
        <p:spPr/>
        <p:txBody>
          <a:bodyPr/>
          <a:lstStyle>
            <a:lvl1pPr>
              <a:defRPr/>
            </a:lvl1pPr>
          </a:lstStyle>
          <a:p>
            <a:pPr>
              <a:defRPr/>
            </a:pPr>
            <a:fld id="{254CFBCC-6229-46FB-859B-173159D6D9F1}" type="slidenum">
              <a:rPr lang="en-US" altLang="en-US"/>
              <a:pPr>
                <a:defRPr/>
              </a:pPr>
              <a:t>‹#›</a:t>
            </a:fld>
            <a:endParaRPr lang="en-US" altLang="en-US"/>
          </a:p>
        </p:txBody>
      </p:sp>
    </p:spTree>
    <p:extLst>
      <p:ext uri="{BB962C8B-B14F-4D97-AF65-F5344CB8AC3E}">
        <p14:creationId xmlns:p14="http://schemas.microsoft.com/office/powerpoint/2010/main" val="527188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r>
              <a:rPr lang="en-US" altLang="en-US"/>
              <a:t>2</a:t>
            </a:r>
          </a:p>
        </p:txBody>
      </p:sp>
      <p:sp>
        <p:nvSpPr>
          <p:cNvPr id="5" name="Footer Placeholder 4"/>
          <p:cNvSpPr>
            <a:spLocks noGrp="1"/>
          </p:cNvSpPr>
          <p:nvPr>
            <p:ph type="ftr" sz="quarter" idx="11"/>
          </p:nvPr>
        </p:nvSpPr>
        <p:spPr/>
        <p:txBody>
          <a:bodyPr/>
          <a:lstStyle>
            <a:lvl1pPr>
              <a:defRPr/>
            </a:lvl1pPr>
          </a:lstStyle>
          <a:p>
            <a:pPr>
              <a:defRPr/>
            </a:pPr>
            <a:r>
              <a:rPr lang="en-US"/>
              <a:t>www.wileyeurope.com/college/mangan</a:t>
            </a:r>
          </a:p>
        </p:txBody>
      </p:sp>
      <p:sp>
        <p:nvSpPr>
          <p:cNvPr id="6" name="Slide Number Placeholder 5"/>
          <p:cNvSpPr>
            <a:spLocks noGrp="1"/>
          </p:cNvSpPr>
          <p:nvPr>
            <p:ph type="sldNum" sz="quarter" idx="12"/>
          </p:nvPr>
        </p:nvSpPr>
        <p:spPr/>
        <p:txBody>
          <a:bodyPr/>
          <a:lstStyle>
            <a:lvl1pPr>
              <a:defRPr/>
            </a:lvl1pPr>
          </a:lstStyle>
          <a:p>
            <a:pPr>
              <a:defRPr/>
            </a:pPr>
            <a:fld id="{C13BD0CA-E3DD-467C-B88B-1AD92AEB58F5}" type="slidenum">
              <a:rPr lang="en-US" altLang="en-US"/>
              <a:pPr>
                <a:defRPr/>
              </a:pPr>
              <a:t>‹#›</a:t>
            </a:fld>
            <a:endParaRPr lang="en-US" altLang="en-US"/>
          </a:p>
        </p:txBody>
      </p:sp>
    </p:spTree>
    <p:extLst>
      <p:ext uri="{BB962C8B-B14F-4D97-AF65-F5344CB8AC3E}">
        <p14:creationId xmlns:p14="http://schemas.microsoft.com/office/powerpoint/2010/main" val="44515137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r>
              <a:rPr lang="en-US" altLang="en-US"/>
              <a:t>2</a:t>
            </a:r>
          </a:p>
        </p:txBody>
      </p:sp>
      <p:sp>
        <p:nvSpPr>
          <p:cNvPr id="5" name="Footer Placeholder 4"/>
          <p:cNvSpPr>
            <a:spLocks noGrp="1"/>
          </p:cNvSpPr>
          <p:nvPr>
            <p:ph type="ftr" sz="quarter" idx="11"/>
          </p:nvPr>
        </p:nvSpPr>
        <p:spPr/>
        <p:txBody>
          <a:bodyPr/>
          <a:lstStyle>
            <a:lvl1pPr>
              <a:defRPr/>
            </a:lvl1pPr>
          </a:lstStyle>
          <a:p>
            <a:pPr>
              <a:defRPr/>
            </a:pPr>
            <a:r>
              <a:rPr lang="en-US"/>
              <a:t>www.wileyeurope.com/college/mangan</a:t>
            </a:r>
          </a:p>
        </p:txBody>
      </p:sp>
      <p:sp>
        <p:nvSpPr>
          <p:cNvPr id="6" name="Slide Number Placeholder 5"/>
          <p:cNvSpPr>
            <a:spLocks noGrp="1"/>
          </p:cNvSpPr>
          <p:nvPr>
            <p:ph type="sldNum" sz="quarter" idx="12"/>
          </p:nvPr>
        </p:nvSpPr>
        <p:spPr/>
        <p:txBody>
          <a:bodyPr/>
          <a:lstStyle>
            <a:lvl1pPr>
              <a:defRPr/>
            </a:lvl1pPr>
          </a:lstStyle>
          <a:p>
            <a:pPr>
              <a:defRPr/>
            </a:pPr>
            <a:fld id="{FD9900C1-510D-4DD5-A035-38471A2584F7}" type="slidenum">
              <a:rPr lang="en-US" altLang="en-US"/>
              <a:pPr>
                <a:defRPr/>
              </a:pPr>
              <a:t>‹#›</a:t>
            </a:fld>
            <a:endParaRPr lang="en-US" altLang="en-US"/>
          </a:p>
        </p:txBody>
      </p:sp>
    </p:spTree>
    <p:extLst>
      <p:ext uri="{BB962C8B-B14F-4D97-AF65-F5344CB8AC3E}">
        <p14:creationId xmlns:p14="http://schemas.microsoft.com/office/powerpoint/2010/main" val="32630629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Divider Slide (Wht Bckgrnd)">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24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userDrawn="1"/>
        </p:nvPicPr>
        <p:blipFill>
          <a:blip r:embed="rId3">
            <a:extLst>
              <a:ext uri="{28A0092B-C50C-407E-A947-70E740481C1C}">
                <a14:useLocalDpi xmlns:a14="http://schemas.microsoft.com/office/drawing/2010/main" val="0"/>
              </a:ext>
            </a:extLst>
          </a:blip>
          <a:srcRect t="14635"/>
          <a:stretch>
            <a:fillRect/>
          </a:stretch>
        </p:blipFill>
        <p:spPr bwMode="auto">
          <a:xfrm>
            <a:off x="0" y="6369050"/>
            <a:ext cx="91440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itle 1"/>
          <p:cNvSpPr>
            <a:spLocks noGrp="1"/>
          </p:cNvSpPr>
          <p:nvPr>
            <p:ph type="title"/>
          </p:nvPr>
        </p:nvSpPr>
        <p:spPr>
          <a:xfrm>
            <a:off x="503239" y="512044"/>
            <a:ext cx="5590964" cy="404768"/>
          </a:xfrm>
        </p:spPr>
        <p:txBody>
          <a:bodyPr/>
          <a:lstStyle>
            <a:lvl1pPr>
              <a:defRPr>
                <a:solidFill>
                  <a:srgbClr val="032977"/>
                </a:solidFill>
              </a:defRPr>
            </a:lvl1pPr>
          </a:lstStyle>
          <a:p>
            <a:r>
              <a:rPr lang="en-US" smtClean="0"/>
              <a:t>Click to edit Master title style</a:t>
            </a:r>
            <a:endParaRPr lang="en-GB" dirty="0"/>
          </a:p>
        </p:txBody>
      </p:sp>
      <p:sp>
        <p:nvSpPr>
          <p:cNvPr id="18" name="Text Placeholder 8"/>
          <p:cNvSpPr>
            <a:spLocks noGrp="1"/>
          </p:cNvSpPr>
          <p:nvPr>
            <p:ph type="body" sz="quarter" idx="19"/>
          </p:nvPr>
        </p:nvSpPr>
        <p:spPr>
          <a:xfrm>
            <a:off x="503550" y="945480"/>
            <a:ext cx="5220580"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smtClean="0"/>
              <a:t>Edit Master text styles</a:t>
            </a:r>
          </a:p>
        </p:txBody>
      </p:sp>
      <p:sp>
        <p:nvSpPr>
          <p:cNvPr id="22" name="Picture Placeholder 15"/>
          <p:cNvSpPr>
            <a:spLocks noGrp="1"/>
          </p:cNvSpPr>
          <p:nvPr>
            <p:ph type="pic" sz="quarter" idx="17"/>
          </p:nvPr>
        </p:nvSpPr>
        <p:spPr>
          <a:xfrm>
            <a:off x="503548" y="6345368"/>
            <a:ext cx="1080000" cy="396000"/>
          </a:xfrm>
        </p:spPr>
        <p:txBody>
          <a:bodyPr>
            <a:noAutofit/>
          </a:bodyPr>
          <a:lstStyle>
            <a:lvl1pPr marL="0" indent="0">
              <a:buNone/>
              <a:defRPr sz="1200"/>
            </a:lvl1pPr>
          </a:lstStyle>
          <a:p>
            <a:pPr lvl="0"/>
            <a:r>
              <a:rPr lang="en-US" noProof="0" smtClean="0"/>
              <a:t>Click icon to add picture</a:t>
            </a:r>
            <a:endParaRPr lang="en-GB" noProof="0" dirty="0"/>
          </a:p>
        </p:txBody>
      </p:sp>
      <p:sp>
        <p:nvSpPr>
          <p:cNvPr id="23" name="Picture Placeholder 15"/>
          <p:cNvSpPr>
            <a:spLocks noGrp="1"/>
          </p:cNvSpPr>
          <p:nvPr>
            <p:ph type="pic" sz="quarter" idx="18"/>
          </p:nvPr>
        </p:nvSpPr>
        <p:spPr>
          <a:xfrm>
            <a:off x="1871820" y="6345368"/>
            <a:ext cx="1080000" cy="396000"/>
          </a:xfrm>
        </p:spPr>
        <p:txBody>
          <a:bodyPr>
            <a:noAutofit/>
          </a:bodyPr>
          <a:lstStyle>
            <a:lvl1pPr marL="0" indent="0">
              <a:buNone/>
              <a:defRPr sz="1200"/>
            </a:lvl1pPr>
          </a:lstStyle>
          <a:p>
            <a:pPr lvl="0"/>
            <a:r>
              <a:rPr lang="en-US" noProof="0" smtClean="0"/>
              <a:t>Click icon to add picture</a:t>
            </a:r>
            <a:endParaRPr lang="en-GB" noProof="0" dirty="0"/>
          </a:p>
        </p:txBody>
      </p:sp>
      <p:sp>
        <p:nvSpPr>
          <p:cNvPr id="24" name="Picture Placeholder 8"/>
          <p:cNvSpPr>
            <a:spLocks noGrp="1"/>
          </p:cNvSpPr>
          <p:nvPr>
            <p:ph type="pic" sz="quarter" idx="20"/>
          </p:nvPr>
        </p:nvSpPr>
        <p:spPr>
          <a:xfrm>
            <a:off x="3734891"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pPr lvl="0"/>
            <a:r>
              <a:rPr lang="en-US" noProof="0" smtClean="0"/>
              <a:t>Click icon to add picture</a:t>
            </a:r>
            <a:endParaRPr lang="en-GB" noProof="0" dirty="0"/>
          </a:p>
        </p:txBody>
      </p:sp>
      <p:sp>
        <p:nvSpPr>
          <p:cNvPr id="9" name="Slide Number Placeholder 13"/>
          <p:cNvSpPr>
            <a:spLocks noGrp="1"/>
          </p:cNvSpPr>
          <p:nvPr>
            <p:ph type="sldNum" sz="quarter" idx="21"/>
          </p:nvPr>
        </p:nvSpPr>
        <p:spPr>
          <a:xfrm>
            <a:off x="3954463" y="6308725"/>
            <a:ext cx="1233487" cy="365125"/>
          </a:xfrm>
        </p:spPr>
        <p:txBody>
          <a:bodyPr lIns="0" tIns="0" rIns="0" bIns="0" anchor="t"/>
          <a:lstStyle>
            <a:lvl1pPr algn="ctr">
              <a:defRPr/>
            </a:lvl1pPr>
          </a:lstStyle>
          <a:p>
            <a:pPr>
              <a:defRPr/>
            </a:pPr>
            <a:fld id="{DA042AEF-C0F1-495B-8B20-4B6DAF68C9F9}" type="slidenum">
              <a:rPr lang="en-GB"/>
              <a:pPr>
                <a:defRPr/>
              </a:pPr>
              <a:t>‹#›</a:t>
            </a:fld>
            <a:endParaRPr lang="en-GB" dirty="0"/>
          </a:p>
        </p:txBody>
      </p:sp>
    </p:spTree>
    <p:extLst>
      <p:ext uri="{BB962C8B-B14F-4D97-AF65-F5344CB8AC3E}">
        <p14:creationId xmlns:p14="http://schemas.microsoft.com/office/powerpoint/2010/main" val="686039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03238" y="274638"/>
            <a:ext cx="8183562" cy="454062"/>
          </a:xfrm>
          <a:prstGeom prst="rect">
            <a:avLst/>
          </a:prstGeom>
        </p:spPr>
        <p:txBody>
          <a:bodyPr vert="horz" lIns="0" tIns="0" rIns="0" bIns="0" rtlCol="0" anchor="t"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03238" y="1600200"/>
            <a:ext cx="8183562" cy="4525963"/>
          </a:xfrm>
          <a:prstGeom prst="rect">
            <a:avLst/>
          </a:prstGeom>
        </p:spPr>
        <p:txBody>
          <a:bodyPr vert="horz" lIns="0" tIns="0" rIns="0" bIns="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fld id="{F481074D-BF61-423B-90C0-3490A29E364B}" type="datetimeFigureOut">
              <a:rPr lang="en-US" smtClean="0"/>
              <a:pPr/>
              <a:t>10/30/2018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fld id="{2EB68090-23FE-42DA-B7C6-3C2552243F32}" type="slidenum">
              <a:rPr lang="en-US" smtClean="0"/>
              <a:pPr/>
              <a:t>‹#›</a:t>
            </a:fld>
            <a:endParaRPr lang="en-US"/>
          </a:p>
        </p:txBody>
      </p:sp>
    </p:spTree>
    <p:extLst>
      <p:ext uri="{BB962C8B-B14F-4D97-AF65-F5344CB8AC3E}">
        <p14:creationId xmlns:p14="http://schemas.microsoft.com/office/powerpoint/2010/main" val="267203377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1" r:id="rId3"/>
    <p:sldLayoutId id="2147483695" r:id="rId4"/>
    <p:sldLayoutId id="2147483698" r:id="rId5"/>
    <p:sldLayoutId id="2147483766" r:id="rId6"/>
    <p:sldLayoutId id="2147483787" r:id="rId7"/>
    <p:sldLayoutId id="2147483707" r:id="rId8"/>
    <p:sldLayoutId id="2147483708" r:id="rId9"/>
    <p:sldLayoutId id="2147483821" r:id="rId10"/>
    <p:sldLayoutId id="2147483709" r:id="rId11"/>
    <p:sldLayoutId id="2147483710" r:id="rId12"/>
    <p:sldLayoutId id="2147483778" r:id="rId13"/>
    <p:sldLayoutId id="2147483822" r:id="rId14"/>
    <p:sldLayoutId id="2147483779" r:id="rId15"/>
    <p:sldLayoutId id="2147483824" r:id="rId16"/>
    <p:sldLayoutId id="2147483825" r:id="rId17"/>
    <p:sldLayoutId id="2147483826" r:id="rId18"/>
  </p:sldLayoutIdLst>
  <p:txStyles>
    <p:titleStyle>
      <a:lvl1pPr algn="l" defTabSz="914400" rtl="0" eaLnBrk="1" latinLnBrk="0" hangingPunct="1">
        <a:spcBef>
          <a:spcPct val="0"/>
        </a:spcBef>
        <a:buNone/>
        <a:defRPr sz="2800" kern="1200">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p:titleStyle>
    <p:bodyStyle>
      <a:lvl1pPr marL="266700"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1pPr>
      <a:lvl2pPr marL="542925" indent="-276225" algn="l" defTabSz="914400" rtl="0" eaLnBrk="1" latinLnBrk="0" hangingPunct="1">
        <a:spcBef>
          <a:spcPct val="20000"/>
        </a:spcBef>
        <a:buFont typeface="Arial" panose="020B0604020202020204" pitchFamily="34" charset="0"/>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2pPr>
      <a:lvl3pPr marL="809625"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3pPr>
      <a:lvl4pPr marL="1076325" indent="-266700" algn="l" defTabSz="914400" rtl="0" eaLnBrk="1" latinLnBrk="0" hangingPunct="1">
        <a:spcBef>
          <a:spcPct val="20000"/>
        </a:spcBef>
        <a:buFont typeface="Arial" panose="020B0604020202020204" pitchFamily="34" charset="0"/>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4pPr>
      <a:lvl5pPr marL="1343025"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latin typeface="Calibri" panose="020F0502020204030204" pitchFamily="34" charset="0"/>
                <a:cs typeface="Arial" panose="020B0604020202020204" pitchFamily="34" charset="0"/>
              </a:defRPr>
            </a:lvl1pPr>
          </a:lstStyle>
          <a:p>
            <a:pPr>
              <a:defRPr/>
            </a:pPr>
            <a:r>
              <a:rPr lang="en-US" altLang="en-US"/>
              <a:t>2</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ea typeface="+mn-ea"/>
                <a:cs typeface="+mn-cs"/>
              </a:defRPr>
            </a:lvl1pPr>
          </a:lstStyle>
          <a:p>
            <a:pPr>
              <a:defRPr/>
            </a:pPr>
            <a:r>
              <a:rPr lang="en-US"/>
              <a:t>www.wileyeurope.com/college/mangan</a:t>
            </a:r>
          </a:p>
        </p:txBody>
      </p:sp>
      <p:sp>
        <p:nvSpPr>
          <p:cNvPr id="6" name="Slide Number Placeholder 5"/>
          <p:cNvSpPr>
            <a:spLocks noGrp="1"/>
          </p:cNvSpPr>
          <p:nvPr>
            <p:ph type="sldNum" sz="quarter" idx="4"/>
          </p:nvPr>
        </p:nvSpPr>
        <p:spPr>
          <a:xfrm>
            <a:off x="6553200" y="6356350"/>
            <a:ext cx="226695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latin typeface="Calibri" panose="020F0502020204030204" pitchFamily="34" charset="0"/>
                <a:cs typeface="Arial" panose="020B0604020202020204" pitchFamily="34" charset="0"/>
              </a:defRPr>
            </a:lvl1pPr>
          </a:lstStyle>
          <a:p>
            <a:pPr>
              <a:defRPr/>
            </a:pPr>
            <a:r>
              <a:rPr lang="en-US" altLang="en-US"/>
              <a:t>www.wiley.com/college/mangan</a:t>
            </a:r>
          </a:p>
          <a:p>
            <a:pPr>
              <a:defRPr/>
            </a:pPr>
            <a:endParaRPr lang="en-US" altLang="en-US"/>
          </a:p>
        </p:txBody>
      </p:sp>
    </p:spTree>
    <p:extLst>
      <p:ext uri="{BB962C8B-B14F-4D97-AF65-F5344CB8AC3E}">
        <p14:creationId xmlns:p14="http://schemas.microsoft.com/office/powerpoint/2010/main" val="3855070568"/>
      </p:ext>
    </p:extLst>
  </p:cSld>
  <p:clrMap bg1="lt1" tx1="dk1" bg2="lt2" tx2="dk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 id="2147483839" r:id="rId12"/>
  </p:sldLayoutIdLst>
  <p:hf sldNum="0" hdr="0"/>
  <p:txStyles>
    <p:titleStyle>
      <a:lvl1pPr algn="ctr" rtl="0" eaLnBrk="0" fontAlgn="base" hangingPunct="0">
        <a:spcBef>
          <a:spcPct val="0"/>
        </a:spcBef>
        <a:spcAft>
          <a:spcPct val="0"/>
        </a:spcAft>
        <a:defRPr sz="4400" kern="1200">
          <a:solidFill>
            <a:srgbClr val="31859C"/>
          </a:solidFill>
          <a:latin typeface="+mj-lt"/>
          <a:ea typeface="MS PGothic" panose="020B0600070205080204" pitchFamily="34" charset="-128"/>
          <a:cs typeface="ＭＳ Ｐゴシック" charset="0"/>
        </a:defRPr>
      </a:lvl1pPr>
      <a:lvl2pPr algn="ctr" rtl="0" eaLnBrk="0" fontAlgn="base" hangingPunct="0">
        <a:spcBef>
          <a:spcPct val="0"/>
        </a:spcBef>
        <a:spcAft>
          <a:spcPct val="0"/>
        </a:spcAft>
        <a:defRPr sz="4400">
          <a:solidFill>
            <a:srgbClr val="31859C"/>
          </a:solidFill>
          <a:latin typeface="Calibri" charset="0"/>
          <a:ea typeface="MS PGothic" panose="020B0600070205080204" pitchFamily="34" charset="-128"/>
          <a:cs typeface="ＭＳ Ｐゴシック" charset="0"/>
        </a:defRPr>
      </a:lvl2pPr>
      <a:lvl3pPr algn="ctr" rtl="0" eaLnBrk="0" fontAlgn="base" hangingPunct="0">
        <a:spcBef>
          <a:spcPct val="0"/>
        </a:spcBef>
        <a:spcAft>
          <a:spcPct val="0"/>
        </a:spcAft>
        <a:defRPr sz="4400">
          <a:solidFill>
            <a:srgbClr val="31859C"/>
          </a:solidFill>
          <a:latin typeface="Calibri" charset="0"/>
          <a:ea typeface="MS PGothic" panose="020B0600070205080204" pitchFamily="34" charset="-128"/>
          <a:cs typeface="ＭＳ Ｐゴシック" charset="0"/>
        </a:defRPr>
      </a:lvl3pPr>
      <a:lvl4pPr algn="ctr" rtl="0" eaLnBrk="0" fontAlgn="base" hangingPunct="0">
        <a:spcBef>
          <a:spcPct val="0"/>
        </a:spcBef>
        <a:spcAft>
          <a:spcPct val="0"/>
        </a:spcAft>
        <a:defRPr sz="4400">
          <a:solidFill>
            <a:srgbClr val="31859C"/>
          </a:solidFill>
          <a:latin typeface="Calibri" charset="0"/>
          <a:ea typeface="MS PGothic" panose="020B0600070205080204" pitchFamily="34" charset="-128"/>
          <a:cs typeface="ＭＳ Ｐゴシック" charset="0"/>
        </a:defRPr>
      </a:lvl4pPr>
      <a:lvl5pPr algn="ctr" rtl="0" eaLnBrk="0" fontAlgn="base" hangingPunct="0">
        <a:spcBef>
          <a:spcPct val="0"/>
        </a:spcBef>
        <a:spcAft>
          <a:spcPct val="0"/>
        </a:spcAft>
        <a:defRPr sz="4400">
          <a:solidFill>
            <a:srgbClr val="31859C"/>
          </a:solidFill>
          <a:latin typeface="Calibri" charset="0"/>
          <a:ea typeface="MS PGothic" panose="020B0600070205080204" pitchFamily="34" charset="-128"/>
          <a:cs typeface="ＭＳ Ｐゴシック" charset="0"/>
        </a:defRPr>
      </a:lvl5pPr>
      <a:lvl6pPr marL="457200" algn="ctr" rtl="0" fontAlgn="base">
        <a:spcBef>
          <a:spcPct val="0"/>
        </a:spcBef>
        <a:spcAft>
          <a:spcPct val="0"/>
        </a:spcAft>
        <a:defRPr sz="4400">
          <a:solidFill>
            <a:srgbClr val="31859C"/>
          </a:solidFill>
          <a:latin typeface="Calibri" charset="0"/>
          <a:ea typeface="ＭＳ Ｐゴシック" charset="0"/>
        </a:defRPr>
      </a:lvl6pPr>
      <a:lvl7pPr marL="914400" algn="ctr" rtl="0" fontAlgn="base">
        <a:spcBef>
          <a:spcPct val="0"/>
        </a:spcBef>
        <a:spcAft>
          <a:spcPct val="0"/>
        </a:spcAft>
        <a:defRPr sz="4400">
          <a:solidFill>
            <a:srgbClr val="31859C"/>
          </a:solidFill>
          <a:latin typeface="Calibri" charset="0"/>
          <a:ea typeface="ＭＳ Ｐゴシック" charset="0"/>
        </a:defRPr>
      </a:lvl7pPr>
      <a:lvl8pPr marL="1371600" algn="ctr" rtl="0" fontAlgn="base">
        <a:spcBef>
          <a:spcPct val="0"/>
        </a:spcBef>
        <a:spcAft>
          <a:spcPct val="0"/>
        </a:spcAft>
        <a:defRPr sz="4400">
          <a:solidFill>
            <a:srgbClr val="31859C"/>
          </a:solidFill>
          <a:latin typeface="Calibri" charset="0"/>
          <a:ea typeface="ＭＳ Ｐゴシック" charset="0"/>
        </a:defRPr>
      </a:lvl8pPr>
      <a:lvl9pPr marL="1828800" algn="ctr" rtl="0" fontAlgn="base">
        <a:spcBef>
          <a:spcPct val="0"/>
        </a:spcBef>
        <a:spcAft>
          <a:spcPct val="0"/>
        </a:spcAft>
        <a:defRPr sz="4400">
          <a:solidFill>
            <a:srgbClr val="31859C"/>
          </a:solidFill>
          <a:latin typeface="Calibri" charset="0"/>
          <a:ea typeface="ＭＳ Ｐゴシック" charset="0"/>
        </a:defRPr>
      </a:lvl9pPr>
    </p:titleStyle>
    <p:bodyStyle>
      <a:lvl1pPr marL="342900" indent="-342900" algn="l" rtl="0" eaLnBrk="0" fontAlgn="base" hangingPunct="0">
        <a:spcBef>
          <a:spcPct val="20000"/>
        </a:spcBef>
        <a:spcAft>
          <a:spcPct val="0"/>
        </a:spcAft>
        <a:buClr>
          <a:srgbClr val="C00000"/>
        </a:buClr>
        <a:buFont typeface="Arial" panose="020B0604020202020204" pitchFamily="34" charset="0"/>
        <a:buChar char="•"/>
        <a:defRPr sz="3200" kern="1200">
          <a:solidFill>
            <a:schemeClr val="tx1"/>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Clr>
          <a:srgbClr val="C00000"/>
        </a:buClr>
        <a:buFont typeface="Arial" panose="020B0604020202020204" pitchFamily="34" charset="0"/>
        <a:buChar char="–"/>
        <a:defRPr sz="2800" kern="1200">
          <a:solidFill>
            <a:schemeClr val="tx1"/>
          </a:solidFill>
          <a:latin typeface="+mn-lt"/>
          <a:ea typeface="MS PGothic" panose="020B0600070205080204" pitchFamily="34" charset="-128"/>
          <a:cs typeface="+mn-cs"/>
        </a:defRPr>
      </a:lvl2pPr>
      <a:lvl3pPr marL="1143000" indent="-228600" algn="l" rtl="0" eaLnBrk="0" fontAlgn="base" hangingPunct="0">
        <a:spcBef>
          <a:spcPct val="20000"/>
        </a:spcBef>
        <a:spcAft>
          <a:spcPct val="0"/>
        </a:spcAft>
        <a:buClr>
          <a:srgbClr val="C00000"/>
        </a:buClr>
        <a:buFont typeface="Arial" panose="020B0604020202020204" pitchFamily="34" charset="0"/>
        <a:buChar char="•"/>
        <a:defRPr sz="2400" kern="1200">
          <a:solidFill>
            <a:schemeClr val="tx1"/>
          </a:solidFill>
          <a:latin typeface="+mn-lt"/>
          <a:ea typeface="MS PGothic" panose="020B0600070205080204" pitchFamily="34" charset="-128"/>
          <a:cs typeface="+mn-cs"/>
        </a:defRPr>
      </a:lvl3pPr>
      <a:lvl4pPr marL="1600200" indent="-228600" algn="l" rtl="0" eaLnBrk="0" fontAlgn="base" hangingPunct="0">
        <a:spcBef>
          <a:spcPct val="20000"/>
        </a:spcBef>
        <a:spcAft>
          <a:spcPct val="0"/>
        </a:spcAft>
        <a:buClr>
          <a:srgbClr val="C00000"/>
        </a:buClr>
        <a:buFont typeface="Arial" panose="020B0604020202020204" pitchFamily="34" charset="0"/>
        <a:buChar char="–"/>
        <a:defRPr sz="2000" kern="1200">
          <a:solidFill>
            <a:schemeClr val="tx1"/>
          </a:solidFill>
          <a:latin typeface="+mn-lt"/>
          <a:ea typeface="MS PGothic" panose="020B0600070205080204" pitchFamily="34" charset="-128"/>
          <a:cs typeface="+mn-cs"/>
        </a:defRPr>
      </a:lvl4pPr>
      <a:lvl5pPr marL="2057400" indent="-228600" algn="l" rtl="0" eaLnBrk="0" fontAlgn="base" hangingPunct="0">
        <a:spcBef>
          <a:spcPct val="20000"/>
        </a:spcBef>
        <a:spcAft>
          <a:spcPct val="0"/>
        </a:spcAft>
        <a:buClr>
          <a:srgbClr val="C00000"/>
        </a:buClr>
        <a:buFont typeface="Arial" panose="020B0604020202020204" pitchFamily="34" charset="0"/>
        <a:buChar char="»"/>
        <a:defRPr sz="2000" kern="1200">
          <a:solidFill>
            <a:schemeClr val="tx1"/>
          </a:solidFill>
          <a:latin typeface="+mn-lt"/>
          <a:ea typeface="MS PGothic"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qtmfCMtlsag" TargetMode="External"/><Relationship Id="rId2" Type="http://schemas.openxmlformats.org/officeDocument/2006/relationships/hyperlink" Target="https://www.youtube.com/watch?v=qkZQxXJuqKo" TargetMode="Externa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youtube.com/watch?v=z2CtJLgHX1Q"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youtube.com/watch?v=3rnX-AE8WgE"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qtmfCMtlsag"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idx="1"/>
          </p:nvPr>
        </p:nvSpPr>
        <p:spPr>
          <a:xfrm>
            <a:off x="722313" y="1700213"/>
            <a:ext cx="7772400" cy="1500187"/>
          </a:xfrm>
        </p:spPr>
        <p:txBody>
          <a:bodyPr/>
          <a:lstStyle/>
          <a:p>
            <a:pPr>
              <a:defRPr/>
            </a:pPr>
            <a:r>
              <a:rPr lang="en-GB" sz="4000" b="1" smtClean="0">
                <a:solidFill>
                  <a:schemeClr val="tx2"/>
                </a:solidFill>
                <a:effectLst>
                  <a:outerShdw blurRad="38100" dist="38100" dir="2700000" algn="tl">
                    <a:srgbClr val="000000">
                      <a:alpha val="43137"/>
                    </a:srgbClr>
                  </a:outerShdw>
                </a:effectLst>
              </a:rPr>
              <a:t>Lecture 5</a:t>
            </a:r>
            <a:endParaRPr lang="en-GB" sz="4000" b="1" dirty="0" smtClean="0">
              <a:solidFill>
                <a:schemeClr val="tx2"/>
              </a:solidFill>
              <a:effectLst>
                <a:outerShdw blurRad="38100" dist="38100" dir="2700000" algn="tl">
                  <a:srgbClr val="000000">
                    <a:alpha val="43137"/>
                  </a:srgbClr>
                </a:outerShdw>
              </a:effectLst>
            </a:endParaRPr>
          </a:p>
          <a:p>
            <a:pPr>
              <a:defRPr/>
            </a:pPr>
            <a:r>
              <a:rPr lang="en-GB" sz="4000" b="1" dirty="0" smtClean="0">
                <a:solidFill>
                  <a:schemeClr val="tx2"/>
                </a:solidFill>
                <a:effectLst>
                  <a:outerShdw blurRad="38100" dist="38100" dir="2700000" algn="tl">
                    <a:srgbClr val="000000">
                      <a:alpha val="43137"/>
                    </a:srgbClr>
                  </a:outerShdw>
                </a:effectLst>
              </a:rPr>
              <a:t>Inventory Management</a:t>
            </a:r>
            <a:endParaRPr lang="en-GB" sz="4000" b="1" dirty="0">
              <a:solidFill>
                <a:schemeClr val="tx2"/>
              </a:solidFill>
              <a:effectLst>
                <a:outerShdw blurRad="38100" dist="38100" dir="2700000" algn="tl">
                  <a:srgbClr val="000000">
                    <a:alpha val="43137"/>
                  </a:srgbClr>
                </a:outerShdw>
              </a:effectLst>
            </a:endParaRPr>
          </a:p>
        </p:txBody>
      </p:sp>
      <p:sp>
        <p:nvSpPr>
          <p:cNvPr id="5" name="Footer Placeholder 4"/>
          <p:cNvSpPr>
            <a:spLocks noGrp="1"/>
          </p:cNvSpPr>
          <p:nvPr>
            <p:ph type="ftr" sz="quarter" idx="11"/>
          </p:nvPr>
        </p:nvSpPr>
        <p:spPr/>
        <p:txBody>
          <a:bodyPr/>
          <a:lstStyle/>
          <a:p>
            <a:pPr>
              <a:defRPr/>
            </a:pPr>
            <a:r>
              <a:rPr lang="en-US" smtClean="0"/>
              <a:t>www.wileyeurope.com/college/mangan</a:t>
            </a:r>
            <a:endParaRPr lang="en-US" dirty="0"/>
          </a:p>
        </p:txBody>
      </p:sp>
    </p:spTree>
    <p:extLst>
      <p:ext uri="{BB962C8B-B14F-4D97-AF65-F5344CB8AC3E}">
        <p14:creationId xmlns:p14="http://schemas.microsoft.com/office/powerpoint/2010/main" val="33604629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rgbClr val="92D050"/>
                </a:solidFill>
              </a:rPr>
              <a:t>LEARNING OBJECTIVES</a:t>
            </a:r>
            <a:endParaRPr lang="en-GB" sz="3200" dirty="0"/>
          </a:p>
        </p:txBody>
      </p:sp>
      <p:sp>
        <p:nvSpPr>
          <p:cNvPr id="21" name="Content Placeholder 20"/>
          <p:cNvSpPr>
            <a:spLocks noGrp="1"/>
          </p:cNvSpPr>
          <p:nvPr>
            <p:ph sz="quarter" idx="19"/>
          </p:nvPr>
        </p:nvSpPr>
        <p:spPr>
          <a:xfrm>
            <a:off x="323528" y="1628800"/>
            <a:ext cx="8533258" cy="4237583"/>
          </a:xfrm>
        </p:spPr>
        <p:txBody>
          <a:bodyPr>
            <a:normAutofit/>
          </a:bodyPr>
          <a:lstStyle/>
          <a:p>
            <a:pPr>
              <a:buClr>
                <a:srgbClr val="0070C0"/>
              </a:buClr>
            </a:pPr>
            <a:endParaRPr lang="en-GB" dirty="0" smtClean="0"/>
          </a:p>
          <a:p>
            <a:pPr>
              <a:buClr>
                <a:srgbClr val="0070C0"/>
              </a:buClr>
            </a:pPr>
            <a:r>
              <a:rPr lang="en-GB" sz="2400" dirty="0" smtClean="0">
                <a:latin typeface="+mn-lt"/>
              </a:rPr>
              <a:t>Explain </a:t>
            </a:r>
            <a:r>
              <a:rPr lang="en-GB" sz="2400" dirty="0">
                <a:latin typeface="+mn-lt"/>
              </a:rPr>
              <a:t>the significance of inventory in logistics and </a:t>
            </a:r>
            <a:r>
              <a:rPr lang="en-GB" sz="2400" dirty="0" smtClean="0">
                <a:latin typeface="+mn-lt"/>
              </a:rPr>
              <a:t>SCM</a:t>
            </a:r>
            <a:endParaRPr lang="en-GB" sz="2400" dirty="0">
              <a:latin typeface="+mn-lt"/>
            </a:endParaRPr>
          </a:p>
          <a:p>
            <a:pPr>
              <a:buClr>
                <a:srgbClr val="0070C0"/>
              </a:buClr>
            </a:pPr>
            <a:r>
              <a:rPr lang="en-GB" sz="2400" dirty="0">
                <a:latin typeface="+mn-lt"/>
              </a:rPr>
              <a:t>Introduce the costs involved in inventory </a:t>
            </a:r>
            <a:r>
              <a:rPr lang="en-GB" sz="2400" dirty="0" smtClean="0">
                <a:latin typeface="+mn-lt"/>
              </a:rPr>
              <a:t>management</a:t>
            </a:r>
            <a:endParaRPr lang="en-GB" sz="2400" dirty="0">
              <a:latin typeface="+mn-lt"/>
            </a:endParaRPr>
          </a:p>
          <a:p>
            <a:pPr marL="266700" lvl="1" indent="-266700">
              <a:buClr>
                <a:srgbClr val="0070C0"/>
              </a:buClr>
              <a:buFont typeface="Symbol" panose="05050102010706020507" pitchFamily="18" charset="2"/>
              <a:buChar char="·"/>
            </a:pPr>
            <a:r>
              <a:rPr lang="en-US" altLang="en-US" sz="2400" dirty="0" smtClean="0">
                <a:latin typeface="+mn-lt"/>
              </a:rPr>
              <a:t>Understand the </a:t>
            </a:r>
            <a:r>
              <a:rPr lang="en-US" altLang="en-US" sz="2400" dirty="0">
                <a:latin typeface="+mn-lt"/>
              </a:rPr>
              <a:t>rationale and logic behind the </a:t>
            </a:r>
            <a:r>
              <a:rPr lang="en-US" altLang="en-US" sz="2400" b="1" dirty="0">
                <a:latin typeface="+mn-lt"/>
              </a:rPr>
              <a:t>economic order quantity </a:t>
            </a:r>
            <a:r>
              <a:rPr lang="en-US" altLang="en-US" sz="2400" dirty="0">
                <a:latin typeface="+mn-lt"/>
              </a:rPr>
              <a:t>(EOQ) approach to inventory decision </a:t>
            </a:r>
            <a:r>
              <a:rPr lang="en-US" altLang="en-US" sz="2400" dirty="0" smtClean="0">
                <a:latin typeface="+mn-lt"/>
              </a:rPr>
              <a:t>making</a:t>
            </a:r>
            <a:r>
              <a:rPr lang="en-US" altLang="en-US" sz="2400" dirty="0">
                <a:latin typeface="+mn-lt"/>
              </a:rPr>
              <a:t>;</a:t>
            </a:r>
            <a:endParaRPr lang="en-GB" sz="2400" dirty="0" smtClean="0">
              <a:latin typeface="+mn-lt"/>
            </a:endParaRPr>
          </a:p>
          <a:p>
            <a:pPr>
              <a:buClr>
                <a:srgbClr val="0070C0"/>
              </a:buClr>
            </a:pPr>
            <a:r>
              <a:rPr lang="en-GB" sz="2400" dirty="0" smtClean="0">
                <a:latin typeface="+mn-lt"/>
              </a:rPr>
              <a:t>Introduce </a:t>
            </a:r>
            <a:r>
              <a:rPr lang="en-GB" sz="2400" dirty="0">
                <a:latin typeface="+mn-lt"/>
              </a:rPr>
              <a:t>common inventory control systems designed to reduce </a:t>
            </a:r>
            <a:r>
              <a:rPr lang="en-GB" sz="2400" dirty="0" smtClean="0">
                <a:latin typeface="+mn-lt"/>
              </a:rPr>
              <a:t>costs</a:t>
            </a:r>
            <a:endParaRPr lang="en-GB" sz="2400" dirty="0">
              <a:latin typeface="+mn-lt"/>
            </a:endParaRPr>
          </a:p>
          <a:p>
            <a:pPr>
              <a:buClr>
                <a:srgbClr val="0070C0"/>
              </a:buClr>
            </a:pPr>
            <a:r>
              <a:rPr lang="en-GB" sz="2400" dirty="0">
                <a:latin typeface="+mn-lt"/>
              </a:rPr>
              <a:t>Identify inventory reduction strategies including just-in-time inventory management</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18858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95536" y="1484784"/>
            <a:ext cx="8352730" cy="576163"/>
          </a:xfrm>
        </p:spPr>
        <p:txBody>
          <a:bodyPr/>
          <a:lstStyle/>
          <a:p>
            <a:pPr eaLnBrk="1" hangingPunct="1">
              <a:defRPr/>
            </a:pPr>
            <a:r>
              <a:rPr lang="en-US" altLang="en-US" sz="3600" b="1" dirty="0" smtClean="0">
                <a:solidFill>
                  <a:schemeClr val="accent1">
                    <a:lumMod val="50000"/>
                  </a:schemeClr>
                </a:solidFill>
                <a:effectLst>
                  <a:outerShdw blurRad="38100" dist="38100" dir="2700000" algn="tl">
                    <a:srgbClr val="000000">
                      <a:alpha val="43137"/>
                    </a:srgbClr>
                  </a:outerShdw>
                </a:effectLst>
                <a:ea typeface="ＭＳ Ｐゴシック" charset="0"/>
              </a:rPr>
              <a:t>Please provide a definition of inventory ?</a:t>
            </a:r>
          </a:p>
        </p:txBody>
      </p:sp>
      <p:sp>
        <p:nvSpPr>
          <p:cNvPr id="18435" name="Rectangle 3"/>
          <p:cNvSpPr>
            <a:spLocks noGrp="1" noChangeArrowheads="1"/>
          </p:cNvSpPr>
          <p:nvPr>
            <p:ph idx="1"/>
          </p:nvPr>
        </p:nvSpPr>
        <p:spPr>
          <a:xfrm>
            <a:off x="395288" y="2565401"/>
            <a:ext cx="8229600" cy="1799704"/>
          </a:xfrm>
        </p:spPr>
        <p:txBody>
          <a:bodyPr>
            <a:normAutofit/>
          </a:bodyPr>
          <a:lstStyle/>
          <a:p>
            <a:pPr marL="0" indent="0" eaLnBrk="1" hangingPunct="1">
              <a:buNone/>
            </a:pPr>
            <a:r>
              <a:rPr lang="en-US" altLang="en-US" sz="2800" b="1" dirty="0" smtClean="0"/>
              <a:t>Inventory </a:t>
            </a:r>
            <a:r>
              <a:rPr lang="en-US" altLang="en-US" sz="2800" dirty="0" smtClean="0"/>
              <a:t>refers to stocks of goods and materials that are maintained for many purposes, the most common being to satisfy normal  customers’ demand patterns.</a:t>
            </a:r>
          </a:p>
        </p:txBody>
      </p:sp>
      <p:sp>
        <p:nvSpPr>
          <p:cNvPr id="18436" name="Footer Placeholder 4"/>
          <p:cNvSpPr>
            <a:spLocks noGrp="1"/>
          </p:cNvSpPr>
          <p:nvPr>
            <p:ph type="ftr" sz="quarter" idx="11"/>
          </p:nvPr>
        </p:nvSpPr>
        <p:spPr bwMode="auto">
          <a:xfrm>
            <a:off x="467544" y="5949280"/>
            <a:ext cx="7992888"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l" fontAlgn="base">
              <a:spcBef>
                <a:spcPct val="0"/>
              </a:spcBef>
              <a:spcAft>
                <a:spcPct val="0"/>
              </a:spcAft>
              <a:defRPr/>
            </a:pPr>
            <a:r>
              <a:rPr lang="en-US" altLang="en-US" sz="2000" dirty="0" smtClean="0">
                <a:latin typeface="+mj-lt"/>
                <a:ea typeface="ＭＳ Ｐゴシック" pitchFamily="34" charset="-128"/>
                <a:cs typeface="Arial" charset="0"/>
              </a:rPr>
              <a:t>Murphy, L. and Wood, D. – Contemporary Logistics, </a:t>
            </a:r>
          </a:p>
          <a:p>
            <a:pPr algn="l" fontAlgn="base">
              <a:spcBef>
                <a:spcPct val="0"/>
              </a:spcBef>
              <a:spcAft>
                <a:spcPct val="0"/>
              </a:spcAft>
              <a:defRPr/>
            </a:pPr>
            <a:r>
              <a:rPr lang="en-US" altLang="en-US" sz="2000" dirty="0" smtClean="0">
                <a:latin typeface="+mj-lt"/>
                <a:ea typeface="ＭＳ Ｐゴシック" pitchFamily="34" charset="-128"/>
                <a:cs typeface="Arial" charset="0"/>
              </a:rPr>
              <a:t>© 2015 Pearson Education, Inc.</a:t>
            </a:r>
          </a:p>
        </p:txBody>
      </p:sp>
    </p:spTree>
    <p:extLst>
      <p:ext uri="{BB962C8B-B14F-4D97-AF65-F5344CB8AC3E}">
        <p14:creationId xmlns:p14="http://schemas.microsoft.com/office/powerpoint/2010/main" val="30627775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84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P spid="1843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115616" y="1988840"/>
            <a:ext cx="6840041" cy="863476"/>
          </a:xfrm>
        </p:spPr>
        <p:txBody>
          <a:bodyPr/>
          <a:lstStyle/>
          <a:p>
            <a:r>
              <a:rPr lang="en-GB" altLang="en-US" sz="3600" b="1" dirty="0" smtClean="0"/>
              <a:t>What is </a:t>
            </a:r>
            <a:r>
              <a:rPr lang="en-GB" altLang="en-US" sz="3600" dirty="0" smtClean="0">
                <a:hlinkClick r:id="rId2"/>
              </a:rPr>
              <a:t>Inventory</a:t>
            </a:r>
            <a:r>
              <a:rPr lang="en-GB" altLang="en-US" sz="3600" dirty="0" smtClean="0"/>
              <a:t> Management ?</a:t>
            </a:r>
          </a:p>
        </p:txBody>
      </p:sp>
      <p:sp>
        <p:nvSpPr>
          <p:cNvPr id="2" name="TextBox 1"/>
          <p:cNvSpPr txBox="1"/>
          <p:nvPr/>
        </p:nvSpPr>
        <p:spPr>
          <a:xfrm>
            <a:off x="1115616" y="3284984"/>
            <a:ext cx="6696744" cy="523220"/>
          </a:xfrm>
          <a:prstGeom prst="rect">
            <a:avLst/>
          </a:prstGeom>
          <a:noFill/>
        </p:spPr>
        <p:txBody>
          <a:bodyPr wrap="square" rtlCol="0">
            <a:spAutoFit/>
          </a:bodyPr>
          <a:lstStyle/>
          <a:p>
            <a:r>
              <a:rPr lang="en-GB" sz="2800" dirty="0" smtClean="0">
                <a:hlinkClick r:id="rId3"/>
              </a:rPr>
              <a:t>An Introduction to Inventory Management </a:t>
            </a:r>
            <a:endParaRPr lang="en-GB" sz="2800" dirty="0"/>
          </a:p>
        </p:txBody>
      </p:sp>
    </p:spTree>
    <p:extLst>
      <p:ext uri="{BB962C8B-B14F-4D97-AF65-F5344CB8AC3E}">
        <p14:creationId xmlns:p14="http://schemas.microsoft.com/office/powerpoint/2010/main" val="1709741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444716" cy="396000"/>
          </a:xfrm>
        </p:spPr>
        <p:txBody>
          <a:bodyPr>
            <a:noAutofit/>
          </a:bodyPr>
          <a:lstStyle/>
          <a:p>
            <a:r>
              <a:rPr lang="en-GB" sz="3200" b="1" dirty="0">
                <a:solidFill>
                  <a:schemeClr val="accent1">
                    <a:lumMod val="50000"/>
                  </a:schemeClr>
                </a:solidFill>
              </a:rPr>
              <a:t>The importance of inventory management</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313164" y="1506234"/>
            <a:ext cx="8101210" cy="4694783"/>
          </a:xfrm>
        </p:spPr>
        <p:txBody>
          <a:bodyPr>
            <a:normAutofit fontScale="92500" lnSpcReduction="20000"/>
          </a:bodyPr>
          <a:lstStyle/>
          <a:p>
            <a:pPr>
              <a:buClr>
                <a:srgbClr val="0070C0"/>
              </a:buClr>
            </a:pPr>
            <a:endParaRPr lang="en-GB" dirty="0" smtClean="0"/>
          </a:p>
          <a:p>
            <a:pPr>
              <a:buClr>
                <a:srgbClr val="0070C0"/>
              </a:buClr>
            </a:pPr>
            <a:r>
              <a:rPr lang="en-GB" sz="2400" dirty="0" smtClean="0"/>
              <a:t>Inventory </a:t>
            </a:r>
            <a:r>
              <a:rPr lang="en-GB" sz="2400" dirty="0"/>
              <a:t>is another name for materials and is any material that a firm holds in order to satisfy customer demand (and these customers may be internal and / or external to the firm</a:t>
            </a:r>
            <a:r>
              <a:rPr lang="en-GB" sz="2400" dirty="0" smtClean="0"/>
              <a:t>)</a:t>
            </a:r>
          </a:p>
          <a:p>
            <a:pPr>
              <a:buClr>
                <a:srgbClr val="0070C0"/>
              </a:buClr>
            </a:pPr>
            <a:endParaRPr lang="en-GB" sz="2400" dirty="0"/>
          </a:p>
          <a:p>
            <a:pPr>
              <a:buClr>
                <a:srgbClr val="0070C0"/>
              </a:buClr>
            </a:pPr>
            <a:r>
              <a:rPr lang="en-GB" sz="2400" dirty="0"/>
              <a:t>Inventory costs money! </a:t>
            </a:r>
            <a:r>
              <a:rPr lang="en-GB" sz="2400" b="1" dirty="0">
                <a:solidFill>
                  <a:srgbClr val="0070C0"/>
                </a:solidFill>
              </a:rPr>
              <a:t>It ties up working capital </a:t>
            </a:r>
            <a:r>
              <a:rPr lang="en-GB" sz="2400" dirty="0"/>
              <a:t>and affects cash </a:t>
            </a:r>
            <a:r>
              <a:rPr lang="en-GB" sz="2400" dirty="0" smtClean="0"/>
              <a:t>flow</a:t>
            </a:r>
          </a:p>
          <a:p>
            <a:pPr>
              <a:buClr>
                <a:srgbClr val="0070C0"/>
              </a:buClr>
            </a:pPr>
            <a:endParaRPr lang="en-GB" sz="2400" dirty="0" smtClean="0"/>
          </a:p>
          <a:p>
            <a:pPr>
              <a:buClr>
                <a:srgbClr val="0070C0"/>
              </a:buClr>
            </a:pPr>
            <a:r>
              <a:rPr lang="en-GB" sz="2400" dirty="0" smtClean="0"/>
              <a:t>Inventory takes up space</a:t>
            </a:r>
          </a:p>
          <a:p>
            <a:pPr>
              <a:buClr>
                <a:srgbClr val="0070C0"/>
              </a:buClr>
            </a:pPr>
            <a:endParaRPr lang="en-GB" sz="2400" dirty="0" smtClean="0"/>
          </a:p>
          <a:p>
            <a:pPr>
              <a:buClr>
                <a:srgbClr val="0070C0"/>
              </a:buClr>
            </a:pPr>
            <a:r>
              <a:rPr lang="en-GB" sz="2400" dirty="0" smtClean="0"/>
              <a:t>Firms </a:t>
            </a:r>
            <a:r>
              <a:rPr lang="en-GB" sz="2400" dirty="0"/>
              <a:t>need to hire people to take care of </a:t>
            </a:r>
            <a:r>
              <a:rPr lang="en-GB" sz="2400" dirty="0" smtClean="0"/>
              <a:t>inventory</a:t>
            </a:r>
          </a:p>
          <a:p>
            <a:pPr>
              <a:buClr>
                <a:srgbClr val="0070C0"/>
              </a:buClr>
            </a:pPr>
            <a:endParaRPr lang="en-GB" sz="2400" dirty="0"/>
          </a:p>
          <a:p>
            <a:pPr>
              <a:buClr>
                <a:srgbClr val="0070C0"/>
              </a:buClr>
            </a:pPr>
            <a:r>
              <a:rPr lang="en-GB" sz="2400" dirty="0"/>
              <a:t>The goal in </a:t>
            </a:r>
            <a:r>
              <a:rPr lang="en-GB" sz="2400" b="1" dirty="0"/>
              <a:t>inventory management </a:t>
            </a:r>
            <a:r>
              <a:rPr lang="en-GB" sz="2400" dirty="0"/>
              <a:t>is to minimise inventory holding while maintaining a desired customer service level</a:t>
            </a:r>
            <a:r>
              <a:rPr lang="en-GB" dirty="0"/>
              <a:t>.</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371272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rgbClr val="92D050"/>
                </a:solidFill>
              </a:rPr>
              <a:t>Supply Chain Pipeline</a:t>
            </a:r>
            <a:endParaRPr lang="en-GB" sz="32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2"/>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685800" y="2049462"/>
            <a:ext cx="5972175" cy="3514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79563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611560" y="405706"/>
            <a:ext cx="8105775" cy="862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p>
            <a:pPr defTabSz="761961" eaLnBrk="0">
              <a:defRPr/>
            </a:pPr>
            <a:r>
              <a:rPr lang="en-US" sz="2800" b="1" i="1" dirty="0">
                <a:solidFill>
                  <a:schemeClr val="accent5">
                    <a:lumMod val="50000"/>
                  </a:schemeClr>
                </a:solidFill>
                <a:latin typeface="Calibri" charset="0"/>
                <a:ea typeface="ＭＳ Ｐゴシック" charset="0"/>
                <a:cs typeface="Arial" charset="0"/>
              </a:rPr>
              <a:t>Inventory is created to compensate for the differences in timing between</a:t>
            </a:r>
            <a:r>
              <a:rPr lang="en-US" sz="2800" i="1" dirty="0">
                <a:solidFill>
                  <a:srgbClr val="D2533C"/>
                </a:solidFill>
                <a:latin typeface="Calibri" charset="0"/>
                <a:ea typeface="ＭＳ Ｐゴシック" charset="0"/>
                <a:cs typeface="Arial" charset="0"/>
              </a:rPr>
              <a:t> </a:t>
            </a:r>
            <a:r>
              <a:rPr lang="en-US" sz="2800" b="1" dirty="0">
                <a:solidFill>
                  <a:schemeClr val="bg2">
                    <a:lumMod val="50000"/>
                  </a:schemeClr>
                </a:solidFill>
                <a:effectLst>
                  <a:outerShdw blurRad="38100" dist="38100" dir="2700000" algn="tl">
                    <a:srgbClr val="000000">
                      <a:alpha val="43137"/>
                    </a:srgbClr>
                  </a:outerShdw>
                </a:effectLst>
                <a:latin typeface="Calibri" charset="0"/>
                <a:ea typeface="ＭＳ Ｐゴシック" charset="0"/>
                <a:cs typeface="Arial" charset="0"/>
              </a:rPr>
              <a:t>supply</a:t>
            </a:r>
            <a:r>
              <a:rPr lang="en-US" sz="2800" dirty="0">
                <a:solidFill>
                  <a:srgbClr val="D2533C"/>
                </a:solidFill>
                <a:latin typeface="Calibri" charset="0"/>
                <a:ea typeface="ＭＳ Ｐゴシック" charset="0"/>
                <a:cs typeface="Arial" charset="0"/>
              </a:rPr>
              <a:t> </a:t>
            </a:r>
            <a:r>
              <a:rPr lang="en-US" sz="2800" dirty="0">
                <a:solidFill>
                  <a:schemeClr val="accent2">
                    <a:lumMod val="50000"/>
                  </a:schemeClr>
                </a:solidFill>
                <a:latin typeface="Calibri" charset="0"/>
                <a:ea typeface="ＭＳ Ｐゴシック" charset="0"/>
                <a:cs typeface="Arial" charset="0"/>
              </a:rPr>
              <a:t>and</a:t>
            </a:r>
            <a:r>
              <a:rPr lang="en-US" sz="2800" dirty="0">
                <a:solidFill>
                  <a:srgbClr val="D2533C"/>
                </a:solidFill>
                <a:latin typeface="Calibri" charset="0"/>
                <a:ea typeface="ＭＳ Ｐゴシック" charset="0"/>
                <a:cs typeface="Arial" charset="0"/>
              </a:rPr>
              <a:t> </a:t>
            </a:r>
            <a:r>
              <a:rPr lang="en-US" sz="2800" b="1" dirty="0">
                <a:solidFill>
                  <a:srgbClr val="ACA73B"/>
                </a:solidFill>
                <a:effectLst>
                  <a:outerShdw blurRad="38100" dist="38100" dir="2700000" algn="tl">
                    <a:srgbClr val="000000">
                      <a:alpha val="43137"/>
                    </a:srgbClr>
                  </a:outerShdw>
                </a:effectLst>
                <a:latin typeface="Calibri" charset="0"/>
                <a:ea typeface="ＭＳ Ｐゴシック" charset="0"/>
                <a:cs typeface="Arial" charset="0"/>
              </a:rPr>
              <a:t>demand</a:t>
            </a:r>
          </a:p>
        </p:txBody>
      </p:sp>
      <p:grpSp>
        <p:nvGrpSpPr>
          <p:cNvPr id="27650" name="Group 3"/>
          <p:cNvGrpSpPr>
            <a:grpSpLocks/>
          </p:cNvGrpSpPr>
          <p:nvPr/>
        </p:nvGrpSpPr>
        <p:grpSpPr bwMode="auto">
          <a:xfrm>
            <a:off x="1500188" y="2000250"/>
            <a:ext cx="5921375" cy="4643438"/>
            <a:chOff x="748" y="848"/>
            <a:chExt cx="4128" cy="3235"/>
          </a:xfrm>
        </p:grpSpPr>
        <p:sp>
          <p:nvSpPr>
            <p:cNvPr id="25603" name="Freeform 4"/>
            <p:cNvSpPr>
              <a:spLocks/>
            </p:cNvSpPr>
            <p:nvPr/>
          </p:nvSpPr>
          <p:spPr bwMode="auto">
            <a:xfrm>
              <a:off x="793" y="1170"/>
              <a:ext cx="1505" cy="592"/>
            </a:xfrm>
            <a:custGeom>
              <a:avLst/>
              <a:gdLst>
                <a:gd name="T0" fmla="*/ 0 w 1506"/>
                <a:gd name="T1" fmla="*/ 1 h 591"/>
                <a:gd name="T2" fmla="*/ 1265 w 1506"/>
                <a:gd name="T3" fmla="*/ 0 h 591"/>
                <a:gd name="T4" fmla="*/ 1448 w 1506"/>
                <a:gd name="T5" fmla="*/ 288 h 591"/>
                <a:gd name="T6" fmla="*/ 1445 w 1506"/>
                <a:gd name="T7" fmla="*/ 588 h 591"/>
                <a:gd name="T8" fmla="*/ 1211 w 1506"/>
                <a:gd name="T9" fmla="*/ 591 h 591"/>
                <a:gd name="T10" fmla="*/ 1211 w 1506"/>
                <a:gd name="T11" fmla="*/ 291 h 591"/>
                <a:gd name="T12" fmla="*/ 998 w 1506"/>
                <a:gd name="T13" fmla="*/ 228 h 591"/>
                <a:gd name="T14" fmla="*/ 0 w 1506"/>
                <a:gd name="T15" fmla="*/ 228 h 591"/>
                <a:gd name="T16" fmla="*/ 0 60000 65536"/>
                <a:gd name="T17" fmla="*/ 0 60000 65536"/>
                <a:gd name="T18" fmla="*/ 0 60000 65536"/>
                <a:gd name="T19" fmla="*/ 0 60000 65536"/>
                <a:gd name="T20" fmla="*/ 0 60000 65536"/>
                <a:gd name="T21" fmla="*/ 0 60000 65536"/>
                <a:gd name="T22" fmla="*/ 0 60000 65536"/>
                <a:gd name="T23" fmla="*/ 0 60000 65536"/>
                <a:gd name="T24" fmla="*/ 0 w 1506"/>
                <a:gd name="T25" fmla="*/ 0 h 591"/>
                <a:gd name="T26" fmla="*/ 1506 w 1506"/>
                <a:gd name="T27" fmla="*/ 591 h 59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06" h="591">
                  <a:moveTo>
                    <a:pt x="0" y="1"/>
                  </a:moveTo>
                  <a:lnTo>
                    <a:pt x="1265" y="0"/>
                  </a:lnTo>
                  <a:cubicBezTo>
                    <a:pt x="1506" y="48"/>
                    <a:pt x="1418" y="190"/>
                    <a:pt x="1448" y="288"/>
                  </a:cubicBezTo>
                  <a:lnTo>
                    <a:pt x="1445" y="588"/>
                  </a:lnTo>
                  <a:lnTo>
                    <a:pt x="1211" y="591"/>
                  </a:lnTo>
                  <a:lnTo>
                    <a:pt x="1211" y="291"/>
                  </a:lnTo>
                  <a:cubicBezTo>
                    <a:pt x="1175" y="231"/>
                    <a:pt x="1200" y="238"/>
                    <a:pt x="998" y="228"/>
                  </a:cubicBezTo>
                  <a:lnTo>
                    <a:pt x="0" y="228"/>
                  </a:lnTo>
                </a:path>
              </a:pathLst>
            </a:custGeom>
            <a:solidFill>
              <a:schemeClr val="bg2">
                <a:lumMod val="75000"/>
              </a:schemeClr>
            </a:solidFill>
            <a:ln w="9525">
              <a:solidFill>
                <a:schemeClr val="tx1"/>
              </a:solidFill>
              <a:round/>
              <a:headEnd/>
              <a:tailEnd/>
            </a:ln>
          </p:spPr>
          <p:txBody>
            <a:bodyPr/>
            <a:lstStyle/>
            <a:p>
              <a:pPr>
                <a:defRPr/>
              </a:pPr>
              <a:endParaRPr lang="en-US">
                <a:latin typeface="Arial" charset="0"/>
                <a:ea typeface="ＭＳ Ｐゴシック" charset="0"/>
                <a:cs typeface="ＭＳ Ｐゴシック" charset="0"/>
              </a:endParaRPr>
            </a:p>
          </p:txBody>
        </p:sp>
        <p:sp>
          <p:nvSpPr>
            <p:cNvPr id="25604" name="Oval 5"/>
            <p:cNvSpPr>
              <a:spLocks noChangeArrowheads="1"/>
            </p:cNvSpPr>
            <p:nvPr/>
          </p:nvSpPr>
          <p:spPr bwMode="auto">
            <a:xfrm>
              <a:off x="999" y="3032"/>
              <a:ext cx="816" cy="814"/>
            </a:xfrm>
            <a:prstGeom prst="ellipse">
              <a:avLst/>
            </a:prstGeom>
            <a:solidFill>
              <a:schemeClr val="accent1">
                <a:lumMod val="60000"/>
                <a:lumOff val="40000"/>
              </a:schemeClr>
            </a:solidFill>
            <a:ln w="9525">
              <a:solidFill>
                <a:schemeClr val="tx1"/>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800">
                <a:cs typeface="Arial" pitchFamily="34" charset="0"/>
              </a:endParaRPr>
            </a:p>
          </p:txBody>
        </p:sp>
        <p:sp>
          <p:nvSpPr>
            <p:cNvPr id="27653" name="Text Box 6"/>
            <p:cNvSpPr txBox="1">
              <a:spLocks noChangeArrowheads="1"/>
            </p:cNvSpPr>
            <p:nvPr/>
          </p:nvSpPr>
          <p:spPr bwMode="auto">
            <a:xfrm>
              <a:off x="883" y="3232"/>
              <a:ext cx="1044" cy="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1600" b="1">
                  <a:solidFill>
                    <a:srgbClr val="000000"/>
                  </a:solidFill>
                  <a:cs typeface="Arial" pitchFamily="34" charset="0"/>
                </a:rPr>
                <a:t>Input process</a:t>
              </a:r>
              <a:endParaRPr lang="en-US" altLang="en-US" sz="1600" b="1">
                <a:solidFill>
                  <a:srgbClr val="000000"/>
                </a:solidFill>
                <a:cs typeface="Arial" pitchFamily="34" charset="0"/>
              </a:endParaRPr>
            </a:p>
          </p:txBody>
        </p:sp>
        <p:sp>
          <p:nvSpPr>
            <p:cNvPr id="25606" name="Oval 7"/>
            <p:cNvSpPr>
              <a:spLocks noChangeArrowheads="1"/>
            </p:cNvSpPr>
            <p:nvPr/>
          </p:nvSpPr>
          <p:spPr bwMode="auto">
            <a:xfrm>
              <a:off x="3947" y="3031"/>
              <a:ext cx="817" cy="815"/>
            </a:xfrm>
            <a:prstGeom prst="ellipse">
              <a:avLst/>
            </a:prstGeom>
            <a:solidFill>
              <a:schemeClr val="accent1">
                <a:lumMod val="60000"/>
                <a:lumOff val="40000"/>
              </a:schemeClr>
            </a:solidFill>
            <a:ln w="9525">
              <a:solidFill>
                <a:schemeClr val="tx1"/>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800">
                <a:cs typeface="Arial" pitchFamily="34" charset="0"/>
              </a:endParaRPr>
            </a:p>
          </p:txBody>
        </p:sp>
        <p:sp>
          <p:nvSpPr>
            <p:cNvPr id="27655" name="Text Box 8"/>
            <p:cNvSpPr txBox="1">
              <a:spLocks noChangeArrowheads="1"/>
            </p:cNvSpPr>
            <p:nvPr/>
          </p:nvSpPr>
          <p:spPr bwMode="auto">
            <a:xfrm>
              <a:off x="3833" y="3230"/>
              <a:ext cx="1043" cy="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1600" b="1">
                  <a:solidFill>
                    <a:srgbClr val="000000"/>
                  </a:solidFill>
                  <a:cs typeface="Arial" pitchFamily="34" charset="0"/>
                </a:rPr>
                <a:t>Output process</a:t>
              </a:r>
              <a:endParaRPr lang="en-US" altLang="en-US" sz="1600" b="1">
                <a:solidFill>
                  <a:srgbClr val="000000"/>
                </a:solidFill>
                <a:cs typeface="Arial" pitchFamily="34" charset="0"/>
              </a:endParaRPr>
            </a:p>
          </p:txBody>
        </p:sp>
        <p:sp>
          <p:nvSpPr>
            <p:cNvPr id="25608" name="AutoShape 9"/>
            <p:cNvSpPr>
              <a:spLocks noChangeArrowheads="1"/>
            </p:cNvSpPr>
            <p:nvPr/>
          </p:nvSpPr>
          <p:spPr bwMode="auto">
            <a:xfrm>
              <a:off x="2474" y="3031"/>
              <a:ext cx="768" cy="815"/>
            </a:xfrm>
            <a:prstGeom prst="flowChartMerge">
              <a:avLst/>
            </a:prstGeom>
            <a:solidFill>
              <a:schemeClr val="accent1">
                <a:lumMod val="60000"/>
                <a:lumOff val="40000"/>
              </a:schemeClr>
            </a:solidFill>
            <a:ln w="9525">
              <a:solidFill>
                <a:schemeClr val="tx1"/>
              </a:solidFill>
              <a:miter lim="800000"/>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800">
                <a:cs typeface="Arial" pitchFamily="34" charset="0"/>
              </a:endParaRPr>
            </a:p>
          </p:txBody>
        </p:sp>
        <p:sp>
          <p:nvSpPr>
            <p:cNvPr id="27657" name="Text Box 10"/>
            <p:cNvSpPr txBox="1">
              <a:spLocks noChangeArrowheads="1"/>
            </p:cNvSpPr>
            <p:nvPr/>
          </p:nvSpPr>
          <p:spPr bwMode="auto">
            <a:xfrm>
              <a:off x="2474" y="3847"/>
              <a:ext cx="772" cy="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1600" b="1">
                  <a:solidFill>
                    <a:srgbClr val="000000"/>
                  </a:solidFill>
                  <a:cs typeface="Arial" pitchFamily="34" charset="0"/>
                </a:rPr>
                <a:t>Inventory</a:t>
              </a:r>
              <a:endParaRPr lang="en-US" altLang="en-US" sz="1600" b="1">
                <a:solidFill>
                  <a:srgbClr val="000000"/>
                </a:solidFill>
                <a:cs typeface="Arial" pitchFamily="34" charset="0"/>
              </a:endParaRPr>
            </a:p>
          </p:txBody>
        </p:sp>
        <p:sp>
          <p:nvSpPr>
            <p:cNvPr id="25610" name="Freeform 11"/>
            <p:cNvSpPr>
              <a:spLocks/>
            </p:cNvSpPr>
            <p:nvPr/>
          </p:nvSpPr>
          <p:spPr bwMode="auto">
            <a:xfrm>
              <a:off x="1488" y="1805"/>
              <a:ext cx="3320" cy="950"/>
            </a:xfrm>
            <a:custGeom>
              <a:avLst/>
              <a:gdLst>
                <a:gd name="T0" fmla="*/ 0 w 3320"/>
                <a:gd name="T1" fmla="*/ 72 h 950"/>
                <a:gd name="T2" fmla="*/ 40 w 3320"/>
                <a:gd name="T3" fmla="*/ 146 h 950"/>
                <a:gd name="T4" fmla="*/ 46 w 3320"/>
                <a:gd name="T5" fmla="*/ 950 h 950"/>
                <a:gd name="T6" fmla="*/ 3320 w 3320"/>
                <a:gd name="T7" fmla="*/ 940 h 950"/>
                <a:gd name="T8" fmla="*/ 3312 w 3320"/>
                <a:gd name="T9" fmla="*/ 724 h 950"/>
                <a:gd name="T10" fmla="*/ 1726 w 3320"/>
                <a:gd name="T11" fmla="*/ 728 h 950"/>
                <a:gd name="T12" fmla="*/ 1720 w 3320"/>
                <a:gd name="T13" fmla="*/ 134 h 950"/>
                <a:gd name="T14" fmla="*/ 1768 w 3320"/>
                <a:gd name="T15" fmla="*/ 68 h 950"/>
                <a:gd name="T16" fmla="*/ 0 60000 65536"/>
                <a:gd name="T17" fmla="*/ 0 60000 65536"/>
                <a:gd name="T18" fmla="*/ 0 60000 65536"/>
                <a:gd name="T19" fmla="*/ 0 60000 65536"/>
                <a:gd name="T20" fmla="*/ 0 60000 65536"/>
                <a:gd name="T21" fmla="*/ 0 60000 65536"/>
                <a:gd name="T22" fmla="*/ 0 60000 65536"/>
                <a:gd name="T23" fmla="*/ 0 60000 65536"/>
                <a:gd name="T24" fmla="*/ 0 w 3320"/>
                <a:gd name="T25" fmla="*/ 0 h 950"/>
                <a:gd name="T26" fmla="*/ 3320 w 3320"/>
                <a:gd name="T27" fmla="*/ 950 h 95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20" h="950">
                  <a:moveTo>
                    <a:pt x="0" y="72"/>
                  </a:moveTo>
                  <a:cubicBezTo>
                    <a:pt x="7" y="84"/>
                    <a:pt x="32" y="0"/>
                    <a:pt x="40" y="146"/>
                  </a:cubicBezTo>
                  <a:lnTo>
                    <a:pt x="46" y="950"/>
                  </a:lnTo>
                  <a:lnTo>
                    <a:pt x="3320" y="940"/>
                  </a:lnTo>
                  <a:lnTo>
                    <a:pt x="3312" y="724"/>
                  </a:lnTo>
                  <a:lnTo>
                    <a:pt x="1726" y="728"/>
                  </a:lnTo>
                  <a:lnTo>
                    <a:pt x="1720" y="134"/>
                  </a:lnTo>
                  <a:cubicBezTo>
                    <a:pt x="1727" y="24"/>
                    <a:pt x="1758" y="82"/>
                    <a:pt x="1768" y="68"/>
                  </a:cubicBezTo>
                </a:path>
              </a:pathLst>
            </a:custGeom>
            <a:solidFill>
              <a:schemeClr val="bg2">
                <a:lumMod val="75000"/>
              </a:schemeClr>
            </a:solidFill>
            <a:ln w="9525">
              <a:solidFill>
                <a:schemeClr val="tx1"/>
              </a:solidFill>
              <a:round/>
              <a:headEnd/>
              <a:tailEnd/>
            </a:ln>
          </p:spPr>
          <p:txBody>
            <a:bodyPr/>
            <a:lstStyle/>
            <a:p>
              <a:pPr>
                <a:defRPr/>
              </a:pPr>
              <a:endParaRPr lang="en-US">
                <a:latin typeface="Arial" charset="0"/>
                <a:ea typeface="ＭＳ Ｐゴシック" charset="0"/>
                <a:cs typeface="ＭＳ Ｐゴシック" charset="0"/>
              </a:endParaRPr>
            </a:p>
          </p:txBody>
        </p:sp>
        <p:sp>
          <p:nvSpPr>
            <p:cNvPr id="27659" name="Oval 12"/>
            <p:cNvSpPr>
              <a:spLocks noChangeArrowheads="1"/>
            </p:cNvSpPr>
            <p:nvPr/>
          </p:nvSpPr>
          <p:spPr bwMode="auto">
            <a:xfrm>
              <a:off x="2001" y="1727"/>
              <a:ext cx="238" cy="46"/>
            </a:xfrm>
            <a:prstGeom prst="ellipse">
              <a:avLst/>
            </a:prstGeom>
            <a:solidFill>
              <a:srgbClr val="00FFCC"/>
            </a:solidFill>
            <a:ln w="9525">
              <a:solidFill>
                <a:schemeClr val="tx1"/>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800">
                <a:cs typeface="Arial" pitchFamily="34" charset="0"/>
              </a:endParaRPr>
            </a:p>
          </p:txBody>
        </p:sp>
        <p:sp>
          <p:nvSpPr>
            <p:cNvPr id="27660" name="Oval 13"/>
            <p:cNvSpPr>
              <a:spLocks noChangeArrowheads="1"/>
            </p:cNvSpPr>
            <p:nvPr/>
          </p:nvSpPr>
          <p:spPr bwMode="auto">
            <a:xfrm rot="-5400000">
              <a:off x="4688" y="2618"/>
              <a:ext cx="238" cy="46"/>
            </a:xfrm>
            <a:prstGeom prst="ellipse">
              <a:avLst/>
            </a:prstGeom>
            <a:solidFill>
              <a:srgbClr val="00FFCC"/>
            </a:solidFill>
            <a:ln w="9525">
              <a:solidFill>
                <a:schemeClr val="tx1"/>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800">
                <a:cs typeface="Arial" pitchFamily="34" charset="0"/>
              </a:endParaRPr>
            </a:p>
          </p:txBody>
        </p:sp>
        <p:sp>
          <p:nvSpPr>
            <p:cNvPr id="27661" name="Text Box 14"/>
            <p:cNvSpPr txBox="1">
              <a:spLocks noChangeArrowheads="1"/>
            </p:cNvSpPr>
            <p:nvPr/>
          </p:nvSpPr>
          <p:spPr bwMode="auto">
            <a:xfrm>
              <a:off x="1882" y="2305"/>
              <a:ext cx="862" cy="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1600" b="1">
                  <a:solidFill>
                    <a:srgbClr val="000000"/>
                  </a:solidFill>
                  <a:cs typeface="Arial" pitchFamily="34" charset="0"/>
                </a:rPr>
                <a:t>Inventory</a:t>
              </a:r>
              <a:endParaRPr lang="en-US" altLang="en-US" sz="1600" b="1">
                <a:solidFill>
                  <a:srgbClr val="000000"/>
                </a:solidFill>
                <a:cs typeface="Arial" pitchFamily="34" charset="0"/>
              </a:endParaRPr>
            </a:p>
          </p:txBody>
        </p:sp>
        <p:sp>
          <p:nvSpPr>
            <p:cNvPr id="27662" name="Line 15"/>
            <p:cNvSpPr>
              <a:spLocks noChangeShapeType="1"/>
            </p:cNvSpPr>
            <p:nvPr/>
          </p:nvSpPr>
          <p:spPr bwMode="auto">
            <a:xfrm>
              <a:off x="1926" y="3438"/>
              <a:ext cx="635" cy="0"/>
            </a:xfrm>
            <a:prstGeom prst="line">
              <a:avLst/>
            </a:prstGeom>
            <a:noFill/>
            <a:ln w="38100">
              <a:solidFill>
                <a:srgbClr val="FF0000"/>
              </a:solidFill>
              <a:round/>
              <a:headEnd/>
              <a:tailEnd type="stealth" w="lg" len="lg"/>
            </a:ln>
            <a:extLst>
              <a:ext uri="{909E8E84-426E-40DD-AFC4-6F175D3DCCD1}">
                <a14:hiddenFill xmlns:a14="http://schemas.microsoft.com/office/drawing/2010/main">
                  <a:noFill/>
                </a14:hiddenFill>
              </a:ext>
            </a:extLst>
          </p:spPr>
          <p:txBody>
            <a:bodyPr/>
            <a:lstStyle/>
            <a:p>
              <a:endParaRPr lang="en-GB"/>
            </a:p>
          </p:txBody>
        </p:sp>
        <p:sp>
          <p:nvSpPr>
            <p:cNvPr id="27663" name="Line 16"/>
            <p:cNvSpPr>
              <a:spLocks noChangeShapeType="1"/>
            </p:cNvSpPr>
            <p:nvPr/>
          </p:nvSpPr>
          <p:spPr bwMode="auto">
            <a:xfrm>
              <a:off x="3198" y="3439"/>
              <a:ext cx="635" cy="0"/>
            </a:xfrm>
            <a:prstGeom prst="line">
              <a:avLst/>
            </a:prstGeom>
            <a:noFill/>
            <a:ln w="38100">
              <a:solidFill>
                <a:srgbClr val="FF0000"/>
              </a:solidFill>
              <a:round/>
              <a:headEnd/>
              <a:tailEnd type="stealth" w="lg" len="lg"/>
            </a:ln>
            <a:extLst>
              <a:ext uri="{909E8E84-426E-40DD-AFC4-6F175D3DCCD1}">
                <a14:hiddenFill xmlns:a14="http://schemas.microsoft.com/office/drawing/2010/main">
                  <a:noFill/>
                </a14:hiddenFill>
              </a:ext>
            </a:extLst>
          </p:spPr>
          <p:txBody>
            <a:bodyPr/>
            <a:lstStyle/>
            <a:p>
              <a:endParaRPr lang="en-GB"/>
            </a:p>
          </p:txBody>
        </p:sp>
        <p:sp>
          <p:nvSpPr>
            <p:cNvPr id="27664" name="Text Box 17"/>
            <p:cNvSpPr txBox="1">
              <a:spLocks noChangeArrowheads="1"/>
            </p:cNvSpPr>
            <p:nvPr/>
          </p:nvSpPr>
          <p:spPr bwMode="auto">
            <a:xfrm>
              <a:off x="3220" y="2196"/>
              <a:ext cx="1542" cy="3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lnSpc>
                  <a:spcPct val="80000"/>
                </a:lnSpc>
                <a:spcBef>
                  <a:spcPct val="50000"/>
                </a:spcBef>
              </a:pPr>
              <a:r>
                <a:rPr lang="en-GB" altLang="en-US" sz="1600" b="1">
                  <a:solidFill>
                    <a:srgbClr val="000000"/>
                  </a:solidFill>
                  <a:cs typeface="Arial" pitchFamily="34" charset="0"/>
                </a:rPr>
                <a:t>Rate of demand from output process</a:t>
              </a:r>
              <a:endParaRPr lang="en-US" altLang="en-US" sz="1600" b="1">
                <a:solidFill>
                  <a:srgbClr val="000000"/>
                </a:solidFill>
                <a:cs typeface="Arial" pitchFamily="34" charset="0"/>
              </a:endParaRPr>
            </a:p>
          </p:txBody>
        </p:sp>
        <p:sp>
          <p:nvSpPr>
            <p:cNvPr id="27665" name="Line 18"/>
            <p:cNvSpPr>
              <a:spLocks noChangeShapeType="1"/>
            </p:cNvSpPr>
            <p:nvPr/>
          </p:nvSpPr>
          <p:spPr bwMode="auto">
            <a:xfrm flipV="1">
              <a:off x="3425" y="2631"/>
              <a:ext cx="1043" cy="0"/>
            </a:xfrm>
            <a:prstGeom prst="line">
              <a:avLst/>
            </a:prstGeom>
            <a:noFill/>
            <a:ln w="38100">
              <a:solidFill>
                <a:srgbClr val="FF0000"/>
              </a:solidFill>
              <a:round/>
              <a:headEnd/>
              <a:tailEnd type="stealth" w="lg" len="lg"/>
            </a:ln>
            <a:extLst>
              <a:ext uri="{909E8E84-426E-40DD-AFC4-6F175D3DCCD1}">
                <a14:hiddenFill xmlns:a14="http://schemas.microsoft.com/office/drawing/2010/main">
                  <a:noFill/>
                </a14:hiddenFill>
              </a:ext>
            </a:extLst>
          </p:spPr>
          <p:txBody>
            <a:bodyPr/>
            <a:lstStyle/>
            <a:p>
              <a:endParaRPr lang="en-GB"/>
            </a:p>
          </p:txBody>
        </p:sp>
        <p:sp>
          <p:nvSpPr>
            <p:cNvPr id="27666" name="Text Box 19"/>
            <p:cNvSpPr txBox="1">
              <a:spLocks noChangeArrowheads="1"/>
            </p:cNvSpPr>
            <p:nvPr/>
          </p:nvSpPr>
          <p:spPr bwMode="auto">
            <a:xfrm>
              <a:off x="748" y="848"/>
              <a:ext cx="1496" cy="3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type="none" w="lg" len="lg"/>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lnSpc>
                  <a:spcPct val="80000"/>
                </a:lnSpc>
                <a:spcBef>
                  <a:spcPct val="50000"/>
                </a:spcBef>
              </a:pPr>
              <a:r>
                <a:rPr lang="en-GB" altLang="en-US" sz="1600" b="1">
                  <a:solidFill>
                    <a:srgbClr val="000000"/>
                  </a:solidFill>
                  <a:cs typeface="Arial" pitchFamily="34" charset="0"/>
                </a:rPr>
                <a:t>Rate of supply from input process</a:t>
              </a:r>
              <a:endParaRPr lang="en-US" altLang="en-US" sz="1600" b="1">
                <a:solidFill>
                  <a:srgbClr val="000000"/>
                </a:solidFill>
                <a:cs typeface="Arial" pitchFamily="34" charset="0"/>
              </a:endParaRPr>
            </a:p>
          </p:txBody>
        </p:sp>
        <p:sp>
          <p:nvSpPr>
            <p:cNvPr id="27667" name="Line 20"/>
            <p:cNvSpPr>
              <a:spLocks noChangeShapeType="1"/>
            </p:cNvSpPr>
            <p:nvPr/>
          </p:nvSpPr>
          <p:spPr bwMode="auto">
            <a:xfrm flipV="1">
              <a:off x="911" y="1283"/>
              <a:ext cx="1043" cy="0"/>
            </a:xfrm>
            <a:prstGeom prst="line">
              <a:avLst/>
            </a:prstGeom>
            <a:noFill/>
            <a:ln w="38100">
              <a:solidFill>
                <a:srgbClr val="FF0000"/>
              </a:solidFill>
              <a:round/>
              <a:headEnd/>
              <a:tailEnd type="stealth" w="lg" len="lg"/>
            </a:ln>
            <a:extLst>
              <a:ext uri="{909E8E84-426E-40DD-AFC4-6F175D3DCCD1}">
                <a14:hiddenFill xmlns:a14="http://schemas.microsoft.com/office/drawing/2010/main">
                  <a:noFill/>
                </a14:hiddenFill>
              </a:ext>
            </a:extLst>
          </p:spPr>
          <p:txBody>
            <a:bodyPr/>
            <a:lstStyle/>
            <a:p>
              <a:endParaRPr lang="en-GB"/>
            </a:p>
          </p:txBody>
        </p:sp>
      </p:grpSp>
    </p:spTree>
    <p:extLst>
      <p:ext uri="{BB962C8B-B14F-4D97-AF65-F5344CB8AC3E}">
        <p14:creationId xmlns:p14="http://schemas.microsoft.com/office/powerpoint/2010/main" val="2739068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39552" y="764704"/>
            <a:ext cx="5508000" cy="756084"/>
          </a:xfrm>
        </p:spPr>
        <p:txBody>
          <a:bodyPr>
            <a:noAutofit/>
          </a:bodyPr>
          <a:lstStyle/>
          <a:p>
            <a:r>
              <a:rPr lang="en-GB" sz="3200" b="1" dirty="0">
                <a:solidFill>
                  <a:schemeClr val="accent1">
                    <a:lumMod val="50000"/>
                  </a:schemeClr>
                </a:solidFill>
              </a:rPr>
              <a:t>Inventory turnover</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503238" y="1520825"/>
            <a:ext cx="7381130" cy="4572000"/>
          </a:xfrm>
        </p:spPr>
        <p:txBody>
          <a:bodyPr>
            <a:normAutofit/>
          </a:bodyPr>
          <a:lstStyle/>
          <a:p>
            <a:pPr>
              <a:buClr>
                <a:srgbClr val="0070C0"/>
              </a:buClr>
            </a:pPr>
            <a:endParaRPr lang="en-GB" dirty="0" smtClean="0"/>
          </a:p>
          <a:p>
            <a:pPr>
              <a:buClr>
                <a:srgbClr val="0070C0"/>
              </a:buClr>
            </a:pPr>
            <a:endParaRPr lang="en-GB" dirty="0" smtClean="0"/>
          </a:p>
          <a:p>
            <a:pPr>
              <a:buClr>
                <a:srgbClr val="0070C0"/>
              </a:buClr>
            </a:pPr>
            <a:r>
              <a:rPr lang="en-GB" sz="2400" dirty="0" smtClean="0"/>
              <a:t>A </a:t>
            </a:r>
            <a:r>
              <a:rPr lang="en-GB" sz="2400" dirty="0"/>
              <a:t>concept used to measure a firm’s performance in inventory </a:t>
            </a:r>
            <a:r>
              <a:rPr lang="en-GB" sz="2400" dirty="0" smtClean="0"/>
              <a:t>management</a:t>
            </a:r>
          </a:p>
          <a:p>
            <a:pPr>
              <a:buClr>
                <a:srgbClr val="0070C0"/>
              </a:buClr>
            </a:pPr>
            <a:endParaRPr lang="en-GB" sz="2400" dirty="0"/>
          </a:p>
          <a:p>
            <a:pPr>
              <a:buClr>
                <a:srgbClr val="0070C0"/>
              </a:buClr>
            </a:pPr>
            <a:r>
              <a:rPr lang="en-GB" sz="2400" dirty="0"/>
              <a:t>Compares annual sales with the amount of average inventory held throughout the </a:t>
            </a:r>
            <a:r>
              <a:rPr lang="en-GB" sz="2400" dirty="0" smtClean="0"/>
              <a:t>year</a:t>
            </a:r>
          </a:p>
          <a:p>
            <a:pPr lvl="1">
              <a:buClr>
                <a:srgbClr val="0070C0"/>
              </a:buClr>
              <a:buFont typeface="Liberation Sans" panose="020B0604020202020204" pitchFamily="34" charset="0"/>
              <a:buChar char="–"/>
            </a:pPr>
            <a:r>
              <a:rPr lang="en-GB" sz="2400" dirty="0" smtClean="0"/>
              <a:t>The </a:t>
            </a:r>
            <a:r>
              <a:rPr lang="en-GB" sz="2400" dirty="0"/>
              <a:t>higher the turnover, the lower the firm’s inventory costs</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62086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5508000" cy="900100"/>
          </a:xfrm>
        </p:spPr>
        <p:txBody>
          <a:bodyPr>
            <a:noAutofit/>
          </a:bodyPr>
          <a:lstStyle/>
          <a:p>
            <a:r>
              <a:rPr lang="en-GB" sz="3200" b="1" dirty="0">
                <a:solidFill>
                  <a:schemeClr val="accent1">
                    <a:lumMod val="50000"/>
                  </a:schemeClr>
                </a:solidFill>
              </a:rPr>
              <a:t>Inventory turnover</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9778" y="2420887"/>
            <a:ext cx="7056785" cy="17942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19551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5" name="Rectangle 1"/>
          <p:cNvSpPr>
            <a:spLocks noGrp="1" noChangeArrowheads="1"/>
          </p:cNvSpPr>
          <p:nvPr>
            <p:ph type="title"/>
          </p:nvPr>
        </p:nvSpPr>
        <p:spPr>
          <a:xfrm>
            <a:off x="914400" y="501650"/>
            <a:ext cx="7313613" cy="868363"/>
          </a:xfrm>
        </p:spPr>
        <p:txBody>
          <a:bodyPr lIns="88887" tIns="50793" rIns="88887" bIns="50793">
            <a:normAutofit/>
          </a:bodyPr>
          <a:lstStyle/>
          <a:p>
            <a:pPr algn="ctr" defTabSz="912813"/>
            <a:r>
              <a:rPr lang="en-US" altLang="en-US" sz="4000" b="1" dirty="0" smtClean="0">
                <a:solidFill>
                  <a:schemeClr val="accent1">
                    <a:lumMod val="50000"/>
                  </a:schemeClr>
                </a:solidFill>
                <a:latin typeface="Calibri" pitchFamily="34" charset="0"/>
                <a:sym typeface="Helvetica" pitchFamily="-84" charset="0"/>
              </a:rPr>
              <a:t>Types of Inventory</a:t>
            </a:r>
            <a:endParaRPr lang="en-US" altLang="en-US" sz="4000" b="1" dirty="0" smtClean="0">
              <a:solidFill>
                <a:schemeClr val="accent1">
                  <a:lumMod val="50000"/>
                </a:schemeClr>
              </a:solidFill>
              <a:latin typeface="Calibri" pitchFamily="34" charset="0"/>
            </a:endParaRPr>
          </a:p>
        </p:txBody>
      </p:sp>
      <p:sp>
        <p:nvSpPr>
          <p:cNvPr id="34818" name="Rectangle 2"/>
          <p:cNvSpPr>
            <a:spLocks noGrp="1" noChangeArrowheads="1"/>
          </p:cNvSpPr>
          <p:nvPr>
            <p:ph idx="1"/>
          </p:nvPr>
        </p:nvSpPr>
        <p:spPr>
          <a:xfrm>
            <a:off x="862013" y="1600200"/>
            <a:ext cx="7418387" cy="4530725"/>
          </a:xfrm>
        </p:spPr>
        <p:txBody>
          <a:bodyPr lIns="88887" tIns="50793" rIns="88887" bIns="50793">
            <a:normAutofit lnSpcReduction="10000"/>
          </a:bodyPr>
          <a:lstStyle/>
          <a:p>
            <a:pPr defTabSz="912813">
              <a:lnSpc>
                <a:spcPct val="80000"/>
              </a:lnSpc>
              <a:spcBef>
                <a:spcPts val="1400"/>
              </a:spcBef>
              <a:buSzPct val="90000"/>
            </a:pPr>
            <a:r>
              <a:rPr lang="en-US" altLang="en-US" sz="2800" smtClean="0">
                <a:latin typeface="Calibri" pitchFamily="34" charset="0"/>
                <a:sym typeface="Arial" pitchFamily="34" charset="0"/>
              </a:rPr>
              <a:t>Raw materials</a:t>
            </a:r>
            <a:endParaRPr lang="en-US" altLang="en-US" sz="2800" smtClean="0">
              <a:latin typeface="Calibri" pitchFamily="34" charset="0"/>
              <a:sym typeface="Helvetica" pitchFamily="-84" charset="0"/>
            </a:endParaRPr>
          </a:p>
          <a:p>
            <a:pPr defTabSz="912813">
              <a:lnSpc>
                <a:spcPct val="80000"/>
              </a:lnSpc>
              <a:spcBef>
                <a:spcPts val="1400"/>
              </a:spcBef>
              <a:buSzPct val="90000"/>
            </a:pPr>
            <a:r>
              <a:rPr lang="en-US" altLang="en-US" sz="2800" smtClean="0">
                <a:latin typeface="Calibri" pitchFamily="34" charset="0"/>
                <a:sym typeface="Arial" pitchFamily="34" charset="0"/>
              </a:rPr>
              <a:t>Purchased parts and supplies</a:t>
            </a:r>
            <a:endParaRPr lang="en-US" altLang="en-US" sz="2800" smtClean="0">
              <a:latin typeface="Calibri" pitchFamily="34" charset="0"/>
              <a:sym typeface="Helvetica" pitchFamily="-84" charset="0"/>
            </a:endParaRPr>
          </a:p>
          <a:p>
            <a:pPr defTabSz="912813">
              <a:lnSpc>
                <a:spcPct val="80000"/>
              </a:lnSpc>
              <a:spcBef>
                <a:spcPts val="1400"/>
              </a:spcBef>
              <a:buSzPct val="90000"/>
            </a:pPr>
            <a:r>
              <a:rPr lang="en-US" altLang="en-US" sz="2800" smtClean="0">
                <a:latin typeface="Calibri" pitchFamily="34" charset="0"/>
                <a:sym typeface="Arial" pitchFamily="34" charset="0"/>
              </a:rPr>
              <a:t>Labour</a:t>
            </a:r>
            <a:endParaRPr lang="en-US" altLang="en-US" sz="2800" smtClean="0">
              <a:latin typeface="Calibri" pitchFamily="34" charset="0"/>
              <a:sym typeface="Helvetica" pitchFamily="-84" charset="0"/>
            </a:endParaRPr>
          </a:p>
          <a:p>
            <a:pPr defTabSz="912813">
              <a:lnSpc>
                <a:spcPct val="80000"/>
              </a:lnSpc>
              <a:spcBef>
                <a:spcPts val="1400"/>
              </a:spcBef>
              <a:buSzPct val="90000"/>
            </a:pPr>
            <a:r>
              <a:rPr lang="en-US" altLang="en-US" sz="2800" smtClean="0">
                <a:latin typeface="Calibri" pitchFamily="34" charset="0"/>
                <a:sym typeface="Arial" pitchFamily="34" charset="0"/>
              </a:rPr>
              <a:t>Work in Process (WIP)</a:t>
            </a:r>
          </a:p>
          <a:p>
            <a:pPr lvl="1" defTabSz="912813">
              <a:lnSpc>
                <a:spcPct val="80000"/>
              </a:lnSpc>
              <a:spcBef>
                <a:spcPts val="1400"/>
              </a:spcBef>
              <a:buSzPct val="90000"/>
            </a:pPr>
            <a:r>
              <a:rPr lang="en-US" altLang="en-US" sz="2400" smtClean="0">
                <a:latin typeface="Calibri" pitchFamily="34" charset="0"/>
                <a:sym typeface="Arial" pitchFamily="34" charset="0"/>
              </a:rPr>
              <a:t>i.e. (partially completed) products</a:t>
            </a:r>
            <a:endParaRPr lang="en-US" altLang="en-US" sz="2400" smtClean="0">
              <a:latin typeface="Calibri" pitchFamily="34" charset="0"/>
              <a:sym typeface="Helvetica" pitchFamily="-84" charset="0"/>
            </a:endParaRPr>
          </a:p>
          <a:p>
            <a:pPr defTabSz="912813">
              <a:lnSpc>
                <a:spcPct val="80000"/>
              </a:lnSpc>
              <a:spcBef>
                <a:spcPts val="1400"/>
              </a:spcBef>
              <a:buSzPct val="90000"/>
            </a:pPr>
            <a:r>
              <a:rPr lang="en-US" altLang="en-US" sz="2800" smtClean="0">
                <a:latin typeface="Calibri" pitchFamily="34" charset="0"/>
                <a:sym typeface="Arial" pitchFamily="34" charset="0"/>
              </a:rPr>
              <a:t>Component parts</a:t>
            </a:r>
            <a:endParaRPr lang="en-US" altLang="en-US" sz="2800" smtClean="0">
              <a:latin typeface="Calibri" pitchFamily="34" charset="0"/>
              <a:sym typeface="Helvetica" pitchFamily="-84" charset="0"/>
            </a:endParaRPr>
          </a:p>
          <a:p>
            <a:pPr defTabSz="912813">
              <a:lnSpc>
                <a:spcPct val="80000"/>
              </a:lnSpc>
              <a:spcBef>
                <a:spcPts val="1400"/>
              </a:spcBef>
              <a:buSzPct val="90000"/>
            </a:pPr>
            <a:r>
              <a:rPr lang="en-US" altLang="en-US" sz="2800" smtClean="0">
                <a:latin typeface="Calibri" pitchFamily="34" charset="0"/>
                <a:sym typeface="Arial" pitchFamily="34" charset="0"/>
              </a:rPr>
              <a:t>Working capital</a:t>
            </a:r>
            <a:endParaRPr lang="en-US" altLang="en-US" sz="2800" smtClean="0">
              <a:latin typeface="Calibri" pitchFamily="34" charset="0"/>
              <a:sym typeface="Helvetica" pitchFamily="-84" charset="0"/>
            </a:endParaRPr>
          </a:p>
          <a:p>
            <a:pPr defTabSz="912813">
              <a:lnSpc>
                <a:spcPct val="80000"/>
              </a:lnSpc>
              <a:spcBef>
                <a:spcPts val="1400"/>
              </a:spcBef>
              <a:buSzPct val="90000"/>
            </a:pPr>
            <a:r>
              <a:rPr lang="en-US" altLang="en-US" sz="2800" smtClean="0">
                <a:latin typeface="Calibri" pitchFamily="34" charset="0"/>
                <a:sym typeface="Arial" pitchFamily="34" charset="0"/>
              </a:rPr>
              <a:t>Tools, machinery, and equipment</a:t>
            </a:r>
            <a:endParaRPr lang="en-US" altLang="en-US" sz="2800" smtClean="0">
              <a:latin typeface="Calibri" pitchFamily="34" charset="0"/>
              <a:sym typeface="Helvetica" pitchFamily="-84" charset="0"/>
            </a:endParaRPr>
          </a:p>
          <a:p>
            <a:pPr defTabSz="912813">
              <a:lnSpc>
                <a:spcPct val="80000"/>
              </a:lnSpc>
              <a:spcBef>
                <a:spcPts val="1400"/>
              </a:spcBef>
              <a:buSzPct val="90000"/>
            </a:pPr>
            <a:r>
              <a:rPr lang="en-US" altLang="en-US" sz="2800" smtClean="0">
                <a:latin typeface="Calibri" pitchFamily="34" charset="0"/>
                <a:sym typeface="Arial" pitchFamily="34" charset="0"/>
              </a:rPr>
              <a:t>Finished goods</a:t>
            </a:r>
            <a:endParaRPr lang="en-US" altLang="en-US" sz="2800" smtClean="0">
              <a:latin typeface="Calibri" pitchFamily="34" charset="0"/>
            </a:endParaRPr>
          </a:p>
        </p:txBody>
      </p:sp>
    </p:spTree>
    <p:extLst>
      <p:ext uri="{BB962C8B-B14F-4D97-AF65-F5344CB8AC3E}">
        <p14:creationId xmlns:p14="http://schemas.microsoft.com/office/powerpoint/2010/main" val="379114827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818">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4818">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4818">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4818">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4818">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4818">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4818">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481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9" name="Rectangle 1"/>
          <p:cNvSpPr>
            <a:spLocks noGrp="1" noChangeArrowheads="1"/>
          </p:cNvSpPr>
          <p:nvPr>
            <p:ph type="title"/>
          </p:nvPr>
        </p:nvSpPr>
        <p:spPr>
          <a:xfrm>
            <a:off x="914400" y="501650"/>
            <a:ext cx="7313613" cy="868363"/>
          </a:xfrm>
        </p:spPr>
        <p:txBody>
          <a:bodyPr lIns="88887" tIns="50793" rIns="88887" bIns="50793">
            <a:normAutofit/>
          </a:bodyPr>
          <a:lstStyle/>
          <a:p>
            <a:pPr algn="ctr" defTabSz="912813"/>
            <a:r>
              <a:rPr lang="en-US" altLang="en-US" sz="3200" b="1" dirty="0" smtClean="0">
                <a:solidFill>
                  <a:schemeClr val="accent1">
                    <a:lumMod val="50000"/>
                  </a:schemeClr>
                </a:solidFill>
                <a:effectLst>
                  <a:outerShdw blurRad="38100" dist="38100" dir="2700000" algn="tl">
                    <a:srgbClr val="000000">
                      <a:alpha val="43137"/>
                    </a:srgbClr>
                  </a:outerShdw>
                </a:effectLst>
                <a:latin typeface="Calibri" pitchFamily="34" charset="0"/>
                <a:sym typeface="Helvetica" pitchFamily="-84" charset="0"/>
              </a:rPr>
              <a:t>Reasons to Hold Inventory</a:t>
            </a:r>
            <a:endParaRPr lang="en-US" altLang="en-US" sz="3200" b="1" dirty="0" smtClean="0">
              <a:solidFill>
                <a:schemeClr val="accent1">
                  <a:lumMod val="50000"/>
                </a:schemeClr>
              </a:solidFill>
              <a:effectLst>
                <a:outerShdw blurRad="38100" dist="38100" dir="2700000" algn="tl">
                  <a:srgbClr val="000000">
                    <a:alpha val="43137"/>
                  </a:srgbClr>
                </a:outerShdw>
              </a:effectLst>
              <a:latin typeface="Calibri" pitchFamily="34" charset="0"/>
            </a:endParaRPr>
          </a:p>
        </p:txBody>
      </p:sp>
      <p:sp>
        <p:nvSpPr>
          <p:cNvPr id="29698" name="Rectangle 2"/>
          <p:cNvSpPr>
            <a:spLocks noGrp="1" noChangeArrowheads="1"/>
          </p:cNvSpPr>
          <p:nvPr>
            <p:ph idx="1"/>
          </p:nvPr>
        </p:nvSpPr>
        <p:spPr>
          <a:xfrm>
            <a:off x="914400" y="1628775"/>
            <a:ext cx="7313613" cy="4056063"/>
          </a:xfrm>
        </p:spPr>
        <p:txBody>
          <a:bodyPr lIns="88887" tIns="50793" rIns="88887" bIns="50793">
            <a:normAutofit fontScale="92500" lnSpcReduction="20000"/>
          </a:bodyPr>
          <a:lstStyle/>
          <a:p>
            <a:pPr defTabSz="912813">
              <a:spcBef>
                <a:spcPts val="1400"/>
              </a:spcBef>
              <a:buSzPct val="90000"/>
            </a:pPr>
            <a:r>
              <a:rPr lang="en-US" altLang="en-US" sz="2800" smtClean="0">
                <a:latin typeface="Calibri" pitchFamily="34" charset="0"/>
                <a:sym typeface="Arial" pitchFamily="34" charset="0"/>
              </a:rPr>
              <a:t>Meet unexpected demand</a:t>
            </a:r>
            <a:endParaRPr lang="en-US" altLang="en-US" sz="2800" smtClean="0">
              <a:latin typeface="Calibri" pitchFamily="34" charset="0"/>
              <a:sym typeface="Helvetica" pitchFamily="-84" charset="0"/>
            </a:endParaRPr>
          </a:p>
          <a:p>
            <a:pPr defTabSz="912813">
              <a:spcBef>
                <a:spcPts val="1400"/>
              </a:spcBef>
              <a:buSzPct val="90000"/>
            </a:pPr>
            <a:r>
              <a:rPr lang="en-US" altLang="en-US" sz="2800" smtClean="0">
                <a:latin typeface="Calibri" pitchFamily="34" charset="0"/>
                <a:sym typeface="Arial" pitchFamily="34" charset="0"/>
              </a:rPr>
              <a:t>Smooth seasonal or cyclical demand</a:t>
            </a:r>
            <a:endParaRPr lang="en-US" altLang="en-US" sz="2800" smtClean="0">
              <a:latin typeface="Calibri" pitchFamily="34" charset="0"/>
              <a:sym typeface="Helvetica" pitchFamily="-84" charset="0"/>
            </a:endParaRPr>
          </a:p>
          <a:p>
            <a:pPr defTabSz="912813">
              <a:spcBef>
                <a:spcPts val="1400"/>
              </a:spcBef>
              <a:buSzPct val="90000"/>
            </a:pPr>
            <a:r>
              <a:rPr lang="en-US" altLang="en-US" sz="2800" smtClean="0">
                <a:latin typeface="Calibri" pitchFamily="34" charset="0"/>
                <a:sym typeface="Arial" pitchFamily="34" charset="0"/>
              </a:rPr>
              <a:t>Meet variations in customer demand</a:t>
            </a:r>
            <a:endParaRPr lang="en-US" altLang="en-US" sz="2800" smtClean="0">
              <a:latin typeface="Calibri" pitchFamily="34" charset="0"/>
              <a:sym typeface="Helvetica" pitchFamily="-84" charset="0"/>
            </a:endParaRPr>
          </a:p>
          <a:p>
            <a:pPr defTabSz="912813">
              <a:spcBef>
                <a:spcPts val="1400"/>
              </a:spcBef>
              <a:buSzPct val="90000"/>
            </a:pPr>
            <a:r>
              <a:rPr lang="en-US" altLang="en-US" sz="2800" smtClean="0">
                <a:latin typeface="Calibri" pitchFamily="34" charset="0"/>
                <a:sym typeface="Arial" pitchFamily="34" charset="0"/>
              </a:rPr>
              <a:t>Take advantage of price discounts</a:t>
            </a:r>
            <a:endParaRPr lang="en-US" altLang="en-US" sz="2800" smtClean="0">
              <a:latin typeface="Calibri" pitchFamily="34" charset="0"/>
              <a:sym typeface="Helvetica" pitchFamily="-84" charset="0"/>
            </a:endParaRPr>
          </a:p>
          <a:p>
            <a:pPr defTabSz="912813">
              <a:spcBef>
                <a:spcPts val="1400"/>
              </a:spcBef>
              <a:buSzPct val="90000"/>
            </a:pPr>
            <a:r>
              <a:rPr lang="en-US" altLang="en-US" sz="2800" smtClean="0">
                <a:latin typeface="Calibri" pitchFamily="34" charset="0"/>
                <a:sym typeface="Arial" pitchFamily="34" charset="0"/>
              </a:rPr>
              <a:t>Hedge against price increases</a:t>
            </a:r>
            <a:endParaRPr lang="en-US" altLang="en-US" sz="2800" smtClean="0">
              <a:latin typeface="Calibri" pitchFamily="34" charset="0"/>
              <a:sym typeface="Helvetica" pitchFamily="-84" charset="0"/>
            </a:endParaRPr>
          </a:p>
          <a:p>
            <a:pPr defTabSz="912813">
              <a:spcBef>
                <a:spcPts val="1400"/>
              </a:spcBef>
              <a:buSzPct val="90000"/>
            </a:pPr>
            <a:r>
              <a:rPr lang="en-US" altLang="en-US" sz="2800" smtClean="0">
                <a:latin typeface="Calibri" pitchFamily="34" charset="0"/>
                <a:sym typeface="Arial" pitchFamily="34" charset="0"/>
              </a:rPr>
              <a:t>Quantity discounts – buying in bulk</a:t>
            </a:r>
          </a:p>
          <a:p>
            <a:pPr defTabSz="912813">
              <a:spcBef>
                <a:spcPts val="1400"/>
              </a:spcBef>
              <a:buSzPct val="90000"/>
            </a:pPr>
            <a:r>
              <a:rPr lang="en-US" altLang="en-US" sz="2800" smtClean="0">
                <a:latin typeface="Calibri" pitchFamily="34" charset="0"/>
                <a:sym typeface="Arial" pitchFamily="34" charset="0"/>
              </a:rPr>
              <a:t>Improves dependability</a:t>
            </a:r>
          </a:p>
          <a:p>
            <a:pPr defTabSz="912813">
              <a:spcBef>
                <a:spcPts val="1400"/>
              </a:spcBef>
              <a:buSzPct val="90000"/>
            </a:pPr>
            <a:r>
              <a:rPr lang="en-US" altLang="en-US" sz="2800" smtClean="0">
                <a:latin typeface="Calibri" pitchFamily="34" charset="0"/>
                <a:sym typeface="Arial" pitchFamily="34" charset="0"/>
              </a:rPr>
              <a:t>Increased speed due to material availability</a:t>
            </a:r>
            <a:endParaRPr lang="en-US" altLang="en-US" sz="2800" smtClean="0">
              <a:latin typeface="Calibri" pitchFamily="34" charset="0"/>
            </a:endParaRPr>
          </a:p>
        </p:txBody>
      </p:sp>
    </p:spTree>
    <p:extLst>
      <p:ext uri="{BB962C8B-B14F-4D97-AF65-F5344CB8AC3E}">
        <p14:creationId xmlns:p14="http://schemas.microsoft.com/office/powerpoint/2010/main" val="33928957"/>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rgbClr val="92D050"/>
                </a:solidFill>
              </a:rPr>
              <a:t>Reasons for holding inventory</a:t>
            </a:r>
            <a:endParaRPr lang="en-GB" sz="32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4" name="Picture 2"/>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827584" y="2132856"/>
            <a:ext cx="7021090"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155676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12"/>
          <p:cNvSpPr txBox="1">
            <a:spLocks noChangeArrowheads="1"/>
          </p:cNvSpPr>
          <p:nvPr/>
        </p:nvSpPr>
        <p:spPr bwMode="auto">
          <a:xfrm>
            <a:off x="438150" y="549275"/>
            <a:ext cx="83820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4000" b="1" dirty="0">
                <a:solidFill>
                  <a:schemeClr val="accent1">
                    <a:lumMod val="50000"/>
                  </a:schemeClr>
                </a:solidFill>
                <a:latin typeface="Calibri" pitchFamily="34" charset="0"/>
                <a:cs typeface="Arial" pitchFamily="34" charset="0"/>
              </a:rPr>
              <a:t>Holding Inventory</a:t>
            </a:r>
            <a:endParaRPr lang="en-US" altLang="en-US" sz="4000" b="1" dirty="0">
              <a:solidFill>
                <a:schemeClr val="accent1">
                  <a:lumMod val="50000"/>
                </a:schemeClr>
              </a:solidFill>
              <a:latin typeface="Calibri" pitchFamily="34" charset="0"/>
              <a:cs typeface="Arial" pitchFamily="34" charset="0"/>
            </a:endParaRPr>
          </a:p>
        </p:txBody>
      </p:sp>
      <p:sp>
        <p:nvSpPr>
          <p:cNvPr id="6" name="TextBox 5"/>
          <p:cNvSpPr txBox="1">
            <a:spLocks noChangeArrowheads="1"/>
          </p:cNvSpPr>
          <p:nvPr/>
        </p:nvSpPr>
        <p:spPr bwMode="auto">
          <a:xfrm>
            <a:off x="1116013" y="1412875"/>
            <a:ext cx="7200900" cy="532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200150" indent="-28575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buFont typeface="Arial" pitchFamily="34" charset="0"/>
              <a:buChar char="•"/>
            </a:pPr>
            <a:r>
              <a:rPr lang="en-US" altLang="en-US" sz="3200">
                <a:solidFill>
                  <a:srgbClr val="ACA73B"/>
                </a:solidFill>
                <a:latin typeface="Calibri" pitchFamily="34" charset="0"/>
                <a:cs typeface="Arial" pitchFamily="34" charset="0"/>
              </a:rPr>
              <a:t>Benefits?</a:t>
            </a:r>
          </a:p>
          <a:p>
            <a:pPr lvl="1" eaLnBrk="1" hangingPunct="1">
              <a:buFont typeface="Arial" pitchFamily="34" charset="0"/>
              <a:buChar char="•"/>
            </a:pPr>
            <a:r>
              <a:rPr lang="en-US" altLang="en-US" sz="2800">
                <a:latin typeface="Calibri" pitchFamily="34" charset="0"/>
                <a:cs typeface="Arial" pitchFamily="34" charset="0"/>
              </a:rPr>
              <a:t>Consistency of supply</a:t>
            </a:r>
          </a:p>
          <a:p>
            <a:pPr lvl="1" eaLnBrk="1" hangingPunct="1">
              <a:buFont typeface="Arial" pitchFamily="34" charset="0"/>
              <a:buChar char="•"/>
            </a:pPr>
            <a:r>
              <a:rPr lang="en-US" altLang="en-US" sz="2800">
                <a:latin typeface="Calibri" pitchFamily="34" charset="0"/>
                <a:cs typeface="Arial" pitchFamily="34" charset="0"/>
              </a:rPr>
              <a:t>Ability to respond to customer demand</a:t>
            </a:r>
          </a:p>
          <a:p>
            <a:pPr lvl="1" eaLnBrk="1" hangingPunct="1">
              <a:buFont typeface="Arial" pitchFamily="34" charset="0"/>
              <a:buChar char="•"/>
            </a:pPr>
            <a:r>
              <a:rPr lang="en-US" altLang="en-US" sz="2800">
                <a:latin typeface="Calibri" pitchFamily="34" charset="0"/>
                <a:cs typeface="Arial" pitchFamily="34" charset="0"/>
              </a:rPr>
              <a:t>Speed of response</a:t>
            </a:r>
            <a:br>
              <a:rPr lang="en-US" altLang="en-US" sz="2800">
                <a:latin typeface="Calibri" pitchFamily="34" charset="0"/>
                <a:cs typeface="Arial" pitchFamily="34" charset="0"/>
              </a:rPr>
            </a:br>
            <a:endParaRPr lang="en-US" altLang="en-US" sz="3200">
              <a:latin typeface="Calibri" pitchFamily="34" charset="0"/>
              <a:cs typeface="Arial" pitchFamily="34" charset="0"/>
            </a:endParaRPr>
          </a:p>
          <a:p>
            <a:pPr eaLnBrk="1" hangingPunct="1">
              <a:buFont typeface="Arial" pitchFamily="34" charset="0"/>
              <a:buChar char="•"/>
            </a:pPr>
            <a:r>
              <a:rPr lang="en-US" altLang="en-US" sz="3200">
                <a:solidFill>
                  <a:srgbClr val="ACA73B"/>
                </a:solidFill>
                <a:latin typeface="Calibri" pitchFamily="34" charset="0"/>
                <a:cs typeface="Arial" pitchFamily="34" charset="0"/>
              </a:rPr>
              <a:t>Problems?</a:t>
            </a:r>
          </a:p>
          <a:p>
            <a:pPr lvl="1" eaLnBrk="1" hangingPunct="1">
              <a:buFont typeface="Arial" pitchFamily="34" charset="0"/>
              <a:buChar char="•"/>
            </a:pPr>
            <a:r>
              <a:rPr lang="en-US" altLang="en-US" sz="2800">
                <a:latin typeface="Calibri" pitchFamily="34" charset="0"/>
                <a:cs typeface="Arial" pitchFamily="34" charset="0"/>
              </a:rPr>
              <a:t>Represents a cost to the organisation</a:t>
            </a:r>
          </a:p>
          <a:p>
            <a:pPr lvl="2" eaLnBrk="1" hangingPunct="1">
              <a:buFont typeface="Arial" pitchFamily="34" charset="0"/>
              <a:buChar char="•"/>
            </a:pPr>
            <a:r>
              <a:rPr lang="en-US" altLang="en-US">
                <a:solidFill>
                  <a:schemeClr val="tx2"/>
                </a:solidFill>
                <a:latin typeface="Calibri" pitchFamily="34" charset="0"/>
                <a:cs typeface="Arial" pitchFamily="34" charset="0"/>
              </a:rPr>
              <a:t>Stock holding</a:t>
            </a:r>
          </a:p>
          <a:p>
            <a:pPr lvl="2" eaLnBrk="1" hangingPunct="1">
              <a:buFont typeface="Arial" pitchFamily="34" charset="0"/>
              <a:buChar char="•"/>
            </a:pPr>
            <a:r>
              <a:rPr lang="en-US" altLang="en-US">
                <a:solidFill>
                  <a:schemeClr val="tx2"/>
                </a:solidFill>
                <a:latin typeface="Calibri" pitchFamily="34" charset="0"/>
                <a:cs typeface="Arial" pitchFamily="34" charset="0"/>
              </a:rPr>
              <a:t>Ordering (delivery, admin costs etc.)</a:t>
            </a:r>
          </a:p>
          <a:p>
            <a:pPr lvl="1" eaLnBrk="1" hangingPunct="1">
              <a:buFont typeface="Arial" pitchFamily="34" charset="0"/>
              <a:buChar char="•"/>
            </a:pPr>
            <a:r>
              <a:rPr lang="en-US" altLang="en-US" sz="2800">
                <a:latin typeface="Calibri" pitchFamily="34" charset="0"/>
                <a:cs typeface="Arial" pitchFamily="34" charset="0"/>
              </a:rPr>
              <a:t>Not value adding</a:t>
            </a:r>
          </a:p>
          <a:p>
            <a:pPr lvl="1" eaLnBrk="1" hangingPunct="1">
              <a:buFont typeface="Arial" pitchFamily="34" charset="0"/>
              <a:buChar char="•"/>
            </a:pPr>
            <a:endParaRPr lang="en-US" altLang="en-US" sz="2800">
              <a:latin typeface="Calibri" pitchFamily="34" charset="0"/>
              <a:cs typeface="Arial" pitchFamily="34" charset="0"/>
            </a:endParaRPr>
          </a:p>
          <a:p>
            <a:pPr eaLnBrk="1" hangingPunct="1">
              <a:buFont typeface="Arial" pitchFamily="34" charset="0"/>
              <a:buChar char="•"/>
            </a:pPr>
            <a:r>
              <a:rPr lang="en-US" altLang="en-US" sz="2800">
                <a:solidFill>
                  <a:srgbClr val="ACA73B"/>
                </a:solidFill>
                <a:latin typeface="Calibri" pitchFamily="34" charset="0"/>
                <a:cs typeface="Arial" pitchFamily="34" charset="0"/>
              </a:rPr>
              <a:t>Should ideally be minimised to reduce costs</a:t>
            </a:r>
          </a:p>
        </p:txBody>
      </p:sp>
    </p:spTree>
    <p:extLst>
      <p:ext uri="{BB962C8B-B14F-4D97-AF65-F5344CB8AC3E}">
        <p14:creationId xmlns:p14="http://schemas.microsoft.com/office/powerpoint/2010/main" val="32327768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p:cNvSpPr>
            <a:spLocks noGrp="1" noChangeArrowheads="1"/>
          </p:cNvSpPr>
          <p:nvPr>
            <p:ph type="title"/>
          </p:nvPr>
        </p:nvSpPr>
        <p:spPr>
          <a:xfrm>
            <a:off x="917575" y="549275"/>
            <a:ext cx="7615238" cy="723900"/>
          </a:xfrm>
        </p:spPr>
        <p:txBody>
          <a:bodyPr rtlCol="0">
            <a:normAutofit/>
          </a:bodyPr>
          <a:lstStyle/>
          <a:p>
            <a:pPr algn="ctr" eaLnBrk="1" fontAlgn="auto" hangingPunct="1">
              <a:spcAft>
                <a:spcPts val="0"/>
              </a:spcAft>
              <a:defRPr/>
            </a:pPr>
            <a:r>
              <a:rPr lang="en-GB" sz="3600" b="1" dirty="0">
                <a:solidFill>
                  <a:schemeClr val="accent1">
                    <a:lumMod val="50000"/>
                  </a:schemeClr>
                </a:solidFill>
                <a:latin typeface="Calibri"/>
                <a:ea typeface="+mj-ea"/>
                <a:cs typeface="Calibri"/>
              </a:rPr>
              <a:t>Impact</a:t>
            </a:r>
          </a:p>
        </p:txBody>
      </p:sp>
      <p:sp>
        <p:nvSpPr>
          <p:cNvPr id="35842" name="Rectangle 3"/>
          <p:cNvSpPr>
            <a:spLocks noGrp="1" noChangeArrowheads="1"/>
          </p:cNvSpPr>
          <p:nvPr>
            <p:ph idx="1"/>
          </p:nvPr>
        </p:nvSpPr>
        <p:spPr>
          <a:xfrm>
            <a:off x="457200" y="1527175"/>
            <a:ext cx="8229600" cy="4997450"/>
          </a:xfrm>
        </p:spPr>
        <p:txBody>
          <a:bodyPr/>
          <a:lstStyle/>
          <a:p>
            <a:pPr eaLnBrk="1" hangingPunct="1">
              <a:lnSpc>
                <a:spcPct val="90000"/>
              </a:lnSpc>
            </a:pPr>
            <a:r>
              <a:rPr lang="en-GB" altLang="en-US" sz="2800" b="1" dirty="0" smtClean="0">
                <a:solidFill>
                  <a:srgbClr val="ACA73B"/>
                </a:solidFill>
                <a:latin typeface="Calibri" pitchFamily="34" charset="0"/>
              </a:rPr>
              <a:t>Resource to Order</a:t>
            </a:r>
          </a:p>
          <a:p>
            <a:pPr lvl="1" eaLnBrk="1" hangingPunct="1">
              <a:lnSpc>
                <a:spcPct val="90000"/>
              </a:lnSpc>
            </a:pPr>
            <a:r>
              <a:rPr lang="en-GB" altLang="en-US" sz="2400" dirty="0" smtClean="0">
                <a:latin typeface="Calibri" pitchFamily="34" charset="0"/>
              </a:rPr>
              <a:t>Resources purchased only when order received</a:t>
            </a:r>
          </a:p>
          <a:p>
            <a:pPr lvl="1" eaLnBrk="1" hangingPunct="1">
              <a:lnSpc>
                <a:spcPct val="90000"/>
              </a:lnSpc>
            </a:pPr>
            <a:r>
              <a:rPr lang="en-GB" altLang="en-US" sz="2400" dirty="0" smtClean="0">
                <a:latin typeface="Calibri" pitchFamily="34" charset="0"/>
              </a:rPr>
              <a:t>No financial risk – therefore good for uncertain situations</a:t>
            </a:r>
          </a:p>
          <a:p>
            <a:pPr eaLnBrk="1" hangingPunct="1">
              <a:lnSpc>
                <a:spcPct val="90000"/>
              </a:lnSpc>
            </a:pPr>
            <a:r>
              <a:rPr lang="en-GB" altLang="en-US" sz="2800" b="1" dirty="0" smtClean="0">
                <a:solidFill>
                  <a:srgbClr val="ACA73B"/>
                </a:solidFill>
                <a:latin typeface="Calibri" pitchFamily="34" charset="0"/>
              </a:rPr>
              <a:t>Make to Order</a:t>
            </a:r>
          </a:p>
          <a:p>
            <a:pPr lvl="1" eaLnBrk="1" hangingPunct="1">
              <a:lnSpc>
                <a:spcPct val="90000"/>
              </a:lnSpc>
            </a:pPr>
            <a:r>
              <a:rPr lang="en-GB" altLang="en-US" sz="2400" dirty="0" smtClean="0">
                <a:latin typeface="Calibri" pitchFamily="34" charset="0"/>
              </a:rPr>
              <a:t>Resources kept in stock, but product/service only made when order received</a:t>
            </a:r>
          </a:p>
          <a:p>
            <a:pPr lvl="1" eaLnBrk="1" hangingPunct="1">
              <a:lnSpc>
                <a:spcPct val="90000"/>
              </a:lnSpc>
            </a:pPr>
            <a:r>
              <a:rPr lang="en-GB" altLang="en-US" sz="2400" dirty="0" smtClean="0">
                <a:latin typeface="Calibri" pitchFamily="34" charset="0"/>
              </a:rPr>
              <a:t>Need to be relatively certain of demand as financial risk in holding inventory</a:t>
            </a:r>
          </a:p>
          <a:p>
            <a:pPr eaLnBrk="1" hangingPunct="1">
              <a:lnSpc>
                <a:spcPct val="90000"/>
              </a:lnSpc>
            </a:pPr>
            <a:r>
              <a:rPr lang="en-GB" altLang="en-US" sz="2800" b="1" dirty="0" smtClean="0">
                <a:solidFill>
                  <a:srgbClr val="ACA73B"/>
                </a:solidFill>
                <a:latin typeface="Calibri" pitchFamily="34" charset="0"/>
              </a:rPr>
              <a:t>Make to Stock</a:t>
            </a:r>
          </a:p>
          <a:p>
            <a:pPr lvl="1" eaLnBrk="1" hangingPunct="1">
              <a:lnSpc>
                <a:spcPct val="90000"/>
              </a:lnSpc>
            </a:pPr>
            <a:r>
              <a:rPr lang="en-GB" altLang="en-US" sz="2400" dirty="0" smtClean="0">
                <a:latin typeface="Calibri" pitchFamily="34" charset="0"/>
              </a:rPr>
              <a:t>Finished inventory kept to supply demand immediately</a:t>
            </a:r>
          </a:p>
          <a:p>
            <a:pPr lvl="1" eaLnBrk="1" hangingPunct="1">
              <a:lnSpc>
                <a:spcPct val="90000"/>
              </a:lnSpc>
            </a:pPr>
            <a:r>
              <a:rPr lang="en-GB" altLang="en-US" sz="2400" dirty="0" smtClean="0">
                <a:latin typeface="Calibri" pitchFamily="34" charset="0"/>
              </a:rPr>
              <a:t>Need to be confident of demand as high financial risk</a:t>
            </a:r>
          </a:p>
        </p:txBody>
      </p:sp>
    </p:spTree>
    <p:extLst>
      <p:ext uri="{BB962C8B-B14F-4D97-AF65-F5344CB8AC3E}">
        <p14:creationId xmlns:p14="http://schemas.microsoft.com/office/powerpoint/2010/main" val="3981792006"/>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7" name="Rectangle 1"/>
          <p:cNvSpPr>
            <a:spLocks noGrp="1" noChangeArrowheads="1"/>
          </p:cNvSpPr>
          <p:nvPr>
            <p:ph type="title"/>
          </p:nvPr>
        </p:nvSpPr>
        <p:spPr>
          <a:xfrm>
            <a:off x="914400" y="501650"/>
            <a:ext cx="7313613" cy="868363"/>
          </a:xfrm>
        </p:spPr>
        <p:txBody>
          <a:bodyPr lIns="88887" tIns="50793" rIns="88887" bIns="50793">
            <a:normAutofit/>
          </a:bodyPr>
          <a:lstStyle/>
          <a:p>
            <a:pPr algn="ctr" defTabSz="912813"/>
            <a:r>
              <a:rPr lang="en-US" altLang="en-US" sz="3200" b="1" dirty="0" smtClean="0">
                <a:solidFill>
                  <a:schemeClr val="accent1">
                    <a:lumMod val="50000"/>
                  </a:schemeClr>
                </a:solidFill>
                <a:latin typeface="Calibri" pitchFamily="34" charset="0"/>
                <a:sym typeface="Helvetica" pitchFamily="-84" charset="0"/>
              </a:rPr>
              <a:t>Inventory Costs</a:t>
            </a:r>
            <a:endParaRPr lang="en-US" altLang="en-US" sz="3200" b="1" dirty="0" smtClean="0">
              <a:solidFill>
                <a:schemeClr val="accent1">
                  <a:lumMod val="50000"/>
                </a:schemeClr>
              </a:solidFill>
              <a:latin typeface="Calibri" pitchFamily="34" charset="0"/>
            </a:endParaRPr>
          </a:p>
        </p:txBody>
      </p:sp>
      <p:sp>
        <p:nvSpPr>
          <p:cNvPr id="32770" name="Rectangle 2"/>
          <p:cNvSpPr>
            <a:spLocks noGrp="1" noChangeArrowheads="1"/>
          </p:cNvSpPr>
          <p:nvPr>
            <p:ph idx="1"/>
          </p:nvPr>
        </p:nvSpPr>
        <p:spPr>
          <a:xfrm>
            <a:off x="179388" y="1735138"/>
            <a:ext cx="8929687" cy="4056062"/>
          </a:xfrm>
        </p:spPr>
        <p:txBody>
          <a:bodyPr lIns="88887" tIns="50793" rIns="88887" bIns="50793"/>
          <a:lstStyle/>
          <a:p>
            <a:pPr lvl="1" defTabSz="912813">
              <a:spcBef>
                <a:spcPts val="1400"/>
              </a:spcBef>
              <a:buSzPct val="90000"/>
            </a:pPr>
            <a:r>
              <a:rPr lang="en-US" altLang="en-US" sz="2800" dirty="0" smtClean="0">
                <a:latin typeface="Calibri" pitchFamily="34" charset="0"/>
                <a:sym typeface="Arial" pitchFamily="34" charset="0"/>
              </a:rPr>
              <a:t>Holding/Carrying Cost</a:t>
            </a:r>
            <a:endParaRPr lang="en-US" altLang="en-US" sz="2800" dirty="0" smtClean="0">
              <a:latin typeface="Calibri" pitchFamily="34" charset="0"/>
              <a:sym typeface="Helvetica" pitchFamily="-84" charset="0"/>
            </a:endParaRPr>
          </a:p>
          <a:p>
            <a:pPr lvl="1" defTabSz="912813">
              <a:spcBef>
                <a:spcPts val="425"/>
              </a:spcBef>
              <a:buSzPct val="90000"/>
            </a:pPr>
            <a:r>
              <a:rPr lang="en-US" altLang="en-US" sz="2400" dirty="0" smtClean="0">
                <a:solidFill>
                  <a:srgbClr val="ACA73B"/>
                </a:solidFill>
                <a:latin typeface="Calibri" pitchFamily="34" charset="0"/>
                <a:sym typeface="Arial" pitchFamily="34" charset="0"/>
              </a:rPr>
              <a:t>Cost of physically storing an item in inventory</a:t>
            </a:r>
            <a:endParaRPr lang="en-US" altLang="en-US" sz="2400" dirty="0" smtClean="0">
              <a:solidFill>
                <a:srgbClr val="ACA73B"/>
              </a:solidFill>
              <a:latin typeface="Calibri" pitchFamily="34" charset="0"/>
              <a:sym typeface="Helvetica" pitchFamily="-84" charset="0"/>
            </a:endParaRPr>
          </a:p>
          <a:p>
            <a:pPr indent="204788" defTabSz="912813">
              <a:spcBef>
                <a:spcPts val="1400"/>
              </a:spcBef>
              <a:buSzPct val="90000"/>
            </a:pPr>
            <a:r>
              <a:rPr lang="en-US" altLang="en-US" sz="2800" dirty="0" smtClean="0">
                <a:latin typeface="Calibri" pitchFamily="34" charset="0"/>
                <a:sym typeface="Arial" pitchFamily="34" charset="0"/>
              </a:rPr>
              <a:t>Ordering Cost</a:t>
            </a:r>
            <a:endParaRPr lang="en-US" altLang="en-US" sz="2800" dirty="0" smtClean="0">
              <a:latin typeface="Calibri" pitchFamily="34" charset="0"/>
              <a:sym typeface="Helvetica" pitchFamily="-84" charset="0"/>
            </a:endParaRPr>
          </a:p>
          <a:p>
            <a:pPr lvl="1" defTabSz="912813">
              <a:spcBef>
                <a:spcPts val="425"/>
              </a:spcBef>
              <a:buSzPct val="90000"/>
            </a:pPr>
            <a:r>
              <a:rPr lang="en-US" altLang="en-US" sz="2400" dirty="0" smtClean="0">
                <a:solidFill>
                  <a:srgbClr val="ACA73B"/>
                </a:solidFill>
                <a:latin typeface="Calibri" pitchFamily="34" charset="0"/>
                <a:sym typeface="Arial" pitchFamily="34" charset="0"/>
              </a:rPr>
              <a:t>Cost of  replenishing inventory</a:t>
            </a:r>
          </a:p>
          <a:p>
            <a:pPr indent="204788" defTabSz="912813">
              <a:spcBef>
                <a:spcPts val="1400"/>
              </a:spcBef>
              <a:buSzPct val="90000"/>
            </a:pPr>
            <a:r>
              <a:rPr lang="en-US" altLang="en-US" sz="2800" dirty="0" smtClean="0">
                <a:latin typeface="Calibri" pitchFamily="34" charset="0"/>
                <a:sym typeface="Arial" pitchFamily="34" charset="0"/>
              </a:rPr>
              <a:t>Set-up Cost</a:t>
            </a:r>
            <a:endParaRPr lang="en-US" altLang="en-US" sz="2800" dirty="0" smtClean="0">
              <a:latin typeface="Calibri" pitchFamily="34" charset="0"/>
              <a:sym typeface="Helvetica" pitchFamily="-84" charset="0"/>
            </a:endParaRPr>
          </a:p>
          <a:p>
            <a:pPr lvl="1" defTabSz="912813">
              <a:spcBef>
                <a:spcPts val="425"/>
              </a:spcBef>
              <a:buSzPct val="90000"/>
            </a:pPr>
            <a:r>
              <a:rPr lang="en-US" altLang="en-US" sz="2400" dirty="0" smtClean="0">
                <a:solidFill>
                  <a:srgbClr val="ACA73B"/>
                </a:solidFill>
                <a:latin typeface="Calibri" pitchFamily="34" charset="0"/>
                <a:sym typeface="Arial" pitchFamily="34" charset="0"/>
              </a:rPr>
              <a:t>Costs associated with end of previous product to start of next</a:t>
            </a:r>
            <a:endParaRPr lang="en-US" altLang="en-US" sz="2400" dirty="0" smtClean="0">
              <a:solidFill>
                <a:srgbClr val="ACA73B"/>
              </a:solidFill>
              <a:latin typeface="Calibri" pitchFamily="34" charset="0"/>
              <a:sym typeface="Helvetica" pitchFamily="-84" charset="0"/>
            </a:endParaRPr>
          </a:p>
          <a:p>
            <a:pPr indent="204788" defTabSz="912813">
              <a:spcBef>
                <a:spcPts val="1400"/>
              </a:spcBef>
              <a:buSzPct val="90000"/>
            </a:pPr>
            <a:r>
              <a:rPr lang="en-US" altLang="en-US" sz="2800" dirty="0" smtClean="0">
                <a:latin typeface="Calibri" pitchFamily="34" charset="0"/>
                <a:sym typeface="Arial" pitchFamily="34" charset="0"/>
              </a:rPr>
              <a:t>Shortage Cost</a:t>
            </a:r>
            <a:endParaRPr lang="en-US" altLang="en-US" sz="2800" dirty="0" smtClean="0">
              <a:latin typeface="Calibri" pitchFamily="34" charset="0"/>
              <a:sym typeface="Helvetica" pitchFamily="-84" charset="0"/>
            </a:endParaRPr>
          </a:p>
          <a:p>
            <a:pPr lvl="1" defTabSz="912813">
              <a:spcBef>
                <a:spcPts val="425"/>
              </a:spcBef>
              <a:buSzPct val="90000"/>
            </a:pPr>
            <a:r>
              <a:rPr lang="en-US" altLang="en-US" sz="2400" dirty="0" smtClean="0">
                <a:solidFill>
                  <a:srgbClr val="ACA73B"/>
                </a:solidFill>
                <a:latin typeface="Calibri" pitchFamily="34" charset="0"/>
                <a:sym typeface="Arial" pitchFamily="34" charset="0"/>
              </a:rPr>
              <a:t>Temporary/permanent loss of sales when demand cannot be met</a:t>
            </a:r>
            <a:endParaRPr lang="en-US" altLang="en-US" sz="2400" dirty="0" smtClean="0">
              <a:solidFill>
                <a:srgbClr val="ACA73B"/>
              </a:solidFill>
              <a:latin typeface="Calibri" pitchFamily="34" charset="0"/>
            </a:endParaRPr>
          </a:p>
        </p:txBody>
      </p:sp>
    </p:spTree>
    <p:extLst>
      <p:ext uri="{BB962C8B-B14F-4D97-AF65-F5344CB8AC3E}">
        <p14:creationId xmlns:p14="http://schemas.microsoft.com/office/powerpoint/2010/main" val="2706277914"/>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3793" name="Group 13"/>
          <p:cNvGrpSpPr>
            <a:grpSpLocks/>
          </p:cNvGrpSpPr>
          <p:nvPr/>
        </p:nvGrpSpPr>
        <p:grpSpPr bwMode="auto">
          <a:xfrm>
            <a:off x="1357313" y="2143125"/>
            <a:ext cx="5429250" cy="4205288"/>
            <a:chOff x="1001" y="1104"/>
            <a:chExt cx="3420" cy="2649"/>
          </a:xfrm>
        </p:grpSpPr>
        <p:sp>
          <p:nvSpPr>
            <p:cNvPr id="33795" name="Freeform 3"/>
            <p:cNvSpPr>
              <a:spLocks/>
            </p:cNvSpPr>
            <p:nvPr/>
          </p:nvSpPr>
          <p:spPr bwMode="auto">
            <a:xfrm>
              <a:off x="1305" y="1104"/>
              <a:ext cx="3116" cy="2336"/>
            </a:xfrm>
            <a:custGeom>
              <a:avLst/>
              <a:gdLst>
                <a:gd name="T0" fmla="*/ 0 w 3456"/>
                <a:gd name="T1" fmla="*/ 0 h 2592"/>
                <a:gd name="T2" fmla="*/ 0 w 3456"/>
                <a:gd name="T3" fmla="*/ 263 h 2592"/>
                <a:gd name="T4" fmla="*/ 353 w 3456"/>
                <a:gd name="T5" fmla="*/ 263 h 2592"/>
                <a:gd name="T6" fmla="*/ 0 60000 65536"/>
                <a:gd name="T7" fmla="*/ 0 60000 65536"/>
                <a:gd name="T8" fmla="*/ 0 60000 65536"/>
                <a:gd name="T9" fmla="*/ 0 w 3456"/>
                <a:gd name="T10" fmla="*/ 0 h 2592"/>
                <a:gd name="T11" fmla="*/ 3456 w 3456"/>
                <a:gd name="T12" fmla="*/ 2592 h 2592"/>
              </a:gdLst>
              <a:ahLst/>
              <a:cxnLst>
                <a:cxn ang="T6">
                  <a:pos x="T0" y="T1"/>
                </a:cxn>
                <a:cxn ang="T7">
                  <a:pos x="T2" y="T3"/>
                </a:cxn>
                <a:cxn ang="T8">
                  <a:pos x="T4" y="T5"/>
                </a:cxn>
              </a:cxnLst>
              <a:rect l="T9" t="T10" r="T11" b="T12"/>
              <a:pathLst>
                <a:path w="3456" h="2592">
                  <a:moveTo>
                    <a:pt x="0" y="0"/>
                  </a:moveTo>
                  <a:lnTo>
                    <a:pt x="0" y="2592"/>
                  </a:lnTo>
                  <a:lnTo>
                    <a:pt x="3456" y="2592"/>
                  </a:lnTo>
                </a:path>
              </a:pathLst>
            </a:custGeom>
            <a:noFill/>
            <a:ln w="57150">
              <a:solidFill>
                <a:schemeClr val="tx1"/>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3796" name="Freeform 4"/>
            <p:cNvSpPr>
              <a:spLocks/>
            </p:cNvSpPr>
            <p:nvPr/>
          </p:nvSpPr>
          <p:spPr bwMode="auto">
            <a:xfrm>
              <a:off x="1305" y="1364"/>
              <a:ext cx="2553" cy="2076"/>
            </a:xfrm>
            <a:custGeom>
              <a:avLst/>
              <a:gdLst>
                <a:gd name="T0" fmla="*/ 0 w 2832"/>
                <a:gd name="T1" fmla="*/ 233 h 2304"/>
                <a:gd name="T2" fmla="*/ 49 w 2832"/>
                <a:gd name="T3" fmla="*/ 209 h 2304"/>
                <a:gd name="T4" fmla="*/ 84 w 2832"/>
                <a:gd name="T5" fmla="*/ 176 h 2304"/>
                <a:gd name="T6" fmla="*/ 128 w 2832"/>
                <a:gd name="T7" fmla="*/ 156 h 2304"/>
                <a:gd name="T8" fmla="*/ 197 w 2832"/>
                <a:gd name="T9" fmla="*/ 24 h 2304"/>
                <a:gd name="T10" fmla="*/ 228 w 2832"/>
                <a:gd name="T11" fmla="*/ 35 h 2304"/>
                <a:gd name="T12" fmla="*/ 245 w 2832"/>
                <a:gd name="T13" fmla="*/ 10 h 2304"/>
                <a:gd name="T14" fmla="*/ 260 w 2832"/>
                <a:gd name="T15" fmla="*/ 5 h 2304"/>
                <a:gd name="T16" fmla="*/ 275 w 2832"/>
                <a:gd name="T17" fmla="*/ 33 h 2304"/>
                <a:gd name="T18" fmla="*/ 289 w 2832"/>
                <a:gd name="T19" fmla="*/ 0 h 230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832"/>
                <a:gd name="T31" fmla="*/ 0 h 2304"/>
                <a:gd name="T32" fmla="*/ 2832 w 2832"/>
                <a:gd name="T33" fmla="*/ 2304 h 230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832" h="2304">
                  <a:moveTo>
                    <a:pt x="0" y="2304"/>
                  </a:moveTo>
                  <a:lnTo>
                    <a:pt x="480" y="2064"/>
                  </a:lnTo>
                  <a:lnTo>
                    <a:pt x="816" y="1728"/>
                  </a:lnTo>
                  <a:lnTo>
                    <a:pt x="1248" y="1536"/>
                  </a:lnTo>
                  <a:lnTo>
                    <a:pt x="1920" y="240"/>
                  </a:lnTo>
                  <a:lnTo>
                    <a:pt x="2237" y="346"/>
                  </a:lnTo>
                  <a:lnTo>
                    <a:pt x="2400" y="96"/>
                  </a:lnTo>
                  <a:lnTo>
                    <a:pt x="2544" y="48"/>
                  </a:lnTo>
                  <a:lnTo>
                    <a:pt x="2688" y="336"/>
                  </a:lnTo>
                  <a:lnTo>
                    <a:pt x="2832" y="0"/>
                  </a:lnTo>
                </a:path>
              </a:pathLst>
            </a:custGeom>
            <a:noFill/>
            <a:ln w="57150">
              <a:solidFill>
                <a:srgbClr val="FFCC00"/>
              </a:solidFill>
              <a:prstDash val="sysDot"/>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3797" name="Freeform 5"/>
            <p:cNvSpPr>
              <a:spLocks/>
            </p:cNvSpPr>
            <p:nvPr/>
          </p:nvSpPr>
          <p:spPr bwMode="auto">
            <a:xfrm>
              <a:off x="1314" y="1484"/>
              <a:ext cx="2544" cy="1947"/>
            </a:xfrm>
            <a:custGeom>
              <a:avLst/>
              <a:gdLst>
                <a:gd name="T0" fmla="*/ 0 w 3264"/>
                <a:gd name="T1" fmla="*/ 12 h 2160"/>
                <a:gd name="T2" fmla="*/ 2 w 3264"/>
                <a:gd name="T3" fmla="*/ 0 h 2160"/>
                <a:gd name="T4" fmla="*/ 2 w 3264"/>
                <a:gd name="T5" fmla="*/ 56 h 2160"/>
                <a:gd name="T6" fmla="*/ 3 w 3264"/>
                <a:gd name="T7" fmla="*/ 92 h 2160"/>
                <a:gd name="T8" fmla="*/ 7 w 3264"/>
                <a:gd name="T9" fmla="*/ 124 h 2160"/>
                <a:gd name="T10" fmla="*/ 9 w 3264"/>
                <a:gd name="T11" fmla="*/ 218 h 2160"/>
                <a:gd name="T12" fmla="*/ 11 w 3264"/>
                <a:gd name="T13" fmla="*/ 204 h 2160"/>
                <a:gd name="T14" fmla="*/ 12 w 3264"/>
                <a:gd name="T15" fmla="*/ 220 h 2160"/>
                <a:gd name="T16" fmla="*/ 12 w 3264"/>
                <a:gd name="T17" fmla="*/ 219 h 2160"/>
                <a:gd name="T18" fmla="*/ 12 w 3264"/>
                <a:gd name="T19" fmla="*/ 197 h 2160"/>
                <a:gd name="T20" fmla="*/ 14 w 3264"/>
                <a:gd name="T21" fmla="*/ 220 h 21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264"/>
                <a:gd name="T34" fmla="*/ 0 h 2160"/>
                <a:gd name="T35" fmla="*/ 3264 w 3264"/>
                <a:gd name="T36" fmla="*/ 2160 h 216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264" h="2160">
                  <a:moveTo>
                    <a:pt x="0" y="116"/>
                  </a:moveTo>
                  <a:lnTo>
                    <a:pt x="172" y="0"/>
                  </a:lnTo>
                  <a:lnTo>
                    <a:pt x="451" y="548"/>
                  </a:lnTo>
                  <a:lnTo>
                    <a:pt x="892" y="903"/>
                  </a:lnTo>
                  <a:lnTo>
                    <a:pt x="1651" y="1229"/>
                  </a:lnTo>
                  <a:lnTo>
                    <a:pt x="2179" y="2132"/>
                  </a:lnTo>
                  <a:lnTo>
                    <a:pt x="2534" y="1997"/>
                  </a:lnTo>
                  <a:lnTo>
                    <a:pt x="2812" y="2160"/>
                  </a:lnTo>
                  <a:lnTo>
                    <a:pt x="3014" y="2151"/>
                  </a:lnTo>
                  <a:lnTo>
                    <a:pt x="3129" y="1920"/>
                  </a:lnTo>
                  <a:lnTo>
                    <a:pt x="3264" y="2160"/>
                  </a:lnTo>
                </a:path>
              </a:pathLst>
            </a:custGeom>
            <a:noFill/>
            <a:ln w="57150">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3798" name="Freeform 6"/>
            <p:cNvSpPr>
              <a:spLocks/>
            </p:cNvSpPr>
            <p:nvPr/>
          </p:nvSpPr>
          <p:spPr bwMode="auto">
            <a:xfrm>
              <a:off x="1314" y="1268"/>
              <a:ext cx="2977" cy="606"/>
            </a:xfrm>
            <a:custGeom>
              <a:avLst/>
              <a:gdLst>
                <a:gd name="T0" fmla="*/ 0 w 3302"/>
                <a:gd name="T1" fmla="*/ 30 h 672"/>
                <a:gd name="T2" fmla="*/ 20 w 3302"/>
                <a:gd name="T3" fmla="*/ 18 h 672"/>
                <a:gd name="T4" fmla="*/ 54 w 3302"/>
                <a:gd name="T5" fmla="*/ 60 h 672"/>
                <a:gd name="T6" fmla="*/ 85 w 3302"/>
                <a:gd name="T7" fmla="*/ 70 h 672"/>
                <a:gd name="T8" fmla="*/ 126 w 3302"/>
                <a:gd name="T9" fmla="*/ 54 h 672"/>
                <a:gd name="T10" fmla="*/ 185 w 3302"/>
                <a:gd name="T11" fmla="*/ 32 h 672"/>
                <a:gd name="T12" fmla="*/ 224 w 3302"/>
                <a:gd name="T13" fmla="*/ 29 h 672"/>
                <a:gd name="T14" fmla="*/ 243 w 3302"/>
                <a:gd name="T15" fmla="*/ 16 h 672"/>
                <a:gd name="T16" fmla="*/ 262 w 3302"/>
                <a:gd name="T17" fmla="*/ 16 h 672"/>
                <a:gd name="T18" fmla="*/ 287 w 3302"/>
                <a:gd name="T19" fmla="*/ 16 h 672"/>
                <a:gd name="T20" fmla="*/ 338 w 3302"/>
                <a:gd name="T21" fmla="*/ 0 h 67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02"/>
                <a:gd name="T34" fmla="*/ 0 h 672"/>
                <a:gd name="T35" fmla="*/ 3302 w 3302"/>
                <a:gd name="T36" fmla="*/ 672 h 67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02" h="672">
                  <a:moveTo>
                    <a:pt x="0" y="298"/>
                  </a:moveTo>
                  <a:lnTo>
                    <a:pt x="192" y="173"/>
                  </a:lnTo>
                  <a:lnTo>
                    <a:pt x="528" y="586"/>
                  </a:lnTo>
                  <a:lnTo>
                    <a:pt x="825" y="672"/>
                  </a:lnTo>
                  <a:lnTo>
                    <a:pt x="1238" y="528"/>
                  </a:lnTo>
                  <a:lnTo>
                    <a:pt x="1804" y="317"/>
                  </a:lnTo>
                  <a:lnTo>
                    <a:pt x="2188" y="279"/>
                  </a:lnTo>
                  <a:lnTo>
                    <a:pt x="2380" y="154"/>
                  </a:lnTo>
                  <a:lnTo>
                    <a:pt x="2563" y="164"/>
                  </a:lnTo>
                  <a:lnTo>
                    <a:pt x="2812" y="154"/>
                  </a:lnTo>
                  <a:lnTo>
                    <a:pt x="3302" y="0"/>
                  </a:lnTo>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3799" name="Text Box 7"/>
            <p:cNvSpPr txBox="1">
              <a:spLocks noChangeArrowheads="1"/>
            </p:cNvSpPr>
            <p:nvPr/>
          </p:nvSpPr>
          <p:spPr bwMode="auto">
            <a:xfrm>
              <a:off x="2733" y="1926"/>
              <a:ext cx="1646" cy="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2200" b="1">
                  <a:solidFill>
                    <a:srgbClr val="FFCC00"/>
                  </a:solidFill>
                  <a:cs typeface="Arial" pitchFamily="34" charset="0"/>
                </a:rPr>
                <a:t>Forecast element of demand</a:t>
              </a:r>
              <a:endParaRPr lang="en-US" altLang="en-US" sz="2200" b="1">
                <a:solidFill>
                  <a:srgbClr val="FFCC00"/>
                </a:solidFill>
                <a:cs typeface="Arial" pitchFamily="34" charset="0"/>
              </a:endParaRPr>
            </a:p>
          </p:txBody>
        </p:sp>
        <p:sp>
          <p:nvSpPr>
            <p:cNvPr id="33800" name="Text Box 8"/>
            <p:cNvSpPr txBox="1">
              <a:spLocks noChangeArrowheads="1"/>
            </p:cNvSpPr>
            <p:nvPr/>
          </p:nvSpPr>
          <p:spPr bwMode="auto">
            <a:xfrm>
              <a:off x="2733" y="2627"/>
              <a:ext cx="1646" cy="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spcBef>
                  <a:spcPct val="50000"/>
                </a:spcBef>
              </a:pPr>
              <a:r>
                <a:rPr lang="en-GB" altLang="en-US" sz="2200" b="1">
                  <a:solidFill>
                    <a:srgbClr val="000000"/>
                  </a:solidFill>
                  <a:cs typeface="Arial" pitchFamily="34" charset="0"/>
                </a:rPr>
                <a:t>Known orders</a:t>
              </a:r>
              <a:endParaRPr lang="en-US" altLang="en-US" sz="2200" b="1">
                <a:solidFill>
                  <a:srgbClr val="000000"/>
                </a:solidFill>
                <a:cs typeface="Arial" pitchFamily="34" charset="0"/>
              </a:endParaRPr>
            </a:p>
          </p:txBody>
        </p:sp>
        <p:sp>
          <p:nvSpPr>
            <p:cNvPr id="33801" name="Text Box 9"/>
            <p:cNvSpPr txBox="1">
              <a:spLocks noChangeArrowheads="1"/>
            </p:cNvSpPr>
            <p:nvPr/>
          </p:nvSpPr>
          <p:spPr bwMode="auto">
            <a:xfrm>
              <a:off x="1521" y="1329"/>
              <a:ext cx="1169" cy="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2200" b="1">
                  <a:cs typeface="Arial" pitchFamily="34" charset="0"/>
                </a:rPr>
                <a:t>Total demand</a:t>
              </a:r>
              <a:endParaRPr lang="en-US" altLang="en-US" sz="2200" b="1">
                <a:cs typeface="Arial" pitchFamily="34" charset="0"/>
              </a:endParaRPr>
            </a:p>
          </p:txBody>
        </p:sp>
        <p:sp>
          <p:nvSpPr>
            <p:cNvPr id="33802" name="Text Box 10"/>
            <p:cNvSpPr txBox="1">
              <a:spLocks noChangeArrowheads="1"/>
            </p:cNvSpPr>
            <p:nvPr/>
          </p:nvSpPr>
          <p:spPr bwMode="auto">
            <a:xfrm>
              <a:off x="1305" y="3484"/>
              <a:ext cx="3116" cy="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2200" b="1">
                  <a:cs typeface="Arial" pitchFamily="34" charset="0"/>
                </a:rPr>
                <a:t>Time in future</a:t>
              </a:r>
              <a:endParaRPr lang="en-US" altLang="en-US" sz="2200" b="1">
                <a:cs typeface="Arial" pitchFamily="34" charset="0"/>
              </a:endParaRPr>
            </a:p>
          </p:txBody>
        </p:sp>
        <p:sp>
          <p:nvSpPr>
            <p:cNvPr id="33803" name="Text Box 11"/>
            <p:cNvSpPr txBox="1">
              <a:spLocks noChangeArrowheads="1"/>
            </p:cNvSpPr>
            <p:nvPr/>
          </p:nvSpPr>
          <p:spPr bwMode="auto">
            <a:xfrm rot="-5400000">
              <a:off x="313" y="2091"/>
              <a:ext cx="1645" cy="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2200" b="1">
                  <a:cs typeface="Arial" pitchFamily="34" charset="0"/>
                </a:rPr>
                <a:t>Demand</a:t>
              </a:r>
              <a:endParaRPr lang="en-US" altLang="en-US" sz="2200" b="1">
                <a:cs typeface="Arial" pitchFamily="34" charset="0"/>
              </a:endParaRPr>
            </a:p>
          </p:txBody>
        </p:sp>
      </p:grpSp>
      <p:sp>
        <p:nvSpPr>
          <p:cNvPr id="33794" name="Text Box 12"/>
          <p:cNvSpPr txBox="1">
            <a:spLocks noChangeArrowheads="1"/>
          </p:cNvSpPr>
          <p:nvPr/>
        </p:nvSpPr>
        <p:spPr bwMode="auto">
          <a:xfrm>
            <a:off x="438150" y="549275"/>
            <a:ext cx="83820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eaLnBrk="1" hangingPunct="1">
              <a:spcBef>
                <a:spcPct val="50000"/>
              </a:spcBef>
            </a:pPr>
            <a:r>
              <a:rPr lang="en-GB" altLang="en-US" sz="4000" b="1" dirty="0">
                <a:solidFill>
                  <a:schemeClr val="accent1">
                    <a:lumMod val="50000"/>
                  </a:schemeClr>
                </a:solidFill>
                <a:latin typeface="Calibri" pitchFamily="34" charset="0"/>
                <a:cs typeface="Arial" pitchFamily="34" charset="0"/>
              </a:rPr>
              <a:t>Understanding Demand</a:t>
            </a:r>
            <a:endParaRPr lang="en-US" altLang="en-US" sz="4000" b="1" dirty="0">
              <a:solidFill>
                <a:schemeClr val="accent1">
                  <a:lumMod val="50000"/>
                </a:schemeClr>
              </a:solidFill>
              <a:latin typeface="Calibri" pitchFamily="34" charset="0"/>
              <a:cs typeface="Arial" pitchFamily="34" charset="0"/>
            </a:endParaRPr>
          </a:p>
        </p:txBody>
      </p:sp>
    </p:spTree>
    <p:extLst>
      <p:ext uri="{BB962C8B-B14F-4D97-AF65-F5344CB8AC3E}">
        <p14:creationId xmlns:p14="http://schemas.microsoft.com/office/powerpoint/2010/main" val="2004335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Oval 2"/>
          <p:cNvSpPr>
            <a:spLocks noChangeArrowheads="1"/>
          </p:cNvSpPr>
          <p:nvPr/>
        </p:nvSpPr>
        <p:spPr bwMode="auto">
          <a:xfrm>
            <a:off x="4622800" y="1439863"/>
            <a:ext cx="1633538" cy="569912"/>
          </a:xfrm>
          <a:prstGeom prst="ellipse">
            <a:avLst/>
          </a:prstGeom>
          <a:solidFill>
            <a:schemeClr val="accent2">
              <a:lumMod val="40000"/>
              <a:lumOff val="60000"/>
            </a:schemeClr>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49154" name="Oval 3"/>
          <p:cNvSpPr>
            <a:spLocks noChangeArrowheads="1"/>
          </p:cNvSpPr>
          <p:nvPr/>
        </p:nvSpPr>
        <p:spPr bwMode="auto">
          <a:xfrm>
            <a:off x="4622800" y="2922588"/>
            <a:ext cx="1633538" cy="569912"/>
          </a:xfrm>
          <a:prstGeom prst="ellipse">
            <a:avLst/>
          </a:prstGeom>
          <a:solidFill>
            <a:schemeClr val="accent2">
              <a:lumMod val="40000"/>
              <a:lumOff val="60000"/>
            </a:schemeClr>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49155" name="Oval 4"/>
          <p:cNvSpPr>
            <a:spLocks noChangeArrowheads="1"/>
          </p:cNvSpPr>
          <p:nvPr/>
        </p:nvSpPr>
        <p:spPr bwMode="auto">
          <a:xfrm>
            <a:off x="4622800" y="4405313"/>
            <a:ext cx="1633538" cy="569912"/>
          </a:xfrm>
          <a:prstGeom prst="ellipse">
            <a:avLst/>
          </a:prstGeom>
          <a:solidFill>
            <a:schemeClr val="accent2">
              <a:lumMod val="40000"/>
              <a:lumOff val="60000"/>
            </a:schemeClr>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34820" name="Oval 5"/>
          <p:cNvSpPr>
            <a:spLocks noChangeArrowheads="1"/>
          </p:cNvSpPr>
          <p:nvPr/>
        </p:nvSpPr>
        <p:spPr bwMode="auto">
          <a:xfrm>
            <a:off x="2682875" y="1439863"/>
            <a:ext cx="1633538" cy="569912"/>
          </a:xfrm>
          <a:prstGeom prst="ellipse">
            <a:avLst/>
          </a:prstGeom>
          <a:solidFill>
            <a:schemeClr val="accent1"/>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34821" name="Oval 6"/>
          <p:cNvSpPr>
            <a:spLocks noChangeArrowheads="1"/>
          </p:cNvSpPr>
          <p:nvPr/>
        </p:nvSpPr>
        <p:spPr bwMode="auto">
          <a:xfrm>
            <a:off x="2682875" y="2922588"/>
            <a:ext cx="1633538" cy="569912"/>
          </a:xfrm>
          <a:prstGeom prst="ellipse">
            <a:avLst/>
          </a:prstGeom>
          <a:solidFill>
            <a:schemeClr val="accent1"/>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34822" name="Oval 7"/>
          <p:cNvSpPr>
            <a:spLocks noChangeArrowheads="1"/>
          </p:cNvSpPr>
          <p:nvPr/>
        </p:nvSpPr>
        <p:spPr bwMode="auto">
          <a:xfrm>
            <a:off x="2682875" y="4405313"/>
            <a:ext cx="1633538" cy="569912"/>
          </a:xfrm>
          <a:prstGeom prst="ellipse">
            <a:avLst/>
          </a:prstGeom>
          <a:solidFill>
            <a:schemeClr val="accent1"/>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49159" name="Oval 8"/>
          <p:cNvSpPr>
            <a:spLocks noChangeArrowheads="1"/>
          </p:cNvSpPr>
          <p:nvPr/>
        </p:nvSpPr>
        <p:spPr bwMode="auto">
          <a:xfrm>
            <a:off x="742950" y="1439863"/>
            <a:ext cx="1633538" cy="569912"/>
          </a:xfrm>
          <a:prstGeom prst="ellipse">
            <a:avLst/>
          </a:prstGeom>
          <a:solidFill>
            <a:schemeClr val="bg2">
              <a:lumMod val="75000"/>
            </a:schemeClr>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49160" name="Oval 9"/>
          <p:cNvSpPr>
            <a:spLocks noChangeArrowheads="1"/>
          </p:cNvSpPr>
          <p:nvPr/>
        </p:nvSpPr>
        <p:spPr bwMode="auto">
          <a:xfrm>
            <a:off x="742950" y="2922588"/>
            <a:ext cx="1633538" cy="569912"/>
          </a:xfrm>
          <a:prstGeom prst="ellipse">
            <a:avLst/>
          </a:prstGeom>
          <a:solidFill>
            <a:schemeClr val="bg2">
              <a:lumMod val="75000"/>
            </a:schemeClr>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49161" name="Oval 10"/>
          <p:cNvSpPr>
            <a:spLocks noChangeArrowheads="1"/>
          </p:cNvSpPr>
          <p:nvPr/>
        </p:nvSpPr>
        <p:spPr bwMode="auto">
          <a:xfrm>
            <a:off x="742950" y="4405313"/>
            <a:ext cx="1633538" cy="569912"/>
          </a:xfrm>
          <a:prstGeom prst="ellipse">
            <a:avLst/>
          </a:prstGeom>
          <a:solidFill>
            <a:schemeClr val="bg2">
              <a:lumMod val="75000"/>
            </a:schemeClr>
          </a:solidFill>
          <a:ln w="12700">
            <a:solidFill>
              <a:srgbClr val="000000"/>
            </a:solidFill>
            <a:round/>
            <a:headEnd/>
            <a:tailEnd/>
          </a:ln>
        </p:spPr>
        <p:txBody>
          <a:bodyPr wrap="none" anchor="ctr"/>
          <a:lstStyle>
            <a:lvl1pPr eaLnBrk="0" hangingPunct="0">
              <a:defRPr sz="2400">
                <a:solidFill>
                  <a:schemeClr val="tx1"/>
                </a:solidFill>
                <a:latin typeface="Arial" pitchFamily="34" charset="0"/>
                <a:ea typeface="MS PGothic" pitchFamily="34" charset="-128"/>
              </a:defRPr>
            </a:lvl1pPr>
            <a:lvl2pPr marL="742950" indent="-285750" eaLnBrk="0" hangingPunct="0">
              <a:defRPr sz="2400">
                <a:solidFill>
                  <a:schemeClr val="tx1"/>
                </a:solidFill>
                <a:latin typeface="Arial" pitchFamily="34" charset="0"/>
                <a:ea typeface="MS PGothic" pitchFamily="34" charset="-128"/>
              </a:defRPr>
            </a:lvl2pPr>
            <a:lvl3pPr marL="1143000" indent="-228600" eaLnBrk="0" hangingPunct="0">
              <a:defRPr sz="2400">
                <a:solidFill>
                  <a:schemeClr val="tx1"/>
                </a:solidFill>
                <a:latin typeface="Arial" pitchFamily="34" charset="0"/>
                <a:ea typeface="MS PGothic" pitchFamily="34" charset="-128"/>
              </a:defRPr>
            </a:lvl3pPr>
            <a:lvl4pPr marL="1600200" indent="-228600" eaLnBrk="0" hangingPunct="0">
              <a:defRPr sz="2400">
                <a:solidFill>
                  <a:schemeClr val="tx1"/>
                </a:solidFill>
                <a:latin typeface="Arial" pitchFamily="34" charset="0"/>
                <a:ea typeface="MS PGothic" pitchFamily="34" charset="-128"/>
              </a:defRPr>
            </a:lvl4pPr>
            <a:lvl5pPr marL="2057400" indent="-228600" eaLnBrk="0" hangingPunct="0">
              <a:defRPr sz="2400">
                <a:solidFill>
                  <a:schemeClr val="tx1"/>
                </a:solidFill>
                <a:latin typeface="Arial"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MS PGothic" pitchFamily="34" charset="-128"/>
              </a:defRPr>
            </a:lvl9pPr>
          </a:lstStyle>
          <a:p>
            <a:pPr eaLnBrk="1" hangingPunct="1"/>
            <a:endParaRPr lang="en-GB" altLang="en-US" sz="1400">
              <a:cs typeface="Arial" pitchFamily="34" charset="0"/>
            </a:endParaRPr>
          </a:p>
        </p:txBody>
      </p:sp>
      <p:sp>
        <p:nvSpPr>
          <p:cNvPr id="34826" name="Rectangle 11"/>
          <p:cNvSpPr>
            <a:spLocks noChangeArrowheads="1"/>
          </p:cNvSpPr>
          <p:nvPr/>
        </p:nvSpPr>
        <p:spPr bwMode="auto">
          <a:xfrm>
            <a:off x="2124075" y="549275"/>
            <a:ext cx="4979988" cy="61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4000">
                <a:solidFill>
                  <a:srgbClr val="D2533C"/>
                </a:solidFill>
                <a:latin typeface="Calibri" pitchFamily="34" charset="0"/>
                <a:cs typeface="Arial" pitchFamily="34" charset="0"/>
              </a:rPr>
              <a:t>Supplying the Customer</a:t>
            </a:r>
          </a:p>
        </p:txBody>
      </p:sp>
      <p:sp>
        <p:nvSpPr>
          <p:cNvPr id="34827" name="Rectangle 12"/>
          <p:cNvSpPr>
            <a:spLocks noChangeArrowheads="1"/>
          </p:cNvSpPr>
          <p:nvPr/>
        </p:nvSpPr>
        <p:spPr bwMode="auto">
          <a:xfrm>
            <a:off x="1179513" y="1622425"/>
            <a:ext cx="87153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Purchase</a:t>
            </a:r>
          </a:p>
        </p:txBody>
      </p:sp>
      <p:sp>
        <p:nvSpPr>
          <p:cNvPr id="34828" name="Rectangle 13"/>
          <p:cNvSpPr>
            <a:spLocks noChangeArrowheads="1"/>
          </p:cNvSpPr>
          <p:nvPr/>
        </p:nvSpPr>
        <p:spPr bwMode="auto">
          <a:xfrm>
            <a:off x="3348038" y="1622425"/>
            <a:ext cx="4841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Make</a:t>
            </a:r>
          </a:p>
        </p:txBody>
      </p:sp>
      <p:sp>
        <p:nvSpPr>
          <p:cNvPr id="34829" name="Rectangle 14"/>
          <p:cNvSpPr>
            <a:spLocks noChangeArrowheads="1"/>
          </p:cNvSpPr>
          <p:nvPr/>
        </p:nvSpPr>
        <p:spPr bwMode="auto">
          <a:xfrm>
            <a:off x="5186363" y="1622425"/>
            <a:ext cx="646112"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Deliver</a:t>
            </a:r>
          </a:p>
        </p:txBody>
      </p:sp>
      <p:sp>
        <p:nvSpPr>
          <p:cNvPr id="34830" name="Line 15"/>
          <p:cNvSpPr>
            <a:spLocks noChangeShapeType="1"/>
          </p:cNvSpPr>
          <p:nvPr/>
        </p:nvSpPr>
        <p:spPr bwMode="auto">
          <a:xfrm flipH="1">
            <a:off x="4625975" y="2346325"/>
            <a:ext cx="690563" cy="1588"/>
          </a:xfrm>
          <a:prstGeom prst="line">
            <a:avLst/>
          </a:prstGeom>
          <a:noFill/>
          <a:ln w="25400">
            <a:solidFill>
              <a:srgbClr val="FF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34831" name="Line 16"/>
          <p:cNvSpPr>
            <a:spLocks noChangeShapeType="1"/>
          </p:cNvSpPr>
          <p:nvPr/>
        </p:nvSpPr>
        <p:spPr bwMode="auto">
          <a:xfrm flipH="1">
            <a:off x="5741988" y="2346325"/>
            <a:ext cx="690562" cy="1588"/>
          </a:xfrm>
          <a:prstGeom prst="line">
            <a:avLst/>
          </a:prstGeom>
          <a:noFill/>
          <a:ln w="25400">
            <a:solidFill>
              <a:srgbClr val="FF0000"/>
            </a:solidFill>
            <a:round/>
            <a:headEnd type="stealth" w="med" len="med"/>
            <a:tailEnd/>
          </a:ln>
          <a:extLst>
            <a:ext uri="{909E8E84-426E-40DD-AFC4-6F175D3DCCD1}">
              <a14:hiddenFill xmlns:a14="http://schemas.microsoft.com/office/drawing/2010/main">
                <a:noFill/>
              </a14:hiddenFill>
            </a:ext>
          </a:extLst>
        </p:spPr>
        <p:txBody>
          <a:bodyPr/>
          <a:lstStyle/>
          <a:p>
            <a:endParaRPr lang="en-GB"/>
          </a:p>
        </p:txBody>
      </p:sp>
      <p:sp>
        <p:nvSpPr>
          <p:cNvPr id="34832" name="Rectangle 17"/>
          <p:cNvSpPr>
            <a:spLocks noChangeArrowheads="1"/>
          </p:cNvSpPr>
          <p:nvPr/>
        </p:nvSpPr>
        <p:spPr bwMode="auto">
          <a:xfrm>
            <a:off x="5503863" y="2193925"/>
            <a:ext cx="1397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D</a:t>
            </a:r>
          </a:p>
        </p:txBody>
      </p:sp>
      <p:sp>
        <p:nvSpPr>
          <p:cNvPr id="34833" name="Line 18"/>
          <p:cNvSpPr>
            <a:spLocks noChangeShapeType="1"/>
          </p:cNvSpPr>
          <p:nvPr/>
        </p:nvSpPr>
        <p:spPr bwMode="auto">
          <a:xfrm flipH="1">
            <a:off x="755650" y="2565400"/>
            <a:ext cx="2663825" cy="1588"/>
          </a:xfrm>
          <a:prstGeom prst="line">
            <a:avLst/>
          </a:prstGeom>
          <a:noFill/>
          <a:ln w="25400">
            <a:solidFill>
              <a:srgbClr val="FF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34834" name="Rectangle 19"/>
          <p:cNvSpPr>
            <a:spLocks noChangeArrowheads="1"/>
          </p:cNvSpPr>
          <p:nvPr/>
        </p:nvSpPr>
        <p:spPr bwMode="auto">
          <a:xfrm>
            <a:off x="3563938" y="2420938"/>
            <a:ext cx="1285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P</a:t>
            </a:r>
          </a:p>
        </p:txBody>
      </p:sp>
      <p:sp>
        <p:nvSpPr>
          <p:cNvPr id="34835" name="Line 20"/>
          <p:cNvSpPr>
            <a:spLocks noChangeShapeType="1"/>
          </p:cNvSpPr>
          <p:nvPr/>
        </p:nvSpPr>
        <p:spPr bwMode="auto">
          <a:xfrm flipH="1">
            <a:off x="3802063" y="2565400"/>
            <a:ext cx="2641600" cy="9525"/>
          </a:xfrm>
          <a:prstGeom prst="line">
            <a:avLst/>
          </a:prstGeom>
          <a:noFill/>
          <a:ln w="25400">
            <a:solidFill>
              <a:srgbClr val="FF0000"/>
            </a:solidFill>
            <a:round/>
            <a:headEnd type="stealth" w="med" len="med"/>
            <a:tailEnd/>
          </a:ln>
          <a:extLst>
            <a:ext uri="{909E8E84-426E-40DD-AFC4-6F175D3DCCD1}">
              <a14:hiddenFill xmlns:a14="http://schemas.microsoft.com/office/drawing/2010/main">
                <a:noFill/>
              </a14:hiddenFill>
            </a:ext>
          </a:extLst>
        </p:spPr>
        <p:txBody>
          <a:bodyPr/>
          <a:lstStyle/>
          <a:p>
            <a:endParaRPr lang="en-GB"/>
          </a:p>
        </p:txBody>
      </p:sp>
      <p:sp>
        <p:nvSpPr>
          <p:cNvPr id="34836" name="Rectangle 21"/>
          <p:cNvSpPr>
            <a:spLocks noChangeArrowheads="1"/>
          </p:cNvSpPr>
          <p:nvPr/>
        </p:nvSpPr>
        <p:spPr bwMode="auto">
          <a:xfrm>
            <a:off x="1179513" y="3105150"/>
            <a:ext cx="87153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Purchase</a:t>
            </a:r>
          </a:p>
        </p:txBody>
      </p:sp>
      <p:sp>
        <p:nvSpPr>
          <p:cNvPr id="34837" name="Rectangle 22"/>
          <p:cNvSpPr>
            <a:spLocks noChangeArrowheads="1"/>
          </p:cNvSpPr>
          <p:nvPr/>
        </p:nvSpPr>
        <p:spPr bwMode="auto">
          <a:xfrm>
            <a:off x="3348038" y="3105150"/>
            <a:ext cx="4841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Make</a:t>
            </a:r>
          </a:p>
        </p:txBody>
      </p:sp>
      <p:sp>
        <p:nvSpPr>
          <p:cNvPr id="34838" name="Rectangle 23"/>
          <p:cNvSpPr>
            <a:spLocks noChangeArrowheads="1"/>
          </p:cNvSpPr>
          <p:nvPr/>
        </p:nvSpPr>
        <p:spPr bwMode="auto">
          <a:xfrm>
            <a:off x="5186363" y="3105150"/>
            <a:ext cx="646112"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Deliver</a:t>
            </a:r>
          </a:p>
        </p:txBody>
      </p:sp>
      <p:sp>
        <p:nvSpPr>
          <p:cNvPr id="34839" name="Rectangle 24"/>
          <p:cNvSpPr>
            <a:spLocks noChangeArrowheads="1"/>
          </p:cNvSpPr>
          <p:nvPr/>
        </p:nvSpPr>
        <p:spPr bwMode="auto">
          <a:xfrm>
            <a:off x="1179513" y="4587875"/>
            <a:ext cx="87153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Purchase</a:t>
            </a:r>
          </a:p>
        </p:txBody>
      </p:sp>
      <p:sp>
        <p:nvSpPr>
          <p:cNvPr id="34840" name="Rectangle 25"/>
          <p:cNvSpPr>
            <a:spLocks noChangeArrowheads="1"/>
          </p:cNvSpPr>
          <p:nvPr/>
        </p:nvSpPr>
        <p:spPr bwMode="auto">
          <a:xfrm>
            <a:off x="3348038" y="4587875"/>
            <a:ext cx="4841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Make</a:t>
            </a:r>
          </a:p>
        </p:txBody>
      </p:sp>
      <p:sp>
        <p:nvSpPr>
          <p:cNvPr id="34841" name="Rectangle 26"/>
          <p:cNvSpPr>
            <a:spLocks noChangeArrowheads="1"/>
          </p:cNvSpPr>
          <p:nvPr/>
        </p:nvSpPr>
        <p:spPr bwMode="auto">
          <a:xfrm>
            <a:off x="5186363" y="4587875"/>
            <a:ext cx="646112"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Deliver</a:t>
            </a:r>
          </a:p>
        </p:txBody>
      </p:sp>
      <p:sp>
        <p:nvSpPr>
          <p:cNvPr id="34842" name="Line 27"/>
          <p:cNvSpPr>
            <a:spLocks noChangeShapeType="1"/>
          </p:cNvSpPr>
          <p:nvPr/>
        </p:nvSpPr>
        <p:spPr bwMode="auto">
          <a:xfrm flipH="1">
            <a:off x="746125" y="5300663"/>
            <a:ext cx="4618038" cy="11112"/>
          </a:xfrm>
          <a:prstGeom prst="line">
            <a:avLst/>
          </a:prstGeom>
          <a:noFill/>
          <a:ln w="25400">
            <a:solidFill>
              <a:srgbClr val="FF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34843" name="Line 28"/>
          <p:cNvSpPr>
            <a:spLocks noChangeShapeType="1"/>
          </p:cNvSpPr>
          <p:nvPr/>
        </p:nvSpPr>
        <p:spPr bwMode="auto">
          <a:xfrm flipH="1">
            <a:off x="5741988" y="5310188"/>
            <a:ext cx="690562" cy="1587"/>
          </a:xfrm>
          <a:prstGeom prst="line">
            <a:avLst/>
          </a:prstGeom>
          <a:noFill/>
          <a:ln w="25400">
            <a:solidFill>
              <a:srgbClr val="FF0000"/>
            </a:solidFill>
            <a:round/>
            <a:headEnd type="stealth" w="med" len="med"/>
            <a:tailEnd/>
          </a:ln>
          <a:extLst>
            <a:ext uri="{909E8E84-426E-40DD-AFC4-6F175D3DCCD1}">
              <a14:hiddenFill xmlns:a14="http://schemas.microsoft.com/office/drawing/2010/main">
                <a:noFill/>
              </a14:hiddenFill>
            </a:ext>
          </a:extLst>
        </p:spPr>
        <p:txBody>
          <a:bodyPr/>
          <a:lstStyle/>
          <a:p>
            <a:endParaRPr lang="en-GB"/>
          </a:p>
        </p:txBody>
      </p:sp>
      <p:sp>
        <p:nvSpPr>
          <p:cNvPr id="34844" name="Rectangle 29"/>
          <p:cNvSpPr>
            <a:spLocks noChangeArrowheads="1"/>
          </p:cNvSpPr>
          <p:nvPr/>
        </p:nvSpPr>
        <p:spPr bwMode="auto">
          <a:xfrm>
            <a:off x="5503863" y="5157788"/>
            <a:ext cx="1397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D</a:t>
            </a:r>
          </a:p>
        </p:txBody>
      </p:sp>
      <p:sp>
        <p:nvSpPr>
          <p:cNvPr id="34845" name="Line 30"/>
          <p:cNvSpPr>
            <a:spLocks noChangeShapeType="1"/>
          </p:cNvSpPr>
          <p:nvPr/>
        </p:nvSpPr>
        <p:spPr bwMode="auto">
          <a:xfrm flipH="1">
            <a:off x="755650" y="5516563"/>
            <a:ext cx="2592388" cy="1587"/>
          </a:xfrm>
          <a:prstGeom prst="line">
            <a:avLst/>
          </a:prstGeom>
          <a:noFill/>
          <a:ln w="25400">
            <a:solidFill>
              <a:srgbClr val="FF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34846" name="Rectangle 31"/>
          <p:cNvSpPr>
            <a:spLocks noChangeArrowheads="1"/>
          </p:cNvSpPr>
          <p:nvPr/>
        </p:nvSpPr>
        <p:spPr bwMode="auto">
          <a:xfrm>
            <a:off x="3563938" y="5386388"/>
            <a:ext cx="1285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P</a:t>
            </a:r>
          </a:p>
        </p:txBody>
      </p:sp>
      <p:sp>
        <p:nvSpPr>
          <p:cNvPr id="34847" name="Line 32"/>
          <p:cNvSpPr>
            <a:spLocks noChangeShapeType="1"/>
          </p:cNvSpPr>
          <p:nvPr/>
        </p:nvSpPr>
        <p:spPr bwMode="auto">
          <a:xfrm flipH="1">
            <a:off x="3779838" y="5516563"/>
            <a:ext cx="2663825" cy="1587"/>
          </a:xfrm>
          <a:prstGeom prst="line">
            <a:avLst/>
          </a:prstGeom>
          <a:noFill/>
          <a:ln w="25400">
            <a:solidFill>
              <a:srgbClr val="FF0000"/>
            </a:solidFill>
            <a:round/>
            <a:headEnd type="stealth" w="med" len="med"/>
            <a:tailEnd/>
          </a:ln>
          <a:extLst>
            <a:ext uri="{909E8E84-426E-40DD-AFC4-6F175D3DCCD1}">
              <a14:hiddenFill xmlns:a14="http://schemas.microsoft.com/office/drawing/2010/main">
                <a:noFill/>
              </a14:hiddenFill>
            </a:ext>
          </a:extLst>
        </p:spPr>
        <p:txBody>
          <a:bodyPr/>
          <a:lstStyle/>
          <a:p>
            <a:endParaRPr lang="en-GB"/>
          </a:p>
        </p:txBody>
      </p:sp>
      <p:sp>
        <p:nvSpPr>
          <p:cNvPr id="34848" name="Rectangle 33"/>
          <p:cNvSpPr>
            <a:spLocks noChangeArrowheads="1"/>
          </p:cNvSpPr>
          <p:nvPr/>
        </p:nvSpPr>
        <p:spPr bwMode="auto">
          <a:xfrm>
            <a:off x="6924675" y="1622425"/>
            <a:ext cx="1281113"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600" b="1">
                <a:solidFill>
                  <a:srgbClr val="56541E"/>
                </a:solidFill>
                <a:latin typeface="Calibri" pitchFamily="34" charset="0"/>
                <a:cs typeface="Arial" pitchFamily="34" charset="0"/>
              </a:rPr>
              <a:t>Make to Stock</a:t>
            </a:r>
          </a:p>
        </p:txBody>
      </p:sp>
      <p:sp>
        <p:nvSpPr>
          <p:cNvPr id="34849" name="Rectangle 34"/>
          <p:cNvSpPr>
            <a:spLocks noChangeArrowheads="1"/>
          </p:cNvSpPr>
          <p:nvPr/>
        </p:nvSpPr>
        <p:spPr bwMode="auto">
          <a:xfrm>
            <a:off x="6929438" y="3105150"/>
            <a:ext cx="12700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600" b="1">
                <a:solidFill>
                  <a:srgbClr val="56541E"/>
                </a:solidFill>
                <a:latin typeface="Calibri" pitchFamily="34" charset="0"/>
                <a:cs typeface="Arial" pitchFamily="34" charset="0"/>
              </a:rPr>
              <a:t>Make to Order</a:t>
            </a:r>
          </a:p>
        </p:txBody>
      </p:sp>
      <p:sp>
        <p:nvSpPr>
          <p:cNvPr id="34850" name="Rectangle 35"/>
          <p:cNvSpPr>
            <a:spLocks noChangeArrowheads="1"/>
          </p:cNvSpPr>
          <p:nvPr/>
        </p:nvSpPr>
        <p:spPr bwMode="auto">
          <a:xfrm>
            <a:off x="7123113" y="4365625"/>
            <a:ext cx="882650" cy="49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pPr algn="ctr"/>
            <a:r>
              <a:rPr lang="en-US" altLang="en-US" sz="1600" b="1">
                <a:solidFill>
                  <a:srgbClr val="56541E"/>
                </a:solidFill>
                <a:latin typeface="Calibri" pitchFamily="34" charset="0"/>
                <a:cs typeface="Arial" pitchFamily="34" charset="0"/>
              </a:rPr>
              <a:t>Resource to Order</a:t>
            </a:r>
          </a:p>
        </p:txBody>
      </p:sp>
      <p:sp>
        <p:nvSpPr>
          <p:cNvPr id="34851" name="Line 37"/>
          <p:cNvSpPr>
            <a:spLocks noChangeShapeType="1"/>
          </p:cNvSpPr>
          <p:nvPr/>
        </p:nvSpPr>
        <p:spPr bwMode="auto">
          <a:xfrm flipH="1">
            <a:off x="755650" y="4005263"/>
            <a:ext cx="2736850" cy="1587"/>
          </a:xfrm>
          <a:prstGeom prst="line">
            <a:avLst/>
          </a:prstGeom>
          <a:noFill/>
          <a:ln w="25400">
            <a:solidFill>
              <a:srgbClr val="FF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34852" name="Rectangle 38"/>
          <p:cNvSpPr>
            <a:spLocks noChangeArrowheads="1"/>
          </p:cNvSpPr>
          <p:nvPr/>
        </p:nvSpPr>
        <p:spPr bwMode="auto">
          <a:xfrm>
            <a:off x="3563938" y="3903663"/>
            <a:ext cx="1285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P</a:t>
            </a:r>
          </a:p>
        </p:txBody>
      </p:sp>
      <p:sp>
        <p:nvSpPr>
          <p:cNvPr id="34853" name="Line 39"/>
          <p:cNvSpPr>
            <a:spLocks noChangeShapeType="1"/>
          </p:cNvSpPr>
          <p:nvPr/>
        </p:nvSpPr>
        <p:spPr bwMode="auto">
          <a:xfrm flipH="1">
            <a:off x="3851275" y="4005263"/>
            <a:ext cx="2592388" cy="1587"/>
          </a:xfrm>
          <a:prstGeom prst="line">
            <a:avLst/>
          </a:prstGeom>
          <a:noFill/>
          <a:ln w="25400">
            <a:solidFill>
              <a:srgbClr val="FF0000"/>
            </a:solidFill>
            <a:round/>
            <a:headEnd type="stealth" w="med" len="med"/>
            <a:tailEnd/>
          </a:ln>
          <a:extLst>
            <a:ext uri="{909E8E84-426E-40DD-AFC4-6F175D3DCCD1}">
              <a14:hiddenFill xmlns:a14="http://schemas.microsoft.com/office/drawing/2010/main">
                <a:noFill/>
              </a14:hiddenFill>
            </a:ext>
          </a:extLst>
        </p:spPr>
        <p:txBody>
          <a:bodyPr/>
          <a:lstStyle/>
          <a:p>
            <a:endParaRPr lang="en-GB"/>
          </a:p>
        </p:txBody>
      </p:sp>
      <p:sp>
        <p:nvSpPr>
          <p:cNvPr id="34854" name="Line 40"/>
          <p:cNvSpPr>
            <a:spLocks noChangeShapeType="1"/>
          </p:cNvSpPr>
          <p:nvPr/>
        </p:nvSpPr>
        <p:spPr bwMode="auto">
          <a:xfrm flipH="1">
            <a:off x="2700338" y="3789363"/>
            <a:ext cx="2551112" cy="0"/>
          </a:xfrm>
          <a:prstGeom prst="line">
            <a:avLst/>
          </a:prstGeom>
          <a:noFill/>
          <a:ln w="25400">
            <a:solidFill>
              <a:srgbClr val="FF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34855" name="Line 41"/>
          <p:cNvSpPr>
            <a:spLocks noChangeShapeType="1"/>
          </p:cNvSpPr>
          <p:nvPr/>
        </p:nvSpPr>
        <p:spPr bwMode="auto">
          <a:xfrm flipH="1">
            <a:off x="5795963" y="3789363"/>
            <a:ext cx="690562" cy="1587"/>
          </a:xfrm>
          <a:prstGeom prst="line">
            <a:avLst/>
          </a:prstGeom>
          <a:noFill/>
          <a:ln w="25400">
            <a:solidFill>
              <a:srgbClr val="FF0000"/>
            </a:solidFill>
            <a:round/>
            <a:headEnd type="stealth" w="med" len="med"/>
            <a:tailEnd/>
          </a:ln>
          <a:extLst>
            <a:ext uri="{909E8E84-426E-40DD-AFC4-6F175D3DCCD1}">
              <a14:hiddenFill xmlns:a14="http://schemas.microsoft.com/office/drawing/2010/main">
                <a:noFill/>
              </a14:hiddenFill>
            </a:ext>
          </a:extLst>
        </p:spPr>
        <p:txBody>
          <a:bodyPr/>
          <a:lstStyle/>
          <a:p>
            <a:endParaRPr lang="en-GB"/>
          </a:p>
        </p:txBody>
      </p:sp>
      <p:sp>
        <p:nvSpPr>
          <p:cNvPr id="34856" name="Rectangle 42"/>
          <p:cNvSpPr>
            <a:spLocks noChangeArrowheads="1"/>
          </p:cNvSpPr>
          <p:nvPr/>
        </p:nvSpPr>
        <p:spPr bwMode="auto">
          <a:xfrm>
            <a:off x="5503863" y="3675063"/>
            <a:ext cx="1397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spAutoFit/>
          </a:bodyPr>
          <a:lstStyle>
            <a:lvl1pPr defTabSz="762000" eaLnBrk="0" hangingPunct="0">
              <a:defRPr sz="2400">
                <a:solidFill>
                  <a:schemeClr val="tx1"/>
                </a:solidFill>
                <a:latin typeface="Arial" pitchFamily="34" charset="0"/>
                <a:ea typeface="MS PGothic" pitchFamily="34" charset="-128"/>
              </a:defRPr>
            </a:lvl1pPr>
            <a:lvl2pPr marL="742950" indent="-285750" defTabSz="762000" eaLnBrk="0" hangingPunct="0">
              <a:defRPr sz="2400">
                <a:solidFill>
                  <a:schemeClr val="tx1"/>
                </a:solidFill>
                <a:latin typeface="Arial" pitchFamily="34" charset="0"/>
                <a:ea typeface="MS PGothic" pitchFamily="34" charset="-128"/>
              </a:defRPr>
            </a:lvl2pPr>
            <a:lvl3pPr marL="1143000" indent="-228600" defTabSz="762000" eaLnBrk="0" hangingPunct="0">
              <a:defRPr sz="2400">
                <a:solidFill>
                  <a:schemeClr val="tx1"/>
                </a:solidFill>
                <a:latin typeface="Arial" pitchFamily="34" charset="0"/>
                <a:ea typeface="MS PGothic" pitchFamily="34" charset="-128"/>
              </a:defRPr>
            </a:lvl3pPr>
            <a:lvl4pPr marL="1600200" indent="-228600" defTabSz="762000" eaLnBrk="0" hangingPunct="0">
              <a:defRPr sz="2400">
                <a:solidFill>
                  <a:schemeClr val="tx1"/>
                </a:solidFill>
                <a:latin typeface="Arial" pitchFamily="34" charset="0"/>
                <a:ea typeface="MS PGothic" pitchFamily="34" charset="-128"/>
              </a:defRPr>
            </a:lvl4pPr>
            <a:lvl5pPr marL="2057400" indent="-228600" defTabSz="762000" eaLnBrk="0" hangingPunct="0">
              <a:defRPr sz="2400">
                <a:solidFill>
                  <a:schemeClr val="tx1"/>
                </a:solidFill>
                <a:latin typeface="Arial" pitchFamily="34" charset="0"/>
                <a:ea typeface="MS PGothic" pitchFamily="34" charset="-128"/>
              </a:defRPr>
            </a:lvl5pPr>
            <a:lvl6pPr marL="25146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6pPr>
            <a:lvl7pPr marL="29718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7pPr>
            <a:lvl8pPr marL="34290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8pPr>
            <a:lvl9pPr marL="3886200" indent="-228600" defTabSz="762000" eaLnBrk="0" fontAlgn="base" hangingPunct="0">
              <a:spcBef>
                <a:spcPct val="0"/>
              </a:spcBef>
              <a:spcAft>
                <a:spcPct val="0"/>
              </a:spcAft>
              <a:defRPr sz="2400">
                <a:solidFill>
                  <a:schemeClr val="tx1"/>
                </a:solidFill>
                <a:latin typeface="Arial" pitchFamily="34" charset="0"/>
                <a:ea typeface="MS PGothic" pitchFamily="34" charset="-128"/>
              </a:defRPr>
            </a:lvl9pPr>
          </a:lstStyle>
          <a:p>
            <a:r>
              <a:rPr lang="en-US" altLang="en-US" sz="1400" b="1">
                <a:solidFill>
                  <a:srgbClr val="000000"/>
                </a:solidFill>
                <a:cs typeface="Arial" pitchFamily="34" charset="0"/>
              </a:rPr>
              <a:t>D</a:t>
            </a:r>
          </a:p>
        </p:txBody>
      </p:sp>
      <p:sp>
        <p:nvSpPr>
          <p:cNvPr id="43" name="Rectangle 3"/>
          <p:cNvSpPr txBox="1">
            <a:spLocks noChangeArrowheads="1"/>
          </p:cNvSpPr>
          <p:nvPr/>
        </p:nvSpPr>
        <p:spPr>
          <a:xfrm>
            <a:off x="179388" y="5734050"/>
            <a:ext cx="8856662" cy="1008063"/>
          </a:xfrm>
          <a:prstGeom prst="rect">
            <a:avLst/>
          </a:prstGeom>
        </p:spPr>
        <p:txBody>
          <a:bodyPr/>
          <a:lstStyle/>
          <a:p>
            <a:pPr marL="273050" indent="-273050">
              <a:spcBef>
                <a:spcPct val="20000"/>
              </a:spcBef>
              <a:buClr>
                <a:srgbClr val="0BD0D9"/>
              </a:buClr>
              <a:buSzPct val="95000"/>
              <a:buFont typeface="Wingdings 2" pitchFamily="18" charset="2"/>
              <a:buNone/>
              <a:defRPr/>
            </a:pPr>
            <a:r>
              <a:rPr lang="en-GB" sz="2000" b="1" dirty="0">
                <a:latin typeface="+mj-lt"/>
                <a:ea typeface="+mn-ea"/>
              </a:rPr>
              <a:t>P:D ratio    </a:t>
            </a:r>
            <a:r>
              <a:rPr lang="en-GB" sz="2000" dirty="0">
                <a:latin typeface="+mj-lt"/>
                <a:ea typeface="+mn-ea"/>
              </a:rPr>
              <a:t>P = produce (total throughput time)</a:t>
            </a:r>
          </a:p>
          <a:p>
            <a:pPr marL="273050" indent="-273050">
              <a:spcBef>
                <a:spcPct val="20000"/>
              </a:spcBef>
              <a:buClr>
                <a:srgbClr val="0BD0D9"/>
              </a:buClr>
              <a:buSzPct val="95000"/>
              <a:buFont typeface="Wingdings 2" pitchFamily="18" charset="2"/>
              <a:buNone/>
              <a:defRPr/>
            </a:pPr>
            <a:r>
              <a:rPr lang="en-GB" sz="2000" dirty="0">
                <a:latin typeface="+mj-lt"/>
                <a:ea typeface="+mn-ea"/>
              </a:rPr>
              <a:t>		     </a:t>
            </a:r>
            <a:r>
              <a:rPr lang="en-GB" sz="2000" dirty="0" smtClean="0">
                <a:latin typeface="+mj-lt"/>
                <a:ea typeface="+mn-ea"/>
              </a:rPr>
              <a:t>D </a:t>
            </a:r>
            <a:r>
              <a:rPr lang="en-GB" sz="2000" dirty="0">
                <a:latin typeface="+mj-lt"/>
                <a:ea typeface="+mn-ea"/>
              </a:rPr>
              <a:t>= demand (how long customers wait for the product/service)</a:t>
            </a:r>
          </a:p>
        </p:txBody>
      </p:sp>
    </p:spTree>
    <p:extLst>
      <p:ext uri="{BB962C8B-B14F-4D97-AF65-F5344CB8AC3E}">
        <p14:creationId xmlns:p14="http://schemas.microsoft.com/office/powerpoint/2010/main" val="8945716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556419" y="836712"/>
            <a:ext cx="8183562" cy="454062"/>
          </a:xfrm>
        </p:spPr>
        <p:txBody>
          <a:bodyPr/>
          <a:lstStyle/>
          <a:p>
            <a:pPr eaLnBrk="1" hangingPunct="1"/>
            <a:r>
              <a:rPr lang="en-US" altLang="en-US" b="1" dirty="0" smtClean="0">
                <a:solidFill>
                  <a:schemeClr val="accent1">
                    <a:lumMod val="50000"/>
                  </a:schemeClr>
                </a:solidFill>
              </a:rPr>
              <a:t>How Much to Order</a:t>
            </a:r>
          </a:p>
        </p:txBody>
      </p:sp>
      <p:sp>
        <p:nvSpPr>
          <p:cNvPr id="322563" name="Rectangle 3"/>
          <p:cNvSpPr>
            <a:spLocks noGrp="1" noChangeArrowheads="1"/>
          </p:cNvSpPr>
          <p:nvPr>
            <p:ph idx="1"/>
          </p:nvPr>
        </p:nvSpPr>
        <p:spPr>
          <a:xfrm>
            <a:off x="467544" y="1628800"/>
            <a:ext cx="8229600" cy="3384376"/>
          </a:xfrm>
        </p:spPr>
        <p:txBody>
          <a:bodyPr>
            <a:normAutofit/>
          </a:bodyPr>
          <a:lstStyle/>
          <a:p>
            <a:pPr marL="347663" indent="-347663" eaLnBrk="1" hangingPunct="1">
              <a:lnSpc>
                <a:spcPct val="90000"/>
              </a:lnSpc>
              <a:tabLst>
                <a:tab pos="1654175" algn="l"/>
              </a:tabLst>
            </a:pPr>
            <a:r>
              <a:rPr lang="en-US" altLang="en-US" sz="2400" dirty="0" smtClean="0"/>
              <a:t>Economic order quantity (EOQ)</a:t>
            </a:r>
          </a:p>
          <a:p>
            <a:pPr marL="747713" lvl="1" indent="-347663" eaLnBrk="1" hangingPunct="1">
              <a:lnSpc>
                <a:spcPct val="90000"/>
              </a:lnSpc>
              <a:tabLst>
                <a:tab pos="1654175" algn="l"/>
              </a:tabLst>
            </a:pPr>
            <a:r>
              <a:rPr lang="en-US" altLang="en-US" sz="2400" dirty="0" smtClean="0"/>
              <a:t>Deals with calculating the proper order size with respect to two costs</a:t>
            </a:r>
          </a:p>
          <a:p>
            <a:pPr marL="1147763" lvl="2" indent="-347663" eaLnBrk="1" hangingPunct="1">
              <a:lnSpc>
                <a:spcPct val="90000"/>
              </a:lnSpc>
              <a:buFont typeface="Wingdings" pitchFamily="2" charset="2"/>
              <a:buChar char="§"/>
              <a:tabLst>
                <a:tab pos="1654175" algn="l"/>
              </a:tabLst>
            </a:pPr>
            <a:r>
              <a:rPr lang="en-US" altLang="en-US" sz="2000" dirty="0" smtClean="0"/>
              <a:t>Costs of carrying the inventory</a:t>
            </a:r>
          </a:p>
          <a:p>
            <a:pPr marL="1147763" lvl="2" indent="-347663" eaLnBrk="1" hangingPunct="1">
              <a:lnSpc>
                <a:spcPct val="90000"/>
              </a:lnSpc>
              <a:buFont typeface="Wingdings" pitchFamily="2" charset="2"/>
              <a:buChar char="§"/>
              <a:tabLst>
                <a:tab pos="1654175" algn="l"/>
              </a:tabLst>
            </a:pPr>
            <a:r>
              <a:rPr lang="en-US" altLang="en-US" sz="2000" dirty="0" smtClean="0"/>
              <a:t>Costs of ordering the inventory</a:t>
            </a:r>
          </a:p>
          <a:p>
            <a:pPr marL="800100" lvl="2" indent="0" eaLnBrk="1" hangingPunct="1">
              <a:lnSpc>
                <a:spcPct val="90000"/>
              </a:lnSpc>
              <a:buNone/>
              <a:tabLst>
                <a:tab pos="1654175" algn="l"/>
              </a:tabLst>
            </a:pPr>
            <a:endParaRPr lang="en-US" altLang="en-US" sz="2000" dirty="0" smtClean="0"/>
          </a:p>
          <a:p>
            <a:pPr marL="604838" indent="-347663">
              <a:lnSpc>
                <a:spcPct val="90000"/>
              </a:lnSpc>
              <a:buFont typeface="Calibri" pitchFamily="34" charset="0"/>
              <a:buChar char="─"/>
              <a:tabLst>
                <a:tab pos="1654175" algn="l"/>
              </a:tabLst>
            </a:pPr>
            <a:r>
              <a:rPr lang="en-US" altLang="en-US" sz="2400" dirty="0" smtClean="0"/>
              <a:t>Determines the point at which the sum of carrying costs and ordering costs is minimized, or the point at which carrying costs equal ordering costs</a:t>
            </a:r>
            <a:endParaRPr lang="en-US" altLang="en-US" dirty="0" smtClean="0">
              <a:solidFill>
                <a:srgbClr val="1E6DE2"/>
              </a:solidFill>
              <a:cs typeface="Arial" charset="0"/>
            </a:endParaRPr>
          </a:p>
        </p:txBody>
      </p:sp>
      <p:sp>
        <p:nvSpPr>
          <p:cNvPr id="39940" name="Slide Number Placeholder 5"/>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US" altLang="en-US" sz="1200">
                <a:solidFill>
                  <a:srgbClr val="898989"/>
                </a:solidFill>
              </a:rPr>
              <a:t>8-</a:t>
            </a:r>
            <a:fld id="{765FA895-1F35-48AB-881E-345629CFC688}" type="slidenum">
              <a:rPr lang="en-US" altLang="en-US" sz="1200">
                <a:solidFill>
                  <a:srgbClr val="898989"/>
                </a:solidFill>
              </a:rPr>
              <a:pPr/>
              <a:t>18</a:t>
            </a:fld>
            <a:endParaRPr lang="en-US" altLang="en-US" sz="1200">
              <a:solidFill>
                <a:srgbClr val="898989"/>
              </a:solidFill>
            </a:endParaRPr>
          </a:p>
        </p:txBody>
      </p:sp>
      <p:sp>
        <p:nvSpPr>
          <p:cNvPr id="39941" name="Line 4"/>
          <p:cNvSpPr>
            <a:spLocks noChangeShapeType="1"/>
          </p:cNvSpPr>
          <p:nvPr/>
        </p:nvSpPr>
        <p:spPr bwMode="auto">
          <a:xfrm>
            <a:off x="2362200" y="2362200"/>
            <a:ext cx="11430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9942" name="Line 5"/>
          <p:cNvSpPr>
            <a:spLocks noChangeShapeType="1"/>
          </p:cNvSpPr>
          <p:nvPr/>
        </p:nvSpPr>
        <p:spPr bwMode="auto">
          <a:xfrm>
            <a:off x="2362200" y="2362200"/>
            <a:ext cx="10668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9943" name="Line 6"/>
          <p:cNvSpPr>
            <a:spLocks noChangeShapeType="1"/>
          </p:cNvSpPr>
          <p:nvPr/>
        </p:nvSpPr>
        <p:spPr bwMode="auto">
          <a:xfrm>
            <a:off x="2362200" y="2362200"/>
            <a:ext cx="11430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9944" name="Footer Placeholder 4"/>
          <p:cNvSpPr txBox="1">
            <a:spLocks/>
          </p:cNvSpPr>
          <p:nvPr/>
        </p:nvSpPr>
        <p:spPr bwMode="auto">
          <a:xfrm>
            <a:off x="2743200" y="6248400"/>
            <a:ext cx="3810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US" altLang="en-US" sz="1200"/>
              <a:t>Copyright © 2015 Pearson Education, Inc.</a:t>
            </a:r>
          </a:p>
        </p:txBody>
      </p:sp>
    </p:spTree>
    <p:extLst>
      <p:ext uri="{BB962C8B-B14F-4D97-AF65-F5344CB8AC3E}">
        <p14:creationId xmlns:p14="http://schemas.microsoft.com/office/powerpoint/2010/main" val="3793073765"/>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228692" cy="396000"/>
          </a:xfrm>
        </p:spPr>
        <p:txBody>
          <a:bodyPr>
            <a:noAutofit/>
          </a:bodyPr>
          <a:lstStyle/>
          <a:p>
            <a:r>
              <a:rPr lang="en-GB" sz="3200" b="1" dirty="0">
                <a:solidFill>
                  <a:schemeClr val="accent1">
                    <a:lumMod val="50000"/>
                  </a:schemeClr>
                </a:solidFill>
              </a:rPr>
              <a:t>The economic order quantity (</a:t>
            </a:r>
            <a:r>
              <a:rPr lang="en-GB" sz="3200" b="1" dirty="0">
                <a:solidFill>
                  <a:schemeClr val="accent1">
                    <a:lumMod val="50000"/>
                  </a:schemeClr>
                </a:solidFill>
                <a:hlinkClick r:id="rId2"/>
              </a:rPr>
              <a:t>EOQ</a:t>
            </a:r>
            <a:r>
              <a:rPr lang="en-GB" sz="3200" b="1" dirty="0">
                <a:solidFill>
                  <a:schemeClr val="accent1">
                    <a:lumMod val="50000"/>
                  </a:schemeClr>
                </a:solidFill>
              </a:rPr>
              <a:t>) model</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503238" y="1520825"/>
            <a:ext cx="7813178" cy="4572000"/>
          </a:xfrm>
        </p:spPr>
        <p:txBody>
          <a:bodyPr>
            <a:normAutofit/>
          </a:bodyPr>
          <a:lstStyle/>
          <a:p>
            <a:pPr>
              <a:buClr>
                <a:srgbClr val="0070C0"/>
              </a:buClr>
            </a:pPr>
            <a:endParaRPr lang="en-GB" b="1" dirty="0" smtClean="0">
              <a:solidFill>
                <a:srgbClr val="0070C0"/>
              </a:solidFill>
            </a:endParaRPr>
          </a:p>
          <a:p>
            <a:pPr>
              <a:buClr>
                <a:srgbClr val="0070C0"/>
              </a:buClr>
            </a:pPr>
            <a:r>
              <a:rPr lang="en-GB" b="1" dirty="0" smtClean="0">
                <a:solidFill>
                  <a:srgbClr val="0070C0"/>
                </a:solidFill>
              </a:rPr>
              <a:t>Notation:</a:t>
            </a:r>
          </a:p>
          <a:p>
            <a:pPr>
              <a:buClr>
                <a:srgbClr val="0070C0"/>
              </a:buClr>
            </a:pPr>
            <a:endParaRPr lang="en-GB" b="1" dirty="0">
              <a:solidFill>
                <a:srgbClr val="0070C0"/>
              </a:solidFill>
            </a:endParaRPr>
          </a:p>
          <a:p>
            <a:pPr lvl="1">
              <a:buClr>
                <a:srgbClr val="0070C0"/>
              </a:buClr>
              <a:buFont typeface="Liberation Sans" panose="020B0604020202020204" pitchFamily="34" charset="0"/>
              <a:buChar char="–"/>
            </a:pPr>
            <a:r>
              <a:rPr lang="en-GB" i="1" dirty="0"/>
              <a:t>D:	</a:t>
            </a:r>
            <a:r>
              <a:rPr lang="en-GB" dirty="0"/>
              <a:t> </a:t>
            </a:r>
            <a:r>
              <a:rPr lang="en-GB" dirty="0" smtClean="0"/>
              <a:t>   Annual </a:t>
            </a:r>
            <a:r>
              <a:rPr lang="en-GB" dirty="0"/>
              <a:t>use of a particular item, in number of items per </a:t>
            </a:r>
            <a:r>
              <a:rPr lang="en-GB" dirty="0" smtClean="0"/>
              <a:t>year </a:t>
            </a:r>
            <a:endParaRPr lang="en-GB" dirty="0"/>
          </a:p>
          <a:p>
            <a:pPr lvl="1">
              <a:buClr>
                <a:srgbClr val="0070C0"/>
              </a:buClr>
              <a:buFont typeface="Liberation Sans" panose="020B0604020202020204" pitchFamily="34" charset="0"/>
              <a:buChar char="–"/>
            </a:pPr>
            <a:r>
              <a:rPr lang="en-GB" i="1" dirty="0"/>
              <a:t>S:</a:t>
            </a:r>
            <a:r>
              <a:rPr lang="en-GB" dirty="0"/>
              <a:t>	</a:t>
            </a:r>
            <a:r>
              <a:rPr lang="en-GB" dirty="0" smtClean="0"/>
              <a:t>    Order-processing cost [in </a:t>
            </a:r>
            <a:r>
              <a:rPr lang="en-GB" dirty="0"/>
              <a:t>$/</a:t>
            </a:r>
            <a:r>
              <a:rPr lang="en-GB" dirty="0" smtClean="0"/>
              <a:t>order]</a:t>
            </a:r>
            <a:endParaRPr lang="en-GB" dirty="0"/>
          </a:p>
          <a:p>
            <a:pPr lvl="1">
              <a:buClr>
                <a:srgbClr val="0070C0"/>
              </a:buClr>
              <a:buFont typeface="Liberation Sans" panose="020B0604020202020204" pitchFamily="34" charset="0"/>
              <a:buChar char="–"/>
            </a:pPr>
            <a:r>
              <a:rPr lang="en-GB" i="1" dirty="0"/>
              <a:t>p:</a:t>
            </a:r>
            <a:r>
              <a:rPr lang="en-GB" dirty="0"/>
              <a:t>	</a:t>
            </a:r>
            <a:r>
              <a:rPr lang="en-GB" dirty="0" smtClean="0"/>
              <a:t>    Price </a:t>
            </a:r>
            <a:r>
              <a:rPr lang="en-GB" dirty="0"/>
              <a:t>per </a:t>
            </a:r>
            <a:r>
              <a:rPr lang="en-GB" dirty="0" smtClean="0"/>
              <a:t>item [in </a:t>
            </a:r>
            <a:r>
              <a:rPr lang="en-GB" dirty="0"/>
              <a:t>$/</a:t>
            </a:r>
            <a:r>
              <a:rPr lang="en-GB" dirty="0" smtClean="0"/>
              <a:t>unit]</a:t>
            </a:r>
            <a:endParaRPr lang="en-GB" dirty="0"/>
          </a:p>
          <a:p>
            <a:pPr lvl="1">
              <a:buClr>
                <a:srgbClr val="0070C0"/>
              </a:buClr>
              <a:buFont typeface="Liberation Sans" panose="020B0604020202020204" pitchFamily="34" charset="0"/>
              <a:buChar char="–"/>
            </a:pPr>
            <a:r>
              <a:rPr lang="en-GB" i="1" dirty="0"/>
              <a:t>H:	</a:t>
            </a:r>
            <a:r>
              <a:rPr lang="en-GB" dirty="0" smtClean="0"/>
              <a:t>    Holding </a:t>
            </a:r>
            <a:r>
              <a:rPr lang="en-GB" dirty="0"/>
              <a:t>cost per unit per </a:t>
            </a:r>
            <a:r>
              <a:rPr lang="en-GB" dirty="0" smtClean="0"/>
              <a:t>year [in </a:t>
            </a:r>
            <a:r>
              <a:rPr lang="en-GB" dirty="0"/>
              <a:t>$/</a:t>
            </a:r>
            <a:r>
              <a:rPr lang="en-GB" dirty="0" smtClean="0"/>
              <a:t>unit/year]</a:t>
            </a:r>
            <a:endParaRPr lang="en-GB" dirty="0"/>
          </a:p>
          <a:p>
            <a:pPr lvl="1">
              <a:buClr>
                <a:srgbClr val="0070C0"/>
              </a:buClr>
              <a:buFont typeface="Liberation Sans" panose="020B0604020202020204" pitchFamily="34" charset="0"/>
              <a:buChar char="–"/>
            </a:pPr>
            <a:r>
              <a:rPr lang="en-GB" i="1" dirty="0"/>
              <a:t>Q:</a:t>
            </a:r>
            <a:r>
              <a:rPr lang="en-GB" dirty="0"/>
              <a:t>	</a:t>
            </a:r>
            <a:r>
              <a:rPr lang="en-GB" dirty="0" smtClean="0"/>
              <a:t>    Number </a:t>
            </a:r>
            <a:r>
              <a:rPr lang="en-GB" dirty="0"/>
              <a:t>of items ordered in one purchase order, in units</a:t>
            </a:r>
          </a:p>
          <a:p>
            <a:pPr lvl="1">
              <a:buClr>
                <a:srgbClr val="0070C0"/>
              </a:buClr>
              <a:buFont typeface="Liberation Sans" panose="020B0604020202020204" pitchFamily="34" charset="0"/>
              <a:buChar char="–"/>
            </a:pPr>
            <a:r>
              <a:rPr lang="en-GB" i="1" dirty="0"/>
              <a:t>T:</a:t>
            </a:r>
            <a:r>
              <a:rPr lang="en-GB" dirty="0"/>
              <a:t>	</a:t>
            </a:r>
            <a:r>
              <a:rPr lang="en-GB" dirty="0" smtClean="0"/>
              <a:t>    Time </a:t>
            </a:r>
            <a:r>
              <a:rPr lang="en-GB" dirty="0"/>
              <a:t>periods between purchase orders in fraction of </a:t>
            </a:r>
            <a:r>
              <a:rPr lang="en-GB" dirty="0" smtClean="0"/>
              <a:t>a year</a:t>
            </a:r>
            <a:endParaRPr lang="en-GB" dirty="0"/>
          </a:p>
          <a:p>
            <a:pPr lvl="1">
              <a:buClr>
                <a:srgbClr val="0070C0"/>
              </a:buClr>
              <a:buFont typeface="Liberation Sans" panose="020B0604020202020204" pitchFamily="34" charset="0"/>
              <a:buChar char="–"/>
            </a:pPr>
            <a:r>
              <a:rPr lang="en-GB" i="1" dirty="0"/>
              <a:t>SS: </a:t>
            </a:r>
            <a:r>
              <a:rPr lang="en-GB" i="1" dirty="0" smtClean="0"/>
              <a:t>   </a:t>
            </a:r>
            <a:r>
              <a:rPr lang="en-GB" dirty="0" smtClean="0"/>
              <a:t>Safety </a:t>
            </a:r>
            <a:r>
              <a:rPr lang="en-GB" dirty="0"/>
              <a:t>Stock, in units</a:t>
            </a:r>
          </a:p>
          <a:p>
            <a:pPr lvl="1">
              <a:buClr>
                <a:srgbClr val="0070C0"/>
              </a:buClr>
              <a:buFont typeface="Liberation Sans" panose="020B0604020202020204" pitchFamily="34" charset="0"/>
              <a:buChar char="–"/>
            </a:pPr>
            <a:r>
              <a:rPr lang="en-GB" i="1" dirty="0"/>
              <a:t>L</a:t>
            </a:r>
            <a:r>
              <a:rPr lang="en-GB" dirty="0"/>
              <a:t>: 	</a:t>
            </a:r>
            <a:r>
              <a:rPr lang="en-GB" dirty="0" smtClean="0"/>
              <a:t>    Lead </a:t>
            </a:r>
            <a:r>
              <a:rPr lang="en-GB" dirty="0"/>
              <a:t>time, in fraction of a year</a:t>
            </a:r>
          </a:p>
          <a:p>
            <a:pPr lvl="1">
              <a:buClr>
                <a:srgbClr val="0070C0"/>
              </a:buClr>
              <a:buFont typeface="Liberation Sans" panose="020B0604020202020204" pitchFamily="34" charset="0"/>
              <a:buChar char="–"/>
            </a:pPr>
            <a:r>
              <a:rPr lang="en-GB" i="1" dirty="0"/>
              <a:t>I: </a:t>
            </a:r>
            <a:r>
              <a:rPr lang="en-GB" dirty="0"/>
              <a:t>	</a:t>
            </a:r>
            <a:r>
              <a:rPr lang="en-GB" dirty="0" smtClean="0"/>
              <a:t>    Current </a:t>
            </a:r>
            <a:r>
              <a:rPr lang="en-GB" dirty="0"/>
              <a:t>inventory on hand, units</a:t>
            </a:r>
          </a:p>
          <a:p>
            <a:pPr lvl="1">
              <a:buClr>
                <a:srgbClr val="0070C0"/>
              </a:buClr>
              <a:buFont typeface="Liberation Sans" panose="020B0604020202020204" pitchFamily="34" charset="0"/>
              <a:buChar char="–"/>
            </a:pPr>
            <a:r>
              <a:rPr lang="en-GB" i="1" dirty="0"/>
              <a:t>TAC</a:t>
            </a:r>
            <a:r>
              <a:rPr lang="en-GB" dirty="0" smtClean="0"/>
              <a:t>:  Total </a:t>
            </a:r>
            <a:r>
              <a:rPr lang="en-GB" dirty="0"/>
              <a:t>annual cost</a:t>
            </a:r>
          </a:p>
          <a:p>
            <a:pPr>
              <a:buClr>
                <a:srgbClr val="0070C0"/>
              </a:buClr>
            </a:pP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462512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444716" cy="828092"/>
          </a:xfrm>
        </p:spPr>
        <p:txBody>
          <a:bodyPr>
            <a:noAutofit/>
          </a:bodyPr>
          <a:lstStyle/>
          <a:p>
            <a:r>
              <a:rPr lang="en-GB" sz="3200" b="1" dirty="0">
                <a:solidFill>
                  <a:schemeClr val="accent1">
                    <a:lumMod val="50000"/>
                  </a:schemeClr>
                </a:solidFill>
              </a:rPr>
              <a:t>Inventory build-up and depletion</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8" name="Picture 2"/>
          <p:cNvPicPr>
            <a:picLocks noGrp="1" noChangeAspect="1" noChangeArrowheads="1"/>
          </p:cNvPicPr>
          <p:nvPr>
            <p:ph sz="quarter" idx="19"/>
          </p:nvPr>
        </p:nvPicPr>
        <p:blipFill rotWithShape="1">
          <a:blip r:embed="rId3">
            <a:extLst>
              <a:ext uri="{28A0092B-C50C-407E-A947-70E740481C1C}">
                <a14:useLocalDpi xmlns:a14="http://schemas.microsoft.com/office/drawing/2010/main" val="0"/>
              </a:ext>
            </a:extLst>
          </a:blip>
          <a:srcRect l="14878"/>
          <a:stretch/>
        </p:blipFill>
        <p:spPr bwMode="auto">
          <a:xfrm>
            <a:off x="971600" y="1340768"/>
            <a:ext cx="6624736" cy="3960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699111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rgbClr val="92D050"/>
                </a:solidFill>
              </a:rPr>
              <a:t>Inventory control systems</a:t>
            </a:r>
            <a:endParaRPr lang="en-GB" sz="3200" dirty="0"/>
          </a:p>
        </p:txBody>
      </p:sp>
      <p:sp>
        <p:nvSpPr>
          <p:cNvPr id="21" name="Content Placeholder 20"/>
          <p:cNvSpPr>
            <a:spLocks noGrp="1"/>
          </p:cNvSpPr>
          <p:nvPr>
            <p:ph sz="quarter" idx="19"/>
          </p:nvPr>
        </p:nvSpPr>
        <p:spPr>
          <a:xfrm>
            <a:off x="503238" y="1520825"/>
            <a:ext cx="4068762" cy="3924399"/>
          </a:xfrm>
        </p:spPr>
        <p:txBody>
          <a:bodyPr>
            <a:normAutofit/>
          </a:bodyPr>
          <a:lstStyle/>
          <a:p>
            <a:pPr>
              <a:buClr>
                <a:srgbClr val="0070C0"/>
              </a:buClr>
            </a:pPr>
            <a:endParaRPr lang="en-GB" dirty="0" smtClean="0"/>
          </a:p>
          <a:p>
            <a:pPr>
              <a:buClr>
                <a:srgbClr val="0070C0"/>
              </a:buClr>
            </a:pPr>
            <a:r>
              <a:rPr lang="en-GB" sz="2000" b="1" i="1" dirty="0" smtClean="0"/>
              <a:t>Reorder </a:t>
            </a:r>
            <a:r>
              <a:rPr lang="en-GB" sz="2000" b="1" i="1" dirty="0"/>
              <a:t>point inventory</a:t>
            </a:r>
            <a:r>
              <a:rPr lang="en-GB" sz="2000" dirty="0"/>
              <a:t> control system: inventory levels are continuously monitored, and orders are issued when the inventory is depleted to a predetermined level, called the reorder point (</a:t>
            </a:r>
            <a:r>
              <a:rPr lang="en-GB" sz="2000" i="1" dirty="0"/>
              <a:t>ROP</a:t>
            </a:r>
            <a:r>
              <a:rPr lang="en-GB" sz="2000" dirty="0"/>
              <a:t>)</a:t>
            </a:r>
          </a:p>
          <a:p>
            <a:pPr>
              <a:buClr>
                <a:srgbClr val="0070C0"/>
              </a:buClr>
            </a:pPr>
            <a:endParaRPr lang="en-GB" sz="2400" dirty="0" smtClean="0"/>
          </a:p>
          <a:p>
            <a:pPr>
              <a:buClr>
                <a:srgbClr val="0070C0"/>
              </a:buClr>
            </a:pPr>
            <a:r>
              <a:rPr lang="en-GB" sz="2400" i="1" dirty="0" smtClean="0"/>
              <a:t>ROP</a:t>
            </a:r>
            <a:r>
              <a:rPr lang="en-GB" sz="2400" dirty="0" smtClean="0"/>
              <a:t> </a:t>
            </a:r>
            <a:r>
              <a:rPr lang="en-GB" sz="2400" dirty="0"/>
              <a:t>= </a:t>
            </a:r>
            <a:r>
              <a:rPr lang="en-GB" sz="2400" i="1" dirty="0"/>
              <a:t>D</a:t>
            </a:r>
            <a:r>
              <a:rPr lang="en-GB" sz="2400" dirty="0"/>
              <a:t> x  </a:t>
            </a:r>
            <a:r>
              <a:rPr lang="en-GB" sz="2400" i="1" dirty="0"/>
              <a:t>L</a:t>
            </a:r>
            <a:r>
              <a:rPr lang="en-GB" sz="2400" dirty="0"/>
              <a:t> + </a:t>
            </a:r>
            <a:r>
              <a:rPr lang="en-GB" sz="2400" i="1" dirty="0"/>
              <a:t>SS</a:t>
            </a:r>
          </a:p>
          <a:p>
            <a:pPr>
              <a:buClr>
                <a:srgbClr val="0070C0"/>
              </a:buClr>
            </a:pPr>
            <a:endParaRPr lang="en-GB" dirty="0" smtClean="0"/>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4878"/>
          <a:stretch/>
        </p:blipFill>
        <p:spPr bwMode="auto">
          <a:xfrm>
            <a:off x="4815956" y="1340768"/>
            <a:ext cx="3600400" cy="3960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0134562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372708" cy="396000"/>
          </a:xfrm>
        </p:spPr>
        <p:txBody>
          <a:bodyPr>
            <a:noAutofit/>
          </a:bodyPr>
          <a:lstStyle/>
          <a:p>
            <a:r>
              <a:rPr lang="en-GB" sz="3200" b="1" dirty="0">
                <a:solidFill>
                  <a:schemeClr val="accent1">
                    <a:lumMod val="50000"/>
                  </a:schemeClr>
                </a:solidFill>
              </a:rPr>
              <a:t>Small versus large quantities</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2" name="Picture 2"/>
          <p:cNvPicPr>
            <a:picLocks noGrp="1" noChangeAspect="1" noChangeArrowheads="1"/>
          </p:cNvPicPr>
          <p:nvPr>
            <p:ph sz="quarter" idx="19"/>
          </p:nvPr>
        </p:nvPicPr>
        <p:blipFill rotWithShape="1">
          <a:blip r:embed="rId3">
            <a:extLst>
              <a:ext uri="{28A0092B-C50C-407E-A947-70E740481C1C}">
                <a14:useLocalDpi xmlns:a14="http://schemas.microsoft.com/office/drawing/2010/main" val="0"/>
              </a:ext>
            </a:extLst>
          </a:blip>
          <a:srcRect l="10851" b="12767"/>
          <a:stretch/>
        </p:blipFill>
        <p:spPr bwMode="auto">
          <a:xfrm>
            <a:off x="611560" y="1916832"/>
            <a:ext cx="7344816" cy="3672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8607124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251520" y="764704"/>
            <a:ext cx="7056784" cy="1044116"/>
          </a:xfrm>
        </p:spPr>
        <p:txBody>
          <a:bodyPr>
            <a:noAutofit/>
          </a:bodyPr>
          <a:lstStyle/>
          <a:p>
            <a:r>
              <a:rPr lang="en-GB" sz="3200" b="1" dirty="0">
                <a:solidFill>
                  <a:schemeClr val="accent1">
                    <a:lumMod val="50000"/>
                  </a:schemeClr>
                </a:solidFill>
              </a:rPr>
              <a:t>Order quantity versus total annual cost</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6" name="Picture 2"/>
          <p:cNvPicPr>
            <a:picLocks noGrp="1" noChangeAspect="1" noChangeArrowheads="1"/>
          </p:cNvPicPr>
          <p:nvPr>
            <p:ph sz="quarter" idx="19"/>
          </p:nvPr>
        </p:nvPicPr>
        <p:blipFill rotWithShape="1">
          <a:blip r:embed="rId3">
            <a:extLst>
              <a:ext uri="{28A0092B-C50C-407E-A947-70E740481C1C}">
                <a14:useLocalDpi xmlns:a14="http://schemas.microsoft.com/office/drawing/2010/main" val="0"/>
              </a:ext>
            </a:extLst>
          </a:blip>
          <a:srcRect l="18346"/>
          <a:stretch/>
        </p:blipFill>
        <p:spPr bwMode="auto">
          <a:xfrm>
            <a:off x="755576" y="1900818"/>
            <a:ext cx="6840760" cy="3891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346943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39552" y="836712"/>
            <a:ext cx="5508000" cy="396000"/>
          </a:xfrm>
        </p:spPr>
        <p:txBody>
          <a:bodyPr>
            <a:noAutofit/>
          </a:bodyPr>
          <a:lstStyle/>
          <a:p>
            <a:r>
              <a:rPr lang="en-GB" sz="3200" b="1" dirty="0">
                <a:solidFill>
                  <a:schemeClr val="accent1">
                    <a:lumMod val="50000"/>
                  </a:schemeClr>
                </a:solidFill>
              </a:rPr>
              <a:t>Inventory control systems</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503238" y="1520825"/>
            <a:ext cx="7309122" cy="2988295"/>
          </a:xfrm>
        </p:spPr>
        <p:txBody>
          <a:bodyPr>
            <a:normAutofit/>
          </a:bodyPr>
          <a:lstStyle/>
          <a:p>
            <a:pPr>
              <a:buClr>
                <a:srgbClr val="0070C0"/>
              </a:buClr>
            </a:pPr>
            <a:endParaRPr lang="en-GB" dirty="0" smtClean="0"/>
          </a:p>
          <a:p>
            <a:pPr>
              <a:buClr>
                <a:srgbClr val="0070C0"/>
              </a:buClr>
            </a:pPr>
            <a:r>
              <a:rPr lang="en-GB" sz="2400" dirty="0"/>
              <a:t>The periodic inventory control system: orders are reviewed periodically (not continuously as in the reorder point system), after the passage of a fixed time period (</a:t>
            </a:r>
            <a:r>
              <a:rPr lang="en-GB" sz="2400" i="1" dirty="0"/>
              <a:t>T</a:t>
            </a:r>
            <a:r>
              <a:rPr lang="en-GB" sz="2400" dirty="0"/>
              <a:t>)</a:t>
            </a:r>
          </a:p>
          <a:p>
            <a:pPr>
              <a:buClr>
                <a:srgbClr val="0070C0"/>
              </a:buClr>
            </a:pPr>
            <a:endParaRPr lang="en-GB" sz="2400" dirty="0" smtClean="0"/>
          </a:p>
          <a:p>
            <a:pPr>
              <a:buClr>
                <a:srgbClr val="0070C0"/>
              </a:buClr>
            </a:pPr>
            <a:r>
              <a:rPr lang="en-GB" sz="2400" i="1" dirty="0" smtClean="0"/>
              <a:t>T </a:t>
            </a:r>
            <a:r>
              <a:rPr lang="en-GB" sz="2400" i="1" dirty="0"/>
              <a:t>= EOQ / D</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99677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31540" y="836712"/>
            <a:ext cx="7596844" cy="396000"/>
          </a:xfrm>
        </p:spPr>
        <p:txBody>
          <a:bodyPr>
            <a:noAutofit/>
          </a:bodyPr>
          <a:lstStyle/>
          <a:p>
            <a:r>
              <a:rPr lang="en-GB" sz="3200" b="1" dirty="0">
                <a:solidFill>
                  <a:schemeClr val="accent1">
                    <a:lumMod val="50000"/>
                  </a:schemeClr>
                </a:solidFill>
              </a:rPr>
              <a:t>The periodic inventory control system</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0" name="Picture 2"/>
          <p:cNvPicPr>
            <a:picLocks noGrp="1" noChangeAspect="1" noChangeArrowheads="1"/>
          </p:cNvPicPr>
          <p:nvPr>
            <p:ph sz="quarter" idx="19"/>
          </p:nvPr>
        </p:nvPicPr>
        <p:blipFill rotWithShape="1">
          <a:blip r:embed="rId3">
            <a:extLst>
              <a:ext uri="{28A0092B-C50C-407E-A947-70E740481C1C}">
                <a14:useLocalDpi xmlns:a14="http://schemas.microsoft.com/office/drawing/2010/main" val="0"/>
              </a:ext>
            </a:extLst>
          </a:blip>
          <a:srcRect l="14509"/>
          <a:stretch/>
        </p:blipFill>
        <p:spPr bwMode="auto">
          <a:xfrm>
            <a:off x="1043608" y="1484784"/>
            <a:ext cx="6552728"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372798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chemeClr val="accent1">
                    <a:lumMod val="50000"/>
                  </a:schemeClr>
                </a:solidFill>
              </a:rPr>
              <a:t>Inventory reduction strategies</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611560" y="1429388"/>
            <a:ext cx="6337300" cy="3887961"/>
          </a:xfrm>
        </p:spPr>
        <p:txBody>
          <a:bodyPr>
            <a:normAutofit/>
          </a:bodyPr>
          <a:lstStyle/>
          <a:p>
            <a:pPr>
              <a:buClr>
                <a:srgbClr val="0070C0"/>
              </a:buClr>
            </a:pPr>
            <a:endParaRPr lang="en-GB" dirty="0" smtClean="0"/>
          </a:p>
          <a:p>
            <a:pPr>
              <a:buClr>
                <a:srgbClr val="0070C0"/>
              </a:buClr>
            </a:pPr>
            <a:endParaRPr lang="en-GB" dirty="0"/>
          </a:p>
          <a:p>
            <a:pPr>
              <a:buClr>
                <a:srgbClr val="0070C0"/>
              </a:buClr>
            </a:pPr>
            <a:r>
              <a:rPr lang="en-GB" sz="2400" dirty="0" smtClean="0"/>
              <a:t>Inventory </a:t>
            </a:r>
            <a:r>
              <a:rPr lang="en-GB" sz="2400" dirty="0"/>
              <a:t>centralization</a:t>
            </a:r>
          </a:p>
          <a:p>
            <a:pPr>
              <a:buClr>
                <a:srgbClr val="0070C0"/>
              </a:buClr>
            </a:pPr>
            <a:endParaRPr lang="en-GB" sz="2400" dirty="0"/>
          </a:p>
          <a:p>
            <a:pPr>
              <a:buClr>
                <a:srgbClr val="0070C0"/>
              </a:buClr>
            </a:pPr>
            <a:r>
              <a:rPr lang="en-GB" sz="2400" dirty="0"/>
              <a:t>Delayed product differentiation</a:t>
            </a:r>
          </a:p>
          <a:p>
            <a:pPr>
              <a:buClr>
                <a:srgbClr val="0070C0"/>
              </a:buClr>
            </a:pPr>
            <a:endParaRPr lang="en-GB" sz="2400" dirty="0"/>
          </a:p>
          <a:p>
            <a:pPr>
              <a:buClr>
                <a:srgbClr val="0070C0"/>
              </a:buClr>
            </a:pPr>
            <a:r>
              <a:rPr lang="en-GB" sz="2400" dirty="0"/>
              <a:t>Part commonality</a:t>
            </a:r>
          </a:p>
          <a:p>
            <a:pPr>
              <a:buClr>
                <a:srgbClr val="0070C0"/>
              </a:buClr>
            </a:pPr>
            <a:endParaRPr lang="en-GB" sz="2400" dirty="0"/>
          </a:p>
          <a:p>
            <a:pPr>
              <a:buClr>
                <a:srgbClr val="0070C0"/>
              </a:buClr>
            </a:pPr>
            <a:r>
              <a:rPr lang="en-GB" sz="2400" dirty="0"/>
              <a:t>Transit inventory reduction</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697071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chemeClr val="accent1">
                    <a:lumMod val="50000"/>
                  </a:schemeClr>
                </a:solidFill>
              </a:rPr>
              <a:t>Inventory centralisation</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4" name="Picture 2"/>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827584" y="1196752"/>
            <a:ext cx="6768752" cy="51145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9602131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chemeClr val="accent1">
                    <a:lumMod val="50000"/>
                  </a:schemeClr>
                </a:solidFill>
              </a:rPr>
              <a:t>Part commonality</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8" name="Picture 2"/>
          <p:cNvPicPr>
            <a:picLocks noGrp="1" noChangeAspect="1" noChangeArrowheads="1"/>
          </p:cNvPicPr>
          <p:nvPr>
            <p:ph sz="quarter" idx="19"/>
          </p:nvPr>
        </p:nvPicPr>
        <p:blipFill rotWithShape="1">
          <a:blip r:embed="rId3">
            <a:extLst>
              <a:ext uri="{28A0092B-C50C-407E-A947-70E740481C1C}">
                <a14:useLocalDpi xmlns:a14="http://schemas.microsoft.com/office/drawing/2010/main" val="0"/>
              </a:ext>
            </a:extLst>
          </a:blip>
          <a:srcRect l="20814"/>
          <a:stretch/>
        </p:blipFill>
        <p:spPr bwMode="auto">
          <a:xfrm>
            <a:off x="2023353" y="1484784"/>
            <a:ext cx="5356959" cy="4464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536160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39552" y="836712"/>
            <a:ext cx="5508000" cy="396000"/>
          </a:xfrm>
        </p:spPr>
        <p:txBody>
          <a:bodyPr>
            <a:noAutofit/>
          </a:bodyPr>
          <a:lstStyle/>
          <a:p>
            <a:r>
              <a:rPr lang="en-GB" sz="3200" b="1" dirty="0">
                <a:solidFill>
                  <a:schemeClr val="accent1">
                    <a:lumMod val="50000"/>
                  </a:schemeClr>
                </a:solidFill>
                <a:hlinkClick r:id="rId2"/>
              </a:rPr>
              <a:t>ABC</a:t>
            </a:r>
            <a:r>
              <a:rPr lang="en-GB" sz="3200" b="1" dirty="0">
                <a:solidFill>
                  <a:schemeClr val="accent1">
                    <a:lumMod val="50000"/>
                  </a:schemeClr>
                </a:solidFill>
              </a:rPr>
              <a:t> analysis</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503238" y="1520825"/>
            <a:ext cx="7309122" cy="4572000"/>
          </a:xfrm>
        </p:spPr>
        <p:txBody>
          <a:bodyPr>
            <a:normAutofit/>
          </a:bodyPr>
          <a:lstStyle/>
          <a:p>
            <a:pPr>
              <a:buClr>
                <a:srgbClr val="0070C0"/>
              </a:buClr>
            </a:pPr>
            <a:endParaRPr lang="en-GB" dirty="0" smtClean="0"/>
          </a:p>
          <a:p>
            <a:pPr>
              <a:buClr>
                <a:srgbClr val="0070C0"/>
              </a:buClr>
            </a:pPr>
            <a:r>
              <a:rPr lang="en-GB" sz="2400" dirty="0" smtClean="0"/>
              <a:t>Too </a:t>
            </a:r>
            <a:r>
              <a:rPr lang="en-GB" sz="2400" dirty="0"/>
              <a:t>many SKUS</a:t>
            </a:r>
            <a:r>
              <a:rPr lang="en-GB" sz="2400" dirty="0" smtClean="0"/>
              <a:t>!</a:t>
            </a:r>
          </a:p>
          <a:p>
            <a:pPr>
              <a:buClr>
                <a:srgbClr val="0070C0"/>
              </a:buClr>
            </a:pPr>
            <a:endParaRPr lang="en-GB" sz="2400" dirty="0"/>
          </a:p>
          <a:p>
            <a:pPr>
              <a:buClr>
                <a:srgbClr val="0070C0"/>
              </a:buClr>
            </a:pPr>
            <a:r>
              <a:rPr lang="en-GB" sz="2400" dirty="0"/>
              <a:t>ABC analysis separates out the most important items so that more attention can be focused on those </a:t>
            </a:r>
            <a:r>
              <a:rPr lang="en-GB" sz="2400" dirty="0" smtClean="0"/>
              <a:t>items</a:t>
            </a:r>
          </a:p>
          <a:p>
            <a:pPr>
              <a:buClr>
                <a:srgbClr val="0070C0"/>
              </a:buClr>
            </a:pPr>
            <a:endParaRPr lang="en-GB" sz="2400" dirty="0"/>
          </a:p>
          <a:p>
            <a:pPr>
              <a:buClr>
                <a:srgbClr val="0070C0"/>
              </a:buClr>
            </a:pPr>
            <a:r>
              <a:rPr lang="en-GB" sz="2400" dirty="0"/>
              <a:t>It is based on the principle that out of the myriad of items an inventory manager needs to handle, there are usually only a few that account for most of the inventory expenses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009235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516724" cy="396000"/>
          </a:xfrm>
        </p:spPr>
        <p:txBody>
          <a:bodyPr>
            <a:noAutofit/>
          </a:bodyPr>
          <a:lstStyle/>
          <a:p>
            <a:r>
              <a:rPr lang="en-GB" sz="3200" b="1" dirty="0">
                <a:solidFill>
                  <a:schemeClr val="accent1">
                    <a:lumMod val="50000"/>
                  </a:schemeClr>
                </a:solidFill>
              </a:rPr>
              <a:t>ABC analysis – expenditure on inventory items</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2" name="Picture 2"/>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683568" y="1916832"/>
            <a:ext cx="6337300" cy="39275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991533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chemeClr val="accent1">
                    <a:lumMod val="50000"/>
                  </a:schemeClr>
                </a:solidFill>
              </a:rPr>
              <a:t>ABC classification</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6" name="Picture 2"/>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755576" y="1916832"/>
            <a:ext cx="6337300" cy="37221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4544432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83568" y="764704"/>
            <a:ext cx="5508000" cy="396000"/>
          </a:xfrm>
        </p:spPr>
        <p:txBody>
          <a:bodyPr>
            <a:noAutofit/>
          </a:bodyPr>
          <a:lstStyle/>
          <a:p>
            <a:r>
              <a:rPr lang="en-GB" sz="3200" b="1" dirty="0">
                <a:solidFill>
                  <a:schemeClr val="accent1">
                    <a:lumMod val="50000"/>
                  </a:schemeClr>
                </a:solidFill>
              </a:rPr>
              <a:t>Inventory flow types</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0" name="Picture 2"/>
          <p:cNvPicPr>
            <a:picLocks noGrp="1" noChangeAspect="1" noChangeArrowheads="1"/>
          </p:cNvPicPr>
          <p:nvPr>
            <p:ph sz="quarter" idx="19"/>
          </p:nvPr>
        </p:nvPicPr>
        <p:blipFill rotWithShape="1">
          <a:blip r:embed="rId3">
            <a:extLst>
              <a:ext uri="{28A0092B-C50C-407E-A947-70E740481C1C}">
                <a14:useLocalDpi xmlns:a14="http://schemas.microsoft.com/office/drawing/2010/main" val="0"/>
              </a:ext>
            </a:extLst>
          </a:blip>
          <a:srcRect l="16168"/>
          <a:stretch/>
        </p:blipFill>
        <p:spPr bwMode="auto">
          <a:xfrm>
            <a:off x="1780162" y="1700808"/>
            <a:ext cx="5312714" cy="3890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186238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156684" cy="396000"/>
          </a:xfrm>
        </p:spPr>
        <p:txBody>
          <a:bodyPr>
            <a:noAutofit/>
          </a:bodyPr>
          <a:lstStyle/>
          <a:p>
            <a:r>
              <a:rPr lang="en-GB" sz="3200" b="1" dirty="0">
                <a:solidFill>
                  <a:schemeClr val="accent1">
                    <a:lumMod val="50000"/>
                  </a:schemeClr>
                </a:solidFill>
              </a:rPr>
              <a:t>Stockholding policies for alternative inventory flow types</a:t>
            </a:r>
            <a:endParaRPr lang="en-GB" sz="3200" dirty="0">
              <a:solidFill>
                <a:schemeClr val="accent1">
                  <a:lumMod val="5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4" name="Picture 2"/>
          <p:cNvPicPr>
            <a:picLocks noGrp="1" noChangeAspect="1" noChangeArrowheads="1"/>
          </p:cNvPicPr>
          <p:nvPr>
            <p:ph sz="quarter" idx="19"/>
          </p:nvPr>
        </p:nvPicPr>
        <p:blipFill>
          <a:blip r:embed="rId3">
            <a:extLst>
              <a:ext uri="{28A0092B-C50C-407E-A947-70E740481C1C}">
                <a14:useLocalDpi xmlns:a14="http://schemas.microsoft.com/office/drawing/2010/main" val="0"/>
              </a:ext>
            </a:extLst>
          </a:blip>
          <a:srcRect/>
          <a:stretch>
            <a:fillRect/>
          </a:stretch>
        </p:blipFill>
        <p:spPr bwMode="auto">
          <a:xfrm>
            <a:off x="762265" y="1844824"/>
            <a:ext cx="7338127" cy="3672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8769848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chemeClr val="accent1">
                    <a:lumMod val="50000"/>
                  </a:schemeClr>
                </a:solidFill>
              </a:rPr>
              <a:t>Inventory reduction principles</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503238" y="1196752"/>
            <a:ext cx="7237114" cy="4896073"/>
          </a:xfrm>
        </p:spPr>
        <p:txBody>
          <a:bodyPr>
            <a:normAutofit lnSpcReduction="10000"/>
          </a:bodyPr>
          <a:lstStyle/>
          <a:p>
            <a:pPr>
              <a:buClr>
                <a:srgbClr val="0070C0"/>
              </a:buClr>
            </a:pPr>
            <a:endParaRPr lang="en-GB" dirty="0" smtClean="0"/>
          </a:p>
          <a:p>
            <a:pPr>
              <a:buClr>
                <a:srgbClr val="0070C0"/>
              </a:buClr>
            </a:pPr>
            <a:endParaRPr lang="en-GB" b="1" dirty="0" smtClean="0">
              <a:solidFill>
                <a:srgbClr val="0070C0"/>
              </a:solidFill>
            </a:endParaRPr>
          </a:p>
          <a:p>
            <a:pPr>
              <a:buClr>
                <a:srgbClr val="0070C0"/>
              </a:buClr>
            </a:pPr>
            <a:r>
              <a:rPr lang="en-GB" sz="2400" b="1" dirty="0" smtClean="0">
                <a:solidFill>
                  <a:srgbClr val="0070C0"/>
                </a:solidFill>
              </a:rPr>
              <a:t>Pool </a:t>
            </a:r>
            <a:r>
              <a:rPr lang="en-GB" sz="2400" b="1" dirty="0">
                <a:solidFill>
                  <a:srgbClr val="0070C0"/>
                </a:solidFill>
              </a:rPr>
              <a:t>inventory: </a:t>
            </a:r>
            <a:r>
              <a:rPr lang="en-GB" sz="2400" dirty="0"/>
              <a:t>Wherever demand for inventory can be combined, the safety stock can be lowered, still providing the same service </a:t>
            </a:r>
            <a:r>
              <a:rPr lang="en-GB" sz="2400" dirty="0" smtClean="0"/>
              <a:t>level</a:t>
            </a:r>
          </a:p>
          <a:p>
            <a:pPr>
              <a:buClr>
                <a:srgbClr val="0070C0"/>
              </a:buClr>
            </a:pPr>
            <a:endParaRPr lang="en-GB" sz="2400" dirty="0"/>
          </a:p>
          <a:p>
            <a:pPr>
              <a:buClr>
                <a:srgbClr val="0070C0"/>
              </a:buClr>
            </a:pPr>
            <a:r>
              <a:rPr lang="en-GB" sz="2400" b="1" dirty="0">
                <a:solidFill>
                  <a:srgbClr val="0070C0"/>
                </a:solidFill>
              </a:rPr>
              <a:t>Reduce variation: </a:t>
            </a:r>
            <a:r>
              <a:rPr lang="en-GB" sz="2400" dirty="0"/>
              <a:t>Wherever variation can be reduced, safety stock can be </a:t>
            </a:r>
            <a:r>
              <a:rPr lang="en-GB" sz="2400" dirty="0" smtClean="0"/>
              <a:t>reduced, too</a:t>
            </a:r>
          </a:p>
          <a:p>
            <a:pPr>
              <a:buClr>
                <a:srgbClr val="0070C0"/>
              </a:buClr>
            </a:pPr>
            <a:endParaRPr lang="en-GB" sz="2400" dirty="0"/>
          </a:p>
          <a:p>
            <a:pPr>
              <a:buClr>
                <a:srgbClr val="0070C0"/>
              </a:buClr>
            </a:pPr>
            <a:r>
              <a:rPr lang="en-GB" sz="2400" b="1" dirty="0">
                <a:solidFill>
                  <a:srgbClr val="0070C0"/>
                </a:solidFill>
              </a:rPr>
              <a:t>Reduce lead time: </a:t>
            </a:r>
            <a:r>
              <a:rPr lang="en-GB" sz="2400" dirty="0"/>
              <a:t>When the lead time is long, we need to forecast more into the future, thus the accuracy of the forecast suffers, increasing the variability of demand and consequently requiring higher safety stock</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8299237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03548" y="512676"/>
            <a:ext cx="6444716" cy="396000"/>
          </a:xfrm>
        </p:spPr>
        <p:txBody>
          <a:bodyPr>
            <a:noAutofit/>
          </a:bodyPr>
          <a:lstStyle/>
          <a:p>
            <a:r>
              <a:rPr lang="en-GB" sz="3200" b="1" dirty="0">
                <a:solidFill>
                  <a:schemeClr val="accent1">
                    <a:lumMod val="50000"/>
                  </a:schemeClr>
                </a:solidFill>
              </a:rPr>
              <a:t>Inventory reduction principles (cont.)</a:t>
            </a:r>
            <a:endParaRPr lang="en-GB" sz="3200" dirty="0">
              <a:solidFill>
                <a:schemeClr val="accent1">
                  <a:lumMod val="50000"/>
                </a:schemeClr>
              </a:solidFill>
            </a:endParaRPr>
          </a:p>
        </p:txBody>
      </p:sp>
      <p:sp>
        <p:nvSpPr>
          <p:cNvPr id="21" name="Content Placeholder 20"/>
          <p:cNvSpPr>
            <a:spLocks noGrp="1"/>
          </p:cNvSpPr>
          <p:nvPr>
            <p:ph sz="quarter" idx="19"/>
          </p:nvPr>
        </p:nvSpPr>
        <p:spPr>
          <a:xfrm>
            <a:off x="503238" y="1520824"/>
            <a:ext cx="7381130" cy="5004519"/>
          </a:xfrm>
        </p:spPr>
        <p:txBody>
          <a:bodyPr>
            <a:normAutofit lnSpcReduction="10000"/>
          </a:bodyPr>
          <a:lstStyle/>
          <a:p>
            <a:pPr>
              <a:buClr>
                <a:srgbClr val="0070C0"/>
              </a:buClr>
            </a:pPr>
            <a:endParaRPr lang="en-GB" dirty="0" smtClean="0"/>
          </a:p>
          <a:p>
            <a:pPr>
              <a:buClr>
                <a:srgbClr val="0070C0"/>
              </a:buClr>
            </a:pPr>
            <a:r>
              <a:rPr lang="en-GB" b="1" dirty="0">
                <a:solidFill>
                  <a:srgbClr val="0070C0"/>
                </a:solidFill>
              </a:rPr>
              <a:t>Just-in-time inventory system (JIT): </a:t>
            </a:r>
            <a:r>
              <a:rPr lang="en-GB" sz="2000" dirty="0"/>
              <a:t>making do with the minimum possible level of inventory holding</a:t>
            </a:r>
          </a:p>
          <a:p>
            <a:pPr lvl="1">
              <a:buClr>
                <a:srgbClr val="0070C0"/>
              </a:buClr>
              <a:buFont typeface="Liberation Sans" panose="020B0604020202020204" pitchFamily="34" charset="0"/>
              <a:buChar char="–"/>
            </a:pPr>
            <a:r>
              <a:rPr lang="en-GB" sz="2000" dirty="0"/>
              <a:t>Inventory hides problems! </a:t>
            </a:r>
          </a:p>
          <a:p>
            <a:pPr lvl="2">
              <a:buClr>
                <a:srgbClr val="0070C0"/>
              </a:buClr>
              <a:buFont typeface="Courier New" panose="02070309020205020404" pitchFamily="49" charset="0"/>
              <a:buChar char="o"/>
            </a:pPr>
            <a:r>
              <a:rPr lang="en-GB" sz="2000" dirty="0"/>
              <a:t>By purposely removing inventory holdings, the problems the inventory was covering are surfaced, and the problems are then proactively fixed</a:t>
            </a:r>
          </a:p>
          <a:p>
            <a:pPr lvl="1">
              <a:buClr>
                <a:srgbClr val="0070C0"/>
              </a:buClr>
              <a:buFont typeface="Liberation Sans" panose="020B0604020202020204" pitchFamily="34" charset="0"/>
              <a:buChar char="–"/>
            </a:pPr>
            <a:r>
              <a:rPr lang="en-GB" sz="2000" dirty="0"/>
              <a:t>Small lot production </a:t>
            </a:r>
          </a:p>
          <a:p>
            <a:pPr lvl="2">
              <a:buClr>
                <a:srgbClr val="0070C0"/>
              </a:buClr>
              <a:buFont typeface="Courier New" panose="02070309020205020404" pitchFamily="49" charset="0"/>
              <a:buChar char="o"/>
            </a:pPr>
            <a:r>
              <a:rPr lang="en-GB" sz="2000" dirty="0"/>
              <a:t>Ordering in small quantities keeps the average inventory level small</a:t>
            </a:r>
          </a:p>
          <a:p>
            <a:pPr lvl="3">
              <a:buClr>
                <a:srgbClr val="0070C0"/>
              </a:buClr>
              <a:buFont typeface="Arial" panose="020B0604020202020204" pitchFamily="34" charset="0"/>
              <a:buChar char="•"/>
            </a:pPr>
            <a:r>
              <a:rPr lang="en-GB" sz="2000" dirty="0"/>
              <a:t>Hence reduce order processing costs so that the ideal of small quantity ordering can be accomplished</a:t>
            </a:r>
          </a:p>
          <a:p>
            <a:pPr lvl="2">
              <a:buClr>
                <a:srgbClr val="0070C0"/>
              </a:buClr>
              <a:buFont typeface="Courier New" panose="02070309020205020404" pitchFamily="49" charset="0"/>
              <a:buChar char="o"/>
            </a:pPr>
            <a:r>
              <a:rPr lang="en-GB" sz="2000" dirty="0"/>
              <a:t>The time and effort spent in process setups are the manufacturing equivalent of order processing costs</a:t>
            </a:r>
          </a:p>
          <a:p>
            <a:pPr lvl="3">
              <a:buClr>
                <a:srgbClr val="0070C0"/>
              </a:buClr>
              <a:buFont typeface="Arial" panose="020B0604020202020204" pitchFamily="34" charset="0"/>
              <a:buChar char="•"/>
            </a:pPr>
            <a:r>
              <a:rPr lang="en-GB" sz="2000" dirty="0"/>
              <a:t>Hence, reduce the time and effort in setups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8384"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2122372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55576" y="1052736"/>
            <a:ext cx="5508000" cy="396000"/>
          </a:xfrm>
        </p:spPr>
        <p:txBody>
          <a:bodyPr>
            <a:normAutofit fontScale="90000"/>
          </a:bodyPr>
          <a:lstStyle/>
          <a:p>
            <a:r>
              <a:rPr lang="en-GB" dirty="0" smtClean="0"/>
              <a:t>Additional Resources</a:t>
            </a:r>
            <a:endParaRPr lang="en-GB" dirty="0"/>
          </a:p>
        </p:txBody>
      </p:sp>
      <p:sp>
        <p:nvSpPr>
          <p:cNvPr id="7" name="Content Placeholder 6"/>
          <p:cNvSpPr txBox="1">
            <a:spLocks noGrp="1"/>
          </p:cNvSpPr>
          <p:nvPr>
            <p:ph sz="quarter" idx="19"/>
          </p:nvPr>
        </p:nvSpPr>
        <p:spPr>
          <a:xfrm>
            <a:off x="683568" y="2132856"/>
            <a:ext cx="7776666" cy="430887"/>
          </a:xfrm>
          <a:prstGeom prst="rect">
            <a:avLst/>
          </a:prstGeom>
          <a:noFill/>
        </p:spPr>
        <p:txBody>
          <a:bodyPr wrap="square" rtlCol="0">
            <a:spAutoFit/>
          </a:bodyPr>
          <a:lstStyle/>
          <a:p>
            <a:pPr marL="0" indent="0">
              <a:buNone/>
            </a:pPr>
            <a:r>
              <a:rPr lang="en-GB" sz="2800" dirty="0" smtClean="0">
                <a:hlinkClick r:id="rId2"/>
              </a:rPr>
              <a:t>An Introduction to Inventory Management </a:t>
            </a:r>
            <a:endParaRPr lang="en-GB" sz="2800" dirty="0"/>
          </a:p>
        </p:txBody>
      </p:sp>
    </p:spTree>
    <p:extLst>
      <p:ext uri="{BB962C8B-B14F-4D97-AF65-F5344CB8AC3E}">
        <p14:creationId xmlns:p14="http://schemas.microsoft.com/office/powerpoint/2010/main" val="88896155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a:xfrm>
            <a:off x="539552" y="692696"/>
            <a:ext cx="8183562" cy="454062"/>
          </a:xfrm>
        </p:spPr>
        <p:txBody>
          <a:bodyPr>
            <a:normAutofit fontScale="90000"/>
          </a:bodyPr>
          <a:lstStyle/>
          <a:p>
            <a:r>
              <a:rPr lang="en-GB" altLang="en-US" sz="3600" b="1" dirty="0" smtClean="0"/>
              <a:t>Discussion [in the Tutorial]</a:t>
            </a:r>
            <a:r>
              <a:rPr lang="en-GB" altLang="en-US" dirty="0" smtClean="0"/>
              <a:t> </a:t>
            </a:r>
          </a:p>
        </p:txBody>
      </p:sp>
      <p:sp>
        <p:nvSpPr>
          <p:cNvPr id="60419" name="Content Placeholder 2"/>
          <p:cNvSpPr>
            <a:spLocks noGrp="1"/>
          </p:cNvSpPr>
          <p:nvPr>
            <p:ph idx="1"/>
          </p:nvPr>
        </p:nvSpPr>
        <p:spPr>
          <a:xfrm>
            <a:off x="395536" y="1772816"/>
            <a:ext cx="8229600" cy="3888904"/>
          </a:xfrm>
        </p:spPr>
        <p:txBody>
          <a:bodyPr/>
          <a:lstStyle/>
          <a:p>
            <a:r>
              <a:rPr lang="en-GB" altLang="en-US" sz="2400" dirty="0" smtClean="0"/>
              <a:t>Select and read relevant paper(s) from </a:t>
            </a:r>
            <a:r>
              <a:rPr lang="en-GB" altLang="en-US" sz="2400" dirty="0" smtClean="0"/>
              <a:t>UWTSD </a:t>
            </a:r>
            <a:r>
              <a:rPr lang="en-GB" altLang="en-US" sz="2400" dirty="0" smtClean="0"/>
              <a:t>e-library </a:t>
            </a:r>
            <a:r>
              <a:rPr lang="en-GB" altLang="en-US" sz="2400" dirty="0" smtClean="0"/>
              <a:t> </a:t>
            </a:r>
            <a:r>
              <a:rPr lang="en-GB" altLang="en-US" sz="2400" dirty="0" smtClean="0"/>
              <a:t>or other </a:t>
            </a:r>
            <a:r>
              <a:rPr lang="en-GB" altLang="en-US" sz="2400" dirty="0" smtClean="0"/>
              <a:t>sources </a:t>
            </a:r>
            <a:r>
              <a:rPr lang="en-GB" altLang="en-US" sz="2400" dirty="0" smtClean="0"/>
              <a:t>focused </a:t>
            </a:r>
            <a:r>
              <a:rPr lang="en-GB" altLang="en-US" sz="2400" dirty="0" smtClean="0"/>
              <a:t>on inventory management</a:t>
            </a:r>
          </a:p>
          <a:p>
            <a:r>
              <a:rPr lang="en-GB" altLang="en-US" sz="2400" dirty="0" smtClean="0"/>
              <a:t>Discuss an approach of contemporary inventory management </a:t>
            </a:r>
            <a:r>
              <a:rPr lang="en-GB" altLang="en-US" sz="2400" dirty="0" smtClean="0"/>
              <a:t>providing examples such </a:t>
            </a:r>
            <a:r>
              <a:rPr lang="en-GB" altLang="en-US" sz="2400" dirty="0" smtClean="0"/>
              <a:t>as</a:t>
            </a:r>
          </a:p>
          <a:p>
            <a:pPr lvl="1"/>
            <a:r>
              <a:rPr lang="en-GB" altLang="en-US" sz="2400" dirty="0" smtClean="0"/>
              <a:t>JIT approach</a:t>
            </a:r>
          </a:p>
          <a:p>
            <a:pPr lvl="1"/>
            <a:r>
              <a:rPr lang="en-GB" altLang="en-US" sz="2400" dirty="0" smtClean="0"/>
              <a:t>Lean principles </a:t>
            </a:r>
          </a:p>
          <a:p>
            <a:pPr lvl="1"/>
            <a:r>
              <a:rPr lang="en-GB" altLang="en-US" sz="2400" dirty="0" smtClean="0"/>
              <a:t>Vendor managed inventory</a:t>
            </a:r>
          </a:p>
          <a:p>
            <a:pPr lvl="1"/>
            <a:r>
              <a:rPr lang="en-GB" altLang="en-US" sz="2400" dirty="0" smtClean="0"/>
              <a:t>Information requirements to enable effective inventory management</a:t>
            </a:r>
            <a:endParaRPr lang="en-GB" altLang="en-US" dirty="0" smtClean="0"/>
          </a:p>
        </p:txBody>
      </p:sp>
    </p:spTree>
    <p:extLst>
      <p:ext uri="{BB962C8B-B14F-4D97-AF65-F5344CB8AC3E}">
        <p14:creationId xmlns:p14="http://schemas.microsoft.com/office/powerpoint/2010/main" val="76494328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3808" y="656692"/>
            <a:ext cx="1080120" cy="648072"/>
          </a:xfrm>
        </p:spPr>
        <p:txBody>
          <a:bodyPr>
            <a:noAutofit/>
          </a:bodyPr>
          <a:lstStyle/>
          <a:p>
            <a:r>
              <a:rPr lang="en-GB" sz="4400" b="1" dirty="0" smtClean="0">
                <a:solidFill>
                  <a:schemeClr val="tx2">
                    <a:lumMod val="50000"/>
                  </a:schemeClr>
                </a:solidFill>
                <a:effectLst>
                  <a:outerShdw blurRad="38100" dist="38100" dir="2700000" algn="tl">
                    <a:srgbClr val="000000">
                      <a:alpha val="43137"/>
                    </a:srgbClr>
                  </a:outerShdw>
                </a:effectLst>
              </a:rPr>
              <a:t>Q&amp;A</a:t>
            </a:r>
            <a:endParaRPr lang="en-GB" sz="4400" b="1" dirty="0">
              <a:solidFill>
                <a:schemeClr val="tx2">
                  <a:lumMod val="50000"/>
                </a:schemeClr>
              </a:solidFill>
              <a:effectLst>
                <a:outerShdw blurRad="38100" dist="38100" dir="2700000" algn="tl">
                  <a:srgbClr val="000000">
                    <a:alpha val="43137"/>
                  </a:srgbClr>
                </a:outerShdw>
              </a:effectLst>
            </a:endParaRPr>
          </a:p>
        </p:txBody>
      </p:sp>
      <p:pic>
        <p:nvPicPr>
          <p:cNvPr id="7" name="Picture Placeholder 6"/>
          <p:cNvPicPr>
            <a:picLocks noGrp="1" noChangeAspect="1"/>
          </p:cNvPicPr>
          <p:nvPr>
            <p:ph type="pic" sz="quarter" idx="20"/>
          </p:nvPr>
        </p:nvPicPr>
        <p:blipFill>
          <a:blip r:embed="rId2">
            <a:extLst>
              <a:ext uri="{28A0092B-C50C-407E-A947-70E740481C1C}">
                <a14:useLocalDpi xmlns:a14="http://schemas.microsoft.com/office/drawing/2010/main" val="0"/>
              </a:ext>
            </a:extLst>
          </a:blip>
          <a:srcRect t="15875" b="15875"/>
          <a:stretch>
            <a:fillRect/>
          </a:stretch>
        </p:blipFill>
        <p:spPr>
          <a:xfrm>
            <a:off x="3705940" y="1628800"/>
            <a:ext cx="5408095" cy="4638310"/>
          </a:xfrm>
        </p:spPr>
      </p:pic>
      <p:sp>
        <p:nvSpPr>
          <p:cNvPr id="3" name="TextBox 2"/>
          <p:cNvSpPr txBox="1"/>
          <p:nvPr/>
        </p:nvSpPr>
        <p:spPr>
          <a:xfrm>
            <a:off x="539552" y="1628800"/>
            <a:ext cx="4536504" cy="1200329"/>
          </a:xfrm>
          <a:prstGeom prst="rect">
            <a:avLst/>
          </a:prstGeom>
          <a:noFill/>
        </p:spPr>
        <p:txBody>
          <a:bodyPr wrap="square" rtlCol="0">
            <a:spAutoFit/>
          </a:bodyPr>
          <a:lstStyle/>
          <a:p>
            <a:r>
              <a:rPr lang="en-GB" dirty="0" smtClean="0"/>
              <a:t>Chapter 9 in the 3</a:t>
            </a:r>
            <a:r>
              <a:rPr lang="en-GB" baseline="30000" dirty="0" smtClean="0"/>
              <a:t>rd</a:t>
            </a:r>
            <a:r>
              <a:rPr lang="en-GB" dirty="0" smtClean="0"/>
              <a:t> edition of </a:t>
            </a:r>
            <a:r>
              <a:rPr lang="en-GB" b="1" dirty="0" err="1" smtClean="0">
                <a:latin typeface="Calibri" charset="0"/>
                <a:ea typeface="ＭＳ Ｐゴシック" charset="0"/>
                <a:cs typeface="Arial" charset="0"/>
              </a:rPr>
              <a:t>Mangan</a:t>
            </a:r>
            <a:r>
              <a:rPr lang="en-GB" b="1" dirty="0" smtClean="0">
                <a:latin typeface="Calibri" charset="0"/>
                <a:ea typeface="ＭＳ Ｐゴシック" charset="0"/>
                <a:cs typeface="Arial" charset="0"/>
              </a:rPr>
              <a:t> </a:t>
            </a:r>
            <a:r>
              <a:rPr lang="en-GB" b="1" dirty="0">
                <a:latin typeface="Calibri" charset="0"/>
                <a:ea typeface="ＭＳ Ｐゴシック" charset="0"/>
                <a:cs typeface="Arial" charset="0"/>
              </a:rPr>
              <a:t>et al. (</a:t>
            </a:r>
            <a:r>
              <a:rPr lang="en-GB" b="1" dirty="0" smtClean="0">
                <a:latin typeface="Calibri" charset="0"/>
                <a:ea typeface="ＭＳ Ｐゴシック" charset="0"/>
                <a:cs typeface="Arial" charset="0"/>
              </a:rPr>
              <a:t>2016) </a:t>
            </a:r>
            <a:r>
              <a:rPr lang="en-GB" b="1" dirty="0">
                <a:latin typeface="Calibri" charset="0"/>
                <a:ea typeface="ＭＳ Ｐゴシック" charset="0"/>
                <a:cs typeface="Arial" charset="0"/>
              </a:rPr>
              <a:t>Global Logistics &amp; Supply Chain Management, Wiley</a:t>
            </a:r>
          </a:p>
          <a:p>
            <a:endParaRPr lang="en-GB" dirty="0"/>
          </a:p>
        </p:txBody>
      </p:sp>
    </p:spTree>
    <p:extLst>
      <p:ext uri="{BB962C8B-B14F-4D97-AF65-F5344CB8AC3E}">
        <p14:creationId xmlns:p14="http://schemas.microsoft.com/office/powerpoint/2010/main" val="151196901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ctrTitle"/>
          </p:nvPr>
        </p:nvSpPr>
        <p:spPr>
          <a:xfrm>
            <a:off x="5219700" y="549275"/>
            <a:ext cx="3238500" cy="3024188"/>
          </a:xfrm>
        </p:spPr>
        <p:txBody>
          <a:bodyPr/>
          <a:lstStyle/>
          <a:p>
            <a:pPr algn="l" eaLnBrk="1" hangingPunct="1"/>
            <a:r>
              <a:rPr lang="en-GB" altLang="en-US" smtClean="0"/>
              <a:t>Global Logistics &amp; Supply Chain Management</a:t>
            </a:r>
            <a:endParaRPr lang="en-US" altLang="en-US" smtClean="0"/>
          </a:p>
        </p:txBody>
      </p:sp>
      <p:sp>
        <p:nvSpPr>
          <p:cNvPr id="39939" name="Subtitle 2"/>
          <p:cNvSpPr>
            <a:spLocks noGrp="1"/>
          </p:cNvSpPr>
          <p:nvPr>
            <p:ph type="subTitle" idx="1"/>
          </p:nvPr>
        </p:nvSpPr>
        <p:spPr>
          <a:xfrm>
            <a:off x="5292725" y="4437063"/>
            <a:ext cx="3632200" cy="720725"/>
          </a:xfrm>
        </p:spPr>
        <p:txBody>
          <a:bodyPr/>
          <a:lstStyle/>
          <a:p>
            <a:pPr algn="l" eaLnBrk="1" hangingPunct="1"/>
            <a:r>
              <a:rPr lang="en-GB" altLang="en-US" sz="4400" smtClean="0"/>
              <a:t>Chapter Ten</a:t>
            </a:r>
            <a:endParaRPr lang="en-US" altLang="en-US" sz="4400" smtClean="0"/>
          </a:p>
        </p:txBody>
      </p:sp>
      <p:sp>
        <p:nvSpPr>
          <p:cNvPr id="39940"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C00000"/>
              </a:buClr>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Clr>
                <a:srgbClr val="C00000"/>
              </a:buClr>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Clr>
                <a:srgbClr val="C00000"/>
              </a:buClr>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S PGothic" panose="020B0600070205080204" pitchFamily="34" charset="-128"/>
                <a:cs typeface="Arial" panose="020B0604020202020204" pitchFamily="34" charset="0"/>
              </a:rPr>
              <a:t>2</a:t>
            </a: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t>www.wileyeurope.com/college/mangan</a:t>
            </a:r>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105011311"/>
      </p:ext>
    </p:extLst>
  </p:cSld>
  <p:clrMapOvr>
    <a:masterClrMapping/>
  </p:clrMapOvr>
</p:sld>
</file>

<file path=ppt/theme/theme1.xml><?xml version="1.0" encoding="utf-8"?>
<a:theme xmlns:a="http://schemas.openxmlformats.org/drawingml/2006/main" name="Blue master june 2016">
  <a:themeElements>
    <a:clrScheme name="Wiley blue">
      <a:dk1>
        <a:srgbClr val="000000"/>
      </a:dk1>
      <a:lt1>
        <a:sysClr val="window" lastClr="FFFFFF"/>
      </a:lt1>
      <a:dk2>
        <a:srgbClr val="032977"/>
      </a:dk2>
      <a:lt2>
        <a:srgbClr val="F8F8F8"/>
      </a:lt2>
      <a:accent1>
        <a:srgbClr val="92CB9C"/>
      </a:accent1>
      <a:accent2>
        <a:srgbClr val="855199"/>
      </a:accent2>
      <a:accent3>
        <a:srgbClr val="648FD8"/>
      </a:accent3>
      <a:accent4>
        <a:srgbClr val="C6DE8C"/>
      </a:accent4>
      <a:accent5>
        <a:srgbClr val="BCADE2"/>
      </a:accent5>
      <a:accent6>
        <a:srgbClr val="A0C7E5"/>
      </a:accent6>
      <a:hlink>
        <a:srgbClr val="1D5C56"/>
      </a:hlink>
      <a:folHlink>
        <a:srgbClr val="C6DE8C"/>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34A00B1398B7544B48FF73056932604" ma:contentTypeVersion="" ma:contentTypeDescription="Create a new document." ma:contentTypeScope="" ma:versionID="764a9944da080eaf0af9671d77ecb722">
  <xsd:schema xmlns:xsd="http://www.w3.org/2001/XMLSchema" xmlns:xs="http://www.w3.org/2001/XMLSchema" xmlns:p="http://schemas.microsoft.com/office/2006/metadata/properties" xmlns:ns1="http://schemas.microsoft.com/sharepoint/v3" targetNamespace="http://schemas.microsoft.com/office/2006/metadata/properties" ma:root="true" ma:fieldsID="71c3cda2c8b39f88eabd54cbf92a8468"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4653B558-FC13-49F9-82A0-05AC64A7B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C0FDEA2-D3E4-4E67-A6C4-72C1E7AF58E4}">
  <ds:schemaRefs>
    <ds:schemaRef ds:uri="http://schemas.microsoft.com/sharepoint/v3/contenttype/forms"/>
  </ds:schemaRefs>
</ds:datastoreItem>
</file>

<file path=customXml/itemProps3.xml><?xml version="1.0" encoding="utf-8"?>
<ds:datastoreItem xmlns:ds="http://schemas.openxmlformats.org/officeDocument/2006/customXml" ds:itemID="{97229D96-62E9-40B9-9C71-FBC34162A90A}">
  <ds:schemaRefs>
    <ds:schemaRef ds:uri="http://purl.org/dc/elements/1.1/"/>
    <ds:schemaRef ds:uri="http://schemas.microsoft.com/sharepoint/v3"/>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Blue master june 2016</Template>
  <TotalTime>147</TotalTime>
  <Words>1093</Words>
  <Application>Microsoft Office PowerPoint</Application>
  <PresentationFormat>On-screen Show (4:3)</PresentationFormat>
  <Paragraphs>216</Paragraphs>
  <Slides>39</Slides>
  <Notes>1</Notes>
  <HiddenSlides>0</HiddenSlides>
  <MMClips>0</MMClips>
  <ScaleCrop>false</ScaleCrop>
  <HeadingPairs>
    <vt:vector size="8" baseType="variant">
      <vt:variant>
        <vt:lpstr>Fonts Used</vt:lpstr>
      </vt:variant>
      <vt:variant>
        <vt:i4>11</vt:i4>
      </vt:variant>
      <vt:variant>
        <vt:lpstr>Theme</vt:lpstr>
      </vt:variant>
      <vt:variant>
        <vt:i4>2</vt:i4>
      </vt:variant>
      <vt:variant>
        <vt:lpstr>Embedded OLE Servers</vt:lpstr>
      </vt:variant>
      <vt:variant>
        <vt:i4>1</vt:i4>
      </vt:variant>
      <vt:variant>
        <vt:lpstr>Slide Titles</vt:lpstr>
      </vt:variant>
      <vt:variant>
        <vt:i4>39</vt:i4>
      </vt:variant>
    </vt:vector>
  </HeadingPairs>
  <TitlesOfParts>
    <vt:vector size="53" baseType="lpstr">
      <vt:lpstr>MS PGothic</vt:lpstr>
      <vt:lpstr>MS PGothic</vt:lpstr>
      <vt:lpstr>Arial</vt:lpstr>
      <vt:lpstr>Calibri</vt:lpstr>
      <vt:lpstr>Courier New</vt:lpstr>
      <vt:lpstr>Helvetica</vt:lpstr>
      <vt:lpstr>Liberation Sans</vt:lpstr>
      <vt:lpstr>Symbol</vt:lpstr>
      <vt:lpstr>Times New Roman</vt:lpstr>
      <vt:lpstr>Wingdings</vt:lpstr>
      <vt:lpstr>Wingdings 2</vt:lpstr>
      <vt:lpstr>Blue master june 2016</vt:lpstr>
      <vt:lpstr>Office Theme</vt:lpstr>
      <vt:lpstr>Adobe Acrobat Document</vt:lpstr>
      <vt:lpstr>PowerPoint Presentation</vt:lpstr>
      <vt:lpstr>LEARNING OBJECTIVES</vt:lpstr>
      <vt:lpstr>Please provide a definition of inventory ?</vt:lpstr>
      <vt:lpstr>What is Inventory Management ?</vt:lpstr>
      <vt:lpstr>The importance of inventory management</vt:lpstr>
      <vt:lpstr>Supply Chain Pipeline</vt:lpstr>
      <vt:lpstr>PowerPoint Presentation</vt:lpstr>
      <vt:lpstr>Inventory turnover</vt:lpstr>
      <vt:lpstr>Inventory turnover</vt:lpstr>
      <vt:lpstr>Types of Inventory</vt:lpstr>
      <vt:lpstr>Reasons to Hold Inventory</vt:lpstr>
      <vt:lpstr>Reasons for holding inventory</vt:lpstr>
      <vt:lpstr>PowerPoint Presentation</vt:lpstr>
      <vt:lpstr>Impact</vt:lpstr>
      <vt:lpstr>Inventory Costs</vt:lpstr>
      <vt:lpstr>PowerPoint Presentation</vt:lpstr>
      <vt:lpstr>PowerPoint Presentation</vt:lpstr>
      <vt:lpstr>How Much to Order</vt:lpstr>
      <vt:lpstr>The economic order quantity (EOQ) model</vt:lpstr>
      <vt:lpstr>Inventory build-up and depletion</vt:lpstr>
      <vt:lpstr>Inventory control systems</vt:lpstr>
      <vt:lpstr>Small versus large quantities</vt:lpstr>
      <vt:lpstr>Order quantity versus total annual cost</vt:lpstr>
      <vt:lpstr>Inventory control systems</vt:lpstr>
      <vt:lpstr>The periodic inventory control system</vt:lpstr>
      <vt:lpstr>Inventory reduction strategies</vt:lpstr>
      <vt:lpstr>Inventory centralisation</vt:lpstr>
      <vt:lpstr>Part commonality</vt:lpstr>
      <vt:lpstr>ABC analysis</vt:lpstr>
      <vt:lpstr>ABC analysis – expenditure on inventory items</vt:lpstr>
      <vt:lpstr>ABC classification</vt:lpstr>
      <vt:lpstr>Inventory flow types</vt:lpstr>
      <vt:lpstr>Stockholding policies for alternative inventory flow types</vt:lpstr>
      <vt:lpstr>Inventory reduction principles</vt:lpstr>
      <vt:lpstr>Inventory reduction principles (cont.)</vt:lpstr>
      <vt:lpstr>Additional Resources</vt:lpstr>
      <vt:lpstr>Discussion [in the Tutorial] </vt:lpstr>
      <vt:lpstr>Q&amp;A</vt:lpstr>
      <vt:lpstr>Global Logistics &amp; Supply Chain Management</vt:lpstr>
    </vt:vector>
  </TitlesOfParts>
  <Company>John Wiley and Sons,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Lampam, Julia - Chichester</dc:creator>
  <cp:lastModifiedBy>Irina Neaga</cp:lastModifiedBy>
  <cp:revision>42</cp:revision>
  <cp:lastPrinted>2015-01-06T16:08:15Z</cp:lastPrinted>
  <dcterms:created xsi:type="dcterms:W3CDTF">2016-06-22T08:45:43Z</dcterms:created>
  <dcterms:modified xsi:type="dcterms:W3CDTF">2018-10-30T09:55:27Z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0x010100334A00B1398B7544B48FF73056932604</vt:lpwstr>
  </property>
  <property fmtid="{D5CDD505-2E9C-101B-9397-08002B2CF9AE}" pid="3" name="HeaderStyleDefinitions">
    <vt:lpwstr/>
  </property>
</Properties>
</file>