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Master+xml" PartName="/ppt/slideMasters/slideMaster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1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y="8229600" cx="14630400"/>
  <p:notesSz cx="8229600" cy="14630400"/>
  <p:defaultTextStyle>
    <a:defPPr lvl="0">
      <a:defRPr lang="en-US"/>
    </a:defPPr>
    <a:lvl1pPr defTabSz="914400" eaLnBrk="1" hangingPunct="1" latinLnBrk="0" lvl="0" marL="0" rtl="0" algn="l">
      <a:defRPr kern="1200" sz="1800">
        <a:solidFill>
          <a:schemeClr val="tx1"/>
        </a:solidFill>
        <a:latin typeface="+mn-lt"/>
        <a:ea typeface="+mn-ea"/>
        <a:cs typeface="+mn-cs"/>
      </a:defRPr>
    </a:lvl1pPr>
    <a:lvl2pPr defTabSz="914400" eaLnBrk="1" hangingPunct="1" latinLnBrk="0" lvl="1" marL="457200" rtl="0" algn="l">
      <a:defRPr kern="1200" sz="1800">
        <a:solidFill>
          <a:schemeClr val="tx1"/>
        </a:solidFill>
        <a:latin typeface="+mn-lt"/>
        <a:ea typeface="+mn-ea"/>
        <a:cs typeface="+mn-cs"/>
      </a:defRPr>
    </a:lvl2pPr>
    <a:lvl3pPr defTabSz="914400" eaLnBrk="1" hangingPunct="1" latinLnBrk="0" lvl="2" marL="914400" rtl="0" algn="l">
      <a:defRPr kern="1200" sz="1800">
        <a:solidFill>
          <a:schemeClr val="tx1"/>
        </a:solidFill>
        <a:latin typeface="+mn-lt"/>
        <a:ea typeface="+mn-ea"/>
        <a:cs typeface="+mn-cs"/>
      </a:defRPr>
    </a:lvl3pPr>
    <a:lvl4pPr defTabSz="914400" eaLnBrk="1" hangingPunct="1" latinLnBrk="0" lvl="3" marL="1371600" rtl="0" algn="l">
      <a:defRPr kern="1200" sz="1800">
        <a:solidFill>
          <a:schemeClr val="tx1"/>
        </a:solidFill>
        <a:latin typeface="+mn-lt"/>
        <a:ea typeface="+mn-ea"/>
        <a:cs typeface="+mn-cs"/>
      </a:defRPr>
    </a:lvl4pPr>
    <a:lvl5pPr defTabSz="914400" eaLnBrk="1" hangingPunct="1" latinLnBrk="0" lvl="4" marL="1828800" rtl="0" algn="l">
      <a:defRPr kern="1200" sz="1800">
        <a:solidFill>
          <a:schemeClr val="tx1"/>
        </a:solidFill>
        <a:latin typeface="+mn-lt"/>
        <a:ea typeface="+mn-ea"/>
        <a:cs typeface="+mn-cs"/>
      </a:defRPr>
    </a:lvl5pPr>
    <a:lvl6pPr defTabSz="914400" eaLnBrk="1" hangingPunct="1" latinLnBrk="0" lvl="5" marL="2286000" rtl="0" algn="l">
      <a:defRPr kern="1200" sz="1800">
        <a:solidFill>
          <a:schemeClr val="tx1"/>
        </a:solidFill>
        <a:latin typeface="+mn-lt"/>
        <a:ea typeface="+mn-ea"/>
        <a:cs typeface="+mn-cs"/>
      </a:defRPr>
    </a:lvl6pPr>
    <a:lvl7pPr defTabSz="914400" eaLnBrk="1" hangingPunct="1" latinLnBrk="0" lvl="6" marL="2743200" rtl="0" algn="l">
      <a:defRPr kern="1200" sz="1800">
        <a:solidFill>
          <a:schemeClr val="tx1"/>
        </a:solidFill>
        <a:latin typeface="+mn-lt"/>
        <a:ea typeface="+mn-ea"/>
        <a:cs typeface="+mn-cs"/>
      </a:defRPr>
    </a:lvl7pPr>
    <a:lvl8pPr defTabSz="914400" eaLnBrk="1" hangingPunct="1" latinLnBrk="0" lvl="7" marL="3200400" rtl="0" algn="l">
      <a:defRPr kern="1200" sz="1800">
        <a:solidFill>
          <a:schemeClr val="tx1"/>
        </a:solidFill>
        <a:latin typeface="+mn-lt"/>
        <a:ea typeface="+mn-ea"/>
        <a:cs typeface="+mn-cs"/>
      </a:defRPr>
    </a:lvl8pPr>
    <a:lvl9pPr defTabSz="914400" eaLnBrk="1" hangingPunct="1" latinLnBrk="0" lvl="8" marL="3657600" rtl="0" algn="l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1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1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5285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AFAFA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594842" y="2332792"/>
            <a:ext cx="5954197" cy="744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850"/>
              </a:lnSpc>
              <a:buNone/>
            </a:pPr>
            <a:r>
              <a:rPr lang="en-US" sz="46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Booze Cruise 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1594842" y="3167777"/>
            <a:ext cx="5954197" cy="744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850"/>
              </a:lnSpc>
              <a:buNone/>
            </a:pPr>
            <a:r>
              <a:rPr lang="en-US" sz="46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Business Project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93790" y="4002762"/>
            <a:ext cx="7556421" cy="1190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4650"/>
              </a:lnSpc>
              <a:buNone/>
            </a:pPr>
            <a:r>
              <a:rPr lang="en-US" sz="37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Market Research and Digital Marketing Strategy</a:t>
            </a:r>
            <a:endParaRPr lang="en-US" sz="3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93790" y="5533787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24144"/>
            <a:ext cx="5954197" cy="744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Project Overview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89" y="2922032"/>
            <a:ext cx="13223293" cy="3583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aim of this project was to develop a business idea called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Booze Cruise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, a specialist retail store selling premium alcoholic drinks and cigars.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project included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market research, website design, promotional marketing materials and financial planning using Excel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Market research was conducted using a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questionnaire created in Google Forms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 to understand customer preferences and behaviour.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results of the research helped guide the design of the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website, promotional poster, social media post and video advertisement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goal was to apply research findings to create practical business solutions.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01E6F6-9B53-617B-0796-ADCC9280E8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8765" y="7599636"/>
            <a:ext cx="2581635" cy="52394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5486400" cy="8229600"/>
          </a:xfrm>
          <a:prstGeom prst="rect">
            <a:avLst/>
          </a:prstGeom>
          <a:solidFill>
            <a:srgbClr val="DFDFE0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278761" y="626864"/>
            <a:ext cx="7559278" cy="14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800"/>
              </a:lnSpc>
              <a:buNone/>
            </a:pPr>
            <a:r>
              <a:rPr lang="en-US" sz="46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Market Research Questionnaire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2"/>
          <p:cNvSpPr/>
          <p:nvPr/>
        </p:nvSpPr>
        <p:spPr>
          <a:xfrm>
            <a:off x="6278761" y="2451735"/>
            <a:ext cx="7559278" cy="45348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A questionnaire was created using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Google Forms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 to collect data from potential customers.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questionnaire included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10 closed questions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 about alcohol purchasing habits and customer preferences.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Closed questions were used because they make the results easier to analyse and compare (Malhotra, 2019).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0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aim of the questionnaire was to understand: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lvl="1" indent="-342900" algn="l">
              <a:lnSpc>
                <a:spcPts val="2800"/>
              </a:lnSpc>
              <a:buSzPct val="100000"/>
              <a:buChar char="◦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interest in premium alcoholic drinks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lvl="1" indent="-342900" algn="l">
              <a:lnSpc>
                <a:spcPts val="2800"/>
              </a:lnSpc>
              <a:buSzPct val="100000"/>
              <a:buChar char="◦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willingness to visit a specialist shop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lvl="1" indent="-342900" algn="l">
              <a:lnSpc>
                <a:spcPts val="2800"/>
              </a:lnSpc>
              <a:buSzPct val="100000"/>
              <a:buChar char="◦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where customers usually buy alcohol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lvl="1" indent="-342900" algn="l">
              <a:lnSpc>
                <a:spcPts val="2800"/>
              </a:lnSpc>
              <a:buSzPct val="100000"/>
              <a:buChar char="◦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how customers discover new brands.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7E60692-DA77-2D66-524E-BA921F0168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48765" y="7705652"/>
            <a:ext cx="2581635" cy="52394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875BAB7-78B0-563C-98A8-3A39C710DB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44380"/>
            <a:ext cx="5486400" cy="26653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6B920CD-D365-43AD-1642-93DB49E00C0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113" y="2954155"/>
            <a:ext cx="5330174" cy="239934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FD78BDA-EEEB-3384-F65C-509A912F8B2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113" y="5529081"/>
            <a:ext cx="5330174" cy="270051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92731"/>
            <a:ext cx="5656421" cy="7069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Data Analysis</a:t>
            </a:r>
            <a:endParaRPr lang="en-US" sz="4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898208" y="2116693"/>
            <a:ext cx="3967996" cy="711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50"/>
              </a:lnSpc>
              <a:buNone/>
            </a:pPr>
            <a:r>
              <a:rPr lang="en-US" sz="5550" dirty="0">
                <a:solidFill>
                  <a:srgbClr val="383838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50%</a:t>
            </a:r>
            <a:endParaRPr lang="en-US" sz="5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014174" y="3088838"/>
            <a:ext cx="3736062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sz="2200" dirty="0">
                <a:solidFill>
                  <a:srgbClr val="383838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Interested in Premium Drinks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90" y="3564969"/>
            <a:ext cx="4176951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Respondents interested in premium alcoholic drinks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331023" y="2116693"/>
            <a:ext cx="3968115" cy="711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50"/>
              </a:lnSpc>
              <a:buNone/>
            </a:pPr>
            <a:r>
              <a:rPr lang="en-US" sz="5550" dirty="0">
                <a:solidFill>
                  <a:srgbClr val="383838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40%</a:t>
            </a:r>
            <a:endParaRPr lang="en-US" sz="5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900976" y="3088838"/>
            <a:ext cx="2828211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sz="2200" dirty="0">
                <a:solidFill>
                  <a:srgbClr val="383838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Maybe Interested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226606" y="3564969"/>
            <a:ext cx="4177070" cy="3361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Respondents who said maybe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9763958" y="2116693"/>
            <a:ext cx="3968115" cy="7110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50"/>
              </a:lnSpc>
              <a:buNone/>
            </a:pPr>
            <a:r>
              <a:rPr lang="en-US" sz="5550" dirty="0">
                <a:solidFill>
                  <a:srgbClr val="383838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60%</a:t>
            </a:r>
            <a:endParaRPr lang="en-US" sz="5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0305574" y="3088838"/>
            <a:ext cx="2884884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sz="2200" dirty="0">
                <a:solidFill>
                  <a:srgbClr val="383838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Social Media Discovery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659541" y="3564969"/>
            <a:ext cx="4177070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Respondents discover new brands through social media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93790" y="4467463"/>
            <a:ext cx="13042821" cy="23029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results showed that </a:t>
            </a:r>
            <a:r>
              <a:rPr lang="en-US" sz="16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50% of respondents were interested in premium alcoholic drinks</a:t>
            </a: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, while 40% said maybe.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This suggests that there is potential demand for higher quality alcoholic products.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survey also showed that </a:t>
            </a:r>
            <a:r>
              <a:rPr lang="en-US" sz="16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local off-licence shops and supermarkets are the main competitors</a:t>
            </a: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 in the alcohol retail market.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In addition, </a:t>
            </a:r>
            <a:r>
              <a:rPr lang="en-US" sz="16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60% of respondents discover new brands through social media</a:t>
            </a: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This information helped identify the </a:t>
            </a:r>
            <a:r>
              <a:rPr lang="en-US" sz="16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target audience and marketing channels</a:t>
            </a:r>
            <a:r>
              <a:rPr lang="en-US" sz="16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 for Booze Cruise (Kotler and Armstrong, 2021).</a:t>
            </a:r>
            <a:endParaRPr lang="en-US" sz="1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44B9B5B-78A1-4B0F-2BC2-154E601471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8765" y="7599636"/>
            <a:ext cx="2581635" cy="52394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5486400" cy="8229600"/>
          </a:xfrm>
          <a:prstGeom prst="rect">
            <a:avLst/>
          </a:prstGeom>
          <a:solidFill>
            <a:srgbClr val="DFDFE0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6280190" y="1290399"/>
            <a:ext cx="5954197" cy="744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Website Design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2"/>
          <p:cNvSpPr/>
          <p:nvPr/>
        </p:nvSpPr>
        <p:spPr>
          <a:xfrm>
            <a:off x="6280190" y="2374821"/>
            <a:ext cx="7556421" cy="39462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Booze Cruise website was designed with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two pages: Homepage and About Us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website uses a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dark colour scheme with gold accents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 to create a premium brand identity.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Product images of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whisky, craft gin and cigars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 were used to clearly communicate the business concept.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design was influenced by the research results which showed customer interest in premium products.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A clear layout and simple navigation were used to improve user experience.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876AA0-6A18-F43A-0CD5-5D8B77BE5C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48765" y="7599636"/>
            <a:ext cx="2581635" cy="5239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E9CC9D4-2C7D-FC69-CC11-1A73849F09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1295195"/>
            <a:ext cx="5731510" cy="19424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FB3454A-FF7A-ADF6-7113-484C5944728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77844"/>
            <a:ext cx="5731510" cy="22783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D09FA3-5491-2FBF-4878-BEC5D48DF34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56224"/>
            <a:ext cx="5731510" cy="133159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DFDFE0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93790" y="1029653"/>
            <a:ext cx="5954197" cy="744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Marketing Materials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2"/>
          <p:cNvSpPr/>
          <p:nvPr/>
        </p:nvSpPr>
        <p:spPr>
          <a:xfrm>
            <a:off x="793790" y="2114074"/>
            <a:ext cx="7556421" cy="4467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Several marketing materials were created to promote the Booze Cruise brand.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These included: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lvl="1" indent="-342900" algn="l">
              <a:lnSpc>
                <a:spcPts val="2850"/>
              </a:lnSpc>
              <a:buSzPct val="100000"/>
              <a:buChar char="◦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a promotional poster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lvl="1" indent="-342900" algn="l">
              <a:lnSpc>
                <a:spcPts val="2850"/>
              </a:lnSpc>
              <a:buSzPct val="100000"/>
              <a:buChar char="◦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a social media post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lvl="1" indent="-342900" algn="l">
              <a:lnSpc>
                <a:spcPts val="2850"/>
              </a:lnSpc>
              <a:buSzPct val="100000"/>
              <a:buChar char="◦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a marketing flyer.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designs focused on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premium visual style and simple messaging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 to reflect the specialist nature of the shop.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Social media promotion was used because the questionnaire showed that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many customers discover brands through social media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 (Chaffey and Ellis-Chadwick, 2019).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00721E-12E0-1943-B97F-D6C7E53D3E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4394" y="259080"/>
            <a:ext cx="4304030" cy="77114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108948"/>
            <a:ext cx="5954197" cy="744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Video Advertisement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2193369"/>
            <a:ext cx="7556421" cy="4309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A short video advertisement was created to promote the Booze Cruise concept.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video highlights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premium drinks, the shop atmosphere and the specialist product range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aim of the video was to communicate the brand message in a visual and engaging way.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The marketing approach was influenced by the research results which showed that customers respond to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online and visual marketing content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Video marketing can increase brand awareness and attract potential customers.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449949"/>
            <a:ext cx="9083278" cy="744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Reflection and Skills Development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3647837"/>
            <a:ext cx="13042821" cy="2131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This project helped develop several important business and digital skills.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I learned how to conduct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market research and analyse customer data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I also developed skills in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website design, digital marketing and financial planning using Excel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One important lesson was understanding how research findings can influence business decisions.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In the future, I would like to develop stronger skills in </a:t>
            </a:r>
            <a:r>
              <a:rPr lang="en-US" sz="1750" b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digital marketing strategies and video content creation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AE4BA7-DC0F-2B22-8A2A-5F7B3ECEC8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8765" y="7599636"/>
            <a:ext cx="2581635" cy="52394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407325"/>
            <a:ext cx="5954197" cy="744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850"/>
              </a:lnSpc>
              <a:buNone/>
            </a:pPr>
            <a:r>
              <a:rPr lang="en-US" sz="4650" dirty="0">
                <a:solidFill>
                  <a:srgbClr val="020202"/>
                </a:solidFill>
                <a:latin typeface="Arial" panose="020B0604020202020204" pitchFamily="34" charset="0"/>
                <a:ea typeface="PT Serif" pitchFamily="34" charset="-122"/>
                <a:cs typeface="Arial" panose="020B0604020202020204" pitchFamily="34" charset="0"/>
              </a:rPr>
              <a:t>References</a:t>
            </a:r>
            <a:endParaRPr lang="en-US" sz="4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360521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Chaffey, D. and Ellis-Chadwick, F. (2019) </a:t>
            </a:r>
            <a:r>
              <a:rPr lang="en-US" sz="1750" i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Digital Marketing: Strategy, Implementation and Practice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 Harlow: Pearson.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4223266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Kotler, P. and Armstrong, G. (2021) </a:t>
            </a:r>
            <a:r>
              <a:rPr lang="en-US" sz="1750" i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Principles of Marketing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 Harlow: Pearson.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90" y="4841319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Malhotra, N. (2019) </a:t>
            </a:r>
            <a:r>
              <a:rPr lang="en-US" sz="1750" i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Marketing Research: An Applied Orientation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 Harlow: Pearson.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3790" y="545937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Stair, R. and Reynolds, G. (2020) </a:t>
            </a:r>
            <a:r>
              <a:rPr lang="en-US" sz="1750" i="1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Principles of Information Systems</a:t>
            </a:r>
            <a:r>
              <a:rPr lang="en-US" sz="1750" dirty="0">
                <a:solidFill>
                  <a:srgbClr val="383838"/>
                </a:solidFill>
                <a:latin typeface="Arial" panose="020B0604020202020204" pitchFamily="34" charset="0"/>
                <a:ea typeface="DM Sans" pitchFamily="34" charset="-122"/>
                <a:cs typeface="Arial" panose="020B0604020202020204" pitchFamily="34" charset="0"/>
              </a:rPr>
              <a:t>. Boston: Cengage.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028F79-E3AE-0684-D4D5-437EB7BEE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8765" y="7599636"/>
            <a:ext cx="2581635" cy="52394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