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DB8BE41-3404-43B9-9C8F-80A79708C8BB}"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2078458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B8BE41-3404-43B9-9C8F-80A79708C8BB}"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541109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B8BE41-3404-43B9-9C8F-80A79708C8BB}"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1452100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DB8BE41-3404-43B9-9C8F-80A79708C8BB}"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2825779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DB8BE41-3404-43B9-9C8F-80A79708C8BB}" type="datetimeFigureOut">
              <a:rPr lang="en-GB" smtClean="0"/>
              <a:t>16/02/2021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3628037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DB8BE41-3404-43B9-9C8F-80A79708C8BB}" type="datetimeFigureOut">
              <a:rPr lang="en-GB" smtClean="0"/>
              <a:t>16/02/2021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2553438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B8BE41-3404-43B9-9C8F-80A79708C8BB}" type="datetimeFigureOut">
              <a:rPr lang="en-GB" smtClean="0"/>
              <a:t>16/02/2021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420898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B8BE41-3404-43B9-9C8F-80A79708C8BB}"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3584207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B8BE41-3404-43B9-9C8F-80A79708C8BB}"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42004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B8BE41-3404-43B9-9C8F-80A79708C8BB}"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131269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B8BE41-3404-43B9-9C8F-80A79708C8BB}"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77E93-E8D5-4402-B6B2-0217EDDA7482}" type="slidenum">
              <a:rPr lang="en-GB" smtClean="0"/>
              <a:t>‹#›</a:t>
            </a:fld>
            <a:endParaRPr lang="en-GB"/>
          </a:p>
        </p:txBody>
      </p:sp>
    </p:spTree>
    <p:extLst>
      <p:ext uri="{BB962C8B-B14F-4D97-AF65-F5344CB8AC3E}">
        <p14:creationId xmlns:p14="http://schemas.microsoft.com/office/powerpoint/2010/main" val="31768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B8BE41-3404-43B9-9C8F-80A79708C8BB}" type="datetimeFigureOut">
              <a:rPr lang="en-GB" smtClean="0"/>
              <a:t>16/02/2021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D77E93-E8D5-4402-B6B2-0217EDDA7482}" type="slidenum">
              <a:rPr lang="en-GB" smtClean="0"/>
              <a:t>‹#›</a:t>
            </a:fld>
            <a:endParaRPr lang="en-GB"/>
          </a:p>
        </p:txBody>
      </p:sp>
    </p:spTree>
    <p:extLst>
      <p:ext uri="{BB962C8B-B14F-4D97-AF65-F5344CB8AC3E}">
        <p14:creationId xmlns:p14="http://schemas.microsoft.com/office/powerpoint/2010/main" val="30701993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ncbi.nlm.nih.gov/pubmed/12021415" TargetMode="External"/><Relationship Id="rId13" Type="http://schemas.openxmlformats.org/officeDocument/2006/relationships/hyperlink" Target="https://scholar.google.com/scholar_lookup?journal=JAMA&amp;title=HDL+cholesterol+predicts+coronary+heart+disease+mortality+in+older+persons.&amp;author=MC+Corti&amp;author=JM+Guralnik&amp;author=ME+Salive&amp;author=T+Harris&amp;author=TS+Field&amp;volume=274&amp;issue=7&amp;publication_year=1995&amp;pages=539-544&amp;pmid=7629981&amp;" TargetMode="External"/><Relationship Id="rId18" Type="http://schemas.openxmlformats.org/officeDocument/2006/relationships/hyperlink" Target="https://www.ncbi.nlm.nih.gov/pubmed/7473035" TargetMode="External"/><Relationship Id="rId26" Type="http://schemas.openxmlformats.org/officeDocument/2006/relationships/hyperlink" Target="https://www.ncbi.nlm.nih.gov/pubmed/10918705" TargetMode="External"/><Relationship Id="rId3" Type="http://schemas.openxmlformats.org/officeDocument/2006/relationships/hyperlink" Target="https://scholar.google.com/scholar_lookup?journal=Brain+Behav+Immun&amp;title=The+inflammatory+response+is+an+integral+part+of+the+stress+response:+Implications+for+atherosclerosis,+insulin+resistance,+type+II+diabetes+and+metabolic+syndrome+X.&amp;author=Paul+H+Black&amp;volume=17&amp;issue=5&amp;publication_year=2003&amp;pages=350-364&amp;pmid=12946657&amp;" TargetMode="External"/><Relationship Id="rId21" Type="http://schemas.openxmlformats.org/officeDocument/2006/relationships/hyperlink" Target="https://scholar.google.com/scholar_lookup?journal=Psychol+Rev&amp;title=Arousal+and+physiological+toughness:+implications+for+mental+and+physical+health.&amp;author=RA+Dienstbier&amp;volume=96&amp;issue=1&amp;publication_year=1989&amp;pages=84-100&amp;pmid=2538855&amp;" TargetMode="External"/><Relationship Id="rId7" Type="http://schemas.openxmlformats.org/officeDocument/2006/relationships/hyperlink" Target="https://scholar.google.com/scholar_lookup?journal=Psychophysiology&amp;title=Social+neuroscience:+autonomic,+neuroendocrine,+and+immune+responses+to+stress.&amp;author=JT+Cacioppo&amp;volume=31&amp;issue=2&amp;publication_year=1994&amp;pages=113-128&amp;pmid=8153248&amp;" TargetMode="External"/><Relationship Id="rId12" Type="http://schemas.openxmlformats.org/officeDocument/2006/relationships/hyperlink" Target="https://www.ncbi.nlm.nih.gov/pubmed/7629981" TargetMode="External"/><Relationship Id="rId17" Type="http://schemas.openxmlformats.org/officeDocument/2006/relationships/hyperlink" Target="https://scholar.google.com/scholar_lookup?journal=Behav+Brain+Sci&amp;title=Neurobiology+of+the+structure+of+personality:+dopamine,+facilitation+of+incentive+motivation,+and+extraversion.&amp;author=RA+Depue&amp;author=PF+Collins&amp;volume=22&amp;issue=3&amp;publication_year=1999&amp;pages=491-569&amp;pmid=11301519&amp;" TargetMode="External"/><Relationship Id="rId25" Type="http://schemas.openxmlformats.org/officeDocument/2006/relationships/hyperlink" Target="https://scholar.google.com/scholar_lookup?journal=Health+Psychol&amp;title=Psychosocial+and+socioeconomic+factors+associated+with+glycated+hemoglobin+in+nondiabetic+middle-aged+men+and+women.&amp;author=Pamela+J+Feldman&amp;author=Andrew+Steptoe&amp;volume=22&amp;issue=4&amp;publication_year=2003&amp;pages=398-405&amp;pmid=12940396&amp;" TargetMode="External"/><Relationship Id="rId33" Type="http://schemas.openxmlformats.org/officeDocument/2006/relationships/hyperlink" Target="https://scholar.google.com/scholar_lookup?journal=Psychol+Aging&amp;title=Distinctive+late-life+challenges:+implications+for+coping+and+well-being.&amp;author=KC+Kling&amp;author=MM+Seltzer&amp;author=CD+Ryff&amp;volume=12&amp;issue=2&amp;publication_year=1997&amp;pages=288-295&amp;pmid=9189989&amp;" TargetMode="External"/><Relationship Id="rId2" Type="http://schemas.openxmlformats.org/officeDocument/2006/relationships/hyperlink" Target="https://www.ncbi.nlm.nih.gov/pubmed/12946657" TargetMode="External"/><Relationship Id="rId16" Type="http://schemas.openxmlformats.org/officeDocument/2006/relationships/hyperlink" Target="https://www.ncbi.nlm.nih.gov/pubmed/11301519" TargetMode="External"/><Relationship Id="rId20" Type="http://schemas.openxmlformats.org/officeDocument/2006/relationships/hyperlink" Target="https://www.ncbi.nlm.nih.gov/pubmed/2538855" TargetMode="External"/><Relationship Id="rId29" Type="http://schemas.openxmlformats.org/officeDocument/2006/relationships/hyperlink" Target="https://scholar.google.com/scholar_lookup?journal=J+Pers+Soc+Psychol&amp;title=A+dark+side+of+the+American+dream:+correlates+of+financial+success+as+a+central+life+aspiration.&amp;author=T+Kasser&amp;author=RM+Ryan&amp;volume=65&amp;issue=2&amp;publication_year=1993&amp;pages=410-422&amp;pmid=8366427&amp;" TargetMode="External"/><Relationship Id="rId1" Type="http://schemas.openxmlformats.org/officeDocument/2006/relationships/slideLayout" Target="../slideLayouts/slideLayout2.xml"/><Relationship Id="rId6" Type="http://schemas.openxmlformats.org/officeDocument/2006/relationships/hyperlink" Target="https://www.ncbi.nlm.nih.gov/pubmed/8153248" TargetMode="External"/><Relationship Id="rId11" Type="http://schemas.openxmlformats.org/officeDocument/2006/relationships/hyperlink" Target="https://scholar.google.com/scholar_lookup?journal=J+Pers+Soc+Psychol&amp;title=Age-related+differences+and+change+in+positive+and+negative+affect+over+23+years.&amp;author=ST+Charles&amp;author=CA+Reynolds&amp;author=M+Gatz&amp;volume=80&amp;issue=1&amp;publication_year=2001&amp;pages=136-151&amp;pmid=11195886&amp;" TargetMode="External"/><Relationship Id="rId24" Type="http://schemas.openxmlformats.org/officeDocument/2006/relationships/hyperlink" Target="https://www.ncbi.nlm.nih.gov/pubmed/12940396" TargetMode="External"/><Relationship Id="rId32" Type="http://schemas.openxmlformats.org/officeDocument/2006/relationships/hyperlink" Target="https://www.ncbi.nlm.nih.gov/pubmed/9189989" TargetMode="External"/><Relationship Id="rId5" Type="http://schemas.openxmlformats.org/officeDocument/2006/relationships/hyperlink" Target="https://scholar.google.com/scholar_lookup?journal=Biol+Psychiatry&amp;title=Association+of+depression+with+medical+illness:+does+cortisol+play+a+role?&amp;author=E+Sherwood+Brown&amp;author=Femina+P+Varghese&amp;author=Bruce+S+McEwen&amp;volume=55&amp;issue=1&amp;publication_year=2004&amp;pages=1-9&amp;pmid=14706419&amp;" TargetMode="External"/><Relationship Id="rId15" Type="http://schemas.openxmlformats.org/officeDocument/2006/relationships/hyperlink" Target="https://scholar.google.com/scholar_lookup?journal=Am+Psychol&amp;title=Affective+style,+psychopathology,+and+resilience:+brain+mechanisms+and+plasticity.&amp;author=RJ+Davidson&amp;volume=55&amp;issue=11&amp;publication_year=2000&amp;pages=1196-1214&amp;pmid=11280935&amp;" TargetMode="External"/><Relationship Id="rId23" Type="http://schemas.openxmlformats.org/officeDocument/2006/relationships/hyperlink" Target="https://scholar.google.com/scholar_lookup?journal=Psychosom+Med&amp;title=Healthy+older+adults%27+sleep+predicts+all-cause+mortality+at+4+to+19+years+of+follow-up.&amp;author=Mary+Amanda+Dew&amp;author=Carolyn+C+Hoch&amp;author=Daniel+J+Buysse&amp;author=Timothy+H+Monk&amp;author=Amy+E+Begley&amp;volume=65&amp;issue=1&amp;publication_year=2003&amp;pages=63-73&amp;pmid=12554816&amp;" TargetMode="External"/><Relationship Id="rId28" Type="http://schemas.openxmlformats.org/officeDocument/2006/relationships/hyperlink" Target="https://www.ncbi.nlm.nih.gov/pubmed/8366427" TargetMode="External"/><Relationship Id="rId10" Type="http://schemas.openxmlformats.org/officeDocument/2006/relationships/hyperlink" Target="https://www.ncbi.nlm.nih.gov/pubmed/11195886" TargetMode="External"/><Relationship Id="rId19" Type="http://schemas.openxmlformats.org/officeDocument/2006/relationships/hyperlink" Target="https://scholar.google.com/scholar_lookup?journal=J+Pers+Soc+Psychol&amp;title=Factors+predicting+the+subjective+well-being+of+nations.&amp;author=E+Diener&amp;author=M+Diener&amp;author=C+Diener&amp;volume=69&amp;issue=5&amp;publication_year=1995&amp;pages=851-864&amp;pmid=7473035&amp;" TargetMode="External"/><Relationship Id="rId31" Type="http://schemas.openxmlformats.org/officeDocument/2006/relationships/hyperlink" Target="https://scholar.google.com/scholar_lookup?journal=J+Pers+Soc+Psychol&amp;title=Optimizing+well-being:+the+empirical+encounter+of+two+traditions.&amp;author=Corey+L+M+Keyes&amp;author=Dov+Shmotkin&amp;author=Carol+D+Ryff&amp;volume=82&amp;issue=6&amp;publication_year=2002&amp;pages=1007-1022&amp;pmid=12051575&amp;" TargetMode="External"/><Relationship Id="rId4" Type="http://schemas.openxmlformats.org/officeDocument/2006/relationships/hyperlink" Target="https://www.ncbi.nlm.nih.gov/pubmed/14706419" TargetMode="External"/><Relationship Id="rId9" Type="http://schemas.openxmlformats.org/officeDocument/2006/relationships/hyperlink" Target="https://scholar.google.com/scholar_lookup?journal=Psychosom+Med&amp;title=Loneliness+and+health:+potential+mechanisms.&amp;author=John+T+Cacioppo&amp;author=Louise+C+Hawkley&amp;author=L+Elizabeth+Crawford&amp;author=John+M+Ernst&amp;author=Mary+H+Burleson&amp;volume=64&amp;issue=3&amp;publication_year=2002&amp;pages=407-417&amp;pmid=12021415&amp;" TargetMode="External"/><Relationship Id="rId14" Type="http://schemas.openxmlformats.org/officeDocument/2006/relationships/hyperlink" Target="https://www.ncbi.nlm.nih.gov/pubmed/11280935" TargetMode="External"/><Relationship Id="rId22" Type="http://schemas.openxmlformats.org/officeDocument/2006/relationships/hyperlink" Target="https://www.ncbi.nlm.nih.gov/pubmed/12554816" TargetMode="External"/><Relationship Id="rId27" Type="http://schemas.openxmlformats.org/officeDocument/2006/relationships/hyperlink" Target="https://scholar.google.com/scholar_lookup?journal=JAMA&amp;title=Pituitary-adrenal+and+autonomic+responses+to+stress+in+women+after+sexual+and+physical+abuse+in+childhood.&amp;author=C+Heim&amp;author=DJ+Newport&amp;author=S+Heit&amp;author=YP+Graham&amp;author=M+Wilcox&amp;volume=284&amp;issue=5&amp;publication_year=2000&amp;pages=592-597&amp;pmid=10918705&amp;" TargetMode="External"/><Relationship Id="rId30" Type="http://schemas.openxmlformats.org/officeDocument/2006/relationships/hyperlink" Target="https://www.ncbi.nlm.nih.gov/pubmed/12051575" TargetMode="External"/></Relationships>
</file>

<file path=ppt/slides/_rels/slide13.xml.rels><?xml version="1.0" encoding="UTF-8" standalone="yes"?>
<Relationships xmlns="http://schemas.openxmlformats.org/package/2006/relationships"><Relationship Id="rId13" Type="http://schemas.openxmlformats.org/officeDocument/2006/relationships/hyperlink" Target="https://scholar.google.com/scholar_lookup?journal=Soc+Sci+Med&amp;title=Social+inequalities+in+health:+next+questions+and+converging+evidence.&amp;author=M+Marmot&amp;author=CD+Ryff&amp;author=LL+Bumpass&amp;author=M+Shipley&amp;author=NF+Marks&amp;volume=44&amp;issue=6&amp;publication_year=1997&amp;pages=901-910&amp;pmid=9080570&amp;" TargetMode="External"/><Relationship Id="rId18" Type="http://schemas.openxmlformats.org/officeDocument/2006/relationships/hyperlink" Target="https://www.ncbi.nlm.nih.gov/pubmed/11914451" TargetMode="External"/><Relationship Id="rId26" Type="http://schemas.openxmlformats.org/officeDocument/2006/relationships/hyperlink" Target="https://www.ncbi.nlm.nih.gov/pubmed/10867583" TargetMode="External"/><Relationship Id="rId39" Type="http://schemas.openxmlformats.org/officeDocument/2006/relationships/hyperlink" Target="https://www.ncbi.nlm.nih.gov/pubmed/12946654" TargetMode="External"/><Relationship Id="rId3" Type="http://schemas.openxmlformats.org/officeDocument/2006/relationships/hyperlink" Target="https://scholar.google.com/scholar_lookup?journal=Brain+Behav+Immun&amp;title=Cortisol+responses+to+mild+psychological+stress+are+inversely+associated+with+proinflammatory+cytokines.&amp;author=Sabine+R+Kunz-Ebrecht&amp;author=Vidya+Mohamed-Ali&amp;author=Pamela+J+Feldman&amp;author=Clemens+Kirschbaum&amp;author=Andrew+Steptoe&amp;volume=17&amp;issue=5&amp;publication_year=2003&amp;pages=373-383&amp;pmid=12946659&amp;" TargetMode="External"/><Relationship Id="rId21" Type="http://schemas.openxmlformats.org/officeDocument/2006/relationships/hyperlink" Target="https://scholar.google.com/scholar_lookup?journal=J+Pers+Soc+Psychol&amp;title=The+effect+of+age+on+positive+and+negative+affect:+a+developmental+perspective+on+happiness.&amp;author=DK+Mroczek&amp;author=CM+Kolarz&amp;volume=75&amp;issue=5&amp;publication_year=1998&amp;pages=1333-1349&amp;pmid=9866191&amp;" TargetMode="External"/><Relationship Id="rId34" Type="http://schemas.openxmlformats.org/officeDocument/2006/relationships/hyperlink" Target="https://www.ncbi.nlm.nih.gov/pmc/articles/PMC31909/" TargetMode="External"/><Relationship Id="rId42" Type="http://schemas.openxmlformats.org/officeDocument/2006/relationships/hyperlink" Target="https://scholar.google.com/scholar_lookup?journal=J+Natl+Cancer+Inst&amp;title=Diurnal+cortisol+rhythm+as+a+predictor+of+breast+cancer+survival.&amp;author=SE+Sephton&amp;author=RM+Sapolsky&amp;author=HC+Kraemer&amp;author=D+Spiegel&amp;volume=92&amp;issue=12&amp;publication_year=2000&amp;pages=994-1000&amp;pmid=10861311&amp;" TargetMode="External"/><Relationship Id="rId47" Type="http://schemas.openxmlformats.org/officeDocument/2006/relationships/hyperlink" Target="https://www.ncbi.nlm.nih.gov/pubmed/8668748" TargetMode="External"/><Relationship Id="rId50" Type="http://schemas.openxmlformats.org/officeDocument/2006/relationships/hyperlink" Target="https://scholar.google.com/scholar_lookup?journal=Psychol+Sci&amp;title=Making+a+life+worth+living:+neural+correlates+of+well-being.&amp;author=Heather+L+Urry&amp;author=Jack+B+Nitschke&amp;author=Isa+Dolski&amp;author=Daren+C+Jackson&amp;author=Kim+M+Dalton&amp;volume=15&amp;issue=6&amp;publication_year=2004&amp;pages=367-372&amp;pmid=15147488&amp;" TargetMode="External"/><Relationship Id="rId7" Type="http://schemas.openxmlformats.org/officeDocument/2006/relationships/hyperlink" Target="https://scholar.google.com/scholar_lookup?journal=J+Occup+Health+Psychol&amp;title=Stress+and+workload+of+men+and+women+in+high-ranking+positions.&amp;author=U+Lundberg&amp;author=M+Frankenhaeuser&amp;volume=4&amp;issue=2&amp;publication_year=1999&amp;pages=142-151&amp;pmid=10212866&amp;" TargetMode="External"/><Relationship Id="rId12" Type="http://schemas.openxmlformats.org/officeDocument/2006/relationships/hyperlink" Target="https://www.ncbi.nlm.nih.gov/pubmed/9080570" TargetMode="External"/><Relationship Id="rId17" Type="http://schemas.openxmlformats.org/officeDocument/2006/relationships/hyperlink" Target="https://scholar.google.com/scholar_lookup?journal=Health+Psychol&amp;title=Chronic+psychological+stress+and+the+regulation+of+pro-inflammatory+cytokines:+a+glucocorticoid-resistance+model.&amp;author=Gregory+E+Miller&amp;author=Sheldon+Cohen&amp;author=A+Kim+Ritchey&amp;volume=21&amp;issue=6&amp;publication_year=2002&amp;pages=531-541&amp;pmid=12433005&amp;" TargetMode="External"/><Relationship Id="rId25" Type="http://schemas.openxmlformats.org/officeDocument/2006/relationships/hyperlink" Target="https://scholar.google.com/scholar_lookup?journal=Annu+Rev+Psychol&amp;title=On+happiness+and+human+potentials:+a+review+of+research+on+hedonic+and+eudaimonic+well-being.&amp;author=RM+Ryan&amp;author=EL+Deci&amp;volume=52&amp;publication_year=2001&amp;pages=141-166&amp;pmid=11148302&amp;" TargetMode="External"/><Relationship Id="rId33" Type="http://schemas.openxmlformats.org/officeDocument/2006/relationships/hyperlink" Target="https://scholar.google.com/scholar_lookup?journal=Am+J+Epidemiol&amp;title=Risk+factors+for+coronary+heart+disease+among+older+men+and+women:+a+prospective+study+of+community-dwelling+elderly.&amp;author=T+Seeman&amp;author=C+Mendes+de+Leon&amp;author=L+Berkman&amp;author=A+Ostfeld&amp;volume=138&amp;issue=12&amp;publication_year=1993&amp;pages=1037-1049&amp;pmid=8266906&amp;" TargetMode="External"/><Relationship Id="rId38" Type="http://schemas.openxmlformats.org/officeDocument/2006/relationships/hyperlink" Target="https://scholar.google.com/scholar_lookup?journal=Brain+Res&amp;title=Why+do+we+sleep?&amp;author=TJ+Sejnowski&amp;author=A+Destexhe&amp;volume=886&amp;issue=1-2&amp;publication_year=2000&amp;pages=208-223&amp;pmid=11119697&amp;" TargetMode="External"/><Relationship Id="rId46" Type="http://schemas.openxmlformats.org/officeDocument/2006/relationships/hyperlink" Target="https://scholar.google.com/scholar_lookup?journal=J+Pers+Soc+Psychol&amp;title=Are+self-enhancing+cognitions+associated+with+healthy+or+unhealthy+biological+profiles?&amp;author=Shelley+E+Taylor&amp;author=Jennifer+S+Lerner&amp;author=David+K+Sherman&amp;author=Rebecca+M+Sage&amp;author=Nina+K+McDowell&amp;volume=85&amp;issue=4&amp;publication_year=2003&amp;pages=605-615&amp;pmid=14561115&amp;" TargetMode="External"/><Relationship Id="rId2" Type="http://schemas.openxmlformats.org/officeDocument/2006/relationships/hyperlink" Target="https://www.ncbi.nlm.nih.gov/pubmed/12946659" TargetMode="External"/><Relationship Id="rId16" Type="http://schemas.openxmlformats.org/officeDocument/2006/relationships/hyperlink" Target="https://www.ncbi.nlm.nih.gov/pubmed/12433005" TargetMode="External"/><Relationship Id="rId20" Type="http://schemas.openxmlformats.org/officeDocument/2006/relationships/hyperlink" Target="https://www.ncbi.nlm.nih.gov/pubmed/9866191" TargetMode="External"/><Relationship Id="rId29" Type="http://schemas.openxmlformats.org/officeDocument/2006/relationships/hyperlink" Target="https://scholar.google.com/scholar_lookup?journal=J+Health+Soc+Behav&amp;title=Status+inequalities,+perceived+discrimination,+and+eudaimonic+well-being:+do+the+challenges+of+minority+life+hone+purpose+and+growth?&amp;author=Carol+D+Ryff&amp;author=Corey+L+Keyes&amp;author=Diane+L+Hughes&amp;volume=44&amp;issue=3&amp;publication_year=2003&amp;pages=275-291&amp;pmid=14582308&amp;" TargetMode="External"/><Relationship Id="rId41" Type="http://schemas.openxmlformats.org/officeDocument/2006/relationships/hyperlink" Target="https://www.ncbi.nlm.nih.gov/pubmed/10861311" TargetMode="External"/><Relationship Id="rId54" Type="http://schemas.openxmlformats.org/officeDocument/2006/relationships/hyperlink" Target="https://scholar.google.com/scholar_lookup?journal=J+Abnorm+Psychol&amp;title=Testing+a+tripartite+model:+II.+Exploring+the+symptom+structure+of+anxiety+and+depression+in+student,+adult,+and+patient+samples.&amp;author=D+Watson&amp;author=LA+Clark&amp;author=K+Weber&amp;author=JS+Assenheimer&amp;author=ME+Strauss&amp;volume=104&amp;issue=1&amp;publication_year=1995&amp;pages=15-25&amp;pmid=7897037&amp;" TargetMode="External"/><Relationship Id="rId1" Type="http://schemas.openxmlformats.org/officeDocument/2006/relationships/slideLayout" Target="../slideLayouts/slideLayout2.xml"/><Relationship Id="rId6" Type="http://schemas.openxmlformats.org/officeDocument/2006/relationships/hyperlink" Target="https://www.ncbi.nlm.nih.gov/pubmed/10212866" TargetMode="External"/><Relationship Id="rId11" Type="http://schemas.openxmlformats.org/officeDocument/2006/relationships/hyperlink" Target="https://scholar.google.com/scholar_lookup?journal=Sleep&amp;title=Nightcap:+a+home-based+sleep+monitoring+system.&amp;author=A+Mamelak&amp;author=JA+Hobson&amp;volume=12&amp;issue=2&amp;publication_year=1989&amp;pages=157-166&amp;pmid=2711091&amp;" TargetMode="External"/><Relationship Id="rId24" Type="http://schemas.openxmlformats.org/officeDocument/2006/relationships/hyperlink" Target="https://www.ncbi.nlm.nih.gov/pubmed/11148302" TargetMode="External"/><Relationship Id="rId32" Type="http://schemas.openxmlformats.org/officeDocument/2006/relationships/hyperlink" Target="https://www.ncbi.nlm.nih.gov/pubmed/8266906" TargetMode="External"/><Relationship Id="rId37" Type="http://schemas.openxmlformats.org/officeDocument/2006/relationships/hyperlink" Target="https://www.ncbi.nlm.nih.gov/pubmed/11119697" TargetMode="External"/><Relationship Id="rId40" Type="http://schemas.openxmlformats.org/officeDocument/2006/relationships/hyperlink" Target="https://scholar.google.com/scholar_lookup?journal=Brain+Behav+Immun&amp;title=Circadian+disruption+in+cancer:+a+neuroendocrine-immune+pathway+from+stress+to+disease?&amp;author=Sandra+Sephton&amp;author=David+Spiegel&amp;volume=17&amp;issue=5&amp;publication_year=2003&amp;pages=321-328&amp;pmid=12946654&amp;" TargetMode="External"/><Relationship Id="rId45" Type="http://schemas.openxmlformats.org/officeDocument/2006/relationships/hyperlink" Target="https://www.ncbi.nlm.nih.gov/pubmed/14561115" TargetMode="External"/><Relationship Id="rId53" Type="http://schemas.openxmlformats.org/officeDocument/2006/relationships/hyperlink" Target="https://www.ncbi.nlm.nih.gov/pubmed/7897037" TargetMode="External"/><Relationship Id="rId5" Type="http://schemas.openxmlformats.org/officeDocument/2006/relationships/hyperlink" Target="https://scholar.google.com/scholar_lookup?journal=Psychol+Aging&amp;title=The+role+of+self-enhancing+evaluations+in+a+successful+life+transition.&amp;author=Christine+Man+Lai+Kwan&amp;author=Gayle+Dienberg+Love&amp;author=Carol+D+Ryff&amp;author=Marilyn+J+Essex&amp;volume=18&amp;issue=1&amp;publication_year=2003&amp;pages=3-12&amp;pmid=12641308&amp;" TargetMode="External"/><Relationship Id="rId15" Type="http://schemas.openxmlformats.org/officeDocument/2006/relationships/hyperlink" Target="https://scholar.google.com/scholar_lookup?journal=Dev+Psychopathol&amp;title=Major+depression+and+the+stress+system:+a+life+span+perspective.&amp;author=SE+Meyer&amp;author=GP+Chrousos&amp;author=PW+Gold&amp;volume=13&amp;issue=3&amp;publication_year=2001&amp;pages=565-580&amp;pmid=11523848&amp;" TargetMode="External"/><Relationship Id="rId23" Type="http://schemas.openxmlformats.org/officeDocument/2006/relationships/hyperlink" Target="https://scholar.google.com/scholar_lookup?journal=Psychol+Bull&amp;title=On+the+bipolarity+of+positive+and+negative+affect.&amp;author=JA+Russell&amp;author=JM+Carroll&amp;volume=125&amp;issue=1&amp;publication_year=1999&amp;pages=3-30&amp;pmid=9990843&amp;" TargetMode="External"/><Relationship Id="rId28" Type="http://schemas.openxmlformats.org/officeDocument/2006/relationships/hyperlink" Target="https://www.ncbi.nlm.nih.gov/pubmed/14582308" TargetMode="External"/><Relationship Id="rId36" Type="http://schemas.openxmlformats.org/officeDocument/2006/relationships/hyperlink" Target="https://scholar.google.com/scholar_lookup?journal=Proc+Natl+Acad+Sci+U+S+A&amp;title=Allostatic+load+as+a+marker+of+cumulative+biological+risk:+MacArthur+studies+of+successful+aging.&amp;author=TE+Seeman&amp;author=BS+McEwen&amp;author=JW+Rowe&amp;author=BH+Singer&amp;volume=98&amp;issue=8&amp;publication_year=2001&amp;pages=4770-4775&amp;pmid=11287659&amp;" TargetMode="External"/><Relationship Id="rId49" Type="http://schemas.openxmlformats.org/officeDocument/2006/relationships/hyperlink" Target="https://www.ncbi.nlm.nih.gov/pubmed/15147488" TargetMode="External"/><Relationship Id="rId10" Type="http://schemas.openxmlformats.org/officeDocument/2006/relationships/hyperlink" Target="https://www.ncbi.nlm.nih.gov/pubmed/2711091" TargetMode="External"/><Relationship Id="rId19" Type="http://schemas.openxmlformats.org/officeDocument/2006/relationships/hyperlink" Target="https://scholar.google.com/scholar_lookup?journal=Psychosom+Med&amp;title=Socioeconomic+status+and+health:+the+role+of+sleep.&amp;author=Philip+J+Moore&amp;author=Nancy+E+Adler&amp;author=David+R+Williams&amp;author=James+S+Jackson&amp;volume=64&amp;issue=2&amp;publication_year=2002&amp;pages=337-344&amp;pmid=11914451&amp;" TargetMode="External"/><Relationship Id="rId31" Type="http://schemas.openxmlformats.org/officeDocument/2006/relationships/hyperlink" Target="https://scholar.google.com/scholar_lookup?journal=Endocr+Rev&amp;title=How+do+glucocorticoids+influence+stress+responses?+Integrating+permissive,+suppressive,+stimulatory,+and+preparative+actions.&amp;author=RM+Sapolsky&amp;author=LM+Romero&amp;author=AU+Munck&amp;volume=21&amp;issue=1&amp;publication_year=2000&amp;pages=55-89&amp;pmid=10696570&amp;" TargetMode="External"/><Relationship Id="rId44" Type="http://schemas.openxmlformats.org/officeDocument/2006/relationships/hyperlink" Target="https://scholar.google.com/scholar_lookup?journal=Ann+N+Y+Acad+Sci&amp;title=Hierarchies+of+life+histories+and+associated+health+risks.&amp;author=B+Singer&amp;author=CD+Ryff&amp;volume=896&amp;publication_year=1999&amp;pages=96-115&amp;pmid=10681891&amp;" TargetMode="External"/><Relationship Id="rId52" Type="http://schemas.openxmlformats.org/officeDocument/2006/relationships/hyperlink" Target="https://scholar.google.com/scholar_lookup?journal=J+Pers+Soc+Psychol&amp;title=Development+and+validation+of+brief+measures+of+positive+and+negative+affect:+the+PANAS+scales.&amp;author=D+Watson&amp;author=LA+Clark&amp;author=A+Tellegen&amp;volume=54&amp;issue=6&amp;publication_year=1988&amp;pages=1063-1070&amp;pmid=3397865&amp;" TargetMode="External"/><Relationship Id="rId4" Type="http://schemas.openxmlformats.org/officeDocument/2006/relationships/hyperlink" Target="https://www.ncbi.nlm.nih.gov/pubmed/12641308" TargetMode="External"/><Relationship Id="rId9" Type="http://schemas.openxmlformats.org/officeDocument/2006/relationships/hyperlink" Target="https://scholar.google.com/scholar_lookup?journal=Brain+Behav+Immun&amp;title=Bi-directional+immune-brain+communication:+Implications+for+understanding+stress,+pain,+and+cognition.&amp;author=Steven+F+Maier&amp;volume=17&amp;issue=2&amp;publication_year=2003&amp;pages=69-85&amp;pmid=12676570&amp;" TargetMode="External"/><Relationship Id="rId14" Type="http://schemas.openxmlformats.org/officeDocument/2006/relationships/hyperlink" Target="https://www.ncbi.nlm.nih.gov/pubmed/11523848" TargetMode="External"/><Relationship Id="rId22" Type="http://schemas.openxmlformats.org/officeDocument/2006/relationships/hyperlink" Target="https://www.ncbi.nlm.nih.gov/pubmed/9990843" TargetMode="External"/><Relationship Id="rId27" Type="http://schemas.openxmlformats.org/officeDocument/2006/relationships/hyperlink" Target="https://scholar.google.com/scholar_lookup?journal=Psychother+Psychosom&amp;title=Biopsychosocial+challenges+of+the+new+millennium.&amp;author=CD+Ryff&amp;author=BH+Singer&amp;volume=69&amp;issue=4&amp;publication_year=2000&amp;pages=170-177&amp;pmid=10867583&amp;" TargetMode="External"/><Relationship Id="rId30" Type="http://schemas.openxmlformats.org/officeDocument/2006/relationships/hyperlink" Target="https://www.ncbi.nlm.nih.gov/pubmed/10696570" TargetMode="External"/><Relationship Id="rId35" Type="http://schemas.openxmlformats.org/officeDocument/2006/relationships/hyperlink" Target="https://www.ncbi.nlm.nih.gov/pubmed/11287659" TargetMode="External"/><Relationship Id="rId43" Type="http://schemas.openxmlformats.org/officeDocument/2006/relationships/hyperlink" Target="https://www.ncbi.nlm.nih.gov/pubmed/10681891" TargetMode="External"/><Relationship Id="rId48" Type="http://schemas.openxmlformats.org/officeDocument/2006/relationships/hyperlink" Target="https://scholar.google.com/scholar_lookup?journal=Psychol+Bull&amp;title=The+relationship+between+social+support+and+physiological+processes:+a+review+with+emphasis+on+underlying+mechanisms+and+implications+for+health.&amp;author=BN+Uchino&amp;author=JT+Cacioppo&amp;author=JK+Kiecolt-Glaser&amp;volume=119&amp;issue=3&amp;publication_year=1996&amp;pages=488-531&amp;pmid=8668748&amp;" TargetMode="External"/><Relationship Id="rId8" Type="http://schemas.openxmlformats.org/officeDocument/2006/relationships/hyperlink" Target="https://www.ncbi.nlm.nih.gov/pubmed/12676570" TargetMode="External"/><Relationship Id="rId51" Type="http://schemas.openxmlformats.org/officeDocument/2006/relationships/hyperlink" Target="https://www.ncbi.nlm.nih.gov/pubmed/339786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The Biology of Well-being</a:t>
            </a:r>
            <a:endParaRPr lang="en-GB" dirty="0"/>
          </a:p>
        </p:txBody>
      </p:sp>
      <p:sp>
        <p:nvSpPr>
          <p:cNvPr id="3" name="Subtitle 2"/>
          <p:cNvSpPr>
            <a:spLocks noGrp="1"/>
          </p:cNvSpPr>
          <p:nvPr>
            <p:ph type="subTitle" idx="1"/>
          </p:nvPr>
        </p:nvSpPr>
        <p:spPr/>
        <p:txBody>
          <a:bodyPr/>
          <a:lstStyle/>
          <a:p>
            <a:r>
              <a:rPr lang="en-GB" dirty="0" smtClean="0"/>
              <a:t>An example</a:t>
            </a:r>
            <a:endParaRPr lang="en-GB" dirty="0"/>
          </a:p>
        </p:txBody>
      </p:sp>
    </p:spTree>
    <p:extLst>
      <p:ext uri="{BB962C8B-B14F-4D97-AF65-F5344CB8AC3E}">
        <p14:creationId xmlns:p14="http://schemas.microsoft.com/office/powerpoint/2010/main" val="2479797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Biology and well-being</a:t>
            </a:r>
            <a:endParaRPr lang="en-GB" dirty="0"/>
          </a:p>
        </p:txBody>
      </p:sp>
      <p:sp>
        <p:nvSpPr>
          <p:cNvPr id="3" name="Content Placeholder 2"/>
          <p:cNvSpPr>
            <a:spLocks noGrp="1"/>
          </p:cNvSpPr>
          <p:nvPr>
            <p:ph idx="1"/>
          </p:nvPr>
        </p:nvSpPr>
        <p:spPr/>
        <p:txBody>
          <a:bodyPr/>
          <a:lstStyle/>
          <a:p>
            <a:r>
              <a:rPr lang="en-GB" dirty="0" smtClean="0"/>
              <a:t>In </a:t>
            </a:r>
            <a:r>
              <a:rPr lang="en-GB" dirty="0"/>
              <a:t>this session we will explore how individual genetic differences may impact on </a:t>
            </a:r>
            <a:r>
              <a:rPr lang="en-GB" dirty="0" smtClean="0"/>
              <a:t>well-being </a:t>
            </a:r>
            <a:r>
              <a:rPr lang="en-GB" dirty="0"/>
              <a:t>and how an understanding of these differences may provide the blueprint for ensuring optimal </a:t>
            </a:r>
            <a:r>
              <a:rPr lang="en-GB" dirty="0" smtClean="0"/>
              <a:t>well-being</a:t>
            </a:r>
            <a:r>
              <a:rPr lang="en-GB" dirty="0"/>
              <a:t>. </a:t>
            </a:r>
            <a:endParaRPr lang="en-GB" dirty="0" smtClean="0"/>
          </a:p>
          <a:p>
            <a:endParaRPr lang="en-GB" dirty="0" smtClean="0"/>
          </a:p>
          <a:p>
            <a:r>
              <a:rPr lang="en-GB" dirty="0" smtClean="0"/>
              <a:t>We will consider the value in exploring the biological underpinnings of well-being and whether this can be a topic for exploration within </a:t>
            </a:r>
            <a:r>
              <a:rPr lang="en-GB" dirty="0" err="1" smtClean="0"/>
              <a:t>te</a:t>
            </a:r>
            <a:r>
              <a:rPr lang="en-GB" dirty="0" smtClean="0"/>
              <a:t> module assessments.</a:t>
            </a:r>
            <a:endParaRPr lang="en-GB" dirty="0"/>
          </a:p>
        </p:txBody>
      </p:sp>
    </p:spTree>
    <p:extLst>
      <p:ext uri="{BB962C8B-B14F-4D97-AF65-F5344CB8AC3E}">
        <p14:creationId xmlns:p14="http://schemas.microsoft.com/office/powerpoint/2010/main" val="2808474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More than the absence of ill-health</a:t>
            </a:r>
            <a:endParaRPr lang="en-GB" dirty="0"/>
          </a:p>
        </p:txBody>
      </p:sp>
      <p:sp>
        <p:nvSpPr>
          <p:cNvPr id="3" name="Content Placeholder 2"/>
          <p:cNvSpPr>
            <a:spLocks noGrp="1"/>
          </p:cNvSpPr>
          <p:nvPr>
            <p:ph idx="1"/>
          </p:nvPr>
        </p:nvSpPr>
        <p:spPr/>
        <p:txBody>
          <a:bodyPr/>
          <a:lstStyle/>
          <a:p>
            <a:r>
              <a:rPr lang="en-GB" dirty="0" smtClean="0"/>
              <a:t>Defining human health as more than the absence of illness has been a long-standing though elusive objective (World Health Organization 1948). One route to advancing health, construed as the presence of wellness, is to focus on what it means to flourish, such as having a sense of purpose and direction in life, good-quality relationships with others, and opportunities to realize one’s potential (</a:t>
            </a:r>
            <a:r>
              <a:rPr lang="en-GB" dirty="0" err="1" smtClean="0"/>
              <a:t>Ryff</a:t>
            </a:r>
            <a:r>
              <a:rPr lang="en-GB" dirty="0" smtClean="0"/>
              <a:t> &amp; Singer 1998)</a:t>
            </a:r>
            <a:endParaRPr lang="en-GB" dirty="0"/>
          </a:p>
        </p:txBody>
      </p:sp>
    </p:spTree>
    <p:extLst>
      <p:ext uri="{BB962C8B-B14F-4D97-AF65-F5344CB8AC3E}">
        <p14:creationId xmlns:p14="http://schemas.microsoft.com/office/powerpoint/2010/main" val="3610297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the science say?</a:t>
            </a:r>
            <a:endParaRPr lang="en-GB" dirty="0"/>
          </a:p>
        </p:txBody>
      </p:sp>
      <p:sp>
        <p:nvSpPr>
          <p:cNvPr id="3" name="Content Placeholder 2"/>
          <p:cNvSpPr>
            <a:spLocks noGrp="1"/>
          </p:cNvSpPr>
          <p:nvPr>
            <p:ph idx="1"/>
          </p:nvPr>
        </p:nvSpPr>
        <p:spPr/>
        <p:txBody>
          <a:bodyPr/>
          <a:lstStyle/>
          <a:p>
            <a:endParaRPr lang="en-GB" dirty="0" smtClean="0"/>
          </a:p>
          <a:p>
            <a:r>
              <a:rPr lang="en-GB" dirty="0" smtClean="0"/>
              <a:t>Of critical importance is mapping the physiological substrates of human flourishing. The core hypothesis of positive health, in fact, is that the experience of well-being contributes to the effective functioning of multiple biological systems, which may help keep the organism from succumbing to disease, or, when illness or adversity occurs, may help promote rapid recovery</a:t>
            </a:r>
            <a:endParaRPr lang="en-GB" dirty="0"/>
          </a:p>
        </p:txBody>
      </p:sp>
    </p:spTree>
    <p:extLst>
      <p:ext uri="{BB962C8B-B14F-4D97-AF65-F5344CB8AC3E}">
        <p14:creationId xmlns:p14="http://schemas.microsoft.com/office/powerpoint/2010/main" val="3042631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Well-being across the lifespan</a:t>
            </a:r>
            <a:endParaRPr lang="en-GB" dirty="0"/>
          </a:p>
        </p:txBody>
      </p:sp>
      <p:sp>
        <p:nvSpPr>
          <p:cNvPr id="3" name="Content Placeholder 2"/>
          <p:cNvSpPr>
            <a:spLocks noGrp="1"/>
          </p:cNvSpPr>
          <p:nvPr>
            <p:ph idx="1"/>
          </p:nvPr>
        </p:nvSpPr>
        <p:spPr/>
        <p:txBody>
          <a:bodyPr/>
          <a:lstStyle/>
          <a:p>
            <a:r>
              <a:rPr lang="en-GB" dirty="0" smtClean="0"/>
              <a:t>A large body of empirical research has examined how well-being varies by socio-demographic factors such as one’s age, gender, socio-economic status, race/ ethnicity or culture (e.g. </a:t>
            </a:r>
            <a:r>
              <a:rPr lang="en-GB" dirty="0" err="1" smtClean="0"/>
              <a:t>Ryff</a:t>
            </a:r>
            <a:r>
              <a:rPr lang="en-GB" dirty="0" smtClean="0"/>
              <a:t> &amp; Singer 2002a; </a:t>
            </a:r>
            <a:r>
              <a:rPr lang="en-GB" dirty="0" err="1" smtClean="0"/>
              <a:t>Ryff</a:t>
            </a:r>
            <a:r>
              <a:rPr lang="en-GB" dirty="0" smtClean="0"/>
              <a:t> et al. 2003). A further line of inquiry has focused on how wellbeing is affected by various challenges in life, such as parenthood, including having a child with disabilities, growing up with an alcoholic parent, giving care to an ill or disabled significant other, or experiencing relocation (e.g. Kling et al. 1997; </a:t>
            </a:r>
            <a:r>
              <a:rPr lang="en-GB" dirty="0" err="1" smtClean="0"/>
              <a:t>Ryff</a:t>
            </a:r>
            <a:r>
              <a:rPr lang="en-GB" dirty="0" smtClean="0"/>
              <a:t> et al. 2002). These diverse studies have been conducted with both national and local samples, using cross-sectional as well as longitudinal designs.</a:t>
            </a:r>
            <a:endParaRPr lang="en-GB" dirty="0"/>
          </a:p>
        </p:txBody>
      </p:sp>
    </p:spTree>
    <p:extLst>
      <p:ext uri="{BB962C8B-B14F-4D97-AF65-F5344CB8AC3E}">
        <p14:creationId xmlns:p14="http://schemas.microsoft.com/office/powerpoint/2010/main" val="2537323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Psychological and Social</a:t>
            </a:r>
            <a:endParaRPr lang="en-GB" dirty="0"/>
          </a:p>
        </p:txBody>
      </p:sp>
      <p:sp>
        <p:nvSpPr>
          <p:cNvPr id="3" name="Content Placeholder 2"/>
          <p:cNvSpPr>
            <a:spLocks noGrp="1"/>
          </p:cNvSpPr>
          <p:nvPr>
            <p:ph idx="1"/>
          </p:nvPr>
        </p:nvSpPr>
        <p:spPr/>
        <p:txBody>
          <a:bodyPr/>
          <a:lstStyle/>
          <a:p>
            <a:r>
              <a:rPr lang="en-GB" dirty="0" smtClean="0"/>
              <a:t>Psychological and social factors have been previously linked with hormone release, although most inquiry has focused on the negative, such as elevated levels of cortisol, adrenaline or noradrenaline among caregivers (</a:t>
            </a:r>
            <a:r>
              <a:rPr lang="en-GB" dirty="0" err="1" smtClean="0"/>
              <a:t>Cacioppo</a:t>
            </a:r>
            <a:r>
              <a:rPr lang="en-GB" dirty="0" smtClean="0"/>
              <a:t> 1994; Uchino et al. 1996; </a:t>
            </a:r>
            <a:r>
              <a:rPr lang="en-GB" dirty="0" err="1" smtClean="0"/>
              <a:t>Cacioppo</a:t>
            </a:r>
            <a:r>
              <a:rPr lang="en-GB" dirty="0" smtClean="0"/>
              <a:t> et al. 1998) and those exposed to early childhood abuse (Heim et al. 2000). </a:t>
            </a:r>
            <a:endParaRPr lang="en-GB" dirty="0"/>
          </a:p>
        </p:txBody>
      </p:sp>
    </p:spTree>
    <p:extLst>
      <p:ext uri="{BB962C8B-B14F-4D97-AF65-F5344CB8AC3E}">
        <p14:creationId xmlns:p14="http://schemas.microsoft.com/office/powerpoint/2010/main" val="2443672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Stressors</a:t>
            </a:r>
            <a:endParaRPr lang="en-GB" dirty="0"/>
          </a:p>
        </p:txBody>
      </p:sp>
      <p:sp>
        <p:nvSpPr>
          <p:cNvPr id="3" name="Content Placeholder 2"/>
          <p:cNvSpPr>
            <a:spLocks noGrp="1"/>
          </p:cNvSpPr>
          <p:nvPr>
            <p:ph idx="1"/>
          </p:nvPr>
        </p:nvSpPr>
        <p:spPr/>
        <p:txBody>
          <a:bodyPr>
            <a:normAutofit/>
          </a:bodyPr>
          <a:lstStyle/>
          <a:p>
            <a:r>
              <a:rPr lang="en-GB" dirty="0" smtClean="0"/>
              <a:t>Inflammatory response has increasingly been targeted as an integral part of the stress response (Black 2003). In addition, chronic inflammatory processes, characterized by the presence of certain cytokines are implicated in diverse health outcomes (atherosclerosis, insulin resistance, type II diabetes, metabolic syndrome X) (Black 2003). </a:t>
            </a:r>
          </a:p>
          <a:p>
            <a:r>
              <a:rPr lang="en-GB" dirty="0" smtClean="0"/>
              <a:t>The interplay between stress and hormonal signals (glucocorticoids) that terminate inflammation has also received attention (Miller et al. 2002). </a:t>
            </a:r>
            <a:endParaRPr lang="en-GB" dirty="0"/>
          </a:p>
        </p:txBody>
      </p:sp>
    </p:spTree>
    <p:extLst>
      <p:ext uri="{BB962C8B-B14F-4D97-AF65-F5344CB8AC3E}">
        <p14:creationId xmlns:p14="http://schemas.microsoft.com/office/powerpoint/2010/main" val="3690784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importance of sleep</a:t>
            </a:r>
            <a:endParaRPr lang="en-GB" dirty="0"/>
          </a:p>
        </p:txBody>
      </p:sp>
      <p:sp>
        <p:nvSpPr>
          <p:cNvPr id="3" name="Content Placeholder 2"/>
          <p:cNvSpPr>
            <a:spLocks noGrp="1"/>
          </p:cNvSpPr>
          <p:nvPr>
            <p:ph idx="1"/>
          </p:nvPr>
        </p:nvSpPr>
        <p:spPr/>
        <p:txBody>
          <a:bodyPr>
            <a:normAutofit fontScale="92500"/>
          </a:bodyPr>
          <a:lstStyle/>
          <a:p>
            <a:r>
              <a:rPr lang="en-GB" dirty="0" smtClean="0"/>
              <a:t>An important part of healthy functioning is to experience good quality sleep, which provides numerous restorative functions (e.g. </a:t>
            </a:r>
            <a:r>
              <a:rPr lang="en-GB" dirty="0" err="1" smtClean="0"/>
              <a:t>Sejnowski</a:t>
            </a:r>
            <a:r>
              <a:rPr lang="en-GB" dirty="0" smtClean="0"/>
              <a:t> &amp; </a:t>
            </a:r>
            <a:r>
              <a:rPr lang="en-GB" dirty="0" err="1" smtClean="0"/>
              <a:t>Destexhe</a:t>
            </a:r>
            <a:r>
              <a:rPr lang="en-GB" dirty="0" smtClean="0"/>
              <a:t> 2000). Emerging data in both humans and animals suggest that circadian regulation may be an important prerequisite for the maintenance of host defences against cancer (</a:t>
            </a:r>
            <a:r>
              <a:rPr lang="en-GB" dirty="0" err="1" smtClean="0"/>
              <a:t>Sephton</a:t>
            </a:r>
            <a:r>
              <a:rPr lang="en-GB" dirty="0" smtClean="0"/>
              <a:t> &amp; Spiegel 2003). </a:t>
            </a:r>
            <a:endParaRPr lang="en-GB" dirty="0" smtClean="0"/>
          </a:p>
          <a:p>
            <a:endParaRPr lang="en-GB" dirty="0" smtClean="0"/>
          </a:p>
          <a:p>
            <a:r>
              <a:rPr lang="en-GB" dirty="0" smtClean="0"/>
              <a:t>Sleep has also been shown to play a mediating role in the link between socio-economic status and health (Moore et al. 2002), and among healthy older adults, those with longer sleep latencies and poorer sleep efficiency were at greater risk of death than those with shorter latencies and better sleep efficiency (Drew et al. 2003). </a:t>
            </a:r>
            <a:endParaRPr lang="en-GB" dirty="0"/>
          </a:p>
        </p:txBody>
      </p:sp>
    </p:spTree>
    <p:extLst>
      <p:ext uri="{BB962C8B-B14F-4D97-AF65-F5344CB8AC3E}">
        <p14:creationId xmlns:p14="http://schemas.microsoft.com/office/powerpoint/2010/main" val="218880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 well-being the opposite of depression</a:t>
            </a:r>
            <a:endParaRPr lang="en-GB" dirty="0"/>
          </a:p>
        </p:txBody>
      </p:sp>
      <p:sp>
        <p:nvSpPr>
          <p:cNvPr id="3" name="Content Placeholder 2"/>
          <p:cNvSpPr>
            <a:spLocks noGrp="1"/>
          </p:cNvSpPr>
          <p:nvPr>
            <p:ph idx="1"/>
          </p:nvPr>
        </p:nvSpPr>
        <p:spPr/>
        <p:txBody>
          <a:bodyPr>
            <a:normAutofit/>
          </a:bodyPr>
          <a:lstStyle/>
          <a:p>
            <a:r>
              <a:rPr lang="en-GB" dirty="0" smtClean="0"/>
              <a:t>To consider whether well-being and depression are best construed as opposite ends of a bipolar continuum, or are more appropriately seen as independent domains of mental health assessment. </a:t>
            </a:r>
          </a:p>
          <a:p>
            <a:pPr marL="0" indent="0">
              <a:buNone/>
            </a:pPr>
            <a:endParaRPr lang="en-GB" dirty="0"/>
          </a:p>
        </p:txBody>
      </p:sp>
    </p:spTree>
    <p:extLst>
      <p:ext uri="{BB962C8B-B14F-4D97-AF65-F5344CB8AC3E}">
        <p14:creationId xmlns:p14="http://schemas.microsoft.com/office/powerpoint/2010/main" val="251482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Life satisfaction and life meaning</a:t>
            </a:r>
            <a:endParaRPr lang="en-GB" dirty="0"/>
          </a:p>
        </p:txBody>
      </p:sp>
      <p:sp>
        <p:nvSpPr>
          <p:cNvPr id="3" name="Content Placeholder 2"/>
          <p:cNvSpPr>
            <a:spLocks noGrp="1"/>
          </p:cNvSpPr>
          <p:nvPr>
            <p:ph idx="1"/>
          </p:nvPr>
        </p:nvSpPr>
        <p:spPr/>
        <p:txBody>
          <a:bodyPr/>
          <a:lstStyle/>
          <a:p>
            <a:r>
              <a:rPr lang="en-GB" dirty="0" smtClean="0"/>
              <a:t>With regard to neuroendocrine markers, older women with higher levels of purpose in life and personal growth showed higher levels of well-being.</a:t>
            </a:r>
          </a:p>
          <a:p>
            <a:endParaRPr lang="en-GB" dirty="0" smtClean="0"/>
          </a:p>
          <a:p>
            <a:r>
              <a:rPr lang="en-GB" dirty="0" smtClean="0"/>
              <a:t>High purposeful engagement among older women is associated with lower levels of inflammation response. Such preliminary results call for further investigation.</a:t>
            </a:r>
          </a:p>
          <a:p>
            <a:endParaRPr lang="en-GB" dirty="0"/>
          </a:p>
        </p:txBody>
      </p:sp>
    </p:spTree>
    <p:extLst>
      <p:ext uri="{BB962C8B-B14F-4D97-AF65-F5344CB8AC3E}">
        <p14:creationId xmlns:p14="http://schemas.microsoft.com/office/powerpoint/2010/main" val="3071821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Well-being and physical health</a:t>
            </a:r>
            <a:endParaRPr lang="en-GB" dirty="0"/>
          </a:p>
        </p:txBody>
      </p:sp>
      <p:sp>
        <p:nvSpPr>
          <p:cNvPr id="3" name="Content Placeholder 2"/>
          <p:cNvSpPr>
            <a:spLocks noGrp="1"/>
          </p:cNvSpPr>
          <p:nvPr>
            <p:ph idx="1"/>
          </p:nvPr>
        </p:nvSpPr>
        <p:spPr/>
        <p:txBody>
          <a:bodyPr>
            <a:normAutofit fontScale="92500"/>
          </a:bodyPr>
          <a:lstStyle/>
          <a:p>
            <a:r>
              <a:rPr lang="en-GB" dirty="0"/>
              <a:t>W</a:t>
            </a:r>
            <a:r>
              <a:rPr lang="en-GB" dirty="0" smtClean="0"/>
              <a:t>ell-being, particularly the dimensions of positive relations with others, personal growth and purpose in life, also revealed extensive links to cardiovascular markers, with all effects occurring in the predicted direction. </a:t>
            </a:r>
            <a:endParaRPr lang="en-GB" dirty="0" smtClean="0"/>
          </a:p>
          <a:p>
            <a:endParaRPr lang="en-GB" dirty="0" smtClean="0"/>
          </a:p>
          <a:p>
            <a:r>
              <a:rPr lang="en-GB" dirty="0"/>
              <a:t>O</a:t>
            </a:r>
            <a:r>
              <a:rPr lang="en-GB" dirty="0" smtClean="0"/>
              <a:t>lder women with higher levels of </a:t>
            </a:r>
            <a:r>
              <a:rPr lang="en-GB" dirty="0" err="1" smtClean="0"/>
              <a:t>eudaimonic</a:t>
            </a:r>
            <a:r>
              <a:rPr lang="en-GB" dirty="0" smtClean="0"/>
              <a:t> wellbeing had lower levels of glycosylated haemoglobin, lower waist–hip ratios and lower total/HDL cholesterol ratios, and they weighed less than those with lower levels of </a:t>
            </a:r>
            <a:r>
              <a:rPr lang="en-GB" dirty="0" err="1" smtClean="0"/>
              <a:t>eudaimonic</a:t>
            </a:r>
            <a:r>
              <a:rPr lang="en-GB" dirty="0" smtClean="0"/>
              <a:t> well-being. Those with higher levels of personal growth and life purpose also had significantly higher levels of HDL, the good cholesterol, than those who reported less purposeful engagement and continued growth. </a:t>
            </a:r>
            <a:endParaRPr lang="en-GB" dirty="0"/>
          </a:p>
        </p:txBody>
      </p:sp>
    </p:spTree>
    <p:extLst>
      <p:ext uri="{BB962C8B-B14F-4D97-AF65-F5344CB8AC3E}">
        <p14:creationId xmlns:p14="http://schemas.microsoft.com/office/powerpoint/2010/main" val="560340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32500" lnSpcReduction="20000"/>
          </a:bodyPr>
          <a:lstStyle/>
          <a:p>
            <a:r>
              <a:rPr lang="en-GB" dirty="0"/>
              <a:t>Black Paul H. The inflammatory response is an integral part of the stress response: Implications for atherosclerosis, insulin resistance, type II diabetes and metabolic syndrome X. Brain </a:t>
            </a:r>
            <a:r>
              <a:rPr lang="en-GB" dirty="0" err="1"/>
              <a:t>Behav</a:t>
            </a:r>
            <a:r>
              <a:rPr lang="en-GB" dirty="0"/>
              <a:t> Immun. 2003 Oct;17(5):350–364. [</a:t>
            </a:r>
            <a:r>
              <a:rPr lang="en-GB" dirty="0">
                <a:hlinkClick r:id="rId2"/>
              </a:rPr>
              <a:t>PubMed</a:t>
            </a:r>
            <a:r>
              <a:rPr lang="en-GB" dirty="0"/>
              <a:t>] [</a:t>
            </a:r>
            <a:r>
              <a:rPr lang="en-GB" dirty="0">
                <a:hlinkClick r:id="rId3"/>
              </a:rPr>
              <a:t>Google Scholar</a:t>
            </a:r>
            <a:r>
              <a:rPr lang="en-GB" dirty="0"/>
              <a:t>]</a:t>
            </a:r>
          </a:p>
          <a:p>
            <a:r>
              <a:rPr lang="en-GB" dirty="0"/>
              <a:t>Brown E Sherwood, Varghese </a:t>
            </a:r>
            <a:r>
              <a:rPr lang="en-GB" dirty="0" err="1"/>
              <a:t>Femina</a:t>
            </a:r>
            <a:r>
              <a:rPr lang="en-GB" dirty="0"/>
              <a:t> P, McEwen Bruce S. Association of depression with medical illness: does cortisol play a role? </a:t>
            </a:r>
            <a:r>
              <a:rPr lang="en-GB" dirty="0" err="1"/>
              <a:t>Biol</a:t>
            </a:r>
            <a:r>
              <a:rPr lang="en-GB" dirty="0"/>
              <a:t> Psychiatry. 2004 Jan 1;55(1):1–9. [</a:t>
            </a:r>
            <a:r>
              <a:rPr lang="en-GB" dirty="0">
                <a:hlinkClick r:id="rId4"/>
              </a:rPr>
              <a:t>PubMed</a:t>
            </a:r>
            <a:r>
              <a:rPr lang="en-GB" dirty="0"/>
              <a:t>] [</a:t>
            </a:r>
            <a:r>
              <a:rPr lang="en-GB" dirty="0">
                <a:hlinkClick r:id="rId5"/>
              </a:rPr>
              <a:t>Google Scholar</a:t>
            </a:r>
            <a:r>
              <a:rPr lang="en-GB" dirty="0"/>
              <a:t>]</a:t>
            </a:r>
          </a:p>
          <a:p>
            <a:r>
              <a:rPr lang="en-GB" dirty="0" err="1"/>
              <a:t>Cacioppo</a:t>
            </a:r>
            <a:r>
              <a:rPr lang="en-GB" dirty="0"/>
              <a:t> JT. Social neuroscience: autonomic, neuroendocrine, and immune responses to stress. Psychophysiology. 1994 Mar;31(2):113–128. [</a:t>
            </a:r>
            <a:r>
              <a:rPr lang="en-GB" dirty="0">
                <a:hlinkClick r:id="rId6"/>
              </a:rPr>
              <a:t>PubMed</a:t>
            </a:r>
            <a:r>
              <a:rPr lang="en-GB" dirty="0"/>
              <a:t>] [</a:t>
            </a:r>
            <a:r>
              <a:rPr lang="en-GB" dirty="0">
                <a:hlinkClick r:id="rId7"/>
              </a:rPr>
              <a:t>Google Scholar</a:t>
            </a:r>
            <a:r>
              <a:rPr lang="en-GB" dirty="0"/>
              <a:t>]</a:t>
            </a:r>
          </a:p>
          <a:p>
            <a:r>
              <a:rPr lang="en-GB" dirty="0" err="1"/>
              <a:t>Cacioppo</a:t>
            </a:r>
            <a:r>
              <a:rPr lang="en-GB" dirty="0"/>
              <a:t> John T, </a:t>
            </a:r>
            <a:r>
              <a:rPr lang="en-GB" dirty="0" err="1"/>
              <a:t>Hawkley</a:t>
            </a:r>
            <a:r>
              <a:rPr lang="en-GB" dirty="0"/>
              <a:t> Louise C, Crawford L Elizabeth, Ernst John M, Burleson Mary H, </a:t>
            </a:r>
            <a:r>
              <a:rPr lang="en-GB" dirty="0" err="1"/>
              <a:t>Kowalewski</a:t>
            </a:r>
            <a:r>
              <a:rPr lang="en-GB" dirty="0"/>
              <a:t> Ray B, Malarkey William B, Van </a:t>
            </a:r>
            <a:r>
              <a:rPr lang="en-GB" dirty="0" err="1"/>
              <a:t>Cauter</a:t>
            </a:r>
            <a:r>
              <a:rPr lang="en-GB" dirty="0"/>
              <a:t> Eve, </a:t>
            </a:r>
            <a:r>
              <a:rPr lang="en-GB" dirty="0" err="1"/>
              <a:t>Berntson</a:t>
            </a:r>
            <a:r>
              <a:rPr lang="en-GB" dirty="0"/>
              <a:t> Gary G. Loneliness and health: potential mechanisms. </a:t>
            </a:r>
            <a:r>
              <a:rPr lang="en-GB" dirty="0" err="1"/>
              <a:t>Psychosom</a:t>
            </a:r>
            <a:r>
              <a:rPr lang="en-GB" dirty="0"/>
              <a:t> Med. 2002 May-Jun;64(3):407–417. [</a:t>
            </a:r>
            <a:r>
              <a:rPr lang="en-GB" dirty="0">
                <a:hlinkClick r:id="rId8"/>
              </a:rPr>
              <a:t>PubMed</a:t>
            </a:r>
            <a:r>
              <a:rPr lang="en-GB" dirty="0"/>
              <a:t>] [</a:t>
            </a:r>
            <a:r>
              <a:rPr lang="en-GB" dirty="0">
                <a:hlinkClick r:id="rId9"/>
              </a:rPr>
              <a:t>Google Scholar</a:t>
            </a:r>
            <a:r>
              <a:rPr lang="en-GB" dirty="0"/>
              <a:t>]</a:t>
            </a:r>
          </a:p>
          <a:p>
            <a:r>
              <a:rPr lang="en-GB" dirty="0"/>
              <a:t>Charles ST, Reynolds CA, </a:t>
            </a:r>
            <a:r>
              <a:rPr lang="en-GB" dirty="0" err="1"/>
              <a:t>Gatz</a:t>
            </a:r>
            <a:r>
              <a:rPr lang="en-GB" dirty="0"/>
              <a:t> M. Age-related differences and change in positive and negative affect over 23 years. J </a:t>
            </a:r>
            <a:r>
              <a:rPr lang="en-GB" dirty="0" err="1"/>
              <a:t>Pers</a:t>
            </a:r>
            <a:r>
              <a:rPr lang="en-GB" dirty="0"/>
              <a:t> </a:t>
            </a:r>
            <a:r>
              <a:rPr lang="en-GB" dirty="0" err="1"/>
              <a:t>Soc</a:t>
            </a:r>
            <a:r>
              <a:rPr lang="en-GB" dirty="0"/>
              <a:t> Psychol. 2001 Jan;80(1):136–151. [</a:t>
            </a:r>
            <a:r>
              <a:rPr lang="en-GB" dirty="0">
                <a:hlinkClick r:id="rId10"/>
              </a:rPr>
              <a:t>PubMed</a:t>
            </a:r>
            <a:r>
              <a:rPr lang="en-GB" dirty="0"/>
              <a:t>] [</a:t>
            </a:r>
            <a:r>
              <a:rPr lang="en-GB" dirty="0">
                <a:hlinkClick r:id="rId11"/>
              </a:rPr>
              <a:t>Google Scholar</a:t>
            </a:r>
            <a:r>
              <a:rPr lang="en-GB" dirty="0"/>
              <a:t>]</a:t>
            </a:r>
          </a:p>
          <a:p>
            <a:r>
              <a:rPr lang="en-GB" dirty="0" err="1"/>
              <a:t>Corti</a:t>
            </a:r>
            <a:r>
              <a:rPr lang="en-GB" dirty="0"/>
              <a:t> MC, </a:t>
            </a:r>
            <a:r>
              <a:rPr lang="en-GB" dirty="0" err="1"/>
              <a:t>Guralnik</a:t>
            </a:r>
            <a:r>
              <a:rPr lang="en-GB" dirty="0"/>
              <a:t> JM, </a:t>
            </a:r>
            <a:r>
              <a:rPr lang="en-GB" dirty="0" err="1"/>
              <a:t>Salive</a:t>
            </a:r>
            <a:r>
              <a:rPr lang="en-GB" dirty="0"/>
              <a:t> ME, Harris T, Field TS, Wallace RB, Berkman LF, </a:t>
            </a:r>
            <a:r>
              <a:rPr lang="en-GB" dirty="0" err="1"/>
              <a:t>Seeman</a:t>
            </a:r>
            <a:r>
              <a:rPr lang="en-GB" dirty="0"/>
              <a:t> TE, Glynn RJ, </a:t>
            </a:r>
            <a:r>
              <a:rPr lang="en-GB" dirty="0" err="1"/>
              <a:t>Hennekens</a:t>
            </a:r>
            <a:r>
              <a:rPr lang="en-GB" dirty="0"/>
              <a:t> CH, et al. HDL cholesterol predicts coronary heart disease mortality in older persons. JAMA. 1995 Aug 16;274(7):539–544. [</a:t>
            </a:r>
            <a:r>
              <a:rPr lang="en-GB" dirty="0">
                <a:hlinkClick r:id="rId12"/>
              </a:rPr>
              <a:t>PubMed</a:t>
            </a:r>
            <a:r>
              <a:rPr lang="en-GB" dirty="0"/>
              <a:t>] [</a:t>
            </a:r>
            <a:r>
              <a:rPr lang="en-GB" dirty="0">
                <a:hlinkClick r:id="rId13"/>
              </a:rPr>
              <a:t>Google Scholar</a:t>
            </a:r>
            <a:r>
              <a:rPr lang="en-GB" dirty="0"/>
              <a:t>]</a:t>
            </a:r>
          </a:p>
          <a:p>
            <a:r>
              <a:rPr lang="en-GB" dirty="0"/>
              <a:t>Davidson RJ. Affective style, psychopathology, and resilience: brain mechanisms and plasticity. Am Psychol. 2000 Nov;55(11):1196–1214. [</a:t>
            </a:r>
            <a:r>
              <a:rPr lang="en-GB" dirty="0">
                <a:hlinkClick r:id="rId14"/>
              </a:rPr>
              <a:t>PubMed</a:t>
            </a:r>
            <a:r>
              <a:rPr lang="en-GB" dirty="0"/>
              <a:t>] [</a:t>
            </a:r>
            <a:r>
              <a:rPr lang="en-GB" dirty="0">
                <a:hlinkClick r:id="rId15"/>
              </a:rPr>
              <a:t>Google Scholar</a:t>
            </a:r>
            <a:r>
              <a:rPr lang="en-GB" dirty="0"/>
              <a:t>]</a:t>
            </a:r>
          </a:p>
          <a:p>
            <a:r>
              <a:rPr lang="en-GB" dirty="0" err="1"/>
              <a:t>Depue</a:t>
            </a:r>
            <a:r>
              <a:rPr lang="en-GB" dirty="0"/>
              <a:t> RA, Collins PF. Neurobiology of the structure of personality: dopamine, facilitation of incentive motivation, and extraversion. </a:t>
            </a:r>
            <a:r>
              <a:rPr lang="en-GB" dirty="0" err="1"/>
              <a:t>Behav</a:t>
            </a:r>
            <a:r>
              <a:rPr lang="en-GB" dirty="0"/>
              <a:t> Brain Sci. 1999 Jun;22(3):491–569. [</a:t>
            </a:r>
            <a:r>
              <a:rPr lang="en-GB" dirty="0">
                <a:hlinkClick r:id="rId16"/>
              </a:rPr>
              <a:t>PubMed</a:t>
            </a:r>
            <a:r>
              <a:rPr lang="en-GB" dirty="0"/>
              <a:t>] [</a:t>
            </a:r>
            <a:r>
              <a:rPr lang="en-GB" dirty="0">
                <a:hlinkClick r:id="rId17"/>
              </a:rPr>
              <a:t>Google Scholar</a:t>
            </a:r>
            <a:r>
              <a:rPr lang="en-GB" dirty="0"/>
              <a:t>]</a:t>
            </a:r>
          </a:p>
          <a:p>
            <a:r>
              <a:rPr lang="en-GB" dirty="0" err="1"/>
              <a:t>Diener</a:t>
            </a:r>
            <a:r>
              <a:rPr lang="en-GB" dirty="0"/>
              <a:t> E, </a:t>
            </a:r>
            <a:r>
              <a:rPr lang="en-GB" dirty="0" err="1"/>
              <a:t>Diener</a:t>
            </a:r>
            <a:r>
              <a:rPr lang="en-GB" dirty="0"/>
              <a:t> M, </a:t>
            </a:r>
            <a:r>
              <a:rPr lang="en-GB" dirty="0" err="1"/>
              <a:t>Diener</a:t>
            </a:r>
            <a:r>
              <a:rPr lang="en-GB" dirty="0"/>
              <a:t> C. Factors predicting the subjective well-being of nations. J </a:t>
            </a:r>
            <a:r>
              <a:rPr lang="en-GB" dirty="0" err="1"/>
              <a:t>Pers</a:t>
            </a:r>
            <a:r>
              <a:rPr lang="en-GB" dirty="0"/>
              <a:t> </a:t>
            </a:r>
            <a:r>
              <a:rPr lang="en-GB" dirty="0" err="1"/>
              <a:t>Soc</a:t>
            </a:r>
            <a:r>
              <a:rPr lang="en-GB" dirty="0"/>
              <a:t> Psychol. 1995 Nov;69(5):851–864. [</a:t>
            </a:r>
            <a:r>
              <a:rPr lang="en-GB" dirty="0">
                <a:hlinkClick r:id="rId18"/>
              </a:rPr>
              <a:t>PubMed</a:t>
            </a:r>
            <a:r>
              <a:rPr lang="en-GB" dirty="0"/>
              <a:t>] [</a:t>
            </a:r>
            <a:r>
              <a:rPr lang="en-GB" dirty="0">
                <a:hlinkClick r:id="rId19"/>
              </a:rPr>
              <a:t>Google Scholar</a:t>
            </a:r>
            <a:r>
              <a:rPr lang="en-GB" dirty="0"/>
              <a:t>]</a:t>
            </a:r>
          </a:p>
          <a:p>
            <a:r>
              <a:rPr lang="en-GB" dirty="0" err="1"/>
              <a:t>Dienstbier</a:t>
            </a:r>
            <a:r>
              <a:rPr lang="en-GB" dirty="0"/>
              <a:t> RA. Arousal and physiological toughness: implications for mental and physical health. </a:t>
            </a:r>
            <a:r>
              <a:rPr lang="en-GB" dirty="0" err="1"/>
              <a:t>Psychol</a:t>
            </a:r>
            <a:r>
              <a:rPr lang="en-GB" dirty="0"/>
              <a:t> Rev. 1989 Jan;96(1):84–100. [</a:t>
            </a:r>
            <a:r>
              <a:rPr lang="en-GB" dirty="0">
                <a:hlinkClick r:id="rId20"/>
              </a:rPr>
              <a:t>PubMed</a:t>
            </a:r>
            <a:r>
              <a:rPr lang="en-GB" dirty="0"/>
              <a:t>] [</a:t>
            </a:r>
            <a:r>
              <a:rPr lang="en-GB" dirty="0">
                <a:hlinkClick r:id="rId21"/>
              </a:rPr>
              <a:t>Google Scholar</a:t>
            </a:r>
            <a:r>
              <a:rPr lang="en-GB" dirty="0"/>
              <a:t>]</a:t>
            </a:r>
          </a:p>
          <a:p>
            <a:r>
              <a:rPr lang="en-GB" dirty="0"/>
              <a:t>Dew Mary Amanda, Hoch Carolyn C, </a:t>
            </a:r>
            <a:r>
              <a:rPr lang="en-GB" dirty="0" err="1"/>
              <a:t>Buysse</a:t>
            </a:r>
            <a:r>
              <a:rPr lang="en-GB" dirty="0"/>
              <a:t> Daniel J, Monk Timothy H, Begley Amy E, Houck Patricia R, Hall </a:t>
            </a:r>
            <a:r>
              <a:rPr lang="en-GB" dirty="0" err="1"/>
              <a:t>Martica</a:t>
            </a:r>
            <a:r>
              <a:rPr lang="en-GB" dirty="0"/>
              <a:t>, </a:t>
            </a:r>
            <a:r>
              <a:rPr lang="en-GB" dirty="0" err="1"/>
              <a:t>Kupfer</a:t>
            </a:r>
            <a:r>
              <a:rPr lang="en-GB" dirty="0"/>
              <a:t> David J, Reynolds Charles F., 3rd Healthy older adults' sleep predicts all-cause mortality at 4 to 19 years of follow-up. </a:t>
            </a:r>
            <a:r>
              <a:rPr lang="en-GB" dirty="0" err="1"/>
              <a:t>Psychosom</a:t>
            </a:r>
            <a:r>
              <a:rPr lang="en-GB" dirty="0"/>
              <a:t> Med. 2003 Jan-Feb;65(1):63–73. [</a:t>
            </a:r>
            <a:r>
              <a:rPr lang="en-GB" dirty="0">
                <a:hlinkClick r:id="rId22"/>
              </a:rPr>
              <a:t>PubMed</a:t>
            </a:r>
            <a:r>
              <a:rPr lang="en-GB" dirty="0"/>
              <a:t>] [</a:t>
            </a:r>
            <a:r>
              <a:rPr lang="en-GB" dirty="0">
                <a:hlinkClick r:id="rId23"/>
              </a:rPr>
              <a:t>Google Scholar</a:t>
            </a:r>
            <a:r>
              <a:rPr lang="en-GB" dirty="0"/>
              <a:t>]</a:t>
            </a:r>
          </a:p>
          <a:p>
            <a:r>
              <a:rPr lang="en-GB" dirty="0"/>
              <a:t>Feldman Pamela J, Steptoe Andrew. Psychosocial and socioeconomic factors associated with glycated </a:t>
            </a:r>
            <a:r>
              <a:rPr lang="en-GB" dirty="0" err="1"/>
              <a:t>hemoglobin</a:t>
            </a:r>
            <a:r>
              <a:rPr lang="en-GB" dirty="0"/>
              <a:t> in nondiabetic middle-aged men and women. Health Psychol. 2003 Jul;22(4):398–405. [</a:t>
            </a:r>
            <a:r>
              <a:rPr lang="en-GB" dirty="0">
                <a:hlinkClick r:id="rId24"/>
              </a:rPr>
              <a:t>PubMed</a:t>
            </a:r>
            <a:r>
              <a:rPr lang="en-GB" dirty="0"/>
              <a:t>] [</a:t>
            </a:r>
            <a:r>
              <a:rPr lang="en-GB" dirty="0">
                <a:hlinkClick r:id="rId25"/>
              </a:rPr>
              <a:t>Google Scholar</a:t>
            </a:r>
            <a:r>
              <a:rPr lang="en-GB" dirty="0"/>
              <a:t>]</a:t>
            </a:r>
          </a:p>
          <a:p>
            <a:r>
              <a:rPr lang="en-GB" dirty="0"/>
              <a:t>Heim C, Newport DJ, </a:t>
            </a:r>
            <a:r>
              <a:rPr lang="en-GB" dirty="0" err="1"/>
              <a:t>Heit</a:t>
            </a:r>
            <a:r>
              <a:rPr lang="en-GB" dirty="0"/>
              <a:t> S, Graham YP, Wilcox M, </a:t>
            </a:r>
            <a:r>
              <a:rPr lang="en-GB" dirty="0" err="1"/>
              <a:t>Bonsall</a:t>
            </a:r>
            <a:r>
              <a:rPr lang="en-GB" dirty="0"/>
              <a:t> R, Miller AH, </a:t>
            </a:r>
            <a:r>
              <a:rPr lang="en-GB" dirty="0" err="1"/>
              <a:t>Nemeroff</a:t>
            </a:r>
            <a:r>
              <a:rPr lang="en-GB" dirty="0"/>
              <a:t> CB. Pituitary-adrenal and autonomic responses to stress in women after sexual and physical abuse in childhood. JAMA. 2000 Aug 2;284(5):592–597. [</a:t>
            </a:r>
            <a:r>
              <a:rPr lang="en-GB" dirty="0">
                <a:hlinkClick r:id="rId26"/>
              </a:rPr>
              <a:t>PubMed</a:t>
            </a:r>
            <a:r>
              <a:rPr lang="en-GB" dirty="0"/>
              <a:t>] [</a:t>
            </a:r>
            <a:r>
              <a:rPr lang="en-GB" dirty="0">
                <a:hlinkClick r:id="rId27"/>
              </a:rPr>
              <a:t>Google Scholar</a:t>
            </a:r>
            <a:r>
              <a:rPr lang="en-GB" dirty="0"/>
              <a:t>]</a:t>
            </a:r>
          </a:p>
          <a:p>
            <a:r>
              <a:rPr lang="en-GB" dirty="0" err="1"/>
              <a:t>Kasser</a:t>
            </a:r>
            <a:r>
              <a:rPr lang="en-GB" dirty="0"/>
              <a:t> T, Ryan RM. A dark side of the American dream: correlates of financial success as a central life aspiration. J </a:t>
            </a:r>
            <a:r>
              <a:rPr lang="en-GB" dirty="0" err="1"/>
              <a:t>Pers</a:t>
            </a:r>
            <a:r>
              <a:rPr lang="en-GB" dirty="0"/>
              <a:t> </a:t>
            </a:r>
            <a:r>
              <a:rPr lang="en-GB" dirty="0" err="1"/>
              <a:t>Soc</a:t>
            </a:r>
            <a:r>
              <a:rPr lang="en-GB" dirty="0"/>
              <a:t> Psychol. 1993 Aug;65(2):410–422. [</a:t>
            </a:r>
            <a:r>
              <a:rPr lang="en-GB" dirty="0">
                <a:hlinkClick r:id="rId28"/>
              </a:rPr>
              <a:t>PubMed</a:t>
            </a:r>
            <a:r>
              <a:rPr lang="en-GB" dirty="0"/>
              <a:t>] [</a:t>
            </a:r>
            <a:r>
              <a:rPr lang="en-GB" dirty="0">
                <a:hlinkClick r:id="rId29"/>
              </a:rPr>
              <a:t>Google Scholar</a:t>
            </a:r>
            <a:r>
              <a:rPr lang="en-GB" dirty="0"/>
              <a:t>]</a:t>
            </a:r>
          </a:p>
          <a:p>
            <a:r>
              <a:rPr lang="en-GB" dirty="0"/>
              <a:t>Keyes Corey L M, </a:t>
            </a:r>
            <a:r>
              <a:rPr lang="en-GB" dirty="0" err="1"/>
              <a:t>Shmotkin</a:t>
            </a:r>
            <a:r>
              <a:rPr lang="en-GB" dirty="0"/>
              <a:t> </a:t>
            </a:r>
            <a:r>
              <a:rPr lang="en-GB" dirty="0" err="1"/>
              <a:t>Dov</a:t>
            </a:r>
            <a:r>
              <a:rPr lang="en-GB" dirty="0"/>
              <a:t>, </a:t>
            </a:r>
            <a:r>
              <a:rPr lang="en-GB" dirty="0" err="1"/>
              <a:t>Ryff</a:t>
            </a:r>
            <a:r>
              <a:rPr lang="en-GB" dirty="0"/>
              <a:t> Carol D. Optimizing well-being: the empirical encounter of two traditions. J </a:t>
            </a:r>
            <a:r>
              <a:rPr lang="en-GB" dirty="0" err="1"/>
              <a:t>Pers</a:t>
            </a:r>
            <a:r>
              <a:rPr lang="en-GB" dirty="0"/>
              <a:t> </a:t>
            </a:r>
            <a:r>
              <a:rPr lang="en-GB" dirty="0" err="1"/>
              <a:t>Soc</a:t>
            </a:r>
            <a:r>
              <a:rPr lang="en-GB" dirty="0"/>
              <a:t> Psychol. 2002 Jun;82(6):1007–1022. [</a:t>
            </a:r>
            <a:r>
              <a:rPr lang="en-GB" dirty="0">
                <a:hlinkClick r:id="rId30"/>
              </a:rPr>
              <a:t>PubMed</a:t>
            </a:r>
            <a:r>
              <a:rPr lang="en-GB" dirty="0"/>
              <a:t>] [</a:t>
            </a:r>
            <a:r>
              <a:rPr lang="en-GB" dirty="0">
                <a:hlinkClick r:id="rId31"/>
              </a:rPr>
              <a:t>Google Scholar</a:t>
            </a:r>
            <a:r>
              <a:rPr lang="en-GB" dirty="0"/>
              <a:t>]</a:t>
            </a:r>
          </a:p>
          <a:p>
            <a:r>
              <a:rPr lang="en-GB" dirty="0"/>
              <a:t>Kling KC, Seltzer MM, </a:t>
            </a:r>
            <a:r>
              <a:rPr lang="en-GB" dirty="0" err="1"/>
              <a:t>Ryff</a:t>
            </a:r>
            <a:r>
              <a:rPr lang="en-GB" dirty="0"/>
              <a:t> CD. Distinctive late-life challenges: implications for coping and well-being. </a:t>
            </a:r>
            <a:r>
              <a:rPr lang="en-GB" dirty="0" err="1"/>
              <a:t>Psychol</a:t>
            </a:r>
            <a:r>
              <a:rPr lang="en-GB" dirty="0"/>
              <a:t> Aging. 1997 Jun;12(2):288–295. [</a:t>
            </a:r>
            <a:r>
              <a:rPr lang="en-GB" dirty="0">
                <a:hlinkClick r:id="rId32"/>
              </a:rPr>
              <a:t>PubMed</a:t>
            </a:r>
            <a:r>
              <a:rPr lang="en-GB" dirty="0"/>
              <a:t>] [</a:t>
            </a:r>
            <a:r>
              <a:rPr lang="en-GB" dirty="0">
                <a:hlinkClick r:id="rId33"/>
              </a:rPr>
              <a:t>Google Scholar</a:t>
            </a:r>
            <a:r>
              <a:rPr lang="en-GB" dirty="0"/>
              <a:t>]</a:t>
            </a:r>
          </a:p>
          <a:p>
            <a:endParaRPr lang="en-GB" dirty="0"/>
          </a:p>
          <a:p>
            <a:endParaRPr lang="en-GB" dirty="0"/>
          </a:p>
        </p:txBody>
      </p:sp>
    </p:spTree>
    <p:extLst>
      <p:ext uri="{BB962C8B-B14F-4D97-AF65-F5344CB8AC3E}">
        <p14:creationId xmlns:p14="http://schemas.microsoft.com/office/powerpoint/2010/main" val="11781097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(Cont’d)</a:t>
            </a:r>
            <a:endParaRPr lang="en-GB" dirty="0"/>
          </a:p>
        </p:txBody>
      </p:sp>
      <p:sp>
        <p:nvSpPr>
          <p:cNvPr id="3" name="Content Placeholder 2"/>
          <p:cNvSpPr>
            <a:spLocks noGrp="1"/>
          </p:cNvSpPr>
          <p:nvPr>
            <p:ph idx="1"/>
          </p:nvPr>
        </p:nvSpPr>
        <p:spPr>
          <a:xfrm>
            <a:off x="838200" y="1459865"/>
            <a:ext cx="10515600" cy="4052661"/>
          </a:xfrm>
        </p:spPr>
        <p:txBody>
          <a:bodyPr>
            <a:normAutofit fontScale="25000" lnSpcReduction="20000"/>
          </a:bodyPr>
          <a:lstStyle/>
          <a:p>
            <a:r>
              <a:rPr lang="en-GB" dirty="0" smtClean="0"/>
              <a:t>Kunz-</a:t>
            </a:r>
            <a:r>
              <a:rPr lang="en-GB" dirty="0" err="1" smtClean="0"/>
              <a:t>Ebrecht</a:t>
            </a:r>
            <a:r>
              <a:rPr lang="en-GB" dirty="0" smtClean="0"/>
              <a:t> Sabine R, Mohamed-Ali </a:t>
            </a:r>
            <a:r>
              <a:rPr lang="en-GB" dirty="0" err="1" smtClean="0"/>
              <a:t>Vidya</a:t>
            </a:r>
            <a:r>
              <a:rPr lang="en-GB" dirty="0" smtClean="0"/>
              <a:t>, Feldman Pamela J, </a:t>
            </a:r>
            <a:r>
              <a:rPr lang="en-GB" dirty="0" err="1" smtClean="0"/>
              <a:t>Kirschbaum</a:t>
            </a:r>
            <a:r>
              <a:rPr lang="en-GB" dirty="0" smtClean="0"/>
              <a:t> Clemens, Steptoe Andrew. Cortisol responses to mild psychological stress are inversely associated with </a:t>
            </a:r>
            <a:r>
              <a:rPr lang="en-GB" dirty="0" err="1" smtClean="0"/>
              <a:t>proinflammatory</a:t>
            </a:r>
            <a:r>
              <a:rPr lang="en-GB" dirty="0" smtClean="0"/>
              <a:t> cytokines. Brain </a:t>
            </a:r>
            <a:r>
              <a:rPr lang="en-GB" dirty="0" err="1" smtClean="0"/>
              <a:t>Behav</a:t>
            </a:r>
            <a:r>
              <a:rPr lang="en-GB" dirty="0" smtClean="0"/>
              <a:t> Immun. 2003 Oct;17(5):373–383. [</a:t>
            </a:r>
            <a:r>
              <a:rPr lang="en-GB" dirty="0" smtClean="0">
                <a:hlinkClick r:id="rId2"/>
              </a:rPr>
              <a:t>PubMed</a:t>
            </a:r>
            <a:r>
              <a:rPr lang="en-GB" dirty="0" smtClean="0"/>
              <a:t>] [</a:t>
            </a:r>
            <a:r>
              <a:rPr lang="en-GB" dirty="0" smtClean="0">
                <a:hlinkClick r:id="rId3"/>
              </a:rPr>
              <a:t>Google Scholar</a:t>
            </a:r>
            <a:r>
              <a:rPr lang="en-GB" dirty="0" smtClean="0"/>
              <a:t>]</a:t>
            </a:r>
          </a:p>
          <a:p>
            <a:r>
              <a:rPr lang="en-GB" dirty="0" smtClean="0"/>
              <a:t>Kwan Christine Man Lai, Love Gayle </a:t>
            </a:r>
            <a:r>
              <a:rPr lang="en-GB" dirty="0" err="1" smtClean="0"/>
              <a:t>Dienberg</a:t>
            </a:r>
            <a:r>
              <a:rPr lang="en-GB" dirty="0" smtClean="0"/>
              <a:t>, </a:t>
            </a:r>
            <a:r>
              <a:rPr lang="en-GB" dirty="0" err="1" smtClean="0"/>
              <a:t>Ryff</a:t>
            </a:r>
            <a:r>
              <a:rPr lang="en-GB" dirty="0" smtClean="0"/>
              <a:t> Carol D, Essex Marilyn J. The role of self-enhancing evaluations in a successful life transition. </a:t>
            </a:r>
            <a:r>
              <a:rPr lang="en-GB" dirty="0" err="1" smtClean="0"/>
              <a:t>Psychol</a:t>
            </a:r>
            <a:r>
              <a:rPr lang="en-GB" dirty="0" smtClean="0"/>
              <a:t> Aging. 2003 Mar;18(1):3–12. [</a:t>
            </a:r>
            <a:r>
              <a:rPr lang="en-GB" dirty="0" smtClean="0">
                <a:hlinkClick r:id="rId4"/>
              </a:rPr>
              <a:t>PubMed</a:t>
            </a:r>
            <a:r>
              <a:rPr lang="en-GB" dirty="0" smtClean="0"/>
              <a:t>] [</a:t>
            </a:r>
            <a:r>
              <a:rPr lang="en-GB" dirty="0" smtClean="0">
                <a:hlinkClick r:id="rId5"/>
              </a:rPr>
              <a:t>Google Scholar</a:t>
            </a:r>
            <a:r>
              <a:rPr lang="en-GB" dirty="0" smtClean="0"/>
              <a:t>]</a:t>
            </a:r>
          </a:p>
          <a:p>
            <a:r>
              <a:rPr lang="en-GB" dirty="0" smtClean="0"/>
              <a:t>Lundberg U, </a:t>
            </a:r>
            <a:r>
              <a:rPr lang="en-GB" dirty="0" err="1" smtClean="0"/>
              <a:t>Frankenhaeuser</a:t>
            </a:r>
            <a:r>
              <a:rPr lang="en-GB" dirty="0" smtClean="0"/>
              <a:t> M. Stress and workload of men and women in high-ranking positions. J </a:t>
            </a:r>
            <a:r>
              <a:rPr lang="en-GB" dirty="0" err="1" smtClean="0"/>
              <a:t>Occup</a:t>
            </a:r>
            <a:r>
              <a:rPr lang="en-GB" dirty="0" smtClean="0"/>
              <a:t> Health Psychol. 1999 Apr;4(2):142–151. [</a:t>
            </a:r>
            <a:r>
              <a:rPr lang="en-GB" dirty="0" smtClean="0">
                <a:hlinkClick r:id="rId6"/>
              </a:rPr>
              <a:t>PubMed</a:t>
            </a:r>
            <a:r>
              <a:rPr lang="en-GB" dirty="0" smtClean="0"/>
              <a:t>] [</a:t>
            </a:r>
            <a:r>
              <a:rPr lang="en-GB" dirty="0" smtClean="0">
                <a:hlinkClick r:id="rId7"/>
              </a:rPr>
              <a:t>Google Scholar</a:t>
            </a:r>
            <a:r>
              <a:rPr lang="en-GB" dirty="0" smtClean="0"/>
              <a:t>]</a:t>
            </a:r>
          </a:p>
          <a:p>
            <a:r>
              <a:rPr lang="en-GB" dirty="0" smtClean="0"/>
              <a:t>Maier Steven F. Bi-directional immune-brain communication: Implications for understanding stress, pain, and cognition. Brain </a:t>
            </a:r>
            <a:r>
              <a:rPr lang="en-GB" dirty="0" err="1" smtClean="0"/>
              <a:t>Behav</a:t>
            </a:r>
            <a:r>
              <a:rPr lang="en-GB" dirty="0" smtClean="0"/>
              <a:t> Immun. 2003 Apr;17(2):69–85. [</a:t>
            </a:r>
            <a:r>
              <a:rPr lang="en-GB" dirty="0" smtClean="0">
                <a:hlinkClick r:id="rId8"/>
              </a:rPr>
              <a:t>PubMed</a:t>
            </a:r>
            <a:r>
              <a:rPr lang="en-GB" dirty="0" smtClean="0"/>
              <a:t>] [</a:t>
            </a:r>
            <a:r>
              <a:rPr lang="en-GB" dirty="0" smtClean="0">
                <a:hlinkClick r:id="rId9"/>
              </a:rPr>
              <a:t>Google Scholar</a:t>
            </a:r>
            <a:r>
              <a:rPr lang="en-GB" dirty="0" smtClean="0"/>
              <a:t>]</a:t>
            </a:r>
          </a:p>
          <a:p>
            <a:r>
              <a:rPr lang="en-GB" dirty="0" err="1" smtClean="0"/>
              <a:t>Mamelak</a:t>
            </a:r>
            <a:r>
              <a:rPr lang="en-GB" dirty="0" smtClean="0"/>
              <a:t> A, Hobson JA. Nightcap: a home-based sleep monitoring system. Sleep. 1989 Apr;12(2):157–166. [</a:t>
            </a:r>
            <a:r>
              <a:rPr lang="en-GB" dirty="0" smtClean="0">
                <a:hlinkClick r:id="rId10"/>
              </a:rPr>
              <a:t>PubMed</a:t>
            </a:r>
            <a:r>
              <a:rPr lang="en-GB" dirty="0" smtClean="0"/>
              <a:t>] [</a:t>
            </a:r>
            <a:r>
              <a:rPr lang="en-GB" dirty="0" smtClean="0">
                <a:hlinkClick r:id="rId11"/>
              </a:rPr>
              <a:t>Google Scholar</a:t>
            </a:r>
            <a:r>
              <a:rPr lang="en-GB" dirty="0" smtClean="0"/>
              <a:t>]</a:t>
            </a:r>
          </a:p>
          <a:p>
            <a:r>
              <a:rPr lang="en-GB" dirty="0" smtClean="0"/>
              <a:t>Marmot M, </a:t>
            </a:r>
            <a:r>
              <a:rPr lang="en-GB" dirty="0" err="1" smtClean="0"/>
              <a:t>Ryff</a:t>
            </a:r>
            <a:r>
              <a:rPr lang="en-GB" dirty="0" smtClean="0"/>
              <a:t> CD, Bumpass LL, Shipley M, Marks NF. Social inequalities in health: next questions and converging evidence. </a:t>
            </a:r>
            <a:r>
              <a:rPr lang="en-GB" dirty="0" err="1" smtClean="0"/>
              <a:t>Soc</a:t>
            </a:r>
            <a:r>
              <a:rPr lang="en-GB" dirty="0" smtClean="0"/>
              <a:t> </a:t>
            </a:r>
            <a:r>
              <a:rPr lang="en-GB" dirty="0" err="1" smtClean="0"/>
              <a:t>Sci</a:t>
            </a:r>
            <a:r>
              <a:rPr lang="en-GB" dirty="0" smtClean="0"/>
              <a:t> Med. 1997 Mar;44(6):901–910. [</a:t>
            </a:r>
            <a:r>
              <a:rPr lang="en-GB" dirty="0" smtClean="0">
                <a:hlinkClick r:id="rId12"/>
              </a:rPr>
              <a:t>PubMed</a:t>
            </a:r>
            <a:r>
              <a:rPr lang="en-GB" dirty="0" smtClean="0"/>
              <a:t>] [</a:t>
            </a:r>
            <a:r>
              <a:rPr lang="en-GB" dirty="0" smtClean="0">
                <a:hlinkClick r:id="rId13"/>
              </a:rPr>
              <a:t>Google Scholar</a:t>
            </a:r>
            <a:r>
              <a:rPr lang="en-GB" dirty="0" smtClean="0"/>
              <a:t>]</a:t>
            </a:r>
          </a:p>
          <a:p>
            <a:r>
              <a:rPr lang="en-GB" dirty="0" smtClean="0"/>
              <a:t>Meyer SE, </a:t>
            </a:r>
            <a:r>
              <a:rPr lang="en-GB" dirty="0" err="1" smtClean="0"/>
              <a:t>Chrousos</a:t>
            </a:r>
            <a:r>
              <a:rPr lang="en-GB" dirty="0" smtClean="0"/>
              <a:t> GP, Gold PW. Major depression and the stress system: a life span perspective. Dev </a:t>
            </a:r>
            <a:r>
              <a:rPr lang="en-GB" dirty="0" err="1" smtClean="0"/>
              <a:t>Psychopathol</a:t>
            </a:r>
            <a:r>
              <a:rPr lang="en-GB" dirty="0" smtClean="0"/>
              <a:t>. 2001 Summer;13(3):565–580. [</a:t>
            </a:r>
            <a:r>
              <a:rPr lang="en-GB" dirty="0" smtClean="0">
                <a:hlinkClick r:id="rId14"/>
              </a:rPr>
              <a:t>PubMed</a:t>
            </a:r>
            <a:r>
              <a:rPr lang="en-GB" dirty="0" smtClean="0"/>
              <a:t>] [</a:t>
            </a:r>
            <a:r>
              <a:rPr lang="en-GB" dirty="0" smtClean="0">
                <a:hlinkClick r:id="rId15"/>
              </a:rPr>
              <a:t>Google Scholar</a:t>
            </a:r>
            <a:r>
              <a:rPr lang="en-GB" dirty="0" smtClean="0"/>
              <a:t>]</a:t>
            </a:r>
          </a:p>
          <a:p>
            <a:r>
              <a:rPr lang="en-GB" dirty="0" smtClean="0"/>
              <a:t>Miller Gregory E, Cohen Sheldon, Ritchey A Kim. Chronic psychological stress and the regulation of pro-inflammatory cytokines: a glucocorticoid-resistance model. Health Psychol. 2002 Nov;21(6):531–541. [</a:t>
            </a:r>
            <a:r>
              <a:rPr lang="en-GB" dirty="0" smtClean="0">
                <a:hlinkClick r:id="rId16"/>
              </a:rPr>
              <a:t>PubMed</a:t>
            </a:r>
            <a:r>
              <a:rPr lang="en-GB" dirty="0" smtClean="0"/>
              <a:t>] [</a:t>
            </a:r>
            <a:r>
              <a:rPr lang="en-GB" dirty="0" smtClean="0">
                <a:hlinkClick r:id="rId17"/>
              </a:rPr>
              <a:t>Google Scholar</a:t>
            </a:r>
            <a:r>
              <a:rPr lang="en-GB" dirty="0" smtClean="0"/>
              <a:t>]</a:t>
            </a:r>
          </a:p>
          <a:p>
            <a:r>
              <a:rPr lang="en-GB" dirty="0" smtClean="0"/>
              <a:t>Moore Philip J, Adler Nancy E, Williams David R, Jackson James S. Socioeconomic status and health: the role of sleep. </a:t>
            </a:r>
            <a:r>
              <a:rPr lang="en-GB" dirty="0" err="1" smtClean="0"/>
              <a:t>Psychosom</a:t>
            </a:r>
            <a:r>
              <a:rPr lang="en-GB" dirty="0" smtClean="0"/>
              <a:t> Med. 2002 Mar-Apr;64(2):337–344. [</a:t>
            </a:r>
            <a:r>
              <a:rPr lang="en-GB" dirty="0" smtClean="0">
                <a:hlinkClick r:id="rId18"/>
              </a:rPr>
              <a:t>PubMed</a:t>
            </a:r>
            <a:r>
              <a:rPr lang="en-GB" dirty="0" smtClean="0"/>
              <a:t>] [</a:t>
            </a:r>
            <a:r>
              <a:rPr lang="en-GB" dirty="0" smtClean="0">
                <a:hlinkClick r:id="rId19"/>
              </a:rPr>
              <a:t>Google Scholar</a:t>
            </a:r>
            <a:r>
              <a:rPr lang="en-GB" dirty="0" smtClean="0"/>
              <a:t>]</a:t>
            </a:r>
          </a:p>
          <a:p>
            <a:r>
              <a:rPr lang="en-GB" dirty="0" err="1" smtClean="0"/>
              <a:t>Mroczek</a:t>
            </a:r>
            <a:r>
              <a:rPr lang="en-GB" dirty="0" smtClean="0"/>
              <a:t> DK, </a:t>
            </a:r>
            <a:r>
              <a:rPr lang="en-GB" dirty="0" err="1" smtClean="0"/>
              <a:t>Kolarz</a:t>
            </a:r>
            <a:r>
              <a:rPr lang="en-GB" dirty="0" smtClean="0"/>
              <a:t> CM. The effect of age on positive and negative affect: a developmental perspective on happiness. J </a:t>
            </a:r>
            <a:r>
              <a:rPr lang="en-GB" dirty="0" err="1" smtClean="0"/>
              <a:t>Pers</a:t>
            </a:r>
            <a:r>
              <a:rPr lang="en-GB" dirty="0" smtClean="0"/>
              <a:t> </a:t>
            </a:r>
            <a:r>
              <a:rPr lang="en-GB" dirty="0" err="1" smtClean="0"/>
              <a:t>Soc</a:t>
            </a:r>
            <a:r>
              <a:rPr lang="en-GB" dirty="0" smtClean="0"/>
              <a:t> Psychol. 1998 Nov;75(5):1333–1349. [</a:t>
            </a:r>
            <a:r>
              <a:rPr lang="en-GB" dirty="0" smtClean="0">
                <a:hlinkClick r:id="rId20"/>
              </a:rPr>
              <a:t>PubMed</a:t>
            </a:r>
            <a:r>
              <a:rPr lang="en-GB" dirty="0" smtClean="0"/>
              <a:t>] [</a:t>
            </a:r>
            <a:r>
              <a:rPr lang="en-GB" dirty="0" smtClean="0">
                <a:hlinkClick r:id="rId21"/>
              </a:rPr>
              <a:t>Google Scholar</a:t>
            </a:r>
            <a:r>
              <a:rPr lang="en-GB" dirty="0" smtClean="0"/>
              <a:t>]</a:t>
            </a:r>
          </a:p>
          <a:p>
            <a:r>
              <a:rPr lang="en-GB" dirty="0" smtClean="0"/>
              <a:t>Russell JA, Carroll JM. On the bipolarity of positive and negative affect. </a:t>
            </a:r>
            <a:r>
              <a:rPr lang="en-GB" dirty="0" err="1" smtClean="0"/>
              <a:t>Psychol</a:t>
            </a:r>
            <a:r>
              <a:rPr lang="en-GB" dirty="0" smtClean="0"/>
              <a:t> Bull. 1999 Jan;125(1):3–30. [</a:t>
            </a:r>
            <a:r>
              <a:rPr lang="en-GB" dirty="0" smtClean="0">
                <a:hlinkClick r:id="rId22"/>
              </a:rPr>
              <a:t>PubMed</a:t>
            </a:r>
            <a:r>
              <a:rPr lang="en-GB" dirty="0" smtClean="0"/>
              <a:t>] [</a:t>
            </a:r>
            <a:r>
              <a:rPr lang="en-GB" dirty="0" smtClean="0">
                <a:hlinkClick r:id="rId23"/>
              </a:rPr>
              <a:t>Google Scholar</a:t>
            </a:r>
            <a:r>
              <a:rPr lang="en-GB" dirty="0" smtClean="0"/>
              <a:t>]</a:t>
            </a:r>
          </a:p>
          <a:p>
            <a:r>
              <a:rPr lang="en-GB" dirty="0" smtClean="0"/>
              <a:t>Ryan RM, </a:t>
            </a:r>
            <a:r>
              <a:rPr lang="en-GB" dirty="0" err="1" smtClean="0"/>
              <a:t>Deci</a:t>
            </a:r>
            <a:r>
              <a:rPr lang="en-GB" dirty="0" smtClean="0"/>
              <a:t> EL. On happiness and human potentials: a review of research on hedonic and </a:t>
            </a:r>
            <a:r>
              <a:rPr lang="en-GB" dirty="0" err="1" smtClean="0"/>
              <a:t>eudaimonic</a:t>
            </a:r>
            <a:r>
              <a:rPr lang="en-GB" dirty="0" smtClean="0"/>
              <a:t> well-being. </a:t>
            </a:r>
            <a:r>
              <a:rPr lang="en-GB" dirty="0" err="1" smtClean="0"/>
              <a:t>Annu</a:t>
            </a:r>
            <a:r>
              <a:rPr lang="en-GB" dirty="0" smtClean="0"/>
              <a:t> Rev Psychol. 2001;52:141–166. [</a:t>
            </a:r>
            <a:r>
              <a:rPr lang="en-GB" dirty="0" smtClean="0">
                <a:hlinkClick r:id="rId24"/>
              </a:rPr>
              <a:t>PubMed</a:t>
            </a:r>
            <a:r>
              <a:rPr lang="en-GB" dirty="0" smtClean="0"/>
              <a:t>] [</a:t>
            </a:r>
            <a:r>
              <a:rPr lang="en-GB" dirty="0" smtClean="0">
                <a:hlinkClick r:id="rId25"/>
              </a:rPr>
              <a:t>Google Scholar</a:t>
            </a:r>
            <a:r>
              <a:rPr lang="en-GB" dirty="0" smtClean="0"/>
              <a:t>]</a:t>
            </a:r>
          </a:p>
          <a:p>
            <a:r>
              <a:rPr lang="en-GB" dirty="0" err="1" smtClean="0"/>
              <a:t>Ryff</a:t>
            </a:r>
            <a:r>
              <a:rPr lang="en-GB" dirty="0" smtClean="0"/>
              <a:t> CD, Singer BH. Biopsychosocial challenges of the new millennium. </a:t>
            </a:r>
            <a:r>
              <a:rPr lang="en-GB" dirty="0" err="1" smtClean="0"/>
              <a:t>Psychother</a:t>
            </a:r>
            <a:r>
              <a:rPr lang="en-GB" dirty="0" smtClean="0"/>
              <a:t> </a:t>
            </a:r>
            <a:r>
              <a:rPr lang="en-GB" dirty="0" err="1" smtClean="0"/>
              <a:t>Psychosom</a:t>
            </a:r>
            <a:r>
              <a:rPr lang="en-GB" dirty="0" smtClean="0"/>
              <a:t>. 2000 Jul-Aug;69(4):170–177. [</a:t>
            </a:r>
            <a:r>
              <a:rPr lang="en-GB" dirty="0" smtClean="0">
                <a:hlinkClick r:id="rId26"/>
              </a:rPr>
              <a:t>PubMed</a:t>
            </a:r>
            <a:r>
              <a:rPr lang="en-GB" dirty="0" smtClean="0"/>
              <a:t>] [</a:t>
            </a:r>
            <a:r>
              <a:rPr lang="en-GB" dirty="0" smtClean="0">
                <a:hlinkClick r:id="rId27"/>
              </a:rPr>
              <a:t>Google Scholar</a:t>
            </a:r>
            <a:r>
              <a:rPr lang="en-GB" dirty="0" smtClean="0"/>
              <a:t>]</a:t>
            </a:r>
          </a:p>
          <a:p>
            <a:r>
              <a:rPr lang="en-GB" dirty="0" err="1" smtClean="0"/>
              <a:t>Ryff</a:t>
            </a:r>
            <a:r>
              <a:rPr lang="en-GB" dirty="0" smtClean="0"/>
              <a:t> Carol D, Keyes Corey L, Hughes Diane L. Status inequalities, perceived discrimination, and </a:t>
            </a:r>
            <a:r>
              <a:rPr lang="en-GB" dirty="0" err="1" smtClean="0"/>
              <a:t>eudaimonic</a:t>
            </a:r>
            <a:r>
              <a:rPr lang="en-GB" dirty="0" smtClean="0"/>
              <a:t> well-being: do the challenges of minority life hone purpose and growth? J Health </a:t>
            </a:r>
            <a:r>
              <a:rPr lang="en-GB" dirty="0" err="1" smtClean="0"/>
              <a:t>Soc</a:t>
            </a:r>
            <a:r>
              <a:rPr lang="en-GB" dirty="0" smtClean="0"/>
              <a:t> </a:t>
            </a:r>
            <a:r>
              <a:rPr lang="en-GB" dirty="0" err="1" smtClean="0"/>
              <a:t>Behav</a:t>
            </a:r>
            <a:r>
              <a:rPr lang="en-GB" dirty="0" smtClean="0"/>
              <a:t>. 2003 Sep;44(3):275–291. [</a:t>
            </a:r>
            <a:r>
              <a:rPr lang="en-GB" dirty="0" smtClean="0">
                <a:hlinkClick r:id="rId28"/>
              </a:rPr>
              <a:t>PubMed</a:t>
            </a:r>
            <a:r>
              <a:rPr lang="en-GB" dirty="0" smtClean="0"/>
              <a:t>] [</a:t>
            </a:r>
            <a:r>
              <a:rPr lang="en-GB" dirty="0" smtClean="0">
                <a:hlinkClick r:id="rId29"/>
              </a:rPr>
              <a:t>Google Scholar</a:t>
            </a:r>
            <a:r>
              <a:rPr lang="en-GB" dirty="0" smtClean="0"/>
              <a:t>]</a:t>
            </a:r>
          </a:p>
          <a:p>
            <a:r>
              <a:rPr lang="en-GB" dirty="0" err="1" smtClean="0"/>
              <a:t>Sapolsky</a:t>
            </a:r>
            <a:r>
              <a:rPr lang="en-GB" dirty="0" smtClean="0"/>
              <a:t> RM, Romero LM, </a:t>
            </a:r>
            <a:r>
              <a:rPr lang="en-GB" dirty="0" err="1" smtClean="0"/>
              <a:t>Munck</a:t>
            </a:r>
            <a:r>
              <a:rPr lang="en-GB" dirty="0" smtClean="0"/>
              <a:t> AU. How do glucocorticoids influence stress responses? Integrating permissive, suppressive, stimulatory, and preparative actions. </a:t>
            </a:r>
            <a:r>
              <a:rPr lang="en-GB" dirty="0" err="1" smtClean="0"/>
              <a:t>Endocr</a:t>
            </a:r>
            <a:r>
              <a:rPr lang="en-GB" dirty="0" smtClean="0"/>
              <a:t> Rev. 2000 Feb;21(1):55–89. [</a:t>
            </a:r>
            <a:r>
              <a:rPr lang="en-GB" dirty="0" smtClean="0">
                <a:hlinkClick r:id="rId30"/>
              </a:rPr>
              <a:t>PubMed</a:t>
            </a:r>
            <a:r>
              <a:rPr lang="en-GB" dirty="0" smtClean="0"/>
              <a:t>] [</a:t>
            </a:r>
            <a:r>
              <a:rPr lang="en-GB" dirty="0" smtClean="0">
                <a:hlinkClick r:id="rId31"/>
              </a:rPr>
              <a:t>Google Scholar</a:t>
            </a:r>
            <a:r>
              <a:rPr lang="en-GB" dirty="0" smtClean="0"/>
              <a:t>]</a:t>
            </a:r>
          </a:p>
          <a:p>
            <a:r>
              <a:rPr lang="en-GB" dirty="0" err="1" smtClean="0"/>
              <a:t>Seeman</a:t>
            </a:r>
            <a:r>
              <a:rPr lang="en-GB" dirty="0" smtClean="0"/>
              <a:t> T, Mendes de Leon C, Berkman L, </a:t>
            </a:r>
            <a:r>
              <a:rPr lang="en-GB" dirty="0" err="1" smtClean="0"/>
              <a:t>Ostfeld</a:t>
            </a:r>
            <a:r>
              <a:rPr lang="en-GB" dirty="0" smtClean="0"/>
              <a:t> A. Risk factors for coronary heart disease among older men and women: a prospective study of community-dwelling elderly. Am J </a:t>
            </a:r>
            <a:r>
              <a:rPr lang="en-GB" dirty="0" err="1" smtClean="0"/>
              <a:t>Epidemiol</a:t>
            </a:r>
            <a:r>
              <a:rPr lang="en-GB" dirty="0" smtClean="0"/>
              <a:t>. 1993 Dec 15;138(12):1037–1049. [</a:t>
            </a:r>
            <a:r>
              <a:rPr lang="en-GB" dirty="0" smtClean="0">
                <a:hlinkClick r:id="rId32"/>
              </a:rPr>
              <a:t>PubMed</a:t>
            </a:r>
            <a:r>
              <a:rPr lang="en-GB" dirty="0" smtClean="0"/>
              <a:t>] [</a:t>
            </a:r>
            <a:r>
              <a:rPr lang="en-GB" dirty="0" smtClean="0">
                <a:hlinkClick r:id="rId33"/>
              </a:rPr>
              <a:t>Google Scholar</a:t>
            </a:r>
            <a:r>
              <a:rPr lang="en-GB" dirty="0" smtClean="0"/>
              <a:t>]</a:t>
            </a:r>
          </a:p>
          <a:p>
            <a:r>
              <a:rPr lang="en-GB" dirty="0" err="1" smtClean="0"/>
              <a:t>Seeman</a:t>
            </a:r>
            <a:r>
              <a:rPr lang="en-GB" dirty="0" smtClean="0"/>
              <a:t> TE, McEwen BS, Rowe JW, Singer BH. </a:t>
            </a:r>
            <a:r>
              <a:rPr lang="en-GB" dirty="0" err="1" smtClean="0"/>
              <a:t>Allostatic</a:t>
            </a:r>
            <a:r>
              <a:rPr lang="en-GB" dirty="0" smtClean="0"/>
              <a:t> load as a marker of cumulative biological risk: MacArthur studies of successful aging. </a:t>
            </a:r>
            <a:r>
              <a:rPr lang="en-GB" dirty="0" err="1" smtClean="0"/>
              <a:t>Proc</a:t>
            </a:r>
            <a:r>
              <a:rPr lang="en-GB" dirty="0" smtClean="0"/>
              <a:t> Natl </a:t>
            </a:r>
            <a:r>
              <a:rPr lang="en-GB" dirty="0" err="1" smtClean="0"/>
              <a:t>Acad</a:t>
            </a:r>
            <a:r>
              <a:rPr lang="en-GB" dirty="0" smtClean="0"/>
              <a:t> </a:t>
            </a:r>
            <a:r>
              <a:rPr lang="en-GB" dirty="0" err="1" smtClean="0"/>
              <a:t>Sci</a:t>
            </a:r>
            <a:r>
              <a:rPr lang="en-GB" dirty="0" smtClean="0"/>
              <a:t> U S A. 2001 Apr 10;98(8):4770–4775. [</a:t>
            </a:r>
            <a:r>
              <a:rPr lang="en-GB" dirty="0" smtClean="0">
                <a:hlinkClick r:id="rId34"/>
              </a:rPr>
              <a:t>PMC free article</a:t>
            </a:r>
            <a:r>
              <a:rPr lang="en-GB" dirty="0" smtClean="0"/>
              <a:t>] [</a:t>
            </a:r>
            <a:r>
              <a:rPr lang="en-GB" dirty="0" smtClean="0">
                <a:hlinkClick r:id="rId35"/>
              </a:rPr>
              <a:t>PubMed</a:t>
            </a:r>
            <a:r>
              <a:rPr lang="en-GB" dirty="0" smtClean="0"/>
              <a:t>] [</a:t>
            </a:r>
            <a:r>
              <a:rPr lang="en-GB" dirty="0" smtClean="0">
                <a:hlinkClick r:id="rId36"/>
              </a:rPr>
              <a:t>Google Scholar</a:t>
            </a:r>
            <a:r>
              <a:rPr lang="en-GB" dirty="0" smtClean="0"/>
              <a:t>]</a:t>
            </a:r>
          </a:p>
          <a:p>
            <a:r>
              <a:rPr lang="en-GB" dirty="0" err="1" smtClean="0"/>
              <a:t>Sejnowski</a:t>
            </a:r>
            <a:r>
              <a:rPr lang="en-GB" dirty="0" smtClean="0"/>
              <a:t> TJ, </a:t>
            </a:r>
            <a:r>
              <a:rPr lang="en-GB" dirty="0" err="1" smtClean="0"/>
              <a:t>Destexhe</a:t>
            </a:r>
            <a:r>
              <a:rPr lang="en-GB" dirty="0" smtClean="0"/>
              <a:t> A. Why do we sleep? Brain Res. 2000 Dec 15;886(1-2):208–223. [</a:t>
            </a:r>
            <a:r>
              <a:rPr lang="en-GB" dirty="0" smtClean="0">
                <a:hlinkClick r:id="rId37"/>
              </a:rPr>
              <a:t>PubMed</a:t>
            </a:r>
            <a:r>
              <a:rPr lang="en-GB" dirty="0" smtClean="0"/>
              <a:t>] [</a:t>
            </a:r>
            <a:r>
              <a:rPr lang="en-GB" dirty="0" smtClean="0">
                <a:hlinkClick r:id="rId38"/>
              </a:rPr>
              <a:t>Google Scholar</a:t>
            </a:r>
            <a:r>
              <a:rPr lang="en-GB" dirty="0" smtClean="0"/>
              <a:t>]</a:t>
            </a:r>
          </a:p>
          <a:p>
            <a:r>
              <a:rPr lang="en-GB" dirty="0" err="1" smtClean="0"/>
              <a:t>Sephton</a:t>
            </a:r>
            <a:r>
              <a:rPr lang="en-GB" dirty="0" smtClean="0"/>
              <a:t> Sandra, Spiegel David. Circadian disruption in cancer: a neuroendocrine-immune pathway from stress to disease? Brain </a:t>
            </a:r>
            <a:r>
              <a:rPr lang="en-GB" dirty="0" err="1" smtClean="0"/>
              <a:t>Behav</a:t>
            </a:r>
            <a:r>
              <a:rPr lang="en-GB" dirty="0" smtClean="0"/>
              <a:t> Immun. 2003 Oct;17(5):321–328. [</a:t>
            </a:r>
            <a:r>
              <a:rPr lang="en-GB" dirty="0" smtClean="0">
                <a:hlinkClick r:id="rId39"/>
              </a:rPr>
              <a:t>PubMed</a:t>
            </a:r>
            <a:r>
              <a:rPr lang="en-GB" dirty="0" smtClean="0"/>
              <a:t>] [</a:t>
            </a:r>
            <a:r>
              <a:rPr lang="en-GB" dirty="0" smtClean="0">
                <a:hlinkClick r:id="rId40"/>
              </a:rPr>
              <a:t>Google Scholar</a:t>
            </a:r>
            <a:r>
              <a:rPr lang="en-GB" dirty="0" smtClean="0"/>
              <a:t>]</a:t>
            </a:r>
          </a:p>
          <a:p>
            <a:r>
              <a:rPr lang="en-GB" dirty="0" err="1" smtClean="0"/>
              <a:t>Sephton</a:t>
            </a:r>
            <a:r>
              <a:rPr lang="en-GB" dirty="0" smtClean="0"/>
              <a:t> SE, </a:t>
            </a:r>
            <a:r>
              <a:rPr lang="en-GB" dirty="0" err="1" smtClean="0"/>
              <a:t>Sapolsky</a:t>
            </a:r>
            <a:r>
              <a:rPr lang="en-GB" dirty="0" smtClean="0"/>
              <a:t> RM, Kraemer HC, Spiegel D. Diurnal cortisol rhythm as a predictor of breast cancer survival. J Natl Cancer Inst. 2000 Jun 21;92(12):994–1000. [</a:t>
            </a:r>
            <a:r>
              <a:rPr lang="en-GB" dirty="0" smtClean="0">
                <a:hlinkClick r:id="rId41"/>
              </a:rPr>
              <a:t>PubMed</a:t>
            </a:r>
            <a:r>
              <a:rPr lang="en-GB" dirty="0" smtClean="0"/>
              <a:t>] [</a:t>
            </a:r>
            <a:r>
              <a:rPr lang="en-GB" dirty="0" smtClean="0">
                <a:hlinkClick r:id="rId42"/>
              </a:rPr>
              <a:t>Google Scholar</a:t>
            </a:r>
            <a:r>
              <a:rPr lang="en-GB" dirty="0" smtClean="0"/>
              <a:t>]</a:t>
            </a:r>
          </a:p>
          <a:p>
            <a:r>
              <a:rPr lang="en-GB" dirty="0" smtClean="0"/>
              <a:t>Singer B, </a:t>
            </a:r>
            <a:r>
              <a:rPr lang="en-GB" dirty="0" err="1" smtClean="0"/>
              <a:t>Ryff</a:t>
            </a:r>
            <a:r>
              <a:rPr lang="en-GB" dirty="0" smtClean="0"/>
              <a:t> CD. Hierarchies of life histories and associated health risks. Ann N Y </a:t>
            </a:r>
            <a:r>
              <a:rPr lang="en-GB" dirty="0" err="1" smtClean="0"/>
              <a:t>Acad</a:t>
            </a:r>
            <a:r>
              <a:rPr lang="en-GB" dirty="0" smtClean="0"/>
              <a:t> Sci. 1999;896:96–115. [</a:t>
            </a:r>
            <a:r>
              <a:rPr lang="en-GB" dirty="0" smtClean="0">
                <a:hlinkClick r:id="rId43"/>
              </a:rPr>
              <a:t>PubMed</a:t>
            </a:r>
            <a:r>
              <a:rPr lang="en-GB" dirty="0" smtClean="0"/>
              <a:t>] [</a:t>
            </a:r>
            <a:r>
              <a:rPr lang="en-GB" dirty="0" smtClean="0">
                <a:hlinkClick r:id="rId44"/>
              </a:rPr>
              <a:t>Google Scholar</a:t>
            </a:r>
            <a:r>
              <a:rPr lang="en-GB" dirty="0" smtClean="0"/>
              <a:t>]</a:t>
            </a:r>
          </a:p>
          <a:p>
            <a:r>
              <a:rPr lang="en-GB" dirty="0" smtClean="0"/>
              <a:t>Taylor Shelley E, Lerner Jennifer S, Sherman David K, Sage Rebecca M, McDowell Nina K. Are self-enhancing cognitions associated with healthy or unhealthy biological profiles? J </a:t>
            </a:r>
            <a:r>
              <a:rPr lang="en-GB" dirty="0" err="1" smtClean="0"/>
              <a:t>Pers</a:t>
            </a:r>
            <a:r>
              <a:rPr lang="en-GB" dirty="0" smtClean="0"/>
              <a:t> </a:t>
            </a:r>
            <a:r>
              <a:rPr lang="en-GB" dirty="0" err="1" smtClean="0"/>
              <a:t>Soc</a:t>
            </a:r>
            <a:r>
              <a:rPr lang="en-GB" dirty="0" smtClean="0"/>
              <a:t> Psychol. 2003 Oct;85(4):605–615. [</a:t>
            </a:r>
            <a:r>
              <a:rPr lang="en-GB" dirty="0" smtClean="0">
                <a:hlinkClick r:id="rId45"/>
              </a:rPr>
              <a:t>PubMed</a:t>
            </a:r>
            <a:r>
              <a:rPr lang="en-GB" dirty="0" smtClean="0"/>
              <a:t>] [</a:t>
            </a:r>
            <a:r>
              <a:rPr lang="en-GB" dirty="0" smtClean="0">
                <a:hlinkClick r:id="rId46"/>
              </a:rPr>
              <a:t>Google Scholar</a:t>
            </a:r>
            <a:r>
              <a:rPr lang="en-GB" dirty="0" smtClean="0"/>
              <a:t>]</a:t>
            </a:r>
          </a:p>
          <a:p>
            <a:r>
              <a:rPr lang="en-GB" dirty="0" smtClean="0"/>
              <a:t>Uchino BN, </a:t>
            </a:r>
            <a:r>
              <a:rPr lang="en-GB" dirty="0" err="1" smtClean="0"/>
              <a:t>Cacioppo</a:t>
            </a:r>
            <a:r>
              <a:rPr lang="en-GB" dirty="0" smtClean="0"/>
              <a:t> JT, </a:t>
            </a:r>
            <a:r>
              <a:rPr lang="en-GB" dirty="0" err="1" smtClean="0"/>
              <a:t>Kiecolt</a:t>
            </a:r>
            <a:r>
              <a:rPr lang="en-GB" dirty="0" smtClean="0"/>
              <a:t>-Glaser JK. The relationship between social support and physiological processes: a review with emphasis on underlying mechanisms and implications for health. </a:t>
            </a:r>
            <a:r>
              <a:rPr lang="en-GB" dirty="0" err="1" smtClean="0"/>
              <a:t>Psychol</a:t>
            </a:r>
            <a:r>
              <a:rPr lang="en-GB" dirty="0" smtClean="0"/>
              <a:t> Bull. 1996 May;119(3):488–531. [</a:t>
            </a:r>
            <a:r>
              <a:rPr lang="en-GB" dirty="0" smtClean="0">
                <a:hlinkClick r:id="rId47"/>
              </a:rPr>
              <a:t>PubMed</a:t>
            </a:r>
            <a:r>
              <a:rPr lang="en-GB" dirty="0" smtClean="0"/>
              <a:t>] [</a:t>
            </a:r>
            <a:r>
              <a:rPr lang="en-GB" dirty="0" smtClean="0">
                <a:hlinkClick r:id="rId48"/>
              </a:rPr>
              <a:t>Google Scholar</a:t>
            </a:r>
            <a:r>
              <a:rPr lang="en-GB" dirty="0" smtClean="0"/>
              <a:t>]</a:t>
            </a:r>
          </a:p>
          <a:p>
            <a:r>
              <a:rPr lang="en-GB" dirty="0" err="1" smtClean="0"/>
              <a:t>Urry</a:t>
            </a:r>
            <a:r>
              <a:rPr lang="en-GB" dirty="0" smtClean="0"/>
              <a:t> Heather L, </a:t>
            </a:r>
            <a:r>
              <a:rPr lang="en-GB" dirty="0" err="1" smtClean="0"/>
              <a:t>Nitschke</a:t>
            </a:r>
            <a:r>
              <a:rPr lang="en-GB" dirty="0" smtClean="0"/>
              <a:t> Jack B, </a:t>
            </a:r>
            <a:r>
              <a:rPr lang="en-GB" dirty="0" err="1" smtClean="0"/>
              <a:t>Dolski</a:t>
            </a:r>
            <a:r>
              <a:rPr lang="en-GB" dirty="0" smtClean="0"/>
              <a:t> Isa, Jackson Daren C, Dalton Kim M, Mueller </a:t>
            </a:r>
            <a:r>
              <a:rPr lang="en-GB" dirty="0" err="1" smtClean="0"/>
              <a:t>Corrina</a:t>
            </a:r>
            <a:r>
              <a:rPr lang="en-GB" dirty="0" smtClean="0"/>
              <a:t> J, </a:t>
            </a:r>
            <a:r>
              <a:rPr lang="en-GB" dirty="0" err="1" smtClean="0"/>
              <a:t>Rosenkranz</a:t>
            </a:r>
            <a:r>
              <a:rPr lang="en-GB" dirty="0" smtClean="0"/>
              <a:t> Melissa A, </a:t>
            </a:r>
            <a:r>
              <a:rPr lang="en-GB" dirty="0" err="1" smtClean="0"/>
              <a:t>Ryff</a:t>
            </a:r>
            <a:r>
              <a:rPr lang="en-GB" dirty="0" smtClean="0"/>
              <a:t> Carol D, Singer Burton H, Davidson Richard J. Making a life worth living: neural correlates of well-being. </a:t>
            </a:r>
            <a:r>
              <a:rPr lang="en-GB" dirty="0" err="1" smtClean="0"/>
              <a:t>Psychol</a:t>
            </a:r>
            <a:r>
              <a:rPr lang="en-GB" dirty="0" smtClean="0"/>
              <a:t> Sci. 2004 Jun;15(6):367–372. [</a:t>
            </a:r>
            <a:r>
              <a:rPr lang="en-GB" dirty="0" smtClean="0">
                <a:hlinkClick r:id="rId49"/>
              </a:rPr>
              <a:t>PubMed</a:t>
            </a:r>
            <a:r>
              <a:rPr lang="en-GB" dirty="0" smtClean="0"/>
              <a:t>] [</a:t>
            </a:r>
            <a:r>
              <a:rPr lang="en-GB" dirty="0" smtClean="0">
                <a:hlinkClick r:id="rId50"/>
              </a:rPr>
              <a:t>Google Scholar</a:t>
            </a:r>
            <a:r>
              <a:rPr lang="en-GB" dirty="0" smtClean="0"/>
              <a:t>]</a:t>
            </a:r>
          </a:p>
          <a:p>
            <a:r>
              <a:rPr lang="en-GB" dirty="0" smtClean="0"/>
              <a:t>Watson D, Clark LA, </a:t>
            </a:r>
            <a:r>
              <a:rPr lang="en-GB" dirty="0" err="1" smtClean="0"/>
              <a:t>Tellegen</a:t>
            </a:r>
            <a:r>
              <a:rPr lang="en-GB" dirty="0" smtClean="0"/>
              <a:t> A. Development and validation of brief measures of positive and negative affect: the PANAS scales. J </a:t>
            </a:r>
            <a:r>
              <a:rPr lang="en-GB" dirty="0" err="1" smtClean="0"/>
              <a:t>Pers</a:t>
            </a:r>
            <a:r>
              <a:rPr lang="en-GB" dirty="0" smtClean="0"/>
              <a:t> </a:t>
            </a:r>
            <a:r>
              <a:rPr lang="en-GB" dirty="0" err="1" smtClean="0"/>
              <a:t>Soc</a:t>
            </a:r>
            <a:r>
              <a:rPr lang="en-GB" dirty="0" smtClean="0"/>
              <a:t> Psychol. 1988 Jun;54(6):1063–1070. [</a:t>
            </a:r>
            <a:r>
              <a:rPr lang="en-GB" dirty="0" smtClean="0">
                <a:hlinkClick r:id="rId51"/>
              </a:rPr>
              <a:t>PubMed</a:t>
            </a:r>
            <a:r>
              <a:rPr lang="en-GB" dirty="0" smtClean="0"/>
              <a:t>] [</a:t>
            </a:r>
            <a:r>
              <a:rPr lang="en-GB" dirty="0" smtClean="0">
                <a:hlinkClick r:id="rId52"/>
              </a:rPr>
              <a:t>Google Scholar</a:t>
            </a:r>
            <a:r>
              <a:rPr lang="en-GB" dirty="0" smtClean="0"/>
              <a:t>]</a:t>
            </a:r>
          </a:p>
          <a:p>
            <a:r>
              <a:rPr lang="en-GB" dirty="0" smtClean="0"/>
              <a:t>Watson D, Clark LA, Weber K, </a:t>
            </a:r>
            <a:r>
              <a:rPr lang="en-GB" dirty="0" err="1" smtClean="0"/>
              <a:t>Assenheimer</a:t>
            </a:r>
            <a:r>
              <a:rPr lang="en-GB" dirty="0" smtClean="0"/>
              <a:t> JS, Strauss ME, McCormick RA. Testing a tripartite model: II. Exploring the symptom structure of anxiety and depression in student, adult, and patient samples. J </a:t>
            </a:r>
            <a:r>
              <a:rPr lang="en-GB" dirty="0" err="1" smtClean="0"/>
              <a:t>Abnorm</a:t>
            </a:r>
            <a:r>
              <a:rPr lang="en-GB" dirty="0" smtClean="0"/>
              <a:t> Psychol. 1995 Feb;104(1):15–25. [</a:t>
            </a:r>
            <a:r>
              <a:rPr lang="en-GB" dirty="0" smtClean="0">
                <a:hlinkClick r:id="rId53"/>
              </a:rPr>
              <a:t>PubMed</a:t>
            </a:r>
            <a:r>
              <a:rPr lang="en-GB" dirty="0" smtClean="0"/>
              <a:t>] [</a:t>
            </a:r>
            <a:r>
              <a:rPr lang="en-GB" dirty="0" smtClean="0">
                <a:hlinkClick r:id="rId54"/>
              </a:rPr>
              <a:t>Google Scholar</a:t>
            </a:r>
            <a:r>
              <a:rPr lang="en-GB" dirty="0" smtClean="0"/>
              <a:t>]</a:t>
            </a:r>
            <a:endParaRPr lang="en-GB" dirty="0"/>
          </a:p>
        </p:txBody>
      </p:sp>
    </p:spTree>
    <p:extLst>
      <p:ext uri="{BB962C8B-B14F-4D97-AF65-F5344CB8AC3E}">
        <p14:creationId xmlns:p14="http://schemas.microsoft.com/office/powerpoint/2010/main" val="3648506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TotalTime>
  <Words>2731</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The Biology of Well-being</vt:lpstr>
      <vt:lpstr>Biology and well-being</vt:lpstr>
      <vt:lpstr>More than the absence of ill-health</vt:lpstr>
      <vt:lpstr>What does the science say?</vt:lpstr>
      <vt:lpstr>Well-being across the lifespan</vt:lpstr>
      <vt:lpstr>The Psychological and Social</vt:lpstr>
      <vt:lpstr>Stressors</vt:lpstr>
      <vt:lpstr>The importance of sleep</vt:lpstr>
      <vt:lpstr>Is well-being the opposite of depression</vt:lpstr>
      <vt:lpstr>Life satisfaction and life meaning</vt:lpstr>
      <vt:lpstr>Well-being and physical health</vt:lpstr>
      <vt:lpstr>References</vt:lpstr>
      <vt:lpstr>References (Cont’d)</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Biology of Well-being</dc:title>
  <dc:creator>Darrel Williams</dc:creator>
  <cp:lastModifiedBy>Darrel Williams</cp:lastModifiedBy>
  <cp:revision>8</cp:revision>
  <dcterms:created xsi:type="dcterms:W3CDTF">2020-12-03T09:54:02Z</dcterms:created>
  <dcterms:modified xsi:type="dcterms:W3CDTF">2021-02-16T20:46:34Z</dcterms:modified>
</cp:coreProperties>
</file>