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1" r:id="rId4"/>
  </p:sldMasterIdLst>
  <p:notesMasterIdLst>
    <p:notesMasterId r:id="rId14"/>
  </p:notesMasterIdLst>
  <p:handoutMasterIdLst>
    <p:handoutMasterId r:id="rId15"/>
  </p:handoutMasterIdLst>
  <p:sldIdLst>
    <p:sldId id="324" r:id="rId5"/>
    <p:sldId id="302" r:id="rId6"/>
    <p:sldId id="315" r:id="rId7"/>
    <p:sldId id="327" r:id="rId8"/>
    <p:sldId id="328" r:id="rId9"/>
    <p:sldId id="329" r:id="rId10"/>
    <p:sldId id="330" r:id="rId11"/>
    <p:sldId id="331" r:id="rId12"/>
    <p:sldId id="33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408" userDrawn="1">
          <p15:clr>
            <a:srgbClr val="A4A3A4"/>
          </p15:clr>
        </p15:guide>
        <p15:guide id="3" orient="horz" pos="3912" userDrawn="1">
          <p15:clr>
            <a:srgbClr val="A4A3A4"/>
          </p15:clr>
        </p15:guide>
        <p15:guide id="4" pos="7272" userDrawn="1">
          <p15:clr>
            <a:srgbClr val="A4A3A4"/>
          </p15:clr>
        </p15:guide>
        <p15:guide id="5" orient="horz" pos="16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190A2-6CC5-4EEF-9525-81C1F042E605}" v="15" dt="2026-07-13T07:36:49.474"/>
  </p1510:revLst>
</p1510:revInfo>
</file>

<file path=ppt/tableStyles.xml><?xml version="1.0" encoding="utf-8"?>
<a:tblStyleLst xmlns:a="http://schemas.openxmlformats.org/drawingml/2006/main" def="{6E25E649-3F16-4E02-A733-19D2CDBF48F0}"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5068" autoAdjust="0"/>
  </p:normalViewPr>
  <p:slideViewPr>
    <p:cSldViewPr snapToGrid="0">
      <p:cViewPr>
        <p:scale>
          <a:sx n="86" d="100"/>
          <a:sy n="86" d="100"/>
        </p:scale>
        <p:origin x="172" y="544"/>
      </p:cViewPr>
      <p:guideLst>
        <p:guide orient="horz" pos="1968"/>
        <p:guide pos="408"/>
        <p:guide orient="horz" pos="3912"/>
        <p:guide pos="7272"/>
        <p:guide orient="horz" pos="1656"/>
      </p:guideLst>
    </p:cSldViewPr>
  </p:slideViewPr>
  <p:outlineViewPr>
    <p:cViewPr>
      <p:scale>
        <a:sx n="33" d="100"/>
        <a:sy n="33" d="100"/>
      </p:scale>
      <p:origin x="0" y="-488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10" d="100"/>
        <a:sy n="110" d="100"/>
      </p:scale>
      <p:origin x="0" y="-965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ky Raymond Barrett (2516890)" userId="cfbdfc97-4a5a-474c-879f-de0faddf3aa7" providerId="ADAL" clId="{B4E733DC-FE73-4EE3-8358-461C3EB6D1A0}"/>
    <pc:docChg chg="modSld">
      <pc:chgData name="Ricky Raymond Barrett (2516890)" userId="cfbdfc97-4a5a-474c-879f-de0faddf3aa7" providerId="ADAL" clId="{B4E733DC-FE73-4EE3-8358-461C3EB6D1A0}" dt="2026-07-13T07:36:49.474" v="14"/>
      <pc:docMkLst>
        <pc:docMk/>
      </pc:docMkLst>
      <pc:sldChg chg="addSp modSp">
        <pc:chgData name="Ricky Raymond Barrett (2516890)" userId="cfbdfc97-4a5a-474c-879f-de0faddf3aa7" providerId="ADAL" clId="{B4E733DC-FE73-4EE3-8358-461C3EB6D1A0}" dt="2026-07-13T07:35:29.448" v="12"/>
        <pc:sldMkLst>
          <pc:docMk/>
          <pc:sldMk cId="1549425957" sldId="329"/>
        </pc:sldMkLst>
        <pc:spChg chg="add mod">
          <ac:chgData name="Ricky Raymond Barrett (2516890)" userId="cfbdfc97-4a5a-474c-879f-de0faddf3aa7" providerId="ADAL" clId="{B4E733DC-FE73-4EE3-8358-461C3EB6D1A0}" dt="2026-07-13T07:35:29.448" v="12"/>
          <ac:spMkLst>
            <pc:docMk/>
            <pc:sldMk cId="1549425957" sldId="329"/>
            <ac:spMk id="8" creationId="{745631B6-ED10-E924-183C-905C896FA6D9}"/>
          </ac:spMkLst>
        </pc:spChg>
      </pc:sldChg>
      <pc:sldChg chg="addSp modSp">
        <pc:chgData name="Ricky Raymond Barrett (2516890)" userId="cfbdfc97-4a5a-474c-879f-de0faddf3aa7" providerId="ADAL" clId="{B4E733DC-FE73-4EE3-8358-461C3EB6D1A0}" dt="2026-07-13T07:33:09.456" v="10"/>
        <pc:sldMkLst>
          <pc:docMk/>
          <pc:sldMk cId="3441848372" sldId="330"/>
        </pc:sldMkLst>
        <pc:spChg chg="add mod">
          <ac:chgData name="Ricky Raymond Barrett (2516890)" userId="cfbdfc97-4a5a-474c-879f-de0faddf3aa7" providerId="ADAL" clId="{B4E733DC-FE73-4EE3-8358-461C3EB6D1A0}" dt="2026-07-13T07:33:09.456" v="10"/>
          <ac:spMkLst>
            <pc:docMk/>
            <pc:sldMk cId="3441848372" sldId="330"/>
            <ac:spMk id="83" creationId="{D3348F4A-A955-8472-1EA4-FEB13C9608B3}"/>
          </ac:spMkLst>
        </pc:spChg>
      </pc:sldChg>
      <pc:sldChg chg="addSp modSp">
        <pc:chgData name="Ricky Raymond Barrett (2516890)" userId="cfbdfc97-4a5a-474c-879f-de0faddf3aa7" providerId="ADAL" clId="{B4E733DC-FE73-4EE3-8358-461C3EB6D1A0}" dt="2026-07-13T07:36:49.474" v="14"/>
        <pc:sldMkLst>
          <pc:docMk/>
          <pc:sldMk cId="695265238" sldId="331"/>
        </pc:sldMkLst>
        <pc:spChg chg="mod">
          <ac:chgData name="Ricky Raymond Barrett (2516890)" userId="cfbdfc97-4a5a-474c-879f-de0faddf3aa7" providerId="ADAL" clId="{B4E733DC-FE73-4EE3-8358-461C3EB6D1A0}" dt="2026-07-12T17:39:33.193" v="0"/>
          <ac:spMkLst>
            <pc:docMk/>
            <pc:sldMk cId="695265238" sldId="331"/>
            <ac:spMk id="2" creationId="{965093AC-06D7-1DE8-4E47-8ED5D1C24E4E}"/>
          </ac:spMkLst>
        </pc:spChg>
        <pc:spChg chg="mod">
          <ac:chgData name="Ricky Raymond Barrett (2516890)" userId="cfbdfc97-4a5a-474c-879f-de0faddf3aa7" providerId="ADAL" clId="{B4E733DC-FE73-4EE3-8358-461C3EB6D1A0}" dt="2026-07-12T17:41:31.495" v="1"/>
          <ac:spMkLst>
            <pc:docMk/>
            <pc:sldMk cId="695265238" sldId="331"/>
            <ac:spMk id="4" creationId="{7EC0420E-4567-1FE5-F6DF-2C0E2B263887}"/>
          </ac:spMkLst>
        </pc:spChg>
        <pc:spChg chg="add mod">
          <ac:chgData name="Ricky Raymond Barrett (2516890)" userId="cfbdfc97-4a5a-474c-879f-de0faddf3aa7" providerId="ADAL" clId="{B4E733DC-FE73-4EE3-8358-461C3EB6D1A0}" dt="2026-07-12T17:42:44.277" v="3"/>
          <ac:spMkLst>
            <pc:docMk/>
            <pc:sldMk cId="695265238" sldId="331"/>
            <ac:spMk id="5" creationId="{15AF7A16-C47D-93CD-4FFE-F6D4F75E9888}"/>
          </ac:spMkLst>
        </pc:spChg>
        <pc:spChg chg="add mod">
          <ac:chgData name="Ricky Raymond Barrett (2516890)" userId="cfbdfc97-4a5a-474c-879f-de0faddf3aa7" providerId="ADAL" clId="{B4E733DC-FE73-4EE3-8358-461C3EB6D1A0}" dt="2026-07-12T17:45:12.764" v="5"/>
          <ac:spMkLst>
            <pc:docMk/>
            <pc:sldMk cId="695265238" sldId="331"/>
            <ac:spMk id="7" creationId="{3C92B7A5-5F2A-DCE7-E241-920BFEAE5522}"/>
          </ac:spMkLst>
        </pc:spChg>
        <pc:spChg chg="add mod">
          <ac:chgData name="Ricky Raymond Barrett (2516890)" userId="cfbdfc97-4a5a-474c-879f-de0faddf3aa7" providerId="ADAL" clId="{B4E733DC-FE73-4EE3-8358-461C3EB6D1A0}" dt="2026-07-13T07:36:49.474" v="14"/>
          <ac:spMkLst>
            <pc:docMk/>
            <pc:sldMk cId="695265238" sldId="331"/>
            <ac:spMk id="8" creationId="{7E611DA7-D30A-48D6-DD65-ABB1D22CC3CA}"/>
          </ac:spMkLst>
        </pc:spChg>
      </pc:sldChg>
      <pc:sldChg chg="addSp modSp">
        <pc:chgData name="Ricky Raymond Barrett (2516890)" userId="cfbdfc97-4a5a-474c-879f-de0faddf3aa7" providerId="ADAL" clId="{B4E733DC-FE73-4EE3-8358-461C3EB6D1A0}" dt="2026-07-12T17:53:02.199" v="8"/>
        <pc:sldMkLst>
          <pc:docMk/>
          <pc:sldMk cId="2654834623" sldId="332"/>
        </pc:sldMkLst>
        <pc:spChg chg="mod">
          <ac:chgData name="Ricky Raymond Barrett (2516890)" userId="cfbdfc97-4a5a-474c-879f-de0faddf3aa7" providerId="ADAL" clId="{B4E733DC-FE73-4EE3-8358-461C3EB6D1A0}" dt="2026-07-12T17:48:34.352" v="6"/>
          <ac:spMkLst>
            <pc:docMk/>
            <pc:sldMk cId="2654834623" sldId="332"/>
            <ac:spMk id="2" creationId="{33489A43-D20F-6D7C-C25B-135B564591B7}"/>
          </ac:spMkLst>
        </pc:spChg>
        <pc:spChg chg="add mod">
          <ac:chgData name="Ricky Raymond Barrett (2516890)" userId="cfbdfc97-4a5a-474c-879f-de0faddf3aa7" providerId="ADAL" clId="{B4E733DC-FE73-4EE3-8358-461C3EB6D1A0}" dt="2026-07-12T17:53:02.199" v="8"/>
          <ac:spMkLst>
            <pc:docMk/>
            <pc:sldMk cId="2654834623" sldId="332"/>
            <ac:spMk id="6" creationId="{FA9CE325-A6CA-2BA7-7144-881D0577253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7/12/2026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4420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7912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6758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4846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56136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6625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26524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091662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010772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927446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01140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80931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05191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98823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52214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379143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802060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13126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361094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133523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127845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ustom Layou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DFA57703-9E4A-48E0-A123-3A5EDC76475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ED61BFD1-C421-442F-ACC0-868D35B02015}"/>
              </a:ext>
            </a:extLst>
          </p:cNvPr>
          <p:cNvSpPr/>
          <p:nvPr userDrawn="1"/>
        </p:nvSpPr>
        <p:spPr>
          <a:xfrm>
            <a:off x="3166402" y="903484"/>
            <a:ext cx="5859196" cy="5051033"/>
          </a:xfrm>
          <a:prstGeom prst="hexagon">
            <a:avLst/>
          </a:prstGeom>
          <a:solidFill>
            <a:schemeClr val="accent5">
              <a:alpha val="4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Hexagon 13">
            <a:extLst>
              <a:ext uri="{FF2B5EF4-FFF2-40B4-BE49-F238E27FC236}">
                <a16:creationId xmlns:a16="http://schemas.microsoft.com/office/drawing/2014/main" id="{89B16BC3-CBF9-4BF0-A37A-9F2BB89BED54}"/>
              </a:ext>
            </a:extLst>
          </p:cNvPr>
          <p:cNvSpPr/>
          <p:nvPr userDrawn="1"/>
        </p:nvSpPr>
        <p:spPr>
          <a:xfrm>
            <a:off x="7974278" y="5753530"/>
            <a:ext cx="651613" cy="561736"/>
          </a:xfrm>
          <a:prstGeom prst="hexagon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80EA9ECE-F57C-4B25-AD19-4F78933A61EC}"/>
              </a:ext>
            </a:extLst>
          </p:cNvPr>
          <p:cNvSpPr/>
          <p:nvPr userDrawn="1"/>
        </p:nvSpPr>
        <p:spPr>
          <a:xfrm>
            <a:off x="2255521" y="2751804"/>
            <a:ext cx="785546" cy="677196"/>
          </a:xfrm>
          <a:prstGeom prst="hexagon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DCBDF4EA-BFFB-460D-B9A8-45C097E920DA}"/>
              </a:ext>
            </a:extLst>
          </p:cNvPr>
          <p:cNvSpPr/>
          <p:nvPr userDrawn="1"/>
        </p:nvSpPr>
        <p:spPr>
          <a:xfrm>
            <a:off x="8021783" y="671564"/>
            <a:ext cx="392774" cy="338599"/>
          </a:xfrm>
          <a:prstGeom prst="hexagon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AB15A15E-528E-4041-8E63-65C0D0398F3A}"/>
              </a:ext>
            </a:extLst>
          </p:cNvPr>
          <p:cNvSpPr/>
          <p:nvPr userDrawn="1"/>
        </p:nvSpPr>
        <p:spPr>
          <a:xfrm>
            <a:off x="2035398" y="3344350"/>
            <a:ext cx="196388" cy="169300"/>
          </a:xfrm>
          <a:prstGeom prst="hexag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7A620BD-CFAD-4100-8C9F-494D15A0A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6846" y="2576760"/>
            <a:ext cx="3924935" cy="1695637"/>
          </a:xfrm>
          <a:prstGeom prst="rect">
            <a:avLst/>
          </a:prstGeom>
        </p:spPr>
        <p:txBody>
          <a:bodyPr/>
          <a:lstStyle>
            <a:lvl1pPr>
              <a:spcBef>
                <a:spcPts val="1000"/>
              </a:spcBef>
              <a:defRPr sz="4800" b="1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40C15AA-E296-48AE-857F-0589EEA69DC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096848" y="1899514"/>
            <a:ext cx="3924934" cy="490538"/>
          </a:xfrm>
          <a:prstGeom prst="rect">
            <a:avLst/>
          </a:prstGeom>
        </p:spPr>
        <p:txBody>
          <a:bodyPr/>
          <a:lstStyle>
            <a:lvl1pPr>
              <a:buNone/>
              <a:defRPr lang="en-US" sz="2400" b="1" kern="1200" dirty="0" smtClean="0">
                <a:solidFill>
                  <a:schemeClr val="accent4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>
              <a:buNone/>
              <a:defRPr/>
            </a:lvl2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E0A61465-6ECA-46DC-97DD-7BCFDB69EB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84582" y="4459105"/>
            <a:ext cx="3222836" cy="1168530"/>
          </a:xfrm>
          <a:prstGeom prst="rect">
            <a:avLst/>
          </a:prstGeom>
        </p:spPr>
        <p:txBody>
          <a:bodyPr anchor="b"/>
          <a:lstStyle>
            <a:lvl1pPr algn="r">
              <a:buNone/>
              <a:defRPr lang="en-US" sz="16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5926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4FAA9D0-7C9C-4043-9931-A15819ABB9B5}"/>
              </a:ext>
            </a:extLst>
          </p:cNvPr>
          <p:cNvSpPr/>
          <p:nvPr userDrawn="1"/>
        </p:nvSpPr>
        <p:spPr>
          <a:xfrm>
            <a:off x="7362825" y="443263"/>
            <a:ext cx="361950" cy="361950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232AB2D-843E-4B5F-8793-6A263DA356BB}"/>
              </a:ext>
            </a:extLst>
          </p:cNvPr>
          <p:cNvSpPr/>
          <p:nvPr userDrawn="1"/>
        </p:nvSpPr>
        <p:spPr>
          <a:xfrm>
            <a:off x="11007246" y="5605994"/>
            <a:ext cx="654227" cy="65422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A75A12B-C399-4072-BD69-D872D2C2AD1F}"/>
              </a:ext>
            </a:extLst>
          </p:cNvPr>
          <p:cNvSpPr/>
          <p:nvPr userDrawn="1"/>
        </p:nvSpPr>
        <p:spPr>
          <a:xfrm>
            <a:off x="10683791" y="6132439"/>
            <a:ext cx="251152" cy="25115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23AE48B-50E9-4BEA-B66A-B2D2B9CCFE9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33416" y="624239"/>
            <a:ext cx="5855754" cy="5631571"/>
          </a:xfrm>
          <a:custGeom>
            <a:avLst/>
            <a:gdLst>
              <a:gd name="connsiteX0" fmla="*/ 3433020 w 5855754"/>
              <a:gd name="connsiteY0" fmla="*/ 786103 h 5631571"/>
              <a:gd name="connsiteX1" fmla="*/ 5855754 w 5855754"/>
              <a:gd name="connsiteY1" fmla="*/ 3208837 h 5631571"/>
              <a:gd name="connsiteX2" fmla="*/ 3433020 w 5855754"/>
              <a:gd name="connsiteY2" fmla="*/ 5631571 h 5631571"/>
              <a:gd name="connsiteX3" fmla="*/ 1010286 w 5855754"/>
              <a:gd name="connsiteY3" fmla="*/ 3208837 h 5631571"/>
              <a:gd name="connsiteX4" fmla="*/ 3433020 w 5855754"/>
              <a:gd name="connsiteY4" fmla="*/ 786103 h 5631571"/>
              <a:gd name="connsiteX5" fmla="*/ 828675 w 5855754"/>
              <a:gd name="connsiteY5" fmla="*/ 0 h 5631571"/>
              <a:gd name="connsiteX6" fmla="*/ 1657350 w 5855754"/>
              <a:gd name="connsiteY6" fmla="*/ 828675 h 5631571"/>
              <a:gd name="connsiteX7" fmla="*/ 828675 w 5855754"/>
              <a:gd name="connsiteY7" fmla="*/ 1657350 h 5631571"/>
              <a:gd name="connsiteX8" fmla="*/ 0 w 5855754"/>
              <a:gd name="connsiteY8" fmla="*/ 828675 h 5631571"/>
              <a:gd name="connsiteX9" fmla="*/ 828675 w 5855754"/>
              <a:gd name="connsiteY9" fmla="*/ 0 h 5631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855754" h="5631571">
                <a:moveTo>
                  <a:pt x="3433020" y="786103"/>
                </a:moveTo>
                <a:cubicBezTo>
                  <a:pt x="4771059" y="786103"/>
                  <a:pt x="5855754" y="1870798"/>
                  <a:pt x="5855754" y="3208837"/>
                </a:cubicBezTo>
                <a:cubicBezTo>
                  <a:pt x="5855754" y="4546876"/>
                  <a:pt x="4771059" y="5631571"/>
                  <a:pt x="3433020" y="5631571"/>
                </a:cubicBezTo>
                <a:cubicBezTo>
                  <a:pt x="2094981" y="5631571"/>
                  <a:pt x="1010286" y="4546876"/>
                  <a:pt x="1010286" y="3208837"/>
                </a:cubicBezTo>
                <a:cubicBezTo>
                  <a:pt x="1010286" y="1870798"/>
                  <a:pt x="2094981" y="786103"/>
                  <a:pt x="3433020" y="786103"/>
                </a:cubicBezTo>
                <a:close/>
                <a:moveTo>
                  <a:pt x="828675" y="0"/>
                </a:moveTo>
                <a:cubicBezTo>
                  <a:pt x="1286340" y="0"/>
                  <a:pt x="1657350" y="371010"/>
                  <a:pt x="1657350" y="828675"/>
                </a:cubicBezTo>
                <a:cubicBezTo>
                  <a:pt x="1657350" y="1286340"/>
                  <a:pt x="1286340" y="1657350"/>
                  <a:pt x="828675" y="1657350"/>
                </a:cubicBezTo>
                <a:cubicBezTo>
                  <a:pt x="371010" y="1657350"/>
                  <a:pt x="0" y="1286340"/>
                  <a:pt x="0" y="828675"/>
                </a:cubicBezTo>
                <a:cubicBezTo>
                  <a:pt x="0" y="371010"/>
                  <a:pt x="371010" y="0"/>
                  <a:pt x="828675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282D3E62-6D1A-4E9D-BE54-2EED9BF429A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60400" y="2044700"/>
            <a:ext cx="4275138" cy="3560763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buClr>
                <a:schemeClr val="accent4"/>
              </a:buClr>
              <a:buFont typeface="Wingdings" panose="05000000000000000000" pitchFamily="2" charset="2"/>
              <a:buChar char="§"/>
              <a:defRPr sz="2000"/>
            </a:lvl1pPr>
            <a:lvl2pPr>
              <a:buClr>
                <a:schemeClr val="accent4"/>
              </a:buClr>
              <a:buFont typeface="Wingdings" panose="05000000000000000000" pitchFamily="2" charset="2"/>
              <a:buChar char="§"/>
              <a:defRPr sz="2000"/>
            </a:lvl2pPr>
            <a:lvl3pPr>
              <a:buClr>
                <a:schemeClr val="accent4"/>
              </a:buClr>
              <a:buFont typeface="Wingdings" panose="05000000000000000000" pitchFamily="2" charset="2"/>
              <a:buChar char="§"/>
              <a:defRPr sz="1800"/>
            </a:lvl3pPr>
            <a:lvl4pPr>
              <a:buClr>
                <a:schemeClr val="accent4"/>
              </a:buClr>
              <a:buFont typeface="Wingdings" panose="05000000000000000000" pitchFamily="2" charset="2"/>
              <a:buChar char="§"/>
              <a:defRPr sz="1800"/>
            </a:lvl4pPr>
            <a:lvl5pPr>
              <a:buClr>
                <a:schemeClr val="accent4"/>
              </a:buClr>
              <a:buFont typeface="Wingdings" panose="05000000000000000000" pitchFamily="2" charset="2"/>
              <a:buChar char="§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EB8F0E5-B89F-48AD-87BD-534EA9463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805213"/>
            <a:ext cx="4275138" cy="830997"/>
          </a:xfrm>
          <a:prstGeom prst="rect">
            <a:avLst/>
          </a:prstGeom>
        </p:spPr>
        <p:txBody>
          <a:bodyPr/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530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26">
            <a:extLst>
              <a:ext uri="{FF2B5EF4-FFF2-40B4-BE49-F238E27FC236}">
                <a16:creationId xmlns:a16="http://schemas.microsoft.com/office/drawing/2014/main" id="{4AA38E8C-A334-4183-8ABC-112B8517F48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60400" y="2044700"/>
            <a:ext cx="4275138" cy="3560763"/>
          </a:xfrm>
          <a:prstGeom prst="rect">
            <a:avLst/>
          </a:prstGeom>
        </p:spPr>
        <p:txBody>
          <a:bodyPr/>
          <a:lstStyle>
            <a:lvl1pPr>
              <a:buClr>
                <a:schemeClr val="accent4"/>
              </a:buClr>
              <a:buFont typeface="Wingdings" panose="05000000000000000000" pitchFamily="2" charset="2"/>
              <a:buChar char="§"/>
              <a:defRPr sz="2000"/>
            </a:lvl1pPr>
            <a:lvl2pPr>
              <a:buClr>
                <a:schemeClr val="accent4"/>
              </a:buClr>
              <a:buFont typeface="Wingdings" panose="05000000000000000000" pitchFamily="2" charset="2"/>
              <a:buChar char="§"/>
              <a:defRPr sz="1800"/>
            </a:lvl2pPr>
            <a:lvl3pPr>
              <a:buClr>
                <a:schemeClr val="accent4"/>
              </a:buClr>
              <a:buFont typeface="Wingdings" panose="05000000000000000000" pitchFamily="2" charset="2"/>
              <a:buChar char="§"/>
              <a:defRPr sz="1600"/>
            </a:lvl3pPr>
            <a:lvl4pPr>
              <a:buClr>
                <a:schemeClr val="accent4"/>
              </a:buClr>
              <a:buFont typeface="Wingdings" panose="05000000000000000000" pitchFamily="2" charset="2"/>
              <a:buChar char="§"/>
              <a:defRPr sz="1600"/>
            </a:lvl4pPr>
            <a:lvl5pPr>
              <a:buClr>
                <a:schemeClr val="accent4"/>
              </a:buClr>
              <a:buFont typeface="Wingdings" panose="05000000000000000000" pitchFamily="2" charset="2"/>
              <a:buChar char="§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80624A4-5116-4AAF-8C31-C25D1DB16FEC}"/>
              </a:ext>
            </a:extLst>
          </p:cNvPr>
          <p:cNvSpPr/>
          <p:nvPr userDrawn="1"/>
        </p:nvSpPr>
        <p:spPr>
          <a:xfrm>
            <a:off x="9354457" y="5363987"/>
            <a:ext cx="457200" cy="457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07EC8A-6024-4DEA-9C4D-AE4228E17854}"/>
              </a:ext>
            </a:extLst>
          </p:cNvPr>
          <p:cNvSpPr/>
          <p:nvPr userDrawn="1"/>
        </p:nvSpPr>
        <p:spPr>
          <a:xfrm>
            <a:off x="6692791" y="1699889"/>
            <a:ext cx="319749" cy="31974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1C8FAEF-DF78-48CC-AEEF-F9B802055C05}"/>
              </a:ext>
            </a:extLst>
          </p:cNvPr>
          <p:cNvSpPr/>
          <p:nvPr userDrawn="1"/>
        </p:nvSpPr>
        <p:spPr>
          <a:xfrm>
            <a:off x="9354457" y="5897738"/>
            <a:ext cx="179977" cy="17997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66F72D6-AEEE-4CF3-8136-F6782F1E489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90227" y="786181"/>
            <a:ext cx="4441372" cy="5393036"/>
          </a:xfrm>
          <a:custGeom>
            <a:avLst/>
            <a:gdLst>
              <a:gd name="connsiteX0" fmla="*/ 0 w 4441372"/>
              <a:gd name="connsiteY0" fmla="*/ 3188969 h 5393036"/>
              <a:gd name="connsiteX1" fmla="*/ 2173516 w 4441372"/>
              <a:gd name="connsiteY1" fmla="*/ 3188969 h 5393036"/>
              <a:gd name="connsiteX2" fmla="*/ 2173516 w 4441372"/>
              <a:gd name="connsiteY2" fmla="*/ 5393036 h 5393036"/>
              <a:gd name="connsiteX3" fmla="*/ 0 w 4441372"/>
              <a:gd name="connsiteY3" fmla="*/ 5393036 h 5393036"/>
              <a:gd name="connsiteX4" fmla="*/ 2267856 w 4441372"/>
              <a:gd name="connsiteY4" fmla="*/ 2293018 h 5393036"/>
              <a:gd name="connsiteX5" fmla="*/ 4441372 w 4441372"/>
              <a:gd name="connsiteY5" fmla="*/ 2293018 h 5393036"/>
              <a:gd name="connsiteX6" fmla="*/ 4441372 w 4441372"/>
              <a:gd name="connsiteY6" fmla="*/ 4497085 h 5393036"/>
              <a:gd name="connsiteX7" fmla="*/ 2267856 w 4441372"/>
              <a:gd name="connsiteY7" fmla="*/ 4497085 h 5393036"/>
              <a:gd name="connsiteX8" fmla="*/ 0 w 4441372"/>
              <a:gd name="connsiteY8" fmla="*/ 906837 h 5393036"/>
              <a:gd name="connsiteX9" fmla="*/ 2173516 w 4441372"/>
              <a:gd name="connsiteY9" fmla="*/ 906837 h 5393036"/>
              <a:gd name="connsiteX10" fmla="*/ 2173516 w 4441372"/>
              <a:gd name="connsiteY10" fmla="*/ 3110904 h 5393036"/>
              <a:gd name="connsiteX11" fmla="*/ 0 w 4441372"/>
              <a:gd name="connsiteY11" fmla="*/ 3110904 h 5393036"/>
              <a:gd name="connsiteX12" fmla="*/ 2267856 w 4441372"/>
              <a:gd name="connsiteY12" fmla="*/ 0 h 5393036"/>
              <a:gd name="connsiteX13" fmla="*/ 4441372 w 4441372"/>
              <a:gd name="connsiteY13" fmla="*/ 0 h 5393036"/>
              <a:gd name="connsiteX14" fmla="*/ 4441372 w 4441372"/>
              <a:gd name="connsiteY14" fmla="*/ 2204067 h 5393036"/>
              <a:gd name="connsiteX15" fmla="*/ 2267856 w 4441372"/>
              <a:gd name="connsiteY15" fmla="*/ 2204067 h 5393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41372" h="5393036">
                <a:moveTo>
                  <a:pt x="0" y="3188969"/>
                </a:moveTo>
                <a:lnTo>
                  <a:pt x="2173516" y="3188969"/>
                </a:lnTo>
                <a:lnTo>
                  <a:pt x="2173516" y="5393036"/>
                </a:lnTo>
                <a:lnTo>
                  <a:pt x="0" y="5393036"/>
                </a:lnTo>
                <a:close/>
                <a:moveTo>
                  <a:pt x="2267856" y="2293018"/>
                </a:moveTo>
                <a:lnTo>
                  <a:pt x="4441372" y="2293018"/>
                </a:lnTo>
                <a:lnTo>
                  <a:pt x="4441372" y="4497085"/>
                </a:lnTo>
                <a:lnTo>
                  <a:pt x="2267856" y="4497085"/>
                </a:lnTo>
                <a:close/>
                <a:moveTo>
                  <a:pt x="0" y="906837"/>
                </a:moveTo>
                <a:lnTo>
                  <a:pt x="2173516" y="906837"/>
                </a:lnTo>
                <a:lnTo>
                  <a:pt x="2173516" y="3110904"/>
                </a:lnTo>
                <a:lnTo>
                  <a:pt x="0" y="3110904"/>
                </a:lnTo>
                <a:close/>
                <a:moveTo>
                  <a:pt x="2267856" y="0"/>
                </a:moveTo>
                <a:lnTo>
                  <a:pt x="4441372" y="0"/>
                </a:lnTo>
                <a:lnTo>
                  <a:pt x="4441372" y="2204067"/>
                </a:lnTo>
                <a:lnTo>
                  <a:pt x="2267856" y="2204067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DADC7-BE21-4434-A6E4-BAF809005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805213"/>
            <a:ext cx="4275138" cy="830997"/>
          </a:xfrm>
          <a:prstGeom prst="rect">
            <a:avLst/>
          </a:prstGeom>
        </p:spPr>
        <p:txBody>
          <a:bodyPr/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178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04">
          <p15:clr>
            <a:srgbClr val="FBAE40"/>
          </p15:clr>
        </p15:guide>
        <p15:guide id="2" pos="3840">
          <p15:clr>
            <a:srgbClr val="FBAE40"/>
          </p15:clr>
        </p15:guide>
        <p15:guide id="3" orient="horz" pos="1416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FDA3C6F-5F6A-4D64-8BFE-AFFF58B1A04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12871" y="4141999"/>
            <a:ext cx="4220845" cy="8614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>
              <a:buNone/>
              <a:defRPr sz="20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AC159667-7690-4645-986D-BE501438455F}"/>
              </a:ext>
            </a:extLst>
          </p:cNvPr>
          <p:cNvSpPr/>
          <p:nvPr userDrawn="1"/>
        </p:nvSpPr>
        <p:spPr>
          <a:xfrm>
            <a:off x="740309" y="1382809"/>
            <a:ext cx="1229566" cy="1059971"/>
          </a:xfrm>
          <a:prstGeom prst="hexagon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54667EE4-E77F-453B-BF8B-B1EE2AE80715}"/>
              </a:ext>
            </a:extLst>
          </p:cNvPr>
          <p:cNvSpPr/>
          <p:nvPr userDrawn="1"/>
        </p:nvSpPr>
        <p:spPr>
          <a:xfrm>
            <a:off x="3755031" y="1194620"/>
            <a:ext cx="1666162" cy="1436347"/>
          </a:xfrm>
          <a:prstGeom prst="hexagon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FC050232-A229-425F-BFC8-D50374F2D171}"/>
              </a:ext>
            </a:extLst>
          </p:cNvPr>
          <p:cNvSpPr/>
          <p:nvPr userDrawn="1"/>
        </p:nvSpPr>
        <p:spPr>
          <a:xfrm>
            <a:off x="3804994" y="5233183"/>
            <a:ext cx="718261" cy="619191"/>
          </a:xfrm>
          <a:prstGeom prst="hexagon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53E4EBC7-340A-43A5-9E23-4B73A6F700B6}"/>
              </a:ext>
            </a:extLst>
          </p:cNvPr>
          <p:cNvSpPr/>
          <p:nvPr userDrawn="1"/>
        </p:nvSpPr>
        <p:spPr>
          <a:xfrm>
            <a:off x="1837838" y="1101306"/>
            <a:ext cx="651613" cy="561736"/>
          </a:xfrm>
          <a:prstGeom prst="hexag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1ED0E31A-F0A3-481D-8D9C-E3C4531FD21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71515" y="1914044"/>
            <a:ext cx="3993624" cy="3617848"/>
          </a:xfrm>
          <a:custGeom>
            <a:avLst/>
            <a:gdLst>
              <a:gd name="connsiteX0" fmla="*/ 1223161 w 3993624"/>
              <a:gd name="connsiteY0" fmla="*/ 2354088 h 3617848"/>
              <a:gd name="connsiteX1" fmla="*/ 2057242 w 3993624"/>
              <a:gd name="connsiteY1" fmla="*/ 2354088 h 3617848"/>
              <a:gd name="connsiteX2" fmla="*/ 2373182 w 3993624"/>
              <a:gd name="connsiteY2" fmla="*/ 2985968 h 3617848"/>
              <a:gd name="connsiteX3" fmla="*/ 2057242 w 3993624"/>
              <a:gd name="connsiteY3" fmla="*/ 3617848 h 3617848"/>
              <a:gd name="connsiteX4" fmla="*/ 1223161 w 3993624"/>
              <a:gd name="connsiteY4" fmla="*/ 3617848 h 3617848"/>
              <a:gd name="connsiteX5" fmla="*/ 907221 w 3993624"/>
              <a:gd name="connsiteY5" fmla="*/ 2985968 h 3617848"/>
              <a:gd name="connsiteX6" fmla="*/ 2569631 w 3993624"/>
              <a:gd name="connsiteY6" fmla="*/ 1425984 h 3617848"/>
              <a:gd name="connsiteX7" fmla="*/ 3602417 w 3993624"/>
              <a:gd name="connsiteY7" fmla="*/ 1425984 h 3617848"/>
              <a:gd name="connsiteX8" fmla="*/ 3993624 w 3993624"/>
              <a:gd name="connsiteY8" fmla="*/ 2208398 h 3617848"/>
              <a:gd name="connsiteX9" fmla="*/ 3602417 w 3993624"/>
              <a:gd name="connsiteY9" fmla="*/ 2990812 h 3617848"/>
              <a:gd name="connsiteX10" fmla="*/ 2569631 w 3993624"/>
              <a:gd name="connsiteY10" fmla="*/ 2990812 h 3617848"/>
              <a:gd name="connsiteX11" fmla="*/ 2178424 w 3993624"/>
              <a:gd name="connsiteY11" fmla="*/ 2208398 h 3617848"/>
              <a:gd name="connsiteX12" fmla="*/ 551406 w 3993624"/>
              <a:gd name="connsiteY12" fmla="*/ 0 h 3617848"/>
              <a:gd name="connsiteX13" fmla="*/ 2007117 w 3993624"/>
              <a:gd name="connsiteY13" fmla="*/ 0 h 3617848"/>
              <a:gd name="connsiteX14" fmla="*/ 2558523 w 3993624"/>
              <a:gd name="connsiteY14" fmla="*/ 1102811 h 3617848"/>
              <a:gd name="connsiteX15" fmla="*/ 2007117 w 3993624"/>
              <a:gd name="connsiteY15" fmla="*/ 2205622 h 3617848"/>
              <a:gd name="connsiteX16" fmla="*/ 551406 w 3993624"/>
              <a:gd name="connsiteY16" fmla="*/ 2205622 h 3617848"/>
              <a:gd name="connsiteX17" fmla="*/ 0 w 3993624"/>
              <a:gd name="connsiteY17" fmla="*/ 1102811 h 3617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993624" h="3617848">
                <a:moveTo>
                  <a:pt x="1223161" y="2354088"/>
                </a:moveTo>
                <a:lnTo>
                  <a:pt x="2057242" y="2354088"/>
                </a:lnTo>
                <a:lnTo>
                  <a:pt x="2373182" y="2985968"/>
                </a:lnTo>
                <a:lnTo>
                  <a:pt x="2057242" y="3617848"/>
                </a:lnTo>
                <a:lnTo>
                  <a:pt x="1223161" y="3617848"/>
                </a:lnTo>
                <a:lnTo>
                  <a:pt x="907221" y="2985968"/>
                </a:lnTo>
                <a:close/>
                <a:moveTo>
                  <a:pt x="2569631" y="1425984"/>
                </a:moveTo>
                <a:lnTo>
                  <a:pt x="3602417" y="1425984"/>
                </a:lnTo>
                <a:lnTo>
                  <a:pt x="3993624" y="2208398"/>
                </a:lnTo>
                <a:lnTo>
                  <a:pt x="3602417" y="2990812"/>
                </a:lnTo>
                <a:lnTo>
                  <a:pt x="2569631" y="2990812"/>
                </a:lnTo>
                <a:lnTo>
                  <a:pt x="2178424" y="2208398"/>
                </a:lnTo>
                <a:close/>
                <a:moveTo>
                  <a:pt x="551406" y="0"/>
                </a:moveTo>
                <a:lnTo>
                  <a:pt x="2007117" y="0"/>
                </a:lnTo>
                <a:lnTo>
                  <a:pt x="2558523" y="1102811"/>
                </a:lnTo>
                <a:lnTo>
                  <a:pt x="2007117" y="2205622"/>
                </a:lnTo>
                <a:lnTo>
                  <a:pt x="551406" y="2205622"/>
                </a:lnTo>
                <a:lnTo>
                  <a:pt x="0" y="110281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68100-C56F-4515-A4FD-3F301797E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871" y="2050552"/>
            <a:ext cx="4998720" cy="1748983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05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7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3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570F078-1540-5D5E-37C9-9FDE6BD219C5}"/>
              </a:ext>
            </a:extLst>
          </p:cNvPr>
          <p:cNvSpPr txBox="1">
            <a:spLocks/>
          </p:cNvSpPr>
          <p:nvPr userDrawn="1"/>
        </p:nvSpPr>
        <p:spPr>
          <a:xfrm>
            <a:off x="660396" y="6378906"/>
            <a:ext cx="27432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BD5F78-1C10-49D6-8616-C9F20406C112}" type="datetime1">
              <a:rPr lang="en-US" sz="1100" smtClean="0">
                <a:solidFill>
                  <a:schemeClr val="accent2"/>
                </a:solidFill>
              </a:rPr>
              <a:pPr/>
              <a:t>7/12/2026</a:t>
            </a:fld>
            <a:endParaRPr lang="en-US" sz="1100" dirty="0">
              <a:solidFill>
                <a:schemeClr val="accent2"/>
              </a:solidFill>
            </a:endParaRP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B869391-8DFF-1FEA-0804-234A73EDFBCE}"/>
              </a:ext>
            </a:extLst>
          </p:cNvPr>
          <p:cNvSpPr txBox="1">
            <a:spLocks/>
          </p:cNvSpPr>
          <p:nvPr userDrawn="1"/>
        </p:nvSpPr>
        <p:spPr>
          <a:xfrm>
            <a:off x="1445526" y="6378906"/>
            <a:ext cx="41148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100" b="1" dirty="0">
                <a:solidFill>
                  <a:schemeClr val="accent2"/>
                </a:solidFill>
              </a:rPr>
              <a:t>Annual Review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C7C397F-4D4B-F9FA-6201-7249D027F269}"/>
              </a:ext>
            </a:extLst>
          </p:cNvPr>
          <p:cNvSpPr txBox="1">
            <a:spLocks/>
          </p:cNvSpPr>
          <p:nvPr userDrawn="1"/>
        </p:nvSpPr>
        <p:spPr>
          <a:xfrm>
            <a:off x="8805338" y="6378906"/>
            <a:ext cx="27432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2C18C1E5-FB55-42F5-BD6D-9CC153FCDBE6}" type="slidenum">
              <a:rPr lang="en-US" sz="1100" smtClean="0">
                <a:solidFill>
                  <a:schemeClr val="accent4"/>
                </a:solidFill>
              </a:rPr>
              <a:pPr algn="r"/>
              <a:t>‹#›</a:t>
            </a:fld>
            <a:endParaRPr lang="en-US" sz="11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871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  <p:sldLayoutId id="2147483798" r:id="rId17"/>
    <p:sldLayoutId id="2147483799" r:id="rId18"/>
    <p:sldLayoutId id="2147483800" r:id="rId19"/>
    <p:sldLayoutId id="2147483801" r:id="rId20"/>
    <p:sldLayoutId id="2147483677" r:id="rId21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27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Blue glass building">
            <a:extLst>
              <a:ext uri="{FF2B5EF4-FFF2-40B4-BE49-F238E27FC236}">
                <a16:creationId xmlns:a16="http://schemas.microsoft.com/office/drawing/2014/main" id="{E6A5B61D-69C0-4661-AD66-3D72D9A6E86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80000"/>
          </a:blip>
          <a:srcRect t="7802" b="7802"/>
          <a:stretch/>
        </p:blipFill>
        <p:spPr>
          <a:blipFill dpi="0" rotWithShape="1">
            <a:blip r:embed="rId3">
              <a:alphaModFix amt="8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43077D40-2C77-A206-38BF-096EE7A79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6846" y="2269788"/>
            <a:ext cx="3924935" cy="2002610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F201978-0568-2A54-57E6-05FC7D30610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75150" y="1341367"/>
            <a:ext cx="3924934" cy="490538"/>
          </a:xfrm>
        </p:spPr>
        <p:txBody>
          <a:bodyPr/>
          <a:lstStyle/>
          <a:p>
            <a:r>
              <a:rPr lang="en-GB" dirty="0"/>
              <a:t>Basil’s Bakery Case Study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E6DF5064-7AAC-4887-9BD5-FB6BC40A676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8000" y="2751805"/>
            <a:ext cx="3222625" cy="3331226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GB" b="1" dirty="0"/>
              <a:t>RICKY BARRETT</a:t>
            </a:r>
            <a:endParaRPr lang="en-GB" dirty="0"/>
          </a:p>
          <a:p>
            <a:r>
              <a:rPr lang="en-GB" b="1" dirty="0"/>
              <a:t>2516890</a:t>
            </a:r>
            <a:endParaRPr lang="en-GB" dirty="0"/>
          </a:p>
          <a:p>
            <a:r>
              <a:rPr lang="en-GB" b="1" dirty="0"/>
              <a:t>Module:</a:t>
            </a:r>
            <a:r>
              <a:rPr lang="en-GB" dirty="0"/>
              <a:t> LCLM4004 – Problem Solving &amp; Decision Making</a:t>
            </a:r>
          </a:p>
          <a:p>
            <a:r>
              <a:rPr lang="en-GB" b="1" dirty="0"/>
              <a:t>Assessment:</a:t>
            </a:r>
            <a:r>
              <a:rPr lang="en-GB" dirty="0"/>
              <a:t> Component 1 – Individual Presentation</a:t>
            </a:r>
          </a:p>
          <a:p>
            <a:r>
              <a:rPr lang="en-GB" b="1" dirty="0"/>
              <a:t>Lecturer:</a:t>
            </a:r>
            <a:r>
              <a:rPr lang="en-GB" dirty="0"/>
              <a:t> Annamarie Dufficy / Anita Nan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,Sunday 12</a:t>
            </a:r>
            <a:r>
              <a:rPr lang="en-US" baseline="30000" dirty="0"/>
              <a:t>th</a:t>
            </a:r>
            <a:r>
              <a:rPr lang="en-US" dirty="0"/>
              <a:t> July 2026</a:t>
            </a:r>
          </a:p>
          <a:p>
            <a:endParaRPr lang="en-US" dirty="0"/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38AF5374-EA50-4722-BB45-6C182E5A1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166402" y="903484"/>
            <a:ext cx="5859196" cy="5051033"/>
          </a:xfrm>
          <a:prstGeom prst="hexagon">
            <a:avLst/>
          </a:prstGeom>
          <a:solidFill>
            <a:schemeClr val="accent5">
              <a:alpha val="4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Hexagon 20">
            <a:extLst>
              <a:ext uri="{FF2B5EF4-FFF2-40B4-BE49-F238E27FC236}">
                <a16:creationId xmlns:a16="http://schemas.microsoft.com/office/drawing/2014/main" id="{35FAA64B-9D7A-4109-97E0-B0BAA29C4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974278" y="5753530"/>
            <a:ext cx="651613" cy="561736"/>
          </a:xfrm>
          <a:prstGeom prst="hexagon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00A0E61B-8139-47E5-862B-C6D87AFF3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55521" y="2751804"/>
            <a:ext cx="785546" cy="677196"/>
          </a:xfrm>
          <a:prstGeom prst="hexagon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B06F39E4-24A5-44F2-BD9A-7E8C8AF27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21783" y="671564"/>
            <a:ext cx="392774" cy="338599"/>
          </a:xfrm>
          <a:prstGeom prst="hexagon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Hexagon 1">
            <a:extLst>
              <a:ext uri="{FF2B5EF4-FFF2-40B4-BE49-F238E27FC236}">
                <a16:creationId xmlns:a16="http://schemas.microsoft.com/office/drawing/2014/main" id="{62F7433A-0BB9-4B38-A96F-AB1B77772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35398" y="3344350"/>
            <a:ext cx="196388" cy="169300"/>
          </a:xfrm>
          <a:prstGeom prst="hexag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993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close up of building">
            <a:extLst>
              <a:ext uri="{FF2B5EF4-FFF2-40B4-BE49-F238E27FC236}">
                <a16:creationId xmlns:a16="http://schemas.microsoft.com/office/drawing/2014/main" id="{1CE2008D-DBCE-465F-90DA-B28A4E5251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5351" r="15351"/>
          <a:stretch>
            <a:fillRect/>
          </a:stretch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1DD1C-3921-D419-FCEE-E82C17E2E7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26882" y="1393372"/>
            <a:ext cx="4275138" cy="285641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Case study overview</a:t>
            </a:r>
          </a:p>
          <a:p>
            <a:r>
              <a:rPr lang="en-GB" sz="2400" dirty="0"/>
              <a:t>Issues causing sales stagnation</a:t>
            </a:r>
          </a:p>
          <a:p>
            <a:r>
              <a:rPr lang="en-GB" sz="2400" dirty="0"/>
              <a:t>5W2H model</a:t>
            </a:r>
          </a:p>
          <a:p>
            <a:r>
              <a:rPr lang="en-GB" sz="2400" dirty="0"/>
              <a:t>PESTEL analysis</a:t>
            </a:r>
          </a:p>
          <a:p>
            <a:r>
              <a:rPr lang="en-GB" sz="2400" dirty="0"/>
              <a:t>Fishbone diagram</a:t>
            </a:r>
          </a:p>
          <a:p>
            <a:r>
              <a:rPr lang="en-GB" sz="2400" dirty="0"/>
              <a:t>Key findings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E0EC735-DB58-E31F-9DC0-07EB0AADC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882" y="805213"/>
            <a:ext cx="6733817" cy="830997"/>
          </a:xfrm>
        </p:spPr>
        <p:txBody>
          <a:bodyPr/>
          <a:lstStyle/>
          <a:p>
            <a:r>
              <a:rPr lang="en-GB" dirty="0"/>
              <a:t>Introduction and Structure </a:t>
            </a:r>
          </a:p>
        </p:txBody>
      </p:sp>
    </p:spTree>
    <p:extLst>
      <p:ext uri="{BB962C8B-B14F-4D97-AF65-F5344CB8AC3E}">
        <p14:creationId xmlns:p14="http://schemas.microsoft.com/office/powerpoint/2010/main" val="1341901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4F821-5BFD-A600-F454-4E29D15EC7D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02446" y="2158810"/>
            <a:ext cx="4275138" cy="3560763"/>
          </a:xfrm>
        </p:spPr>
        <p:txBody>
          <a:bodyPr>
            <a:noAutofit/>
          </a:bodyPr>
          <a:lstStyle/>
          <a:p>
            <a:r>
              <a:rPr lang="en-GB" sz="1800"/>
              <a:t>Independent artisan bakery (Coventry retail park)</a:t>
            </a:r>
          </a:p>
          <a:p>
            <a:r>
              <a:rPr lang="en-GB" sz="1800"/>
              <a:t>Opened 2015 → early growth</a:t>
            </a:r>
          </a:p>
          <a:p>
            <a:r>
              <a:rPr lang="en-GB" sz="1800"/>
              <a:t>Sales 25% below 2019 levels</a:t>
            </a:r>
          </a:p>
          <a:p>
            <a:r>
              <a:rPr lang="en-GB" sz="1800"/>
              <a:t>Reduced footfall post‑2020</a:t>
            </a:r>
          </a:p>
          <a:p>
            <a:r>
              <a:rPr lang="en-GB" sz="1800"/>
              <a:t>Hybrid working reduces daily customers</a:t>
            </a:r>
          </a:p>
          <a:p>
            <a:r>
              <a:rPr lang="en-GB" sz="1800"/>
              <a:t>No delivery service</a:t>
            </a:r>
          </a:p>
          <a:p>
            <a:r>
              <a:rPr lang="en-GB" sz="1800"/>
              <a:t>Pre‑order difficulties</a:t>
            </a:r>
          </a:p>
          <a:p>
            <a:r>
              <a:rPr lang="en-GB" sz="1800"/>
              <a:t>Rising overheads (utilities, rent, rates, insurance)</a:t>
            </a:r>
          </a:p>
          <a:p>
            <a:r>
              <a:rPr lang="en-GB" sz="1800"/>
              <a:t>Organic ingredient cost volatility</a:t>
            </a:r>
          </a:p>
        </p:txBody>
      </p:sp>
      <p:pic>
        <p:nvPicPr>
          <p:cNvPr id="4" name="Picture Placeholder 3" descr="close up of building">
            <a:extLst>
              <a:ext uri="{FF2B5EF4-FFF2-40B4-BE49-F238E27FC236}">
                <a16:creationId xmlns:a16="http://schemas.microsoft.com/office/drawing/2014/main" id="{5EAB7860-C105-46A8-8B51-C886DCFAB5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544" r="22544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F198A8F5-6A9B-1CAB-B48D-DF1C63CF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399" y="805213"/>
            <a:ext cx="5879679" cy="830997"/>
          </a:xfrm>
        </p:spPr>
        <p:txBody>
          <a:bodyPr/>
          <a:lstStyle/>
          <a:p>
            <a:r>
              <a:rPr lang="en-GB" dirty="0"/>
              <a:t>Case Study Context</a:t>
            </a:r>
          </a:p>
        </p:txBody>
      </p:sp>
    </p:spTree>
    <p:extLst>
      <p:ext uri="{BB962C8B-B14F-4D97-AF65-F5344CB8AC3E}">
        <p14:creationId xmlns:p14="http://schemas.microsoft.com/office/powerpoint/2010/main" val="3696770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16E33-27D3-2E6C-DF11-8BBE3D464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Impacting Sales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5C763B-DC57-A84D-9D58-1DF4EA782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E0E770-CDE7-B639-1A4A-433EBE6882C9}"/>
              </a:ext>
            </a:extLst>
          </p:cNvPr>
          <p:cNvSpPr txBox="1"/>
          <p:nvPr/>
        </p:nvSpPr>
        <p:spPr>
          <a:xfrm>
            <a:off x="995295" y="2211192"/>
            <a:ext cx="9197587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effectLst/>
              </a:rPr>
              <a:t>Internal Issues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No delivery service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Inefficient pre‑order system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Limited staffing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Organic ingredient cost volatility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ffectLst/>
              </a:rPr>
              <a:t>External Issues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Reduced retail park footfall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Shop closures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Hybrid working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Rising overheads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Economic pressures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0392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F73DA-CCF9-A51D-0AD1-63FC9A59A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5W2H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234C7-B825-AA4D-3970-88652E767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What: Sales stagnation</a:t>
            </a:r>
          </a:p>
          <a:p>
            <a:r>
              <a:rPr lang="en-GB" sz="2400" dirty="0"/>
              <a:t>Why: Footfall drop, hybrid working, no delivery</a:t>
            </a:r>
          </a:p>
          <a:p>
            <a:r>
              <a:rPr lang="en-GB" sz="2400" dirty="0"/>
              <a:t>Where: Coventry retail park</a:t>
            </a:r>
          </a:p>
          <a:p>
            <a:r>
              <a:rPr lang="en-GB" sz="2400" dirty="0"/>
              <a:t>When: Since 2020</a:t>
            </a:r>
          </a:p>
          <a:p>
            <a:r>
              <a:rPr lang="en-GB" sz="2400" dirty="0"/>
              <a:t>Who: Basil, workers, customers</a:t>
            </a:r>
          </a:p>
          <a:p>
            <a:r>
              <a:rPr lang="en-GB" sz="2400" dirty="0"/>
              <a:t>How: Inefficient processes</a:t>
            </a:r>
          </a:p>
          <a:p>
            <a:r>
              <a:rPr lang="en-GB" sz="2400" dirty="0"/>
              <a:t>How much: 25% decline + rising costs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40082-7EC3-CD48-8631-640940FEB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706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46B29-B4D2-90FA-C351-F206E6F61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0FF46C-FD2E-9154-8F37-8A99490BB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CC28A3-C76C-CFD9-58A2-4BEEE9192A62}"/>
              </a:ext>
            </a:extLst>
          </p:cNvPr>
          <p:cNvSpPr txBox="1"/>
          <p:nvPr/>
        </p:nvSpPr>
        <p:spPr>
          <a:xfrm>
            <a:off x="447587" y="2243691"/>
            <a:ext cx="555639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effectLst/>
              </a:rPr>
              <a:t>Political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Business rates, insurance, regulations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ffectLst/>
              </a:rPr>
              <a:t>Economic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Rising utilities, rent, insurance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Reduced consumer spending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Ingredient price volatility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ffectLst/>
              </a:rPr>
              <a:t>Social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Hybrid working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Changing consumer habits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Lower footfall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1D73B2-A866-246A-1234-C8F486342952}"/>
              </a:ext>
            </a:extLst>
          </p:cNvPr>
          <p:cNvSpPr txBox="1"/>
          <p:nvPr/>
        </p:nvSpPr>
        <p:spPr>
          <a:xfrm>
            <a:off x="5649851" y="2715881"/>
            <a:ext cx="609456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effectLst/>
              </a:rPr>
              <a:t>Technological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No online ordering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No digital pre‑order tools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ffectLst/>
              </a:rPr>
              <a:t>Environmental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Organic ingredient vulnerability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Sustainability expectations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ffectLst/>
              </a:rPr>
              <a:t>Legal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Food safety regulations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</a:rPr>
              <a:t>Employment law impacts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5631B6-ED10-E924-183C-905C896FA6D9}"/>
              </a:ext>
            </a:extLst>
          </p:cNvPr>
          <p:cNvSpPr txBox="1"/>
          <p:nvPr/>
        </p:nvSpPr>
        <p:spPr>
          <a:xfrm>
            <a:off x="7295886" y="6239105"/>
            <a:ext cx="3318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ohnson</a:t>
            </a:r>
            <a:r>
              <a:rPr lang="en-GB" dirty="0"/>
              <a:t> et al. (2020) – PESTEL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425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raphic 63" descr="Dead Fish Skeleton outline">
            <a:extLst>
              <a:ext uri="{FF2B5EF4-FFF2-40B4-BE49-F238E27FC236}">
                <a16:creationId xmlns:a16="http://schemas.microsoft.com/office/drawing/2014/main" id="{7029A7F1-E8E3-5310-296C-FFD2A3F462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6222089" y="-91070"/>
            <a:ext cx="3795759" cy="30036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67B1A4-6827-658A-9E5F-14649AD28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093" y="783590"/>
            <a:ext cx="8761413" cy="706964"/>
          </a:xfrm>
        </p:spPr>
        <p:txBody>
          <a:bodyPr/>
          <a:lstStyle/>
          <a:p>
            <a:r>
              <a:rPr lang="en-GB" dirty="0"/>
              <a:t>Fishbone Diagram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3C4A72-2FA4-C470-C290-890C1BD7A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7</a:t>
            </a:fld>
            <a:endParaRPr lang="en-US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842B163-39A6-7F7F-BA63-8FD153E7A6A0}"/>
              </a:ext>
            </a:extLst>
          </p:cNvPr>
          <p:cNvSpPr/>
          <p:nvPr/>
        </p:nvSpPr>
        <p:spPr>
          <a:xfrm>
            <a:off x="9491719" y="3869872"/>
            <a:ext cx="2334768" cy="1052648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Sales Stagnation at Basil’s Bakery</a:t>
            </a:r>
          </a:p>
        </p:txBody>
      </p:sp>
      <p:sp>
        <p:nvSpPr>
          <p:cNvPr id="35" name="Flowchart: Alternative Process 34">
            <a:extLst>
              <a:ext uri="{FF2B5EF4-FFF2-40B4-BE49-F238E27FC236}">
                <a16:creationId xmlns:a16="http://schemas.microsoft.com/office/drawing/2014/main" id="{60754C4E-17F3-53B6-AC63-297845954300}"/>
              </a:ext>
            </a:extLst>
          </p:cNvPr>
          <p:cNvSpPr/>
          <p:nvPr/>
        </p:nvSpPr>
        <p:spPr>
          <a:xfrm>
            <a:off x="7413171" y="2574352"/>
            <a:ext cx="2127309" cy="413777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 </a:t>
            </a:r>
          </a:p>
        </p:txBody>
      </p:sp>
      <p:sp>
        <p:nvSpPr>
          <p:cNvPr id="36" name="Flowchart: Alternative Process 35">
            <a:extLst>
              <a:ext uri="{FF2B5EF4-FFF2-40B4-BE49-F238E27FC236}">
                <a16:creationId xmlns:a16="http://schemas.microsoft.com/office/drawing/2014/main" id="{A8E578B5-9588-18D5-F6FA-B9793619B875}"/>
              </a:ext>
            </a:extLst>
          </p:cNvPr>
          <p:cNvSpPr/>
          <p:nvPr/>
        </p:nvSpPr>
        <p:spPr>
          <a:xfrm>
            <a:off x="4283529" y="2574352"/>
            <a:ext cx="2205743" cy="413777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</a:t>
            </a:r>
          </a:p>
        </p:txBody>
      </p:sp>
      <p:sp>
        <p:nvSpPr>
          <p:cNvPr id="37" name="Flowchart: Alternative Process 36">
            <a:extLst>
              <a:ext uri="{FF2B5EF4-FFF2-40B4-BE49-F238E27FC236}">
                <a16:creationId xmlns:a16="http://schemas.microsoft.com/office/drawing/2014/main" id="{5C07A230-F64D-4E57-BD0F-C18B712DFFFE}"/>
              </a:ext>
            </a:extLst>
          </p:cNvPr>
          <p:cNvSpPr/>
          <p:nvPr/>
        </p:nvSpPr>
        <p:spPr>
          <a:xfrm>
            <a:off x="766044" y="5983120"/>
            <a:ext cx="2466109" cy="413777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 </a:t>
            </a:r>
          </a:p>
        </p:txBody>
      </p:sp>
      <p:sp>
        <p:nvSpPr>
          <p:cNvPr id="38" name="Flowchart: Alternative Process 37">
            <a:extLst>
              <a:ext uri="{FF2B5EF4-FFF2-40B4-BE49-F238E27FC236}">
                <a16:creationId xmlns:a16="http://schemas.microsoft.com/office/drawing/2014/main" id="{6ED7BADA-0FCA-DFAC-2E7C-C569DA55198B}"/>
              </a:ext>
            </a:extLst>
          </p:cNvPr>
          <p:cNvSpPr/>
          <p:nvPr/>
        </p:nvSpPr>
        <p:spPr>
          <a:xfrm>
            <a:off x="4166003" y="5983121"/>
            <a:ext cx="2602374" cy="413776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 .</a:t>
            </a:r>
          </a:p>
        </p:txBody>
      </p:sp>
      <p:sp>
        <p:nvSpPr>
          <p:cNvPr id="39" name="Flowchart: Alternative Process 38">
            <a:extLst>
              <a:ext uri="{FF2B5EF4-FFF2-40B4-BE49-F238E27FC236}">
                <a16:creationId xmlns:a16="http://schemas.microsoft.com/office/drawing/2014/main" id="{2185617B-8350-35D0-53D0-FC63FDA9BBF1}"/>
              </a:ext>
            </a:extLst>
          </p:cNvPr>
          <p:cNvSpPr/>
          <p:nvPr/>
        </p:nvSpPr>
        <p:spPr>
          <a:xfrm>
            <a:off x="7540017" y="5984187"/>
            <a:ext cx="2044700" cy="412710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 </a:t>
            </a:r>
          </a:p>
        </p:txBody>
      </p:sp>
      <p:sp>
        <p:nvSpPr>
          <p:cNvPr id="40" name="Flowchart: Alternative Process 39">
            <a:extLst>
              <a:ext uri="{FF2B5EF4-FFF2-40B4-BE49-F238E27FC236}">
                <a16:creationId xmlns:a16="http://schemas.microsoft.com/office/drawing/2014/main" id="{16CCEE1E-D775-4AB7-2451-86E9EDE33DC4}"/>
              </a:ext>
            </a:extLst>
          </p:cNvPr>
          <p:cNvSpPr/>
          <p:nvPr/>
        </p:nvSpPr>
        <p:spPr>
          <a:xfrm>
            <a:off x="856099" y="2574352"/>
            <a:ext cx="2286000" cy="413777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D6FE988-C96E-99B9-5702-EEA9434826E9}"/>
              </a:ext>
            </a:extLst>
          </p:cNvPr>
          <p:cNvSpPr txBox="1"/>
          <p:nvPr/>
        </p:nvSpPr>
        <p:spPr>
          <a:xfrm>
            <a:off x="7610864" y="3084033"/>
            <a:ext cx="24069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Basil overstretched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8C954CD-3D00-AE73-27D7-D7181D469F19}"/>
              </a:ext>
            </a:extLst>
          </p:cNvPr>
          <p:cNvSpPr txBox="1"/>
          <p:nvPr/>
        </p:nvSpPr>
        <p:spPr>
          <a:xfrm>
            <a:off x="7370064" y="3378747"/>
            <a:ext cx="3010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Retail worker redundancies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8EC9AFE-D2DB-152D-D5D1-CC196D5A044C}"/>
              </a:ext>
            </a:extLst>
          </p:cNvPr>
          <p:cNvSpPr txBox="1"/>
          <p:nvPr/>
        </p:nvSpPr>
        <p:spPr>
          <a:xfrm>
            <a:off x="4506464" y="3066441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No delivery service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71FD80ED-4F04-4D4B-C43D-BD52C4141FA0}"/>
              </a:ext>
            </a:extLst>
          </p:cNvPr>
          <p:cNvSpPr txBox="1"/>
          <p:nvPr/>
        </p:nvSpPr>
        <p:spPr>
          <a:xfrm>
            <a:off x="4508713" y="3516098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Waiting times            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E16ADA1-134F-7E2C-CEFB-B3D642FE7106}"/>
              </a:ext>
            </a:extLst>
          </p:cNvPr>
          <p:cNvSpPr txBox="1"/>
          <p:nvPr/>
        </p:nvSpPr>
        <p:spPr>
          <a:xfrm>
            <a:off x="897331" y="5384200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Declining footfall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2BC9A31-7B63-8B0A-85D1-8A0F9EFF8146}"/>
              </a:ext>
            </a:extLst>
          </p:cNvPr>
          <p:cNvSpPr txBox="1"/>
          <p:nvPr/>
        </p:nvSpPr>
        <p:spPr>
          <a:xfrm>
            <a:off x="897331" y="5634377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Hybrid working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3435438-45B7-5A75-98EE-0980A22AB8ED}"/>
              </a:ext>
            </a:extLst>
          </p:cNvPr>
          <p:cNvSpPr txBox="1"/>
          <p:nvPr/>
        </p:nvSpPr>
        <p:spPr>
          <a:xfrm>
            <a:off x="4085020" y="5359814"/>
            <a:ext cx="33445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Organic ingredient volatility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D2071F8-0AB7-6014-9180-6A7E1F7AF96D}"/>
              </a:ext>
            </a:extLst>
          </p:cNvPr>
          <p:cNvSpPr txBox="1"/>
          <p:nvPr/>
        </p:nvSpPr>
        <p:spPr>
          <a:xfrm>
            <a:off x="4085020" y="5634377"/>
            <a:ext cx="26833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Supply chain issues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F0D046A-AC97-E6D7-A7D4-4198573273DC}"/>
              </a:ext>
            </a:extLst>
          </p:cNvPr>
          <p:cNvSpPr txBox="1"/>
          <p:nvPr/>
        </p:nvSpPr>
        <p:spPr>
          <a:xfrm>
            <a:off x="7413171" y="5572822"/>
            <a:ext cx="32059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 No online ordering system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C4FD244-056E-46C0-F364-62B2DDA8E5AE}"/>
              </a:ext>
            </a:extLst>
          </p:cNvPr>
          <p:cNvSpPr txBox="1"/>
          <p:nvPr/>
        </p:nvSpPr>
        <p:spPr>
          <a:xfrm>
            <a:off x="799769" y="3012583"/>
            <a:ext cx="31391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Limited strategic planning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29BD148-3B5E-1CF1-1B2D-650D9F738F37}"/>
              </a:ext>
            </a:extLst>
          </p:cNvPr>
          <p:cNvSpPr txBox="1"/>
          <p:nvPr/>
        </p:nvSpPr>
        <p:spPr>
          <a:xfrm>
            <a:off x="4506464" y="3298641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Pre-order issues 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8EA3274-AADD-70E1-EBF6-E56F659B61CB}"/>
              </a:ext>
            </a:extLst>
          </p:cNvPr>
          <p:cNvSpPr txBox="1"/>
          <p:nvPr/>
        </p:nvSpPr>
        <p:spPr>
          <a:xfrm>
            <a:off x="799769" y="3251394"/>
            <a:ext cx="34962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Business model unchanged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42BA5719-7AB2-F5A7-A299-03B8B5665D5E}"/>
              </a:ext>
            </a:extLst>
          </p:cNvPr>
          <p:cNvCxnSpPr/>
          <p:nvPr/>
        </p:nvCxnSpPr>
        <p:spPr>
          <a:xfrm>
            <a:off x="3886200" y="44980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36A75E43-D5F9-BBDA-C10B-51870FC62AEC}"/>
              </a:ext>
            </a:extLst>
          </p:cNvPr>
          <p:cNvCxnSpPr>
            <a:cxnSpLocks/>
          </p:cNvCxnSpPr>
          <p:nvPr/>
        </p:nvCxnSpPr>
        <p:spPr>
          <a:xfrm>
            <a:off x="1606924" y="4396196"/>
            <a:ext cx="7861296" cy="6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3621E7C9-D6B9-B323-9CBD-2C812D077184}"/>
              </a:ext>
            </a:extLst>
          </p:cNvPr>
          <p:cNvCxnSpPr>
            <a:cxnSpLocks/>
          </p:cNvCxnSpPr>
          <p:nvPr/>
        </p:nvCxnSpPr>
        <p:spPr>
          <a:xfrm flipV="1">
            <a:off x="7204090" y="3749580"/>
            <a:ext cx="991892" cy="6416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0E27BA4-70A1-5469-3A21-54DA75B3C930}"/>
              </a:ext>
            </a:extLst>
          </p:cNvPr>
          <p:cNvCxnSpPr/>
          <p:nvPr/>
        </p:nvCxnSpPr>
        <p:spPr>
          <a:xfrm>
            <a:off x="7200900" y="4402920"/>
            <a:ext cx="919068" cy="8683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608FD453-26B3-A4B7-C919-EE2B0AEC4949}"/>
              </a:ext>
            </a:extLst>
          </p:cNvPr>
          <p:cNvCxnSpPr/>
          <p:nvPr/>
        </p:nvCxnSpPr>
        <p:spPr>
          <a:xfrm flipV="1">
            <a:off x="4861112" y="4020671"/>
            <a:ext cx="282388" cy="375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7C24ED77-ADA9-22F9-E5E9-97DE3DD837EC}"/>
              </a:ext>
            </a:extLst>
          </p:cNvPr>
          <p:cNvCxnSpPr/>
          <p:nvPr/>
        </p:nvCxnSpPr>
        <p:spPr>
          <a:xfrm>
            <a:off x="4854388" y="4399558"/>
            <a:ext cx="457200" cy="5229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4061AC43-E6BE-1D57-B2F0-61D888BB0ECB}"/>
              </a:ext>
            </a:extLst>
          </p:cNvPr>
          <p:cNvCxnSpPr/>
          <p:nvPr/>
        </p:nvCxnSpPr>
        <p:spPr>
          <a:xfrm flipV="1">
            <a:off x="1606924" y="3749580"/>
            <a:ext cx="762427" cy="6416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0B6F2A4B-3762-0CEA-5876-4CFC5187BB0F}"/>
              </a:ext>
            </a:extLst>
          </p:cNvPr>
          <p:cNvCxnSpPr/>
          <p:nvPr/>
        </p:nvCxnSpPr>
        <p:spPr>
          <a:xfrm>
            <a:off x="1606924" y="4399558"/>
            <a:ext cx="762427" cy="6094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D3348F4A-A955-8472-1EA4-FEB13C9608B3}"/>
              </a:ext>
            </a:extLst>
          </p:cNvPr>
          <p:cNvSpPr txBox="1"/>
          <p:nvPr/>
        </p:nvSpPr>
        <p:spPr>
          <a:xfrm>
            <a:off x="2054250" y="1444006"/>
            <a:ext cx="3139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Ishikawa (1985) – Fishbone</a:t>
            </a:r>
          </a:p>
        </p:txBody>
      </p:sp>
    </p:spTree>
    <p:extLst>
      <p:ext uri="{BB962C8B-B14F-4D97-AF65-F5344CB8AC3E}">
        <p14:creationId xmlns:p14="http://schemas.microsoft.com/office/powerpoint/2010/main" val="3441848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093AC-06D7-1DE8-4E47-8ED5D1C24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8C8B2B-BC65-9913-AB36-35D462907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8</a:t>
            </a:fld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315598-7976-AD4C-12FD-30E1E84D6A6C}"/>
              </a:ext>
            </a:extLst>
          </p:cNvPr>
          <p:cNvSpPr/>
          <p:nvPr/>
        </p:nvSpPr>
        <p:spPr>
          <a:xfrm>
            <a:off x="6336843" y="2656037"/>
            <a:ext cx="3423771" cy="32810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92B7A5-5F2A-DCE7-E241-920BFEAE5522}"/>
              </a:ext>
            </a:extLst>
          </p:cNvPr>
          <p:cNvSpPr txBox="1"/>
          <p:nvPr/>
        </p:nvSpPr>
        <p:spPr>
          <a:xfrm>
            <a:off x="1154953" y="2467536"/>
            <a:ext cx="58842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Sales decline driven by external + internal factors</a:t>
            </a:r>
          </a:p>
          <a:p>
            <a:r>
              <a:rPr lang="en-GB" sz="2800" dirty="0"/>
              <a:t>Lack of delivery reduces competitiveness</a:t>
            </a:r>
          </a:p>
          <a:p>
            <a:r>
              <a:rPr lang="en-GB" sz="2800" dirty="0"/>
              <a:t>Rising overheads strain profitability</a:t>
            </a:r>
          </a:p>
          <a:p>
            <a:r>
              <a:rPr lang="en-GB" sz="2800" dirty="0"/>
              <a:t>Retail park decline + hybrid working reduce customer base</a:t>
            </a:r>
          </a:p>
          <a:p>
            <a:r>
              <a:rPr lang="en-GB" sz="2800" dirty="0"/>
              <a:t>Strategic change required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611DA7-D30A-48D6-DD65-ABB1D22CC3CA}"/>
              </a:ext>
            </a:extLst>
          </p:cNvPr>
          <p:cNvSpPr txBox="1"/>
          <p:nvPr/>
        </p:nvSpPr>
        <p:spPr>
          <a:xfrm>
            <a:off x="7263161" y="6239105"/>
            <a:ext cx="4063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Tague (2005) – Root cause analysis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265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89A43-D20F-6D7C-C25B-135B56459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7"/>
            <a:ext cx="8761413" cy="1211479"/>
          </a:xfrm>
        </p:spPr>
        <p:txBody>
          <a:bodyPr/>
          <a:lstStyle/>
          <a:p>
            <a:r>
              <a:rPr lang="en-GB" b="1" dirty="0"/>
              <a:t>Reference List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088B35-4552-0BCA-9A42-BD3DEDDE5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CE325-A6CA-2BA7-7144-881D05772536}"/>
              </a:ext>
            </a:extLst>
          </p:cNvPr>
          <p:cNvSpPr txBox="1"/>
          <p:nvPr/>
        </p:nvSpPr>
        <p:spPr>
          <a:xfrm>
            <a:off x="968187" y="2649069"/>
            <a:ext cx="572844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ohnson</a:t>
            </a:r>
            <a:r>
              <a:rPr lang="en-GB" sz="2400" dirty="0"/>
              <a:t> et al. (2020) – PESTEL</a:t>
            </a:r>
          </a:p>
          <a:p>
            <a:r>
              <a:rPr lang="en-GB" sz="2400" dirty="0"/>
              <a:t>Ishikawa (1985) – Fishbone</a:t>
            </a:r>
          </a:p>
          <a:p>
            <a:r>
              <a:rPr lang="en-GB" sz="2400" dirty="0"/>
              <a:t>Tague (2005) – Root cause analysis</a:t>
            </a:r>
          </a:p>
          <a:p>
            <a:r>
              <a:rPr lang="en-GB" sz="2400" dirty="0"/>
              <a:t>Wrigley &amp; </a:t>
            </a:r>
            <a:r>
              <a:rPr lang="en-GB" sz="2400" dirty="0" err="1"/>
              <a:t>Lambiri</a:t>
            </a:r>
            <a:r>
              <a:rPr lang="en-GB" sz="2400" dirty="0"/>
              <a:t> (2015) – Retail footfall decline</a:t>
            </a:r>
          </a:p>
          <a:p>
            <a:r>
              <a:rPr lang="en-GB" sz="2400" dirty="0"/>
              <a:t>ONS (2024) – Hybrid working impact</a:t>
            </a:r>
          </a:p>
          <a:p>
            <a:r>
              <a:rPr lang="en-GB" sz="2400" dirty="0"/>
              <a:t>Mintel (2025) – Bakery market trends</a:t>
            </a:r>
          </a:p>
          <a:p>
            <a:r>
              <a:rPr lang="en-GB" sz="2400" dirty="0"/>
              <a:t>PwC (2025) – Economic pressures</a:t>
            </a:r>
          </a:p>
        </p:txBody>
      </p:sp>
    </p:spTree>
    <p:extLst>
      <p:ext uri="{BB962C8B-B14F-4D97-AF65-F5344CB8AC3E}">
        <p14:creationId xmlns:p14="http://schemas.microsoft.com/office/powerpoint/2010/main" val="2654834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5c9bb2-abcb-45ef-a70c-8db46bf9963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5" ma:contentTypeDescription="Create a new document." ma:contentTypeScope="" ma:versionID="cc947a8b9e075f1a6a7abceb591570c9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503681856aa8f1c2ce390a1404eb397b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EA9014-ED64-4558-B1E1-D03F0EE32BEB}">
  <ds:schemaRefs>
    <ds:schemaRef ds:uri="http://www.w3.org/XML/1998/namespace"/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6f5c9bb2-abcb-45ef-a70c-8db46bf99631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5D99ABA-76CE-4A8E-B5F0-C051B96628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C7E87D-9EB1-4F3E-BB67-85F9D002BA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5c9bb2-abcb-45ef-a70c-8db46bf996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409</Words>
  <Application>Microsoft Office PowerPoint</Application>
  <PresentationFormat>Widescreen</PresentationFormat>
  <Paragraphs>116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Wingdings</vt:lpstr>
      <vt:lpstr>Wingdings 3</vt:lpstr>
      <vt:lpstr>Ion Boardroom</vt:lpstr>
      <vt:lpstr> </vt:lpstr>
      <vt:lpstr>Introduction and Structure </vt:lpstr>
      <vt:lpstr>Case Study Context</vt:lpstr>
      <vt:lpstr>Issues Impacting Sales</vt:lpstr>
      <vt:lpstr>5W2H MODULE </vt:lpstr>
      <vt:lpstr>PESTEL ANALYSIS </vt:lpstr>
      <vt:lpstr>Fishbone Diagram </vt:lpstr>
      <vt:lpstr>Key Findings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Ricky Raymond Barrett (2516890)</dc:creator>
  <cp:lastModifiedBy>Ricky Raymond Barrett (2516890)</cp:lastModifiedBy>
  <cp:revision>2</cp:revision>
  <dcterms:created xsi:type="dcterms:W3CDTF">2026-07-12T08:25:38Z</dcterms:created>
  <dcterms:modified xsi:type="dcterms:W3CDTF">2026-07-13T07:38:15Z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