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9" r:id="rId4"/>
  </p:sldMasterIdLst>
  <p:sldIdLst>
    <p:sldId id="263" r:id="rId5"/>
    <p:sldId id="256" r:id="rId6"/>
    <p:sldId id="257" r:id="rId7"/>
    <p:sldId id="258" r:id="rId8"/>
    <p:sldId id="259" r:id="rId9"/>
    <p:sldId id="260" r:id="rId10"/>
    <p:sldId id="261"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7B6ED1-4FD4-4CC5-BFB6-2843B4123059}" v="74" dt="2025-11-14T11:39:50.8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8" autoAdjust="0"/>
    <p:restoredTop sz="94660"/>
  </p:normalViewPr>
  <p:slideViewPr>
    <p:cSldViewPr snapToGrid="0">
      <p:cViewPr>
        <p:scale>
          <a:sx n="40" d="100"/>
          <a:sy n="40" d="100"/>
        </p:scale>
        <p:origin x="164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himah Zahra (2407304)" userId="cf171753-fda4-4d5f-b7c5-f57b13e95fdb" providerId="ADAL" clId="{9F44A23C-E91C-4FE1-AC2C-0A7F66A06919}"/>
    <pc:docChg chg="undo custSel addSld modSld sldOrd">
      <pc:chgData name="Fathimah Zahra (2407304)" userId="cf171753-fda4-4d5f-b7c5-f57b13e95fdb" providerId="ADAL" clId="{9F44A23C-E91C-4FE1-AC2C-0A7F66A06919}" dt="2025-11-14T11:39:50.801" v="399" actId="2711"/>
      <pc:docMkLst>
        <pc:docMk/>
      </pc:docMkLst>
      <pc:sldChg chg="delSp modSp mod delDesignElem">
        <pc:chgData name="Fathimah Zahra (2407304)" userId="cf171753-fda4-4d5f-b7c5-f57b13e95fdb" providerId="ADAL" clId="{9F44A23C-E91C-4FE1-AC2C-0A7F66A06919}" dt="2025-11-14T11:36:53.051" v="389" actId="27636"/>
        <pc:sldMkLst>
          <pc:docMk/>
          <pc:sldMk cId="1340200449" sldId="256"/>
        </pc:sldMkLst>
        <pc:spChg chg="mod">
          <ac:chgData name="Fathimah Zahra (2407304)" userId="cf171753-fda4-4d5f-b7c5-f57b13e95fdb" providerId="ADAL" clId="{9F44A23C-E91C-4FE1-AC2C-0A7F66A06919}" dt="2025-11-14T11:36:53.051" v="389" actId="27636"/>
          <ac:spMkLst>
            <pc:docMk/>
            <pc:sldMk cId="1340200449" sldId="256"/>
            <ac:spMk id="3" creationId="{A22F9B84-70E8-4025-2220-CB53721476DB}"/>
          </ac:spMkLst>
        </pc:spChg>
        <pc:spChg chg="del">
          <ac:chgData name="Fathimah Zahra (2407304)" userId="cf171753-fda4-4d5f-b7c5-f57b13e95fdb" providerId="ADAL" clId="{9F44A23C-E91C-4FE1-AC2C-0A7F66A06919}" dt="2025-11-14T11:32:30.820" v="372"/>
          <ac:spMkLst>
            <pc:docMk/>
            <pc:sldMk cId="1340200449" sldId="256"/>
            <ac:spMk id="27" creationId="{3011B0B3-5679-4759-90B8-3B908C4CBD21}"/>
          </ac:spMkLst>
        </pc:spChg>
        <pc:grpChg chg="del">
          <ac:chgData name="Fathimah Zahra (2407304)" userId="cf171753-fda4-4d5f-b7c5-f57b13e95fdb" providerId="ADAL" clId="{9F44A23C-E91C-4FE1-AC2C-0A7F66A06919}" dt="2025-11-14T11:32:30.820" v="372"/>
          <ac:grpSpMkLst>
            <pc:docMk/>
            <pc:sldMk cId="1340200449" sldId="256"/>
            <ac:grpSpMk id="29" creationId="{50F37AA1-A09B-4E28-987B-38E5060E1BAE}"/>
          </ac:grpSpMkLst>
        </pc:grpChg>
      </pc:sldChg>
      <pc:sldChg chg="modSp mod">
        <pc:chgData name="Fathimah Zahra (2407304)" userId="cf171753-fda4-4d5f-b7c5-f57b13e95fdb" providerId="ADAL" clId="{9F44A23C-E91C-4FE1-AC2C-0A7F66A06919}" dt="2025-11-14T11:37:29.250" v="393" actId="14100"/>
        <pc:sldMkLst>
          <pc:docMk/>
          <pc:sldMk cId="1336333289" sldId="257"/>
        </pc:sldMkLst>
        <pc:spChg chg="mod">
          <ac:chgData name="Fathimah Zahra (2407304)" userId="cf171753-fda4-4d5f-b7c5-f57b13e95fdb" providerId="ADAL" clId="{9F44A23C-E91C-4FE1-AC2C-0A7F66A06919}" dt="2025-11-14T11:33:45.565" v="378"/>
          <ac:spMkLst>
            <pc:docMk/>
            <pc:sldMk cId="1336333289" sldId="257"/>
            <ac:spMk id="2" creationId="{2379BB0F-20AD-6D97-2710-D62B824B490A}"/>
          </ac:spMkLst>
        </pc:spChg>
        <pc:spChg chg="mod">
          <ac:chgData name="Fathimah Zahra (2407304)" userId="cf171753-fda4-4d5f-b7c5-f57b13e95fdb" providerId="ADAL" clId="{9F44A23C-E91C-4FE1-AC2C-0A7F66A06919}" dt="2025-11-14T11:37:29.250" v="393" actId="14100"/>
          <ac:spMkLst>
            <pc:docMk/>
            <pc:sldMk cId="1336333289" sldId="257"/>
            <ac:spMk id="3" creationId="{7A3F6232-E215-4756-9ACA-AF9253BBB2CB}"/>
          </ac:spMkLst>
        </pc:spChg>
      </pc:sldChg>
      <pc:sldChg chg="delSp modSp mod">
        <pc:chgData name="Fathimah Zahra (2407304)" userId="cf171753-fda4-4d5f-b7c5-f57b13e95fdb" providerId="ADAL" clId="{9F44A23C-E91C-4FE1-AC2C-0A7F66A06919}" dt="2025-11-14T11:37:49.328" v="394" actId="2711"/>
        <pc:sldMkLst>
          <pc:docMk/>
          <pc:sldMk cId="3144852227" sldId="258"/>
        </pc:sldMkLst>
        <pc:spChg chg="del mod">
          <ac:chgData name="Fathimah Zahra (2407304)" userId="cf171753-fda4-4d5f-b7c5-f57b13e95fdb" providerId="ADAL" clId="{9F44A23C-E91C-4FE1-AC2C-0A7F66A06919}" dt="2025-11-14T09:35:13.291" v="38" actId="478"/>
          <ac:spMkLst>
            <pc:docMk/>
            <pc:sldMk cId="3144852227" sldId="258"/>
            <ac:spMk id="2" creationId="{4F982CDD-9F1A-E678-8033-6965644C7015}"/>
          </ac:spMkLst>
        </pc:spChg>
        <pc:spChg chg="mod">
          <ac:chgData name="Fathimah Zahra (2407304)" userId="cf171753-fda4-4d5f-b7c5-f57b13e95fdb" providerId="ADAL" clId="{9F44A23C-E91C-4FE1-AC2C-0A7F66A06919}" dt="2025-11-14T11:37:49.328" v="394" actId="2711"/>
          <ac:spMkLst>
            <pc:docMk/>
            <pc:sldMk cId="3144852227" sldId="258"/>
            <ac:spMk id="3" creationId="{A0514A72-9D28-CC4B-8043-34356DEC84C4}"/>
          </ac:spMkLst>
        </pc:spChg>
      </pc:sldChg>
      <pc:sldChg chg="addSp delSp modSp new mod modClrScheme chgLayout">
        <pc:chgData name="Fathimah Zahra (2407304)" userId="cf171753-fda4-4d5f-b7c5-f57b13e95fdb" providerId="ADAL" clId="{9F44A23C-E91C-4FE1-AC2C-0A7F66A06919}" dt="2025-11-14T11:38:33.853" v="397" actId="2711"/>
        <pc:sldMkLst>
          <pc:docMk/>
          <pc:sldMk cId="612927565" sldId="259"/>
        </pc:sldMkLst>
        <pc:spChg chg="add del mod">
          <ac:chgData name="Fathimah Zahra (2407304)" userId="cf171753-fda4-4d5f-b7c5-f57b13e95fdb" providerId="ADAL" clId="{9F44A23C-E91C-4FE1-AC2C-0A7F66A06919}" dt="2025-11-14T09:37:58.496" v="55"/>
          <ac:spMkLst>
            <pc:docMk/>
            <pc:sldMk cId="612927565" sldId="259"/>
            <ac:spMk id="2" creationId="{3499816C-92AA-9E47-5668-9C0D51D71EA5}"/>
          </ac:spMkLst>
        </pc:spChg>
        <pc:spChg chg="add del mod">
          <ac:chgData name="Fathimah Zahra (2407304)" userId="cf171753-fda4-4d5f-b7c5-f57b13e95fdb" providerId="ADAL" clId="{9F44A23C-E91C-4FE1-AC2C-0A7F66A06919}" dt="2025-11-14T09:38:48.682" v="76" actId="478"/>
          <ac:spMkLst>
            <pc:docMk/>
            <pc:sldMk cId="612927565" sldId="259"/>
            <ac:spMk id="5" creationId="{F0BC08DD-8144-2DE1-8B45-0EDEF050FFD4}"/>
          </ac:spMkLst>
        </pc:spChg>
        <pc:spChg chg="add del mod">
          <ac:chgData name="Fathimah Zahra (2407304)" userId="cf171753-fda4-4d5f-b7c5-f57b13e95fdb" providerId="ADAL" clId="{9F44A23C-E91C-4FE1-AC2C-0A7F66A06919}" dt="2025-11-14T09:55:53.769" v="197" actId="20577"/>
          <ac:spMkLst>
            <pc:docMk/>
            <pc:sldMk cId="612927565" sldId="259"/>
            <ac:spMk id="6" creationId="{94DF132E-1E88-C4D1-8ECA-71C4942079B3}"/>
          </ac:spMkLst>
        </pc:spChg>
        <pc:spChg chg="add del mod">
          <ac:chgData name="Fathimah Zahra (2407304)" userId="cf171753-fda4-4d5f-b7c5-f57b13e95fdb" providerId="ADAL" clId="{9F44A23C-E91C-4FE1-AC2C-0A7F66A06919}" dt="2025-11-14T09:55:44.193" v="185" actId="478"/>
          <ac:spMkLst>
            <pc:docMk/>
            <pc:sldMk cId="612927565" sldId="259"/>
            <ac:spMk id="8" creationId="{43A2C341-D5E0-EBEE-D778-A91AF4FBD067}"/>
          </ac:spMkLst>
        </pc:spChg>
        <pc:graphicFrameChg chg="add mod modGraphic">
          <ac:chgData name="Fathimah Zahra (2407304)" userId="cf171753-fda4-4d5f-b7c5-f57b13e95fdb" providerId="ADAL" clId="{9F44A23C-E91C-4FE1-AC2C-0A7F66A06919}" dt="2025-11-14T09:56:46.660" v="202" actId="14100"/>
          <ac:graphicFrameMkLst>
            <pc:docMk/>
            <pc:sldMk cId="612927565" sldId="259"/>
            <ac:graphicFrameMk id="3" creationId="{E1095FEA-6D1D-4ED0-D614-3F0E13B4CB78}"/>
          </ac:graphicFrameMkLst>
        </pc:graphicFrameChg>
        <pc:graphicFrameChg chg="add mod modGraphic">
          <ac:chgData name="Fathimah Zahra (2407304)" userId="cf171753-fda4-4d5f-b7c5-f57b13e95fdb" providerId="ADAL" clId="{9F44A23C-E91C-4FE1-AC2C-0A7F66A06919}" dt="2025-11-14T11:38:33.853" v="397" actId="2711"/>
          <ac:graphicFrameMkLst>
            <pc:docMk/>
            <pc:sldMk cId="612927565" sldId="259"/>
            <ac:graphicFrameMk id="4" creationId="{892A8086-12A4-43A8-0006-EC4AF1F8F85D}"/>
          </ac:graphicFrameMkLst>
        </pc:graphicFrameChg>
      </pc:sldChg>
      <pc:sldChg chg="addSp modSp new mod">
        <pc:chgData name="Fathimah Zahra (2407304)" userId="cf171753-fda4-4d5f-b7c5-f57b13e95fdb" providerId="ADAL" clId="{9F44A23C-E91C-4FE1-AC2C-0A7F66A06919}" dt="2025-11-14T11:39:04.966" v="398" actId="2711"/>
        <pc:sldMkLst>
          <pc:docMk/>
          <pc:sldMk cId="3496339328" sldId="260"/>
        </pc:sldMkLst>
        <pc:spChg chg="mod">
          <ac:chgData name="Fathimah Zahra (2407304)" userId="cf171753-fda4-4d5f-b7c5-f57b13e95fdb" providerId="ADAL" clId="{9F44A23C-E91C-4FE1-AC2C-0A7F66A06919}" dt="2025-11-14T10:03:29.406" v="231" actId="27636"/>
          <ac:spMkLst>
            <pc:docMk/>
            <pc:sldMk cId="3496339328" sldId="260"/>
            <ac:spMk id="2" creationId="{7F1160BD-7543-D80A-2AA7-01B8AF2D06F7}"/>
          </ac:spMkLst>
        </pc:spChg>
        <pc:spChg chg="add mod">
          <ac:chgData name="Fathimah Zahra (2407304)" userId="cf171753-fda4-4d5f-b7c5-f57b13e95fdb" providerId="ADAL" clId="{9F44A23C-E91C-4FE1-AC2C-0A7F66A06919}" dt="2025-11-14T11:39:04.966" v="398" actId="2711"/>
          <ac:spMkLst>
            <pc:docMk/>
            <pc:sldMk cId="3496339328" sldId="260"/>
            <ac:spMk id="4" creationId="{98AF76B4-6B1B-017D-A0EC-A1B92FC89641}"/>
          </ac:spMkLst>
        </pc:spChg>
      </pc:sldChg>
      <pc:sldChg chg="addSp modSp new mod">
        <pc:chgData name="Fathimah Zahra (2407304)" userId="cf171753-fda4-4d5f-b7c5-f57b13e95fdb" providerId="ADAL" clId="{9F44A23C-E91C-4FE1-AC2C-0A7F66A06919}" dt="2025-11-14T10:23:03.879" v="280" actId="14734"/>
        <pc:sldMkLst>
          <pc:docMk/>
          <pc:sldMk cId="4161039722" sldId="261"/>
        </pc:sldMkLst>
        <pc:graphicFrameChg chg="add mod modGraphic">
          <ac:chgData name="Fathimah Zahra (2407304)" userId="cf171753-fda4-4d5f-b7c5-f57b13e95fdb" providerId="ADAL" clId="{9F44A23C-E91C-4FE1-AC2C-0A7F66A06919}" dt="2025-11-14T10:23:03.879" v="280" actId="14734"/>
          <ac:graphicFrameMkLst>
            <pc:docMk/>
            <pc:sldMk cId="4161039722" sldId="261"/>
            <ac:graphicFrameMk id="2" creationId="{6449DE3B-22F7-79E6-89B4-DBE9733FEACC}"/>
          </ac:graphicFrameMkLst>
        </pc:graphicFrameChg>
      </pc:sldChg>
      <pc:sldChg chg="addSp delSp modSp new mod setBg modClrScheme addAnim delDesignElem chgLayout">
        <pc:chgData name="Fathimah Zahra (2407304)" userId="cf171753-fda4-4d5f-b7c5-f57b13e95fdb" providerId="ADAL" clId="{9F44A23C-E91C-4FE1-AC2C-0A7F66A06919}" dt="2025-11-14T11:39:50.801" v="399" actId="2711"/>
        <pc:sldMkLst>
          <pc:docMk/>
          <pc:sldMk cId="959484386" sldId="262"/>
        </pc:sldMkLst>
        <pc:spChg chg="add del mod">
          <ac:chgData name="Fathimah Zahra (2407304)" userId="cf171753-fda4-4d5f-b7c5-f57b13e95fdb" providerId="ADAL" clId="{9F44A23C-E91C-4FE1-AC2C-0A7F66A06919}" dt="2025-11-14T10:25:42.004" v="300"/>
          <ac:spMkLst>
            <pc:docMk/>
            <pc:sldMk cId="959484386" sldId="262"/>
            <ac:spMk id="2" creationId="{182E80D9-55B1-F478-BB2A-9E92A1BF51F4}"/>
          </ac:spMkLst>
        </pc:spChg>
        <pc:spChg chg="add del mod">
          <ac:chgData name="Fathimah Zahra (2407304)" userId="cf171753-fda4-4d5f-b7c5-f57b13e95fdb" providerId="ADAL" clId="{9F44A23C-E91C-4FE1-AC2C-0A7F66A06919}" dt="2025-11-14T10:25:14.034" v="285" actId="478"/>
          <ac:spMkLst>
            <pc:docMk/>
            <pc:sldMk cId="959484386" sldId="262"/>
            <ac:spMk id="3" creationId="{87D44E44-C538-3489-D068-C1D285B753A4}"/>
          </ac:spMkLst>
        </pc:spChg>
        <pc:spChg chg="add mod">
          <ac:chgData name="Fathimah Zahra (2407304)" userId="cf171753-fda4-4d5f-b7c5-f57b13e95fdb" providerId="ADAL" clId="{9F44A23C-E91C-4FE1-AC2C-0A7F66A06919}" dt="2025-11-14T11:39:50.801" v="399" actId="2711"/>
          <ac:spMkLst>
            <pc:docMk/>
            <pc:sldMk cId="959484386" sldId="262"/>
            <ac:spMk id="4" creationId="{23105957-629D-6A24-990B-B786A2DFB5CC}"/>
          </ac:spMkLst>
        </pc:spChg>
        <pc:spChg chg="add del">
          <ac:chgData name="Fathimah Zahra (2407304)" userId="cf171753-fda4-4d5f-b7c5-f57b13e95fdb" providerId="ADAL" clId="{9F44A23C-E91C-4FE1-AC2C-0A7F66A06919}" dt="2025-11-14T10:25:50.317" v="301" actId="26606"/>
          <ac:spMkLst>
            <pc:docMk/>
            <pc:sldMk cId="959484386" sldId="262"/>
            <ac:spMk id="8" creationId="{C9757E9E-CCD5-49A5-A016-FC18317317A2}"/>
          </ac:spMkLst>
        </pc:spChg>
        <pc:spChg chg="add del">
          <ac:chgData name="Fathimah Zahra (2407304)" userId="cf171753-fda4-4d5f-b7c5-f57b13e95fdb" providerId="ADAL" clId="{9F44A23C-E91C-4FE1-AC2C-0A7F66A06919}" dt="2025-11-14T10:26:38.751" v="313" actId="26606"/>
          <ac:spMkLst>
            <pc:docMk/>
            <pc:sldMk cId="959484386" sldId="262"/>
            <ac:spMk id="139" creationId="{C9757E9E-CCD5-49A5-A016-FC18317317A2}"/>
          </ac:spMkLst>
        </pc:spChg>
        <pc:spChg chg="add del">
          <ac:chgData name="Fathimah Zahra (2407304)" userId="cf171753-fda4-4d5f-b7c5-f57b13e95fdb" providerId="ADAL" clId="{9F44A23C-E91C-4FE1-AC2C-0A7F66A06919}" dt="2025-11-14T10:26:52.325" v="318" actId="26606"/>
          <ac:spMkLst>
            <pc:docMk/>
            <pc:sldMk cId="959484386" sldId="262"/>
            <ac:spMk id="270" creationId="{2E61ADD4-967B-4465-8688-0530A73F6F2A}"/>
          </ac:spMkLst>
        </pc:spChg>
        <pc:spChg chg="add del">
          <ac:chgData name="Fathimah Zahra (2407304)" userId="cf171753-fda4-4d5f-b7c5-f57b13e95fdb" providerId="ADAL" clId="{9F44A23C-E91C-4FE1-AC2C-0A7F66A06919}" dt="2025-11-14T11:32:30.820" v="372"/>
          <ac:spMkLst>
            <pc:docMk/>
            <pc:sldMk cId="959484386" sldId="262"/>
            <ac:spMk id="287" creationId="{C9757E9E-CCD5-49A5-A016-FC18317317A2}"/>
          </ac:spMkLst>
        </pc:spChg>
        <pc:grpChg chg="add del">
          <ac:chgData name="Fathimah Zahra (2407304)" userId="cf171753-fda4-4d5f-b7c5-f57b13e95fdb" providerId="ADAL" clId="{9F44A23C-E91C-4FE1-AC2C-0A7F66A06919}" dt="2025-11-14T10:25:50.317" v="301" actId="26606"/>
          <ac:grpSpMkLst>
            <pc:docMk/>
            <pc:sldMk cId="959484386" sldId="262"/>
            <ac:grpSpMk id="10" creationId="{1781FF6F-5DEF-409F-A063-79558272397E}"/>
          </ac:grpSpMkLst>
        </pc:grpChg>
        <pc:grpChg chg="add del">
          <ac:chgData name="Fathimah Zahra (2407304)" userId="cf171753-fda4-4d5f-b7c5-f57b13e95fdb" providerId="ADAL" clId="{9F44A23C-E91C-4FE1-AC2C-0A7F66A06919}" dt="2025-11-14T10:25:50.317" v="301" actId="26606"/>
          <ac:grpSpMkLst>
            <pc:docMk/>
            <pc:sldMk cId="959484386" sldId="262"/>
            <ac:grpSpMk id="74" creationId="{801DF50F-B47F-405F-BDF3-73DAC01BB90A}"/>
          </ac:grpSpMkLst>
        </pc:grpChg>
        <pc:grpChg chg="add del">
          <ac:chgData name="Fathimah Zahra (2407304)" userId="cf171753-fda4-4d5f-b7c5-f57b13e95fdb" providerId="ADAL" clId="{9F44A23C-E91C-4FE1-AC2C-0A7F66A06919}" dt="2025-11-14T10:26:38.751" v="313" actId="26606"/>
          <ac:grpSpMkLst>
            <pc:docMk/>
            <pc:sldMk cId="959484386" sldId="262"/>
            <ac:grpSpMk id="141" creationId="{1781FF6F-5DEF-409F-A063-79558272397E}"/>
          </ac:grpSpMkLst>
        </pc:grpChg>
        <pc:grpChg chg="add del">
          <ac:chgData name="Fathimah Zahra (2407304)" userId="cf171753-fda4-4d5f-b7c5-f57b13e95fdb" providerId="ADAL" clId="{9F44A23C-E91C-4FE1-AC2C-0A7F66A06919}" dt="2025-11-14T10:26:38.751" v="313" actId="26606"/>
          <ac:grpSpMkLst>
            <pc:docMk/>
            <pc:sldMk cId="959484386" sldId="262"/>
            <ac:grpSpMk id="205" creationId="{801DF50F-B47F-405F-BDF3-73DAC01BB90A}"/>
          </ac:grpSpMkLst>
        </pc:grpChg>
        <pc:grpChg chg="add del">
          <ac:chgData name="Fathimah Zahra (2407304)" userId="cf171753-fda4-4d5f-b7c5-f57b13e95fdb" providerId="ADAL" clId="{9F44A23C-E91C-4FE1-AC2C-0A7F66A06919}" dt="2025-11-14T10:26:52.325" v="318" actId="26606"/>
          <ac:grpSpMkLst>
            <pc:docMk/>
            <pc:sldMk cId="959484386" sldId="262"/>
            <ac:grpSpMk id="272" creationId="{D9ED822D-7562-43BC-A300-9D43D8263DA9}"/>
          </ac:grpSpMkLst>
        </pc:grpChg>
        <pc:grpChg chg="add del">
          <ac:chgData name="Fathimah Zahra (2407304)" userId="cf171753-fda4-4d5f-b7c5-f57b13e95fdb" providerId="ADAL" clId="{9F44A23C-E91C-4FE1-AC2C-0A7F66A06919}" dt="2025-11-14T11:32:30.820" v="372"/>
          <ac:grpSpMkLst>
            <pc:docMk/>
            <pc:sldMk cId="959484386" sldId="262"/>
            <ac:grpSpMk id="289" creationId="{1781FF6F-5DEF-409F-A063-79558272397E}"/>
          </ac:grpSpMkLst>
        </pc:grpChg>
        <pc:grpChg chg="add del">
          <ac:chgData name="Fathimah Zahra (2407304)" userId="cf171753-fda4-4d5f-b7c5-f57b13e95fdb" providerId="ADAL" clId="{9F44A23C-E91C-4FE1-AC2C-0A7F66A06919}" dt="2025-11-14T11:32:30.820" v="372"/>
          <ac:grpSpMkLst>
            <pc:docMk/>
            <pc:sldMk cId="959484386" sldId="262"/>
            <ac:grpSpMk id="353" creationId="{801DF50F-B47F-405F-BDF3-73DAC01BB90A}"/>
          </ac:grpSpMkLst>
        </pc:grpChg>
        <pc:cxnChg chg="add del">
          <ac:chgData name="Fathimah Zahra (2407304)" userId="cf171753-fda4-4d5f-b7c5-f57b13e95fdb" providerId="ADAL" clId="{9F44A23C-E91C-4FE1-AC2C-0A7F66A06919}" dt="2025-11-14T10:25:50.317" v="301" actId="26606"/>
          <ac:cxnSpMkLst>
            <pc:docMk/>
            <pc:sldMk cId="959484386" sldId="262"/>
            <ac:cxnSpMk id="72" creationId="{D56ACE5F-BE95-4218-ADF7-6F1DEF6A9465}"/>
          </ac:cxnSpMkLst>
        </pc:cxnChg>
        <pc:cxnChg chg="add del">
          <ac:chgData name="Fathimah Zahra (2407304)" userId="cf171753-fda4-4d5f-b7c5-f57b13e95fdb" providerId="ADAL" clId="{9F44A23C-E91C-4FE1-AC2C-0A7F66A06919}" dt="2025-11-14T10:26:38.751" v="313" actId="26606"/>
          <ac:cxnSpMkLst>
            <pc:docMk/>
            <pc:sldMk cId="959484386" sldId="262"/>
            <ac:cxnSpMk id="203" creationId="{D56ACE5F-BE95-4218-ADF7-6F1DEF6A9465}"/>
          </ac:cxnSpMkLst>
        </pc:cxnChg>
        <pc:cxnChg chg="add del">
          <ac:chgData name="Fathimah Zahra (2407304)" userId="cf171753-fda4-4d5f-b7c5-f57b13e95fdb" providerId="ADAL" clId="{9F44A23C-E91C-4FE1-AC2C-0A7F66A06919}" dt="2025-11-14T10:26:52.325" v="318" actId="26606"/>
          <ac:cxnSpMkLst>
            <pc:docMk/>
            <pc:sldMk cId="959484386" sldId="262"/>
            <ac:cxnSpMk id="282" creationId="{52A8EF8A-6DD1-434A-9E4F-EFD86A15E5AD}"/>
          </ac:cxnSpMkLst>
        </pc:cxnChg>
        <pc:cxnChg chg="add del">
          <ac:chgData name="Fathimah Zahra (2407304)" userId="cf171753-fda4-4d5f-b7c5-f57b13e95fdb" providerId="ADAL" clId="{9F44A23C-E91C-4FE1-AC2C-0A7F66A06919}" dt="2025-11-14T11:32:30.820" v="372"/>
          <ac:cxnSpMkLst>
            <pc:docMk/>
            <pc:sldMk cId="959484386" sldId="262"/>
            <ac:cxnSpMk id="351" creationId="{D56ACE5F-BE95-4218-ADF7-6F1DEF6A9465}"/>
          </ac:cxnSpMkLst>
        </pc:cxnChg>
      </pc:sldChg>
      <pc:sldChg chg="delSp modSp new mod ord">
        <pc:chgData name="Fathimah Zahra (2407304)" userId="cf171753-fda4-4d5f-b7c5-f57b13e95fdb" providerId="ADAL" clId="{9F44A23C-E91C-4FE1-AC2C-0A7F66A06919}" dt="2025-11-14T11:35:40.308" v="387" actId="20577"/>
        <pc:sldMkLst>
          <pc:docMk/>
          <pc:sldMk cId="1893312180" sldId="263"/>
        </pc:sldMkLst>
        <pc:spChg chg="del mod">
          <ac:chgData name="Fathimah Zahra (2407304)" userId="cf171753-fda4-4d5f-b7c5-f57b13e95fdb" providerId="ADAL" clId="{9F44A23C-E91C-4FE1-AC2C-0A7F66A06919}" dt="2025-11-14T11:32:51.241" v="375" actId="478"/>
          <ac:spMkLst>
            <pc:docMk/>
            <pc:sldMk cId="1893312180" sldId="263"/>
            <ac:spMk id="2" creationId="{8B865BFE-5381-2B77-0E95-C544817A9274}"/>
          </ac:spMkLst>
        </pc:spChg>
        <pc:spChg chg="mod">
          <ac:chgData name="Fathimah Zahra (2407304)" userId="cf171753-fda4-4d5f-b7c5-f57b13e95fdb" providerId="ADAL" clId="{9F44A23C-E91C-4FE1-AC2C-0A7F66A06919}" dt="2025-11-14T11:35:40.308" v="387" actId="20577"/>
          <ac:spMkLst>
            <pc:docMk/>
            <pc:sldMk cId="1893312180" sldId="263"/>
            <ac:spMk id="3" creationId="{8FBFC6B4-A67F-5945-2A53-A486E231B1BE}"/>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047967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3373476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C743F4-8769-40B4-85DF-6CB8DE9F66AA}" type="datetimeFigureOut">
              <a:rPr lang="en-US" smtClean="0"/>
              <a:t>11/13/2025</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919962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C743F4-8769-40B4-85DF-6CB8DE9F66AA}" type="datetimeFigureOut">
              <a:rPr lang="en-US" smtClean="0"/>
              <a:pPr/>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98698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C743F4-8769-40B4-85DF-6CB8DE9F66AA}" type="datetimeFigureOut">
              <a:rPr lang="en-US" smtClean="0"/>
              <a:pPr/>
              <a:t>11/13/2025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506795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C743F4-8769-40B4-85DF-6CB8DE9F66AA}" type="datetimeFigureOut">
              <a:rPr lang="en-US" smtClean="0"/>
              <a:t>11/13/2025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134232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EC743F4-8769-40B4-85DF-6CB8DE9F66AA}" type="datetimeFigureOut">
              <a:rPr lang="en-US" smtClean="0"/>
              <a:t>11/13/2025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145572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59445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037478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114133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30628812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14994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5762079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EC743F4-8769-40B4-85DF-6CB8DE9F66AA}" type="datetimeFigureOut">
              <a:rPr lang="en-US" smtClean="0"/>
              <a:pPr/>
              <a:t>11/13/2025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3258720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EC743F4-8769-40B4-85DF-6CB8DE9F66AA}" type="datetimeFigureOut">
              <a:rPr lang="en-US" smtClean="0"/>
              <a:pPr/>
              <a:t>11/13/2025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0854316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36098497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3224856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11/13/2025</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615941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EC743F4-8769-40B4-85DF-6CB8DE9F66AA}" type="datetimeFigureOut">
              <a:rPr lang="en-US" smtClean="0"/>
              <a:pPr/>
              <a:t>11/13/2025</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354117952"/>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 id="2147483841" r:id="rId12"/>
    <p:sldLayoutId id="2147483842" r:id="rId13"/>
    <p:sldLayoutId id="2147483843" r:id="rId14"/>
    <p:sldLayoutId id="2147483844" r:id="rId15"/>
    <p:sldLayoutId id="2147483845" r:id="rId16"/>
    <p:sldLayoutId id="2147483846" r:id="rId17"/>
    <p:sldLayoutId id="214748384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nhs.uk/conditions/atopic-eczema/" TargetMode="External"/><Relationship Id="rId2" Type="http://schemas.openxmlformats.org/officeDocument/2006/relationships/hyperlink" Target="https://www.ons.gov.uk/economy/inflationandpriceindices/articles/consumerpriceinflationupdatingweights/2024" TargetMode="External"/><Relationship Id="rId1" Type="http://schemas.openxmlformats.org/officeDocument/2006/relationships/slideLayout" Target="../slideLayouts/slideLayout1.xml"/><Relationship Id="rId6" Type="http://schemas.openxmlformats.org/officeDocument/2006/relationships/hyperlink" Target="https://www.gov.uk/government/publications/defras-annual-report-and-accounts-2024-to-2025" TargetMode="External"/><Relationship Id="rId5" Type="http://schemas.openxmlformats.org/officeDocument/2006/relationships/hyperlink" Target="https://www.gov.uk/guidance/making-cosmetic-products-available-to-consumers-in-great-britain" TargetMode="External"/><Relationship Id="rId4" Type="http://schemas.openxmlformats.org/officeDocument/2006/relationships/hyperlink" Target="https://www.forbes.com/advisor/business/social-media-marke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BFC6B4-A67F-5945-2A53-A486E231B1BE}"/>
              </a:ext>
            </a:extLst>
          </p:cNvPr>
          <p:cNvSpPr>
            <a:spLocks noGrp="1"/>
          </p:cNvSpPr>
          <p:nvPr>
            <p:ph idx="1"/>
          </p:nvPr>
        </p:nvSpPr>
        <p:spPr>
          <a:xfrm>
            <a:off x="449179" y="1"/>
            <a:ext cx="10829048" cy="5791200"/>
          </a:xfrm>
        </p:spPr>
        <p:txBody>
          <a:bodyPr>
            <a:normAutofit/>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Programme of Study: </a:t>
            </a:r>
            <a:r>
              <a:rPr lang="en-GB" dirty="0" err="1">
                <a:latin typeface="Arial" panose="020B0604020202020204" pitchFamily="34" charset="0"/>
                <a:cs typeface="Arial" panose="020B0604020202020204" pitchFamily="34" charset="0"/>
              </a:rPr>
              <a:t>CertHE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Module Name: Enterprise and Entrepreneurship </a:t>
            </a:r>
          </a:p>
          <a:p>
            <a:r>
              <a:rPr lang="en-GB" dirty="0">
                <a:latin typeface="Arial" panose="020B0604020202020204" pitchFamily="34" charset="0"/>
                <a:cs typeface="Arial" panose="020B0604020202020204" pitchFamily="34" charset="0"/>
              </a:rPr>
              <a:t>Module Code:LCLM4006 </a:t>
            </a:r>
          </a:p>
          <a:p>
            <a:r>
              <a:rPr lang="en-GB" dirty="0">
                <a:latin typeface="Arial" panose="020B0604020202020204" pitchFamily="34" charset="0"/>
                <a:cs typeface="Arial" panose="020B0604020202020204" pitchFamily="34" charset="0"/>
              </a:rPr>
              <a:t>Assignment Title:  Individual Business Plan </a:t>
            </a:r>
          </a:p>
          <a:p>
            <a:r>
              <a:rPr lang="en-GB" dirty="0">
                <a:latin typeface="Arial" panose="020B0604020202020204" pitchFamily="34" charset="0"/>
                <a:cs typeface="Arial" panose="020B0604020202020204" pitchFamily="34" charset="0"/>
              </a:rPr>
              <a:t>Student Name: Fathimah Zahra</a:t>
            </a:r>
          </a:p>
          <a:p>
            <a:r>
              <a:rPr lang="en-GB" dirty="0">
                <a:latin typeface="Arial" panose="020B0604020202020204" pitchFamily="34" charset="0"/>
                <a:cs typeface="Arial" panose="020B0604020202020204" pitchFamily="34" charset="0"/>
              </a:rPr>
              <a:t>Student ID: 2407304</a:t>
            </a:r>
          </a:p>
          <a:p>
            <a:r>
              <a:rPr lang="en-GB" dirty="0">
                <a:latin typeface="Arial" panose="020B0604020202020204" pitchFamily="34" charset="0"/>
                <a:cs typeface="Arial" panose="020B0604020202020204" pitchFamily="34" charset="0"/>
              </a:rPr>
              <a:t>Lecturer:  Taonga Kaonga </a:t>
            </a:r>
            <a:r>
              <a:rPr lang="en-GB" dirty="0" err="1">
                <a:latin typeface="Arial" panose="020B0604020202020204" pitchFamily="34" charset="0"/>
                <a:cs typeface="Arial" panose="020B0604020202020204" pitchFamily="34" charset="0"/>
              </a:rPr>
              <a:t>Sobere-Snithers</a:t>
            </a:r>
            <a:r>
              <a:rPr lang="en-GB"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18933121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A21E6-D507-3271-9E32-51703B04A024}"/>
              </a:ext>
            </a:extLst>
          </p:cNvPr>
          <p:cNvSpPr>
            <a:spLocks noGrp="1"/>
          </p:cNvSpPr>
          <p:nvPr>
            <p:ph type="ctrTitle"/>
          </p:nvPr>
        </p:nvSpPr>
        <p:spPr>
          <a:xfrm>
            <a:off x="304800" y="395289"/>
            <a:ext cx="6629400" cy="2226688"/>
          </a:xfrm>
        </p:spPr>
        <p:txBody>
          <a:bodyPr>
            <a:normAutofit/>
          </a:bodyPr>
          <a:lstStyle/>
          <a:p>
            <a:r>
              <a:rPr lang="en-GB" dirty="0">
                <a:solidFill>
                  <a:schemeClr val="accent1">
                    <a:lumMod val="75000"/>
                  </a:schemeClr>
                </a:solidFill>
                <a:latin typeface="Algerian" panose="04020705040A02060702" pitchFamily="82" charset="0"/>
              </a:rPr>
              <a:t>Zahra’s Pure Relief Balm</a:t>
            </a:r>
          </a:p>
        </p:txBody>
      </p:sp>
      <p:sp>
        <p:nvSpPr>
          <p:cNvPr id="3" name="Subtitle 2">
            <a:extLst>
              <a:ext uri="{FF2B5EF4-FFF2-40B4-BE49-F238E27FC236}">
                <a16:creationId xmlns:a16="http://schemas.microsoft.com/office/drawing/2014/main" id="{A22F9B84-70E8-4025-2220-CB53721476DB}"/>
              </a:ext>
            </a:extLst>
          </p:cNvPr>
          <p:cNvSpPr>
            <a:spLocks noGrp="1"/>
          </p:cNvSpPr>
          <p:nvPr>
            <p:ph type="subTitle" idx="1"/>
          </p:nvPr>
        </p:nvSpPr>
        <p:spPr>
          <a:xfrm>
            <a:off x="990000" y="3071642"/>
            <a:ext cx="4075200" cy="3245926"/>
          </a:xfrm>
        </p:spPr>
        <p:txBody>
          <a:bodyPr>
            <a:normAutofit fontScale="92500" lnSpcReduction="10000"/>
          </a:bodyPr>
          <a:lstStyle/>
          <a:p>
            <a:r>
              <a:rPr lang="en-GB" dirty="0">
                <a:latin typeface="Arial" panose="020B0604020202020204" pitchFamily="34" charset="0"/>
                <a:cs typeface="Arial" panose="020B0604020202020204" pitchFamily="34" charset="0"/>
              </a:rPr>
              <a:t>This eco friendly eczema balm is used with sustainable products and re usable material. All ingredients are organic , and cold pressed oil based with no additives or preservatives. With sustainability in mind.</a:t>
            </a:r>
          </a:p>
        </p:txBody>
      </p:sp>
      <p:pic>
        <p:nvPicPr>
          <p:cNvPr id="4" name="Picture 3" descr="Abstract texture of white smoke">
            <a:extLst>
              <a:ext uri="{FF2B5EF4-FFF2-40B4-BE49-F238E27FC236}">
                <a16:creationId xmlns:a16="http://schemas.microsoft.com/office/drawing/2014/main" id="{B4C6450E-3190-DF28-35CA-5E5859FFE2A7}"/>
              </a:ext>
            </a:extLst>
          </p:cNvPr>
          <p:cNvPicPr>
            <a:picLocks noChangeAspect="1"/>
          </p:cNvPicPr>
          <p:nvPr/>
        </p:nvPicPr>
        <p:blipFill>
          <a:blip r:embed="rId2"/>
          <a:srcRect l="33251" r="-2" b="-2"/>
          <a:stretch>
            <a:fillRect/>
          </a:stretch>
        </p:blipFill>
        <p:spPr>
          <a:xfrm>
            <a:off x="5964950"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spTree>
    <p:extLst>
      <p:ext uri="{BB962C8B-B14F-4D97-AF65-F5344CB8AC3E}">
        <p14:creationId xmlns:p14="http://schemas.microsoft.com/office/powerpoint/2010/main" val="1340200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9BB0F-20AD-6D97-2710-D62B824B490A}"/>
              </a:ext>
            </a:extLst>
          </p:cNvPr>
          <p:cNvSpPr>
            <a:spLocks noGrp="1"/>
          </p:cNvSpPr>
          <p:nvPr>
            <p:ph type="title"/>
          </p:nvPr>
        </p:nvSpPr>
        <p:spPr/>
        <p:txBody>
          <a:bodyPr>
            <a:noAutofit/>
          </a:bodyPr>
          <a:lstStyle/>
          <a:p>
            <a:br>
              <a:rPr lang="en-GB" sz="1000" dirty="0"/>
            </a:br>
            <a:br>
              <a:rPr lang="en-GB" sz="1000" dirty="0"/>
            </a:br>
            <a:br>
              <a:rPr lang="en-GB" sz="1000" dirty="0"/>
            </a:br>
            <a:br>
              <a:rPr lang="en-GB" sz="1000" dirty="0"/>
            </a:br>
            <a:br>
              <a:rPr lang="en-GB" sz="1000" dirty="0"/>
            </a:br>
            <a:br>
              <a:rPr lang="en-GB" sz="1000" dirty="0"/>
            </a:br>
            <a:br>
              <a:rPr lang="en-GB" sz="1000" dirty="0"/>
            </a:br>
            <a:br>
              <a:rPr lang="en-GB" sz="1000" dirty="0"/>
            </a:br>
            <a:br>
              <a:rPr lang="en-GB" sz="1000" dirty="0"/>
            </a:br>
            <a:br>
              <a:rPr lang="en-GB" sz="1000" dirty="0"/>
            </a:br>
            <a:br>
              <a:rPr lang="en-GB" sz="1000" dirty="0"/>
            </a:br>
            <a:br>
              <a:rPr lang="en-GB" sz="1000" dirty="0"/>
            </a:br>
            <a:endParaRPr lang="en-GB" sz="1000" dirty="0"/>
          </a:p>
        </p:txBody>
      </p:sp>
      <p:sp>
        <p:nvSpPr>
          <p:cNvPr id="3" name="Content Placeholder 2">
            <a:extLst>
              <a:ext uri="{FF2B5EF4-FFF2-40B4-BE49-F238E27FC236}">
                <a16:creationId xmlns:a16="http://schemas.microsoft.com/office/drawing/2014/main" id="{7A3F6232-E215-4756-9ACA-AF9253BBB2CB}"/>
              </a:ext>
            </a:extLst>
          </p:cNvPr>
          <p:cNvSpPr>
            <a:spLocks noGrp="1"/>
          </p:cNvSpPr>
          <p:nvPr>
            <p:ph idx="1"/>
          </p:nvPr>
        </p:nvSpPr>
        <p:spPr>
          <a:xfrm>
            <a:off x="989400" y="674914"/>
            <a:ext cx="10213200" cy="5725885"/>
          </a:xfrm>
        </p:spPr>
        <p:txBody>
          <a:bodyPr>
            <a:noAutofit/>
          </a:bodyPr>
          <a:lstStyle/>
          <a:p>
            <a:r>
              <a:rPr lang="en-GB" sz="1200" dirty="0">
                <a:latin typeface="Arial" panose="020B0604020202020204" pitchFamily="34" charset="0"/>
                <a:cs typeface="Arial" panose="020B0604020202020204" pitchFamily="34" charset="0"/>
              </a:rPr>
              <a:t>Zahra’s Pure Relief Balm is a small startup, homebased skincare business that produces and sells natural healing eczema balm. Which is made with natural and organic cold pressed oils. My balm is designed to help soothe, improve skin hydration, nourish and restore overtime back to soft natural skin, overtime. This balm is for any skin type, weather be eczema skin, dry skin, or just a daily moisturiser. This balm helps repair the skins natural barrier.  Minerals like vitamin A and E promoting collagen production, reducing inflammation, improves skin elasticity. Vitamin C acts as an antioxidant. Oleic acid, fatty acid in the oil penetrates deeply into the skin, moisturising.  Anti-inflammatory and anti-microbial properties that help skin health and wounds. No harsh chemicals used which are found in commercial skincare products.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Natural eczema and other skin conditions, face and body balm. Made from natural, cold pressed, organic ingredients. </a:t>
            </a:r>
            <a:r>
              <a:rPr lang="en-GB" sz="1200" dirty="0" err="1">
                <a:latin typeface="Arial" panose="020B0604020202020204" pitchFamily="34" charset="0"/>
                <a:cs typeface="Arial" panose="020B0604020202020204" pitchFamily="34" charset="0"/>
              </a:rPr>
              <a:t>Butyrospermum</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Parkii</a:t>
            </a:r>
            <a:r>
              <a:rPr lang="en-GB" sz="1200" dirty="0">
                <a:latin typeface="Arial" panose="020B0604020202020204" pitchFamily="34" charset="0"/>
                <a:cs typeface="Arial" panose="020B0604020202020204" pitchFamily="34" charset="0"/>
              </a:rPr>
              <a:t> (Shea), Cocos Nucifera (coconut), Cannabis Satia (Hemp), Oleo </a:t>
            </a:r>
            <a:r>
              <a:rPr lang="en-GB" sz="1200" dirty="0" err="1">
                <a:latin typeface="Arial" panose="020B0604020202020204" pitchFamily="34" charset="0"/>
                <a:cs typeface="Arial" panose="020B0604020202020204" pitchFamily="34" charset="0"/>
              </a:rPr>
              <a:t>Euroea</a:t>
            </a:r>
            <a:r>
              <a:rPr lang="en-GB" sz="1200" dirty="0">
                <a:latin typeface="Arial" panose="020B0604020202020204" pitchFamily="34" charset="0"/>
                <a:cs typeface="Arial" panose="020B0604020202020204" pitchFamily="34" charset="0"/>
              </a:rPr>
              <a:t> (Olive), Tocopherol (Vitamin 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The product will operate from home as me being the sole trader. I will sell through online platforms like, Tik Tok , Instagram, Facebook, market stalls and events. Production will take place at home in a controlled, hygienic environment. I adhere to UK cosmetic safety regulations.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At the stalls I will be offering patch testing before buying. I will also take tailored orders for allergy reasons.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Once I have consistent manageable orders, I will be producing other products like lip balm and other products slowly for future expansions.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This balm is just pure skin beneficial. 100% Natural rich in minerals like selenium, magnesium, zinc, titanium dioxide for sun protection, antioxidant, anti-aging properties and many more skin healing properties.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Based at home currently Located in Birmingham, Bromford, UK.</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To encourage the customers to have full faith in the natures healing capabilities of relief on eczema and other skin conditions and promote awareness of the ethical sourcing.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1 in 5 children and 1 in 10 adults are affected by atopic eczema in UK. (gov.uk, 2025)</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According to National Eczema Society (2025)</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6333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514A72-9D28-CC4B-8043-34356DEC84C4}"/>
              </a:ext>
            </a:extLst>
          </p:cNvPr>
          <p:cNvSpPr>
            <a:spLocks noGrp="1"/>
          </p:cNvSpPr>
          <p:nvPr>
            <p:ph idx="1"/>
          </p:nvPr>
        </p:nvSpPr>
        <p:spPr>
          <a:xfrm>
            <a:off x="989400" y="130629"/>
            <a:ext cx="10213200" cy="6332082"/>
          </a:xfrm>
        </p:spPr>
        <p:txBody>
          <a:bodyPr>
            <a:normAutofit fontScale="25000" lnSpcReduction="20000"/>
          </a:bodyPr>
          <a:lstStyle/>
          <a:p>
            <a:pPr marL="0" indent="0">
              <a:buNone/>
            </a:pPr>
            <a:r>
              <a:rPr lang="en-GB" b="1" dirty="0"/>
              <a:t>         </a:t>
            </a:r>
          </a:p>
          <a:p>
            <a:pPr marL="0" indent="0">
              <a:buNone/>
            </a:pPr>
            <a:r>
              <a:rPr lang="en-GB" sz="5600" b="1" dirty="0">
                <a:latin typeface="Arial" panose="020B0604020202020204" pitchFamily="34" charset="0"/>
                <a:cs typeface="Arial" panose="020B0604020202020204" pitchFamily="34" charset="0"/>
              </a:rPr>
              <a:t>        Unique Selling Proposition (USP)</a:t>
            </a:r>
            <a:endParaRPr lang="en-GB" sz="56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Zahra’s Pure Relief Balm offers an affordable, handmade tailored to  each skin allergens. It is eco friendly alternative compared to leading mass markets that produces eczema creams with synthetic ingredients and chemicals, steroids , which lead to long term skin and bone damage. My Balm uses 100% natural, cruelty free ingredients which only heals the skin back to it’s natural soft skin again. This is for anybody who is looking for natural alternative to curing the skin condition or use as normal moisturising cream. I am only focusing on my product being ethically sourced.</a:t>
            </a:r>
          </a:p>
          <a:p>
            <a:r>
              <a:rPr lang="en-GB" sz="5600" b="1" dirty="0">
                <a:latin typeface="Arial" panose="020B0604020202020204" pitchFamily="34" charset="0"/>
                <a:cs typeface="Arial" panose="020B0604020202020204" pitchFamily="34" charset="0"/>
              </a:rPr>
              <a:t>Legal Format and Management Structure</a:t>
            </a:r>
            <a:endParaRPr lang="en-GB" sz="56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My business is going to operate as a sole trader. It is suitable for me as a start up business with low capital and simple manageable needs. I will have full authority over my companies pricing, marketing and financial responsibility, which will also include any unforeseen debts, if were to fall into. </a:t>
            </a:r>
          </a:p>
          <a:p>
            <a:r>
              <a:rPr lang="en-GB" sz="5600" b="1" dirty="0">
                <a:latin typeface="Arial" panose="020B0604020202020204" pitchFamily="34" charset="0"/>
                <a:cs typeface="Arial" panose="020B0604020202020204" pitchFamily="34" charset="0"/>
              </a:rPr>
              <a:t>Legal Compliance</a:t>
            </a:r>
            <a:endParaRPr lang="en-GB" sz="56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These are the steps I will take before I start trading my business.</a:t>
            </a:r>
          </a:p>
          <a:p>
            <a:pPr lvl="0"/>
            <a:r>
              <a:rPr lang="en-GB" sz="4800" dirty="0">
                <a:latin typeface="Arial" panose="020B0604020202020204" pitchFamily="34" charset="0"/>
                <a:cs typeface="Arial" panose="020B0604020202020204" pitchFamily="34" charset="0"/>
              </a:rPr>
              <a:t>Submit the production for safety assessment via a certified cosmetic chemist.</a:t>
            </a:r>
          </a:p>
          <a:p>
            <a:pPr lvl="0"/>
            <a:r>
              <a:rPr lang="en-GB" sz="4800" dirty="0">
                <a:latin typeface="Arial" panose="020B0604020202020204" pitchFamily="34" charset="0"/>
                <a:cs typeface="Arial" panose="020B0604020202020204" pitchFamily="34" charset="0"/>
              </a:rPr>
              <a:t>Register with HMRC as sale trader.</a:t>
            </a:r>
          </a:p>
          <a:p>
            <a:pPr lvl="0"/>
            <a:r>
              <a:rPr lang="en-GB" sz="4800" dirty="0">
                <a:latin typeface="Arial" panose="020B0604020202020204" pitchFamily="34" charset="0"/>
                <a:cs typeface="Arial" panose="020B0604020202020204" pitchFamily="34" charset="0"/>
              </a:rPr>
              <a:t>Comply with the UK Cosmetics Products Regulations (EC No. 1223/2009).</a:t>
            </a:r>
          </a:p>
          <a:p>
            <a:pPr lvl="0"/>
            <a:r>
              <a:rPr lang="en-GB" sz="4800" dirty="0">
                <a:latin typeface="Arial" panose="020B0604020202020204" pitchFamily="34" charset="0"/>
                <a:cs typeface="Arial" panose="020B0604020202020204" pitchFamily="34" charset="0"/>
              </a:rPr>
              <a:t>Submit my product for the safety assessment with a certified cosmetic chemist.</a:t>
            </a:r>
          </a:p>
          <a:p>
            <a:pPr lvl="0"/>
            <a:r>
              <a:rPr lang="en-GB" sz="4800" dirty="0">
                <a:latin typeface="Arial" panose="020B0604020202020204" pitchFamily="34" charset="0"/>
                <a:cs typeface="Arial" panose="020B0604020202020204" pitchFamily="34" charset="0"/>
              </a:rPr>
              <a:t>Labelling all ingredient’s clearly on package with typical shelf life of the product</a:t>
            </a:r>
            <a:r>
              <a:rPr lang="en-GB" sz="5600" dirty="0">
                <a:latin typeface="Arial" panose="020B0604020202020204" pitchFamily="34" charset="0"/>
                <a:cs typeface="Arial" panose="020B0604020202020204" pitchFamily="34" charset="0"/>
              </a:rPr>
              <a:t>.</a:t>
            </a:r>
          </a:p>
          <a:p>
            <a:pPr lvl="0"/>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144852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E1095FEA-6D1D-4ED0-D614-3F0E13B4CB78}"/>
              </a:ext>
            </a:extLst>
          </p:cNvPr>
          <p:cNvGraphicFramePr>
            <a:graphicFrameLocks noGrp="1"/>
          </p:cNvGraphicFramePr>
          <p:nvPr>
            <p:extLst>
              <p:ext uri="{D42A27DB-BD31-4B8C-83A1-F6EECF244321}">
                <p14:modId xmlns:p14="http://schemas.microsoft.com/office/powerpoint/2010/main" val="1090263349"/>
              </p:ext>
            </p:extLst>
          </p:nvPr>
        </p:nvGraphicFramePr>
        <p:xfrm>
          <a:off x="-2" y="830945"/>
          <a:ext cx="12192000" cy="308317"/>
        </p:xfrm>
        <a:graphic>
          <a:graphicData uri="http://schemas.openxmlformats.org/drawingml/2006/table">
            <a:tbl>
              <a:tblPr firstRow="1" firstCol="1" bandRow="1">
                <a:tableStyleId>{5C22544A-7EE6-4342-B048-85BDC9FD1C3A}</a:tableStyleId>
              </a:tblPr>
              <a:tblGrid>
                <a:gridCol w="4018924">
                  <a:extLst>
                    <a:ext uri="{9D8B030D-6E8A-4147-A177-3AD203B41FA5}">
                      <a16:colId xmlns:a16="http://schemas.microsoft.com/office/drawing/2014/main" val="112005822"/>
                    </a:ext>
                  </a:extLst>
                </a:gridCol>
                <a:gridCol w="8173076">
                  <a:extLst>
                    <a:ext uri="{9D8B030D-6E8A-4147-A177-3AD203B41FA5}">
                      <a16:colId xmlns:a16="http://schemas.microsoft.com/office/drawing/2014/main" val="1677024468"/>
                    </a:ext>
                  </a:extLst>
                </a:gridCol>
              </a:tblGrid>
              <a:tr h="308317">
                <a:tc>
                  <a:txBody>
                    <a:bodyPr/>
                    <a:lstStyle/>
                    <a:p>
                      <a:pPr>
                        <a:lnSpc>
                          <a:spcPct val="115000"/>
                        </a:lnSpc>
                        <a:spcAft>
                          <a:spcPts val="800"/>
                        </a:spcAft>
                        <a:buNone/>
                      </a:pPr>
                      <a:r>
                        <a:rPr lang="en-GB" sz="1800" kern="100" dirty="0">
                          <a:effectLst/>
                        </a:rPr>
                        <a:t>Factor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dirty="0">
                          <a:effectLst/>
                        </a:rPr>
                        <a:t> </a:t>
                      </a:r>
                      <a:r>
                        <a:rPr lang="en-GB" sz="1800" kern="100" dirty="0">
                          <a:effectLst/>
                        </a:rPr>
                        <a:t>Impact on Zahra’s Pure Relief Balm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05201359"/>
                  </a:ext>
                </a:extLst>
              </a:tr>
            </a:tbl>
          </a:graphicData>
        </a:graphic>
      </p:graphicFrame>
      <p:graphicFrame>
        <p:nvGraphicFramePr>
          <p:cNvPr id="4" name="Table 3">
            <a:extLst>
              <a:ext uri="{FF2B5EF4-FFF2-40B4-BE49-F238E27FC236}">
                <a16:creationId xmlns:a16="http://schemas.microsoft.com/office/drawing/2014/main" id="{892A8086-12A4-43A8-0006-EC4AF1F8F85D}"/>
              </a:ext>
            </a:extLst>
          </p:cNvPr>
          <p:cNvGraphicFramePr>
            <a:graphicFrameLocks noGrp="1"/>
          </p:cNvGraphicFramePr>
          <p:nvPr>
            <p:extLst>
              <p:ext uri="{D42A27DB-BD31-4B8C-83A1-F6EECF244321}">
                <p14:modId xmlns:p14="http://schemas.microsoft.com/office/powerpoint/2010/main" val="194616256"/>
              </p:ext>
            </p:extLst>
          </p:nvPr>
        </p:nvGraphicFramePr>
        <p:xfrm>
          <a:off x="1" y="1135745"/>
          <a:ext cx="12191997" cy="5537198"/>
        </p:xfrm>
        <a:graphic>
          <a:graphicData uri="http://schemas.openxmlformats.org/drawingml/2006/table">
            <a:tbl>
              <a:tblPr firstRow="1" firstCol="1" bandRow="1">
                <a:tableStyleId>{F5AB1C69-6EDB-4FF4-983F-18BD219EF322}</a:tableStyleId>
              </a:tblPr>
              <a:tblGrid>
                <a:gridCol w="1041988">
                  <a:extLst>
                    <a:ext uri="{9D8B030D-6E8A-4147-A177-3AD203B41FA5}">
                      <a16:colId xmlns:a16="http://schemas.microsoft.com/office/drawing/2014/main" val="3064037170"/>
                    </a:ext>
                  </a:extLst>
                </a:gridCol>
                <a:gridCol w="2081217">
                  <a:extLst>
                    <a:ext uri="{9D8B030D-6E8A-4147-A177-3AD203B41FA5}">
                      <a16:colId xmlns:a16="http://schemas.microsoft.com/office/drawing/2014/main" val="166323832"/>
                    </a:ext>
                  </a:extLst>
                </a:gridCol>
                <a:gridCol w="1912087">
                  <a:extLst>
                    <a:ext uri="{9D8B030D-6E8A-4147-A177-3AD203B41FA5}">
                      <a16:colId xmlns:a16="http://schemas.microsoft.com/office/drawing/2014/main" val="140163505"/>
                    </a:ext>
                  </a:extLst>
                </a:gridCol>
                <a:gridCol w="2525559">
                  <a:extLst>
                    <a:ext uri="{9D8B030D-6E8A-4147-A177-3AD203B41FA5}">
                      <a16:colId xmlns:a16="http://schemas.microsoft.com/office/drawing/2014/main" val="784621880"/>
                    </a:ext>
                  </a:extLst>
                </a:gridCol>
                <a:gridCol w="1983753">
                  <a:extLst>
                    <a:ext uri="{9D8B030D-6E8A-4147-A177-3AD203B41FA5}">
                      <a16:colId xmlns:a16="http://schemas.microsoft.com/office/drawing/2014/main" val="3322273947"/>
                    </a:ext>
                  </a:extLst>
                </a:gridCol>
                <a:gridCol w="2647393">
                  <a:extLst>
                    <a:ext uri="{9D8B030D-6E8A-4147-A177-3AD203B41FA5}">
                      <a16:colId xmlns:a16="http://schemas.microsoft.com/office/drawing/2014/main" val="4056004675"/>
                    </a:ext>
                  </a:extLst>
                </a:gridCol>
              </a:tblGrid>
              <a:tr h="268853">
                <a:tc>
                  <a:txBody>
                    <a:bodyPr/>
                    <a:lstStyle/>
                    <a:p>
                      <a:pPr>
                        <a:lnSpc>
                          <a:spcPct val="115000"/>
                        </a:lnSpc>
                        <a:spcAft>
                          <a:spcPts val="800"/>
                        </a:spcAft>
                        <a:buNone/>
                      </a:pPr>
                      <a:r>
                        <a:rPr lang="en-GB" sz="1400" kern="100" dirty="0">
                          <a:effectLst/>
                        </a:rPr>
                        <a:t>Political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36922" marR="36922" marT="0" marB="0"/>
                </a:tc>
                <a:tc>
                  <a:txBody>
                    <a:bodyPr/>
                    <a:lstStyle/>
                    <a:p>
                      <a:pPr>
                        <a:lnSpc>
                          <a:spcPct val="115000"/>
                        </a:lnSpc>
                        <a:spcAft>
                          <a:spcPts val="800"/>
                        </a:spcAft>
                        <a:buNone/>
                      </a:pPr>
                      <a:r>
                        <a:rPr lang="en-GB" sz="1400" kern="100" dirty="0">
                          <a:effectLst/>
                        </a:rPr>
                        <a:t>Economic</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36922" marR="36922" marT="0" marB="0"/>
                </a:tc>
                <a:tc>
                  <a:txBody>
                    <a:bodyPr/>
                    <a:lstStyle/>
                    <a:p>
                      <a:pPr>
                        <a:lnSpc>
                          <a:spcPct val="115000"/>
                        </a:lnSpc>
                        <a:spcAft>
                          <a:spcPts val="800"/>
                        </a:spcAft>
                        <a:buNone/>
                      </a:pPr>
                      <a:r>
                        <a:rPr lang="en-GB" sz="600" kern="100" dirty="0">
                          <a:effectLst/>
                        </a:rPr>
                        <a:t> </a:t>
                      </a:r>
                      <a:r>
                        <a:rPr lang="en-GB" sz="1400" kern="100" dirty="0">
                          <a:effectLst/>
                        </a:rPr>
                        <a:t>Social</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36922" marR="36922" marT="0" marB="0"/>
                </a:tc>
                <a:tc>
                  <a:txBody>
                    <a:bodyPr/>
                    <a:lstStyle/>
                    <a:p>
                      <a:pPr>
                        <a:lnSpc>
                          <a:spcPct val="115000"/>
                        </a:lnSpc>
                        <a:spcAft>
                          <a:spcPts val="800"/>
                        </a:spcAft>
                        <a:buNone/>
                      </a:pPr>
                      <a:r>
                        <a:rPr lang="en-GB" sz="1400" kern="100" dirty="0">
                          <a:effectLst/>
                        </a:rPr>
                        <a:t>Technological</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36922" marR="36922" marT="0" marB="0"/>
                </a:tc>
                <a:tc>
                  <a:txBody>
                    <a:bodyPr/>
                    <a:lstStyle/>
                    <a:p>
                      <a:pPr>
                        <a:lnSpc>
                          <a:spcPct val="115000"/>
                        </a:lnSpc>
                        <a:spcAft>
                          <a:spcPts val="800"/>
                        </a:spcAft>
                        <a:buNone/>
                      </a:pPr>
                      <a:r>
                        <a:rPr lang="en-GB" sz="1400" kern="100" dirty="0">
                          <a:effectLst/>
                        </a:rPr>
                        <a:t>Legal</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36922" marR="36922" marT="0" marB="0"/>
                </a:tc>
                <a:tc>
                  <a:txBody>
                    <a:bodyPr/>
                    <a:lstStyle/>
                    <a:p>
                      <a:pPr>
                        <a:lnSpc>
                          <a:spcPct val="115000"/>
                        </a:lnSpc>
                        <a:spcAft>
                          <a:spcPts val="800"/>
                        </a:spcAft>
                        <a:buNone/>
                      </a:pPr>
                      <a:r>
                        <a:rPr lang="en-GB" sz="1400" kern="100" dirty="0">
                          <a:effectLst/>
                        </a:rPr>
                        <a:t>Environmental</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36922" marR="36922" marT="0" marB="0"/>
                </a:tc>
                <a:extLst>
                  <a:ext uri="{0D108BD9-81ED-4DB2-BD59-A6C34878D82A}">
                    <a16:rowId xmlns:a16="http://schemas.microsoft.com/office/drawing/2014/main" val="798578535"/>
                  </a:ext>
                </a:extLst>
              </a:tr>
              <a:tr h="5268345">
                <a:tc>
                  <a:txBody>
                    <a:bodyPr/>
                    <a:lstStyle/>
                    <a:p>
                      <a:pPr>
                        <a:lnSpc>
                          <a:spcPct val="115000"/>
                        </a:lnSpc>
                        <a:spcAft>
                          <a:spcPts val="800"/>
                        </a:spcAft>
                        <a:buNone/>
                      </a:pPr>
                      <a:r>
                        <a:rPr lang="en-GB" sz="1600" kern="100" dirty="0">
                          <a:effectLst/>
                          <a:latin typeface="Arial" panose="020B0604020202020204" pitchFamily="34" charset="0"/>
                          <a:cs typeface="Arial" panose="020B0604020202020204" pitchFamily="34" charset="0"/>
                        </a:rPr>
                        <a:t>Prices for Raw unrefined Shea Butter are rising everywhere, and the supply is getting tighter. (ISIVUNO naturals 2025)</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36922" marR="36922" marT="0" marB="0"/>
                </a:tc>
                <a:tc>
                  <a:txBody>
                    <a:bodyPr/>
                    <a:lstStyle/>
                    <a:p>
                      <a:pPr>
                        <a:lnSpc>
                          <a:spcPct val="115000"/>
                        </a:lnSpc>
                        <a:spcAft>
                          <a:spcPts val="800"/>
                        </a:spcAft>
                        <a:buNone/>
                      </a:pPr>
                      <a:r>
                        <a:rPr lang="en-GB" sz="1800" kern="100" dirty="0">
                          <a:effectLst/>
                          <a:latin typeface="Arial" panose="020B0604020202020204" pitchFamily="34" charset="0"/>
                          <a:cs typeface="Arial" panose="020B0604020202020204" pitchFamily="34" charset="0"/>
                        </a:rPr>
                        <a:t>Inflation in price for consumers may affect profit margins. However, the increase in demand for natural skincare leaves gap with opportunities (ONS 2024).</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36922" marR="36922" marT="0" marB="0"/>
                </a:tc>
                <a:tc>
                  <a:txBody>
                    <a:bodyPr/>
                    <a:lstStyle/>
                    <a:p>
                      <a:pPr>
                        <a:lnSpc>
                          <a:spcPct val="115000"/>
                        </a:lnSpc>
                        <a:spcAft>
                          <a:spcPts val="800"/>
                        </a:spcAft>
                        <a:buNone/>
                      </a:pPr>
                      <a:r>
                        <a:rPr lang="en-GB" sz="1600" kern="100" dirty="0">
                          <a:effectLst/>
                          <a:latin typeface="Arial" panose="020B0604020202020204" pitchFamily="34" charset="0"/>
                          <a:cs typeface="Arial" panose="020B0604020202020204" pitchFamily="34" charset="0"/>
                        </a:rPr>
                        <a:t>Consumers are more aware of ingredients in skincare. Driving growth in natural eco-friendly cosmetics sector itself.</a:t>
                      </a:r>
                    </a:p>
                    <a:p>
                      <a:pPr>
                        <a:lnSpc>
                          <a:spcPct val="115000"/>
                        </a:lnSpc>
                        <a:spcAft>
                          <a:spcPts val="800"/>
                        </a:spcAft>
                        <a:buNone/>
                      </a:pPr>
                      <a:r>
                        <a:rPr lang="en-GB" sz="1600" kern="100" dirty="0">
                          <a:effectLst/>
                          <a:latin typeface="Arial" panose="020B0604020202020204" pitchFamily="34" charset="0"/>
                          <a:cs typeface="Arial" panose="020B0604020202020204" pitchFamily="34" charset="0"/>
                        </a:rPr>
                        <a:t>With the vast approach in awareness of different conditions in eczema and the allergens, increases demand (NHS 2023)</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36922" marR="36922" marT="0" marB="0"/>
                </a:tc>
                <a:tc>
                  <a:txBody>
                    <a:bodyPr/>
                    <a:lstStyle/>
                    <a:p>
                      <a:pPr>
                        <a:lnSpc>
                          <a:spcPct val="115000"/>
                        </a:lnSpc>
                        <a:spcAft>
                          <a:spcPts val="800"/>
                        </a:spcAft>
                        <a:buNone/>
                      </a:pPr>
                      <a:r>
                        <a:rPr lang="en-GB" sz="2000" kern="100" dirty="0">
                          <a:effectLst/>
                          <a:latin typeface="Arial" panose="020B0604020202020204" pitchFamily="34" charset="0"/>
                          <a:cs typeface="Arial" panose="020B0604020202020204" pitchFamily="34" charset="0"/>
                        </a:rPr>
                        <a:t>Using online platforms like (Tik Tok, Reddit, LinkedIn, Instagram) making brand awareness and drive engagement (Forbes 2025)</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txBody>
                  <a:tcPr marL="36922" marR="36922" marT="0" marB="0"/>
                </a:tc>
                <a:tc>
                  <a:txBody>
                    <a:bodyPr/>
                    <a:lstStyle/>
                    <a:p>
                      <a:pPr>
                        <a:lnSpc>
                          <a:spcPct val="115000"/>
                        </a:lnSpc>
                        <a:spcAft>
                          <a:spcPts val="800"/>
                        </a:spcAft>
                        <a:buNone/>
                      </a:pPr>
                      <a:r>
                        <a:rPr lang="en-GB" sz="1800" kern="100" dirty="0">
                          <a:effectLst/>
                          <a:latin typeface="Arial" panose="020B0604020202020204" pitchFamily="34" charset="0"/>
                          <a:cs typeface="Arial" panose="020B0604020202020204" pitchFamily="34" charset="0"/>
                        </a:rPr>
                        <a:t>The UK law requirements need to be met. Product safety and compliance, clear labelling and consumer protection. All policies are met before trading.  (EC) NO 1223/2009 Regulations.   (GOV.UK 2021)</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36922" marR="36922" marT="0" marB="0"/>
                </a:tc>
                <a:tc>
                  <a:txBody>
                    <a:bodyPr/>
                    <a:lstStyle/>
                    <a:p>
                      <a:pPr>
                        <a:lnSpc>
                          <a:spcPct val="115000"/>
                        </a:lnSpc>
                        <a:spcAft>
                          <a:spcPts val="800"/>
                        </a:spcAft>
                        <a:buNone/>
                      </a:pPr>
                      <a:r>
                        <a:rPr lang="en-GB" sz="2000" kern="100" dirty="0">
                          <a:effectLst/>
                          <a:latin typeface="Arial" panose="020B0604020202020204" pitchFamily="34" charset="0"/>
                          <a:cs typeface="Arial" panose="020B0604020202020204" pitchFamily="34" charset="0"/>
                        </a:rPr>
                        <a:t>Using eco friendly sustainable packaging. No harmful emission or damage waste infrastructure.  Zahra’s Pure Relief Balm uses recyclable glass and biodegradable labels.  (DEFRA, (2024)</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txBody>
                  <a:tcPr marL="36922" marR="36922" marT="0" marB="0"/>
                </a:tc>
                <a:extLst>
                  <a:ext uri="{0D108BD9-81ED-4DB2-BD59-A6C34878D82A}">
                    <a16:rowId xmlns:a16="http://schemas.microsoft.com/office/drawing/2014/main" val="603311849"/>
                  </a:ext>
                </a:extLst>
              </a:tr>
            </a:tbl>
          </a:graphicData>
        </a:graphic>
      </p:graphicFrame>
      <p:sp>
        <p:nvSpPr>
          <p:cNvPr id="6" name="Title 5">
            <a:extLst>
              <a:ext uri="{FF2B5EF4-FFF2-40B4-BE49-F238E27FC236}">
                <a16:creationId xmlns:a16="http://schemas.microsoft.com/office/drawing/2014/main" id="{94DF132E-1E88-C4D1-8ECA-71C4942079B3}"/>
              </a:ext>
            </a:extLst>
          </p:cNvPr>
          <p:cNvSpPr>
            <a:spLocks noGrp="1"/>
          </p:cNvSpPr>
          <p:nvPr>
            <p:ph type="title"/>
          </p:nvPr>
        </p:nvSpPr>
        <p:spPr>
          <a:xfrm>
            <a:off x="0" y="395289"/>
            <a:ext cx="11202600" cy="435656"/>
          </a:xfrm>
        </p:spPr>
        <p:txBody>
          <a:bodyPr>
            <a:normAutofit fontScale="90000"/>
          </a:bodyPr>
          <a:lstStyle/>
          <a:p>
            <a:r>
              <a:rPr lang="en-GB" dirty="0"/>
              <a:t>PESTLE Analysis </a:t>
            </a:r>
          </a:p>
        </p:txBody>
      </p:sp>
    </p:spTree>
    <p:extLst>
      <p:ext uri="{BB962C8B-B14F-4D97-AF65-F5344CB8AC3E}">
        <p14:creationId xmlns:p14="http://schemas.microsoft.com/office/powerpoint/2010/main" val="612927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160BD-7543-D80A-2AA7-01B8AF2D06F7}"/>
              </a:ext>
            </a:extLst>
          </p:cNvPr>
          <p:cNvSpPr>
            <a:spLocks noGrp="1"/>
          </p:cNvSpPr>
          <p:nvPr>
            <p:ph type="title"/>
          </p:nvPr>
        </p:nvSpPr>
        <p:spPr>
          <a:xfrm>
            <a:off x="-2887580" y="-2573981"/>
            <a:ext cx="13795065" cy="1579370"/>
          </a:xfrm>
        </p:spPr>
        <p:txBody>
          <a:bodyPr>
            <a:normAutofit/>
          </a:bodyPr>
          <a:lstStyle/>
          <a:p>
            <a:r>
              <a:rPr lang="en-GB" sz="4400" b="1" dirty="0">
                <a:solidFill>
                  <a:srgbClr val="0070C0"/>
                </a:solidFill>
              </a:rPr>
              <a:t>Marketing Strategies</a:t>
            </a:r>
            <a:br>
              <a:rPr lang="en-GB" dirty="0"/>
            </a:br>
            <a:endParaRPr lang="en-GB" dirty="0"/>
          </a:p>
        </p:txBody>
      </p:sp>
      <p:sp>
        <p:nvSpPr>
          <p:cNvPr id="4" name="TextBox 3">
            <a:extLst>
              <a:ext uri="{FF2B5EF4-FFF2-40B4-BE49-F238E27FC236}">
                <a16:creationId xmlns:a16="http://schemas.microsoft.com/office/drawing/2014/main" id="{98AF76B4-6B1B-017D-A0EC-A1B92FC89641}"/>
              </a:ext>
            </a:extLst>
          </p:cNvPr>
          <p:cNvSpPr txBox="1"/>
          <p:nvPr/>
        </p:nvSpPr>
        <p:spPr>
          <a:xfrm>
            <a:off x="-4315325" y="-882316"/>
            <a:ext cx="19507200" cy="8623002"/>
          </a:xfrm>
          <a:prstGeom prst="rect">
            <a:avLst/>
          </a:prstGeom>
          <a:noFill/>
        </p:spPr>
        <p:txBody>
          <a:bodyPr wrap="square">
            <a:spAutoFit/>
          </a:bodyPr>
          <a:lstStyle/>
          <a:p>
            <a:pPr>
              <a:lnSpc>
                <a:spcPct val="115000"/>
              </a:lnSpc>
              <a:spcAft>
                <a:spcPts val="800"/>
              </a:spcAft>
              <a:buNone/>
            </a:pPr>
            <a:r>
              <a:rPr lang="en-GB" b="1" kern="100" dirty="0">
                <a:effectLst/>
                <a:latin typeface="Arial" panose="020B0604020202020204" pitchFamily="34" charset="0"/>
                <a:ea typeface="Aptos" panose="020B0004020202020204" pitchFamily="34" charset="0"/>
                <a:cs typeface="Arial" panose="020B0604020202020204" pitchFamily="34" charset="0"/>
              </a:rPr>
              <a:t>Branding</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In my branding I will be emphasizing on Purity, Nature and Simplicity by using eco-friendly packaging with sustainability in every step of the process, including the earth colour palette. My brand identity will promote the message “Pure care from gentle nature.” </a:t>
            </a:r>
          </a:p>
          <a:p>
            <a:pPr>
              <a:lnSpc>
                <a:spcPct val="115000"/>
              </a:lnSpc>
              <a:spcAft>
                <a:spcPts val="800"/>
              </a:spcAft>
              <a:buNone/>
            </a:pPr>
            <a:r>
              <a:rPr lang="en-GB" b="1" kern="100" dirty="0">
                <a:effectLst/>
                <a:latin typeface="Arial" panose="020B0604020202020204" pitchFamily="34" charset="0"/>
                <a:ea typeface="Aptos" panose="020B0004020202020204" pitchFamily="34" charset="0"/>
                <a:cs typeface="Arial" panose="020B0604020202020204" pitchFamily="34" charset="0"/>
              </a:rPr>
              <a:t>Promotion</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b="1" kern="100" dirty="0">
                <a:effectLst/>
                <a:latin typeface="Arial" panose="020B0604020202020204" pitchFamily="34" charset="0"/>
                <a:ea typeface="Aptos" panose="020B0004020202020204" pitchFamily="34" charset="0"/>
                <a:cs typeface="Arial" panose="020B0604020202020204" pitchFamily="34" charset="0"/>
              </a:rPr>
              <a:t>Social Media Marketing: Tik Tok and Instagram showing videos of the balm production snippets and before and after testimonials.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457200">
              <a:lnSpc>
                <a:spcPct val="115000"/>
              </a:lnSpc>
              <a:buNone/>
            </a:pPr>
            <a:r>
              <a:rPr lang="en-GB" b="1" kern="100" dirty="0">
                <a:effectLst/>
                <a:latin typeface="Arial" panose="020B0604020202020204" pitchFamily="34" charset="0"/>
                <a:ea typeface="Aptos" panose="020B0004020202020204" pitchFamily="34" charset="0"/>
                <a:cs typeface="Arial" panose="020B0604020202020204" pitchFamily="34" charset="0"/>
              </a:rPr>
              <a:t>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b="1" kern="100" dirty="0">
                <a:effectLst/>
                <a:latin typeface="Arial" panose="020B0604020202020204" pitchFamily="34" charset="0"/>
                <a:ea typeface="Aptos" panose="020B0004020202020204" pitchFamily="34" charset="0"/>
                <a:cs typeface="Arial" panose="020B0604020202020204" pitchFamily="34" charset="0"/>
              </a:rPr>
              <a:t>Sampling: Free samples distributed at local health stores and monthly large markets like farmers markets and other shopping centre stalls and fairs. Free samples to social media influencers promoting skin care.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457200">
              <a:lnSpc>
                <a:spcPct val="115000"/>
              </a:lnSpc>
              <a:buNone/>
            </a:pPr>
            <a:r>
              <a:rPr lang="en-GB" b="1" kern="100" dirty="0">
                <a:effectLst/>
                <a:latin typeface="Arial" panose="020B0604020202020204" pitchFamily="34" charset="0"/>
                <a:ea typeface="Aptos" panose="020B0004020202020204" pitchFamily="34" charset="0"/>
                <a:cs typeface="Arial" panose="020B0604020202020204" pitchFamily="34" charset="0"/>
              </a:rPr>
              <a:t>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Symbol" panose="05050102010706020507" pitchFamily="18" charset="2"/>
              <a:buChar char=""/>
            </a:pPr>
            <a:r>
              <a:rPr lang="en-GB" b="1" kern="100" dirty="0">
                <a:effectLst/>
                <a:latin typeface="Arial" panose="020B0604020202020204" pitchFamily="34" charset="0"/>
                <a:ea typeface="Aptos" panose="020B0004020202020204" pitchFamily="34" charset="0"/>
                <a:cs typeface="Arial" panose="020B0604020202020204" pitchFamily="34" charset="0"/>
              </a:rPr>
              <a:t>Review &amp; Word of Mouth:  Personal testimonials and influencers for reviews and testimonials for online reviews, product efficiency.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b="1" kern="100" dirty="0">
                <a:effectLst/>
                <a:latin typeface="Arial" panose="020B0604020202020204" pitchFamily="34" charset="0"/>
                <a:ea typeface="Aptos" panose="020B0004020202020204" pitchFamily="34" charset="0"/>
                <a:cs typeface="Arial" panose="020B0604020202020204" pitchFamily="34" charset="0"/>
              </a:rPr>
              <a:t>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457200">
              <a:lnSpc>
                <a:spcPct val="115000"/>
              </a:lnSpc>
              <a:spcAft>
                <a:spcPts val="800"/>
              </a:spcAft>
              <a:buNone/>
            </a:pPr>
            <a:r>
              <a:rPr lang="en-GB" b="1" kern="100" dirty="0">
                <a:effectLst/>
                <a:latin typeface="Arial" panose="020B0604020202020204" pitchFamily="34" charset="0"/>
                <a:ea typeface="Aptos" panose="020B0004020202020204" pitchFamily="34" charset="0"/>
                <a:cs typeface="Arial" panose="020B0604020202020204" pitchFamily="34" charset="0"/>
              </a:rPr>
              <a:t>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b="1" kern="100" dirty="0">
                <a:effectLst/>
                <a:latin typeface="Arial" panose="020B0604020202020204" pitchFamily="34" charset="0"/>
                <a:ea typeface="Aptos" panose="020B0004020202020204" pitchFamily="34" charset="0"/>
                <a:cs typeface="Arial" panose="020B0604020202020204" pitchFamily="34" charset="0"/>
              </a:rPr>
              <a:t>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b="1" kern="100" dirty="0">
                <a:effectLst/>
                <a:latin typeface="Arial" panose="020B0604020202020204" pitchFamily="34" charset="0"/>
                <a:ea typeface="Aptos" panose="020B0004020202020204" pitchFamily="34" charset="0"/>
                <a:cs typeface="Arial" panose="020B0604020202020204" pitchFamily="34" charset="0"/>
              </a:rPr>
              <a:t>Competitor Analysis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Large Corporations: Johnson &amp; Johnson (Aveeno), Unilever, Cera V, La Roche.</a:t>
            </a:r>
          </a:p>
          <a:p>
            <a:pPr marL="342900" lvl="0" indent="-342900">
              <a:lnSpc>
                <a:spcPct val="115000"/>
              </a:lnSpc>
              <a:buFont typeface="Symbol" panose="05050102010706020507" pitchFamily="18"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Moon Valley Organics. </a:t>
            </a:r>
          </a:p>
          <a:p>
            <a:pPr marL="342900" lvl="0" indent="-342900">
              <a:lnSpc>
                <a:spcPct val="115000"/>
              </a:lnSpc>
              <a:buFont typeface="Symbol" panose="05050102010706020507" pitchFamily="18"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Eminence Organic Skin Care and Aubrey Organics.</a:t>
            </a:r>
          </a:p>
          <a:p>
            <a:pPr marL="342900" lvl="0" indent="-342900">
              <a:lnSpc>
                <a:spcPct val="115000"/>
              </a:lnSpc>
              <a:buFont typeface="Symbol" panose="05050102010706020507" pitchFamily="18"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Botanic Organics &amp; LLC.</a:t>
            </a:r>
          </a:p>
          <a:p>
            <a:pPr marL="342900" lvl="0" indent="-342900">
              <a:lnSpc>
                <a:spcPct val="115000"/>
              </a:lnSpc>
              <a:spcAft>
                <a:spcPts val="800"/>
              </a:spcAft>
              <a:buFont typeface="Symbol" panose="05050102010706020507" pitchFamily="18"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Pacifica &amp; </a:t>
            </a:r>
            <a:r>
              <a:rPr lang="en-GB" kern="100" dirty="0" err="1">
                <a:effectLst/>
                <a:latin typeface="Arial" panose="020B0604020202020204" pitchFamily="34" charset="0"/>
                <a:ea typeface="Aptos" panose="020B0004020202020204" pitchFamily="34" charset="0"/>
                <a:cs typeface="Arial" panose="020B0604020202020204" pitchFamily="34" charset="0"/>
              </a:rPr>
              <a:t>Evereden</a:t>
            </a:r>
            <a:r>
              <a:rPr lang="en-GB"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b="1" kern="100" dirty="0">
                <a:effectLst/>
                <a:latin typeface="Arial" panose="020B0604020202020204" pitchFamily="34" charset="0"/>
                <a:ea typeface="Aptos" panose="020B0004020202020204" pitchFamily="34" charset="0"/>
                <a:cs typeface="Arial" panose="020B0604020202020204" pitchFamily="34" charset="0"/>
              </a:rPr>
              <a:t>Funding Source</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I will fund myself using my savings I have.</a:t>
            </a:r>
          </a:p>
          <a:p>
            <a:pPr>
              <a:lnSpc>
                <a:spcPct val="115000"/>
              </a:lnSpc>
              <a:spcAft>
                <a:spcPts val="800"/>
              </a:spcAft>
              <a:buNone/>
            </a:pPr>
            <a:r>
              <a:rPr lang="en-GB" b="1" kern="100" dirty="0">
                <a:effectLst/>
                <a:latin typeface="Arial" panose="020B0604020202020204" pitchFamily="34" charset="0"/>
                <a:ea typeface="Aptos" panose="020B0004020202020204" pitchFamily="34" charset="0"/>
                <a:cs typeface="Arial" panose="020B0604020202020204" pitchFamily="34" charset="0"/>
              </a:rPr>
              <a:t> </a:t>
            </a:r>
            <a:endParaRPr lang="en-GB"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496339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449DE3B-22F7-79E6-89B4-DBE9733FEACC}"/>
              </a:ext>
            </a:extLst>
          </p:cNvPr>
          <p:cNvGraphicFramePr>
            <a:graphicFrameLocks noGrp="1"/>
          </p:cNvGraphicFramePr>
          <p:nvPr>
            <p:extLst>
              <p:ext uri="{D42A27DB-BD31-4B8C-83A1-F6EECF244321}">
                <p14:modId xmlns:p14="http://schemas.microsoft.com/office/powerpoint/2010/main" val="2505783237"/>
              </p:ext>
            </p:extLst>
          </p:nvPr>
        </p:nvGraphicFramePr>
        <p:xfrm>
          <a:off x="-5710989" y="0"/>
          <a:ext cx="23758357" cy="10825288"/>
        </p:xfrm>
        <a:graphic>
          <a:graphicData uri="http://schemas.openxmlformats.org/drawingml/2006/table">
            <a:tbl>
              <a:tblPr>
                <a:tableStyleId>{69CF1AB2-1976-4502-BF36-3FF5EA218861}</a:tableStyleId>
              </a:tblPr>
              <a:tblGrid>
                <a:gridCol w="14336623">
                  <a:extLst>
                    <a:ext uri="{9D8B030D-6E8A-4147-A177-3AD203B41FA5}">
                      <a16:colId xmlns:a16="http://schemas.microsoft.com/office/drawing/2014/main" val="3557427845"/>
                    </a:ext>
                  </a:extLst>
                </a:gridCol>
                <a:gridCol w="9421734">
                  <a:extLst>
                    <a:ext uri="{9D8B030D-6E8A-4147-A177-3AD203B41FA5}">
                      <a16:colId xmlns:a16="http://schemas.microsoft.com/office/drawing/2014/main" val="1830958879"/>
                    </a:ext>
                  </a:extLst>
                </a:gridCol>
              </a:tblGrid>
              <a:tr h="355190">
                <a:tc>
                  <a:txBody>
                    <a:bodyPr/>
                    <a:lstStyle/>
                    <a:p>
                      <a:pPr algn="l" fontAlgn="b">
                        <a:buNone/>
                      </a:pPr>
                      <a:r>
                        <a:rPr lang="en-GB" sz="800" u="none" strike="noStrike" dirty="0">
                          <a:effectLst/>
                          <a:highlight>
                            <a:srgbClr val="FFFF00"/>
                          </a:highlight>
                        </a:rPr>
                        <a:t> </a:t>
                      </a:r>
                      <a:endParaRPr lang="en-GB" sz="800" b="1" i="0" u="none" strike="noStrike" dirty="0">
                        <a:solidFill>
                          <a:srgbClr val="000000"/>
                        </a:solidFill>
                        <a:effectLst/>
                        <a:highlight>
                          <a:srgbClr val="FFFF00"/>
                        </a:highlight>
                        <a:latin typeface="Arial" panose="020B0604020202020204" pitchFamily="34" charset="0"/>
                      </a:endParaRPr>
                    </a:p>
                  </a:txBody>
                  <a:tcPr marL="0" marR="0" marT="0" marB="0" anchor="b">
                    <a:gradFill flip="none" rotWithShape="1">
                      <a:gsLst>
                        <a:gs pos="0">
                          <a:schemeClr val="accent1">
                            <a:lumMod val="20000"/>
                            <a:lumOff val="80000"/>
                            <a:shade val="30000"/>
                            <a:satMod val="115000"/>
                          </a:schemeClr>
                        </a:gs>
                        <a:gs pos="50000">
                          <a:schemeClr val="accent1">
                            <a:lumMod val="20000"/>
                            <a:lumOff val="80000"/>
                            <a:shade val="67500"/>
                            <a:satMod val="115000"/>
                          </a:schemeClr>
                        </a:gs>
                        <a:gs pos="100000">
                          <a:schemeClr val="accent1">
                            <a:lumMod val="20000"/>
                            <a:lumOff val="80000"/>
                            <a:shade val="100000"/>
                            <a:satMod val="115000"/>
                          </a:schemeClr>
                        </a:gs>
                      </a:gsLst>
                      <a:path path="circle">
                        <a:fillToRect t="100000" r="100000"/>
                      </a:path>
                      <a:tileRect l="-100000" b="-100000"/>
                    </a:gradFill>
                  </a:tcPr>
                </a:tc>
                <a:tc>
                  <a:txBody>
                    <a:bodyPr/>
                    <a:lstStyle/>
                    <a:p>
                      <a:pPr algn="ctr" fontAlgn="ctr">
                        <a:buNone/>
                      </a:pPr>
                      <a:r>
                        <a:rPr lang="en-GB" sz="2000" u="none" strike="noStrike" dirty="0">
                          <a:effectLst/>
                          <a:highlight>
                            <a:srgbClr val="FFFF00"/>
                          </a:highlight>
                        </a:rPr>
                        <a:t>MONTH</a:t>
                      </a:r>
                      <a:endParaRPr lang="en-GB" sz="2000" b="1" i="0" u="none" strike="noStrike" dirty="0">
                        <a:solidFill>
                          <a:srgbClr val="FFFFFF"/>
                        </a:solidFill>
                        <a:effectLst/>
                        <a:highlight>
                          <a:srgbClr val="FFFF00"/>
                        </a:highlight>
                        <a:latin typeface="Arial" panose="020B0604020202020204" pitchFamily="34" charset="0"/>
                      </a:endParaRPr>
                    </a:p>
                  </a:txBody>
                  <a:tcPr marL="0" marR="0" marT="0" marB="0" anchor="ctr">
                    <a:gradFill flip="none" rotWithShape="1">
                      <a:gsLst>
                        <a:gs pos="0">
                          <a:schemeClr val="accent1">
                            <a:lumMod val="20000"/>
                            <a:lumOff val="80000"/>
                            <a:shade val="30000"/>
                            <a:satMod val="115000"/>
                          </a:schemeClr>
                        </a:gs>
                        <a:gs pos="50000">
                          <a:schemeClr val="accent1">
                            <a:lumMod val="20000"/>
                            <a:lumOff val="80000"/>
                            <a:shade val="67500"/>
                            <a:satMod val="115000"/>
                          </a:schemeClr>
                        </a:gs>
                        <a:gs pos="100000">
                          <a:schemeClr val="accent1">
                            <a:lumMod val="20000"/>
                            <a:lumOff val="80000"/>
                            <a:shade val="100000"/>
                            <a:satMod val="115000"/>
                          </a:schemeClr>
                        </a:gs>
                      </a:gsLst>
                      <a:path path="circle">
                        <a:fillToRect t="100000" r="100000"/>
                      </a:path>
                      <a:tileRect l="-100000" b="-100000"/>
                    </a:gradFill>
                  </a:tcPr>
                </a:tc>
                <a:extLst>
                  <a:ext uri="{0D108BD9-81ED-4DB2-BD59-A6C34878D82A}">
                    <a16:rowId xmlns:a16="http://schemas.microsoft.com/office/drawing/2014/main" val="3279402355"/>
                  </a:ext>
                </a:extLst>
              </a:tr>
              <a:tr h="494307">
                <a:tc>
                  <a:txBody>
                    <a:bodyPr/>
                    <a:lstStyle/>
                    <a:p>
                      <a:pPr algn="ctr" fontAlgn="ctr">
                        <a:buNone/>
                      </a:pPr>
                      <a:r>
                        <a:rPr lang="en-GB" sz="2800" u="none" strike="noStrike" dirty="0">
                          <a:effectLst/>
                          <a:highlight>
                            <a:srgbClr val="FFFF00"/>
                          </a:highlight>
                        </a:rPr>
                        <a:t>Cash in</a:t>
                      </a:r>
                      <a:endParaRPr lang="en-GB" sz="2800" b="1" i="0" u="none" strike="noStrike" dirty="0">
                        <a:solidFill>
                          <a:srgbClr val="FFFFFF"/>
                        </a:solidFill>
                        <a:effectLst/>
                        <a:highlight>
                          <a:srgbClr val="FFFF00"/>
                        </a:highlight>
                        <a:latin typeface="Arial" panose="020B0604020202020204" pitchFamily="34" charset="0"/>
                      </a:endParaRPr>
                    </a:p>
                  </a:txBody>
                  <a:tcPr marL="0" marR="0" marT="0" marB="0" anchor="ctr">
                    <a:gradFill flip="none" rotWithShape="1">
                      <a:gsLst>
                        <a:gs pos="0">
                          <a:schemeClr val="accent1">
                            <a:lumMod val="20000"/>
                            <a:lumOff val="80000"/>
                            <a:shade val="30000"/>
                            <a:satMod val="115000"/>
                          </a:schemeClr>
                        </a:gs>
                        <a:gs pos="50000">
                          <a:schemeClr val="accent1">
                            <a:lumMod val="20000"/>
                            <a:lumOff val="80000"/>
                            <a:shade val="67500"/>
                            <a:satMod val="115000"/>
                          </a:schemeClr>
                        </a:gs>
                        <a:gs pos="100000">
                          <a:schemeClr val="accent1">
                            <a:lumMod val="20000"/>
                            <a:lumOff val="80000"/>
                            <a:shade val="100000"/>
                            <a:satMod val="115000"/>
                          </a:schemeClr>
                        </a:gs>
                      </a:gsLst>
                      <a:path path="circle">
                        <a:fillToRect t="100000" r="100000"/>
                      </a:path>
                      <a:tileRect l="-100000" b="-100000"/>
                    </a:gradFill>
                  </a:tcPr>
                </a:tc>
                <a:tc>
                  <a:txBody>
                    <a:bodyPr/>
                    <a:lstStyle/>
                    <a:p>
                      <a:pPr algn="ctr" fontAlgn="ctr">
                        <a:buNone/>
                      </a:pPr>
                      <a:r>
                        <a:rPr lang="en-GB" sz="2000" u="none" strike="noStrike" dirty="0">
                          <a:effectLst/>
                          <a:highlight>
                            <a:srgbClr val="FFFF00"/>
                          </a:highlight>
                        </a:rPr>
                        <a:t>1</a:t>
                      </a:r>
                      <a:endParaRPr lang="en-GB" sz="2000" b="1" i="0" u="none" strike="noStrike" dirty="0">
                        <a:solidFill>
                          <a:srgbClr val="FFFFFF"/>
                        </a:solidFill>
                        <a:effectLst/>
                        <a:highlight>
                          <a:srgbClr val="FFFF00"/>
                        </a:highlight>
                        <a:latin typeface="Arial" panose="020B0604020202020204" pitchFamily="34" charset="0"/>
                      </a:endParaRPr>
                    </a:p>
                  </a:txBody>
                  <a:tcPr marL="0" marR="0" marT="0" marB="0" anchor="ctr">
                    <a:gradFill flip="none" rotWithShape="1">
                      <a:gsLst>
                        <a:gs pos="0">
                          <a:schemeClr val="accent1">
                            <a:lumMod val="20000"/>
                            <a:lumOff val="80000"/>
                            <a:shade val="30000"/>
                            <a:satMod val="115000"/>
                          </a:schemeClr>
                        </a:gs>
                        <a:gs pos="50000">
                          <a:schemeClr val="accent1">
                            <a:lumMod val="20000"/>
                            <a:lumOff val="80000"/>
                            <a:shade val="67500"/>
                            <a:satMod val="115000"/>
                          </a:schemeClr>
                        </a:gs>
                        <a:gs pos="100000">
                          <a:schemeClr val="accent1">
                            <a:lumMod val="20000"/>
                            <a:lumOff val="80000"/>
                            <a:shade val="100000"/>
                            <a:satMod val="115000"/>
                          </a:schemeClr>
                        </a:gs>
                      </a:gsLst>
                      <a:path path="circle">
                        <a:fillToRect t="100000" r="100000"/>
                      </a:path>
                      <a:tileRect l="-100000" b="-100000"/>
                    </a:gradFill>
                  </a:tcPr>
                </a:tc>
                <a:extLst>
                  <a:ext uri="{0D108BD9-81ED-4DB2-BD59-A6C34878D82A}">
                    <a16:rowId xmlns:a16="http://schemas.microsoft.com/office/drawing/2014/main" val="1644017566"/>
                  </a:ext>
                </a:extLst>
              </a:tr>
              <a:tr h="296510">
                <a:tc>
                  <a:txBody>
                    <a:bodyPr/>
                    <a:lstStyle/>
                    <a:p>
                      <a:pPr algn="l" fontAlgn="ctr">
                        <a:buNone/>
                      </a:pPr>
                      <a:r>
                        <a:rPr lang="en-GB" sz="2000" u="none" strike="noStrike" dirty="0">
                          <a:effectLst/>
                        </a:rPr>
                        <a:t>Loan- start up capital</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a:effectLst/>
                        </a:rPr>
                        <a:t>£300</a:t>
                      </a:r>
                      <a:endParaRPr lang="en-GB" sz="2000" b="0" i="0" u="none" strike="noStrike">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3974810944"/>
                  </a:ext>
                </a:extLst>
              </a:tr>
              <a:tr h="296510">
                <a:tc>
                  <a:txBody>
                    <a:bodyPr/>
                    <a:lstStyle/>
                    <a:p>
                      <a:pPr algn="l" fontAlgn="ctr">
                        <a:buNone/>
                      </a:pPr>
                      <a:r>
                        <a:rPr lang="en-GB" sz="2000" u="none" strike="noStrike" dirty="0">
                          <a:effectLst/>
                        </a:rPr>
                        <a:t>Sales (total sales of product and/or services)</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a:effectLst/>
                        </a:rPr>
                        <a:t>£600</a:t>
                      </a:r>
                      <a:endParaRPr lang="en-GB" sz="2000" b="0" i="0" u="none" strike="noStrike">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2933718383"/>
                  </a:ext>
                </a:extLst>
              </a:tr>
              <a:tr h="296510">
                <a:tc>
                  <a:txBody>
                    <a:bodyPr/>
                    <a:lstStyle/>
                    <a:p>
                      <a:pPr algn="l" fontAlgn="ctr">
                        <a:buNone/>
                      </a:pPr>
                      <a:r>
                        <a:rPr lang="en-GB" sz="2000" u="none" strike="noStrike" dirty="0">
                          <a:effectLst/>
                        </a:rPr>
                        <a:t>Other</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a:effectLst/>
                        </a:rPr>
                        <a:t>£0</a:t>
                      </a:r>
                      <a:endParaRPr lang="en-GB" sz="2000" b="0" i="0" u="none" strike="noStrike">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1600317171"/>
                  </a:ext>
                </a:extLst>
              </a:tr>
              <a:tr h="317768">
                <a:tc>
                  <a:txBody>
                    <a:bodyPr/>
                    <a:lstStyle/>
                    <a:p>
                      <a:pPr algn="l" fontAlgn="ctr">
                        <a:buNone/>
                      </a:pPr>
                      <a:r>
                        <a:rPr lang="en-GB" sz="2000" u="none" strike="noStrike" dirty="0">
                          <a:effectLst/>
                        </a:rPr>
                        <a:t>Total cash in-flows (A)</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a:effectLst/>
                        </a:rPr>
                        <a:t>£900</a:t>
                      </a:r>
                      <a:endParaRPr lang="en-GB" sz="2000" b="1" i="0" u="none" strike="noStrike">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3687990141"/>
                  </a:ext>
                </a:extLst>
              </a:tr>
              <a:tr h="482537">
                <a:tc>
                  <a:txBody>
                    <a:bodyPr/>
                    <a:lstStyle/>
                    <a:p>
                      <a:pPr algn="l" fontAlgn="b">
                        <a:buNone/>
                      </a:pPr>
                      <a:r>
                        <a:rPr lang="en-GB" sz="2000" u="none" strike="noStrike" dirty="0">
                          <a:effectLst/>
                        </a:rPr>
                        <a:t> </a:t>
                      </a:r>
                      <a:endParaRPr lang="en-GB" sz="2000" b="0" i="0" u="none" strike="noStrike" dirty="0">
                        <a:solidFill>
                          <a:srgbClr val="000000"/>
                        </a:solidFill>
                        <a:effectLst/>
                        <a:latin typeface="Arial" panose="020B0604020202020204" pitchFamily="34" charset="0"/>
                      </a:endParaRPr>
                    </a:p>
                  </a:txBody>
                  <a:tcPr marL="0" marR="0" marT="0" marB="0" anchor="b">
                    <a:solidFill>
                      <a:schemeClr val="accent1">
                        <a:lumMod val="20000"/>
                        <a:lumOff val="80000"/>
                      </a:schemeClr>
                    </a:solidFill>
                  </a:tcPr>
                </a:tc>
                <a:tc>
                  <a:txBody>
                    <a:bodyPr/>
                    <a:lstStyle/>
                    <a:p>
                      <a:pPr algn="l" fontAlgn="b">
                        <a:buNone/>
                      </a:pPr>
                      <a:r>
                        <a:rPr lang="en-GB" sz="2000" u="none" strike="noStrike">
                          <a:effectLst/>
                        </a:rPr>
                        <a:t> </a:t>
                      </a:r>
                      <a:endParaRPr lang="en-GB" sz="2000" b="0" i="0" u="none" strike="noStrike">
                        <a:solidFill>
                          <a:srgbClr val="000000"/>
                        </a:solidFill>
                        <a:effectLst/>
                        <a:latin typeface="Arial" panose="020B0604020202020204" pitchFamily="34" charset="0"/>
                      </a:endParaRPr>
                    </a:p>
                  </a:txBody>
                  <a:tcPr marL="0" marR="0" marT="0" marB="0" anchor="b">
                    <a:solidFill>
                      <a:schemeClr val="accent1">
                        <a:lumMod val="20000"/>
                        <a:lumOff val="80000"/>
                      </a:schemeClr>
                    </a:solidFill>
                  </a:tcPr>
                </a:tc>
                <a:extLst>
                  <a:ext uri="{0D108BD9-81ED-4DB2-BD59-A6C34878D82A}">
                    <a16:rowId xmlns:a16="http://schemas.microsoft.com/office/drawing/2014/main" val="42217830"/>
                  </a:ext>
                </a:extLst>
              </a:tr>
              <a:tr h="482537">
                <a:tc>
                  <a:txBody>
                    <a:bodyPr/>
                    <a:lstStyle/>
                    <a:p>
                      <a:pPr algn="l" fontAlgn="b">
                        <a:buNone/>
                      </a:pPr>
                      <a:r>
                        <a:rPr lang="en-GB" sz="2000" u="none" strike="noStrike" dirty="0">
                          <a:effectLst/>
                        </a:rPr>
                        <a:t> </a:t>
                      </a:r>
                      <a:endParaRPr lang="en-GB" sz="2000" b="0" i="0" u="none" strike="noStrike" dirty="0">
                        <a:solidFill>
                          <a:srgbClr val="000000"/>
                        </a:solidFill>
                        <a:effectLst/>
                        <a:latin typeface="Arial" panose="020B0604020202020204" pitchFamily="34" charset="0"/>
                      </a:endParaRPr>
                    </a:p>
                  </a:txBody>
                  <a:tcPr marL="0" marR="0" marT="0" marB="0" anchor="b">
                    <a:solidFill>
                      <a:schemeClr val="accent1">
                        <a:lumMod val="20000"/>
                        <a:lumOff val="80000"/>
                      </a:schemeClr>
                    </a:solidFill>
                  </a:tcPr>
                </a:tc>
                <a:tc>
                  <a:txBody>
                    <a:bodyPr/>
                    <a:lstStyle/>
                    <a:p>
                      <a:pPr algn="l" fontAlgn="b">
                        <a:buNone/>
                      </a:pPr>
                      <a:r>
                        <a:rPr lang="en-GB" sz="2000" u="none" strike="noStrike">
                          <a:effectLst/>
                        </a:rPr>
                        <a:t> </a:t>
                      </a:r>
                      <a:endParaRPr lang="en-GB" sz="2000" b="0" i="0" u="none" strike="noStrike">
                        <a:solidFill>
                          <a:srgbClr val="000000"/>
                        </a:solidFill>
                        <a:effectLst/>
                        <a:latin typeface="Arial" panose="020B0604020202020204" pitchFamily="34" charset="0"/>
                      </a:endParaRPr>
                    </a:p>
                  </a:txBody>
                  <a:tcPr marL="0" marR="0" marT="0" marB="0" anchor="b">
                    <a:solidFill>
                      <a:schemeClr val="accent1">
                        <a:lumMod val="20000"/>
                        <a:lumOff val="80000"/>
                      </a:schemeClr>
                    </a:solidFill>
                  </a:tcPr>
                </a:tc>
                <a:extLst>
                  <a:ext uri="{0D108BD9-81ED-4DB2-BD59-A6C34878D82A}">
                    <a16:rowId xmlns:a16="http://schemas.microsoft.com/office/drawing/2014/main" val="4188883580"/>
                  </a:ext>
                </a:extLst>
              </a:tr>
              <a:tr h="296510">
                <a:tc>
                  <a:txBody>
                    <a:bodyPr/>
                    <a:lstStyle/>
                    <a:p>
                      <a:pPr algn="l" fontAlgn="b">
                        <a:buNone/>
                      </a:pPr>
                      <a:r>
                        <a:rPr lang="en-GB" sz="2000" u="none" strike="noStrike" dirty="0">
                          <a:effectLst/>
                          <a:highlight>
                            <a:srgbClr val="FFFF00"/>
                          </a:highlight>
                        </a:rPr>
                        <a:t> </a:t>
                      </a:r>
                      <a:endParaRPr lang="en-GB" sz="2000" b="0" i="0" u="none" strike="noStrike" dirty="0">
                        <a:solidFill>
                          <a:srgbClr val="000000"/>
                        </a:solidFill>
                        <a:effectLst/>
                        <a:highlight>
                          <a:srgbClr val="FFFF00"/>
                        </a:highlight>
                        <a:latin typeface="Arial" panose="020B0604020202020204" pitchFamily="34" charset="0"/>
                      </a:endParaRPr>
                    </a:p>
                  </a:txBody>
                  <a:tcPr marL="0" marR="0" marT="0" marB="0" anchor="b">
                    <a:gradFill flip="none" rotWithShape="1">
                      <a:gsLst>
                        <a:gs pos="0">
                          <a:schemeClr val="accent1">
                            <a:lumMod val="20000"/>
                            <a:lumOff val="80000"/>
                            <a:shade val="30000"/>
                            <a:satMod val="115000"/>
                          </a:schemeClr>
                        </a:gs>
                        <a:gs pos="50000">
                          <a:schemeClr val="accent1">
                            <a:lumMod val="20000"/>
                            <a:lumOff val="80000"/>
                            <a:shade val="67500"/>
                            <a:satMod val="115000"/>
                          </a:schemeClr>
                        </a:gs>
                        <a:gs pos="100000">
                          <a:schemeClr val="accent1">
                            <a:lumMod val="20000"/>
                            <a:lumOff val="80000"/>
                            <a:shade val="100000"/>
                            <a:satMod val="115000"/>
                          </a:schemeClr>
                        </a:gs>
                      </a:gsLst>
                      <a:lin ang="5400000" scaled="1"/>
                      <a:tileRect/>
                    </a:gradFill>
                  </a:tcPr>
                </a:tc>
                <a:tc>
                  <a:txBody>
                    <a:bodyPr/>
                    <a:lstStyle/>
                    <a:p>
                      <a:pPr algn="ctr" fontAlgn="ctr">
                        <a:buNone/>
                      </a:pPr>
                      <a:r>
                        <a:rPr lang="en-GB" sz="2000" u="none" strike="noStrike" dirty="0">
                          <a:effectLst/>
                          <a:highlight>
                            <a:srgbClr val="FFFF00"/>
                          </a:highlight>
                        </a:rPr>
                        <a:t>MONTH</a:t>
                      </a:r>
                      <a:endParaRPr lang="en-GB" sz="2000" b="1" i="0" u="none" strike="noStrike" dirty="0">
                        <a:solidFill>
                          <a:srgbClr val="FFFFFF"/>
                        </a:solidFill>
                        <a:effectLst/>
                        <a:highlight>
                          <a:srgbClr val="FFFF00"/>
                        </a:highlight>
                        <a:latin typeface="Arial" panose="020B0604020202020204" pitchFamily="34" charset="0"/>
                      </a:endParaRPr>
                    </a:p>
                  </a:txBody>
                  <a:tcPr marL="0" marR="0" marT="0" marB="0" anchor="ctr">
                    <a:gradFill flip="none" rotWithShape="1">
                      <a:gsLst>
                        <a:gs pos="0">
                          <a:schemeClr val="accent1">
                            <a:lumMod val="20000"/>
                            <a:lumOff val="80000"/>
                            <a:shade val="30000"/>
                            <a:satMod val="115000"/>
                          </a:schemeClr>
                        </a:gs>
                        <a:gs pos="50000">
                          <a:schemeClr val="accent1">
                            <a:lumMod val="20000"/>
                            <a:lumOff val="80000"/>
                            <a:shade val="67500"/>
                            <a:satMod val="115000"/>
                          </a:schemeClr>
                        </a:gs>
                        <a:gs pos="100000">
                          <a:schemeClr val="accent1">
                            <a:lumMod val="20000"/>
                            <a:lumOff val="80000"/>
                            <a:shade val="100000"/>
                            <a:satMod val="115000"/>
                          </a:schemeClr>
                        </a:gs>
                      </a:gsLst>
                      <a:lin ang="5400000" scaled="1"/>
                      <a:tileRect/>
                    </a:gradFill>
                  </a:tcPr>
                </a:tc>
                <a:extLst>
                  <a:ext uri="{0D108BD9-81ED-4DB2-BD59-A6C34878D82A}">
                    <a16:rowId xmlns:a16="http://schemas.microsoft.com/office/drawing/2014/main" val="640296109"/>
                  </a:ext>
                </a:extLst>
              </a:tr>
              <a:tr h="494307">
                <a:tc>
                  <a:txBody>
                    <a:bodyPr/>
                    <a:lstStyle/>
                    <a:p>
                      <a:pPr algn="ctr" fontAlgn="ctr">
                        <a:buNone/>
                      </a:pPr>
                      <a:r>
                        <a:rPr lang="en-GB" sz="2000" u="none" strike="noStrike" dirty="0">
                          <a:effectLst/>
                          <a:highlight>
                            <a:srgbClr val="FFFF00"/>
                          </a:highlight>
                        </a:rPr>
                        <a:t>Cash out-expenses</a:t>
                      </a:r>
                      <a:endParaRPr lang="en-GB" sz="2000" b="1" i="0" u="none" strike="noStrike" dirty="0">
                        <a:solidFill>
                          <a:srgbClr val="FFFFFF"/>
                        </a:solidFill>
                        <a:effectLst/>
                        <a:highlight>
                          <a:srgbClr val="FFFF00"/>
                        </a:highlight>
                        <a:latin typeface="Arial" panose="020B0604020202020204" pitchFamily="34" charset="0"/>
                      </a:endParaRPr>
                    </a:p>
                  </a:txBody>
                  <a:tcPr marL="0" marR="0" marT="0" marB="0" anchor="ctr">
                    <a:gradFill flip="none" rotWithShape="1">
                      <a:gsLst>
                        <a:gs pos="0">
                          <a:schemeClr val="accent1">
                            <a:lumMod val="20000"/>
                            <a:lumOff val="80000"/>
                            <a:shade val="30000"/>
                            <a:satMod val="115000"/>
                          </a:schemeClr>
                        </a:gs>
                        <a:gs pos="50000">
                          <a:schemeClr val="accent1">
                            <a:lumMod val="20000"/>
                            <a:lumOff val="80000"/>
                            <a:shade val="67500"/>
                            <a:satMod val="115000"/>
                          </a:schemeClr>
                        </a:gs>
                        <a:gs pos="100000">
                          <a:schemeClr val="accent1">
                            <a:lumMod val="20000"/>
                            <a:lumOff val="80000"/>
                            <a:shade val="100000"/>
                            <a:satMod val="115000"/>
                          </a:schemeClr>
                        </a:gs>
                      </a:gsLst>
                      <a:lin ang="5400000" scaled="1"/>
                      <a:tileRect/>
                    </a:gradFill>
                  </a:tcPr>
                </a:tc>
                <a:tc>
                  <a:txBody>
                    <a:bodyPr/>
                    <a:lstStyle/>
                    <a:p>
                      <a:pPr algn="ctr" fontAlgn="ctr">
                        <a:buNone/>
                      </a:pPr>
                      <a:r>
                        <a:rPr lang="en-GB" sz="2000" u="none" strike="noStrike" dirty="0">
                          <a:effectLst/>
                          <a:highlight>
                            <a:srgbClr val="FFFF00"/>
                          </a:highlight>
                        </a:rPr>
                        <a:t>1</a:t>
                      </a:r>
                      <a:endParaRPr lang="en-GB" sz="2000" b="1" i="0" u="none" strike="noStrike" dirty="0">
                        <a:solidFill>
                          <a:srgbClr val="FFFFFF"/>
                        </a:solidFill>
                        <a:effectLst/>
                        <a:highlight>
                          <a:srgbClr val="FFFF00"/>
                        </a:highlight>
                        <a:latin typeface="Arial" panose="020B0604020202020204" pitchFamily="34" charset="0"/>
                      </a:endParaRPr>
                    </a:p>
                  </a:txBody>
                  <a:tcPr marL="0" marR="0" marT="0" marB="0" anchor="ctr">
                    <a:gradFill flip="none" rotWithShape="1">
                      <a:gsLst>
                        <a:gs pos="0">
                          <a:schemeClr val="accent1">
                            <a:lumMod val="20000"/>
                            <a:lumOff val="80000"/>
                            <a:shade val="30000"/>
                            <a:satMod val="115000"/>
                          </a:schemeClr>
                        </a:gs>
                        <a:gs pos="50000">
                          <a:schemeClr val="accent1">
                            <a:lumMod val="20000"/>
                            <a:lumOff val="80000"/>
                            <a:shade val="67500"/>
                            <a:satMod val="115000"/>
                          </a:schemeClr>
                        </a:gs>
                        <a:gs pos="100000">
                          <a:schemeClr val="accent1">
                            <a:lumMod val="20000"/>
                            <a:lumOff val="80000"/>
                            <a:shade val="100000"/>
                            <a:satMod val="115000"/>
                          </a:schemeClr>
                        </a:gs>
                      </a:gsLst>
                      <a:lin ang="5400000" scaled="1"/>
                      <a:tileRect/>
                    </a:gradFill>
                  </a:tcPr>
                </a:tc>
                <a:extLst>
                  <a:ext uri="{0D108BD9-81ED-4DB2-BD59-A6C34878D82A}">
                    <a16:rowId xmlns:a16="http://schemas.microsoft.com/office/drawing/2014/main" val="2292777012"/>
                  </a:ext>
                </a:extLst>
              </a:tr>
              <a:tr h="296510">
                <a:tc>
                  <a:txBody>
                    <a:bodyPr/>
                    <a:lstStyle/>
                    <a:p>
                      <a:pPr algn="l" fontAlgn="ctr">
                        <a:buNone/>
                      </a:pPr>
                      <a:r>
                        <a:rPr lang="en-GB" sz="2000" u="none" strike="noStrike" dirty="0">
                          <a:effectLst/>
                        </a:rPr>
                        <a:t>Rent or premises costs</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dirty="0">
                          <a:effectLst/>
                        </a:rPr>
                        <a:t>£0</a:t>
                      </a:r>
                      <a:endParaRPr lang="en-GB" sz="2000" b="0"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2220686387"/>
                  </a:ext>
                </a:extLst>
              </a:tr>
              <a:tr h="296510">
                <a:tc>
                  <a:txBody>
                    <a:bodyPr/>
                    <a:lstStyle/>
                    <a:p>
                      <a:pPr algn="l" fontAlgn="ctr">
                        <a:buNone/>
                      </a:pPr>
                      <a:r>
                        <a:rPr lang="en-GB" sz="2000" u="none" strike="noStrike" dirty="0">
                          <a:effectLst/>
                        </a:rPr>
                        <a:t>Business rates for your business premises</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a:effectLst/>
                        </a:rPr>
                        <a:t>£0</a:t>
                      </a:r>
                      <a:endParaRPr lang="en-GB" sz="2000" b="0" i="0" u="none" strike="noStrike">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3478408343"/>
                  </a:ext>
                </a:extLst>
              </a:tr>
              <a:tr h="296510">
                <a:tc>
                  <a:txBody>
                    <a:bodyPr/>
                    <a:lstStyle/>
                    <a:p>
                      <a:pPr algn="l" fontAlgn="ctr">
                        <a:buNone/>
                      </a:pPr>
                      <a:r>
                        <a:rPr lang="en-GB" sz="2000" u="none" strike="noStrike" dirty="0">
                          <a:effectLst/>
                        </a:rPr>
                        <a:t>Utilities (gas, electricity, water)</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a:effectLst/>
                        </a:rPr>
                        <a:t>£20</a:t>
                      </a:r>
                      <a:endParaRPr lang="en-GB" sz="2000" b="0" i="0" u="none" strike="noStrike">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169497790"/>
                  </a:ext>
                </a:extLst>
              </a:tr>
              <a:tr h="296510">
                <a:tc>
                  <a:txBody>
                    <a:bodyPr/>
                    <a:lstStyle/>
                    <a:p>
                      <a:pPr algn="l" fontAlgn="ctr">
                        <a:buNone/>
                      </a:pPr>
                      <a:r>
                        <a:rPr lang="en-GB" sz="2000" u="none" strike="noStrike" dirty="0">
                          <a:effectLst/>
                        </a:rPr>
                        <a:t>Insurance</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dirty="0">
                          <a:effectLst/>
                        </a:rPr>
                        <a:t>£15</a:t>
                      </a:r>
                      <a:endParaRPr lang="en-GB" sz="2000" b="0"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3910451009"/>
                  </a:ext>
                </a:extLst>
              </a:tr>
              <a:tr h="1199127">
                <a:tc>
                  <a:txBody>
                    <a:bodyPr/>
                    <a:lstStyle/>
                    <a:p>
                      <a:pPr algn="l" fontAlgn="ctr">
                        <a:buNone/>
                      </a:pPr>
                      <a:r>
                        <a:rPr lang="en-GB" sz="2000" u="none" strike="noStrike" dirty="0">
                          <a:effectLst/>
                        </a:rPr>
                        <a:t>Telephone and internet</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a:effectLst/>
                        </a:rPr>
                        <a:t>£25</a:t>
                      </a:r>
                      <a:endParaRPr lang="en-GB" sz="2000" b="0" i="0" u="none" strike="noStrike">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989106238"/>
                  </a:ext>
                </a:extLst>
              </a:tr>
              <a:tr h="296510">
                <a:tc>
                  <a:txBody>
                    <a:bodyPr/>
                    <a:lstStyle/>
                    <a:p>
                      <a:pPr algn="l" fontAlgn="ctr">
                        <a:buNone/>
                      </a:pPr>
                      <a:r>
                        <a:rPr lang="en-GB" sz="2000" u="none" strike="noStrike">
                          <a:effectLst/>
                        </a:rPr>
                        <a:t>Marketing and advertising expenses</a:t>
                      </a:r>
                      <a:endParaRPr lang="en-GB" sz="2000" b="1" i="0" u="none" strike="noStrike">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dirty="0">
                          <a:effectLst/>
                        </a:rPr>
                        <a:t>£50</a:t>
                      </a:r>
                      <a:endParaRPr lang="en-GB" sz="2000" b="0"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71619934"/>
                  </a:ext>
                </a:extLst>
              </a:tr>
              <a:tr h="296510">
                <a:tc>
                  <a:txBody>
                    <a:bodyPr/>
                    <a:lstStyle/>
                    <a:p>
                      <a:pPr algn="l" fontAlgn="ctr">
                        <a:buNone/>
                      </a:pPr>
                      <a:r>
                        <a:rPr lang="en-GB" sz="2000" u="none" strike="noStrike" dirty="0">
                          <a:effectLst/>
                        </a:rPr>
                        <a:t>Vehicle running costs</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a:effectLst/>
                        </a:rPr>
                        <a:t>£20</a:t>
                      </a:r>
                      <a:endParaRPr lang="en-GB" sz="2000" b="0" i="0" u="none" strike="noStrike">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2819468360"/>
                  </a:ext>
                </a:extLst>
              </a:tr>
              <a:tr h="296510">
                <a:tc>
                  <a:txBody>
                    <a:bodyPr/>
                    <a:lstStyle/>
                    <a:p>
                      <a:pPr algn="l" fontAlgn="ctr">
                        <a:buNone/>
                      </a:pPr>
                      <a:r>
                        <a:rPr lang="en-GB" sz="2000" u="none" strike="noStrike">
                          <a:effectLst/>
                        </a:rPr>
                        <a:t>Equipment purchase or leasing</a:t>
                      </a:r>
                      <a:endParaRPr lang="en-GB" sz="2000" b="1" i="0" u="none" strike="noStrike">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dirty="0">
                          <a:effectLst/>
                        </a:rPr>
                        <a:t>£0</a:t>
                      </a:r>
                      <a:endParaRPr lang="en-GB" sz="2000" b="0"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3111635997"/>
                  </a:ext>
                </a:extLst>
              </a:tr>
              <a:tr h="296510">
                <a:tc>
                  <a:txBody>
                    <a:bodyPr/>
                    <a:lstStyle/>
                    <a:p>
                      <a:pPr algn="l" fontAlgn="ctr">
                        <a:buNone/>
                      </a:pPr>
                      <a:r>
                        <a:rPr lang="en-GB" sz="2000" u="none" strike="noStrike" dirty="0">
                          <a:effectLst/>
                        </a:rPr>
                        <a:t>Postage, printing, stationery</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a:effectLst/>
                        </a:rPr>
                        <a:t>£30</a:t>
                      </a:r>
                      <a:endParaRPr lang="en-GB" sz="2000" b="0" i="0" u="none" strike="noStrike">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2120376719"/>
                  </a:ext>
                </a:extLst>
              </a:tr>
              <a:tr h="296510">
                <a:tc>
                  <a:txBody>
                    <a:bodyPr/>
                    <a:lstStyle/>
                    <a:p>
                      <a:pPr algn="l" fontAlgn="ctr">
                        <a:buNone/>
                      </a:pPr>
                      <a:r>
                        <a:rPr lang="en-GB" sz="2000" u="none" strike="noStrike">
                          <a:effectLst/>
                        </a:rPr>
                        <a:t>Transport and delivery</a:t>
                      </a:r>
                      <a:endParaRPr lang="en-GB" sz="2000" b="1" i="0" u="none" strike="noStrike">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dirty="0">
                          <a:effectLst/>
                        </a:rPr>
                        <a:t>£40</a:t>
                      </a:r>
                      <a:endParaRPr lang="en-GB" sz="2000" b="0"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703544530"/>
                  </a:ext>
                </a:extLst>
              </a:tr>
              <a:tr h="296510">
                <a:tc>
                  <a:txBody>
                    <a:bodyPr/>
                    <a:lstStyle/>
                    <a:p>
                      <a:pPr algn="l" fontAlgn="ctr">
                        <a:buNone/>
                      </a:pPr>
                      <a:r>
                        <a:rPr lang="en-GB" sz="2000" u="none" strike="noStrike" dirty="0">
                          <a:effectLst/>
                        </a:rPr>
                        <a:t>Professional fees (legal, accounting etc.)</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dirty="0">
                          <a:effectLst/>
                        </a:rPr>
                        <a:t>£0</a:t>
                      </a:r>
                      <a:endParaRPr lang="en-GB" sz="2000" b="0"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2588379390"/>
                  </a:ext>
                </a:extLst>
              </a:tr>
              <a:tr h="296510">
                <a:tc>
                  <a:txBody>
                    <a:bodyPr/>
                    <a:lstStyle/>
                    <a:p>
                      <a:pPr algn="l" fontAlgn="ctr">
                        <a:buNone/>
                      </a:pPr>
                      <a:r>
                        <a:rPr lang="en-GB" sz="2000" u="none" strike="noStrike" dirty="0">
                          <a:effectLst/>
                        </a:rPr>
                        <a:t>Cost of sales (Cost of product)</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dirty="0">
                          <a:effectLst/>
                        </a:rPr>
                        <a:t>£100</a:t>
                      </a:r>
                      <a:endParaRPr lang="en-GB" sz="2000" b="0"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868934726"/>
                  </a:ext>
                </a:extLst>
              </a:tr>
              <a:tr h="296510">
                <a:tc>
                  <a:txBody>
                    <a:bodyPr/>
                    <a:lstStyle/>
                    <a:p>
                      <a:pPr algn="l" fontAlgn="ctr">
                        <a:buNone/>
                      </a:pPr>
                      <a:r>
                        <a:rPr lang="en-GB" sz="2000" u="none" strike="noStrike" dirty="0">
                          <a:effectLst/>
                        </a:rPr>
                        <a:t>Wages your own</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dirty="0">
                          <a:effectLst/>
                        </a:rPr>
                        <a:t>£0</a:t>
                      </a:r>
                      <a:endParaRPr lang="en-GB" sz="2000" b="0"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549046071"/>
                  </a:ext>
                </a:extLst>
              </a:tr>
              <a:tr h="296510">
                <a:tc>
                  <a:txBody>
                    <a:bodyPr/>
                    <a:lstStyle/>
                    <a:p>
                      <a:pPr algn="l" fontAlgn="ctr">
                        <a:buNone/>
                      </a:pPr>
                      <a:r>
                        <a:rPr lang="en-GB" sz="2000" u="none" strike="noStrike" dirty="0">
                          <a:effectLst/>
                        </a:rPr>
                        <a:t>Staff wages</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dirty="0">
                          <a:effectLst/>
                        </a:rPr>
                        <a:t>£0</a:t>
                      </a:r>
                      <a:endParaRPr lang="en-GB" sz="2000" b="0"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1242227868"/>
                  </a:ext>
                </a:extLst>
              </a:tr>
              <a:tr h="296510">
                <a:tc>
                  <a:txBody>
                    <a:bodyPr/>
                    <a:lstStyle/>
                    <a:p>
                      <a:pPr algn="l" fontAlgn="ctr">
                        <a:buNone/>
                      </a:pPr>
                      <a:r>
                        <a:rPr lang="en-GB" sz="2000" u="none" strike="noStrike" dirty="0">
                          <a:effectLst/>
                        </a:rPr>
                        <a:t>Any other</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a:effectLst/>
                        </a:rPr>
                        <a:t>£50</a:t>
                      </a:r>
                      <a:endParaRPr lang="en-GB" sz="2000" b="0" i="0" u="none" strike="noStrike">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3925833742"/>
                  </a:ext>
                </a:extLst>
              </a:tr>
              <a:tr h="296510">
                <a:tc>
                  <a:txBody>
                    <a:bodyPr/>
                    <a:lstStyle/>
                    <a:p>
                      <a:pPr algn="l" fontAlgn="ctr">
                        <a:buNone/>
                      </a:pPr>
                      <a:r>
                        <a:rPr lang="en-GB" sz="2000" u="none" strike="noStrike" dirty="0">
                          <a:effectLst/>
                        </a:rPr>
                        <a:t>Any other</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dirty="0">
                          <a:effectLst/>
                        </a:rPr>
                        <a:t>£0</a:t>
                      </a:r>
                      <a:endParaRPr lang="en-GB" sz="2000" b="0"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extLst>
                  <a:ext uri="{0D108BD9-81ED-4DB2-BD59-A6C34878D82A}">
                    <a16:rowId xmlns:a16="http://schemas.microsoft.com/office/drawing/2014/main" val="4071464810"/>
                  </a:ext>
                </a:extLst>
              </a:tr>
              <a:tr h="296510">
                <a:tc>
                  <a:txBody>
                    <a:bodyPr/>
                    <a:lstStyle/>
                    <a:p>
                      <a:pPr algn="l" fontAlgn="ctr">
                        <a:buNone/>
                      </a:pPr>
                      <a:r>
                        <a:rPr lang="en-GB" sz="2000" u="none" strike="noStrike" dirty="0">
                          <a:effectLst/>
                        </a:rPr>
                        <a:t>Total cash out-flows (B)</a:t>
                      </a:r>
                      <a:endParaRPr lang="en-GB" sz="2000" b="1" i="0" u="none" strike="noStrike" dirty="0">
                        <a:solidFill>
                          <a:srgbClr val="000000"/>
                        </a:solidFill>
                        <a:effectLst/>
                        <a:latin typeface="Arial" panose="020B0604020202020204" pitchFamily="34" charset="0"/>
                      </a:endParaRPr>
                    </a:p>
                  </a:txBody>
                  <a:tcPr marL="0" marR="0" marT="0" marB="0" anchor="ctr">
                    <a:solidFill>
                      <a:schemeClr val="accent1">
                        <a:lumMod val="20000"/>
                        <a:lumOff val="80000"/>
                      </a:schemeClr>
                    </a:solidFill>
                  </a:tcPr>
                </a:tc>
                <a:tc>
                  <a:txBody>
                    <a:bodyPr/>
                    <a:lstStyle/>
                    <a:p>
                      <a:pPr algn="ctr" fontAlgn="ctr">
                        <a:buNone/>
                      </a:pPr>
                      <a:r>
                        <a:rPr lang="en-GB" sz="2000" u="none" strike="noStrike" dirty="0">
                          <a:effectLst/>
                        </a:rPr>
                        <a:t>£350</a:t>
                      </a:r>
                      <a:endParaRPr lang="en-GB" sz="2000" b="1" i="0" u="none" strike="noStrike" dirty="0">
                        <a:solidFill>
                          <a:srgbClr val="000000"/>
                        </a:solidFill>
                        <a:effectLst/>
                        <a:latin typeface="Arial" panose="020B0604020202020204" pitchFamily="34" charset="0"/>
                      </a:endParaRPr>
                    </a:p>
                  </a:txBody>
                  <a:tcPr marL="0" marR="0" marT="0" marB="0" anchor="ctr">
                    <a:gradFill flip="none" rotWithShape="1">
                      <a:gsLst>
                        <a:gs pos="0">
                          <a:schemeClr val="accent1">
                            <a:lumMod val="20000"/>
                            <a:lumOff val="80000"/>
                            <a:shade val="30000"/>
                            <a:satMod val="115000"/>
                          </a:schemeClr>
                        </a:gs>
                        <a:gs pos="50000">
                          <a:schemeClr val="accent1">
                            <a:lumMod val="20000"/>
                            <a:lumOff val="80000"/>
                            <a:shade val="67500"/>
                            <a:satMod val="115000"/>
                          </a:schemeClr>
                        </a:gs>
                        <a:gs pos="100000">
                          <a:schemeClr val="accent1">
                            <a:lumMod val="20000"/>
                            <a:lumOff val="80000"/>
                            <a:shade val="100000"/>
                            <a:satMod val="115000"/>
                          </a:schemeClr>
                        </a:gs>
                      </a:gsLst>
                      <a:lin ang="18900000" scaled="1"/>
                      <a:tileRect/>
                    </a:gradFill>
                  </a:tcPr>
                </a:tc>
                <a:extLst>
                  <a:ext uri="{0D108BD9-81ED-4DB2-BD59-A6C34878D82A}">
                    <a16:rowId xmlns:a16="http://schemas.microsoft.com/office/drawing/2014/main" val="3094713000"/>
                  </a:ext>
                </a:extLst>
              </a:tr>
              <a:tr h="317768">
                <a:tc>
                  <a:txBody>
                    <a:bodyPr/>
                    <a:lstStyle/>
                    <a:p>
                      <a:pPr algn="l" fontAlgn="b">
                        <a:buNone/>
                      </a:pPr>
                      <a:r>
                        <a:rPr lang="en-GB" sz="2000" u="none" strike="noStrike" dirty="0">
                          <a:effectLst/>
                        </a:rPr>
                        <a:t> </a:t>
                      </a:r>
                      <a:endParaRPr lang="en-GB" sz="2000" b="0" i="0" u="none" strike="noStrike" dirty="0">
                        <a:solidFill>
                          <a:srgbClr val="000000"/>
                        </a:solidFill>
                        <a:effectLst/>
                        <a:latin typeface="Arial" panose="020B0604020202020204" pitchFamily="34" charset="0"/>
                      </a:endParaRPr>
                    </a:p>
                  </a:txBody>
                  <a:tcPr marL="0" marR="0" marT="0" marB="0" anchor="b">
                    <a:solidFill>
                      <a:schemeClr val="accent1">
                        <a:lumMod val="20000"/>
                        <a:lumOff val="80000"/>
                      </a:schemeClr>
                    </a:solidFill>
                  </a:tcPr>
                </a:tc>
                <a:tc>
                  <a:txBody>
                    <a:bodyPr/>
                    <a:lstStyle/>
                    <a:p>
                      <a:pPr algn="ctr" fontAlgn="ctr">
                        <a:buNone/>
                      </a:pPr>
                      <a:r>
                        <a:rPr lang="en-GB" sz="2000" u="none" strike="noStrike" dirty="0">
                          <a:effectLst/>
                        </a:rPr>
                        <a:t> </a:t>
                      </a:r>
                      <a:endParaRPr lang="en-GB" sz="2000" b="0" i="0" u="none" strike="noStrike" dirty="0">
                        <a:solidFill>
                          <a:srgbClr val="000000"/>
                        </a:solidFill>
                        <a:effectLst/>
                        <a:latin typeface="Arial" panose="020B0604020202020204" pitchFamily="34" charset="0"/>
                      </a:endParaRPr>
                    </a:p>
                  </a:txBody>
                  <a:tcPr marL="0" marR="0" marT="0" marB="0" anchor="ctr">
                    <a:gradFill flip="none" rotWithShape="1">
                      <a:gsLst>
                        <a:gs pos="0">
                          <a:schemeClr val="accent1">
                            <a:lumMod val="20000"/>
                            <a:lumOff val="80000"/>
                            <a:shade val="30000"/>
                            <a:satMod val="115000"/>
                          </a:schemeClr>
                        </a:gs>
                        <a:gs pos="50000">
                          <a:schemeClr val="accent1">
                            <a:lumMod val="20000"/>
                            <a:lumOff val="80000"/>
                            <a:shade val="67500"/>
                            <a:satMod val="115000"/>
                          </a:schemeClr>
                        </a:gs>
                        <a:gs pos="100000">
                          <a:schemeClr val="accent1">
                            <a:lumMod val="20000"/>
                            <a:lumOff val="80000"/>
                            <a:shade val="100000"/>
                            <a:satMod val="115000"/>
                          </a:schemeClr>
                        </a:gs>
                      </a:gsLst>
                      <a:lin ang="18900000" scaled="1"/>
                      <a:tileRect/>
                    </a:gradFill>
                  </a:tcPr>
                </a:tc>
                <a:extLst>
                  <a:ext uri="{0D108BD9-81ED-4DB2-BD59-A6C34878D82A}">
                    <a16:rowId xmlns:a16="http://schemas.microsoft.com/office/drawing/2014/main" val="74882846"/>
                  </a:ext>
                </a:extLst>
              </a:tr>
              <a:tr h="494307">
                <a:tc>
                  <a:txBody>
                    <a:bodyPr/>
                    <a:lstStyle/>
                    <a:p>
                      <a:pPr algn="r" fontAlgn="ctr">
                        <a:buNone/>
                      </a:pPr>
                      <a:r>
                        <a:rPr lang="en-GB" sz="2000" u="none" strike="noStrike" dirty="0">
                          <a:effectLst/>
                        </a:rPr>
                        <a:t>Your net cash flow (A-B)</a:t>
                      </a:r>
                      <a:endParaRPr lang="en-GB" sz="2000" b="1" i="0" u="none" strike="noStrike" dirty="0">
                        <a:solidFill>
                          <a:srgbClr val="FFFFFF"/>
                        </a:solidFill>
                        <a:effectLst/>
                        <a:latin typeface="Arial" panose="020B0604020202020204" pitchFamily="34" charset="0"/>
                      </a:endParaRPr>
                    </a:p>
                  </a:txBody>
                  <a:tcPr marL="0" marR="0" marT="0" marB="0" anchor="ctr">
                    <a:gradFill flip="none" rotWithShape="1">
                      <a:gsLst>
                        <a:gs pos="0">
                          <a:schemeClr val="accent1">
                            <a:lumMod val="20000"/>
                            <a:lumOff val="80000"/>
                            <a:shade val="30000"/>
                            <a:satMod val="115000"/>
                          </a:schemeClr>
                        </a:gs>
                        <a:gs pos="50000">
                          <a:schemeClr val="accent1">
                            <a:lumMod val="20000"/>
                            <a:lumOff val="80000"/>
                            <a:shade val="67500"/>
                            <a:satMod val="115000"/>
                          </a:schemeClr>
                        </a:gs>
                        <a:gs pos="100000">
                          <a:schemeClr val="accent1">
                            <a:lumMod val="20000"/>
                            <a:lumOff val="80000"/>
                            <a:shade val="100000"/>
                            <a:satMod val="115000"/>
                          </a:schemeClr>
                        </a:gs>
                      </a:gsLst>
                      <a:path path="circle">
                        <a:fillToRect r="100000" b="100000"/>
                      </a:path>
                      <a:tileRect l="-100000" t="-100000"/>
                    </a:gradFill>
                  </a:tcPr>
                </a:tc>
                <a:tc>
                  <a:txBody>
                    <a:bodyPr/>
                    <a:lstStyle/>
                    <a:p>
                      <a:pPr algn="ctr" fontAlgn="ctr">
                        <a:buNone/>
                      </a:pPr>
                      <a:r>
                        <a:rPr lang="en-GB" sz="2000" u="none" strike="noStrike" dirty="0">
                          <a:effectLst/>
                        </a:rPr>
                        <a:t>£550</a:t>
                      </a:r>
                      <a:endParaRPr lang="en-GB" sz="2000" b="1" i="0" u="none" strike="noStrike" dirty="0">
                        <a:solidFill>
                          <a:srgbClr val="000000"/>
                        </a:solidFill>
                        <a:effectLst/>
                        <a:latin typeface="Arial" panose="020B0604020202020204" pitchFamily="34" charset="0"/>
                      </a:endParaRPr>
                    </a:p>
                  </a:txBody>
                  <a:tcPr marL="0" marR="0" marT="0" marB="0" anchor="ctr">
                    <a:gradFill flip="none" rotWithShape="1">
                      <a:gsLst>
                        <a:gs pos="0">
                          <a:schemeClr val="accent1">
                            <a:lumMod val="20000"/>
                            <a:lumOff val="80000"/>
                            <a:shade val="30000"/>
                            <a:satMod val="115000"/>
                          </a:schemeClr>
                        </a:gs>
                        <a:gs pos="50000">
                          <a:schemeClr val="accent1">
                            <a:lumMod val="20000"/>
                            <a:lumOff val="80000"/>
                            <a:shade val="67500"/>
                            <a:satMod val="115000"/>
                          </a:schemeClr>
                        </a:gs>
                        <a:gs pos="100000">
                          <a:schemeClr val="accent1">
                            <a:lumMod val="20000"/>
                            <a:lumOff val="80000"/>
                            <a:shade val="100000"/>
                            <a:satMod val="115000"/>
                          </a:schemeClr>
                        </a:gs>
                      </a:gsLst>
                      <a:path path="circle">
                        <a:fillToRect r="100000" b="100000"/>
                      </a:path>
                      <a:tileRect l="-100000" t="-100000"/>
                    </a:gradFill>
                  </a:tcPr>
                </a:tc>
                <a:extLst>
                  <a:ext uri="{0D108BD9-81ED-4DB2-BD59-A6C34878D82A}">
                    <a16:rowId xmlns:a16="http://schemas.microsoft.com/office/drawing/2014/main" val="3682559845"/>
                  </a:ext>
                </a:extLst>
              </a:tr>
              <a:tr h="88953">
                <a:tc>
                  <a:txBody>
                    <a:bodyPr/>
                    <a:lstStyle/>
                    <a:p>
                      <a:pPr algn="l" fontAlgn="b">
                        <a:buNone/>
                      </a:pPr>
                      <a:r>
                        <a:rPr lang="en-GB" sz="600" u="none" strike="noStrike" dirty="0">
                          <a:effectLst/>
                        </a:rPr>
                        <a:t> </a:t>
                      </a:r>
                      <a:endParaRPr lang="en-GB"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ctr">
                        <a:buNone/>
                      </a:pPr>
                      <a:r>
                        <a:rPr lang="en-GB" sz="600" u="none" strike="noStrike" dirty="0">
                          <a:effectLst/>
                        </a:rPr>
                        <a:t> </a:t>
                      </a:r>
                      <a:endParaRPr lang="en-GB" sz="600" b="1" i="0" u="none" strike="noStrike" dirty="0">
                        <a:solidFill>
                          <a:srgbClr val="000000"/>
                        </a:solidFill>
                        <a:effectLst/>
                        <a:latin typeface="Arial" panose="020B0604020202020204" pitchFamily="34" charset="0"/>
                      </a:endParaRPr>
                    </a:p>
                  </a:txBody>
                  <a:tcPr marL="0" marR="0" marT="0" marB="0" anchor="ctr"/>
                </a:tc>
                <a:extLst>
                  <a:ext uri="{0D108BD9-81ED-4DB2-BD59-A6C34878D82A}">
                    <a16:rowId xmlns:a16="http://schemas.microsoft.com/office/drawing/2014/main" val="1755875405"/>
                  </a:ext>
                </a:extLst>
              </a:tr>
            </a:tbl>
          </a:graphicData>
        </a:graphic>
      </p:graphicFrame>
    </p:spTree>
    <p:extLst>
      <p:ext uri="{BB962C8B-B14F-4D97-AF65-F5344CB8AC3E}">
        <p14:creationId xmlns:p14="http://schemas.microsoft.com/office/powerpoint/2010/main" val="4161039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23105957-629D-6A24-990B-B786A2DFB5CC}"/>
              </a:ext>
            </a:extLst>
          </p:cNvPr>
          <p:cNvSpPr>
            <a:spLocks noGrp="1" noChangeArrowheads="1"/>
          </p:cNvSpPr>
          <p:nvPr>
            <p:ph type="ctrTitle"/>
          </p:nvPr>
        </p:nvSpPr>
        <p:spPr bwMode="auto">
          <a:xfrm>
            <a:off x="-6513095" y="-994611"/>
            <a:ext cx="24833179" cy="785261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228528" rIns="91440" bIns="50784" numCol="1" anchorCtr="0" compatLnSpc="1">
            <a:prstTxWarp prst="textNoShape">
              <a:avLst/>
            </a:prstTxWarp>
            <a:noAutofit/>
          </a:bodyPr>
          <a:lstStyle/>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3600" b="0" i="0" u="none" strike="noStrike" cap="none" normalizeH="0" baseline="0" dirty="0">
                <a:ln>
                  <a:noFill/>
                </a:ln>
                <a:effectLst/>
                <a:latin typeface="Aptos Slab ExtraBold" panose="020F0502020204030204" pitchFamily="34" charset="0"/>
                <a:ea typeface="ADLaM Display" panose="02010000000000000000" pitchFamily="2" charset="0"/>
                <a:cs typeface="ADLaM Display" panose="02010000000000000000" pitchFamily="2" charset="0"/>
              </a:rPr>
              <a:t>References</a:t>
            </a:r>
          </a:p>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society, </a:t>
            </a:r>
            <a:r>
              <a:rPr kumimoji="0" lang="en-GB" altLang="en-US" sz="3200" b="0" i="0" u="none" strike="noStrike" cap="none" normalizeH="0" baseline="0" dirty="0" err="1">
                <a:ln>
                  <a:noFill/>
                </a:ln>
                <a:effectLst/>
                <a:latin typeface="Arial" panose="020B0604020202020204" pitchFamily="34" charset="0"/>
                <a:ea typeface="Aptos" panose="020B0004020202020204" pitchFamily="34" charset="0"/>
                <a:cs typeface="Arial" panose="020B0604020202020204" pitchFamily="34" charset="0"/>
              </a:rPr>
              <a:t>n.e</a:t>
            </a: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(2025). </a:t>
            </a:r>
            <a:r>
              <a:rPr kumimoji="0" lang="en-GB" altLang="en-US" sz="32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eczema.org. </a:t>
            </a:r>
            <a:b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b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Available at: </a:t>
            </a:r>
            <a:r>
              <a:rPr kumimoji="0" lang="en-GB" altLang="en-US" sz="3200" b="0" i="0" u="sng"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https://eczema.org/information-and-advice/</a:t>
            </a:r>
            <a:b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b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(Accessed 24 </a:t>
            </a:r>
            <a:r>
              <a:rPr kumimoji="0" lang="en-GB" altLang="en-US" sz="3200" b="0" i="0" u="none" strike="noStrike" cap="none" normalizeH="0" baseline="0" dirty="0" err="1">
                <a:ln>
                  <a:noFill/>
                </a:ln>
                <a:effectLst/>
                <a:latin typeface="Arial" panose="020B0604020202020204" pitchFamily="34" charset="0"/>
                <a:ea typeface="Aptos" panose="020B0004020202020204" pitchFamily="34" charset="0"/>
                <a:cs typeface="Arial" panose="020B0604020202020204" pitchFamily="34" charset="0"/>
              </a:rPr>
              <a:t>october</a:t>
            </a: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2025).  </a:t>
            </a:r>
            <a:endParaRPr kumimoji="0" lang="en-GB" altLang="en-US" sz="3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3200" b="0" i="0" u="none" strike="noStrike" cap="none" normalizeH="0" baseline="0" dirty="0" err="1">
                <a:ln>
                  <a:noFill/>
                </a:ln>
                <a:effectLst/>
                <a:latin typeface="Arial" panose="020B0604020202020204" pitchFamily="34" charset="0"/>
                <a:ea typeface="Aptos" panose="020B0004020202020204" pitchFamily="34" charset="0"/>
                <a:cs typeface="Arial" panose="020B0604020202020204" pitchFamily="34" charset="0"/>
              </a:rPr>
              <a:t>Tefu</a:t>
            </a: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 2025, What’s causing the shortage. Available on: https://www.isivunonaturals.com/blogs/news/unrefinedsheabuttersouthafrica (Accessed 22 October 2025)</a:t>
            </a:r>
            <a:endParaRPr kumimoji="0" lang="en-GB" altLang="en-US" sz="3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ONS (2024) Consumer price inflation, Census 2021. Available at: </a:t>
            </a: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2"/>
              </a:rPr>
              <a:t>https://www.ons.gov.uk/economy/inflationandpriceindices/articles/consumerpriceinflationupdatingweights/2024</a:t>
            </a: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(Accessed10 November 2025)</a:t>
            </a:r>
            <a:endParaRPr kumimoji="0" lang="en-GB" altLang="en-US" sz="3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NHS (2023) Eczema (Atopic Dermatitis). Available at: </a:t>
            </a: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3"/>
              </a:rPr>
              <a:t>https://www.nhs.uk/conditions/atopic-eczema/</a:t>
            </a: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(Accessed 22 October 2025)</a:t>
            </a:r>
            <a:endParaRPr kumimoji="0" lang="en-GB" altLang="en-US" sz="3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Forbes (2025) Social Media Marketing: The Ultimate Guid. Available at: </a:t>
            </a: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4"/>
              </a:rPr>
              <a:t>https://www.forbes.com/advisor/business/social-media-marketing/</a:t>
            </a: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(Accessed 9 November 2025)</a:t>
            </a:r>
            <a:endParaRPr kumimoji="0" lang="en-GB" altLang="en-US" sz="3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GOV.UK (2021) Making cosmetic products available to consumers in Great Britain Available at:  </a:t>
            </a: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5"/>
              </a:rPr>
              <a:t>https://www.gov.uk/guidance/making-cosmetic-products-available-to-consumers-in-great-britain</a:t>
            </a: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(Accessed 10 November 2025)</a:t>
            </a:r>
            <a:endParaRPr kumimoji="0" lang="en-GB" altLang="en-US" sz="3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Defra (2024) Sustainable Packaging Report 2024. Department for Environment, Food &amp; Rural Affairs. Available at: </a:t>
            </a: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6"/>
              </a:rPr>
              <a:t>https://www.gov.uk/government/publications/defras-annual-report-and-accounts-2024-to-2025</a:t>
            </a:r>
            <a:r>
              <a:rPr kumimoji="0" lang="en-GB" altLang="en-US" sz="32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(Accessed 10 November 2025</a:t>
            </a:r>
            <a:r>
              <a:rPr kumimoji="0" lang="en-GB" altLang="en-US" sz="3200" b="0" i="0" u="none" strike="noStrike" cap="none" normalizeH="0" baseline="0" dirty="0">
                <a:ln>
                  <a:noFill/>
                </a:ln>
                <a:effectLst/>
                <a:latin typeface="Aptos" panose="020B0004020202020204" pitchFamily="34" charset="0"/>
                <a:ea typeface="Aptos" panose="020B0004020202020204" pitchFamily="34" charset="0"/>
                <a:cs typeface="Times New Roman" panose="02020603050405020304" pitchFamily="18" charset="0"/>
              </a:rPr>
              <a:t>)</a:t>
            </a:r>
            <a:endParaRPr kumimoji="0" lang="en-GB" altLang="en-US" sz="32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959484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ffeb769dbc93d2f9fbf2eef0d6b72664">
  <xsd:schema xmlns:xsd="http://www.w3.org/2001/XMLSchema" xmlns:xs="http://www.w3.org/2001/XMLSchema" xmlns:p="http://schemas.microsoft.com/office/2006/metadata/properties" xmlns:ns3="0085e1a2-9cbf-4b92-866b-21f3c89040b6" targetNamespace="http://schemas.microsoft.com/office/2006/metadata/properties" ma:root="true" ma:fieldsID="a64a4cabb4bd01f656d838a5cfad2272"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2BEF34C3-C16E-4280-A901-48A54E19C5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DEBE8A5-A388-423A-A933-5A8C9366F5AE}">
  <ds:schemaRefs>
    <ds:schemaRef ds:uri="http://schemas.microsoft.com/sharepoint/v3/contenttype/forms"/>
  </ds:schemaRefs>
</ds:datastoreItem>
</file>

<file path=customXml/itemProps3.xml><?xml version="1.0" encoding="utf-8"?>
<ds:datastoreItem xmlns:ds="http://schemas.openxmlformats.org/officeDocument/2006/customXml" ds:itemID="{4EC8C08E-A625-4A4C-927D-6FAE77B415AB}">
  <ds:schemaRefs>
    <ds:schemaRef ds:uri="0085e1a2-9cbf-4b92-866b-21f3c89040b6"/>
    <ds:schemaRef ds:uri="http://www.w3.org/XML/1998/namespace"/>
    <ds:schemaRef ds:uri="http://schemas.openxmlformats.org/package/2006/metadata/core-properties"/>
    <ds:schemaRef ds:uri="http://schemas.microsoft.com/office/2006/metadata/properties"/>
    <ds:schemaRef ds:uri="http://purl.org/dc/elements/1.1/"/>
    <ds:schemaRef ds:uri="http://schemas.microsoft.com/office/2006/documentManagement/types"/>
    <ds:schemaRef ds:uri="http://purl.org/dc/dcmitype/"/>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TM04033925[[fn=Droplet]]</Template>
  <TotalTime>716</TotalTime>
  <Words>1547</Words>
  <Application>Microsoft Office PowerPoint</Application>
  <PresentationFormat>Widescreen</PresentationFormat>
  <Paragraphs>133</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Algerian</vt:lpstr>
      <vt:lpstr>Aptos</vt:lpstr>
      <vt:lpstr>Aptos Slab ExtraBold</vt:lpstr>
      <vt:lpstr>Arial</vt:lpstr>
      <vt:lpstr>Symbol</vt:lpstr>
      <vt:lpstr>Tw Cen MT</vt:lpstr>
      <vt:lpstr>Droplet</vt:lpstr>
      <vt:lpstr>PowerPoint Presentation</vt:lpstr>
      <vt:lpstr>Zahra’s Pure Relief Balm</vt:lpstr>
      <vt:lpstr>            </vt:lpstr>
      <vt:lpstr>PowerPoint Presentation</vt:lpstr>
      <vt:lpstr>PESTLE Analysis </vt:lpstr>
      <vt:lpstr>Marketing Strategies </vt:lpstr>
      <vt:lpstr>PowerPoint Presentation</vt:lpstr>
      <vt:lpstr>References society, n.e, (2025). eczema.org.  Available at: https://eczema.org/information-and-advice/ (Accessed 24 october 2025).   Tefu , 2025, What’s causing the shortage. Available on: https://www.isivunonaturals.com/blogs/news/unrefinedsheabuttersouthafrica (Accessed 22 October 2025)  ONS (2024) Consumer price inflation, Census 2021. Available at: https://www.ons.gov.uk/economy/inflationandpriceindices/articles/consumerpriceinflationupdatingweights/2024 (Accessed10 November 2025) NHS (2023) Eczema (Atopic Dermatitis). Available at: https://www.nhs.uk/conditions/atopic-eczema/  (Accessed 22 October 2025) Forbes (2025) Social Media Marketing: The Ultimate Guid. Available at: https://www.forbes.com/advisor/business/social-media-marketing/                       (Accessed 9 November 2025) GOV.UK (2021) Making cosmetic products available to consumers in Great Britain Available at:  https://www.gov.uk/guidance/making-cosmetic-products-available-to-consumers-in-great-britain (Accessed 10 November 2025) Defra (2024) Sustainable Packaging Report 2024. Department for Environment, Food &amp; Rural Affairs. Available at: https://www.gov.uk/government/publications/defras-annual-report-and-accounts-2024-to-2025 (Accessed 10 November 2025)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Fathimah Zahra (2407304)</dc:creator>
  <cp:lastModifiedBy>Fathimah Zahra (2407304)</cp:lastModifiedBy>
  <cp:revision>1</cp:revision>
  <dcterms:created xsi:type="dcterms:W3CDTF">2025-11-13T23:43:48Z</dcterms:created>
  <dcterms:modified xsi:type="dcterms:W3CDTF">2025-11-14T11:39:59Z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