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5" r:id="rId1"/>
  </p:sldMasterIdLst>
  <p:notesMasterIdLst>
    <p:notesMasterId r:id="rId17"/>
  </p:notesMasterIdLst>
  <p:handoutMasterIdLst>
    <p:handoutMasterId r:id="rId18"/>
  </p:handoutMasterIdLst>
  <p:sldIdLst>
    <p:sldId id="286" r:id="rId2"/>
    <p:sldId id="296" r:id="rId3"/>
    <p:sldId id="257" r:id="rId4"/>
    <p:sldId id="258" r:id="rId5"/>
    <p:sldId id="270" r:id="rId6"/>
    <p:sldId id="263" r:id="rId7"/>
    <p:sldId id="292" r:id="rId8"/>
    <p:sldId id="275" r:id="rId9"/>
    <p:sldId id="291" r:id="rId10"/>
    <p:sldId id="264" r:id="rId11"/>
    <p:sldId id="277" r:id="rId12"/>
    <p:sldId id="280" r:id="rId13"/>
    <p:sldId id="293" r:id="rId14"/>
    <p:sldId id="294" r:id="rId15"/>
    <p:sldId id="295" r:id="rId16"/>
  </p:sldIdLst>
  <p:sldSz cx="9144000" cy="6858000" type="screen4x3"/>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891" autoAdjust="0"/>
  </p:normalViewPr>
  <p:slideViewPr>
    <p:cSldViewPr>
      <p:cViewPr varScale="1">
        <p:scale>
          <a:sx n="68" d="100"/>
          <a:sy n="68" d="100"/>
        </p:scale>
        <p:origin x="1446" y="5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a:ex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smtClean="0"/>
              <a:pPr>
                <a:defRPr/>
              </a:pPr>
              <a:t>1</a:t>
            </a:fld>
            <a:endParaRPr lang="en-US" altLang="en-US"/>
          </a:p>
        </p:txBody>
      </p:sp>
    </p:spTree>
    <p:extLst>
      <p:ext uri="{BB962C8B-B14F-4D97-AF65-F5344CB8AC3E}">
        <p14:creationId xmlns:p14="http://schemas.microsoft.com/office/powerpoint/2010/main" val="14760962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Iyesha</a:t>
            </a:r>
          </a:p>
          <a:p>
            <a:r>
              <a:rPr lang="en-GB" dirty="0"/>
              <a:t>Hello and welcome to Springing Ur Step. My name is Iyesha Thomas and I am one of the investors and the General Manager of Spring in your step. This means not only must I know the facilities inside out but also the staff and its workings.</a:t>
            </a:r>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smtClean="0"/>
              <a:pPr>
                <a:defRPr/>
              </a:pPr>
              <a:t>2</a:t>
            </a:fld>
            <a:endParaRPr lang="en-US" altLang="en-US"/>
          </a:p>
        </p:txBody>
      </p:sp>
    </p:spTree>
    <p:extLst>
      <p:ext uri="{BB962C8B-B14F-4D97-AF65-F5344CB8AC3E}">
        <p14:creationId xmlns:p14="http://schemas.microsoft.com/office/powerpoint/2010/main" val="7871521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3</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Iyesha: Springing Ur step is more than just the average trampoline park, we are more than just 2 hours of bouncing around. We are more than just another franchise eager to entice </a:t>
            </a:r>
            <a:r>
              <a:rPr lang="en-US" altLang="en-US" dirty="0" err="1"/>
              <a:t>parebts</a:t>
            </a:r>
            <a:r>
              <a:rPr lang="en-US" altLang="en-US" dirty="0"/>
              <a:t> with all the latest rock walls and giant sponge pits, not that we wont have them. Just that there is more to us. We aim to boost the more impoverished arears and give children </a:t>
            </a:r>
            <a:r>
              <a:rPr lang="en-US" altLang="en-US" dirty="0" err="1"/>
              <a:t>whos</a:t>
            </a:r>
            <a:r>
              <a:rPr lang="en-US" altLang="en-US" dirty="0"/>
              <a:t> parents wouldn’t usually get the opportunity to visit themed </a:t>
            </a:r>
            <a:r>
              <a:rPr lang="en-US" altLang="en-US" dirty="0" err="1"/>
              <a:t>centres</a:t>
            </a:r>
            <a:r>
              <a:rPr lang="en-US" altLang="en-US" dirty="0"/>
              <a:t> the chance to do so.</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4</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Iyesha: As you can see the company consist of 5 partners. We have all invested an equal amount in the business and will be taking equal responsibility for any loans or investments received. We are a cooperative business, and we will be running and maintain the site grounds and the inner workings ourselves, with the help of a few additional employees that we hope to get from the local community.</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5</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Rahim: notes???</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6</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Iyesha: We are specifically launching in specific arears in order to get at our target customer. The customers we aim to receive will be from low income house holds, ranging from single parent incomes to working income. We aim to establish a relationship with local government funded schools and after school operating in the arear. We also aim to get the attention of local businesses and cooperate group, with the intentions of getting them booked into the meeting rooms and cooperate activities we offer.</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7</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Misbah: notes ?</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8</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Iyesha: In the month leading up to the launch day, we will be on the front line handing out flyers. We will be handing them out to schools, local businesses, shops and shopping centers. We aim to reach just under 3 and a half thousand children, with additional promotions planned raffles and the first 100 children getting free entry, we are all but certain we will hit our target number. This will in itself help raise the awareness of this safe and fun environment we have created for the children. </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9</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Rahim: notes?</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10</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Talib: notes???</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87FD8E4F-A0B4-4AF4-B28E-441061BD46F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867EB52-D78D-4F38-A54E-67C9F8520377}" type="slidenum">
              <a:rPr lang="en-US" altLang="en-US" smtClean="0"/>
              <a:pPr/>
              <a:t>11</a:t>
            </a:fld>
            <a:endParaRPr lang="en-US" altLang="en-US"/>
          </a:p>
        </p:txBody>
      </p:sp>
      <p:sp>
        <p:nvSpPr>
          <p:cNvPr id="24579" name="Rectangle 2">
            <a:extLst>
              <a:ext uri="{FF2B5EF4-FFF2-40B4-BE49-F238E27FC236}">
                <a16:creationId xmlns:a16="http://schemas.microsoft.com/office/drawing/2014/main" id="{9333477A-9A53-4764-8640-9139F7662204}"/>
              </a:ext>
            </a:extLst>
          </p:cNvPr>
          <p:cNvSpPr>
            <a:spLocks noGrp="1" noRot="1" noChangeAspect="1" noChangeArrowheads="1" noTextEdit="1"/>
          </p:cNvSpPr>
          <p:nvPr>
            <p:ph type="sldImg"/>
          </p:nvPr>
        </p:nvSpPr>
        <p:spPr>
          <a:ln/>
        </p:spPr>
      </p:sp>
      <p:sp>
        <p:nvSpPr>
          <p:cNvPr id="24580" name="Rectangle 3">
            <a:extLst>
              <a:ext uri="{FF2B5EF4-FFF2-40B4-BE49-F238E27FC236}">
                <a16:creationId xmlns:a16="http://schemas.microsoft.com/office/drawing/2014/main" id="{72A19F92-535C-448B-8699-8A1ED6BA699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Iyesha: We conducted a swot analysis on our future venture so that we are able to tackle any potential future changes that may occur. </a:t>
            </a:r>
          </a:p>
          <a:p>
            <a:pPr eaLnBrk="1" hangingPunct="1"/>
            <a:r>
              <a:rPr lang="en-US" altLang="en-US" dirty="0"/>
              <a:t>The customers we are aiming our facility at are not the target market for most trampoline companies as they can be pricey. </a:t>
            </a:r>
          </a:p>
          <a:p>
            <a:pPr eaLnBrk="1" hangingPunct="1"/>
            <a:r>
              <a:rPr lang="en-US" altLang="en-US" dirty="0"/>
              <a:t>However will be charging less for a similar if not better experience, local and easily accessible using local transport methods.</a:t>
            </a:r>
          </a:p>
          <a:p>
            <a:pPr eaLnBrk="1" hangingPunct="1"/>
            <a:r>
              <a:rPr lang="en-US" altLang="en-US" dirty="0"/>
              <a:t>Seeing as we are a new business and there isn’t any other built on the same models we are, there unfortunately have not been any statistics we could use to compare and predict future profits, even though thousands have opened since 2014.</a:t>
            </a:r>
          </a:p>
          <a:p>
            <a:pPr eaLnBrk="1" hangingPunct="1"/>
            <a:r>
              <a:rPr lang="en-US" altLang="en-US" dirty="0"/>
              <a:t>We have looked into potentially gaining funding so that we can open a sensory room, this room will be specifically created for children who benefit from this particular therapy, we understand there is a need for more specially designed play rooms for different receptive needs. We also have the option to create a creche and nursery, both with the use of the governments 15 hours free childcare scheme and local registered childminders and nursery teachers.</a:t>
            </a:r>
          </a:p>
          <a:p>
            <a:pPr eaLnBrk="1" hangingPunct="1"/>
            <a:r>
              <a:rPr lang="en-US" altLang="en-US" dirty="0"/>
              <a:t>Our main threats are other companies, they may try to duplicate our concept and thereby try to secure locations before we do, however with </a:t>
            </a:r>
            <a:r>
              <a:rPr lang="en-US" altLang="en-US" dirty="0" err="1"/>
              <a:t>brexi</a:t>
            </a:r>
            <a:r>
              <a:rPr lang="en-US" altLang="en-US" dirty="0"/>
              <a:t> we see a slope in the amount of money parents will be willing to spend on extra activities, we however are willing to downsize to keep our facility open, something that many are not willing to do.</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35D1E308-DA9A-4A7D-A82C-F9C36EC9290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9632007-EC56-4A46-A998-EEF1977D397A}" type="slidenum">
              <a:rPr lang="en-US" altLang="en-US" smtClean="0"/>
              <a:pPr/>
              <a:t>12</a:t>
            </a:fld>
            <a:endParaRPr lang="en-US" altLang="en-US"/>
          </a:p>
        </p:txBody>
      </p:sp>
      <p:sp>
        <p:nvSpPr>
          <p:cNvPr id="26627" name="Rectangle 2">
            <a:extLst>
              <a:ext uri="{FF2B5EF4-FFF2-40B4-BE49-F238E27FC236}">
                <a16:creationId xmlns:a16="http://schemas.microsoft.com/office/drawing/2014/main" id="{C7911043-2B0B-4CA5-B095-138D08C671E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B5B3C746-7648-4020-893E-880B16BD662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Iyesha: After doing a pestle, we came to the conclusion that with all the factors calculated in, we were still willing to go ahead and open the business. </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Rahim: notes???</a:t>
            </a:r>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smtClean="0"/>
              <a:pPr>
                <a:defRPr/>
              </a:pPr>
              <a:t>13</a:t>
            </a:fld>
            <a:endParaRPr lang="en-US" altLang="en-US"/>
          </a:p>
        </p:txBody>
      </p:sp>
    </p:spTree>
    <p:extLst>
      <p:ext uri="{BB962C8B-B14F-4D97-AF65-F5344CB8AC3E}">
        <p14:creationId xmlns:p14="http://schemas.microsoft.com/office/powerpoint/2010/main" val="11092645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05E39D07-BEA6-47F5-B325-E6BD60AD67D0}" type="datetime7">
              <a:rPr lang="en-GB" altLang="en-US" smtClean="0"/>
              <a:t>Jan-19</a:t>
            </a:fld>
            <a:endParaRPr lang="en-GB" altLang="en-US"/>
          </a:p>
        </p:txBody>
      </p:sp>
      <p:sp>
        <p:nvSpPr>
          <p:cNvPr id="5" name="Footer Placeholder 4"/>
          <p:cNvSpPr>
            <a:spLocks noGrp="1"/>
          </p:cNvSpPr>
          <p:nvPr>
            <p:ph type="ftr" sz="quarter" idx="11"/>
          </p:nvPr>
        </p:nvSpPr>
        <p:spPr/>
        <p:txBody>
          <a:bodyPr/>
          <a:lstStyle/>
          <a:p>
            <a:pPr>
              <a:defRPr/>
            </a:pPr>
            <a:r>
              <a:rPr lang="en-GB" altLang="en-US"/>
              <a:t>Managing Enterprise in the 21st century </a:t>
            </a:r>
          </a:p>
        </p:txBody>
      </p:sp>
      <p:sp>
        <p:nvSpPr>
          <p:cNvPr id="6" name="Slide Number Placeholder 5"/>
          <p:cNvSpPr>
            <a:spLocks noGrp="1"/>
          </p:cNvSpPr>
          <p:nvPr>
            <p:ph type="sldNum" sz="quarter" idx="12"/>
          </p:nvPr>
        </p:nvSpPr>
        <p:spPr/>
        <p:txBody>
          <a:bodyPr/>
          <a:lstStyle/>
          <a:p>
            <a:pPr>
              <a:defRPr/>
            </a:pPr>
            <a:fld id="{2F733F99-5C49-4C7A-AF84-B7546E8A6B51}" type="slidenum">
              <a:rPr lang="en-GB" altLang="en-US" smtClean="0"/>
              <a:pPr>
                <a:defRPr/>
              </a:pPr>
              <a:t>‹#›</a:t>
            </a:fld>
            <a:endParaRPr lang="en-GB" altLang="en-US"/>
          </a:p>
        </p:txBody>
      </p:sp>
    </p:spTree>
    <p:extLst>
      <p:ext uri="{BB962C8B-B14F-4D97-AF65-F5344CB8AC3E}">
        <p14:creationId xmlns:p14="http://schemas.microsoft.com/office/powerpoint/2010/main" val="20186177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60E82720-F736-4F22-8E67-F8ABA29E983D}" type="datetime7">
              <a:rPr lang="en-GB" altLang="en-US" smtClean="0"/>
              <a:t>Jan-19</a:t>
            </a:fld>
            <a:endParaRPr lang="en-GB" altLang="en-US"/>
          </a:p>
        </p:txBody>
      </p:sp>
      <p:sp>
        <p:nvSpPr>
          <p:cNvPr id="5" name="Footer Placeholder 4"/>
          <p:cNvSpPr>
            <a:spLocks noGrp="1"/>
          </p:cNvSpPr>
          <p:nvPr>
            <p:ph type="ftr" sz="quarter" idx="11"/>
          </p:nvPr>
        </p:nvSpPr>
        <p:spPr/>
        <p:txBody>
          <a:bodyPr/>
          <a:lstStyle/>
          <a:p>
            <a:pPr>
              <a:defRPr/>
            </a:pPr>
            <a:r>
              <a:rPr lang="en-GB" altLang="en-US"/>
              <a:t>Managing Enterprise in the 21st century </a:t>
            </a:r>
          </a:p>
        </p:txBody>
      </p:sp>
      <p:sp>
        <p:nvSpPr>
          <p:cNvPr id="6" name="Slide Number Placeholder 5"/>
          <p:cNvSpPr>
            <a:spLocks noGrp="1"/>
          </p:cNvSpPr>
          <p:nvPr>
            <p:ph type="sldNum" sz="quarter" idx="12"/>
          </p:nvPr>
        </p:nvSpPr>
        <p:spPr/>
        <p:txBody>
          <a:bodyPr/>
          <a:lstStyle/>
          <a:p>
            <a:pPr>
              <a:defRPr/>
            </a:pPr>
            <a:fld id="{101007CA-6A5A-466A-BC7B-D9FB033B9BF6}" type="slidenum">
              <a:rPr lang="en-GB" altLang="en-US" smtClean="0"/>
              <a:pPr>
                <a:defRPr/>
              </a:pPr>
              <a:t>‹#›</a:t>
            </a:fld>
            <a:endParaRPr lang="en-GB" altLang="en-US"/>
          </a:p>
        </p:txBody>
      </p:sp>
    </p:spTree>
    <p:extLst>
      <p:ext uri="{BB962C8B-B14F-4D97-AF65-F5344CB8AC3E}">
        <p14:creationId xmlns:p14="http://schemas.microsoft.com/office/powerpoint/2010/main" val="22036982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2CC0B14D-547A-4819-B828-DF039C73C605}" type="datetime7">
              <a:rPr lang="en-GB" altLang="en-US" smtClean="0"/>
              <a:t>Jan-19</a:t>
            </a:fld>
            <a:endParaRPr lang="en-GB" altLang="en-US"/>
          </a:p>
        </p:txBody>
      </p:sp>
      <p:sp>
        <p:nvSpPr>
          <p:cNvPr id="5" name="Footer Placeholder 4"/>
          <p:cNvSpPr>
            <a:spLocks noGrp="1"/>
          </p:cNvSpPr>
          <p:nvPr>
            <p:ph type="ftr" sz="quarter" idx="11"/>
          </p:nvPr>
        </p:nvSpPr>
        <p:spPr/>
        <p:txBody>
          <a:bodyPr/>
          <a:lstStyle/>
          <a:p>
            <a:r>
              <a:rPr lang="en-GB"/>
              <a:t>Managing Enterprise in the 21st century </a:t>
            </a:r>
            <a:endParaRPr lang="en-US" dirty="0"/>
          </a:p>
        </p:txBody>
      </p:sp>
      <p:sp>
        <p:nvSpPr>
          <p:cNvPr id="6" name="Slide Number Placeholder 5"/>
          <p:cNvSpPr>
            <a:spLocks noGrp="1"/>
          </p:cNvSpPr>
          <p:nvPr>
            <p:ph type="sldNum" sz="quarter" idx="12"/>
          </p:nvPr>
        </p:nvSpPr>
        <p:spPr/>
        <p:txBody>
          <a:bodyPr/>
          <a:lstStyle/>
          <a:p>
            <a:pPr>
              <a:defRPr/>
            </a:pPr>
            <a:fld id="{B597A0D0-E8BB-4015-B311-33B1E3A1E815}" type="slidenum">
              <a:rPr lang="en-GB" altLang="en-US" smtClean="0"/>
              <a:pPr>
                <a:defRPr/>
              </a:pPr>
              <a:t>‹#›</a:t>
            </a:fld>
            <a:endParaRPr lang="en-GB" altLang="en-US"/>
          </a:p>
        </p:txBody>
      </p:sp>
    </p:spTree>
    <p:extLst>
      <p:ext uri="{BB962C8B-B14F-4D97-AF65-F5344CB8AC3E}">
        <p14:creationId xmlns:p14="http://schemas.microsoft.com/office/powerpoint/2010/main" val="15416186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0B7A3D8D-DEEE-4423-81A3-CF937E911180}" type="datetime7">
              <a:rPr lang="en-GB" altLang="en-US" smtClean="0"/>
              <a:t>Jan-19</a:t>
            </a:fld>
            <a:endParaRPr lang="en-GB" altLang="en-US"/>
          </a:p>
        </p:txBody>
      </p:sp>
      <p:sp>
        <p:nvSpPr>
          <p:cNvPr id="6" name="Footer Placeholder 5"/>
          <p:cNvSpPr>
            <a:spLocks noGrp="1"/>
          </p:cNvSpPr>
          <p:nvPr>
            <p:ph type="ftr" sz="quarter" idx="11"/>
          </p:nvPr>
        </p:nvSpPr>
        <p:spPr/>
        <p:txBody>
          <a:bodyPr/>
          <a:lstStyle/>
          <a:p>
            <a:r>
              <a:rPr lang="en-GB"/>
              <a:t>Managing Enterprise in the 21st century </a:t>
            </a:r>
            <a:endParaRPr lang="en-US" dirty="0"/>
          </a:p>
        </p:txBody>
      </p:sp>
      <p:sp>
        <p:nvSpPr>
          <p:cNvPr id="7" name="Slide Number Placeholder 6"/>
          <p:cNvSpPr>
            <a:spLocks noGrp="1"/>
          </p:cNvSpPr>
          <p:nvPr>
            <p:ph type="sldNum" sz="quarter" idx="12"/>
          </p:nvPr>
        </p:nvSpPr>
        <p:spPr/>
        <p:txBody>
          <a:bodyPr/>
          <a:lstStyle/>
          <a:p>
            <a:pPr>
              <a:defRPr/>
            </a:pPr>
            <a:fld id="{00F3E2FC-8669-4267-A62E-33FE30C83C55}" type="slidenum">
              <a:rPr lang="en-GB" altLang="en-US" smtClean="0"/>
              <a:pPr>
                <a:defRPr/>
              </a:pPr>
              <a:t>‹#›</a:t>
            </a:fld>
            <a:endParaRPr lang="en-GB" altLang="en-US"/>
          </a:p>
        </p:txBody>
      </p:sp>
    </p:spTree>
    <p:extLst>
      <p:ext uri="{BB962C8B-B14F-4D97-AF65-F5344CB8AC3E}">
        <p14:creationId xmlns:p14="http://schemas.microsoft.com/office/powerpoint/2010/main" val="31484401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D6C984C5-5DE6-418F-AF38-65FA01C5056D}" type="datetime7">
              <a:rPr lang="en-GB" altLang="en-US" smtClean="0"/>
              <a:t>Jan-19</a:t>
            </a:fld>
            <a:endParaRPr lang="en-GB" altLang="en-US"/>
          </a:p>
        </p:txBody>
      </p:sp>
      <p:sp>
        <p:nvSpPr>
          <p:cNvPr id="8" name="Footer Placeholder 7"/>
          <p:cNvSpPr>
            <a:spLocks noGrp="1"/>
          </p:cNvSpPr>
          <p:nvPr>
            <p:ph type="ftr" sz="quarter" idx="11"/>
          </p:nvPr>
        </p:nvSpPr>
        <p:spPr/>
        <p:txBody>
          <a:bodyPr/>
          <a:lstStyle/>
          <a:p>
            <a:r>
              <a:rPr lang="en-GB"/>
              <a:t>Managing Enterprise in the 21st century </a:t>
            </a:r>
            <a:endParaRPr lang="en-US" dirty="0"/>
          </a:p>
        </p:txBody>
      </p:sp>
      <p:sp>
        <p:nvSpPr>
          <p:cNvPr id="9" name="Slide Number Placeholder 8"/>
          <p:cNvSpPr>
            <a:spLocks noGrp="1"/>
          </p:cNvSpPr>
          <p:nvPr>
            <p:ph type="sldNum" sz="quarter" idx="12"/>
          </p:nvPr>
        </p:nvSpPr>
        <p:spPr/>
        <p:txBody>
          <a:bodyPr/>
          <a:lstStyle/>
          <a:p>
            <a:pPr>
              <a:defRPr/>
            </a:pPr>
            <a:fld id="{94E0A6B8-DA9D-4B8D-895D-5FCD4DD918CF}" type="slidenum">
              <a:rPr lang="en-GB" altLang="en-US" smtClean="0"/>
              <a:pPr>
                <a:defRPr/>
              </a:pPr>
              <a:t>‹#›</a:t>
            </a:fld>
            <a:endParaRPr lang="en-GB" altLang="en-US"/>
          </a:p>
        </p:txBody>
      </p:sp>
    </p:spTree>
    <p:extLst>
      <p:ext uri="{BB962C8B-B14F-4D97-AF65-F5344CB8AC3E}">
        <p14:creationId xmlns:p14="http://schemas.microsoft.com/office/powerpoint/2010/main" val="14526289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8869E675-31DC-4512-B223-C7A6DF254ADC}" type="datetime7">
              <a:rPr lang="en-GB" altLang="en-US" smtClean="0"/>
              <a:t>Jan-19</a:t>
            </a:fld>
            <a:endParaRPr lang="en-GB" altLang="en-US"/>
          </a:p>
        </p:txBody>
      </p:sp>
      <p:sp>
        <p:nvSpPr>
          <p:cNvPr id="4" name="Footer Placeholder 3"/>
          <p:cNvSpPr>
            <a:spLocks noGrp="1"/>
          </p:cNvSpPr>
          <p:nvPr>
            <p:ph type="ftr" sz="quarter" idx="11"/>
          </p:nvPr>
        </p:nvSpPr>
        <p:spPr/>
        <p:txBody>
          <a:bodyPr/>
          <a:lstStyle/>
          <a:p>
            <a:r>
              <a:rPr lang="en-GB"/>
              <a:t>Managing Enterprise in the 21st century </a:t>
            </a:r>
            <a:endParaRPr lang="en-US" dirty="0"/>
          </a:p>
        </p:txBody>
      </p:sp>
      <p:sp>
        <p:nvSpPr>
          <p:cNvPr id="5" name="Slide Number Placeholder 4"/>
          <p:cNvSpPr>
            <a:spLocks noGrp="1"/>
          </p:cNvSpPr>
          <p:nvPr>
            <p:ph type="sldNum" sz="quarter" idx="12"/>
          </p:nvPr>
        </p:nvSpPr>
        <p:spPr/>
        <p:txBody>
          <a:bodyPr/>
          <a:lstStyle/>
          <a:p>
            <a:pPr>
              <a:defRPr/>
            </a:pPr>
            <a:fld id="{BCCDFD50-638D-4B7D-8CA4-BA6FE506198A}" type="slidenum">
              <a:rPr lang="en-GB" altLang="en-US" smtClean="0"/>
              <a:pPr>
                <a:defRPr/>
              </a:pPr>
              <a:t>‹#›</a:t>
            </a:fld>
            <a:endParaRPr lang="en-GB" altLang="en-US"/>
          </a:p>
        </p:txBody>
      </p:sp>
    </p:spTree>
    <p:extLst>
      <p:ext uri="{BB962C8B-B14F-4D97-AF65-F5344CB8AC3E}">
        <p14:creationId xmlns:p14="http://schemas.microsoft.com/office/powerpoint/2010/main" val="13910043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D601781F-3854-4AB6-B7C5-14C9C00BC0B8}" type="datetime7">
              <a:rPr lang="en-GB" altLang="en-US" smtClean="0"/>
              <a:t>Jan-19</a:t>
            </a:fld>
            <a:endParaRPr lang="en-GB" altLang="en-US"/>
          </a:p>
        </p:txBody>
      </p:sp>
      <p:sp>
        <p:nvSpPr>
          <p:cNvPr id="3" name="Footer Placeholder 2"/>
          <p:cNvSpPr>
            <a:spLocks noGrp="1"/>
          </p:cNvSpPr>
          <p:nvPr>
            <p:ph type="ftr" sz="quarter" idx="11"/>
          </p:nvPr>
        </p:nvSpPr>
        <p:spPr/>
        <p:txBody>
          <a:bodyPr/>
          <a:lstStyle/>
          <a:p>
            <a:r>
              <a:rPr lang="en-GB"/>
              <a:t>Managing Enterprise in the 21st century </a:t>
            </a:r>
            <a:endParaRPr lang="en-US" dirty="0"/>
          </a:p>
        </p:txBody>
      </p:sp>
      <p:sp>
        <p:nvSpPr>
          <p:cNvPr id="4" name="Slide Number Placeholder 3"/>
          <p:cNvSpPr>
            <a:spLocks noGrp="1"/>
          </p:cNvSpPr>
          <p:nvPr>
            <p:ph type="sldNum" sz="quarter" idx="12"/>
          </p:nvPr>
        </p:nvSpPr>
        <p:spPr/>
        <p:txBody>
          <a:bodyPr/>
          <a:lstStyle/>
          <a:p>
            <a:pPr>
              <a:defRPr/>
            </a:pPr>
            <a:fld id="{CD5821EE-AFC6-47E5-BF66-66E4B21DAC71}" type="slidenum">
              <a:rPr lang="en-GB" altLang="en-US" smtClean="0"/>
              <a:pPr>
                <a:defRPr/>
              </a:pPr>
              <a:t>‹#›</a:t>
            </a:fld>
            <a:endParaRPr lang="en-GB" altLang="en-US"/>
          </a:p>
        </p:txBody>
      </p:sp>
    </p:spTree>
    <p:extLst>
      <p:ext uri="{BB962C8B-B14F-4D97-AF65-F5344CB8AC3E}">
        <p14:creationId xmlns:p14="http://schemas.microsoft.com/office/powerpoint/2010/main" val="29918662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BC651A7C-7C62-4809-A118-8209B1944D9D}" type="datetime7">
              <a:rPr lang="en-GB" altLang="en-US" smtClean="0"/>
              <a:t>Jan-19</a:t>
            </a:fld>
            <a:endParaRPr lang="en-GB" altLang="en-US"/>
          </a:p>
        </p:txBody>
      </p:sp>
      <p:sp>
        <p:nvSpPr>
          <p:cNvPr id="6" name="Footer Placeholder 5"/>
          <p:cNvSpPr>
            <a:spLocks noGrp="1"/>
          </p:cNvSpPr>
          <p:nvPr>
            <p:ph type="ftr" sz="quarter" idx="11"/>
          </p:nvPr>
        </p:nvSpPr>
        <p:spPr/>
        <p:txBody>
          <a:bodyPr/>
          <a:lstStyle/>
          <a:p>
            <a:r>
              <a:rPr lang="en-GB"/>
              <a:t>Managing Enterprise in the 21st century </a:t>
            </a:r>
            <a:endParaRPr lang="en-US" dirty="0"/>
          </a:p>
        </p:txBody>
      </p:sp>
      <p:sp>
        <p:nvSpPr>
          <p:cNvPr id="7" name="Slide Number Placeholder 6"/>
          <p:cNvSpPr>
            <a:spLocks noGrp="1"/>
          </p:cNvSpPr>
          <p:nvPr>
            <p:ph type="sldNum" sz="quarter" idx="12"/>
          </p:nvPr>
        </p:nvSpPr>
        <p:spPr/>
        <p:txBody>
          <a:bodyPr/>
          <a:lstStyle/>
          <a:p>
            <a:pPr>
              <a:defRPr/>
            </a:pPr>
            <a:fld id="{07B02990-287C-41FC-9BF8-A67E112CA0AB}" type="slidenum">
              <a:rPr lang="en-GB" altLang="en-US" smtClean="0"/>
              <a:pPr>
                <a:defRPr/>
              </a:pPr>
              <a:t>‹#›</a:t>
            </a:fld>
            <a:endParaRPr lang="en-GB" altLang="en-US"/>
          </a:p>
        </p:txBody>
      </p:sp>
    </p:spTree>
    <p:extLst>
      <p:ext uri="{BB962C8B-B14F-4D97-AF65-F5344CB8AC3E}">
        <p14:creationId xmlns:p14="http://schemas.microsoft.com/office/powerpoint/2010/main" val="25489037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D6812490-6180-490D-A8A7-1CF146BF2539}" type="datetime7">
              <a:rPr lang="en-GB" altLang="en-US" smtClean="0"/>
              <a:t>Jan-19</a:t>
            </a:fld>
            <a:endParaRPr lang="en-GB" altLang="en-US"/>
          </a:p>
        </p:txBody>
      </p:sp>
      <p:sp>
        <p:nvSpPr>
          <p:cNvPr id="6" name="Footer Placeholder 5"/>
          <p:cNvSpPr>
            <a:spLocks noGrp="1"/>
          </p:cNvSpPr>
          <p:nvPr>
            <p:ph type="ftr" sz="quarter" idx="11"/>
          </p:nvPr>
        </p:nvSpPr>
        <p:spPr/>
        <p:txBody>
          <a:bodyPr/>
          <a:lstStyle/>
          <a:p>
            <a:r>
              <a:rPr lang="en-GB"/>
              <a:t>Managing Enterprise in the 21st century </a:t>
            </a:r>
            <a:endParaRPr lang="en-US" dirty="0"/>
          </a:p>
        </p:txBody>
      </p:sp>
      <p:sp>
        <p:nvSpPr>
          <p:cNvPr id="7" name="Slide Number Placeholder 6"/>
          <p:cNvSpPr>
            <a:spLocks noGrp="1"/>
          </p:cNvSpPr>
          <p:nvPr>
            <p:ph type="sldNum" sz="quarter" idx="12"/>
          </p:nvPr>
        </p:nvSpPr>
        <p:spPr/>
        <p:txBody>
          <a:bodyPr/>
          <a:lstStyle/>
          <a:p>
            <a:pPr>
              <a:defRPr/>
            </a:pPr>
            <a:fld id="{F657F800-730A-4389-AB21-8BF89553559F}" type="slidenum">
              <a:rPr lang="en-GB" altLang="en-US" smtClean="0"/>
              <a:pPr>
                <a:defRPr/>
              </a:pPr>
              <a:t>‹#›</a:t>
            </a:fld>
            <a:endParaRPr lang="en-GB" altLang="en-US"/>
          </a:p>
        </p:txBody>
      </p:sp>
    </p:spTree>
    <p:extLst>
      <p:ext uri="{BB962C8B-B14F-4D97-AF65-F5344CB8AC3E}">
        <p14:creationId xmlns:p14="http://schemas.microsoft.com/office/powerpoint/2010/main" val="18633800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DF3FF352-4846-4652-8E7B-DE6453A0FE6C}" type="datetime7">
              <a:rPr lang="en-GB" altLang="en-US" smtClean="0"/>
              <a:t>Jan-19</a:t>
            </a:fld>
            <a:endParaRPr lang="en-GB" altLang="en-US"/>
          </a:p>
        </p:txBody>
      </p:sp>
      <p:sp>
        <p:nvSpPr>
          <p:cNvPr id="5" name="Footer Placeholder 4"/>
          <p:cNvSpPr>
            <a:spLocks noGrp="1"/>
          </p:cNvSpPr>
          <p:nvPr>
            <p:ph type="ftr" sz="quarter" idx="11"/>
          </p:nvPr>
        </p:nvSpPr>
        <p:spPr/>
        <p:txBody>
          <a:bodyPr/>
          <a:lstStyle/>
          <a:p>
            <a:r>
              <a:rPr lang="en-GB"/>
              <a:t>Managing Enterprise in the 21st century </a:t>
            </a:r>
            <a:endParaRPr lang="en-US" dirty="0"/>
          </a:p>
        </p:txBody>
      </p:sp>
      <p:sp>
        <p:nvSpPr>
          <p:cNvPr id="6" name="Slide Number Placeholder 5"/>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4669245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8C6E0714-E6AB-44F8-902F-D4511C9ADCDB}" type="datetime7">
              <a:rPr lang="en-GB" altLang="en-US" smtClean="0"/>
              <a:t>Jan-19</a:t>
            </a:fld>
            <a:endParaRPr lang="en-GB" altLang="en-US"/>
          </a:p>
        </p:txBody>
      </p:sp>
      <p:sp>
        <p:nvSpPr>
          <p:cNvPr id="5" name="Footer Placeholder 4"/>
          <p:cNvSpPr>
            <a:spLocks noGrp="1"/>
          </p:cNvSpPr>
          <p:nvPr>
            <p:ph type="ftr" sz="quarter" idx="11"/>
          </p:nvPr>
        </p:nvSpPr>
        <p:spPr/>
        <p:txBody>
          <a:bodyPr/>
          <a:lstStyle/>
          <a:p>
            <a:r>
              <a:rPr lang="en-GB"/>
              <a:t>Managing Enterprise in the 21st century </a:t>
            </a:r>
            <a:endParaRPr lang="en-US" dirty="0"/>
          </a:p>
        </p:txBody>
      </p:sp>
      <p:sp>
        <p:nvSpPr>
          <p:cNvPr id="6" name="Slide Number Placeholder 5"/>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5148546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5DFB9C13-477D-4178-8AC2-436B348C9194}" type="datetime7">
              <a:rPr lang="en-GB" altLang="en-US" smtClean="0"/>
              <a:t>Jan-19</a:t>
            </a:fld>
            <a:endParaRPr lang="en-GB" altLang="en-US"/>
          </a:p>
        </p:txBody>
      </p:sp>
      <p:sp>
        <p:nvSpPr>
          <p:cNvPr id="5" name="Footer Placeholder 4"/>
          <p:cNvSpPr>
            <a:spLocks noGrp="1"/>
          </p:cNvSpPr>
          <p:nvPr>
            <p:ph type="ftr" sz="quarter" idx="11"/>
          </p:nvPr>
        </p:nvSpPr>
        <p:spPr/>
        <p:txBody>
          <a:bodyPr/>
          <a:lstStyle/>
          <a:p>
            <a:r>
              <a:rPr lang="en-GB"/>
              <a:t>Managing Enterprise in the 21st century </a:t>
            </a:r>
            <a:endParaRPr lang="en-US" dirty="0"/>
          </a:p>
        </p:txBody>
      </p:sp>
      <p:sp>
        <p:nvSpPr>
          <p:cNvPr id="6" name="Slide Number Placeholder 5"/>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17543889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9E114F7F-A3F0-4D6C-A3BB-75D846FC24EF}" type="datetime7">
              <a:rPr lang="en-GB" altLang="en-US" smtClean="0"/>
              <a:t>Jan-19</a:t>
            </a:fld>
            <a:endParaRPr lang="en-GB" altLang="en-US"/>
          </a:p>
        </p:txBody>
      </p:sp>
      <p:sp>
        <p:nvSpPr>
          <p:cNvPr id="5" name="Footer Placeholder 4"/>
          <p:cNvSpPr>
            <a:spLocks noGrp="1"/>
          </p:cNvSpPr>
          <p:nvPr>
            <p:ph type="ftr" sz="quarter" idx="11"/>
          </p:nvPr>
        </p:nvSpPr>
        <p:spPr/>
        <p:txBody>
          <a:bodyPr/>
          <a:lstStyle/>
          <a:p>
            <a:r>
              <a:rPr lang="en-GB"/>
              <a:t>Managing Enterprise in the 21st century </a:t>
            </a:r>
            <a:endParaRPr lang="en-US" dirty="0"/>
          </a:p>
        </p:txBody>
      </p:sp>
      <p:sp>
        <p:nvSpPr>
          <p:cNvPr id="6" name="Slide Number Placeholder 5"/>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565231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652FEC54-9109-413D-B7B6-F8721D1C1BC7}" type="datetime7">
              <a:rPr lang="en-GB" altLang="en-US" smtClean="0"/>
              <a:t>Jan-19</a:t>
            </a:fld>
            <a:endParaRPr lang="en-GB" altLang="en-US"/>
          </a:p>
        </p:txBody>
      </p:sp>
      <p:sp>
        <p:nvSpPr>
          <p:cNvPr id="5" name="Footer Placeholder 4"/>
          <p:cNvSpPr>
            <a:spLocks noGrp="1"/>
          </p:cNvSpPr>
          <p:nvPr>
            <p:ph type="ftr" sz="quarter" idx="11"/>
          </p:nvPr>
        </p:nvSpPr>
        <p:spPr/>
        <p:txBody>
          <a:bodyPr/>
          <a:lstStyle/>
          <a:p>
            <a:r>
              <a:rPr lang="en-GB"/>
              <a:t>Managing Enterprise in the 21st century </a:t>
            </a:r>
            <a:endParaRPr lang="en-US" dirty="0"/>
          </a:p>
        </p:txBody>
      </p:sp>
      <p:sp>
        <p:nvSpPr>
          <p:cNvPr id="6" name="Slide Number Placeholder 5"/>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12607460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5C02A878-AE92-486B-AB29-B9BFDE25852D}" type="datetime7">
              <a:rPr lang="en-GB" altLang="en-US" smtClean="0"/>
              <a:t>Jan-19</a:t>
            </a:fld>
            <a:endParaRPr lang="en-GB" altLang="en-US"/>
          </a:p>
        </p:txBody>
      </p:sp>
      <p:sp>
        <p:nvSpPr>
          <p:cNvPr id="5" name="Footer Placeholder 4"/>
          <p:cNvSpPr>
            <a:spLocks noGrp="1"/>
          </p:cNvSpPr>
          <p:nvPr>
            <p:ph type="ftr" sz="quarter" idx="11"/>
          </p:nvPr>
        </p:nvSpPr>
        <p:spPr/>
        <p:txBody>
          <a:bodyPr/>
          <a:lstStyle/>
          <a:p>
            <a:r>
              <a:rPr lang="en-GB"/>
              <a:t>Managing Enterprise in the 21st century </a:t>
            </a:r>
            <a:endParaRPr lang="en-US" dirty="0"/>
          </a:p>
        </p:txBody>
      </p:sp>
      <p:sp>
        <p:nvSpPr>
          <p:cNvPr id="6" name="Slide Number Placeholder 5"/>
          <p:cNvSpPr>
            <a:spLocks noGrp="1"/>
          </p:cNvSpPr>
          <p:nvPr>
            <p:ph type="sldNum" sz="quarter" idx="12"/>
          </p:nvPr>
        </p:nvSpPr>
        <p:spPr/>
        <p:txBody>
          <a:bodyPr/>
          <a:lstStyle/>
          <a:p>
            <a:pPr>
              <a:defRPr/>
            </a:pPr>
            <a:fld id="{238FE9CA-6F00-4071-81A8-4EBE4EFA0F40}" type="slidenum">
              <a:rPr lang="en-GB" altLang="en-US" smtClean="0"/>
              <a:pPr>
                <a:defRPr/>
              </a:pPr>
              <a:t>‹#›</a:t>
            </a:fld>
            <a:endParaRPr lang="en-GB" altLang="en-US"/>
          </a:p>
        </p:txBody>
      </p:sp>
    </p:spTree>
    <p:extLst>
      <p:ext uri="{BB962C8B-B14F-4D97-AF65-F5344CB8AC3E}">
        <p14:creationId xmlns:p14="http://schemas.microsoft.com/office/powerpoint/2010/main" val="24476058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D161A269-5DCC-4D4F-A1A2-762EABAFF0A6}" type="datetime7">
              <a:rPr lang="en-GB" altLang="en-US" smtClean="0"/>
              <a:t>Jan-19</a:t>
            </a:fld>
            <a:endParaRPr lang="en-GB" altLang="en-US"/>
          </a:p>
        </p:txBody>
      </p:sp>
      <p:sp>
        <p:nvSpPr>
          <p:cNvPr id="5" name="Footer Placeholder 4"/>
          <p:cNvSpPr>
            <a:spLocks noGrp="1"/>
          </p:cNvSpPr>
          <p:nvPr>
            <p:ph type="ftr" sz="quarter" idx="11"/>
          </p:nvPr>
        </p:nvSpPr>
        <p:spPr/>
        <p:txBody>
          <a:bodyPr/>
          <a:lstStyle/>
          <a:p>
            <a:r>
              <a:rPr lang="en-GB"/>
              <a:t>Managing Enterprise in the 21st century </a:t>
            </a:r>
            <a:endParaRPr lang="en-US" dirty="0"/>
          </a:p>
        </p:txBody>
      </p:sp>
      <p:sp>
        <p:nvSpPr>
          <p:cNvPr id="6" name="Slide Number Placeholder 5"/>
          <p:cNvSpPr>
            <a:spLocks noGrp="1"/>
          </p:cNvSpPr>
          <p:nvPr>
            <p:ph type="sldNum" sz="quarter" idx="12"/>
          </p:nvPr>
        </p:nvSpPr>
        <p:spPr/>
        <p:txBody>
          <a:bodyPr/>
          <a:lstStyle/>
          <a:p>
            <a:pPr>
              <a:defRPr/>
            </a:pPr>
            <a:fld id="{5179077C-C058-415F-A9A2-BF6E8D9D1A4E}" type="slidenum">
              <a:rPr lang="en-GB" altLang="en-US" smtClean="0"/>
              <a:pPr>
                <a:defRPr/>
              </a:pPr>
              <a:t>‹#›</a:t>
            </a:fld>
            <a:endParaRPr lang="en-GB" altLang="en-US"/>
          </a:p>
        </p:txBody>
      </p:sp>
    </p:spTree>
    <p:extLst>
      <p:ext uri="{BB962C8B-B14F-4D97-AF65-F5344CB8AC3E}">
        <p14:creationId xmlns:p14="http://schemas.microsoft.com/office/powerpoint/2010/main" val="33417868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E8B7C2ED-7210-41F2-8CBD-9578856EC8D2}" type="datetime7">
              <a:rPr lang="en-GB" altLang="en-US" smtClean="0"/>
              <a:t>Jan-19</a:t>
            </a:fld>
            <a:endParaRPr lang="en-GB" altLang="en-US"/>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GB"/>
              <a:t>Managing Enterprise in the 21st century </a:t>
            </a:r>
            <a:endParaRPr lang="en-US" dirty="0"/>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386737549"/>
      </p:ext>
    </p:extLst>
  </p:cSld>
  <p:clrMap bg1="lt1" tx1="dk1" bg2="lt2" tx2="dk2" accent1="accent1" accent2="accent2" accent3="accent3" accent4="accent4" accent5="accent5" accent6="accent6" hlink="hlink" folHlink="folHlink"/>
  <p:sldLayoutIdLst>
    <p:sldLayoutId id="2147483946" r:id="rId1"/>
    <p:sldLayoutId id="2147483947" r:id="rId2"/>
    <p:sldLayoutId id="2147483948" r:id="rId3"/>
    <p:sldLayoutId id="2147483949" r:id="rId4"/>
    <p:sldLayoutId id="2147483950" r:id="rId5"/>
    <p:sldLayoutId id="2147483951" r:id="rId6"/>
    <p:sldLayoutId id="2147483952" r:id="rId7"/>
    <p:sldLayoutId id="2147483953" r:id="rId8"/>
    <p:sldLayoutId id="2147483954" r:id="rId9"/>
    <p:sldLayoutId id="2147483955" r:id="rId10"/>
    <p:sldLayoutId id="2147483956" r:id="rId11"/>
    <p:sldLayoutId id="2147483957" r:id="rId12"/>
    <p:sldLayoutId id="2147483958" r:id="rId13"/>
    <p:sldLayoutId id="2147483959" r:id="rId14"/>
    <p:sldLayoutId id="2147483960" r:id="rId15"/>
    <p:sldLayoutId id="2147483961" r:id="rId16"/>
  </p:sldLayoutIdLst>
  <p:hf hdr="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jrf.org.uk/report/does-money-affect-children%E2%80%99s-outcomes" TargetMode="External"/><Relationship Id="rId2" Type="http://schemas.openxmlformats.org/officeDocument/2006/relationships/hyperlink" Target="https://www.bbc.co.uk/news/uk-scotland-42767534" TargetMode="External"/><Relationship Id="rId1" Type="http://schemas.openxmlformats.org/officeDocument/2006/relationships/slideLayout" Target="../slideLayouts/slideLayout2.xml"/><Relationship Id="rId5" Type="http://schemas.openxmlformats.org/officeDocument/2006/relationships/hyperlink" Target="https://www.dayoutwiththekids.co.uk/funaticz-fun-and-fitness-centre" TargetMode="External"/><Relationship Id="rId4" Type="http://schemas.openxmlformats.org/officeDocument/2006/relationships/hyperlink" Target="https://www.rushuk.com/locations"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6163" name="Straight Connector 71">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81353"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482600" y="816638"/>
            <a:ext cx="2525519" cy="5224724"/>
          </a:xfrm>
        </p:spPr>
        <p:txBody>
          <a:bodyPr anchor="ctr">
            <a:normAutofit/>
          </a:bodyPr>
          <a:lstStyle/>
          <a:p>
            <a:r>
              <a:rPr lang="en-GB" altLang="en-US" b="1"/>
              <a:t>BUSINESS PLAN</a:t>
            </a:r>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half" idx="10"/>
          </p:nvPr>
        </p:nvSpPr>
        <p:spPr>
          <a:xfrm>
            <a:off x="5403849" y="6041362"/>
            <a:ext cx="683955" cy="365125"/>
          </a:xfrm>
        </p:spPr>
        <p:txBody>
          <a:bodyPr>
            <a:normAutofit/>
          </a:bodyPr>
          <a:lstStyle/>
          <a:p>
            <a:pPr>
              <a:lnSpc>
                <a:spcPct val="90000"/>
              </a:lnSpc>
              <a:spcAft>
                <a:spcPts val="600"/>
              </a:spcAft>
              <a:defRPr/>
            </a:pPr>
            <a:fld id="{8C223F7F-0BCA-4DAD-975B-E85E2913D9EE}" type="datetime7">
              <a:rPr lang="en-GB" altLang="en-US" smtClean="0"/>
              <a:t>Jan-19</a:t>
            </a:fld>
            <a:endParaRPr lang="en-GB" altLang="en-US" dirty="0"/>
          </a:p>
        </p:txBody>
      </p:sp>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3490721" y="816638"/>
            <a:ext cx="3457543" cy="5224724"/>
          </a:xfrm>
        </p:spPr>
        <p:txBody>
          <a:bodyPr anchor="ctr">
            <a:normAutofit/>
          </a:bodyPr>
          <a:lstStyle/>
          <a:p>
            <a:pPr eaLnBrk="1" hangingPunct="1">
              <a:buFont typeface="Arial" panose="020B0604020202020204" pitchFamily="34" charset="0"/>
              <a:buNone/>
            </a:pPr>
            <a:r>
              <a:rPr lang="en-GB" altLang="en-US" dirty="0">
                <a:solidFill>
                  <a:schemeClr val="tx1"/>
                </a:solidFill>
              </a:rPr>
              <a:t>Title: Springing Ur Step</a:t>
            </a:r>
          </a:p>
          <a:p>
            <a:pPr eaLnBrk="1" hangingPunct="1">
              <a:buFont typeface="Arial" panose="020B0604020202020204" pitchFamily="34" charset="0"/>
              <a:buNone/>
            </a:pPr>
            <a:r>
              <a:rPr lang="en-GB" altLang="en-US" dirty="0">
                <a:solidFill>
                  <a:schemeClr val="tx1"/>
                </a:solidFill>
              </a:rPr>
              <a:t>Name of the Students and   ID Number:</a:t>
            </a:r>
            <a:r>
              <a:rPr lang="en-GB" dirty="0">
                <a:solidFill>
                  <a:schemeClr val="tx1"/>
                </a:solidFill>
              </a:rPr>
              <a:t>                              Demi-Leigh Walsh1714923    Iyesha Thomas 1714914 Misbah Yaseen 1713336   Talib Sharif 1714324     Rahim Ali </a:t>
            </a:r>
            <a:r>
              <a:rPr lang="en-GB" dirty="0" err="1">
                <a:solidFill>
                  <a:schemeClr val="tx1"/>
                </a:solidFill>
              </a:rPr>
              <a:t>Saddeque</a:t>
            </a:r>
            <a:r>
              <a:rPr lang="en-GB" dirty="0">
                <a:solidFill>
                  <a:schemeClr val="tx1"/>
                </a:solidFill>
              </a:rPr>
              <a:t> 1715434</a:t>
            </a:r>
          </a:p>
          <a:p>
            <a:pPr eaLnBrk="1" hangingPunct="1">
              <a:buFont typeface="Arial" panose="020B0604020202020204" pitchFamily="34" charset="0"/>
              <a:buNone/>
            </a:pPr>
            <a:r>
              <a:rPr lang="en-GB" altLang="en-US" dirty="0">
                <a:solidFill>
                  <a:schemeClr val="tx1"/>
                </a:solidFill>
              </a:rPr>
              <a:t>Group: 2 Cohort 2</a:t>
            </a:r>
          </a:p>
          <a:p>
            <a:pPr eaLnBrk="1" hangingPunct="1">
              <a:buFont typeface="Arial" panose="020B0604020202020204" pitchFamily="34" charset="0"/>
              <a:buNone/>
            </a:pPr>
            <a:r>
              <a:rPr lang="en-GB" altLang="en-US" dirty="0">
                <a:solidFill>
                  <a:schemeClr val="tx1"/>
                </a:solidFill>
              </a:rPr>
              <a:t>Lecturer  Name:                            </a:t>
            </a:r>
            <a:r>
              <a:rPr lang="en-GB" altLang="en-US" dirty="0" err="1">
                <a:solidFill>
                  <a:schemeClr val="tx1"/>
                </a:solidFill>
              </a:rPr>
              <a:t>Dr.</a:t>
            </a:r>
            <a:r>
              <a:rPr lang="en-GB" altLang="en-US" dirty="0">
                <a:solidFill>
                  <a:schemeClr val="tx1"/>
                </a:solidFill>
              </a:rPr>
              <a:t> Doreen </a:t>
            </a:r>
            <a:r>
              <a:rPr lang="en-GB" altLang="en-US" dirty="0" err="1">
                <a:solidFill>
                  <a:schemeClr val="tx1"/>
                </a:solidFill>
              </a:rPr>
              <a:t>Nyaa</a:t>
            </a:r>
            <a:r>
              <a:rPr lang="en-GB" altLang="en-US" dirty="0">
                <a:solidFill>
                  <a:schemeClr val="tx1"/>
                </a:solidFill>
              </a:rPr>
              <a:t> </a:t>
            </a:r>
            <a:r>
              <a:rPr lang="en-GB" altLang="en-US" dirty="0" err="1">
                <a:solidFill>
                  <a:schemeClr val="tx1"/>
                </a:solidFill>
              </a:rPr>
              <a:t>Amundam</a:t>
            </a:r>
            <a:r>
              <a:rPr lang="en-GB" altLang="en-US" dirty="0">
                <a:solidFill>
                  <a:schemeClr val="tx1"/>
                </a:solidFill>
              </a:rPr>
              <a:t> </a:t>
            </a:r>
          </a:p>
          <a:p>
            <a:pPr eaLnBrk="1" hangingPunct="1">
              <a:buFont typeface="Arial" panose="020B0604020202020204" pitchFamily="34" charset="0"/>
              <a:buNone/>
            </a:pPr>
            <a:endParaRPr lang="en-GB" altLang="en-US" dirty="0">
              <a:solidFill>
                <a:schemeClr val="tx1"/>
              </a:solidFill>
            </a:endParaRPr>
          </a:p>
          <a:p>
            <a:pPr eaLnBrk="1" hangingPunct="1">
              <a:buFont typeface="Arial" panose="020B0604020202020204" pitchFamily="34" charset="0"/>
              <a:buNone/>
            </a:pPr>
            <a:r>
              <a:rPr lang="en-GB" altLang="en-US" dirty="0">
                <a:solidFill>
                  <a:schemeClr val="tx1"/>
                </a:solidFill>
              </a:rPr>
              <a:t>BMSK4006</a:t>
            </a:r>
          </a:p>
        </p:txBody>
      </p:sp>
      <p:sp>
        <p:nvSpPr>
          <p:cNvPr id="2" name="Footer Placeholder 1">
            <a:extLst>
              <a:ext uri="{FF2B5EF4-FFF2-40B4-BE49-F238E27FC236}">
                <a16:creationId xmlns:a16="http://schemas.microsoft.com/office/drawing/2014/main" id="{5B9DD9A2-60BE-4D6E-8A9B-A31BB04FCF9E}"/>
              </a:ext>
            </a:extLst>
          </p:cNvPr>
          <p:cNvSpPr>
            <a:spLocks noGrp="1"/>
          </p:cNvSpPr>
          <p:nvPr>
            <p:ph type="ftr" sz="quarter" idx="11"/>
          </p:nvPr>
        </p:nvSpPr>
        <p:spPr/>
        <p:txBody>
          <a:bodyPr/>
          <a:lstStyle/>
          <a:p>
            <a:pPr>
              <a:defRPr/>
            </a:pPr>
            <a:r>
              <a:rPr lang="en-GB" altLang="en-US"/>
              <a:t>Managing Enterprise in the 21st century </a:t>
            </a:r>
          </a:p>
        </p:txBody>
      </p:sp>
      <p:sp>
        <p:nvSpPr>
          <p:cNvPr id="3" name="Slide Number Placeholder 2">
            <a:extLst>
              <a:ext uri="{FF2B5EF4-FFF2-40B4-BE49-F238E27FC236}">
                <a16:creationId xmlns:a16="http://schemas.microsoft.com/office/drawing/2014/main" id="{782561B1-ECA5-4DCD-9A4D-9C6B7D71F046}"/>
              </a:ext>
            </a:extLst>
          </p:cNvPr>
          <p:cNvSpPr>
            <a:spLocks noGrp="1"/>
          </p:cNvSpPr>
          <p:nvPr>
            <p:ph type="sldNum" sz="quarter" idx="12"/>
          </p:nvPr>
        </p:nvSpPr>
        <p:spPr/>
        <p:txBody>
          <a:bodyPr/>
          <a:lstStyle/>
          <a:p>
            <a:pPr>
              <a:defRPr/>
            </a:pPr>
            <a:fld id="{101007CA-6A5A-466A-BC7B-D9FB033B9BF6}" type="slidenum">
              <a:rPr lang="en-GB" altLang="en-US" smtClean="0"/>
              <a:pPr>
                <a:defRPr/>
              </a:pPr>
              <a:t>1</a:t>
            </a:fld>
            <a:endParaRPr lang="en-GB" alt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425BB-2798-4F34-8B59-7CEF9ADC7FCF}"/>
              </a:ext>
            </a:extLst>
          </p:cNvPr>
          <p:cNvSpPr>
            <a:spLocks noGrp="1"/>
          </p:cNvSpPr>
          <p:nvPr>
            <p:ph type="title"/>
          </p:nvPr>
        </p:nvSpPr>
        <p:spPr>
          <a:xfrm>
            <a:off x="1034186" y="406400"/>
            <a:ext cx="6072182" cy="3022600"/>
          </a:xfrm>
        </p:spPr>
        <p:txBody>
          <a:bodyPr>
            <a:normAutofit/>
          </a:bodyPr>
          <a:lstStyle/>
          <a:p>
            <a:r>
              <a:rPr lang="en-GB" i="1" dirty="0"/>
              <a:t>Our company </a:t>
            </a:r>
            <a:r>
              <a:rPr lang="en-GB" b="1" i="1" u="sng" dirty="0"/>
              <a:t>is</a:t>
            </a:r>
            <a:r>
              <a:rPr lang="en-GB" i="1" dirty="0"/>
              <a:t> the community, the community </a:t>
            </a:r>
            <a:r>
              <a:rPr lang="en-GB" b="1" i="1" u="sng" dirty="0"/>
              <a:t>is</a:t>
            </a:r>
            <a:r>
              <a:rPr lang="en-GB" i="1" dirty="0"/>
              <a:t> the heart of our company.</a:t>
            </a:r>
          </a:p>
        </p:txBody>
      </p:sp>
      <p:sp>
        <p:nvSpPr>
          <p:cNvPr id="3" name="Text Placeholder 2">
            <a:extLst>
              <a:ext uri="{FF2B5EF4-FFF2-40B4-BE49-F238E27FC236}">
                <a16:creationId xmlns:a16="http://schemas.microsoft.com/office/drawing/2014/main" id="{F01A3259-07AA-4BFE-ACBB-1AF62E972780}"/>
              </a:ext>
            </a:extLst>
          </p:cNvPr>
          <p:cNvSpPr>
            <a:spLocks noGrp="1"/>
          </p:cNvSpPr>
          <p:nvPr>
            <p:ph type="body" sz="quarter" idx="13"/>
          </p:nvPr>
        </p:nvSpPr>
        <p:spPr>
          <a:xfrm>
            <a:off x="1101074" y="3632200"/>
            <a:ext cx="5419804" cy="1308968"/>
          </a:xfrm>
        </p:spPr>
        <p:txBody>
          <a:bodyPr/>
          <a:lstStyle/>
          <a:p>
            <a:r>
              <a:rPr lang="en-GB" sz="2800" dirty="0"/>
              <a:t>Welcome to Springing Ur Step</a:t>
            </a:r>
          </a:p>
        </p:txBody>
      </p:sp>
      <p:sp>
        <p:nvSpPr>
          <p:cNvPr id="4" name="Text Placeholder 3">
            <a:extLst>
              <a:ext uri="{FF2B5EF4-FFF2-40B4-BE49-F238E27FC236}">
                <a16:creationId xmlns:a16="http://schemas.microsoft.com/office/drawing/2014/main" id="{70CA2186-C01D-4BFD-AE94-6D36928A97DC}"/>
              </a:ext>
            </a:extLst>
          </p:cNvPr>
          <p:cNvSpPr>
            <a:spLocks noGrp="1"/>
          </p:cNvSpPr>
          <p:nvPr>
            <p:ph type="body" idx="1"/>
          </p:nvPr>
        </p:nvSpPr>
        <p:spPr>
          <a:xfrm>
            <a:off x="605869" y="5313324"/>
            <a:ext cx="6370291" cy="710645"/>
          </a:xfrm>
        </p:spPr>
        <p:txBody>
          <a:bodyPr/>
          <a:lstStyle/>
          <a:p>
            <a:r>
              <a:rPr lang="en-GB" dirty="0">
                <a:solidFill>
                  <a:schemeClr val="tx1">
                    <a:lumMod val="50000"/>
                    <a:lumOff val="50000"/>
                  </a:schemeClr>
                </a:solidFill>
              </a:rPr>
              <a:t>Please hold al question until the end.</a:t>
            </a:r>
          </a:p>
        </p:txBody>
      </p:sp>
      <p:sp>
        <p:nvSpPr>
          <p:cNvPr id="5" name="Date Placeholder 4">
            <a:extLst>
              <a:ext uri="{FF2B5EF4-FFF2-40B4-BE49-F238E27FC236}">
                <a16:creationId xmlns:a16="http://schemas.microsoft.com/office/drawing/2014/main" id="{18BC0717-1ED7-409C-A5D3-E8983F0617DF}"/>
              </a:ext>
            </a:extLst>
          </p:cNvPr>
          <p:cNvSpPr>
            <a:spLocks noGrp="1"/>
          </p:cNvSpPr>
          <p:nvPr>
            <p:ph type="dt" sz="half" idx="10"/>
          </p:nvPr>
        </p:nvSpPr>
        <p:spPr/>
        <p:txBody>
          <a:bodyPr/>
          <a:lstStyle/>
          <a:p>
            <a:pPr>
              <a:defRPr/>
            </a:pPr>
            <a:fld id="{8C6E0714-E6AB-44F8-902F-D4511C9ADCDB}" type="datetime7">
              <a:rPr lang="en-GB" altLang="en-US" smtClean="0"/>
              <a:t>Jan-19</a:t>
            </a:fld>
            <a:endParaRPr lang="en-GB" altLang="en-US"/>
          </a:p>
        </p:txBody>
      </p:sp>
      <p:sp>
        <p:nvSpPr>
          <p:cNvPr id="6" name="Footer Placeholder 5">
            <a:extLst>
              <a:ext uri="{FF2B5EF4-FFF2-40B4-BE49-F238E27FC236}">
                <a16:creationId xmlns:a16="http://schemas.microsoft.com/office/drawing/2014/main" id="{84235CE4-8FF9-44A7-9D52-2CC93D3812A8}"/>
              </a:ext>
            </a:extLst>
          </p:cNvPr>
          <p:cNvSpPr>
            <a:spLocks noGrp="1"/>
          </p:cNvSpPr>
          <p:nvPr>
            <p:ph type="ftr" sz="quarter" idx="11"/>
          </p:nvPr>
        </p:nvSpPr>
        <p:spPr/>
        <p:txBody>
          <a:bodyPr/>
          <a:lstStyle/>
          <a:p>
            <a:r>
              <a:rPr lang="en-GB"/>
              <a:t>Managing Enterprise in the 21st century </a:t>
            </a:r>
            <a:endParaRPr lang="en-US" dirty="0"/>
          </a:p>
        </p:txBody>
      </p:sp>
      <p:sp>
        <p:nvSpPr>
          <p:cNvPr id="7" name="Slide Number Placeholder 6">
            <a:extLst>
              <a:ext uri="{FF2B5EF4-FFF2-40B4-BE49-F238E27FC236}">
                <a16:creationId xmlns:a16="http://schemas.microsoft.com/office/drawing/2014/main" id="{B595551E-E825-4CDF-9A13-4815EC940703}"/>
              </a:ext>
            </a:extLst>
          </p:cNvPr>
          <p:cNvSpPr>
            <a:spLocks noGrp="1"/>
          </p:cNvSpPr>
          <p:nvPr>
            <p:ph type="sldNum" sz="quarter" idx="12"/>
          </p:nvPr>
        </p:nvSpPr>
        <p:spPr/>
        <p:txBody>
          <a:bodyPr/>
          <a:lstStyle/>
          <a:p>
            <a:pPr>
              <a:defRPr/>
            </a:pPr>
            <a:fld id="{99394249-8463-4BC8-8578-8F2970A0B96D}" type="slidenum">
              <a:rPr lang="en-GB" altLang="en-US" smtClean="0"/>
              <a:pPr>
                <a:defRPr/>
              </a:pPr>
              <a:t>2</a:t>
            </a:fld>
            <a:endParaRPr lang="en-GB" altLang="en-US"/>
          </a:p>
        </p:txBody>
      </p:sp>
    </p:spTree>
    <p:extLst>
      <p:ext uri="{BB962C8B-B14F-4D97-AF65-F5344CB8AC3E}">
        <p14:creationId xmlns:p14="http://schemas.microsoft.com/office/powerpoint/2010/main" val="35847685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3600" b="1" i="1"/>
              <a:t>Executive Summary</a:t>
            </a:r>
            <a:endParaRPr lang="en-GB" altLang="en-US" sz="3600"/>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463550" y="1470025"/>
            <a:ext cx="8229600" cy="3916363"/>
          </a:xfrm>
        </p:spPr>
        <p:txBody>
          <a:bodyPr/>
          <a:lstStyle/>
          <a:p>
            <a:pPr>
              <a:buNone/>
            </a:pPr>
            <a:r>
              <a:rPr lang="en-GB" dirty="0">
                <a:solidFill>
                  <a:schemeClr val="tx1"/>
                </a:solidFill>
              </a:rPr>
              <a:t>Spring in Ur Step, is more than just a trampoline park. We are a community, we welcome all ages, races and creeds. </a:t>
            </a:r>
          </a:p>
          <a:p>
            <a:pPr>
              <a:buNone/>
            </a:pPr>
            <a:endParaRPr lang="en-GB" altLang="en-US" dirty="0">
              <a:solidFill>
                <a:schemeClr val="tx1"/>
              </a:solidFill>
            </a:endParaRPr>
          </a:p>
          <a:p>
            <a:pPr>
              <a:buNone/>
            </a:pPr>
            <a:r>
              <a:rPr lang="en-GB" dirty="0">
                <a:solidFill>
                  <a:schemeClr val="tx1"/>
                </a:solidFill>
              </a:rPr>
              <a:t>We aim to set up in impoverished arrears , enabling children from underprivileged backgrounds to access our facilities.</a:t>
            </a:r>
            <a:endParaRPr lang="en-GB" altLang="en-US" dirty="0">
              <a:solidFill>
                <a:schemeClr val="tx1"/>
              </a:solidFill>
            </a:endParaRPr>
          </a:p>
          <a:p>
            <a:pPr>
              <a:buNone/>
            </a:pPr>
            <a:endParaRPr lang="en-GB" dirty="0">
              <a:solidFill>
                <a:schemeClr val="tx1"/>
              </a:solidFill>
            </a:endParaRPr>
          </a:p>
          <a:p>
            <a:pPr>
              <a:buNone/>
            </a:pPr>
            <a:r>
              <a:rPr lang="en-GB" dirty="0">
                <a:solidFill>
                  <a:schemeClr val="tx1"/>
                </a:solidFill>
              </a:rPr>
              <a:t>We aim to change this one postcode at a time by providing children in less developed arrears with a safe environment where they can express themselves and grow.</a:t>
            </a:r>
          </a:p>
          <a:p>
            <a:pPr>
              <a:buNone/>
            </a:pPr>
            <a:endParaRPr lang="en-GB" altLang="en-US" dirty="0"/>
          </a:p>
        </p:txBody>
      </p:sp>
      <p:sp>
        <p:nvSpPr>
          <p:cNvPr id="2" name="Date Placeholder 1">
            <a:extLst>
              <a:ext uri="{FF2B5EF4-FFF2-40B4-BE49-F238E27FC236}">
                <a16:creationId xmlns:a16="http://schemas.microsoft.com/office/drawing/2014/main" id="{65FD18A5-F428-4AE9-87EC-1737A66B7415}"/>
              </a:ext>
            </a:extLst>
          </p:cNvPr>
          <p:cNvSpPr>
            <a:spLocks noGrp="1"/>
          </p:cNvSpPr>
          <p:nvPr>
            <p:ph type="dt" sz="half" idx="10"/>
          </p:nvPr>
        </p:nvSpPr>
        <p:spPr/>
        <p:txBody>
          <a:bodyPr/>
          <a:lstStyle/>
          <a:p>
            <a:pPr>
              <a:defRPr/>
            </a:pPr>
            <a:fld id="{6DEAABE4-782C-4858-BC83-FD76E5CA3AB9}" type="datetime7">
              <a:rPr lang="en-GB" altLang="en-US" smtClean="0"/>
              <a:t>Jan-19</a:t>
            </a:fld>
            <a:endParaRPr lang="en-GB" altLang="en-US"/>
          </a:p>
        </p:txBody>
      </p:sp>
      <p:sp>
        <p:nvSpPr>
          <p:cNvPr id="3" name="Footer Placeholder 2">
            <a:extLst>
              <a:ext uri="{FF2B5EF4-FFF2-40B4-BE49-F238E27FC236}">
                <a16:creationId xmlns:a16="http://schemas.microsoft.com/office/drawing/2014/main" id="{4CB9046E-574A-488A-A699-13E513798659}"/>
              </a:ext>
            </a:extLst>
          </p:cNvPr>
          <p:cNvSpPr>
            <a:spLocks noGrp="1"/>
          </p:cNvSpPr>
          <p:nvPr>
            <p:ph type="ftr" sz="quarter" idx="11"/>
          </p:nvPr>
        </p:nvSpPr>
        <p:spPr/>
        <p:txBody>
          <a:bodyPr/>
          <a:lstStyle/>
          <a:p>
            <a:pPr>
              <a:defRPr/>
            </a:pPr>
            <a:r>
              <a:rPr lang="en-GB" altLang="en-US"/>
              <a:t>Managing Enterprise in the 21st century </a:t>
            </a:r>
          </a:p>
        </p:txBody>
      </p:sp>
      <p:sp>
        <p:nvSpPr>
          <p:cNvPr id="5" name="Slide Number Placeholder 4">
            <a:extLst>
              <a:ext uri="{FF2B5EF4-FFF2-40B4-BE49-F238E27FC236}">
                <a16:creationId xmlns:a16="http://schemas.microsoft.com/office/drawing/2014/main" id="{2430E206-9595-4D49-975B-DBD872AC2BFA}"/>
              </a:ext>
            </a:extLst>
          </p:cNvPr>
          <p:cNvSpPr>
            <a:spLocks noGrp="1"/>
          </p:cNvSpPr>
          <p:nvPr>
            <p:ph type="sldNum" sz="quarter" idx="12"/>
          </p:nvPr>
        </p:nvSpPr>
        <p:spPr/>
        <p:txBody>
          <a:bodyPr/>
          <a:lstStyle/>
          <a:p>
            <a:pPr>
              <a:defRPr/>
            </a:pPr>
            <a:fld id="{101007CA-6A5A-466A-BC7B-D9FB033B9BF6}" type="slidenum">
              <a:rPr lang="en-GB" altLang="en-US" smtClean="0"/>
              <a:pPr>
                <a:defRPr/>
              </a:pPr>
              <a:t>3</a:t>
            </a:fld>
            <a:endParaRPr lang="en-GB"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3600" b="1" i="1"/>
              <a:t>Business / Company Overview</a:t>
            </a:r>
            <a:endParaRPr lang="en-GB" altLang="en-US" sz="3600" b="1"/>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251520" y="1268760"/>
            <a:ext cx="8229600" cy="4060825"/>
          </a:xfrm>
        </p:spPr>
        <p:txBody>
          <a:bodyPr/>
          <a:lstStyle/>
          <a:p>
            <a:pPr eaLnBrk="1" hangingPunct="1">
              <a:buFontTx/>
              <a:buNone/>
            </a:pPr>
            <a:r>
              <a:rPr lang="en-GB" altLang="en-US" dirty="0">
                <a:solidFill>
                  <a:schemeClr val="tx1"/>
                </a:solidFill>
              </a:rPr>
              <a:t>We are a small independent business set up by 5 independent investors, we have each invested £20,000 of our own, therefore are collectively looking for an additional £50,000 to invest into Springing Ur Step.</a:t>
            </a:r>
          </a:p>
          <a:p>
            <a:pPr eaLnBrk="1" hangingPunct="1">
              <a:buFontTx/>
              <a:buNone/>
            </a:pPr>
            <a:r>
              <a:rPr lang="en-GB" altLang="en-US" dirty="0">
                <a:solidFill>
                  <a:schemeClr val="tx1"/>
                </a:solidFill>
              </a:rPr>
              <a:t>Our company aim to successfully set up and run a trampoline centre, the phenomenon has swept the country since it was first introduced  to the UK in 2014.</a:t>
            </a:r>
          </a:p>
          <a:p>
            <a:pPr eaLnBrk="1" hangingPunct="1">
              <a:buFontTx/>
              <a:buNone/>
            </a:pPr>
            <a:r>
              <a:rPr lang="en-GB" altLang="en-US" dirty="0">
                <a:solidFill>
                  <a:schemeClr val="tx1"/>
                </a:solidFill>
              </a:rPr>
              <a:t>We are made up of 5 dedicated investors, all who have a vital role to play in the company. We aim to expand and have 2 running trampoline parks and a third one in progress by 2022. </a:t>
            </a:r>
          </a:p>
          <a:p>
            <a:pPr eaLnBrk="1" hangingPunct="1">
              <a:buFontTx/>
              <a:buNone/>
            </a:pPr>
            <a:r>
              <a:rPr lang="en-GB" altLang="en-US" dirty="0">
                <a:solidFill>
                  <a:schemeClr val="tx1"/>
                </a:solidFill>
              </a:rPr>
              <a:t>We are a co-operative business, we run and work in the company. All investors play a role in bringing the children more opportunities.</a:t>
            </a:r>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half" idx="10"/>
          </p:nvPr>
        </p:nvSpPr>
        <p:spPr/>
        <p:txBody>
          <a:bodyPr/>
          <a:lstStyle/>
          <a:p>
            <a:pPr>
              <a:defRPr/>
            </a:pPr>
            <a:fld id="{74BFC15D-8CEA-42A3-B5D3-25D7B58C3D11}" type="datetime7">
              <a:rPr lang="en-GB" altLang="en-US" smtClean="0"/>
              <a:t>Jan-19</a:t>
            </a:fld>
            <a:endParaRPr lang="en-GB" altLang="en-US" dirty="0"/>
          </a:p>
        </p:txBody>
      </p:sp>
      <p:sp>
        <p:nvSpPr>
          <p:cNvPr id="2" name="Footer Placeholder 1">
            <a:extLst>
              <a:ext uri="{FF2B5EF4-FFF2-40B4-BE49-F238E27FC236}">
                <a16:creationId xmlns:a16="http://schemas.microsoft.com/office/drawing/2014/main" id="{29C54B9E-EB57-4373-8329-2BDE8EA8E45E}"/>
              </a:ext>
            </a:extLst>
          </p:cNvPr>
          <p:cNvSpPr>
            <a:spLocks noGrp="1"/>
          </p:cNvSpPr>
          <p:nvPr>
            <p:ph type="ftr" sz="quarter" idx="11"/>
          </p:nvPr>
        </p:nvSpPr>
        <p:spPr/>
        <p:txBody>
          <a:bodyPr/>
          <a:lstStyle/>
          <a:p>
            <a:pPr>
              <a:defRPr/>
            </a:pPr>
            <a:r>
              <a:rPr lang="en-GB" altLang="en-US"/>
              <a:t>Managing Enterprise in the 21st century </a:t>
            </a:r>
          </a:p>
        </p:txBody>
      </p:sp>
      <p:sp>
        <p:nvSpPr>
          <p:cNvPr id="3" name="Slide Number Placeholder 2">
            <a:extLst>
              <a:ext uri="{FF2B5EF4-FFF2-40B4-BE49-F238E27FC236}">
                <a16:creationId xmlns:a16="http://schemas.microsoft.com/office/drawing/2014/main" id="{E2BDBC32-FD71-4A6E-8878-465BFCAF1230}"/>
              </a:ext>
            </a:extLst>
          </p:cNvPr>
          <p:cNvSpPr>
            <a:spLocks noGrp="1"/>
          </p:cNvSpPr>
          <p:nvPr>
            <p:ph type="sldNum" sz="quarter" idx="12"/>
          </p:nvPr>
        </p:nvSpPr>
        <p:spPr/>
        <p:txBody>
          <a:bodyPr/>
          <a:lstStyle/>
          <a:p>
            <a:pPr>
              <a:defRPr/>
            </a:pPr>
            <a:fld id="{101007CA-6A5A-466A-BC7B-D9FB033B9BF6}" type="slidenum">
              <a:rPr lang="en-GB" altLang="en-US" smtClean="0"/>
              <a:pPr>
                <a:defRPr/>
              </a:pPr>
              <a:t>4</a:t>
            </a:fld>
            <a:endParaRPr lang="en-GB"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323850" y="188913"/>
            <a:ext cx="8229600" cy="863600"/>
          </a:xfrm>
        </p:spPr>
        <p:txBody>
          <a:bodyPr/>
          <a:lstStyle/>
          <a:p>
            <a:pPr eaLnBrk="1" hangingPunct="1"/>
            <a:r>
              <a:rPr lang="en-GB" altLang="en-US" sz="3600" b="1" i="1"/>
              <a:t>Products and Services</a:t>
            </a:r>
            <a:endParaRPr lang="en-GB" altLang="en-US" sz="3600"/>
          </a:p>
        </p:txBody>
      </p:sp>
      <p:sp>
        <p:nvSpPr>
          <p:cNvPr id="11267" name="Rectangle 3">
            <a:extLst>
              <a:ext uri="{FF2B5EF4-FFF2-40B4-BE49-F238E27FC236}">
                <a16:creationId xmlns:a16="http://schemas.microsoft.com/office/drawing/2014/main" id="{1F13D5BA-BE65-43BD-92F7-A0E576D12422}"/>
              </a:ext>
            </a:extLst>
          </p:cNvPr>
          <p:cNvSpPr>
            <a:spLocks noGrp="1"/>
          </p:cNvSpPr>
          <p:nvPr>
            <p:ph idx="1"/>
          </p:nvPr>
        </p:nvSpPr>
        <p:spPr>
          <a:xfrm>
            <a:off x="457200" y="1470025"/>
            <a:ext cx="8229600" cy="5055319"/>
          </a:xfrm>
        </p:spPr>
        <p:txBody>
          <a:bodyPr>
            <a:normAutofit/>
          </a:bodyPr>
          <a:lstStyle/>
          <a:p>
            <a:pPr marL="0" indent="0" eaLnBrk="1" hangingPunct="1">
              <a:buFont typeface="Arial" panose="020B0604020202020204" pitchFamily="34" charset="0"/>
              <a:buNone/>
            </a:pPr>
            <a:r>
              <a:rPr lang="en-GB" altLang="en-US" dirty="0">
                <a:solidFill>
                  <a:schemeClr val="tx1"/>
                </a:solidFill>
              </a:rPr>
              <a:t>Here at Springing Ur Step we offer a range of services, here are a few of the planned products we will be offering and services we will be providing.</a:t>
            </a:r>
          </a:p>
          <a:p>
            <a:pPr>
              <a:buFont typeface="Wingdings" charset="2"/>
              <a:buChar char="v"/>
            </a:pPr>
            <a:r>
              <a:rPr lang="en-US" b="1" dirty="0">
                <a:solidFill>
                  <a:schemeClr val="tx1"/>
                </a:solidFill>
              </a:rPr>
              <a:t>Trampoline park</a:t>
            </a:r>
            <a:endParaRPr lang="en-US" dirty="0">
              <a:solidFill>
                <a:schemeClr val="tx1"/>
              </a:solidFill>
            </a:endParaRPr>
          </a:p>
          <a:p>
            <a:pPr>
              <a:buFont typeface="Wingdings" charset="2"/>
              <a:buChar char="v"/>
            </a:pPr>
            <a:r>
              <a:rPr lang="en-US" b="1" dirty="0">
                <a:solidFill>
                  <a:schemeClr val="tx1"/>
                </a:solidFill>
              </a:rPr>
              <a:t>Free customer parking</a:t>
            </a:r>
          </a:p>
          <a:p>
            <a:pPr>
              <a:buFont typeface="Wingdings" charset="2"/>
              <a:buChar char="v"/>
            </a:pPr>
            <a:r>
              <a:rPr lang="en-US" b="1" dirty="0">
                <a:solidFill>
                  <a:schemeClr val="tx1"/>
                </a:solidFill>
              </a:rPr>
              <a:t>Lockers</a:t>
            </a:r>
          </a:p>
          <a:p>
            <a:pPr>
              <a:buFont typeface="Wingdings" charset="2"/>
              <a:buChar char="v"/>
            </a:pPr>
            <a:r>
              <a:rPr lang="en-US" b="1" dirty="0">
                <a:solidFill>
                  <a:schemeClr val="tx1"/>
                </a:solidFill>
              </a:rPr>
              <a:t>Children parties</a:t>
            </a:r>
          </a:p>
          <a:p>
            <a:pPr>
              <a:buFont typeface="Wingdings" charset="2"/>
              <a:buChar char="v"/>
            </a:pPr>
            <a:r>
              <a:rPr lang="en-US" b="1" dirty="0">
                <a:solidFill>
                  <a:schemeClr val="tx1"/>
                </a:solidFill>
              </a:rPr>
              <a:t>Baby &amp; toddler session</a:t>
            </a:r>
          </a:p>
          <a:p>
            <a:pPr>
              <a:buFont typeface="Wingdings" charset="2"/>
              <a:buChar char="v"/>
            </a:pPr>
            <a:r>
              <a:rPr lang="en-US" b="1" dirty="0">
                <a:solidFill>
                  <a:schemeClr val="tx1"/>
                </a:solidFill>
              </a:rPr>
              <a:t>Café</a:t>
            </a:r>
          </a:p>
          <a:p>
            <a:pPr>
              <a:buFont typeface="Wingdings" charset="2"/>
              <a:buChar char="v"/>
            </a:pPr>
            <a:r>
              <a:rPr lang="en-US" b="1" dirty="0" err="1">
                <a:solidFill>
                  <a:schemeClr val="tx1"/>
                </a:solidFill>
              </a:rPr>
              <a:t>Wifi</a:t>
            </a:r>
            <a:r>
              <a:rPr lang="en-US" b="1" dirty="0">
                <a:solidFill>
                  <a:schemeClr val="tx1"/>
                </a:solidFill>
              </a:rPr>
              <a:t> , air conditioning, flat screen tv</a:t>
            </a:r>
          </a:p>
          <a:p>
            <a:pPr marL="0" indent="0">
              <a:buNone/>
            </a:pPr>
            <a:r>
              <a:rPr lang="en-US" altLang="en-US" b="1" dirty="0">
                <a:solidFill>
                  <a:schemeClr val="tx1"/>
                </a:solidFill>
              </a:rPr>
              <a:t>There will also be onsite baby/adult changing facilities, toilets and wet room.</a:t>
            </a:r>
          </a:p>
          <a:p>
            <a:pPr marL="0" indent="0">
              <a:buNone/>
            </a:pPr>
            <a:r>
              <a:rPr lang="en-US" altLang="en-US" b="1" dirty="0">
                <a:solidFill>
                  <a:schemeClr val="tx1"/>
                </a:solidFill>
              </a:rPr>
              <a:t>Children will be also given a free snack bag, containing a piece of fruit, raisons and yoghurt. </a:t>
            </a:r>
          </a:p>
          <a:p>
            <a:pPr>
              <a:buFont typeface="Wingdings" charset="2"/>
              <a:buChar char="v"/>
            </a:pPr>
            <a:endParaRPr lang="en-GB" altLang="en-US" dirty="0">
              <a:solidFill>
                <a:schemeClr val="tx1"/>
              </a:solidFill>
            </a:endParaRPr>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p:txBody>
          <a:bodyPr/>
          <a:lstStyle/>
          <a:p>
            <a:pPr>
              <a:defRPr/>
            </a:pPr>
            <a:fld id="{FFEE06F6-01FF-4C48-A1BD-ADDFD3EA395F}" type="datetime7">
              <a:rPr lang="en-GB" altLang="en-US" smtClean="0"/>
              <a:t>Jan-19</a:t>
            </a:fld>
            <a:endParaRPr lang="en-GB" altLang="en-US" dirty="0"/>
          </a:p>
        </p:txBody>
      </p:sp>
      <p:sp>
        <p:nvSpPr>
          <p:cNvPr id="2" name="Footer Placeholder 1">
            <a:extLst>
              <a:ext uri="{FF2B5EF4-FFF2-40B4-BE49-F238E27FC236}">
                <a16:creationId xmlns:a16="http://schemas.microsoft.com/office/drawing/2014/main" id="{282D59E7-2C8C-4175-B0D2-107CDA7C7129}"/>
              </a:ext>
            </a:extLst>
          </p:cNvPr>
          <p:cNvSpPr>
            <a:spLocks noGrp="1"/>
          </p:cNvSpPr>
          <p:nvPr>
            <p:ph type="ftr" sz="quarter" idx="11"/>
          </p:nvPr>
        </p:nvSpPr>
        <p:spPr/>
        <p:txBody>
          <a:bodyPr/>
          <a:lstStyle/>
          <a:p>
            <a:pPr>
              <a:defRPr/>
            </a:pPr>
            <a:r>
              <a:rPr lang="en-GB" altLang="en-US"/>
              <a:t>Managing Enterprise in the 21st century </a:t>
            </a:r>
          </a:p>
        </p:txBody>
      </p:sp>
      <p:sp>
        <p:nvSpPr>
          <p:cNvPr id="3" name="Slide Number Placeholder 2">
            <a:extLst>
              <a:ext uri="{FF2B5EF4-FFF2-40B4-BE49-F238E27FC236}">
                <a16:creationId xmlns:a16="http://schemas.microsoft.com/office/drawing/2014/main" id="{E649C034-12B8-45B5-B804-D107763E9089}"/>
              </a:ext>
            </a:extLst>
          </p:cNvPr>
          <p:cNvSpPr>
            <a:spLocks noGrp="1"/>
          </p:cNvSpPr>
          <p:nvPr>
            <p:ph type="sldNum" sz="quarter" idx="12"/>
          </p:nvPr>
        </p:nvSpPr>
        <p:spPr/>
        <p:txBody>
          <a:bodyPr/>
          <a:lstStyle/>
          <a:p>
            <a:pPr>
              <a:defRPr/>
            </a:pPr>
            <a:fld id="{101007CA-6A5A-466A-BC7B-D9FB033B9BF6}" type="slidenum">
              <a:rPr lang="en-GB" altLang="en-US" smtClean="0"/>
              <a:pPr>
                <a:defRPr/>
              </a:pPr>
              <a:t>5</a:t>
            </a:fld>
            <a:endParaRPr lang="en-GB" alt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457200" y="115888"/>
            <a:ext cx="8229600" cy="865187"/>
          </a:xfrm>
        </p:spPr>
        <p:txBody>
          <a:bodyPr/>
          <a:lstStyle/>
          <a:p>
            <a:pPr eaLnBrk="1" hangingPunct="1"/>
            <a:r>
              <a:rPr lang="en-GB" altLang="en-US" sz="3600" b="1" i="1"/>
              <a:t> Target Market</a:t>
            </a:r>
            <a:endParaRPr lang="en-GB" altLang="en-US" sz="3600"/>
          </a:p>
        </p:txBody>
      </p:sp>
      <p:sp>
        <p:nvSpPr>
          <p:cNvPr id="13316" name="Content Placeholder 2">
            <a:extLst>
              <a:ext uri="{FF2B5EF4-FFF2-40B4-BE49-F238E27FC236}">
                <a16:creationId xmlns:a16="http://schemas.microsoft.com/office/drawing/2014/main" id="{4DC84023-94FC-4B19-A81E-2C1E525C62D7}"/>
              </a:ext>
            </a:extLst>
          </p:cNvPr>
          <p:cNvSpPr>
            <a:spLocks noGrp="1"/>
          </p:cNvSpPr>
          <p:nvPr>
            <p:ph idx="1"/>
          </p:nvPr>
        </p:nvSpPr>
        <p:spPr>
          <a:xfrm>
            <a:off x="457200" y="1470025"/>
            <a:ext cx="8229600" cy="3917950"/>
          </a:xfrm>
        </p:spPr>
        <p:txBody>
          <a:bodyPr/>
          <a:lstStyle/>
          <a:p>
            <a:r>
              <a:rPr lang="en-US" altLang="en-US" dirty="0">
                <a:solidFill>
                  <a:schemeClr val="tx1"/>
                </a:solidFill>
              </a:rPr>
              <a:t>Springing Ur Step was created to specifically target children from impoverished backgrounds.</a:t>
            </a:r>
          </a:p>
          <a:p>
            <a:r>
              <a:rPr lang="en-US" altLang="en-US" dirty="0">
                <a:solidFill>
                  <a:schemeClr val="tx1"/>
                </a:solidFill>
              </a:rPr>
              <a:t>We aim to set up in Birmingham’s under developed arears were the poverty line exceeds 50%. </a:t>
            </a:r>
          </a:p>
          <a:p>
            <a:r>
              <a:rPr lang="en-US" altLang="en-US" dirty="0">
                <a:solidFill>
                  <a:schemeClr val="tx1"/>
                </a:solidFill>
              </a:rPr>
              <a:t>We aim to target single income households, households earning less than £35,000 a year total and low/no working income families/households. </a:t>
            </a:r>
          </a:p>
          <a:p>
            <a:r>
              <a:rPr lang="en-US" altLang="en-US" dirty="0">
                <a:solidFill>
                  <a:schemeClr val="tx1"/>
                </a:solidFill>
              </a:rPr>
              <a:t>We aim to target parents with children aged 18months to 14 years.</a:t>
            </a:r>
          </a:p>
          <a:p>
            <a:r>
              <a:rPr lang="en-US" altLang="en-US" dirty="0">
                <a:solidFill>
                  <a:schemeClr val="tx1"/>
                </a:solidFill>
              </a:rPr>
              <a:t>We aim to target local corporate groups and business owners.</a:t>
            </a:r>
          </a:p>
          <a:p>
            <a:endParaRPr lang="en-US" altLang="en-US"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half" idx="10"/>
          </p:nvPr>
        </p:nvSpPr>
        <p:spPr/>
        <p:txBody>
          <a:bodyPr/>
          <a:lstStyle/>
          <a:p>
            <a:pPr>
              <a:defRPr/>
            </a:pPr>
            <a:fld id="{0420283D-E83F-4E94-94F7-AD07DB02A366}" type="datetime7">
              <a:rPr lang="en-GB" altLang="en-US" smtClean="0"/>
              <a:t>Jan-19</a:t>
            </a:fld>
            <a:endParaRPr lang="en-GB" altLang="en-US" dirty="0"/>
          </a:p>
        </p:txBody>
      </p:sp>
      <p:sp>
        <p:nvSpPr>
          <p:cNvPr id="2" name="Footer Placeholder 1">
            <a:extLst>
              <a:ext uri="{FF2B5EF4-FFF2-40B4-BE49-F238E27FC236}">
                <a16:creationId xmlns:a16="http://schemas.microsoft.com/office/drawing/2014/main" id="{7ABA6F6E-799F-462E-A4DD-0C3746918DFB}"/>
              </a:ext>
            </a:extLst>
          </p:cNvPr>
          <p:cNvSpPr>
            <a:spLocks noGrp="1"/>
          </p:cNvSpPr>
          <p:nvPr>
            <p:ph type="ftr" sz="quarter" idx="11"/>
          </p:nvPr>
        </p:nvSpPr>
        <p:spPr/>
        <p:txBody>
          <a:bodyPr/>
          <a:lstStyle/>
          <a:p>
            <a:pPr>
              <a:defRPr/>
            </a:pPr>
            <a:r>
              <a:rPr lang="en-GB" altLang="en-US"/>
              <a:t>Managing Enterprise in the 21st century </a:t>
            </a:r>
          </a:p>
        </p:txBody>
      </p:sp>
      <p:sp>
        <p:nvSpPr>
          <p:cNvPr id="3" name="Slide Number Placeholder 2">
            <a:extLst>
              <a:ext uri="{FF2B5EF4-FFF2-40B4-BE49-F238E27FC236}">
                <a16:creationId xmlns:a16="http://schemas.microsoft.com/office/drawing/2014/main" id="{6308E496-2728-4424-B239-321FBB389897}"/>
              </a:ext>
            </a:extLst>
          </p:cNvPr>
          <p:cNvSpPr>
            <a:spLocks noGrp="1"/>
          </p:cNvSpPr>
          <p:nvPr>
            <p:ph type="sldNum" sz="quarter" idx="12"/>
          </p:nvPr>
        </p:nvSpPr>
        <p:spPr/>
        <p:txBody>
          <a:bodyPr/>
          <a:lstStyle/>
          <a:p>
            <a:pPr>
              <a:defRPr/>
            </a:pPr>
            <a:fld id="{101007CA-6A5A-466A-BC7B-D9FB033B9BF6}" type="slidenum">
              <a:rPr lang="en-GB" altLang="en-US" smtClean="0"/>
              <a:pPr>
                <a:defRPr/>
              </a:pPr>
              <a:t>6</a:t>
            </a:fld>
            <a:endParaRPr lang="en-GB"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323528" y="221441"/>
            <a:ext cx="8229600" cy="865187"/>
          </a:xfrm>
        </p:spPr>
        <p:txBody>
          <a:bodyPr/>
          <a:lstStyle/>
          <a:p>
            <a:pPr eaLnBrk="1" hangingPunct="1"/>
            <a:r>
              <a:rPr lang="en-GB" altLang="en-US" sz="3600" b="1" i="1" dirty="0"/>
              <a:t> Competitors</a:t>
            </a:r>
            <a:endParaRPr lang="en-GB" altLang="en-US" sz="3600" dirty="0"/>
          </a:p>
        </p:txBody>
      </p:sp>
      <p:sp>
        <p:nvSpPr>
          <p:cNvPr id="15364" name="Content Placeholder 2">
            <a:extLst>
              <a:ext uri="{FF2B5EF4-FFF2-40B4-BE49-F238E27FC236}">
                <a16:creationId xmlns:a16="http://schemas.microsoft.com/office/drawing/2014/main" id="{697E1E42-6EAA-41D3-AED1-68C8CA68EFAB}"/>
              </a:ext>
            </a:extLst>
          </p:cNvPr>
          <p:cNvSpPr>
            <a:spLocks noGrp="1"/>
          </p:cNvSpPr>
          <p:nvPr>
            <p:ph idx="1"/>
          </p:nvPr>
        </p:nvSpPr>
        <p:spPr>
          <a:xfrm>
            <a:off x="451390" y="980728"/>
            <a:ext cx="8229600" cy="5760640"/>
          </a:xfrm>
        </p:spPr>
        <p:txBody>
          <a:bodyPr>
            <a:normAutofit fontScale="92500" lnSpcReduction="20000"/>
          </a:bodyPr>
          <a:lstStyle/>
          <a:p>
            <a:pPr marL="0" indent="0">
              <a:buNone/>
            </a:pPr>
            <a:r>
              <a:rPr lang="en-US" altLang="en-US" sz="2000" u="sng" dirty="0">
                <a:solidFill>
                  <a:schemeClr val="tx1"/>
                </a:solidFill>
              </a:rPr>
              <a:t>Main competitors:</a:t>
            </a:r>
          </a:p>
          <a:p>
            <a:pPr>
              <a:buAutoNum type="arabicParenR"/>
            </a:pPr>
            <a:r>
              <a:rPr lang="en-US" altLang="en-US" sz="1800" b="1" dirty="0" err="1">
                <a:solidFill>
                  <a:schemeClr val="tx1"/>
                </a:solidFill>
              </a:rPr>
              <a:t>Funatics</a:t>
            </a:r>
            <a:r>
              <a:rPr lang="en-US" altLang="en-US" sz="1800" b="1" dirty="0">
                <a:solidFill>
                  <a:schemeClr val="tx1"/>
                </a:solidFill>
              </a:rPr>
              <a:t> Children Indoor Play Centre:</a:t>
            </a:r>
          </a:p>
          <a:p>
            <a:r>
              <a:rPr lang="en-US" altLang="en-US" sz="1800" dirty="0">
                <a:solidFill>
                  <a:schemeClr val="tx1"/>
                </a:solidFill>
              </a:rPr>
              <a:t>3 miles away from our location</a:t>
            </a:r>
          </a:p>
          <a:p>
            <a:r>
              <a:rPr lang="en-US" altLang="en-US" sz="1800" dirty="0">
                <a:solidFill>
                  <a:schemeClr val="tx1"/>
                </a:solidFill>
              </a:rPr>
              <a:t>1 hour - £9.00 (children)</a:t>
            </a:r>
          </a:p>
          <a:p>
            <a:r>
              <a:rPr lang="en-US" altLang="en-US" sz="1800" dirty="0">
                <a:solidFill>
                  <a:schemeClr val="tx1"/>
                </a:solidFill>
              </a:rPr>
              <a:t>1 hour- £4.00 (toddler)</a:t>
            </a:r>
          </a:p>
          <a:p>
            <a:pPr marL="0" indent="0">
              <a:buNone/>
            </a:pPr>
            <a:r>
              <a:rPr lang="en-US" altLang="en-US" sz="1800" b="1" dirty="0">
                <a:solidFill>
                  <a:schemeClr val="tx1"/>
                </a:solidFill>
              </a:rPr>
              <a:t>2</a:t>
            </a:r>
            <a:r>
              <a:rPr lang="en-US" altLang="en-US" sz="2000" b="1" dirty="0">
                <a:solidFill>
                  <a:schemeClr val="tx1"/>
                </a:solidFill>
              </a:rPr>
              <a:t>) </a:t>
            </a:r>
            <a:r>
              <a:rPr lang="en-US" altLang="en-US" sz="2000" b="1" dirty="0" err="1">
                <a:solidFill>
                  <a:schemeClr val="tx1"/>
                </a:solidFill>
              </a:rPr>
              <a:t>Teenie</a:t>
            </a:r>
            <a:r>
              <a:rPr lang="en-US" altLang="en-US" sz="2000" b="1" dirty="0">
                <a:solidFill>
                  <a:schemeClr val="tx1"/>
                </a:solidFill>
              </a:rPr>
              <a:t> Weenies:</a:t>
            </a:r>
          </a:p>
          <a:p>
            <a:r>
              <a:rPr lang="en-US" altLang="en-US" sz="1800" dirty="0">
                <a:solidFill>
                  <a:schemeClr val="tx1"/>
                </a:solidFill>
              </a:rPr>
              <a:t>½ miles away from our location</a:t>
            </a:r>
          </a:p>
          <a:p>
            <a:r>
              <a:rPr lang="en-US" altLang="en-US" sz="1800" dirty="0">
                <a:solidFill>
                  <a:schemeClr val="tx1"/>
                </a:solidFill>
              </a:rPr>
              <a:t>7 mins by car</a:t>
            </a:r>
          </a:p>
          <a:p>
            <a:r>
              <a:rPr lang="en-US" altLang="en-US" sz="1800" dirty="0">
                <a:solidFill>
                  <a:schemeClr val="tx1"/>
                </a:solidFill>
              </a:rPr>
              <a:t>Child: £6.00</a:t>
            </a:r>
          </a:p>
          <a:p>
            <a:r>
              <a:rPr lang="en-US" altLang="en-US" sz="1800" dirty="0">
                <a:solidFill>
                  <a:schemeClr val="tx1"/>
                </a:solidFill>
              </a:rPr>
              <a:t>Adult: £1.00</a:t>
            </a:r>
          </a:p>
          <a:p>
            <a:pPr marL="0" indent="0">
              <a:buNone/>
            </a:pPr>
            <a:r>
              <a:rPr lang="en-US" altLang="en-US" sz="1800" b="1" dirty="0">
                <a:solidFill>
                  <a:schemeClr val="tx1"/>
                </a:solidFill>
              </a:rPr>
              <a:t>3) Rush:</a:t>
            </a:r>
          </a:p>
          <a:p>
            <a:r>
              <a:rPr lang="en-US" altLang="en-US" sz="1800" dirty="0">
                <a:solidFill>
                  <a:schemeClr val="tx1"/>
                </a:solidFill>
              </a:rPr>
              <a:t>Most known trampoline park</a:t>
            </a:r>
          </a:p>
          <a:p>
            <a:r>
              <a:rPr lang="en-US" altLang="en-US" sz="1800" dirty="0">
                <a:solidFill>
                  <a:schemeClr val="tx1"/>
                </a:solidFill>
              </a:rPr>
              <a:t>Suitable for all ages</a:t>
            </a:r>
          </a:p>
          <a:p>
            <a:r>
              <a:rPr lang="en-US" altLang="en-US" sz="1800" dirty="0">
                <a:solidFill>
                  <a:schemeClr val="tx1"/>
                </a:solidFill>
              </a:rPr>
              <a:t>30 mins - £6.00</a:t>
            </a:r>
          </a:p>
          <a:p>
            <a:r>
              <a:rPr lang="en-US" altLang="en-US" sz="1800" dirty="0">
                <a:solidFill>
                  <a:schemeClr val="tx1"/>
                </a:solidFill>
              </a:rPr>
              <a:t>Student discount- £2.00 cheaper</a:t>
            </a:r>
          </a:p>
          <a:p>
            <a:r>
              <a:rPr lang="en-US" altLang="en-US" sz="1800" dirty="0">
                <a:solidFill>
                  <a:schemeClr val="tx1"/>
                </a:solidFill>
              </a:rPr>
              <a:t>£11.00 – 1 hour</a:t>
            </a:r>
          </a:p>
          <a:p>
            <a:endParaRPr lang="en-US" altLang="en-US" sz="1800" dirty="0"/>
          </a:p>
          <a:p>
            <a:endParaRPr lang="en-US" altLang="en-US" sz="1600" b="1"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half" idx="10"/>
          </p:nvPr>
        </p:nvSpPr>
        <p:spPr/>
        <p:txBody>
          <a:bodyPr/>
          <a:lstStyle/>
          <a:p>
            <a:pPr>
              <a:defRPr/>
            </a:pPr>
            <a:fld id="{3EBC0882-E75C-43F2-AEBA-523154765D5E}" type="datetime7">
              <a:rPr lang="en-GB" altLang="en-US" smtClean="0"/>
              <a:t>Jan-19</a:t>
            </a:fld>
            <a:endParaRPr lang="en-GB" altLang="en-US" dirty="0"/>
          </a:p>
        </p:txBody>
      </p:sp>
      <p:sp>
        <p:nvSpPr>
          <p:cNvPr id="2" name="Footer Placeholder 1">
            <a:extLst>
              <a:ext uri="{FF2B5EF4-FFF2-40B4-BE49-F238E27FC236}">
                <a16:creationId xmlns:a16="http://schemas.microsoft.com/office/drawing/2014/main" id="{ED61E7E4-C9C3-4727-9D4A-0EB833C9A5C3}"/>
              </a:ext>
            </a:extLst>
          </p:cNvPr>
          <p:cNvSpPr>
            <a:spLocks noGrp="1"/>
          </p:cNvSpPr>
          <p:nvPr>
            <p:ph type="ftr" sz="quarter" idx="11"/>
          </p:nvPr>
        </p:nvSpPr>
        <p:spPr/>
        <p:txBody>
          <a:bodyPr/>
          <a:lstStyle/>
          <a:p>
            <a:pPr>
              <a:defRPr/>
            </a:pPr>
            <a:r>
              <a:rPr lang="en-GB" altLang="en-US"/>
              <a:t>Managing Enterprise in the 21st century </a:t>
            </a:r>
          </a:p>
        </p:txBody>
      </p:sp>
      <p:sp>
        <p:nvSpPr>
          <p:cNvPr id="3" name="Slide Number Placeholder 2">
            <a:extLst>
              <a:ext uri="{FF2B5EF4-FFF2-40B4-BE49-F238E27FC236}">
                <a16:creationId xmlns:a16="http://schemas.microsoft.com/office/drawing/2014/main" id="{DB563898-27A2-47CB-968C-DDF6DE0A5EE4}"/>
              </a:ext>
            </a:extLst>
          </p:cNvPr>
          <p:cNvSpPr>
            <a:spLocks noGrp="1"/>
          </p:cNvSpPr>
          <p:nvPr>
            <p:ph type="sldNum" sz="quarter" idx="12"/>
          </p:nvPr>
        </p:nvSpPr>
        <p:spPr/>
        <p:txBody>
          <a:bodyPr/>
          <a:lstStyle/>
          <a:p>
            <a:pPr>
              <a:defRPr/>
            </a:pPr>
            <a:fld id="{101007CA-6A5A-466A-BC7B-D9FB033B9BF6}" type="slidenum">
              <a:rPr lang="en-GB" altLang="en-US" smtClean="0"/>
              <a:pPr>
                <a:defRPr/>
              </a:pPr>
              <a:t>7</a:t>
            </a:fld>
            <a:endParaRPr lang="en-GB"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457200" y="188913"/>
            <a:ext cx="8229600" cy="1079500"/>
          </a:xfrm>
        </p:spPr>
        <p:txBody>
          <a:bodyPr/>
          <a:lstStyle/>
          <a:p>
            <a:pPr eaLnBrk="1" hangingPunct="1"/>
            <a:r>
              <a:rPr lang="en-GB" altLang="en-US" sz="3600" b="1" i="1"/>
              <a:t>Marketing and Sales Plan</a:t>
            </a:r>
            <a:endParaRPr lang="en-GB" altLang="en-US" sz="3600"/>
          </a:p>
        </p:txBody>
      </p:sp>
      <p:sp>
        <p:nvSpPr>
          <p:cNvPr id="17411" name="Rectangle 3">
            <a:extLst>
              <a:ext uri="{FF2B5EF4-FFF2-40B4-BE49-F238E27FC236}">
                <a16:creationId xmlns:a16="http://schemas.microsoft.com/office/drawing/2014/main" id="{9E1F64A2-8FE9-40E9-A1FF-3BF77DA7C995}"/>
              </a:ext>
            </a:extLst>
          </p:cNvPr>
          <p:cNvSpPr>
            <a:spLocks noGrp="1"/>
          </p:cNvSpPr>
          <p:nvPr>
            <p:ph idx="1"/>
          </p:nvPr>
        </p:nvSpPr>
        <p:spPr>
          <a:xfrm>
            <a:off x="457200" y="1449388"/>
            <a:ext cx="8229600" cy="3131739"/>
          </a:xfrm>
        </p:spPr>
        <p:txBody>
          <a:bodyPr>
            <a:normAutofit/>
          </a:bodyPr>
          <a:lstStyle/>
          <a:p>
            <a:pPr marL="0" indent="0" algn="just" eaLnBrk="1" hangingPunct="1">
              <a:lnSpc>
                <a:spcPct val="90000"/>
              </a:lnSpc>
              <a:buFont typeface="Arial" panose="020B0604020202020204" pitchFamily="34" charset="0"/>
              <a:buNone/>
            </a:pPr>
            <a:r>
              <a:rPr lang="en-GB" altLang="en-US" dirty="0">
                <a:solidFill>
                  <a:schemeClr val="tx1"/>
                </a:solidFill>
              </a:rPr>
              <a:t>Here at Springing Ur Step, our marketing strategy is to raise the awareness of the park. We wont to enable parents with the knowledge of our facilities. We aim to show them a safe and fun space they can take their children, without having to venture to far from home.</a:t>
            </a:r>
          </a:p>
          <a:p>
            <a:pPr marL="0" indent="0" algn="just" eaLnBrk="1" hangingPunct="1">
              <a:lnSpc>
                <a:spcPct val="90000"/>
              </a:lnSpc>
              <a:buFont typeface="Arial" panose="020B0604020202020204" pitchFamily="34" charset="0"/>
              <a:buNone/>
            </a:pPr>
            <a:r>
              <a:rPr lang="en-GB" altLang="en-US" dirty="0">
                <a:solidFill>
                  <a:schemeClr val="tx1"/>
                </a:solidFill>
              </a:rPr>
              <a:t>We aim to do this via the use of flyers. They will be distributed to the local government run schools and leisure centres. We aim to reach 3,200 children in the first 4 week, with a planned 100 free entries and a further 200 half price entries for the launch day. This will help raise awareness and create returning customers.</a:t>
            </a:r>
          </a:p>
          <a:p>
            <a:pPr marL="0" indent="0" algn="just" eaLnBrk="1" hangingPunct="1">
              <a:lnSpc>
                <a:spcPct val="90000"/>
              </a:lnSpc>
              <a:buFont typeface="Arial" panose="020B0604020202020204" pitchFamily="34" charset="0"/>
              <a:buNone/>
            </a:pPr>
            <a:endParaRPr lang="en-GB" altLang="en-US" sz="2800" dirty="0"/>
          </a:p>
        </p:txBody>
      </p:sp>
      <p:sp>
        <p:nvSpPr>
          <p:cNvPr id="4" name="Date Placeholder 3">
            <a:extLst>
              <a:ext uri="{FF2B5EF4-FFF2-40B4-BE49-F238E27FC236}">
                <a16:creationId xmlns:a16="http://schemas.microsoft.com/office/drawing/2014/main" id="{078BCAEB-68DE-4D74-8D04-D349E38F2CB2}"/>
              </a:ext>
            </a:extLst>
          </p:cNvPr>
          <p:cNvSpPr>
            <a:spLocks noGrp="1"/>
          </p:cNvSpPr>
          <p:nvPr>
            <p:ph type="dt" sz="half" idx="10"/>
          </p:nvPr>
        </p:nvSpPr>
        <p:spPr/>
        <p:txBody>
          <a:bodyPr/>
          <a:lstStyle/>
          <a:p>
            <a:pPr>
              <a:defRPr/>
            </a:pPr>
            <a:fld id="{2A1913A2-AF5B-4B65-B59E-E65D8E6D960E}" type="datetime7">
              <a:rPr lang="en-GB" altLang="en-US" smtClean="0"/>
              <a:t>Jan-19</a:t>
            </a:fld>
            <a:endParaRPr lang="en-GB" altLang="en-US" dirty="0"/>
          </a:p>
        </p:txBody>
      </p:sp>
      <p:sp>
        <p:nvSpPr>
          <p:cNvPr id="2" name="Footer Placeholder 1">
            <a:extLst>
              <a:ext uri="{FF2B5EF4-FFF2-40B4-BE49-F238E27FC236}">
                <a16:creationId xmlns:a16="http://schemas.microsoft.com/office/drawing/2014/main" id="{5E51508E-44ED-46A2-BB63-2C4661B3B595}"/>
              </a:ext>
            </a:extLst>
          </p:cNvPr>
          <p:cNvSpPr>
            <a:spLocks noGrp="1"/>
          </p:cNvSpPr>
          <p:nvPr>
            <p:ph type="ftr" sz="quarter" idx="11"/>
          </p:nvPr>
        </p:nvSpPr>
        <p:spPr/>
        <p:txBody>
          <a:bodyPr/>
          <a:lstStyle/>
          <a:p>
            <a:pPr>
              <a:defRPr/>
            </a:pPr>
            <a:r>
              <a:rPr lang="en-GB" altLang="en-US"/>
              <a:t>Managing Enterprise in the 21st century </a:t>
            </a:r>
          </a:p>
        </p:txBody>
      </p:sp>
      <p:sp>
        <p:nvSpPr>
          <p:cNvPr id="3" name="Slide Number Placeholder 2">
            <a:extLst>
              <a:ext uri="{FF2B5EF4-FFF2-40B4-BE49-F238E27FC236}">
                <a16:creationId xmlns:a16="http://schemas.microsoft.com/office/drawing/2014/main" id="{DBF9A6B0-C614-4CCF-9589-67C8775BB5E7}"/>
              </a:ext>
            </a:extLst>
          </p:cNvPr>
          <p:cNvSpPr>
            <a:spLocks noGrp="1"/>
          </p:cNvSpPr>
          <p:nvPr>
            <p:ph type="sldNum" sz="quarter" idx="12"/>
          </p:nvPr>
        </p:nvSpPr>
        <p:spPr/>
        <p:txBody>
          <a:bodyPr/>
          <a:lstStyle/>
          <a:p>
            <a:pPr>
              <a:defRPr/>
            </a:pPr>
            <a:fld id="{101007CA-6A5A-466A-BC7B-D9FB033B9BF6}" type="slidenum">
              <a:rPr lang="en-GB" altLang="en-US" smtClean="0"/>
              <a:pPr>
                <a:defRPr/>
              </a:pPr>
              <a:t>8</a:t>
            </a:fld>
            <a:endParaRPr lang="en-GB"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b="1" i="1"/>
              <a:t>Management Team</a:t>
            </a:r>
            <a:endParaRPr lang="en-GB" altLang="en-US" sz="3600" i="1"/>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457200" y="1412875"/>
            <a:ext cx="8229600" cy="4032250"/>
          </a:xfrm>
        </p:spPr>
        <p:txBody>
          <a:bodyPr/>
          <a:lstStyle/>
          <a:p>
            <a:pPr marL="0" indent="0" algn="just" eaLnBrk="1" hangingPunct="1">
              <a:lnSpc>
                <a:spcPct val="90000"/>
              </a:lnSpc>
              <a:buFont typeface="Arial" panose="020B0604020202020204" pitchFamily="34" charset="0"/>
              <a:buNone/>
            </a:pPr>
            <a:r>
              <a:rPr lang="en-GB" altLang="en-US" dirty="0">
                <a:solidFill>
                  <a:schemeClr val="tx1"/>
                </a:solidFill>
              </a:rPr>
              <a:t>The management team consist of the investors, each one is vital to the business. We will be running the facility and taking all the risk.</a:t>
            </a:r>
          </a:p>
          <a:p>
            <a:pPr marL="0" indent="0" algn="just" eaLnBrk="1" hangingPunct="1">
              <a:lnSpc>
                <a:spcPct val="90000"/>
              </a:lnSpc>
              <a:buFont typeface="Arial" panose="020B0604020202020204" pitchFamily="34" charset="0"/>
              <a:buNone/>
            </a:pPr>
            <a:endParaRPr lang="en-GB" altLang="en-US" dirty="0"/>
          </a:p>
          <a:p>
            <a:pPr marL="285750" indent="-285750">
              <a:buFont typeface="Wingdings"/>
              <a:buChar char="v"/>
            </a:pPr>
            <a:r>
              <a:rPr lang="en-US" b="1" dirty="0">
                <a:solidFill>
                  <a:schemeClr val="tx1"/>
                </a:solidFill>
              </a:rPr>
              <a:t>CEO – Rahim Ali </a:t>
            </a:r>
            <a:r>
              <a:rPr lang="en-US" b="1" dirty="0" err="1">
                <a:solidFill>
                  <a:schemeClr val="tx1"/>
                </a:solidFill>
              </a:rPr>
              <a:t>Saddeque</a:t>
            </a:r>
            <a:endParaRPr lang="en-US" b="1" dirty="0">
              <a:solidFill>
                <a:schemeClr val="tx1"/>
              </a:solidFill>
            </a:endParaRPr>
          </a:p>
          <a:p>
            <a:pPr marL="285750" indent="-285750">
              <a:buFont typeface="Wingdings"/>
              <a:buChar char="v"/>
            </a:pPr>
            <a:r>
              <a:rPr lang="en-US" b="1" dirty="0">
                <a:solidFill>
                  <a:schemeClr val="tx1"/>
                </a:solidFill>
              </a:rPr>
              <a:t>Finance/Treasurer - Talib Sharif</a:t>
            </a:r>
          </a:p>
          <a:p>
            <a:pPr marL="285750" indent="-285750">
              <a:buFont typeface="Wingdings"/>
              <a:buChar char="v"/>
            </a:pPr>
            <a:r>
              <a:rPr lang="en-US" b="1" dirty="0">
                <a:solidFill>
                  <a:schemeClr val="tx1"/>
                </a:solidFill>
              </a:rPr>
              <a:t>General Manager – Iyesha Thomas</a:t>
            </a:r>
          </a:p>
          <a:p>
            <a:pPr marL="285750" indent="-285750">
              <a:buFont typeface="Wingdings"/>
              <a:buChar char="v"/>
            </a:pPr>
            <a:r>
              <a:rPr lang="en-US" b="1" dirty="0">
                <a:solidFill>
                  <a:schemeClr val="tx1"/>
                </a:solidFill>
              </a:rPr>
              <a:t>Assistant Manager – Misbah Yaseen</a:t>
            </a:r>
          </a:p>
          <a:p>
            <a:pPr marL="285750" indent="-285750">
              <a:buFont typeface="Wingdings"/>
              <a:buChar char="v"/>
            </a:pPr>
            <a:r>
              <a:rPr lang="en-US" b="1" dirty="0">
                <a:solidFill>
                  <a:schemeClr val="tx1"/>
                </a:solidFill>
              </a:rPr>
              <a:t>Marketing/Branding Manager- Demi-Leigh Walsh</a:t>
            </a:r>
          </a:p>
          <a:p>
            <a:pPr marL="0" indent="0" algn="just" eaLnBrk="1" hangingPunct="1">
              <a:lnSpc>
                <a:spcPct val="90000"/>
              </a:lnSpc>
              <a:buFont typeface="Arial" panose="020B0604020202020204" pitchFamily="34" charset="0"/>
              <a:buNone/>
            </a:pPr>
            <a:endParaRPr lang="en-GB" altLang="en-US" dirty="0"/>
          </a:p>
        </p:txBody>
      </p:sp>
      <p:sp>
        <p:nvSpPr>
          <p:cNvPr id="2" name="Date Placeholder 1">
            <a:extLst>
              <a:ext uri="{FF2B5EF4-FFF2-40B4-BE49-F238E27FC236}">
                <a16:creationId xmlns:a16="http://schemas.microsoft.com/office/drawing/2014/main" id="{31939BBF-ED12-445E-A4BA-B93B979E4541}"/>
              </a:ext>
            </a:extLst>
          </p:cNvPr>
          <p:cNvSpPr>
            <a:spLocks noGrp="1"/>
          </p:cNvSpPr>
          <p:nvPr>
            <p:ph type="dt" sz="half" idx="10"/>
          </p:nvPr>
        </p:nvSpPr>
        <p:spPr/>
        <p:txBody>
          <a:bodyPr/>
          <a:lstStyle/>
          <a:p>
            <a:pPr>
              <a:defRPr/>
            </a:pPr>
            <a:fld id="{4A5A314C-0B46-48AB-9D1E-132B3BFCF7B8}" type="datetime7">
              <a:rPr lang="en-GB" altLang="en-US" smtClean="0"/>
              <a:t>Jan-19</a:t>
            </a:fld>
            <a:endParaRPr lang="en-GB" altLang="en-US"/>
          </a:p>
        </p:txBody>
      </p:sp>
      <p:sp>
        <p:nvSpPr>
          <p:cNvPr id="3" name="Footer Placeholder 2">
            <a:extLst>
              <a:ext uri="{FF2B5EF4-FFF2-40B4-BE49-F238E27FC236}">
                <a16:creationId xmlns:a16="http://schemas.microsoft.com/office/drawing/2014/main" id="{DCABB34F-B3DB-4D3D-9BD9-34999FA5353F}"/>
              </a:ext>
            </a:extLst>
          </p:cNvPr>
          <p:cNvSpPr>
            <a:spLocks noGrp="1"/>
          </p:cNvSpPr>
          <p:nvPr>
            <p:ph type="ftr" sz="quarter" idx="11"/>
          </p:nvPr>
        </p:nvSpPr>
        <p:spPr/>
        <p:txBody>
          <a:bodyPr/>
          <a:lstStyle/>
          <a:p>
            <a:pPr>
              <a:defRPr/>
            </a:pPr>
            <a:r>
              <a:rPr lang="en-GB" altLang="en-US"/>
              <a:t>Managing Enterprise in the 21st century </a:t>
            </a:r>
          </a:p>
        </p:txBody>
      </p:sp>
      <p:sp>
        <p:nvSpPr>
          <p:cNvPr id="5" name="Slide Number Placeholder 4">
            <a:extLst>
              <a:ext uri="{FF2B5EF4-FFF2-40B4-BE49-F238E27FC236}">
                <a16:creationId xmlns:a16="http://schemas.microsoft.com/office/drawing/2014/main" id="{0E528914-A45E-44DD-AC10-BBFD4702A635}"/>
              </a:ext>
            </a:extLst>
          </p:cNvPr>
          <p:cNvSpPr>
            <a:spLocks noGrp="1"/>
          </p:cNvSpPr>
          <p:nvPr>
            <p:ph type="sldNum" sz="quarter" idx="12"/>
          </p:nvPr>
        </p:nvSpPr>
        <p:spPr/>
        <p:txBody>
          <a:bodyPr/>
          <a:lstStyle/>
          <a:p>
            <a:pPr>
              <a:defRPr/>
            </a:pPr>
            <a:fld id="{101007CA-6A5A-466A-BC7B-D9FB033B9BF6}" type="slidenum">
              <a:rPr lang="en-GB" altLang="en-US" smtClean="0"/>
              <a:pPr>
                <a:defRPr/>
              </a:pPr>
              <a:t>9</a:t>
            </a:fld>
            <a:endParaRPr lang="en-GB"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465138" y="114300"/>
            <a:ext cx="8229600" cy="1223963"/>
          </a:xfrm>
        </p:spPr>
        <p:txBody>
          <a:bodyPr/>
          <a:lstStyle/>
          <a:p>
            <a:pPr eaLnBrk="1" hangingPunct="1"/>
            <a:r>
              <a:rPr lang="en-GB" altLang="en-US" sz="3600" b="1" i="1"/>
              <a:t>Financial plan</a:t>
            </a:r>
            <a:endParaRPr lang="en-GB" altLang="en-US" sz="3600" i="1"/>
          </a:p>
        </p:txBody>
      </p:sp>
      <p:sp>
        <p:nvSpPr>
          <p:cNvPr id="4" name="Date Placeholder 3">
            <a:extLst>
              <a:ext uri="{FF2B5EF4-FFF2-40B4-BE49-F238E27FC236}">
                <a16:creationId xmlns:a16="http://schemas.microsoft.com/office/drawing/2014/main" id="{2A425B22-C7B6-4450-ADA6-53C95CD3E1C7}"/>
              </a:ext>
            </a:extLst>
          </p:cNvPr>
          <p:cNvSpPr>
            <a:spLocks noGrp="1"/>
          </p:cNvSpPr>
          <p:nvPr>
            <p:ph type="dt" sz="half" idx="10"/>
          </p:nvPr>
        </p:nvSpPr>
        <p:spPr/>
        <p:txBody>
          <a:bodyPr/>
          <a:lstStyle/>
          <a:p>
            <a:pPr>
              <a:defRPr/>
            </a:pPr>
            <a:fld id="{DD49B59C-CA1E-4158-A593-A98E294FA255}" type="datetime7">
              <a:rPr lang="en-GB" altLang="en-US" smtClean="0"/>
              <a:t>Jan-19</a:t>
            </a:fld>
            <a:endParaRPr lang="en-GB" altLang="en-US" dirty="0"/>
          </a:p>
        </p:txBody>
      </p:sp>
      <p:pic>
        <p:nvPicPr>
          <p:cNvPr id="5" name="Content Placeholder 4">
            <a:extLst>
              <a:ext uri="{FF2B5EF4-FFF2-40B4-BE49-F238E27FC236}">
                <a16:creationId xmlns:a16="http://schemas.microsoft.com/office/drawing/2014/main" id="{FA725706-2879-4F15-BEA9-B3CB9DD1E9A6}"/>
              </a:ext>
            </a:extLst>
          </p:cNvPr>
          <p:cNvPicPr>
            <a:picLocks noGrp="1" noChangeAspect="1"/>
          </p:cNvPicPr>
          <p:nvPr>
            <p:ph idx="1"/>
          </p:nvPr>
        </p:nvPicPr>
        <p:blipFill>
          <a:blip r:embed="rId3"/>
          <a:stretch>
            <a:fillRect/>
          </a:stretch>
        </p:blipFill>
        <p:spPr>
          <a:xfrm>
            <a:off x="198438" y="980728"/>
            <a:ext cx="8766050" cy="5060635"/>
          </a:xfrm>
          <a:prstGeom prst="rect">
            <a:avLst/>
          </a:prstGeom>
        </p:spPr>
      </p:pic>
      <p:sp>
        <p:nvSpPr>
          <p:cNvPr id="6" name="Footer Placeholder 5">
            <a:extLst>
              <a:ext uri="{FF2B5EF4-FFF2-40B4-BE49-F238E27FC236}">
                <a16:creationId xmlns:a16="http://schemas.microsoft.com/office/drawing/2014/main" id="{06AC49D4-4E80-4ED1-A3C6-78E37C68D8F5}"/>
              </a:ext>
            </a:extLst>
          </p:cNvPr>
          <p:cNvSpPr>
            <a:spLocks noGrp="1"/>
          </p:cNvSpPr>
          <p:nvPr>
            <p:ph type="ftr" sz="quarter" idx="11"/>
          </p:nvPr>
        </p:nvSpPr>
        <p:spPr/>
        <p:txBody>
          <a:bodyPr/>
          <a:lstStyle/>
          <a:p>
            <a:pPr>
              <a:defRPr/>
            </a:pPr>
            <a:r>
              <a:rPr lang="en-GB" altLang="en-US"/>
              <a:t>Managing Enterprise in the 21st century </a:t>
            </a:r>
          </a:p>
        </p:txBody>
      </p:sp>
      <p:sp>
        <p:nvSpPr>
          <p:cNvPr id="7" name="Slide Number Placeholder 6">
            <a:extLst>
              <a:ext uri="{FF2B5EF4-FFF2-40B4-BE49-F238E27FC236}">
                <a16:creationId xmlns:a16="http://schemas.microsoft.com/office/drawing/2014/main" id="{0C8AB340-1E92-4A0A-A76B-E05CFF0ABA65}"/>
              </a:ext>
            </a:extLst>
          </p:cNvPr>
          <p:cNvSpPr>
            <a:spLocks noGrp="1"/>
          </p:cNvSpPr>
          <p:nvPr>
            <p:ph type="sldNum" sz="quarter" idx="12"/>
          </p:nvPr>
        </p:nvSpPr>
        <p:spPr/>
        <p:txBody>
          <a:bodyPr/>
          <a:lstStyle/>
          <a:p>
            <a:pPr>
              <a:defRPr/>
            </a:pPr>
            <a:fld id="{101007CA-6A5A-466A-BC7B-D9FB033B9BF6}" type="slidenum">
              <a:rPr lang="en-GB" altLang="en-US" smtClean="0"/>
              <a:pPr>
                <a:defRPr/>
              </a:pPr>
              <a:t>10</a:t>
            </a:fld>
            <a:endParaRPr lang="en-GB"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FDEC0B85-945B-4257-AED0-5914021489CA}"/>
              </a:ext>
            </a:extLst>
          </p:cNvPr>
          <p:cNvSpPr>
            <a:spLocks noGrp="1"/>
          </p:cNvSpPr>
          <p:nvPr>
            <p:ph type="title"/>
          </p:nvPr>
        </p:nvSpPr>
        <p:spPr>
          <a:xfrm>
            <a:off x="457200" y="44450"/>
            <a:ext cx="8229600" cy="1081088"/>
          </a:xfrm>
        </p:spPr>
        <p:txBody>
          <a:bodyPr/>
          <a:lstStyle/>
          <a:p>
            <a:pPr eaLnBrk="1" hangingPunct="1"/>
            <a:r>
              <a:rPr lang="en-GB" altLang="en-US" sz="3600" b="1" i="1"/>
              <a:t>SWOT Analysis</a:t>
            </a:r>
          </a:p>
        </p:txBody>
      </p:sp>
      <p:sp>
        <p:nvSpPr>
          <p:cNvPr id="23555" name="Rectangle 3">
            <a:extLst>
              <a:ext uri="{FF2B5EF4-FFF2-40B4-BE49-F238E27FC236}">
                <a16:creationId xmlns:a16="http://schemas.microsoft.com/office/drawing/2014/main" id="{8FE9C6BA-5E7A-4109-B292-E9A53D072286}"/>
              </a:ext>
            </a:extLst>
          </p:cNvPr>
          <p:cNvSpPr>
            <a:spLocks noGrp="1"/>
          </p:cNvSpPr>
          <p:nvPr>
            <p:ph idx="1"/>
          </p:nvPr>
        </p:nvSpPr>
        <p:spPr>
          <a:xfrm>
            <a:off x="457200" y="758014"/>
            <a:ext cx="8229600" cy="5650874"/>
          </a:xfrm>
        </p:spPr>
        <p:txBody>
          <a:bodyPr>
            <a:normAutofit/>
          </a:bodyPr>
          <a:lstStyle/>
          <a:p>
            <a:pPr marL="0" indent="0">
              <a:buNone/>
            </a:pPr>
            <a:r>
              <a:rPr lang="en-GB" dirty="0"/>
              <a:t>Strengths </a:t>
            </a:r>
          </a:p>
          <a:p>
            <a:pPr lvl="0"/>
            <a:r>
              <a:rPr lang="en-GB" sz="1400" dirty="0"/>
              <a:t>We have access to a unique clientele</a:t>
            </a:r>
          </a:p>
          <a:p>
            <a:pPr lvl="0"/>
            <a:r>
              <a:rPr lang="en-GB" sz="1400" dirty="0"/>
              <a:t>We can undercut other businesses, yet still profit.</a:t>
            </a:r>
          </a:p>
          <a:p>
            <a:r>
              <a:rPr lang="en-GB" altLang="en-US" sz="1400" dirty="0"/>
              <a:t>We will be the first of our kind to operate with these specifics.</a:t>
            </a:r>
          </a:p>
          <a:p>
            <a:pPr marL="0" lvl="0" indent="0">
              <a:buNone/>
            </a:pPr>
            <a:r>
              <a:rPr lang="en-GB" dirty="0"/>
              <a:t>Weaknesses</a:t>
            </a:r>
          </a:p>
          <a:p>
            <a:pPr lvl="0"/>
            <a:r>
              <a:rPr lang="en-GB" sz="1400" dirty="0"/>
              <a:t>We are unable to compare stats as we are a new business.</a:t>
            </a:r>
          </a:p>
          <a:p>
            <a:r>
              <a:rPr lang="en-GB" sz="1400" dirty="0"/>
              <a:t>Since 2014, thousands of trampoline parks have emerged all over the UK. </a:t>
            </a:r>
          </a:p>
          <a:p>
            <a:pPr marL="0" indent="0">
              <a:buNone/>
            </a:pPr>
            <a:r>
              <a:rPr lang="en-GB" dirty="0"/>
              <a:t>Opportunities</a:t>
            </a:r>
          </a:p>
          <a:p>
            <a:pPr lvl="0"/>
            <a:r>
              <a:rPr lang="en-GB" sz="1400" dirty="0"/>
              <a:t>We can further develop into a nursery and/or sensory centre.</a:t>
            </a:r>
          </a:p>
          <a:p>
            <a:pPr lvl="0"/>
            <a:r>
              <a:rPr lang="en-GB" sz="1400" dirty="0"/>
              <a:t>We can access government funding towards helping the children and charities.</a:t>
            </a:r>
          </a:p>
          <a:p>
            <a:r>
              <a:rPr lang="en-GB" sz="1400" dirty="0"/>
              <a:t>We have the potential and drive to expand to more arears.</a:t>
            </a:r>
          </a:p>
          <a:p>
            <a:pPr marL="0" indent="0">
              <a:buNone/>
            </a:pPr>
            <a:r>
              <a:rPr lang="en-GB" dirty="0"/>
              <a:t>Threats</a:t>
            </a:r>
          </a:p>
          <a:p>
            <a:pPr lvl="0"/>
            <a:r>
              <a:rPr lang="en-GB" sz="1400" dirty="0"/>
              <a:t>If we fail to hit the launch attendants numbers, it could impact the profit projections.</a:t>
            </a:r>
          </a:p>
          <a:p>
            <a:pPr lvl="0"/>
            <a:r>
              <a:rPr lang="en-GB" sz="1400" dirty="0"/>
              <a:t>With families having their incomes tightened by the government, we may loose or not have as many returning customers.</a:t>
            </a:r>
          </a:p>
          <a:p>
            <a:r>
              <a:rPr lang="en-GB" sz="1400" dirty="0"/>
              <a:t>Another company may try to duplicate our business.</a:t>
            </a:r>
          </a:p>
        </p:txBody>
      </p:sp>
      <p:sp>
        <p:nvSpPr>
          <p:cNvPr id="5" name="Date Placeholder 4">
            <a:extLst>
              <a:ext uri="{FF2B5EF4-FFF2-40B4-BE49-F238E27FC236}">
                <a16:creationId xmlns:a16="http://schemas.microsoft.com/office/drawing/2014/main" id="{DA926651-16E5-4DA2-9A98-26C4E3BA6540}"/>
              </a:ext>
            </a:extLst>
          </p:cNvPr>
          <p:cNvSpPr>
            <a:spLocks noGrp="1"/>
          </p:cNvSpPr>
          <p:nvPr>
            <p:ph type="dt" sz="half" idx="10"/>
          </p:nvPr>
        </p:nvSpPr>
        <p:spPr/>
        <p:txBody>
          <a:bodyPr/>
          <a:lstStyle/>
          <a:p>
            <a:pPr>
              <a:defRPr/>
            </a:pPr>
            <a:fld id="{70DD7C50-00D3-4367-A112-030F43D894F8}" type="datetime7">
              <a:rPr lang="en-GB" altLang="en-US" smtClean="0"/>
              <a:t>Jan-19</a:t>
            </a:fld>
            <a:endParaRPr lang="en-GB" altLang="en-US"/>
          </a:p>
        </p:txBody>
      </p:sp>
      <p:sp>
        <p:nvSpPr>
          <p:cNvPr id="6" name="Footer Placeholder 5">
            <a:extLst>
              <a:ext uri="{FF2B5EF4-FFF2-40B4-BE49-F238E27FC236}">
                <a16:creationId xmlns:a16="http://schemas.microsoft.com/office/drawing/2014/main" id="{1B671DB1-F039-4D07-BD0D-45E651420572}"/>
              </a:ext>
            </a:extLst>
          </p:cNvPr>
          <p:cNvSpPr>
            <a:spLocks noGrp="1"/>
          </p:cNvSpPr>
          <p:nvPr>
            <p:ph type="ftr" sz="quarter" idx="11"/>
          </p:nvPr>
        </p:nvSpPr>
        <p:spPr>
          <a:xfrm>
            <a:off x="637351" y="6223925"/>
            <a:ext cx="4622973" cy="365125"/>
          </a:xfrm>
        </p:spPr>
        <p:txBody>
          <a:bodyPr/>
          <a:lstStyle/>
          <a:p>
            <a:pPr>
              <a:defRPr/>
            </a:pPr>
            <a:r>
              <a:rPr lang="en-GB" altLang="en-US" dirty="0"/>
              <a:t>Managing Enterprise in the 21st century </a:t>
            </a:r>
          </a:p>
        </p:txBody>
      </p:sp>
      <p:sp>
        <p:nvSpPr>
          <p:cNvPr id="7" name="Slide Number Placeholder 6">
            <a:extLst>
              <a:ext uri="{FF2B5EF4-FFF2-40B4-BE49-F238E27FC236}">
                <a16:creationId xmlns:a16="http://schemas.microsoft.com/office/drawing/2014/main" id="{EF3CB4F9-CBF6-4A10-842F-738C20C59549}"/>
              </a:ext>
            </a:extLst>
          </p:cNvPr>
          <p:cNvSpPr>
            <a:spLocks noGrp="1"/>
          </p:cNvSpPr>
          <p:nvPr>
            <p:ph type="sldNum" sz="quarter" idx="12"/>
          </p:nvPr>
        </p:nvSpPr>
        <p:spPr/>
        <p:txBody>
          <a:bodyPr/>
          <a:lstStyle/>
          <a:p>
            <a:pPr>
              <a:defRPr/>
            </a:pPr>
            <a:fld id="{101007CA-6A5A-466A-BC7B-D9FB033B9BF6}" type="slidenum">
              <a:rPr lang="en-GB" altLang="en-US" smtClean="0"/>
              <a:pPr>
                <a:defRPr/>
              </a:pPr>
              <a:t>11</a:t>
            </a:fld>
            <a:endParaRPr lang="en-GB"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CC6C7EED-4D9E-4003-AB2B-C0BFD970E007}"/>
              </a:ext>
            </a:extLst>
          </p:cNvPr>
          <p:cNvSpPr>
            <a:spLocks noGrp="1"/>
          </p:cNvSpPr>
          <p:nvPr>
            <p:ph type="title"/>
          </p:nvPr>
        </p:nvSpPr>
        <p:spPr>
          <a:xfrm>
            <a:off x="250825" y="223838"/>
            <a:ext cx="8435975" cy="1044575"/>
          </a:xfrm>
        </p:spPr>
        <p:txBody>
          <a:bodyPr/>
          <a:lstStyle/>
          <a:p>
            <a:pPr eaLnBrk="1" hangingPunct="1"/>
            <a:r>
              <a:rPr lang="en-GB" altLang="en-US" sz="3600" b="1" i="1"/>
              <a:t>PESTLE Analysis</a:t>
            </a:r>
          </a:p>
        </p:txBody>
      </p:sp>
      <p:sp>
        <p:nvSpPr>
          <p:cNvPr id="25604" name="Content Placeholder 2">
            <a:extLst>
              <a:ext uri="{FF2B5EF4-FFF2-40B4-BE49-F238E27FC236}">
                <a16:creationId xmlns:a16="http://schemas.microsoft.com/office/drawing/2014/main" id="{C292C6D8-9C4D-4B1B-9380-CB3E2B0B5EBC}"/>
              </a:ext>
            </a:extLst>
          </p:cNvPr>
          <p:cNvSpPr>
            <a:spLocks noGrp="1"/>
          </p:cNvSpPr>
          <p:nvPr>
            <p:ph idx="1"/>
          </p:nvPr>
        </p:nvSpPr>
        <p:spPr>
          <a:xfrm>
            <a:off x="457200" y="1470024"/>
            <a:ext cx="8229600" cy="4911303"/>
          </a:xfrm>
        </p:spPr>
        <p:txBody>
          <a:bodyPr>
            <a:normAutofit fontScale="92500" lnSpcReduction="20000"/>
          </a:bodyPr>
          <a:lstStyle/>
          <a:p>
            <a:pPr>
              <a:buFont typeface="Wingdings" panose="05000000000000000000" pitchFamily="2" charset="2"/>
              <a:buChar char="§"/>
            </a:pPr>
            <a:r>
              <a:rPr lang="en-GB" altLang="en-US" b="1" dirty="0"/>
              <a:t>Political</a:t>
            </a:r>
            <a:r>
              <a:rPr lang="en-GB" altLang="en-US" dirty="0"/>
              <a:t>- With the upcoming of Brexit and government cuts greatly impacting families, those hit worst will be in the arears we are trying to uplift. We feel it important to continue the work and down size inn future, if necessary.</a:t>
            </a:r>
          </a:p>
          <a:p>
            <a:pPr>
              <a:buFont typeface="Wingdings" panose="05000000000000000000" pitchFamily="2" charset="2"/>
              <a:buChar char="§"/>
            </a:pPr>
            <a:r>
              <a:rPr lang="en-GB" altLang="en-US" b="1" dirty="0"/>
              <a:t>Economical-</a:t>
            </a:r>
            <a:r>
              <a:rPr lang="en-GB" altLang="en-US" dirty="0"/>
              <a:t> Our business will add value to the arears we operate in, we will bring in local jobs and create a more opportunistic environment, impacting the community in a positive way.</a:t>
            </a:r>
          </a:p>
          <a:p>
            <a:pPr>
              <a:buFont typeface="Wingdings" panose="05000000000000000000" pitchFamily="2" charset="2"/>
              <a:buChar char="§"/>
            </a:pPr>
            <a:r>
              <a:rPr lang="en-GB" altLang="en-US" b="1" dirty="0"/>
              <a:t>Social</a:t>
            </a:r>
            <a:r>
              <a:rPr lang="en-GB" altLang="en-US" dirty="0"/>
              <a:t>-  We will be providing halal food and vegetarian option within our facilities, as the majority of the community (</a:t>
            </a:r>
            <a:r>
              <a:rPr lang="en-GB" altLang="en-US" dirty="0" err="1"/>
              <a:t>Nechelles</a:t>
            </a:r>
            <a:r>
              <a:rPr lang="en-GB" altLang="en-US" dirty="0"/>
              <a:t>) practice Islam.</a:t>
            </a:r>
          </a:p>
          <a:p>
            <a:pPr>
              <a:buFont typeface="Wingdings" panose="05000000000000000000" pitchFamily="2" charset="2"/>
              <a:buChar char="§"/>
            </a:pPr>
            <a:r>
              <a:rPr lang="en-GB" altLang="en-US" b="1" dirty="0"/>
              <a:t>Technological</a:t>
            </a:r>
            <a:r>
              <a:rPr lang="en-GB" altLang="en-US" dirty="0"/>
              <a:t>- </a:t>
            </a:r>
            <a:r>
              <a:rPr lang="en-GB" dirty="0"/>
              <a:t>By maintaining our software for the waivers to be signed by the customers on individua screen, we will be in the best technological system, as a better system has yet not been developed. We will continue to check for new developments. </a:t>
            </a:r>
            <a:endParaRPr lang="en-GB" altLang="en-US" dirty="0"/>
          </a:p>
          <a:p>
            <a:pPr>
              <a:buFont typeface="Wingdings" panose="05000000000000000000" pitchFamily="2" charset="2"/>
              <a:buChar char="§"/>
            </a:pPr>
            <a:r>
              <a:rPr lang="en-GB" altLang="en-US" b="1" dirty="0"/>
              <a:t>Legal</a:t>
            </a:r>
            <a:r>
              <a:rPr lang="en-GB" altLang="en-US" dirty="0"/>
              <a:t>- </a:t>
            </a:r>
            <a:r>
              <a:rPr lang="en-GB" dirty="0"/>
              <a:t>There are many legal aspects regarding children's play areas. We as a company must follow these strict laws in the Centre for the safety of the children, the adults and our worker. ( Please see next slide for a list)</a:t>
            </a:r>
            <a:endParaRPr lang="en-GB" altLang="en-US" dirty="0"/>
          </a:p>
          <a:p>
            <a:pPr>
              <a:buFont typeface="Wingdings" panose="05000000000000000000" pitchFamily="2" charset="2"/>
              <a:buChar char="§"/>
            </a:pPr>
            <a:r>
              <a:rPr lang="en-GB" altLang="en-US" b="1" dirty="0"/>
              <a:t>Environmental</a:t>
            </a:r>
            <a:r>
              <a:rPr lang="en-GB" altLang="en-US" dirty="0"/>
              <a:t>- We are</a:t>
            </a:r>
            <a:r>
              <a:rPr lang="en-GB" dirty="0"/>
              <a:t> bringing a long-neglected building which has not been in use for 15 years back to life, we will be retaining the majority of its original period features. We hope that by using this building we will inspire more business to do the same, and in essence help us restore some of its natural environment and bring back local wild life.</a:t>
            </a:r>
          </a:p>
          <a:p>
            <a:pPr>
              <a:buFont typeface="Wingdings" panose="05000000000000000000" pitchFamily="2" charset="2"/>
              <a:buChar char="§"/>
            </a:pPr>
            <a:endParaRPr lang="en-GB" altLang="en-US" dirty="0"/>
          </a:p>
        </p:txBody>
      </p:sp>
      <p:sp>
        <p:nvSpPr>
          <p:cNvPr id="2" name="Date Placeholder 1">
            <a:extLst>
              <a:ext uri="{FF2B5EF4-FFF2-40B4-BE49-F238E27FC236}">
                <a16:creationId xmlns:a16="http://schemas.microsoft.com/office/drawing/2014/main" id="{8DA77318-BD65-4AE4-BC37-42989FD83CDD}"/>
              </a:ext>
            </a:extLst>
          </p:cNvPr>
          <p:cNvSpPr>
            <a:spLocks noGrp="1"/>
          </p:cNvSpPr>
          <p:nvPr>
            <p:ph type="dt" sz="half" idx="10"/>
          </p:nvPr>
        </p:nvSpPr>
        <p:spPr/>
        <p:txBody>
          <a:bodyPr/>
          <a:lstStyle/>
          <a:p>
            <a:pPr>
              <a:defRPr/>
            </a:pPr>
            <a:fld id="{FEE6AE9E-AE20-48B9-A5AF-46BEAF928FD3}" type="datetime7">
              <a:rPr lang="en-GB" altLang="en-US" smtClean="0"/>
              <a:t>Jan-19</a:t>
            </a:fld>
            <a:endParaRPr lang="en-GB" altLang="en-US"/>
          </a:p>
        </p:txBody>
      </p:sp>
      <p:sp>
        <p:nvSpPr>
          <p:cNvPr id="3" name="Footer Placeholder 2">
            <a:extLst>
              <a:ext uri="{FF2B5EF4-FFF2-40B4-BE49-F238E27FC236}">
                <a16:creationId xmlns:a16="http://schemas.microsoft.com/office/drawing/2014/main" id="{443D01D9-D746-4470-8F4D-5979D00A34A4}"/>
              </a:ext>
            </a:extLst>
          </p:cNvPr>
          <p:cNvSpPr>
            <a:spLocks noGrp="1"/>
          </p:cNvSpPr>
          <p:nvPr>
            <p:ph type="ftr" sz="quarter" idx="11"/>
          </p:nvPr>
        </p:nvSpPr>
        <p:spPr/>
        <p:txBody>
          <a:bodyPr/>
          <a:lstStyle/>
          <a:p>
            <a:pPr>
              <a:defRPr/>
            </a:pPr>
            <a:r>
              <a:rPr lang="en-GB" altLang="en-US"/>
              <a:t>Managing Enterprise in the 21st century </a:t>
            </a:r>
          </a:p>
        </p:txBody>
      </p:sp>
      <p:sp>
        <p:nvSpPr>
          <p:cNvPr id="5" name="Slide Number Placeholder 4">
            <a:extLst>
              <a:ext uri="{FF2B5EF4-FFF2-40B4-BE49-F238E27FC236}">
                <a16:creationId xmlns:a16="http://schemas.microsoft.com/office/drawing/2014/main" id="{3359220F-F49B-4CB9-9633-F9BBD37EB1BF}"/>
              </a:ext>
            </a:extLst>
          </p:cNvPr>
          <p:cNvSpPr>
            <a:spLocks noGrp="1"/>
          </p:cNvSpPr>
          <p:nvPr>
            <p:ph type="sldNum" sz="quarter" idx="12"/>
          </p:nvPr>
        </p:nvSpPr>
        <p:spPr/>
        <p:txBody>
          <a:bodyPr/>
          <a:lstStyle/>
          <a:p>
            <a:pPr>
              <a:defRPr/>
            </a:pPr>
            <a:fld id="{101007CA-6A5A-466A-BC7B-D9FB033B9BF6}" type="slidenum">
              <a:rPr lang="en-GB" altLang="en-US" smtClean="0"/>
              <a:pPr>
                <a:defRPr/>
              </a:pPr>
              <a:t>12</a:t>
            </a:fld>
            <a:endParaRPr lang="en-GB" alt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4C926B4-6091-48BA-896F-FC64CDBAB38C}"/>
              </a:ext>
            </a:extLst>
          </p:cNvPr>
          <p:cNvSpPr>
            <a:spLocks noGrp="1"/>
          </p:cNvSpPr>
          <p:nvPr>
            <p:ph idx="1"/>
          </p:nvPr>
        </p:nvSpPr>
        <p:spPr>
          <a:xfrm>
            <a:off x="609599" y="1196752"/>
            <a:ext cx="6347714" cy="4844611"/>
          </a:xfrm>
        </p:spPr>
        <p:txBody>
          <a:bodyPr>
            <a:normAutofit/>
          </a:bodyPr>
          <a:lstStyle/>
          <a:p>
            <a:pPr lvl="0"/>
            <a:r>
              <a:rPr lang="en-GB" dirty="0"/>
              <a:t>Health and Safety at the work etc. Act (1974).</a:t>
            </a:r>
          </a:p>
          <a:p>
            <a:pPr lvl="0"/>
            <a:r>
              <a:rPr lang="en-GB" dirty="0"/>
              <a:t>Management of Health and Safety at work Regulation (1999).</a:t>
            </a:r>
          </a:p>
          <a:p>
            <a:pPr lvl="0"/>
            <a:r>
              <a:rPr lang="en-GB" dirty="0"/>
              <a:t>Personal Protection Equipment at work Regulation (1992).</a:t>
            </a:r>
          </a:p>
          <a:p>
            <a:pPr lvl="0"/>
            <a:r>
              <a:rPr lang="en-GB" dirty="0"/>
              <a:t>Occupiers Liability Act (1957, revised 1984).</a:t>
            </a:r>
          </a:p>
          <a:p>
            <a:pPr lvl="0"/>
            <a:r>
              <a:rPr lang="en-GB" dirty="0"/>
              <a:t>Consumer Protection Act (1987).</a:t>
            </a:r>
          </a:p>
          <a:p>
            <a:pPr lvl="0"/>
            <a:r>
              <a:rPr lang="en-GB" dirty="0"/>
              <a:t>Unfair Contract Terms Act (1977).</a:t>
            </a:r>
          </a:p>
          <a:p>
            <a:pPr lvl="0"/>
            <a:r>
              <a:rPr lang="en-GB" dirty="0"/>
              <a:t>Child Act (1989).</a:t>
            </a:r>
          </a:p>
          <a:p>
            <a:pPr lvl="0"/>
            <a:r>
              <a:rPr lang="en-GB" dirty="0"/>
              <a:t>Reporting of Injuries, Diseases and Dangerous Occurrences Regulation (1995).</a:t>
            </a:r>
          </a:p>
          <a:p>
            <a:pPr lvl="0"/>
            <a:r>
              <a:rPr lang="en-GB" dirty="0"/>
              <a:t>Environmental Protection Act (1990).</a:t>
            </a:r>
          </a:p>
          <a:p>
            <a:pPr marL="0" indent="0">
              <a:buNone/>
            </a:pPr>
            <a:endParaRPr lang="en-GB" dirty="0"/>
          </a:p>
          <a:p>
            <a:endParaRPr lang="en-GB" dirty="0"/>
          </a:p>
        </p:txBody>
      </p:sp>
      <p:sp>
        <p:nvSpPr>
          <p:cNvPr id="4" name="Date Placeholder 3">
            <a:extLst>
              <a:ext uri="{FF2B5EF4-FFF2-40B4-BE49-F238E27FC236}">
                <a16:creationId xmlns:a16="http://schemas.microsoft.com/office/drawing/2014/main" id="{7995968D-88DB-48F5-BA51-58233762127A}"/>
              </a:ext>
            </a:extLst>
          </p:cNvPr>
          <p:cNvSpPr>
            <a:spLocks noGrp="1"/>
          </p:cNvSpPr>
          <p:nvPr>
            <p:ph type="dt" sz="half" idx="10"/>
          </p:nvPr>
        </p:nvSpPr>
        <p:spPr/>
        <p:txBody>
          <a:bodyPr/>
          <a:lstStyle/>
          <a:p>
            <a:pPr>
              <a:defRPr/>
            </a:pPr>
            <a:fld id="{B800E4C6-DFAB-4885-9928-56DF283B1B9B}" type="datetime7">
              <a:rPr lang="en-GB" altLang="en-US" smtClean="0"/>
              <a:t>Jan-19</a:t>
            </a:fld>
            <a:endParaRPr lang="en-GB" altLang="en-US" dirty="0"/>
          </a:p>
        </p:txBody>
      </p:sp>
      <p:sp>
        <p:nvSpPr>
          <p:cNvPr id="5" name="Footer Placeholder 4">
            <a:extLst>
              <a:ext uri="{FF2B5EF4-FFF2-40B4-BE49-F238E27FC236}">
                <a16:creationId xmlns:a16="http://schemas.microsoft.com/office/drawing/2014/main" id="{ECC881D1-2E7F-415A-93E6-0B022A3A8D43}"/>
              </a:ext>
            </a:extLst>
          </p:cNvPr>
          <p:cNvSpPr>
            <a:spLocks noGrp="1"/>
          </p:cNvSpPr>
          <p:nvPr>
            <p:ph type="ftr" sz="quarter" idx="11"/>
          </p:nvPr>
        </p:nvSpPr>
        <p:spPr/>
        <p:txBody>
          <a:bodyPr/>
          <a:lstStyle/>
          <a:p>
            <a:pPr>
              <a:defRPr/>
            </a:pPr>
            <a:r>
              <a:rPr lang="en-GB" altLang="en-US"/>
              <a:t>Managing Enterprise in the 21st century </a:t>
            </a:r>
            <a:endParaRPr lang="en-GB" altLang="en-US" dirty="0"/>
          </a:p>
        </p:txBody>
      </p:sp>
      <p:sp>
        <p:nvSpPr>
          <p:cNvPr id="6" name="Slide Number Placeholder 5">
            <a:extLst>
              <a:ext uri="{FF2B5EF4-FFF2-40B4-BE49-F238E27FC236}">
                <a16:creationId xmlns:a16="http://schemas.microsoft.com/office/drawing/2014/main" id="{BD15EF4D-E585-44DF-AF8B-DF4428682D84}"/>
              </a:ext>
            </a:extLst>
          </p:cNvPr>
          <p:cNvSpPr>
            <a:spLocks noGrp="1"/>
          </p:cNvSpPr>
          <p:nvPr>
            <p:ph type="sldNum" sz="quarter" idx="12"/>
          </p:nvPr>
        </p:nvSpPr>
        <p:spPr/>
        <p:txBody>
          <a:bodyPr/>
          <a:lstStyle/>
          <a:p>
            <a:pPr>
              <a:defRPr/>
            </a:pPr>
            <a:fld id="{101007CA-6A5A-466A-BC7B-D9FB033B9BF6}" type="slidenum">
              <a:rPr lang="en-GB" altLang="en-US" smtClean="0"/>
              <a:pPr>
                <a:defRPr/>
              </a:pPr>
              <a:t>13</a:t>
            </a:fld>
            <a:endParaRPr lang="en-GB" altLang="en-US"/>
          </a:p>
        </p:txBody>
      </p:sp>
    </p:spTree>
    <p:extLst>
      <p:ext uri="{BB962C8B-B14F-4D97-AF65-F5344CB8AC3E}">
        <p14:creationId xmlns:p14="http://schemas.microsoft.com/office/powerpoint/2010/main" val="42517632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C3F7B-26FA-4E4E-9718-9E77E87336D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5873043-5D62-4280-B06D-25EC4482C155}"/>
              </a:ext>
            </a:extLst>
          </p:cNvPr>
          <p:cNvSpPr>
            <a:spLocks noGrp="1"/>
          </p:cNvSpPr>
          <p:nvPr>
            <p:ph idx="1"/>
          </p:nvPr>
        </p:nvSpPr>
        <p:spPr>
          <a:xfrm>
            <a:off x="609599" y="1628800"/>
            <a:ext cx="6347714" cy="4412563"/>
          </a:xfrm>
        </p:spPr>
        <p:txBody>
          <a:bodyPr>
            <a:normAutofit fontScale="70000" lnSpcReduction="20000"/>
          </a:bodyPr>
          <a:lstStyle/>
          <a:p>
            <a:r>
              <a:rPr lang="en-GB" u="sng" dirty="0">
                <a:hlinkClick r:id="rId2"/>
              </a:rPr>
              <a:t>https://www.bbc.co.uk/news/uk-scotland-42767534</a:t>
            </a:r>
            <a:r>
              <a:rPr lang="en-GB" dirty="0"/>
              <a:t> “</a:t>
            </a:r>
            <a:r>
              <a:rPr lang="en-GB" i="1" dirty="0"/>
              <a:t>SMEs may be worst affected by Brexit, research suggests”</a:t>
            </a:r>
            <a:r>
              <a:rPr lang="en-GB" dirty="0"/>
              <a:t> (2018). Online newspaper.</a:t>
            </a:r>
          </a:p>
          <a:p>
            <a:r>
              <a:rPr lang="en-GB" dirty="0"/>
              <a:t>[assessed 12</a:t>
            </a:r>
            <a:r>
              <a:rPr lang="en-GB" baseline="30000" dirty="0"/>
              <a:t>th</a:t>
            </a:r>
            <a:r>
              <a:rPr lang="en-GB" dirty="0"/>
              <a:t> December 2018]</a:t>
            </a:r>
          </a:p>
          <a:p>
            <a:r>
              <a:rPr lang="en-GB" dirty="0"/>
              <a:t>Cooper, K , Stewart, K.(2013) “</a:t>
            </a:r>
            <a:r>
              <a:rPr lang="en-GB" i="1" dirty="0"/>
              <a:t>Does money affect children’s outcome?” </a:t>
            </a:r>
            <a:r>
              <a:rPr lang="en-GB" dirty="0"/>
              <a:t>. Online report.</a:t>
            </a:r>
          </a:p>
          <a:p>
            <a:r>
              <a:rPr lang="en-GB" dirty="0"/>
              <a:t>[Online] available at </a:t>
            </a:r>
            <a:r>
              <a:rPr lang="en-GB" u="sng" dirty="0">
                <a:hlinkClick r:id="rId3"/>
              </a:rPr>
              <a:t>https://www.jrf.org.uk/report/does-money-affect-children%E2%80%99s-outcomes</a:t>
            </a:r>
            <a:endParaRPr lang="en-GB" dirty="0"/>
          </a:p>
          <a:p>
            <a:r>
              <a:rPr lang="en-GB" dirty="0"/>
              <a:t>[assessed 3</a:t>
            </a:r>
            <a:r>
              <a:rPr lang="en-GB" baseline="30000" dirty="0"/>
              <a:t>rd</a:t>
            </a:r>
            <a:r>
              <a:rPr lang="en-GB" dirty="0"/>
              <a:t> December 2018]</a:t>
            </a:r>
          </a:p>
          <a:p>
            <a:r>
              <a:rPr lang="en-GB" dirty="0" err="1"/>
              <a:t>Maund</a:t>
            </a:r>
            <a:r>
              <a:rPr lang="en-GB" dirty="0"/>
              <a:t>, A., </a:t>
            </a:r>
            <a:r>
              <a:rPr lang="en-GB" dirty="0" err="1"/>
              <a:t>Schriek</a:t>
            </a:r>
            <a:r>
              <a:rPr lang="en-GB" dirty="0"/>
              <a:t>, M., </a:t>
            </a:r>
            <a:r>
              <a:rPr lang="en-GB" dirty="0" err="1"/>
              <a:t>Tinkler</a:t>
            </a:r>
            <a:r>
              <a:rPr lang="en-GB" dirty="0"/>
              <a:t>, P., 2017. </a:t>
            </a:r>
            <a:r>
              <a:rPr lang="en-GB" i="1" dirty="0"/>
              <a:t>Certificate in Higher Education: Skills for the Workplace Student Yearbook. </a:t>
            </a:r>
            <a:r>
              <a:rPr lang="en-GB" dirty="0"/>
              <a:t>Sage Publication.</a:t>
            </a:r>
          </a:p>
          <a:p>
            <a:r>
              <a:rPr lang="en-GB" dirty="0"/>
              <a:t>Morgan, D., 2016. </a:t>
            </a:r>
            <a:r>
              <a:rPr lang="en-GB" i="1" dirty="0"/>
              <a:t>The Business Student`s Guide to Study and Employment. </a:t>
            </a:r>
            <a:r>
              <a:rPr lang="en-GB" dirty="0"/>
              <a:t>Sage Publication.</a:t>
            </a:r>
          </a:p>
          <a:p>
            <a:r>
              <a:rPr lang="en-GB" dirty="0"/>
              <a:t>ROSPA 2016. </a:t>
            </a:r>
            <a:r>
              <a:rPr lang="en-GB" i="1" dirty="0"/>
              <a:t>ROSPA</a:t>
            </a:r>
            <a:r>
              <a:rPr lang="en-GB" dirty="0"/>
              <a:t> (online) Available at:&lt;https://www.rospa.com/play-safety/advice/legal-aspects/&gt; (Accessed 15 December 2018).</a:t>
            </a:r>
          </a:p>
          <a:p>
            <a:r>
              <a:rPr lang="en-GB" u="sng" dirty="0">
                <a:hlinkClick r:id="rId4"/>
              </a:rPr>
              <a:t>https://www.rushuk.com/locations</a:t>
            </a:r>
            <a:r>
              <a:rPr lang="en-GB" dirty="0"/>
              <a:t> </a:t>
            </a:r>
          </a:p>
          <a:p>
            <a:r>
              <a:rPr lang="en-GB" dirty="0"/>
              <a:t>Day Out With The Kids. (2018). </a:t>
            </a:r>
            <a:r>
              <a:rPr lang="en-GB" i="1" dirty="0" err="1"/>
              <a:t>Funaticz</a:t>
            </a:r>
            <a:r>
              <a:rPr lang="en-GB" i="1" dirty="0"/>
              <a:t> Fun and Fitness Centre | Day Out With The Kids</a:t>
            </a:r>
            <a:r>
              <a:rPr lang="en-GB" dirty="0"/>
              <a:t>. [online] Available at: </a:t>
            </a:r>
            <a:r>
              <a:rPr lang="en-GB" u="sng" dirty="0">
                <a:hlinkClick r:id="rId5"/>
              </a:rPr>
              <a:t>https://www.dayoutwiththekids.co.uk/funaticz-fun-and-fitness-centre</a:t>
            </a:r>
            <a:r>
              <a:rPr lang="en-GB" dirty="0"/>
              <a:t>  [Accessed 17 Dec. 2018].</a:t>
            </a:r>
          </a:p>
          <a:p>
            <a:endParaRPr lang="en-GB" dirty="0"/>
          </a:p>
        </p:txBody>
      </p:sp>
      <p:sp>
        <p:nvSpPr>
          <p:cNvPr id="4" name="Date Placeholder 3">
            <a:extLst>
              <a:ext uri="{FF2B5EF4-FFF2-40B4-BE49-F238E27FC236}">
                <a16:creationId xmlns:a16="http://schemas.microsoft.com/office/drawing/2014/main" id="{37BEBF0F-2B3D-4157-99B4-F4DA7D516E1E}"/>
              </a:ext>
            </a:extLst>
          </p:cNvPr>
          <p:cNvSpPr>
            <a:spLocks noGrp="1"/>
          </p:cNvSpPr>
          <p:nvPr>
            <p:ph type="dt" sz="half" idx="10"/>
          </p:nvPr>
        </p:nvSpPr>
        <p:spPr/>
        <p:txBody>
          <a:bodyPr/>
          <a:lstStyle/>
          <a:p>
            <a:pPr>
              <a:defRPr/>
            </a:pPr>
            <a:fld id="{60E82720-F736-4F22-8E67-F8ABA29E983D}" type="datetime7">
              <a:rPr lang="en-GB" altLang="en-US" smtClean="0"/>
              <a:t>Jan-19</a:t>
            </a:fld>
            <a:endParaRPr lang="en-GB" altLang="en-US"/>
          </a:p>
        </p:txBody>
      </p:sp>
      <p:sp>
        <p:nvSpPr>
          <p:cNvPr id="5" name="Footer Placeholder 4">
            <a:extLst>
              <a:ext uri="{FF2B5EF4-FFF2-40B4-BE49-F238E27FC236}">
                <a16:creationId xmlns:a16="http://schemas.microsoft.com/office/drawing/2014/main" id="{C2D6989C-6DFC-4459-B192-426CB99CAA2D}"/>
              </a:ext>
            </a:extLst>
          </p:cNvPr>
          <p:cNvSpPr>
            <a:spLocks noGrp="1"/>
          </p:cNvSpPr>
          <p:nvPr>
            <p:ph type="ftr" sz="quarter" idx="11"/>
          </p:nvPr>
        </p:nvSpPr>
        <p:spPr/>
        <p:txBody>
          <a:bodyPr/>
          <a:lstStyle/>
          <a:p>
            <a:pPr>
              <a:defRPr/>
            </a:pPr>
            <a:r>
              <a:rPr lang="en-GB" altLang="en-US"/>
              <a:t>Managing Enterprise in the 21st century </a:t>
            </a:r>
          </a:p>
        </p:txBody>
      </p:sp>
      <p:sp>
        <p:nvSpPr>
          <p:cNvPr id="6" name="Slide Number Placeholder 5">
            <a:extLst>
              <a:ext uri="{FF2B5EF4-FFF2-40B4-BE49-F238E27FC236}">
                <a16:creationId xmlns:a16="http://schemas.microsoft.com/office/drawing/2014/main" id="{CB742D44-717B-49F0-96BB-CF8266F870DF}"/>
              </a:ext>
            </a:extLst>
          </p:cNvPr>
          <p:cNvSpPr>
            <a:spLocks noGrp="1"/>
          </p:cNvSpPr>
          <p:nvPr>
            <p:ph type="sldNum" sz="quarter" idx="12"/>
          </p:nvPr>
        </p:nvSpPr>
        <p:spPr/>
        <p:txBody>
          <a:bodyPr/>
          <a:lstStyle/>
          <a:p>
            <a:pPr>
              <a:defRPr/>
            </a:pPr>
            <a:fld id="{101007CA-6A5A-466A-BC7B-D9FB033B9BF6}" type="slidenum">
              <a:rPr lang="en-GB" altLang="en-US" smtClean="0"/>
              <a:pPr>
                <a:defRPr/>
              </a:pPr>
              <a:t>14</a:t>
            </a:fld>
            <a:endParaRPr lang="en-GB" altLang="en-US"/>
          </a:p>
        </p:txBody>
      </p:sp>
    </p:spTree>
    <p:extLst>
      <p:ext uri="{BB962C8B-B14F-4D97-AF65-F5344CB8AC3E}">
        <p14:creationId xmlns:p14="http://schemas.microsoft.com/office/powerpoint/2010/main" val="417068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95667-D6A4-4AF5-A5B6-CA386D83A9BC}"/>
              </a:ext>
            </a:extLst>
          </p:cNvPr>
          <p:cNvSpPr>
            <a:spLocks noGrp="1"/>
          </p:cNvSpPr>
          <p:nvPr>
            <p:ph type="title"/>
          </p:nvPr>
        </p:nvSpPr>
        <p:spPr/>
        <p:txBody>
          <a:bodyPr/>
          <a:lstStyle/>
          <a:p>
            <a:r>
              <a:rPr lang="en-GB" dirty="0"/>
              <a:t>Thank you.</a:t>
            </a:r>
          </a:p>
        </p:txBody>
      </p:sp>
      <p:sp>
        <p:nvSpPr>
          <p:cNvPr id="3" name="Content Placeholder 2">
            <a:extLst>
              <a:ext uri="{FF2B5EF4-FFF2-40B4-BE49-F238E27FC236}">
                <a16:creationId xmlns:a16="http://schemas.microsoft.com/office/drawing/2014/main" id="{2EC85238-F9F0-4D3E-B9B6-D82295637C47}"/>
              </a:ext>
            </a:extLst>
          </p:cNvPr>
          <p:cNvSpPr>
            <a:spLocks noGrp="1"/>
          </p:cNvSpPr>
          <p:nvPr>
            <p:ph idx="1"/>
          </p:nvPr>
        </p:nvSpPr>
        <p:spPr/>
        <p:txBody>
          <a:bodyPr/>
          <a:lstStyle/>
          <a:p>
            <a:pPr marL="0" indent="0">
              <a:buNone/>
            </a:pPr>
            <a:r>
              <a:rPr lang="en-GB" dirty="0"/>
              <a:t>We appreciate the time you have taken to listen to our business proposal and we hope to hear from you soon.</a:t>
            </a:r>
          </a:p>
          <a:p>
            <a:pPr marL="0" indent="0">
              <a:buNone/>
            </a:pPr>
            <a:endParaRPr lang="en-GB" dirty="0"/>
          </a:p>
          <a:p>
            <a:pPr marL="0" indent="0">
              <a:buNone/>
            </a:pPr>
            <a:endParaRPr lang="en-GB" dirty="0"/>
          </a:p>
          <a:p>
            <a:pPr marL="0" indent="0">
              <a:buNone/>
            </a:pPr>
            <a:endParaRPr lang="en-GB" dirty="0"/>
          </a:p>
          <a:p>
            <a:pPr marL="0" indent="0">
              <a:buNone/>
            </a:pPr>
            <a:r>
              <a:rPr lang="en-GB" dirty="0"/>
              <a:t> We will now be taking any questions.</a:t>
            </a:r>
          </a:p>
        </p:txBody>
      </p:sp>
      <p:sp>
        <p:nvSpPr>
          <p:cNvPr id="4" name="Date Placeholder 3">
            <a:extLst>
              <a:ext uri="{FF2B5EF4-FFF2-40B4-BE49-F238E27FC236}">
                <a16:creationId xmlns:a16="http://schemas.microsoft.com/office/drawing/2014/main" id="{51241F0E-98E0-4C4A-A811-1594A43B894E}"/>
              </a:ext>
            </a:extLst>
          </p:cNvPr>
          <p:cNvSpPr>
            <a:spLocks noGrp="1"/>
          </p:cNvSpPr>
          <p:nvPr>
            <p:ph type="dt" sz="half" idx="10"/>
          </p:nvPr>
        </p:nvSpPr>
        <p:spPr/>
        <p:txBody>
          <a:bodyPr/>
          <a:lstStyle/>
          <a:p>
            <a:pPr>
              <a:defRPr/>
            </a:pPr>
            <a:fld id="{60E82720-F736-4F22-8E67-F8ABA29E983D}" type="datetime7">
              <a:rPr lang="en-GB" altLang="en-US" smtClean="0"/>
              <a:t>Jan-19</a:t>
            </a:fld>
            <a:endParaRPr lang="en-GB" altLang="en-US"/>
          </a:p>
        </p:txBody>
      </p:sp>
      <p:sp>
        <p:nvSpPr>
          <p:cNvPr id="5" name="Footer Placeholder 4">
            <a:extLst>
              <a:ext uri="{FF2B5EF4-FFF2-40B4-BE49-F238E27FC236}">
                <a16:creationId xmlns:a16="http://schemas.microsoft.com/office/drawing/2014/main" id="{DAA707F1-FD0C-4176-B85C-08B1042BB3BD}"/>
              </a:ext>
            </a:extLst>
          </p:cNvPr>
          <p:cNvSpPr>
            <a:spLocks noGrp="1"/>
          </p:cNvSpPr>
          <p:nvPr>
            <p:ph type="ftr" sz="quarter" idx="11"/>
          </p:nvPr>
        </p:nvSpPr>
        <p:spPr/>
        <p:txBody>
          <a:bodyPr/>
          <a:lstStyle/>
          <a:p>
            <a:pPr>
              <a:defRPr/>
            </a:pPr>
            <a:r>
              <a:rPr lang="en-GB" altLang="en-US"/>
              <a:t>Managing Enterprise in the 21st century </a:t>
            </a:r>
          </a:p>
        </p:txBody>
      </p:sp>
      <p:sp>
        <p:nvSpPr>
          <p:cNvPr id="6" name="Slide Number Placeholder 5">
            <a:extLst>
              <a:ext uri="{FF2B5EF4-FFF2-40B4-BE49-F238E27FC236}">
                <a16:creationId xmlns:a16="http://schemas.microsoft.com/office/drawing/2014/main" id="{FAA07F66-D091-49B4-ABBC-0F9F0BC5B6CB}"/>
              </a:ext>
            </a:extLst>
          </p:cNvPr>
          <p:cNvSpPr>
            <a:spLocks noGrp="1"/>
          </p:cNvSpPr>
          <p:nvPr>
            <p:ph type="sldNum" sz="quarter" idx="12"/>
          </p:nvPr>
        </p:nvSpPr>
        <p:spPr/>
        <p:txBody>
          <a:bodyPr/>
          <a:lstStyle/>
          <a:p>
            <a:pPr>
              <a:defRPr/>
            </a:pPr>
            <a:fld id="{101007CA-6A5A-466A-BC7B-D9FB033B9BF6}" type="slidenum">
              <a:rPr lang="en-GB" altLang="en-US" smtClean="0"/>
              <a:pPr>
                <a:defRPr/>
              </a:pPr>
              <a:t>15</a:t>
            </a:fld>
            <a:endParaRPr lang="en-GB" altLang="en-US"/>
          </a:p>
        </p:txBody>
      </p:sp>
    </p:spTree>
    <p:extLst>
      <p:ext uri="{BB962C8B-B14F-4D97-AF65-F5344CB8AC3E}">
        <p14:creationId xmlns:p14="http://schemas.microsoft.com/office/powerpoint/2010/main" val="242938775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859</TotalTime>
  <Words>2259</Words>
  <Application>Microsoft Office PowerPoint</Application>
  <PresentationFormat>On-screen Show (4:3)</PresentationFormat>
  <Paragraphs>192</Paragraphs>
  <Slides>15</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Trebuchet MS</vt:lpstr>
      <vt:lpstr>Wingdings</vt:lpstr>
      <vt:lpstr>Wingdings 3</vt:lpstr>
      <vt:lpstr>Facet</vt:lpstr>
      <vt:lpstr>BUSINESS PLAN</vt:lpstr>
      <vt:lpstr>Our company is the community, the community is the heart of our company.</vt:lpstr>
      <vt:lpstr>Executive Summary</vt:lpstr>
      <vt:lpstr>Business / Company Overview</vt:lpstr>
      <vt:lpstr>Products and Services</vt:lpstr>
      <vt:lpstr> Target Market</vt:lpstr>
      <vt:lpstr> Competitors</vt:lpstr>
      <vt:lpstr>Marketing and Sales Plan</vt:lpstr>
      <vt:lpstr>Management Team</vt:lpstr>
      <vt:lpstr>Financial plan</vt:lpstr>
      <vt:lpstr>SWOT Analysis</vt:lpstr>
      <vt:lpstr>PESTLE Analysis</vt:lpstr>
      <vt:lpstr>PowerPoint Presentation</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dc:title>
  <dc:creator>iyeshalthomas@gmail.com</dc:creator>
  <cp:lastModifiedBy> </cp:lastModifiedBy>
  <cp:revision>22</cp:revision>
  <dcterms:created xsi:type="dcterms:W3CDTF">2019-01-10T21:56:02Z</dcterms:created>
  <dcterms:modified xsi:type="dcterms:W3CDTF">2019-01-11T13:01:19Z</dcterms:modified>
</cp:coreProperties>
</file>