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71" r:id="rId3"/>
    <p:sldId id="257" r:id="rId4"/>
    <p:sldId id="274" r:id="rId5"/>
    <p:sldId id="258" r:id="rId6"/>
    <p:sldId id="272" r:id="rId7"/>
    <p:sldId id="259" r:id="rId8"/>
    <p:sldId id="260" r:id="rId9"/>
    <p:sldId id="275" r:id="rId10"/>
    <p:sldId id="261" r:id="rId11"/>
    <p:sldId id="262" r:id="rId12"/>
    <p:sldId id="273" r:id="rId13"/>
    <p:sldId id="278" r:id="rId14"/>
    <p:sldId id="277" r:id="rId15"/>
    <p:sldId id="263" r:id="rId16"/>
    <p:sldId id="276" r:id="rId17"/>
    <p:sldId id="264" r:id="rId18"/>
    <p:sldId id="265" r:id="rId19"/>
    <p:sldId id="266" r:id="rId20"/>
    <p:sldId id="279" r:id="rId21"/>
    <p:sldId id="267" r:id="rId22"/>
    <p:sldId id="280" r:id="rId23"/>
    <p:sldId id="268" r:id="rId24"/>
    <p:sldId id="269" r:id="rId25"/>
    <p:sldId id="270" r:id="rId2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4660"/>
  </p:normalViewPr>
  <p:slideViewPr>
    <p:cSldViewPr snapToGrid="0" snapToObjects="1">
      <p:cViewPr varScale="1">
        <p:scale>
          <a:sx n="109" d="100"/>
          <a:sy n="109" d="100"/>
        </p:scale>
        <p:origin x="1596" y="318"/>
      </p:cViewPr>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4.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ata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3.svg"/><Relationship Id="rId5" Type="http://schemas.openxmlformats.org/officeDocument/2006/relationships/image" Target="../media/image2.png"/><Relationship Id="rId4" Type="http://schemas.openxmlformats.org/officeDocument/2006/relationships/image" Target="../media/image26.svg"/></Relationships>
</file>

<file path=ppt/diagrams/_rels/data6.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hyperlink" Target="http://www.adtaxsolution.co.uk/" TargetMode="External"/></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rawing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3.svg"/><Relationship Id="rId5" Type="http://schemas.openxmlformats.org/officeDocument/2006/relationships/image" Target="../media/image2.png"/><Relationship Id="rId4" Type="http://schemas.openxmlformats.org/officeDocument/2006/relationships/image" Target="../media/image26.svg"/></Relationships>
</file>

<file path=ppt/diagrams/_rels/drawing6.xml.rels><?xml version="1.0" encoding="UTF-8" standalone="yes"?>
<Relationships xmlns="http://schemas.openxmlformats.org/package/2006/relationships"><Relationship Id="rId3" Type="http://schemas.openxmlformats.org/officeDocument/2006/relationships/hyperlink" Target="http://www.adtaxsolution.co.uk/" TargetMode="External"/><Relationship Id="rId2" Type="http://schemas.openxmlformats.org/officeDocument/2006/relationships/image" Target="../media/image28.svg"/><Relationship Id="rId1" Type="http://schemas.openxmlformats.org/officeDocument/2006/relationships/image" Target="../media/image27.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53D19BD-A3BF-40C9-88E9-927316161282}"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3876A62-EF13-411C-AB65-C7F38436F42B}">
      <dgm:prSet/>
      <dgm:spPr/>
      <dgm:t>
        <a:bodyPr/>
        <a:lstStyle/>
        <a:p>
          <a:pPr>
            <a:defRPr cap="all"/>
          </a:pPr>
          <a:r>
            <a:rPr lang="en-US"/>
            <a:t>Fair Investment Pitch</a:t>
          </a:r>
        </a:p>
      </dgm:t>
    </dgm:pt>
    <dgm:pt modelId="{4B1DC2D5-CFE4-4D1C-8496-7E5F01886BDB}" type="parTrans" cxnId="{4F75DE2D-C1D4-42C4-BA38-F83DAAE21195}">
      <dgm:prSet/>
      <dgm:spPr/>
      <dgm:t>
        <a:bodyPr/>
        <a:lstStyle/>
        <a:p>
          <a:endParaRPr lang="en-US"/>
        </a:p>
      </dgm:t>
    </dgm:pt>
    <dgm:pt modelId="{98C003A4-E4D9-4B3A-858A-13B78CA6D2CC}" type="sibTrans" cxnId="{4F75DE2D-C1D4-42C4-BA38-F83DAAE21195}">
      <dgm:prSet/>
      <dgm:spPr/>
      <dgm:t>
        <a:bodyPr/>
        <a:lstStyle/>
        <a:p>
          <a:endParaRPr lang="en-US"/>
        </a:p>
      </dgm:t>
    </dgm:pt>
    <dgm:pt modelId="{F94D1E35-B88A-489B-80C6-76F3EE5D4349}">
      <dgm:prSet/>
      <dgm:spPr/>
      <dgm:t>
        <a:bodyPr/>
        <a:lstStyle/>
        <a:p>
          <a:pPr>
            <a:defRPr cap="all"/>
          </a:pPr>
          <a:r>
            <a:rPr lang="en-US"/>
            <a:t>Alina Dinu</a:t>
          </a:r>
        </a:p>
      </dgm:t>
    </dgm:pt>
    <dgm:pt modelId="{89E03B44-4ECF-419F-8576-04548A428953}" type="parTrans" cxnId="{9A6FCE7E-7958-47A2-AA23-8B55D01BC793}">
      <dgm:prSet/>
      <dgm:spPr/>
      <dgm:t>
        <a:bodyPr/>
        <a:lstStyle/>
        <a:p>
          <a:endParaRPr lang="en-US"/>
        </a:p>
      </dgm:t>
    </dgm:pt>
    <dgm:pt modelId="{6C03C5B5-842B-4C57-A5EB-7CBFB8322FEC}" type="sibTrans" cxnId="{9A6FCE7E-7958-47A2-AA23-8B55D01BC793}">
      <dgm:prSet/>
      <dgm:spPr/>
      <dgm:t>
        <a:bodyPr/>
        <a:lstStyle/>
        <a:p>
          <a:endParaRPr lang="en-US"/>
        </a:p>
      </dgm:t>
    </dgm:pt>
    <dgm:pt modelId="{B6EF4BB7-7426-4545-A910-9FE7FE38953B}">
      <dgm:prSet/>
      <dgm:spPr/>
      <dgm:t>
        <a:bodyPr/>
        <a:lstStyle/>
        <a:p>
          <a:pPr>
            <a:defRPr cap="all"/>
          </a:pPr>
          <a:r>
            <a:rPr lang="en-US"/>
            <a:t>June 2025</a:t>
          </a:r>
        </a:p>
      </dgm:t>
    </dgm:pt>
    <dgm:pt modelId="{7C3A8CEB-E622-4890-9CA8-2B9971C7717C}" type="parTrans" cxnId="{02FB483C-3132-4A75-A7AD-817281AD7329}">
      <dgm:prSet/>
      <dgm:spPr/>
      <dgm:t>
        <a:bodyPr/>
        <a:lstStyle/>
        <a:p>
          <a:endParaRPr lang="en-US"/>
        </a:p>
      </dgm:t>
    </dgm:pt>
    <dgm:pt modelId="{416066E3-9507-40F2-9D85-3AA22685D452}" type="sibTrans" cxnId="{02FB483C-3132-4A75-A7AD-817281AD7329}">
      <dgm:prSet/>
      <dgm:spPr/>
      <dgm:t>
        <a:bodyPr/>
        <a:lstStyle/>
        <a:p>
          <a:endParaRPr lang="en-US"/>
        </a:p>
      </dgm:t>
    </dgm:pt>
    <dgm:pt modelId="{63B6E53B-376C-46C4-8311-78C4A73C2B12}" type="pres">
      <dgm:prSet presAssocID="{253D19BD-A3BF-40C9-88E9-927316161282}" presName="root" presStyleCnt="0">
        <dgm:presLayoutVars>
          <dgm:dir/>
          <dgm:resizeHandles val="exact"/>
        </dgm:presLayoutVars>
      </dgm:prSet>
      <dgm:spPr/>
    </dgm:pt>
    <dgm:pt modelId="{242016BC-7143-4A63-8868-16BD079A79AE}" type="pres">
      <dgm:prSet presAssocID="{B3876A62-EF13-411C-AB65-C7F38436F42B}" presName="compNode" presStyleCnt="0"/>
      <dgm:spPr/>
    </dgm:pt>
    <dgm:pt modelId="{1642A470-7EF3-4A7E-9A9F-8B9139A558E1}" type="pres">
      <dgm:prSet presAssocID="{B3876A62-EF13-411C-AB65-C7F38436F42B}" presName="iconBgRect" presStyleLbl="bgShp" presStyleIdx="0" presStyleCnt="3"/>
      <dgm:spPr/>
    </dgm:pt>
    <dgm:pt modelId="{5BE8FC0D-251F-4C07-9E07-84922EC97DA5}" type="pres">
      <dgm:prSet presAssocID="{B3876A62-EF13-411C-AB65-C7F38436F42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7BCB2EE3-E34C-42B9-8F90-9ACBC7964096}" type="pres">
      <dgm:prSet presAssocID="{B3876A62-EF13-411C-AB65-C7F38436F42B}" presName="spaceRect" presStyleCnt="0"/>
      <dgm:spPr/>
    </dgm:pt>
    <dgm:pt modelId="{74FF2096-8434-4664-9B2F-BA6710AC133A}" type="pres">
      <dgm:prSet presAssocID="{B3876A62-EF13-411C-AB65-C7F38436F42B}" presName="textRect" presStyleLbl="revTx" presStyleIdx="0" presStyleCnt="3">
        <dgm:presLayoutVars>
          <dgm:chMax val="1"/>
          <dgm:chPref val="1"/>
        </dgm:presLayoutVars>
      </dgm:prSet>
      <dgm:spPr/>
    </dgm:pt>
    <dgm:pt modelId="{81CA84D5-69A7-43B0-90F8-2B974AD88338}" type="pres">
      <dgm:prSet presAssocID="{98C003A4-E4D9-4B3A-858A-13B78CA6D2CC}" presName="sibTrans" presStyleCnt="0"/>
      <dgm:spPr/>
    </dgm:pt>
    <dgm:pt modelId="{4A2FF3D2-E58A-43DF-B2F1-87243D7D0CF8}" type="pres">
      <dgm:prSet presAssocID="{F94D1E35-B88A-489B-80C6-76F3EE5D4349}" presName="compNode" presStyleCnt="0"/>
      <dgm:spPr/>
    </dgm:pt>
    <dgm:pt modelId="{EE234037-CCD7-4FC8-A81A-625FBADE27E7}" type="pres">
      <dgm:prSet presAssocID="{F94D1E35-B88A-489B-80C6-76F3EE5D4349}" presName="iconBgRect" presStyleLbl="bgShp" presStyleIdx="1" presStyleCnt="3"/>
      <dgm:spPr/>
    </dgm:pt>
    <dgm:pt modelId="{B4E2C77F-6B1D-46DB-A9A8-C5F77B4A5F0D}" type="pres">
      <dgm:prSet presAssocID="{F94D1E35-B88A-489B-80C6-76F3EE5D434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5D47DB2E-05C5-4CE6-A135-0B841AE0A534}" type="pres">
      <dgm:prSet presAssocID="{F94D1E35-B88A-489B-80C6-76F3EE5D4349}" presName="spaceRect" presStyleCnt="0"/>
      <dgm:spPr/>
    </dgm:pt>
    <dgm:pt modelId="{13513C1E-48F6-4BC4-B7F2-B58A26DC4644}" type="pres">
      <dgm:prSet presAssocID="{F94D1E35-B88A-489B-80C6-76F3EE5D4349}" presName="textRect" presStyleLbl="revTx" presStyleIdx="1" presStyleCnt="3">
        <dgm:presLayoutVars>
          <dgm:chMax val="1"/>
          <dgm:chPref val="1"/>
        </dgm:presLayoutVars>
      </dgm:prSet>
      <dgm:spPr/>
    </dgm:pt>
    <dgm:pt modelId="{B174EA1A-204D-4BE0-9238-CB3C9BB79AFA}" type="pres">
      <dgm:prSet presAssocID="{6C03C5B5-842B-4C57-A5EB-7CBFB8322FEC}" presName="sibTrans" presStyleCnt="0"/>
      <dgm:spPr/>
    </dgm:pt>
    <dgm:pt modelId="{7ACD01ED-C4D7-4493-8CBA-F4D0AB504554}" type="pres">
      <dgm:prSet presAssocID="{B6EF4BB7-7426-4545-A910-9FE7FE38953B}" presName="compNode" presStyleCnt="0"/>
      <dgm:spPr/>
    </dgm:pt>
    <dgm:pt modelId="{7E914E32-B9A1-47BA-B591-17A7CC647F64}" type="pres">
      <dgm:prSet presAssocID="{B6EF4BB7-7426-4545-A910-9FE7FE38953B}" presName="iconBgRect" presStyleLbl="bgShp" presStyleIdx="2" presStyleCnt="3"/>
      <dgm:spPr/>
    </dgm:pt>
    <dgm:pt modelId="{97409942-B065-4C0E-9172-445BA23897D9}" type="pres">
      <dgm:prSet presAssocID="{B6EF4BB7-7426-4545-A910-9FE7FE38953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aily Calendar"/>
        </a:ext>
      </dgm:extLst>
    </dgm:pt>
    <dgm:pt modelId="{17D8A952-661B-4443-9372-8355638FE662}" type="pres">
      <dgm:prSet presAssocID="{B6EF4BB7-7426-4545-A910-9FE7FE38953B}" presName="spaceRect" presStyleCnt="0"/>
      <dgm:spPr/>
    </dgm:pt>
    <dgm:pt modelId="{E1AC19B6-E00E-4868-90E4-9A03073A7BD3}" type="pres">
      <dgm:prSet presAssocID="{B6EF4BB7-7426-4545-A910-9FE7FE38953B}" presName="textRect" presStyleLbl="revTx" presStyleIdx="2" presStyleCnt="3">
        <dgm:presLayoutVars>
          <dgm:chMax val="1"/>
          <dgm:chPref val="1"/>
        </dgm:presLayoutVars>
      </dgm:prSet>
      <dgm:spPr/>
    </dgm:pt>
  </dgm:ptLst>
  <dgm:cxnLst>
    <dgm:cxn modelId="{4F75DE2D-C1D4-42C4-BA38-F83DAAE21195}" srcId="{253D19BD-A3BF-40C9-88E9-927316161282}" destId="{B3876A62-EF13-411C-AB65-C7F38436F42B}" srcOrd="0" destOrd="0" parTransId="{4B1DC2D5-CFE4-4D1C-8496-7E5F01886BDB}" sibTransId="{98C003A4-E4D9-4B3A-858A-13B78CA6D2CC}"/>
    <dgm:cxn modelId="{02FB483C-3132-4A75-A7AD-817281AD7329}" srcId="{253D19BD-A3BF-40C9-88E9-927316161282}" destId="{B6EF4BB7-7426-4545-A910-9FE7FE38953B}" srcOrd="2" destOrd="0" parTransId="{7C3A8CEB-E622-4890-9CA8-2B9971C7717C}" sibTransId="{416066E3-9507-40F2-9D85-3AA22685D452}"/>
    <dgm:cxn modelId="{A2712845-9F2A-48DE-8FB8-9A55485AA5BA}" type="presOf" srcId="{B3876A62-EF13-411C-AB65-C7F38436F42B}" destId="{74FF2096-8434-4664-9B2F-BA6710AC133A}" srcOrd="0" destOrd="0" presId="urn:microsoft.com/office/officeart/2018/5/layout/IconCircleLabelList"/>
    <dgm:cxn modelId="{24307E51-256F-449A-9928-331DF3BBB9EF}" type="presOf" srcId="{F94D1E35-B88A-489B-80C6-76F3EE5D4349}" destId="{13513C1E-48F6-4BC4-B7F2-B58A26DC4644}" srcOrd="0" destOrd="0" presId="urn:microsoft.com/office/officeart/2018/5/layout/IconCircleLabelList"/>
    <dgm:cxn modelId="{9A6FCE7E-7958-47A2-AA23-8B55D01BC793}" srcId="{253D19BD-A3BF-40C9-88E9-927316161282}" destId="{F94D1E35-B88A-489B-80C6-76F3EE5D4349}" srcOrd="1" destOrd="0" parTransId="{89E03B44-4ECF-419F-8576-04548A428953}" sibTransId="{6C03C5B5-842B-4C57-A5EB-7CBFB8322FEC}"/>
    <dgm:cxn modelId="{97508295-3969-4A6C-A8E3-86A8E506BBE6}" type="presOf" srcId="{253D19BD-A3BF-40C9-88E9-927316161282}" destId="{63B6E53B-376C-46C4-8311-78C4A73C2B12}" srcOrd="0" destOrd="0" presId="urn:microsoft.com/office/officeart/2018/5/layout/IconCircleLabelList"/>
    <dgm:cxn modelId="{E11387BA-81FB-44C2-A069-C41F88C2BE46}" type="presOf" srcId="{B6EF4BB7-7426-4545-A910-9FE7FE38953B}" destId="{E1AC19B6-E00E-4868-90E4-9A03073A7BD3}" srcOrd="0" destOrd="0" presId="urn:microsoft.com/office/officeart/2018/5/layout/IconCircleLabelList"/>
    <dgm:cxn modelId="{8E85F034-7FC2-4629-9DAB-DF6A485DE012}" type="presParOf" srcId="{63B6E53B-376C-46C4-8311-78C4A73C2B12}" destId="{242016BC-7143-4A63-8868-16BD079A79AE}" srcOrd="0" destOrd="0" presId="urn:microsoft.com/office/officeart/2018/5/layout/IconCircleLabelList"/>
    <dgm:cxn modelId="{875867AE-8D97-4CF9-836B-097AA809E112}" type="presParOf" srcId="{242016BC-7143-4A63-8868-16BD079A79AE}" destId="{1642A470-7EF3-4A7E-9A9F-8B9139A558E1}" srcOrd="0" destOrd="0" presId="urn:microsoft.com/office/officeart/2018/5/layout/IconCircleLabelList"/>
    <dgm:cxn modelId="{4E2C22F0-E9F4-4E83-92AB-825CF2E791D1}" type="presParOf" srcId="{242016BC-7143-4A63-8868-16BD079A79AE}" destId="{5BE8FC0D-251F-4C07-9E07-84922EC97DA5}" srcOrd="1" destOrd="0" presId="urn:microsoft.com/office/officeart/2018/5/layout/IconCircleLabelList"/>
    <dgm:cxn modelId="{70736A42-AA06-44A6-B3FD-F78957F65BED}" type="presParOf" srcId="{242016BC-7143-4A63-8868-16BD079A79AE}" destId="{7BCB2EE3-E34C-42B9-8F90-9ACBC7964096}" srcOrd="2" destOrd="0" presId="urn:microsoft.com/office/officeart/2018/5/layout/IconCircleLabelList"/>
    <dgm:cxn modelId="{00F65072-435E-4DE3-A60B-BD045F58AB3B}" type="presParOf" srcId="{242016BC-7143-4A63-8868-16BD079A79AE}" destId="{74FF2096-8434-4664-9B2F-BA6710AC133A}" srcOrd="3" destOrd="0" presId="urn:microsoft.com/office/officeart/2018/5/layout/IconCircleLabelList"/>
    <dgm:cxn modelId="{52961BDC-11C9-4BE1-8DDC-1DB67E2E034D}" type="presParOf" srcId="{63B6E53B-376C-46C4-8311-78C4A73C2B12}" destId="{81CA84D5-69A7-43B0-90F8-2B974AD88338}" srcOrd="1" destOrd="0" presId="urn:microsoft.com/office/officeart/2018/5/layout/IconCircleLabelList"/>
    <dgm:cxn modelId="{BBA6EABB-AD57-460C-8BC5-A95A9F8C7327}" type="presParOf" srcId="{63B6E53B-376C-46C4-8311-78C4A73C2B12}" destId="{4A2FF3D2-E58A-43DF-B2F1-87243D7D0CF8}" srcOrd="2" destOrd="0" presId="urn:microsoft.com/office/officeart/2018/5/layout/IconCircleLabelList"/>
    <dgm:cxn modelId="{AAC2AA69-F32B-4634-A5E4-D79F81F175E4}" type="presParOf" srcId="{4A2FF3D2-E58A-43DF-B2F1-87243D7D0CF8}" destId="{EE234037-CCD7-4FC8-A81A-625FBADE27E7}" srcOrd="0" destOrd="0" presId="urn:microsoft.com/office/officeart/2018/5/layout/IconCircleLabelList"/>
    <dgm:cxn modelId="{B7B9AA06-21B6-450E-A942-96D87CCE6EC8}" type="presParOf" srcId="{4A2FF3D2-E58A-43DF-B2F1-87243D7D0CF8}" destId="{B4E2C77F-6B1D-46DB-A9A8-C5F77B4A5F0D}" srcOrd="1" destOrd="0" presId="urn:microsoft.com/office/officeart/2018/5/layout/IconCircleLabelList"/>
    <dgm:cxn modelId="{2496EBAA-9261-4824-85C8-B05B5D1DABAF}" type="presParOf" srcId="{4A2FF3D2-E58A-43DF-B2F1-87243D7D0CF8}" destId="{5D47DB2E-05C5-4CE6-A135-0B841AE0A534}" srcOrd="2" destOrd="0" presId="urn:microsoft.com/office/officeart/2018/5/layout/IconCircleLabelList"/>
    <dgm:cxn modelId="{1CFD766C-42EB-4D02-9957-3DC1E5D8A076}" type="presParOf" srcId="{4A2FF3D2-E58A-43DF-B2F1-87243D7D0CF8}" destId="{13513C1E-48F6-4BC4-B7F2-B58A26DC4644}" srcOrd="3" destOrd="0" presId="urn:microsoft.com/office/officeart/2018/5/layout/IconCircleLabelList"/>
    <dgm:cxn modelId="{E5CBBFD7-C661-498A-86CE-84328D3C511E}" type="presParOf" srcId="{63B6E53B-376C-46C4-8311-78C4A73C2B12}" destId="{B174EA1A-204D-4BE0-9238-CB3C9BB79AFA}" srcOrd="3" destOrd="0" presId="urn:microsoft.com/office/officeart/2018/5/layout/IconCircleLabelList"/>
    <dgm:cxn modelId="{F3C95131-06E3-4D7D-A7C9-519BF4DA5F99}" type="presParOf" srcId="{63B6E53B-376C-46C4-8311-78C4A73C2B12}" destId="{7ACD01ED-C4D7-4493-8CBA-F4D0AB504554}" srcOrd="4" destOrd="0" presId="urn:microsoft.com/office/officeart/2018/5/layout/IconCircleLabelList"/>
    <dgm:cxn modelId="{B972BA0D-0242-4292-803C-4B9E77D1CABE}" type="presParOf" srcId="{7ACD01ED-C4D7-4493-8CBA-F4D0AB504554}" destId="{7E914E32-B9A1-47BA-B591-17A7CC647F64}" srcOrd="0" destOrd="0" presId="urn:microsoft.com/office/officeart/2018/5/layout/IconCircleLabelList"/>
    <dgm:cxn modelId="{0FD447E3-21E4-4F9F-8F75-9DD04C83B767}" type="presParOf" srcId="{7ACD01ED-C4D7-4493-8CBA-F4D0AB504554}" destId="{97409942-B065-4C0E-9172-445BA23897D9}" srcOrd="1" destOrd="0" presId="urn:microsoft.com/office/officeart/2018/5/layout/IconCircleLabelList"/>
    <dgm:cxn modelId="{F4FE0150-4061-4CDC-8D37-0CBF82A2AEBC}" type="presParOf" srcId="{7ACD01ED-C4D7-4493-8CBA-F4D0AB504554}" destId="{17D8A952-661B-4443-9372-8355638FE662}" srcOrd="2" destOrd="0" presId="urn:microsoft.com/office/officeart/2018/5/layout/IconCircleLabelList"/>
    <dgm:cxn modelId="{44C7C8FC-13D0-4295-A5C2-1C3B1811FCC2}" type="presParOf" srcId="{7ACD01ED-C4D7-4493-8CBA-F4D0AB504554}" destId="{E1AC19B6-E00E-4868-90E4-9A03073A7BD3}"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2DF33AF-5748-451D-B715-ABE3C568AA0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05BAA21-5A85-4E5B-892F-B0439D80E13B}">
      <dgm:prSet/>
      <dgm:spPr/>
      <dgm:t>
        <a:bodyPr/>
        <a:lstStyle/>
        <a:p>
          <a:r>
            <a:rPr lang="en-US"/>
            <a:t>Aim: To become the most trusted tax service provider for Romanian-speaking freelancers in the UK.</a:t>
          </a:r>
        </a:p>
      </dgm:t>
    </dgm:pt>
    <dgm:pt modelId="{E3C8906B-1C9E-4057-B342-0001D73FF28A}" type="parTrans" cxnId="{A23EDE4B-B071-4681-82FB-93320F6B3AC5}">
      <dgm:prSet/>
      <dgm:spPr/>
      <dgm:t>
        <a:bodyPr/>
        <a:lstStyle/>
        <a:p>
          <a:endParaRPr lang="en-US"/>
        </a:p>
      </dgm:t>
    </dgm:pt>
    <dgm:pt modelId="{F74C01DC-78C5-40CE-9C85-817094D9FA9A}" type="sibTrans" cxnId="{A23EDE4B-B071-4681-82FB-93320F6B3AC5}">
      <dgm:prSet/>
      <dgm:spPr/>
      <dgm:t>
        <a:bodyPr/>
        <a:lstStyle/>
        <a:p>
          <a:endParaRPr lang="en-US"/>
        </a:p>
      </dgm:t>
    </dgm:pt>
    <dgm:pt modelId="{76E34167-43BE-4CAB-A736-D3CEA109C6C0}">
      <dgm:prSet/>
      <dgm:spPr/>
      <dgm:t>
        <a:bodyPr/>
        <a:lstStyle/>
        <a:p>
          <a:r>
            <a:rPr lang="en-US"/>
            <a:t>Objectives:</a:t>
          </a:r>
        </a:p>
      </dgm:t>
    </dgm:pt>
    <dgm:pt modelId="{2FAF5483-5CE0-4F83-A141-D09D240A498F}" type="parTrans" cxnId="{86C5EAD7-CD49-4BD3-B979-28B533F6AC70}">
      <dgm:prSet/>
      <dgm:spPr/>
      <dgm:t>
        <a:bodyPr/>
        <a:lstStyle/>
        <a:p>
          <a:endParaRPr lang="en-US"/>
        </a:p>
      </dgm:t>
    </dgm:pt>
    <dgm:pt modelId="{B1809726-22B4-43CF-907C-16D94927CFE8}" type="sibTrans" cxnId="{86C5EAD7-CD49-4BD3-B979-28B533F6AC70}">
      <dgm:prSet/>
      <dgm:spPr/>
      <dgm:t>
        <a:bodyPr/>
        <a:lstStyle/>
        <a:p>
          <a:endParaRPr lang="en-US"/>
        </a:p>
      </dgm:t>
    </dgm:pt>
    <dgm:pt modelId="{43FA5EEB-6C33-43D3-9035-1D3016005835}">
      <dgm:prSet/>
      <dgm:spPr/>
      <dgm:t>
        <a:bodyPr/>
        <a:lstStyle/>
        <a:p>
          <a:r>
            <a:rPr lang="en-US"/>
            <a:t>- Gain 100+ clients in Year 1</a:t>
          </a:r>
        </a:p>
      </dgm:t>
    </dgm:pt>
    <dgm:pt modelId="{CEC742C3-35CC-474F-BB8A-864320E5F65C}" type="parTrans" cxnId="{D425A73D-1550-4B17-974B-A3B0773489CB}">
      <dgm:prSet/>
      <dgm:spPr/>
      <dgm:t>
        <a:bodyPr/>
        <a:lstStyle/>
        <a:p>
          <a:endParaRPr lang="en-US"/>
        </a:p>
      </dgm:t>
    </dgm:pt>
    <dgm:pt modelId="{6042C0A5-AF50-4702-9B5F-B451A609BDBC}" type="sibTrans" cxnId="{D425A73D-1550-4B17-974B-A3B0773489CB}">
      <dgm:prSet/>
      <dgm:spPr/>
      <dgm:t>
        <a:bodyPr/>
        <a:lstStyle/>
        <a:p>
          <a:endParaRPr lang="en-US"/>
        </a:p>
      </dgm:t>
    </dgm:pt>
    <dgm:pt modelId="{C21B471E-263E-44B5-BF70-4195360D4334}">
      <dgm:prSet/>
      <dgm:spPr/>
      <dgm:t>
        <a:bodyPr/>
        <a:lstStyle/>
        <a:p>
          <a:r>
            <a:rPr lang="en-US"/>
            <a:t>- Launch a bilingual online toolkit by Month 6</a:t>
          </a:r>
        </a:p>
      </dgm:t>
    </dgm:pt>
    <dgm:pt modelId="{4DAB9EF0-1192-4A9E-927A-94421A304EB7}" type="parTrans" cxnId="{33871A71-B2C7-4E8C-BA91-FAFA0C30AB3B}">
      <dgm:prSet/>
      <dgm:spPr/>
      <dgm:t>
        <a:bodyPr/>
        <a:lstStyle/>
        <a:p>
          <a:endParaRPr lang="en-US"/>
        </a:p>
      </dgm:t>
    </dgm:pt>
    <dgm:pt modelId="{1B967067-CBD0-4F8A-BA12-2AF1C2F474AA}" type="sibTrans" cxnId="{33871A71-B2C7-4E8C-BA91-FAFA0C30AB3B}">
      <dgm:prSet/>
      <dgm:spPr/>
      <dgm:t>
        <a:bodyPr/>
        <a:lstStyle/>
        <a:p>
          <a:endParaRPr lang="en-US"/>
        </a:p>
      </dgm:t>
    </dgm:pt>
    <dgm:pt modelId="{1986B8C1-58D8-4372-8F30-0EFF6FA183E5}">
      <dgm:prSet/>
      <dgm:spPr/>
      <dgm:t>
        <a:bodyPr/>
        <a:lstStyle/>
        <a:p>
          <a:r>
            <a:rPr lang="en-US"/>
            <a:t>- Reach break-even by Month 5</a:t>
          </a:r>
        </a:p>
      </dgm:t>
    </dgm:pt>
    <dgm:pt modelId="{A0797C1F-1F09-46FB-8DEC-91C63C07BD2E}" type="parTrans" cxnId="{D17494C3-C425-4C45-9998-79E09BD4C307}">
      <dgm:prSet/>
      <dgm:spPr/>
      <dgm:t>
        <a:bodyPr/>
        <a:lstStyle/>
        <a:p>
          <a:endParaRPr lang="en-US"/>
        </a:p>
      </dgm:t>
    </dgm:pt>
    <dgm:pt modelId="{EDE47210-67AE-45EC-90B4-082F794FD802}" type="sibTrans" cxnId="{D17494C3-C425-4C45-9998-79E09BD4C307}">
      <dgm:prSet/>
      <dgm:spPr/>
      <dgm:t>
        <a:bodyPr/>
        <a:lstStyle/>
        <a:p>
          <a:endParaRPr lang="en-US"/>
        </a:p>
      </dgm:t>
    </dgm:pt>
    <dgm:pt modelId="{9C364B60-ABBF-48B8-8D85-B98BB7E702BB}">
      <dgm:prSet/>
      <dgm:spPr/>
      <dgm:t>
        <a:bodyPr/>
        <a:lstStyle/>
        <a:p>
          <a:r>
            <a:rPr lang="en-US"/>
            <a:t>- Achieve a £12.5k net profit by Year 1 end</a:t>
          </a:r>
        </a:p>
      </dgm:t>
    </dgm:pt>
    <dgm:pt modelId="{543EFE83-5994-4DF8-AAD9-BA80C54A5B8C}" type="parTrans" cxnId="{BED0DE08-E551-4977-B8A5-6E16F7B4637C}">
      <dgm:prSet/>
      <dgm:spPr/>
      <dgm:t>
        <a:bodyPr/>
        <a:lstStyle/>
        <a:p>
          <a:endParaRPr lang="en-US"/>
        </a:p>
      </dgm:t>
    </dgm:pt>
    <dgm:pt modelId="{E0866962-767C-42B0-83DC-5062AD1FCE67}" type="sibTrans" cxnId="{BED0DE08-E551-4977-B8A5-6E16F7B4637C}">
      <dgm:prSet/>
      <dgm:spPr/>
      <dgm:t>
        <a:bodyPr/>
        <a:lstStyle/>
        <a:p>
          <a:endParaRPr lang="en-US"/>
        </a:p>
      </dgm:t>
    </dgm:pt>
    <dgm:pt modelId="{1E369B38-2DA3-4358-B8F1-316F47E1BA75}" type="pres">
      <dgm:prSet presAssocID="{62DF33AF-5748-451D-B715-ABE3C568AA0A}" presName="linear" presStyleCnt="0">
        <dgm:presLayoutVars>
          <dgm:animLvl val="lvl"/>
          <dgm:resizeHandles val="exact"/>
        </dgm:presLayoutVars>
      </dgm:prSet>
      <dgm:spPr/>
    </dgm:pt>
    <dgm:pt modelId="{83C049C2-0963-4F19-8D4A-BB3364C55C9F}" type="pres">
      <dgm:prSet presAssocID="{305BAA21-5A85-4E5B-892F-B0439D80E13B}" presName="parentText" presStyleLbl="node1" presStyleIdx="0" presStyleCnt="6">
        <dgm:presLayoutVars>
          <dgm:chMax val="0"/>
          <dgm:bulletEnabled val="1"/>
        </dgm:presLayoutVars>
      </dgm:prSet>
      <dgm:spPr/>
    </dgm:pt>
    <dgm:pt modelId="{B5F19335-6E37-4A53-A204-43AD83C24296}" type="pres">
      <dgm:prSet presAssocID="{F74C01DC-78C5-40CE-9C85-817094D9FA9A}" presName="spacer" presStyleCnt="0"/>
      <dgm:spPr/>
    </dgm:pt>
    <dgm:pt modelId="{1C6C980D-3BBD-4D63-839F-25CE686D099B}" type="pres">
      <dgm:prSet presAssocID="{76E34167-43BE-4CAB-A736-D3CEA109C6C0}" presName="parentText" presStyleLbl="node1" presStyleIdx="1" presStyleCnt="6">
        <dgm:presLayoutVars>
          <dgm:chMax val="0"/>
          <dgm:bulletEnabled val="1"/>
        </dgm:presLayoutVars>
      </dgm:prSet>
      <dgm:spPr/>
    </dgm:pt>
    <dgm:pt modelId="{369D899D-B842-4595-8FB2-AE2172871DFA}" type="pres">
      <dgm:prSet presAssocID="{B1809726-22B4-43CF-907C-16D94927CFE8}" presName="spacer" presStyleCnt="0"/>
      <dgm:spPr/>
    </dgm:pt>
    <dgm:pt modelId="{CF579545-B4DC-4C93-AD6E-3BBBE9A6A563}" type="pres">
      <dgm:prSet presAssocID="{43FA5EEB-6C33-43D3-9035-1D3016005835}" presName="parentText" presStyleLbl="node1" presStyleIdx="2" presStyleCnt="6">
        <dgm:presLayoutVars>
          <dgm:chMax val="0"/>
          <dgm:bulletEnabled val="1"/>
        </dgm:presLayoutVars>
      </dgm:prSet>
      <dgm:spPr/>
    </dgm:pt>
    <dgm:pt modelId="{BBC16B05-484A-4482-B735-6B6E81457D49}" type="pres">
      <dgm:prSet presAssocID="{6042C0A5-AF50-4702-9B5F-B451A609BDBC}" presName="spacer" presStyleCnt="0"/>
      <dgm:spPr/>
    </dgm:pt>
    <dgm:pt modelId="{646EBF8F-F96C-4662-B012-2C8B2178D081}" type="pres">
      <dgm:prSet presAssocID="{C21B471E-263E-44B5-BF70-4195360D4334}" presName="parentText" presStyleLbl="node1" presStyleIdx="3" presStyleCnt="6">
        <dgm:presLayoutVars>
          <dgm:chMax val="0"/>
          <dgm:bulletEnabled val="1"/>
        </dgm:presLayoutVars>
      </dgm:prSet>
      <dgm:spPr/>
    </dgm:pt>
    <dgm:pt modelId="{F6F35B01-FC99-4CD3-8D96-A2F36932DCAB}" type="pres">
      <dgm:prSet presAssocID="{1B967067-CBD0-4F8A-BA12-2AF1C2F474AA}" presName="spacer" presStyleCnt="0"/>
      <dgm:spPr/>
    </dgm:pt>
    <dgm:pt modelId="{3F13ED53-D431-4088-8177-3085E593463F}" type="pres">
      <dgm:prSet presAssocID="{1986B8C1-58D8-4372-8F30-0EFF6FA183E5}" presName="parentText" presStyleLbl="node1" presStyleIdx="4" presStyleCnt="6">
        <dgm:presLayoutVars>
          <dgm:chMax val="0"/>
          <dgm:bulletEnabled val="1"/>
        </dgm:presLayoutVars>
      </dgm:prSet>
      <dgm:spPr/>
    </dgm:pt>
    <dgm:pt modelId="{C9CBBE6B-9EE6-47AB-A9F8-CC08A03975DC}" type="pres">
      <dgm:prSet presAssocID="{EDE47210-67AE-45EC-90B4-082F794FD802}" presName="spacer" presStyleCnt="0"/>
      <dgm:spPr/>
    </dgm:pt>
    <dgm:pt modelId="{69A0C321-5753-4416-A386-77A8A5F74BB1}" type="pres">
      <dgm:prSet presAssocID="{9C364B60-ABBF-48B8-8D85-B98BB7E702BB}" presName="parentText" presStyleLbl="node1" presStyleIdx="5" presStyleCnt="6">
        <dgm:presLayoutVars>
          <dgm:chMax val="0"/>
          <dgm:bulletEnabled val="1"/>
        </dgm:presLayoutVars>
      </dgm:prSet>
      <dgm:spPr/>
    </dgm:pt>
  </dgm:ptLst>
  <dgm:cxnLst>
    <dgm:cxn modelId="{F4DCCC05-6376-488C-A7C2-C4E772697406}" type="presOf" srcId="{9C364B60-ABBF-48B8-8D85-B98BB7E702BB}" destId="{69A0C321-5753-4416-A386-77A8A5F74BB1}" srcOrd="0" destOrd="0" presId="urn:microsoft.com/office/officeart/2005/8/layout/vList2"/>
    <dgm:cxn modelId="{BED0DE08-E551-4977-B8A5-6E16F7B4637C}" srcId="{62DF33AF-5748-451D-B715-ABE3C568AA0A}" destId="{9C364B60-ABBF-48B8-8D85-B98BB7E702BB}" srcOrd="5" destOrd="0" parTransId="{543EFE83-5994-4DF8-AAD9-BA80C54A5B8C}" sibTransId="{E0866962-767C-42B0-83DC-5062AD1FCE67}"/>
    <dgm:cxn modelId="{8A26042F-962D-4003-8CF3-AE316F38790C}" type="presOf" srcId="{305BAA21-5A85-4E5B-892F-B0439D80E13B}" destId="{83C049C2-0963-4F19-8D4A-BB3364C55C9F}" srcOrd="0" destOrd="0" presId="urn:microsoft.com/office/officeart/2005/8/layout/vList2"/>
    <dgm:cxn modelId="{59636531-9AFF-456F-8D71-E6E6F13A8CE6}" type="presOf" srcId="{C21B471E-263E-44B5-BF70-4195360D4334}" destId="{646EBF8F-F96C-4662-B012-2C8B2178D081}" srcOrd="0" destOrd="0" presId="urn:microsoft.com/office/officeart/2005/8/layout/vList2"/>
    <dgm:cxn modelId="{D425A73D-1550-4B17-974B-A3B0773489CB}" srcId="{62DF33AF-5748-451D-B715-ABE3C568AA0A}" destId="{43FA5EEB-6C33-43D3-9035-1D3016005835}" srcOrd="2" destOrd="0" parTransId="{CEC742C3-35CC-474F-BB8A-864320E5F65C}" sibTransId="{6042C0A5-AF50-4702-9B5F-B451A609BDBC}"/>
    <dgm:cxn modelId="{A23EDE4B-B071-4681-82FB-93320F6B3AC5}" srcId="{62DF33AF-5748-451D-B715-ABE3C568AA0A}" destId="{305BAA21-5A85-4E5B-892F-B0439D80E13B}" srcOrd="0" destOrd="0" parTransId="{E3C8906B-1C9E-4057-B342-0001D73FF28A}" sibTransId="{F74C01DC-78C5-40CE-9C85-817094D9FA9A}"/>
    <dgm:cxn modelId="{33871A71-B2C7-4E8C-BA91-FAFA0C30AB3B}" srcId="{62DF33AF-5748-451D-B715-ABE3C568AA0A}" destId="{C21B471E-263E-44B5-BF70-4195360D4334}" srcOrd="3" destOrd="0" parTransId="{4DAB9EF0-1192-4A9E-927A-94421A304EB7}" sibTransId="{1B967067-CBD0-4F8A-BA12-2AF1C2F474AA}"/>
    <dgm:cxn modelId="{5A815E53-EA2E-4FDA-B3EA-8A6F5A7672E0}" type="presOf" srcId="{62DF33AF-5748-451D-B715-ABE3C568AA0A}" destId="{1E369B38-2DA3-4358-B8F1-316F47E1BA75}" srcOrd="0" destOrd="0" presId="urn:microsoft.com/office/officeart/2005/8/layout/vList2"/>
    <dgm:cxn modelId="{B6D4ED85-FADD-4386-AC4D-2F0FF7B79E41}" type="presOf" srcId="{76E34167-43BE-4CAB-A736-D3CEA109C6C0}" destId="{1C6C980D-3BBD-4D63-839F-25CE686D099B}" srcOrd="0" destOrd="0" presId="urn:microsoft.com/office/officeart/2005/8/layout/vList2"/>
    <dgm:cxn modelId="{C1BFABA5-AFC2-42D2-BFE6-29A8EF537C57}" type="presOf" srcId="{1986B8C1-58D8-4372-8F30-0EFF6FA183E5}" destId="{3F13ED53-D431-4088-8177-3085E593463F}" srcOrd="0" destOrd="0" presId="urn:microsoft.com/office/officeart/2005/8/layout/vList2"/>
    <dgm:cxn modelId="{D17494C3-C425-4C45-9998-79E09BD4C307}" srcId="{62DF33AF-5748-451D-B715-ABE3C568AA0A}" destId="{1986B8C1-58D8-4372-8F30-0EFF6FA183E5}" srcOrd="4" destOrd="0" parTransId="{A0797C1F-1F09-46FB-8DEC-91C63C07BD2E}" sibTransId="{EDE47210-67AE-45EC-90B4-082F794FD802}"/>
    <dgm:cxn modelId="{86C5EAD7-CD49-4BD3-B979-28B533F6AC70}" srcId="{62DF33AF-5748-451D-B715-ABE3C568AA0A}" destId="{76E34167-43BE-4CAB-A736-D3CEA109C6C0}" srcOrd="1" destOrd="0" parTransId="{2FAF5483-5CE0-4F83-A141-D09D240A498F}" sibTransId="{B1809726-22B4-43CF-907C-16D94927CFE8}"/>
    <dgm:cxn modelId="{B7E352F4-9629-446E-838C-E2CBCD711C2F}" type="presOf" srcId="{43FA5EEB-6C33-43D3-9035-1D3016005835}" destId="{CF579545-B4DC-4C93-AD6E-3BBBE9A6A563}" srcOrd="0" destOrd="0" presId="urn:microsoft.com/office/officeart/2005/8/layout/vList2"/>
    <dgm:cxn modelId="{B10CC4FA-F7D9-41FC-8777-633A39B04956}" type="presParOf" srcId="{1E369B38-2DA3-4358-B8F1-316F47E1BA75}" destId="{83C049C2-0963-4F19-8D4A-BB3364C55C9F}" srcOrd="0" destOrd="0" presId="urn:microsoft.com/office/officeart/2005/8/layout/vList2"/>
    <dgm:cxn modelId="{B792265B-9D49-434B-A440-4F53CCC38A63}" type="presParOf" srcId="{1E369B38-2DA3-4358-B8F1-316F47E1BA75}" destId="{B5F19335-6E37-4A53-A204-43AD83C24296}" srcOrd="1" destOrd="0" presId="urn:microsoft.com/office/officeart/2005/8/layout/vList2"/>
    <dgm:cxn modelId="{5A477DC4-9980-4C24-8B59-220B59914A65}" type="presParOf" srcId="{1E369B38-2DA3-4358-B8F1-316F47E1BA75}" destId="{1C6C980D-3BBD-4D63-839F-25CE686D099B}" srcOrd="2" destOrd="0" presId="urn:microsoft.com/office/officeart/2005/8/layout/vList2"/>
    <dgm:cxn modelId="{69BA5600-E1F1-41C3-9BBC-FD2011C60EA2}" type="presParOf" srcId="{1E369B38-2DA3-4358-B8F1-316F47E1BA75}" destId="{369D899D-B842-4595-8FB2-AE2172871DFA}" srcOrd="3" destOrd="0" presId="urn:microsoft.com/office/officeart/2005/8/layout/vList2"/>
    <dgm:cxn modelId="{1C31AC4B-D379-479B-B742-90DBF2D7281E}" type="presParOf" srcId="{1E369B38-2DA3-4358-B8F1-316F47E1BA75}" destId="{CF579545-B4DC-4C93-AD6E-3BBBE9A6A563}" srcOrd="4" destOrd="0" presId="urn:microsoft.com/office/officeart/2005/8/layout/vList2"/>
    <dgm:cxn modelId="{4B77564A-5E57-4D22-8178-B554344166AF}" type="presParOf" srcId="{1E369B38-2DA3-4358-B8F1-316F47E1BA75}" destId="{BBC16B05-484A-4482-B735-6B6E81457D49}" srcOrd="5" destOrd="0" presId="urn:microsoft.com/office/officeart/2005/8/layout/vList2"/>
    <dgm:cxn modelId="{A5824527-24A5-4E6D-A791-675C3E248F3D}" type="presParOf" srcId="{1E369B38-2DA3-4358-B8F1-316F47E1BA75}" destId="{646EBF8F-F96C-4662-B012-2C8B2178D081}" srcOrd="6" destOrd="0" presId="urn:microsoft.com/office/officeart/2005/8/layout/vList2"/>
    <dgm:cxn modelId="{A9AB73C0-734A-48C7-B946-FFAF30B6BA0E}" type="presParOf" srcId="{1E369B38-2DA3-4358-B8F1-316F47E1BA75}" destId="{F6F35B01-FC99-4CD3-8D96-A2F36932DCAB}" srcOrd="7" destOrd="0" presId="urn:microsoft.com/office/officeart/2005/8/layout/vList2"/>
    <dgm:cxn modelId="{C726AA5C-B8B5-49BC-84B0-692162BDC5F2}" type="presParOf" srcId="{1E369B38-2DA3-4358-B8F1-316F47E1BA75}" destId="{3F13ED53-D431-4088-8177-3085E593463F}" srcOrd="8" destOrd="0" presId="urn:microsoft.com/office/officeart/2005/8/layout/vList2"/>
    <dgm:cxn modelId="{CF21BD73-F466-4CF6-88B3-AD3ECCE50D12}" type="presParOf" srcId="{1E369B38-2DA3-4358-B8F1-316F47E1BA75}" destId="{C9CBBE6B-9EE6-47AB-A9F8-CC08A03975DC}" srcOrd="9" destOrd="0" presId="urn:microsoft.com/office/officeart/2005/8/layout/vList2"/>
    <dgm:cxn modelId="{4838AE20-69B8-462E-BCE9-1132A3DB8712}" type="presParOf" srcId="{1E369B38-2DA3-4358-B8F1-316F47E1BA75}" destId="{69A0C321-5753-4416-A386-77A8A5F74BB1}"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9554D1F-1622-4A29-AA7A-63211042CC57}"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65636069-A1BD-4C8B-BCC3-0569687B8E76}">
      <dgm:prSet/>
      <dgm:spPr/>
      <dgm:t>
        <a:bodyPr/>
        <a:lstStyle/>
        <a:p>
          <a:r>
            <a:rPr lang="en-US"/>
            <a:t>Bilingual tax support (Romanian,English&amp;Italian)</a:t>
          </a:r>
        </a:p>
      </dgm:t>
    </dgm:pt>
    <dgm:pt modelId="{6DD8EB5D-259A-43E1-9900-CDAB83978A3D}" type="parTrans" cxnId="{39343ABA-0A42-421D-94E6-76E5299A05FF}">
      <dgm:prSet/>
      <dgm:spPr/>
      <dgm:t>
        <a:bodyPr/>
        <a:lstStyle/>
        <a:p>
          <a:endParaRPr lang="en-US"/>
        </a:p>
      </dgm:t>
    </dgm:pt>
    <dgm:pt modelId="{03961F5D-FD71-4357-9855-669BC52FA47D}" type="sibTrans" cxnId="{39343ABA-0A42-421D-94E6-76E5299A05FF}">
      <dgm:prSet/>
      <dgm:spPr/>
      <dgm:t>
        <a:bodyPr/>
        <a:lstStyle/>
        <a:p>
          <a:endParaRPr lang="en-US"/>
        </a:p>
      </dgm:t>
    </dgm:pt>
    <dgm:pt modelId="{37E0904E-A010-47B5-9DC6-786E84B8FDE0}">
      <dgm:prSet/>
      <dgm:spPr/>
      <dgm:t>
        <a:bodyPr/>
        <a:lstStyle/>
        <a:p>
          <a:r>
            <a:rPr lang="en-US"/>
            <a:t>Deep cultural understanding of migrant tax struggles</a:t>
          </a:r>
        </a:p>
      </dgm:t>
    </dgm:pt>
    <dgm:pt modelId="{739C2731-89D2-47A2-8528-D26AD10B8372}" type="parTrans" cxnId="{E627C627-A616-4797-BF87-30C711905623}">
      <dgm:prSet/>
      <dgm:spPr/>
      <dgm:t>
        <a:bodyPr/>
        <a:lstStyle/>
        <a:p>
          <a:endParaRPr lang="en-US"/>
        </a:p>
      </dgm:t>
    </dgm:pt>
    <dgm:pt modelId="{C291F288-9885-47D7-A8F7-C66F90EE132A}" type="sibTrans" cxnId="{E627C627-A616-4797-BF87-30C711905623}">
      <dgm:prSet/>
      <dgm:spPr/>
      <dgm:t>
        <a:bodyPr/>
        <a:lstStyle/>
        <a:p>
          <a:endParaRPr lang="en-US"/>
        </a:p>
      </dgm:t>
    </dgm:pt>
    <dgm:pt modelId="{B78DE55E-2853-4F5E-8D01-1BEA3F895B28}">
      <dgm:prSet/>
      <dgm:spPr/>
      <dgm:t>
        <a:bodyPr/>
        <a:lstStyle/>
        <a:p>
          <a:r>
            <a:rPr lang="en-US"/>
            <a:t>One-to-one digital consultations</a:t>
          </a:r>
        </a:p>
      </dgm:t>
    </dgm:pt>
    <dgm:pt modelId="{9113E105-BB6B-4AB6-9ABE-FBDC54569564}" type="parTrans" cxnId="{312978DA-4DF4-454D-A22C-AC7BC6EB5EAB}">
      <dgm:prSet/>
      <dgm:spPr/>
      <dgm:t>
        <a:bodyPr/>
        <a:lstStyle/>
        <a:p>
          <a:endParaRPr lang="en-US"/>
        </a:p>
      </dgm:t>
    </dgm:pt>
    <dgm:pt modelId="{6A2D0D67-6695-4C67-A9C2-514FC74B0344}" type="sibTrans" cxnId="{312978DA-4DF4-454D-A22C-AC7BC6EB5EAB}">
      <dgm:prSet/>
      <dgm:spPr/>
      <dgm:t>
        <a:bodyPr/>
        <a:lstStyle/>
        <a:p>
          <a:endParaRPr lang="en-US"/>
        </a:p>
      </dgm:t>
    </dgm:pt>
    <dgm:pt modelId="{08C228DB-88AB-42CD-A915-6651555835FB}">
      <dgm:prSet/>
      <dgm:spPr/>
      <dgm:t>
        <a:bodyPr/>
        <a:lstStyle/>
        <a:p>
          <a:r>
            <a:rPr lang="en-US"/>
            <a:t>Clear pricing structure and personalised advice</a:t>
          </a:r>
        </a:p>
      </dgm:t>
    </dgm:pt>
    <dgm:pt modelId="{B8B7AEBB-C55E-4D55-B2FE-70E1FB5F9814}" type="parTrans" cxnId="{FADBA645-50AB-41E1-8A07-FC8AC6EFE6BC}">
      <dgm:prSet/>
      <dgm:spPr/>
      <dgm:t>
        <a:bodyPr/>
        <a:lstStyle/>
        <a:p>
          <a:endParaRPr lang="en-US"/>
        </a:p>
      </dgm:t>
    </dgm:pt>
    <dgm:pt modelId="{3CED89B8-A65D-4058-92AA-4762A41516FB}" type="sibTrans" cxnId="{FADBA645-50AB-41E1-8A07-FC8AC6EFE6BC}">
      <dgm:prSet/>
      <dgm:spPr/>
      <dgm:t>
        <a:bodyPr/>
        <a:lstStyle/>
        <a:p>
          <a:endParaRPr lang="en-US"/>
        </a:p>
      </dgm:t>
    </dgm:pt>
    <dgm:pt modelId="{085DB9D3-194B-4892-824B-F6A0A9EBFF33}" type="pres">
      <dgm:prSet presAssocID="{39554D1F-1622-4A29-AA7A-63211042CC57}" presName="outerComposite" presStyleCnt="0">
        <dgm:presLayoutVars>
          <dgm:chMax val="5"/>
          <dgm:dir/>
          <dgm:resizeHandles val="exact"/>
        </dgm:presLayoutVars>
      </dgm:prSet>
      <dgm:spPr/>
    </dgm:pt>
    <dgm:pt modelId="{AAA3280B-FBE2-4BD5-9D66-45FECB852793}" type="pres">
      <dgm:prSet presAssocID="{39554D1F-1622-4A29-AA7A-63211042CC57}" presName="dummyMaxCanvas" presStyleCnt="0">
        <dgm:presLayoutVars/>
      </dgm:prSet>
      <dgm:spPr/>
    </dgm:pt>
    <dgm:pt modelId="{8534D976-5F57-4687-953D-D5B46480868B}" type="pres">
      <dgm:prSet presAssocID="{39554D1F-1622-4A29-AA7A-63211042CC57}" presName="FourNodes_1" presStyleLbl="node1" presStyleIdx="0" presStyleCnt="4">
        <dgm:presLayoutVars>
          <dgm:bulletEnabled val="1"/>
        </dgm:presLayoutVars>
      </dgm:prSet>
      <dgm:spPr/>
    </dgm:pt>
    <dgm:pt modelId="{0E43823D-6847-461D-AB27-8F3A75B21C5B}" type="pres">
      <dgm:prSet presAssocID="{39554D1F-1622-4A29-AA7A-63211042CC57}" presName="FourNodes_2" presStyleLbl="node1" presStyleIdx="1" presStyleCnt="4">
        <dgm:presLayoutVars>
          <dgm:bulletEnabled val="1"/>
        </dgm:presLayoutVars>
      </dgm:prSet>
      <dgm:spPr/>
    </dgm:pt>
    <dgm:pt modelId="{0941B5C3-5FA8-4A37-BB4F-5336A0DDB6AC}" type="pres">
      <dgm:prSet presAssocID="{39554D1F-1622-4A29-AA7A-63211042CC57}" presName="FourNodes_3" presStyleLbl="node1" presStyleIdx="2" presStyleCnt="4">
        <dgm:presLayoutVars>
          <dgm:bulletEnabled val="1"/>
        </dgm:presLayoutVars>
      </dgm:prSet>
      <dgm:spPr/>
    </dgm:pt>
    <dgm:pt modelId="{C0EAE5FA-14D8-4299-98B3-B92084FD4165}" type="pres">
      <dgm:prSet presAssocID="{39554D1F-1622-4A29-AA7A-63211042CC57}" presName="FourNodes_4" presStyleLbl="node1" presStyleIdx="3" presStyleCnt="4">
        <dgm:presLayoutVars>
          <dgm:bulletEnabled val="1"/>
        </dgm:presLayoutVars>
      </dgm:prSet>
      <dgm:spPr/>
    </dgm:pt>
    <dgm:pt modelId="{A08B07BC-6E15-44CD-9468-D31C020F6231}" type="pres">
      <dgm:prSet presAssocID="{39554D1F-1622-4A29-AA7A-63211042CC57}" presName="FourConn_1-2" presStyleLbl="fgAccFollowNode1" presStyleIdx="0" presStyleCnt="3">
        <dgm:presLayoutVars>
          <dgm:bulletEnabled val="1"/>
        </dgm:presLayoutVars>
      </dgm:prSet>
      <dgm:spPr/>
    </dgm:pt>
    <dgm:pt modelId="{F8416ECA-5E82-46E4-8C53-06FC2BA413FD}" type="pres">
      <dgm:prSet presAssocID="{39554D1F-1622-4A29-AA7A-63211042CC57}" presName="FourConn_2-3" presStyleLbl="fgAccFollowNode1" presStyleIdx="1" presStyleCnt="3">
        <dgm:presLayoutVars>
          <dgm:bulletEnabled val="1"/>
        </dgm:presLayoutVars>
      </dgm:prSet>
      <dgm:spPr/>
    </dgm:pt>
    <dgm:pt modelId="{5156AFFA-FEC1-420C-8CC0-E8247A10D655}" type="pres">
      <dgm:prSet presAssocID="{39554D1F-1622-4A29-AA7A-63211042CC57}" presName="FourConn_3-4" presStyleLbl="fgAccFollowNode1" presStyleIdx="2" presStyleCnt="3">
        <dgm:presLayoutVars>
          <dgm:bulletEnabled val="1"/>
        </dgm:presLayoutVars>
      </dgm:prSet>
      <dgm:spPr/>
    </dgm:pt>
    <dgm:pt modelId="{89A355A3-6FE0-47CD-9D15-4C59BB825E73}" type="pres">
      <dgm:prSet presAssocID="{39554D1F-1622-4A29-AA7A-63211042CC57}" presName="FourNodes_1_text" presStyleLbl="node1" presStyleIdx="3" presStyleCnt="4">
        <dgm:presLayoutVars>
          <dgm:bulletEnabled val="1"/>
        </dgm:presLayoutVars>
      </dgm:prSet>
      <dgm:spPr/>
    </dgm:pt>
    <dgm:pt modelId="{0170B7D3-05FA-442D-A86B-DA2C5628B45D}" type="pres">
      <dgm:prSet presAssocID="{39554D1F-1622-4A29-AA7A-63211042CC57}" presName="FourNodes_2_text" presStyleLbl="node1" presStyleIdx="3" presStyleCnt="4">
        <dgm:presLayoutVars>
          <dgm:bulletEnabled val="1"/>
        </dgm:presLayoutVars>
      </dgm:prSet>
      <dgm:spPr/>
    </dgm:pt>
    <dgm:pt modelId="{372AAFFA-3F02-43AB-915D-FCFECDB543C3}" type="pres">
      <dgm:prSet presAssocID="{39554D1F-1622-4A29-AA7A-63211042CC57}" presName="FourNodes_3_text" presStyleLbl="node1" presStyleIdx="3" presStyleCnt="4">
        <dgm:presLayoutVars>
          <dgm:bulletEnabled val="1"/>
        </dgm:presLayoutVars>
      </dgm:prSet>
      <dgm:spPr/>
    </dgm:pt>
    <dgm:pt modelId="{B336E97D-3E5F-4588-BC6D-D0B4F2A28BCB}" type="pres">
      <dgm:prSet presAssocID="{39554D1F-1622-4A29-AA7A-63211042CC57}" presName="FourNodes_4_text" presStyleLbl="node1" presStyleIdx="3" presStyleCnt="4">
        <dgm:presLayoutVars>
          <dgm:bulletEnabled val="1"/>
        </dgm:presLayoutVars>
      </dgm:prSet>
      <dgm:spPr/>
    </dgm:pt>
  </dgm:ptLst>
  <dgm:cxnLst>
    <dgm:cxn modelId="{8D0E1A03-8E53-4396-989F-68D3080ACC1A}" type="presOf" srcId="{37E0904E-A010-47B5-9DC6-786E84B8FDE0}" destId="{0E43823D-6847-461D-AB27-8F3A75B21C5B}" srcOrd="0" destOrd="0" presId="urn:microsoft.com/office/officeart/2005/8/layout/vProcess5"/>
    <dgm:cxn modelId="{8DB47A06-42F1-4682-8052-231B52F36506}" type="presOf" srcId="{03961F5D-FD71-4357-9855-669BC52FA47D}" destId="{A08B07BC-6E15-44CD-9468-D31C020F6231}" srcOrd="0" destOrd="0" presId="urn:microsoft.com/office/officeart/2005/8/layout/vProcess5"/>
    <dgm:cxn modelId="{C2280A13-5790-47A3-94C5-E2FA394CF6BC}" type="presOf" srcId="{B78DE55E-2853-4F5E-8D01-1BEA3F895B28}" destId="{372AAFFA-3F02-43AB-915D-FCFECDB543C3}" srcOrd="1" destOrd="0" presId="urn:microsoft.com/office/officeart/2005/8/layout/vProcess5"/>
    <dgm:cxn modelId="{E627C627-A616-4797-BF87-30C711905623}" srcId="{39554D1F-1622-4A29-AA7A-63211042CC57}" destId="{37E0904E-A010-47B5-9DC6-786E84B8FDE0}" srcOrd="1" destOrd="0" parTransId="{739C2731-89D2-47A2-8528-D26AD10B8372}" sibTransId="{C291F288-9885-47D7-A8F7-C66F90EE132A}"/>
    <dgm:cxn modelId="{CDB1D75F-26A0-4E2E-9BF2-9C0C6A29F981}" type="presOf" srcId="{6A2D0D67-6695-4C67-A9C2-514FC74B0344}" destId="{5156AFFA-FEC1-420C-8CC0-E8247A10D655}" srcOrd="0" destOrd="0" presId="urn:microsoft.com/office/officeart/2005/8/layout/vProcess5"/>
    <dgm:cxn modelId="{FADBA645-50AB-41E1-8A07-FC8AC6EFE6BC}" srcId="{39554D1F-1622-4A29-AA7A-63211042CC57}" destId="{08C228DB-88AB-42CD-A915-6651555835FB}" srcOrd="3" destOrd="0" parTransId="{B8B7AEBB-C55E-4D55-B2FE-70E1FB5F9814}" sibTransId="{3CED89B8-A65D-4058-92AA-4762A41516FB}"/>
    <dgm:cxn modelId="{97F30E48-D752-4E88-BC7C-08CEEBEC0F6E}" type="presOf" srcId="{37E0904E-A010-47B5-9DC6-786E84B8FDE0}" destId="{0170B7D3-05FA-442D-A86B-DA2C5628B45D}" srcOrd="1" destOrd="0" presId="urn:microsoft.com/office/officeart/2005/8/layout/vProcess5"/>
    <dgm:cxn modelId="{A9FB0D4D-68A5-45A6-BF6B-A6432BAFE7F9}" type="presOf" srcId="{65636069-A1BD-4C8B-BCC3-0569687B8E76}" destId="{89A355A3-6FE0-47CD-9D15-4C59BB825E73}" srcOrd="1" destOrd="0" presId="urn:microsoft.com/office/officeart/2005/8/layout/vProcess5"/>
    <dgm:cxn modelId="{C1DA9F72-E75B-40E6-9CDF-2DF3DAF2172A}" type="presOf" srcId="{B78DE55E-2853-4F5E-8D01-1BEA3F895B28}" destId="{0941B5C3-5FA8-4A37-BB4F-5336A0DDB6AC}" srcOrd="0" destOrd="0" presId="urn:microsoft.com/office/officeart/2005/8/layout/vProcess5"/>
    <dgm:cxn modelId="{52D90D77-4873-44F1-BE67-DD611AFF6229}" type="presOf" srcId="{08C228DB-88AB-42CD-A915-6651555835FB}" destId="{C0EAE5FA-14D8-4299-98B3-B92084FD4165}" srcOrd="0" destOrd="0" presId="urn:microsoft.com/office/officeart/2005/8/layout/vProcess5"/>
    <dgm:cxn modelId="{FFDB9D87-D6EE-467F-8D26-B6DE9B1756DE}" type="presOf" srcId="{65636069-A1BD-4C8B-BCC3-0569687B8E76}" destId="{8534D976-5F57-4687-953D-D5B46480868B}" srcOrd="0" destOrd="0" presId="urn:microsoft.com/office/officeart/2005/8/layout/vProcess5"/>
    <dgm:cxn modelId="{39343ABA-0A42-421D-94E6-76E5299A05FF}" srcId="{39554D1F-1622-4A29-AA7A-63211042CC57}" destId="{65636069-A1BD-4C8B-BCC3-0569687B8E76}" srcOrd="0" destOrd="0" parTransId="{6DD8EB5D-259A-43E1-9900-CDAB83978A3D}" sibTransId="{03961F5D-FD71-4357-9855-669BC52FA47D}"/>
    <dgm:cxn modelId="{4080D3D7-5715-4735-9C75-E6BBE5EA6E36}" type="presOf" srcId="{C291F288-9885-47D7-A8F7-C66F90EE132A}" destId="{F8416ECA-5E82-46E4-8C53-06FC2BA413FD}" srcOrd="0" destOrd="0" presId="urn:microsoft.com/office/officeart/2005/8/layout/vProcess5"/>
    <dgm:cxn modelId="{312978DA-4DF4-454D-A22C-AC7BC6EB5EAB}" srcId="{39554D1F-1622-4A29-AA7A-63211042CC57}" destId="{B78DE55E-2853-4F5E-8D01-1BEA3F895B28}" srcOrd="2" destOrd="0" parTransId="{9113E105-BB6B-4AB6-9ABE-FBDC54569564}" sibTransId="{6A2D0D67-6695-4C67-A9C2-514FC74B0344}"/>
    <dgm:cxn modelId="{05374CE5-953D-4F3A-AAE8-4B6A0DF6A249}" type="presOf" srcId="{08C228DB-88AB-42CD-A915-6651555835FB}" destId="{B336E97D-3E5F-4588-BC6D-D0B4F2A28BCB}" srcOrd="1" destOrd="0" presId="urn:microsoft.com/office/officeart/2005/8/layout/vProcess5"/>
    <dgm:cxn modelId="{C6BAECFE-10A1-47EA-B433-538124B410AD}" type="presOf" srcId="{39554D1F-1622-4A29-AA7A-63211042CC57}" destId="{085DB9D3-194B-4892-824B-F6A0A9EBFF33}" srcOrd="0" destOrd="0" presId="urn:microsoft.com/office/officeart/2005/8/layout/vProcess5"/>
    <dgm:cxn modelId="{0728856F-435B-4FE8-A48D-03DDDB2621BF}" type="presParOf" srcId="{085DB9D3-194B-4892-824B-F6A0A9EBFF33}" destId="{AAA3280B-FBE2-4BD5-9D66-45FECB852793}" srcOrd="0" destOrd="0" presId="urn:microsoft.com/office/officeart/2005/8/layout/vProcess5"/>
    <dgm:cxn modelId="{DB992DCD-3B64-4359-918B-93AD2B043FA6}" type="presParOf" srcId="{085DB9D3-194B-4892-824B-F6A0A9EBFF33}" destId="{8534D976-5F57-4687-953D-D5B46480868B}" srcOrd="1" destOrd="0" presId="urn:microsoft.com/office/officeart/2005/8/layout/vProcess5"/>
    <dgm:cxn modelId="{EBBEF525-3C46-43E2-9B2E-0FFF6329FB3E}" type="presParOf" srcId="{085DB9D3-194B-4892-824B-F6A0A9EBFF33}" destId="{0E43823D-6847-461D-AB27-8F3A75B21C5B}" srcOrd="2" destOrd="0" presId="urn:microsoft.com/office/officeart/2005/8/layout/vProcess5"/>
    <dgm:cxn modelId="{72C02A03-8E6C-46A4-943C-908334DFE090}" type="presParOf" srcId="{085DB9D3-194B-4892-824B-F6A0A9EBFF33}" destId="{0941B5C3-5FA8-4A37-BB4F-5336A0DDB6AC}" srcOrd="3" destOrd="0" presId="urn:microsoft.com/office/officeart/2005/8/layout/vProcess5"/>
    <dgm:cxn modelId="{D223605C-6880-4964-B4F0-4C45E107E983}" type="presParOf" srcId="{085DB9D3-194B-4892-824B-F6A0A9EBFF33}" destId="{C0EAE5FA-14D8-4299-98B3-B92084FD4165}" srcOrd="4" destOrd="0" presId="urn:microsoft.com/office/officeart/2005/8/layout/vProcess5"/>
    <dgm:cxn modelId="{29D524F2-BF92-4A0A-9C87-8CD61277EAE9}" type="presParOf" srcId="{085DB9D3-194B-4892-824B-F6A0A9EBFF33}" destId="{A08B07BC-6E15-44CD-9468-D31C020F6231}" srcOrd="5" destOrd="0" presId="urn:microsoft.com/office/officeart/2005/8/layout/vProcess5"/>
    <dgm:cxn modelId="{2B239F5C-175F-4DB4-B65A-F15B25E4B549}" type="presParOf" srcId="{085DB9D3-194B-4892-824B-F6A0A9EBFF33}" destId="{F8416ECA-5E82-46E4-8C53-06FC2BA413FD}" srcOrd="6" destOrd="0" presId="urn:microsoft.com/office/officeart/2005/8/layout/vProcess5"/>
    <dgm:cxn modelId="{18152862-D98D-4D40-AC59-06041E5958D5}" type="presParOf" srcId="{085DB9D3-194B-4892-824B-F6A0A9EBFF33}" destId="{5156AFFA-FEC1-420C-8CC0-E8247A10D655}" srcOrd="7" destOrd="0" presId="urn:microsoft.com/office/officeart/2005/8/layout/vProcess5"/>
    <dgm:cxn modelId="{475536D6-4EAB-44D5-83B0-6AC0D6D66080}" type="presParOf" srcId="{085DB9D3-194B-4892-824B-F6A0A9EBFF33}" destId="{89A355A3-6FE0-47CD-9D15-4C59BB825E73}" srcOrd="8" destOrd="0" presId="urn:microsoft.com/office/officeart/2005/8/layout/vProcess5"/>
    <dgm:cxn modelId="{6F4C40D4-BE99-443A-938F-C34B66689FF4}" type="presParOf" srcId="{085DB9D3-194B-4892-824B-F6A0A9EBFF33}" destId="{0170B7D3-05FA-442D-A86B-DA2C5628B45D}" srcOrd="9" destOrd="0" presId="urn:microsoft.com/office/officeart/2005/8/layout/vProcess5"/>
    <dgm:cxn modelId="{A6B75921-F786-4988-8CDF-A77DECEF58F7}" type="presParOf" srcId="{085DB9D3-194B-4892-824B-F6A0A9EBFF33}" destId="{372AAFFA-3F02-43AB-915D-FCFECDB543C3}" srcOrd="10" destOrd="0" presId="urn:microsoft.com/office/officeart/2005/8/layout/vProcess5"/>
    <dgm:cxn modelId="{A2A71801-8DB7-44D2-B7DA-A3D4B735E621}" type="presParOf" srcId="{085DB9D3-194B-4892-824B-F6A0A9EBFF33}" destId="{B336E97D-3E5F-4588-BC6D-D0B4F2A28BCB}"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A709936-4A08-47E6-B2B2-1E75A052AED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763CA2F-A773-4A0F-8002-6254CF5E838B}">
      <dgm:prSet/>
      <dgm:spPr/>
      <dgm:t>
        <a:bodyPr/>
        <a:lstStyle/>
        <a:p>
          <a:r>
            <a:rPr lang="en-US"/>
            <a:t>Canva-designed flyer (A5 bilingual)</a:t>
          </a:r>
        </a:p>
      </dgm:t>
    </dgm:pt>
    <dgm:pt modelId="{90F78346-F8AD-401D-8DE3-8D6ACEE4F92B}" type="parTrans" cxnId="{02C23427-93A6-4BEC-A1B4-323A4F98D9D9}">
      <dgm:prSet/>
      <dgm:spPr/>
      <dgm:t>
        <a:bodyPr/>
        <a:lstStyle/>
        <a:p>
          <a:endParaRPr lang="en-US"/>
        </a:p>
      </dgm:t>
    </dgm:pt>
    <dgm:pt modelId="{3FFAC0FB-E980-4EAE-81C1-043DCD67CCBE}" type="sibTrans" cxnId="{02C23427-93A6-4BEC-A1B4-323A4F98D9D9}">
      <dgm:prSet/>
      <dgm:spPr/>
      <dgm:t>
        <a:bodyPr/>
        <a:lstStyle/>
        <a:p>
          <a:endParaRPr lang="en-US"/>
        </a:p>
      </dgm:t>
    </dgm:pt>
    <dgm:pt modelId="{9034C2CF-C25E-43B4-A468-572132677D50}">
      <dgm:prSet/>
      <dgm:spPr/>
      <dgm:t>
        <a:bodyPr/>
        <a:lstStyle/>
        <a:p>
          <a:r>
            <a:rPr lang="en-US"/>
            <a:t>Business card with QR code</a:t>
          </a:r>
        </a:p>
      </dgm:t>
    </dgm:pt>
    <dgm:pt modelId="{400A576A-64B4-4E92-B227-77F37B9214BF}" type="parTrans" cxnId="{474D7DD1-2DD1-418D-8293-B785C754D643}">
      <dgm:prSet/>
      <dgm:spPr/>
      <dgm:t>
        <a:bodyPr/>
        <a:lstStyle/>
        <a:p>
          <a:endParaRPr lang="en-US"/>
        </a:p>
      </dgm:t>
    </dgm:pt>
    <dgm:pt modelId="{BEE02094-F4E3-4739-90A1-BC58AD8AD6A5}" type="sibTrans" cxnId="{474D7DD1-2DD1-418D-8293-B785C754D643}">
      <dgm:prSet/>
      <dgm:spPr/>
      <dgm:t>
        <a:bodyPr/>
        <a:lstStyle/>
        <a:p>
          <a:endParaRPr lang="en-US"/>
        </a:p>
      </dgm:t>
    </dgm:pt>
    <dgm:pt modelId="{5685525F-F593-44EB-8AC8-D2C1A641E67B}">
      <dgm:prSet/>
      <dgm:spPr/>
      <dgm:t>
        <a:bodyPr/>
        <a:lstStyle/>
        <a:p>
          <a:r>
            <a:rPr lang="en-US"/>
            <a:t>Instagram post sample: Deadline reminder</a:t>
          </a:r>
        </a:p>
      </dgm:t>
    </dgm:pt>
    <dgm:pt modelId="{CBFABC88-7E51-4B0C-9492-9BD8AA532D04}" type="parTrans" cxnId="{44A0A4BD-5518-41D0-A65D-A54DB4861953}">
      <dgm:prSet/>
      <dgm:spPr/>
      <dgm:t>
        <a:bodyPr/>
        <a:lstStyle/>
        <a:p>
          <a:endParaRPr lang="en-US"/>
        </a:p>
      </dgm:t>
    </dgm:pt>
    <dgm:pt modelId="{78BB3633-E7CA-4969-9C4B-A8A5A9789B6B}" type="sibTrans" cxnId="{44A0A4BD-5518-41D0-A65D-A54DB4861953}">
      <dgm:prSet/>
      <dgm:spPr/>
      <dgm:t>
        <a:bodyPr/>
        <a:lstStyle/>
        <a:p>
          <a:endParaRPr lang="en-US"/>
        </a:p>
      </dgm:t>
    </dgm:pt>
    <dgm:pt modelId="{343A5C91-D0F0-43D7-8CB7-C69D6F0F499C}">
      <dgm:prSet/>
      <dgm:spPr/>
      <dgm:t>
        <a:bodyPr/>
        <a:lstStyle/>
        <a:p>
          <a:r>
            <a:rPr lang="en-US"/>
            <a:t>Facebook launch post</a:t>
          </a:r>
        </a:p>
      </dgm:t>
    </dgm:pt>
    <dgm:pt modelId="{4639094B-D2CD-4886-9B82-968718050404}" type="parTrans" cxnId="{E820E4E5-ADDF-4681-80D9-770C3B7D128D}">
      <dgm:prSet/>
      <dgm:spPr/>
      <dgm:t>
        <a:bodyPr/>
        <a:lstStyle/>
        <a:p>
          <a:endParaRPr lang="en-US"/>
        </a:p>
      </dgm:t>
    </dgm:pt>
    <dgm:pt modelId="{C59EB883-D38C-49FE-931B-D1BA12DD9744}" type="sibTrans" cxnId="{E820E4E5-ADDF-4681-80D9-770C3B7D128D}">
      <dgm:prSet/>
      <dgm:spPr/>
      <dgm:t>
        <a:bodyPr/>
        <a:lstStyle/>
        <a:p>
          <a:endParaRPr lang="en-US"/>
        </a:p>
      </dgm:t>
    </dgm:pt>
    <dgm:pt modelId="{A78E2178-B0A2-41BB-B0B0-D36D450BCEEE}">
      <dgm:prSet/>
      <dgm:spPr/>
      <dgm:t>
        <a:bodyPr/>
        <a:lstStyle/>
        <a:p>
          <a:r>
            <a:rPr lang="en-US"/>
            <a:t>TikTok-style video clip: Animation of penalties vs. filing on time</a:t>
          </a:r>
        </a:p>
      </dgm:t>
    </dgm:pt>
    <dgm:pt modelId="{7604CABA-072D-48A5-B0D8-8507C0E04CCF}" type="parTrans" cxnId="{14FA6C36-7A39-42F6-AD8E-BD0D3FED9756}">
      <dgm:prSet/>
      <dgm:spPr/>
      <dgm:t>
        <a:bodyPr/>
        <a:lstStyle/>
        <a:p>
          <a:endParaRPr lang="en-US"/>
        </a:p>
      </dgm:t>
    </dgm:pt>
    <dgm:pt modelId="{4D5525B5-FD44-40E7-94EE-D2F4174A2EED}" type="sibTrans" cxnId="{14FA6C36-7A39-42F6-AD8E-BD0D3FED9756}">
      <dgm:prSet/>
      <dgm:spPr/>
      <dgm:t>
        <a:bodyPr/>
        <a:lstStyle/>
        <a:p>
          <a:endParaRPr lang="en-US"/>
        </a:p>
      </dgm:t>
    </dgm:pt>
    <dgm:pt modelId="{BA3BB2E6-F7F3-439E-8525-8604F86FB704}" type="pres">
      <dgm:prSet presAssocID="{8A709936-4A08-47E6-B2B2-1E75A052AEDC}" presName="root" presStyleCnt="0">
        <dgm:presLayoutVars>
          <dgm:dir/>
          <dgm:resizeHandles val="exact"/>
        </dgm:presLayoutVars>
      </dgm:prSet>
      <dgm:spPr/>
    </dgm:pt>
    <dgm:pt modelId="{73BFD997-3B5F-4B35-980C-3A4717D68F26}" type="pres">
      <dgm:prSet presAssocID="{3763CA2F-A773-4A0F-8002-6254CF5E838B}" presName="compNode" presStyleCnt="0"/>
      <dgm:spPr/>
    </dgm:pt>
    <dgm:pt modelId="{41B7006E-B5F9-4C12-8D96-951380C552AE}" type="pres">
      <dgm:prSet presAssocID="{3763CA2F-A773-4A0F-8002-6254CF5E838B}" presName="bgRect" presStyleLbl="bgShp" presStyleIdx="0" presStyleCnt="5"/>
      <dgm:spPr/>
    </dgm:pt>
    <dgm:pt modelId="{6F47EA6A-8E25-46A9-8220-C04134ECA5B4}" type="pres">
      <dgm:prSet presAssocID="{3763CA2F-A773-4A0F-8002-6254CF5E838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btitles"/>
        </a:ext>
      </dgm:extLst>
    </dgm:pt>
    <dgm:pt modelId="{CFFE4BD5-F86D-4BE3-A25B-7A1F8E54838C}" type="pres">
      <dgm:prSet presAssocID="{3763CA2F-A773-4A0F-8002-6254CF5E838B}" presName="spaceRect" presStyleCnt="0"/>
      <dgm:spPr/>
    </dgm:pt>
    <dgm:pt modelId="{A02BE8F8-63E1-43EA-A443-64D1BD7DCB26}" type="pres">
      <dgm:prSet presAssocID="{3763CA2F-A773-4A0F-8002-6254CF5E838B}" presName="parTx" presStyleLbl="revTx" presStyleIdx="0" presStyleCnt="5">
        <dgm:presLayoutVars>
          <dgm:chMax val="0"/>
          <dgm:chPref val="0"/>
        </dgm:presLayoutVars>
      </dgm:prSet>
      <dgm:spPr/>
    </dgm:pt>
    <dgm:pt modelId="{EAB139AF-811A-4AE0-8D7B-37F0A331C580}" type="pres">
      <dgm:prSet presAssocID="{3FFAC0FB-E980-4EAE-81C1-043DCD67CCBE}" presName="sibTrans" presStyleCnt="0"/>
      <dgm:spPr/>
    </dgm:pt>
    <dgm:pt modelId="{C070D55F-A965-4966-9543-51AA13A2CF5B}" type="pres">
      <dgm:prSet presAssocID="{9034C2CF-C25E-43B4-A468-572132677D50}" presName="compNode" presStyleCnt="0"/>
      <dgm:spPr/>
    </dgm:pt>
    <dgm:pt modelId="{6CE9879E-FD25-4942-AB46-CC9C75F6E8E5}" type="pres">
      <dgm:prSet presAssocID="{9034C2CF-C25E-43B4-A468-572132677D50}" presName="bgRect" presStyleLbl="bgShp" presStyleIdx="1" presStyleCnt="5"/>
      <dgm:spPr/>
    </dgm:pt>
    <dgm:pt modelId="{29A5EC17-7359-497A-984E-C01AABF8B79A}" type="pres">
      <dgm:prSet presAssocID="{9034C2CF-C25E-43B4-A468-572132677D5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code"/>
        </a:ext>
      </dgm:extLst>
    </dgm:pt>
    <dgm:pt modelId="{C228D9E3-5C84-4642-BDE7-0F95E7451628}" type="pres">
      <dgm:prSet presAssocID="{9034C2CF-C25E-43B4-A468-572132677D50}" presName="spaceRect" presStyleCnt="0"/>
      <dgm:spPr/>
    </dgm:pt>
    <dgm:pt modelId="{4C444A95-B831-44E0-855E-E57ABAAE894F}" type="pres">
      <dgm:prSet presAssocID="{9034C2CF-C25E-43B4-A468-572132677D50}" presName="parTx" presStyleLbl="revTx" presStyleIdx="1" presStyleCnt="5">
        <dgm:presLayoutVars>
          <dgm:chMax val="0"/>
          <dgm:chPref val="0"/>
        </dgm:presLayoutVars>
      </dgm:prSet>
      <dgm:spPr/>
    </dgm:pt>
    <dgm:pt modelId="{F1BEBD63-DC70-4E09-B82B-48329342A988}" type="pres">
      <dgm:prSet presAssocID="{BEE02094-F4E3-4739-90A1-BC58AD8AD6A5}" presName="sibTrans" presStyleCnt="0"/>
      <dgm:spPr/>
    </dgm:pt>
    <dgm:pt modelId="{E69067D7-E644-46AF-843A-03BC0867E116}" type="pres">
      <dgm:prSet presAssocID="{5685525F-F593-44EB-8AC8-D2C1A641E67B}" presName="compNode" presStyleCnt="0"/>
      <dgm:spPr/>
    </dgm:pt>
    <dgm:pt modelId="{6E8FF94C-447A-4C94-9093-7540003D5C62}" type="pres">
      <dgm:prSet presAssocID="{5685525F-F593-44EB-8AC8-D2C1A641E67B}" presName="bgRect" presStyleLbl="bgShp" presStyleIdx="2" presStyleCnt="5"/>
      <dgm:spPr/>
    </dgm:pt>
    <dgm:pt modelId="{648EF290-000B-4CA0-8B94-1A47B0E46105}" type="pres">
      <dgm:prSet presAssocID="{5685525F-F593-44EB-8AC8-D2C1A641E67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aily Calendar"/>
        </a:ext>
      </dgm:extLst>
    </dgm:pt>
    <dgm:pt modelId="{B508B2AE-D8E3-4352-96CE-9D1000E85D92}" type="pres">
      <dgm:prSet presAssocID="{5685525F-F593-44EB-8AC8-D2C1A641E67B}" presName="spaceRect" presStyleCnt="0"/>
      <dgm:spPr/>
    </dgm:pt>
    <dgm:pt modelId="{02B145C2-1A83-4681-9647-5E9742381B70}" type="pres">
      <dgm:prSet presAssocID="{5685525F-F593-44EB-8AC8-D2C1A641E67B}" presName="parTx" presStyleLbl="revTx" presStyleIdx="2" presStyleCnt="5">
        <dgm:presLayoutVars>
          <dgm:chMax val="0"/>
          <dgm:chPref val="0"/>
        </dgm:presLayoutVars>
      </dgm:prSet>
      <dgm:spPr/>
    </dgm:pt>
    <dgm:pt modelId="{117D99FC-8223-499B-BC75-FFCAD3957D54}" type="pres">
      <dgm:prSet presAssocID="{78BB3633-E7CA-4969-9C4B-A8A5A9789B6B}" presName="sibTrans" presStyleCnt="0"/>
      <dgm:spPr/>
    </dgm:pt>
    <dgm:pt modelId="{E27DE0B1-AD81-416A-B4B2-102B0B34E3BE}" type="pres">
      <dgm:prSet presAssocID="{343A5C91-D0F0-43D7-8CB7-C69D6F0F499C}" presName="compNode" presStyleCnt="0"/>
      <dgm:spPr/>
    </dgm:pt>
    <dgm:pt modelId="{6B111F3D-44E4-4BD2-83C8-767D605B3A4F}" type="pres">
      <dgm:prSet presAssocID="{343A5C91-D0F0-43D7-8CB7-C69D6F0F499C}" presName="bgRect" presStyleLbl="bgShp" presStyleIdx="3" presStyleCnt="5"/>
      <dgm:spPr/>
    </dgm:pt>
    <dgm:pt modelId="{455FE59A-AD37-4B2F-B6C2-3CCC626B8E44}" type="pres">
      <dgm:prSet presAssocID="{343A5C91-D0F0-43D7-8CB7-C69D6F0F499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gaphone"/>
        </a:ext>
      </dgm:extLst>
    </dgm:pt>
    <dgm:pt modelId="{5CF82C03-763C-4B6D-8216-206D28E93B63}" type="pres">
      <dgm:prSet presAssocID="{343A5C91-D0F0-43D7-8CB7-C69D6F0F499C}" presName="spaceRect" presStyleCnt="0"/>
      <dgm:spPr/>
    </dgm:pt>
    <dgm:pt modelId="{C22A0DEE-636F-4E25-AE00-8CAB79F80E1A}" type="pres">
      <dgm:prSet presAssocID="{343A5C91-D0F0-43D7-8CB7-C69D6F0F499C}" presName="parTx" presStyleLbl="revTx" presStyleIdx="3" presStyleCnt="5">
        <dgm:presLayoutVars>
          <dgm:chMax val="0"/>
          <dgm:chPref val="0"/>
        </dgm:presLayoutVars>
      </dgm:prSet>
      <dgm:spPr/>
    </dgm:pt>
    <dgm:pt modelId="{015E69C9-9AE4-4BD7-BDB6-AE3DC1D7D2E0}" type="pres">
      <dgm:prSet presAssocID="{C59EB883-D38C-49FE-931B-D1BA12DD9744}" presName="sibTrans" presStyleCnt="0"/>
      <dgm:spPr/>
    </dgm:pt>
    <dgm:pt modelId="{B79E140D-A9AB-4811-9282-132E3B27E51F}" type="pres">
      <dgm:prSet presAssocID="{A78E2178-B0A2-41BB-B0B0-D36D450BCEEE}" presName="compNode" presStyleCnt="0"/>
      <dgm:spPr/>
    </dgm:pt>
    <dgm:pt modelId="{E31549D5-3235-4DD5-ADB5-A0F74B704612}" type="pres">
      <dgm:prSet presAssocID="{A78E2178-B0A2-41BB-B0B0-D36D450BCEEE}" presName="bgRect" presStyleLbl="bgShp" presStyleIdx="4" presStyleCnt="5"/>
      <dgm:spPr/>
    </dgm:pt>
    <dgm:pt modelId="{D42714C4-A581-4E03-A122-D841135687D8}" type="pres">
      <dgm:prSet presAssocID="{A78E2178-B0A2-41BB-B0B0-D36D450BCEE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Video camera"/>
        </a:ext>
      </dgm:extLst>
    </dgm:pt>
    <dgm:pt modelId="{D7A2EE95-BF3C-4894-83BC-5305AA2B66E4}" type="pres">
      <dgm:prSet presAssocID="{A78E2178-B0A2-41BB-B0B0-D36D450BCEEE}" presName="spaceRect" presStyleCnt="0"/>
      <dgm:spPr/>
    </dgm:pt>
    <dgm:pt modelId="{9FD989AC-66CD-4F52-8EB1-E94EA73B8B04}" type="pres">
      <dgm:prSet presAssocID="{A78E2178-B0A2-41BB-B0B0-D36D450BCEEE}" presName="parTx" presStyleLbl="revTx" presStyleIdx="4" presStyleCnt="5">
        <dgm:presLayoutVars>
          <dgm:chMax val="0"/>
          <dgm:chPref val="0"/>
        </dgm:presLayoutVars>
      </dgm:prSet>
      <dgm:spPr/>
    </dgm:pt>
  </dgm:ptLst>
  <dgm:cxnLst>
    <dgm:cxn modelId="{35B62D18-704D-461C-8022-4DD5C67943DB}" type="presOf" srcId="{9034C2CF-C25E-43B4-A468-572132677D50}" destId="{4C444A95-B831-44E0-855E-E57ABAAE894F}" srcOrd="0" destOrd="0" presId="urn:microsoft.com/office/officeart/2018/2/layout/IconVerticalSolidList"/>
    <dgm:cxn modelId="{02C23427-93A6-4BEC-A1B4-323A4F98D9D9}" srcId="{8A709936-4A08-47E6-B2B2-1E75A052AEDC}" destId="{3763CA2F-A773-4A0F-8002-6254CF5E838B}" srcOrd="0" destOrd="0" parTransId="{90F78346-F8AD-401D-8DE3-8D6ACEE4F92B}" sibTransId="{3FFAC0FB-E980-4EAE-81C1-043DCD67CCBE}"/>
    <dgm:cxn modelId="{14FA6C36-7A39-42F6-AD8E-BD0D3FED9756}" srcId="{8A709936-4A08-47E6-B2B2-1E75A052AEDC}" destId="{A78E2178-B0A2-41BB-B0B0-D36D450BCEEE}" srcOrd="4" destOrd="0" parTransId="{7604CABA-072D-48A5-B0D8-8507C0E04CCF}" sibTransId="{4D5525B5-FD44-40E7-94EE-D2F4174A2EED}"/>
    <dgm:cxn modelId="{E6966260-AEF1-493A-A118-F5A7AA9A1205}" type="presOf" srcId="{A78E2178-B0A2-41BB-B0B0-D36D450BCEEE}" destId="{9FD989AC-66CD-4F52-8EB1-E94EA73B8B04}" srcOrd="0" destOrd="0" presId="urn:microsoft.com/office/officeart/2018/2/layout/IconVerticalSolidList"/>
    <dgm:cxn modelId="{3F4AC844-FC7E-45AE-8814-8EB06FAFE3F7}" type="presOf" srcId="{8A709936-4A08-47E6-B2B2-1E75A052AEDC}" destId="{BA3BB2E6-F7F3-439E-8525-8604F86FB704}" srcOrd="0" destOrd="0" presId="urn:microsoft.com/office/officeart/2018/2/layout/IconVerticalSolidList"/>
    <dgm:cxn modelId="{D4B0A054-D301-43E4-8BC7-F8F305251978}" type="presOf" srcId="{3763CA2F-A773-4A0F-8002-6254CF5E838B}" destId="{A02BE8F8-63E1-43EA-A443-64D1BD7DCB26}" srcOrd="0" destOrd="0" presId="urn:microsoft.com/office/officeart/2018/2/layout/IconVerticalSolidList"/>
    <dgm:cxn modelId="{8C76B69B-0116-46B3-AACC-CEA470A722CF}" type="presOf" srcId="{5685525F-F593-44EB-8AC8-D2C1A641E67B}" destId="{02B145C2-1A83-4681-9647-5E9742381B70}" srcOrd="0" destOrd="0" presId="urn:microsoft.com/office/officeart/2018/2/layout/IconVerticalSolidList"/>
    <dgm:cxn modelId="{44A0A4BD-5518-41D0-A65D-A54DB4861953}" srcId="{8A709936-4A08-47E6-B2B2-1E75A052AEDC}" destId="{5685525F-F593-44EB-8AC8-D2C1A641E67B}" srcOrd="2" destOrd="0" parTransId="{CBFABC88-7E51-4B0C-9492-9BD8AA532D04}" sibTransId="{78BB3633-E7CA-4969-9C4B-A8A5A9789B6B}"/>
    <dgm:cxn modelId="{474D7DD1-2DD1-418D-8293-B785C754D643}" srcId="{8A709936-4A08-47E6-B2B2-1E75A052AEDC}" destId="{9034C2CF-C25E-43B4-A468-572132677D50}" srcOrd="1" destOrd="0" parTransId="{400A576A-64B4-4E92-B227-77F37B9214BF}" sibTransId="{BEE02094-F4E3-4739-90A1-BC58AD8AD6A5}"/>
    <dgm:cxn modelId="{E9E6C3D6-5045-4C34-B447-7E98EC397E30}" type="presOf" srcId="{343A5C91-D0F0-43D7-8CB7-C69D6F0F499C}" destId="{C22A0DEE-636F-4E25-AE00-8CAB79F80E1A}" srcOrd="0" destOrd="0" presId="urn:microsoft.com/office/officeart/2018/2/layout/IconVerticalSolidList"/>
    <dgm:cxn modelId="{E820E4E5-ADDF-4681-80D9-770C3B7D128D}" srcId="{8A709936-4A08-47E6-B2B2-1E75A052AEDC}" destId="{343A5C91-D0F0-43D7-8CB7-C69D6F0F499C}" srcOrd="3" destOrd="0" parTransId="{4639094B-D2CD-4886-9B82-968718050404}" sibTransId="{C59EB883-D38C-49FE-931B-D1BA12DD9744}"/>
    <dgm:cxn modelId="{9E864642-E7F8-44FD-98D6-790C6D03FDEA}" type="presParOf" srcId="{BA3BB2E6-F7F3-439E-8525-8604F86FB704}" destId="{73BFD997-3B5F-4B35-980C-3A4717D68F26}" srcOrd="0" destOrd="0" presId="urn:microsoft.com/office/officeart/2018/2/layout/IconVerticalSolidList"/>
    <dgm:cxn modelId="{AE681358-6649-4FEA-A087-B727824ED18E}" type="presParOf" srcId="{73BFD997-3B5F-4B35-980C-3A4717D68F26}" destId="{41B7006E-B5F9-4C12-8D96-951380C552AE}" srcOrd="0" destOrd="0" presId="urn:microsoft.com/office/officeart/2018/2/layout/IconVerticalSolidList"/>
    <dgm:cxn modelId="{7A5721FA-89B0-4022-B79A-76F242F5F340}" type="presParOf" srcId="{73BFD997-3B5F-4B35-980C-3A4717D68F26}" destId="{6F47EA6A-8E25-46A9-8220-C04134ECA5B4}" srcOrd="1" destOrd="0" presId="urn:microsoft.com/office/officeart/2018/2/layout/IconVerticalSolidList"/>
    <dgm:cxn modelId="{F1D372E1-F5A9-4E52-B9FE-30E7C8F104BA}" type="presParOf" srcId="{73BFD997-3B5F-4B35-980C-3A4717D68F26}" destId="{CFFE4BD5-F86D-4BE3-A25B-7A1F8E54838C}" srcOrd="2" destOrd="0" presId="urn:microsoft.com/office/officeart/2018/2/layout/IconVerticalSolidList"/>
    <dgm:cxn modelId="{D9AA5297-7AE8-4421-93B5-7DE16E45D306}" type="presParOf" srcId="{73BFD997-3B5F-4B35-980C-3A4717D68F26}" destId="{A02BE8F8-63E1-43EA-A443-64D1BD7DCB26}" srcOrd="3" destOrd="0" presId="urn:microsoft.com/office/officeart/2018/2/layout/IconVerticalSolidList"/>
    <dgm:cxn modelId="{96473049-7897-4C5F-A06B-39D565758F6A}" type="presParOf" srcId="{BA3BB2E6-F7F3-439E-8525-8604F86FB704}" destId="{EAB139AF-811A-4AE0-8D7B-37F0A331C580}" srcOrd="1" destOrd="0" presId="urn:microsoft.com/office/officeart/2018/2/layout/IconVerticalSolidList"/>
    <dgm:cxn modelId="{44377442-1849-4DFC-AC05-6198A71D95E5}" type="presParOf" srcId="{BA3BB2E6-F7F3-439E-8525-8604F86FB704}" destId="{C070D55F-A965-4966-9543-51AA13A2CF5B}" srcOrd="2" destOrd="0" presId="urn:microsoft.com/office/officeart/2018/2/layout/IconVerticalSolidList"/>
    <dgm:cxn modelId="{BFCB5A6B-72C7-4ED4-9A7B-9D6B0ECC2783}" type="presParOf" srcId="{C070D55F-A965-4966-9543-51AA13A2CF5B}" destId="{6CE9879E-FD25-4942-AB46-CC9C75F6E8E5}" srcOrd="0" destOrd="0" presId="urn:microsoft.com/office/officeart/2018/2/layout/IconVerticalSolidList"/>
    <dgm:cxn modelId="{AA472AA5-8A48-4EE4-B12C-E0F2978407BA}" type="presParOf" srcId="{C070D55F-A965-4966-9543-51AA13A2CF5B}" destId="{29A5EC17-7359-497A-984E-C01AABF8B79A}" srcOrd="1" destOrd="0" presId="urn:microsoft.com/office/officeart/2018/2/layout/IconVerticalSolidList"/>
    <dgm:cxn modelId="{E8BBFE28-52BE-4842-81B2-012E6B329D46}" type="presParOf" srcId="{C070D55F-A965-4966-9543-51AA13A2CF5B}" destId="{C228D9E3-5C84-4642-BDE7-0F95E7451628}" srcOrd="2" destOrd="0" presId="urn:microsoft.com/office/officeart/2018/2/layout/IconVerticalSolidList"/>
    <dgm:cxn modelId="{28040A74-4095-4611-BE94-0ECCE6A0D904}" type="presParOf" srcId="{C070D55F-A965-4966-9543-51AA13A2CF5B}" destId="{4C444A95-B831-44E0-855E-E57ABAAE894F}" srcOrd="3" destOrd="0" presId="urn:microsoft.com/office/officeart/2018/2/layout/IconVerticalSolidList"/>
    <dgm:cxn modelId="{110D98EA-5320-4505-8A94-D1CEAB4813D1}" type="presParOf" srcId="{BA3BB2E6-F7F3-439E-8525-8604F86FB704}" destId="{F1BEBD63-DC70-4E09-B82B-48329342A988}" srcOrd="3" destOrd="0" presId="urn:microsoft.com/office/officeart/2018/2/layout/IconVerticalSolidList"/>
    <dgm:cxn modelId="{E0326A36-013F-4ECD-AD5C-3CB6B16CD619}" type="presParOf" srcId="{BA3BB2E6-F7F3-439E-8525-8604F86FB704}" destId="{E69067D7-E644-46AF-843A-03BC0867E116}" srcOrd="4" destOrd="0" presId="urn:microsoft.com/office/officeart/2018/2/layout/IconVerticalSolidList"/>
    <dgm:cxn modelId="{4673A357-21A1-432A-B73A-54ED90E82D6D}" type="presParOf" srcId="{E69067D7-E644-46AF-843A-03BC0867E116}" destId="{6E8FF94C-447A-4C94-9093-7540003D5C62}" srcOrd="0" destOrd="0" presId="urn:microsoft.com/office/officeart/2018/2/layout/IconVerticalSolidList"/>
    <dgm:cxn modelId="{4C8F76D8-1A3C-4B2F-AF33-0C2FCCD332EB}" type="presParOf" srcId="{E69067D7-E644-46AF-843A-03BC0867E116}" destId="{648EF290-000B-4CA0-8B94-1A47B0E46105}" srcOrd="1" destOrd="0" presId="urn:microsoft.com/office/officeart/2018/2/layout/IconVerticalSolidList"/>
    <dgm:cxn modelId="{A972D36D-1B87-4C4D-9E79-67A28BF9871B}" type="presParOf" srcId="{E69067D7-E644-46AF-843A-03BC0867E116}" destId="{B508B2AE-D8E3-4352-96CE-9D1000E85D92}" srcOrd="2" destOrd="0" presId="urn:microsoft.com/office/officeart/2018/2/layout/IconVerticalSolidList"/>
    <dgm:cxn modelId="{7F3C37C2-7691-426E-9E07-353D944F1E08}" type="presParOf" srcId="{E69067D7-E644-46AF-843A-03BC0867E116}" destId="{02B145C2-1A83-4681-9647-5E9742381B70}" srcOrd="3" destOrd="0" presId="urn:microsoft.com/office/officeart/2018/2/layout/IconVerticalSolidList"/>
    <dgm:cxn modelId="{582D19CF-A341-4534-87A8-239A9B3A6BF1}" type="presParOf" srcId="{BA3BB2E6-F7F3-439E-8525-8604F86FB704}" destId="{117D99FC-8223-499B-BC75-FFCAD3957D54}" srcOrd="5" destOrd="0" presId="urn:microsoft.com/office/officeart/2018/2/layout/IconVerticalSolidList"/>
    <dgm:cxn modelId="{600B586D-B2FE-441A-9BB0-7A1B3F59342C}" type="presParOf" srcId="{BA3BB2E6-F7F3-439E-8525-8604F86FB704}" destId="{E27DE0B1-AD81-416A-B4B2-102B0B34E3BE}" srcOrd="6" destOrd="0" presId="urn:microsoft.com/office/officeart/2018/2/layout/IconVerticalSolidList"/>
    <dgm:cxn modelId="{A0EE27AB-A558-4B38-849D-E848ACA9702A}" type="presParOf" srcId="{E27DE0B1-AD81-416A-B4B2-102B0B34E3BE}" destId="{6B111F3D-44E4-4BD2-83C8-767D605B3A4F}" srcOrd="0" destOrd="0" presId="urn:microsoft.com/office/officeart/2018/2/layout/IconVerticalSolidList"/>
    <dgm:cxn modelId="{D92D60AB-2E35-4969-AB7E-2EC11ACDEE49}" type="presParOf" srcId="{E27DE0B1-AD81-416A-B4B2-102B0B34E3BE}" destId="{455FE59A-AD37-4B2F-B6C2-3CCC626B8E44}" srcOrd="1" destOrd="0" presId="urn:microsoft.com/office/officeart/2018/2/layout/IconVerticalSolidList"/>
    <dgm:cxn modelId="{064E2840-F09D-41FD-98B1-53B7B38F7764}" type="presParOf" srcId="{E27DE0B1-AD81-416A-B4B2-102B0B34E3BE}" destId="{5CF82C03-763C-4B6D-8216-206D28E93B63}" srcOrd="2" destOrd="0" presId="urn:microsoft.com/office/officeart/2018/2/layout/IconVerticalSolidList"/>
    <dgm:cxn modelId="{184D8E76-DBA3-4997-9683-CAF5EB59BC5B}" type="presParOf" srcId="{E27DE0B1-AD81-416A-B4B2-102B0B34E3BE}" destId="{C22A0DEE-636F-4E25-AE00-8CAB79F80E1A}" srcOrd="3" destOrd="0" presId="urn:microsoft.com/office/officeart/2018/2/layout/IconVerticalSolidList"/>
    <dgm:cxn modelId="{78E30FC8-31BF-4F97-B442-6ED5FCCCD342}" type="presParOf" srcId="{BA3BB2E6-F7F3-439E-8525-8604F86FB704}" destId="{015E69C9-9AE4-4BD7-BDB6-AE3DC1D7D2E0}" srcOrd="7" destOrd="0" presId="urn:microsoft.com/office/officeart/2018/2/layout/IconVerticalSolidList"/>
    <dgm:cxn modelId="{8B79AF93-3E05-4E98-819A-D6504F09797C}" type="presParOf" srcId="{BA3BB2E6-F7F3-439E-8525-8604F86FB704}" destId="{B79E140D-A9AB-4811-9282-132E3B27E51F}" srcOrd="8" destOrd="0" presId="urn:microsoft.com/office/officeart/2018/2/layout/IconVerticalSolidList"/>
    <dgm:cxn modelId="{11D61533-45A5-4D2A-A3BB-6771127E1E70}" type="presParOf" srcId="{B79E140D-A9AB-4811-9282-132E3B27E51F}" destId="{E31549D5-3235-4DD5-ADB5-A0F74B704612}" srcOrd="0" destOrd="0" presId="urn:microsoft.com/office/officeart/2018/2/layout/IconVerticalSolidList"/>
    <dgm:cxn modelId="{59C037EE-7CAB-4A75-AF48-858A835BC272}" type="presParOf" srcId="{B79E140D-A9AB-4811-9282-132E3B27E51F}" destId="{D42714C4-A581-4E03-A122-D841135687D8}" srcOrd="1" destOrd="0" presId="urn:microsoft.com/office/officeart/2018/2/layout/IconVerticalSolidList"/>
    <dgm:cxn modelId="{BD44387A-ADF6-4EC3-A836-73D4B9E8A5DF}" type="presParOf" srcId="{B79E140D-A9AB-4811-9282-132E3B27E51F}" destId="{D7A2EE95-BF3C-4894-83BC-5305AA2B66E4}" srcOrd="2" destOrd="0" presId="urn:microsoft.com/office/officeart/2018/2/layout/IconVerticalSolidList"/>
    <dgm:cxn modelId="{536F1A2F-2C59-4111-AD29-4979B40722FA}" type="presParOf" srcId="{B79E140D-A9AB-4811-9282-132E3B27E51F}" destId="{9FD989AC-66CD-4F52-8EB1-E94EA73B8B0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7C25F13-88BD-4680-9E9E-E30F821E480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DC567D2-D19D-4212-A519-5060D24D1E46}">
      <dgm:prSet/>
      <dgm:spPr/>
      <dgm:t>
        <a:bodyPr/>
        <a:lstStyle/>
        <a:p>
          <a:r>
            <a:rPr lang="en-US"/>
            <a:t>AD Tax Solution is more than a business. It is a bridge between language, law, and livelihoods.</a:t>
          </a:r>
        </a:p>
      </dgm:t>
    </dgm:pt>
    <dgm:pt modelId="{7B2052E9-6D6E-4640-80EC-7734BAE73D61}" type="parTrans" cxnId="{66DA8C3F-BA58-4E98-98D8-F1D03A724093}">
      <dgm:prSet/>
      <dgm:spPr/>
      <dgm:t>
        <a:bodyPr/>
        <a:lstStyle/>
        <a:p>
          <a:endParaRPr lang="en-US"/>
        </a:p>
      </dgm:t>
    </dgm:pt>
    <dgm:pt modelId="{E29C523C-D14F-417B-8F93-9B8BB35E895E}" type="sibTrans" cxnId="{66DA8C3F-BA58-4E98-98D8-F1D03A724093}">
      <dgm:prSet/>
      <dgm:spPr/>
      <dgm:t>
        <a:bodyPr/>
        <a:lstStyle/>
        <a:p>
          <a:endParaRPr lang="en-US"/>
        </a:p>
      </dgm:t>
    </dgm:pt>
    <dgm:pt modelId="{7B5B603A-2731-48DB-9EF4-CB201F6D397C}">
      <dgm:prSet/>
      <dgm:spPr/>
      <dgm:t>
        <a:bodyPr/>
        <a:lstStyle/>
        <a:p>
          <a:r>
            <a:rPr lang="en-US"/>
            <a:t>With your support, we can empower thousands of overlooked freelancers to stay compliant, confident, and in control.</a:t>
          </a:r>
        </a:p>
      </dgm:t>
    </dgm:pt>
    <dgm:pt modelId="{80BD92A8-1918-4E20-967C-E677EF30838C}" type="parTrans" cxnId="{C3DFF11D-9836-4C56-BFD7-59C33B7C02FD}">
      <dgm:prSet/>
      <dgm:spPr/>
      <dgm:t>
        <a:bodyPr/>
        <a:lstStyle/>
        <a:p>
          <a:endParaRPr lang="en-US"/>
        </a:p>
      </dgm:t>
    </dgm:pt>
    <dgm:pt modelId="{C9E722C3-FA48-4B97-853A-0CCCC56281C4}" type="sibTrans" cxnId="{C3DFF11D-9836-4C56-BFD7-59C33B7C02FD}">
      <dgm:prSet/>
      <dgm:spPr/>
      <dgm:t>
        <a:bodyPr/>
        <a:lstStyle/>
        <a:p>
          <a:endParaRPr lang="en-US"/>
        </a:p>
      </dgm:t>
    </dgm:pt>
    <dgm:pt modelId="{6819C0E9-5074-4375-B994-C2675E9C54E0}">
      <dgm:prSet/>
      <dgm:spPr/>
      <dgm:t>
        <a:bodyPr/>
        <a:lstStyle/>
        <a:p>
          <a:r>
            <a:rPr lang="en-US"/>
            <a:t>Thank you for your consideration!</a:t>
          </a:r>
        </a:p>
      </dgm:t>
    </dgm:pt>
    <dgm:pt modelId="{BCB75431-0F14-454B-97BB-730ED1647453}" type="parTrans" cxnId="{C9901CFE-F18A-4D8A-AFE7-6138BC0BB405}">
      <dgm:prSet/>
      <dgm:spPr/>
      <dgm:t>
        <a:bodyPr/>
        <a:lstStyle/>
        <a:p>
          <a:endParaRPr lang="en-US"/>
        </a:p>
      </dgm:t>
    </dgm:pt>
    <dgm:pt modelId="{6BC2E659-8551-4E1F-B748-846519E19040}" type="sibTrans" cxnId="{C9901CFE-F18A-4D8A-AFE7-6138BC0BB405}">
      <dgm:prSet/>
      <dgm:spPr/>
      <dgm:t>
        <a:bodyPr/>
        <a:lstStyle/>
        <a:p>
          <a:endParaRPr lang="en-US"/>
        </a:p>
      </dgm:t>
    </dgm:pt>
    <dgm:pt modelId="{002A0AF9-B984-46F9-ABBB-35645516DCED}" type="pres">
      <dgm:prSet presAssocID="{B7C25F13-88BD-4680-9E9E-E30F821E4800}" presName="root" presStyleCnt="0">
        <dgm:presLayoutVars>
          <dgm:dir/>
          <dgm:resizeHandles val="exact"/>
        </dgm:presLayoutVars>
      </dgm:prSet>
      <dgm:spPr/>
    </dgm:pt>
    <dgm:pt modelId="{8480A494-5248-4C24-88AE-5E15164A8EC5}" type="pres">
      <dgm:prSet presAssocID="{2DC567D2-D19D-4212-A519-5060D24D1E46}" presName="compNode" presStyleCnt="0"/>
      <dgm:spPr/>
    </dgm:pt>
    <dgm:pt modelId="{962E5169-2D3A-44F2-ADEF-B9C5A7ACBAD2}" type="pres">
      <dgm:prSet presAssocID="{2DC567D2-D19D-4212-A519-5060D24D1E46}" presName="bgRect" presStyleLbl="bgShp" presStyleIdx="0" presStyleCnt="3"/>
      <dgm:spPr/>
    </dgm:pt>
    <dgm:pt modelId="{BB40CE7C-6025-4666-870E-8DC5F06A4D46}" type="pres">
      <dgm:prSet presAssocID="{2DC567D2-D19D-4212-A519-5060D24D1E4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idge scene"/>
        </a:ext>
      </dgm:extLst>
    </dgm:pt>
    <dgm:pt modelId="{FB007C0E-B8BD-4817-A235-AB0EABA79A45}" type="pres">
      <dgm:prSet presAssocID="{2DC567D2-D19D-4212-A519-5060D24D1E46}" presName="spaceRect" presStyleCnt="0"/>
      <dgm:spPr/>
    </dgm:pt>
    <dgm:pt modelId="{5765B536-2355-4560-857E-A4E135EDBE01}" type="pres">
      <dgm:prSet presAssocID="{2DC567D2-D19D-4212-A519-5060D24D1E46}" presName="parTx" presStyleLbl="revTx" presStyleIdx="0" presStyleCnt="3">
        <dgm:presLayoutVars>
          <dgm:chMax val="0"/>
          <dgm:chPref val="0"/>
        </dgm:presLayoutVars>
      </dgm:prSet>
      <dgm:spPr/>
    </dgm:pt>
    <dgm:pt modelId="{A0666B0E-0EE1-4CF5-97DD-A41FE103A4FD}" type="pres">
      <dgm:prSet presAssocID="{E29C523C-D14F-417B-8F93-9B8BB35E895E}" presName="sibTrans" presStyleCnt="0"/>
      <dgm:spPr/>
    </dgm:pt>
    <dgm:pt modelId="{C117B029-9F37-4D15-8143-C2017017BCBF}" type="pres">
      <dgm:prSet presAssocID="{7B5B603A-2731-48DB-9EF4-CB201F6D397C}" presName="compNode" presStyleCnt="0"/>
      <dgm:spPr/>
    </dgm:pt>
    <dgm:pt modelId="{69D31BAF-B3DC-45D3-83D8-6AAA7B2ED34F}" type="pres">
      <dgm:prSet presAssocID="{7B5B603A-2731-48DB-9EF4-CB201F6D397C}" presName="bgRect" presStyleLbl="bgShp" presStyleIdx="1" presStyleCnt="3"/>
      <dgm:spPr/>
    </dgm:pt>
    <dgm:pt modelId="{9CC9DD69-7C43-4BF9-8FF0-D9F890395FCB}" type="pres">
      <dgm:prSet presAssocID="{7B5B603A-2731-48DB-9EF4-CB201F6D397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peakers"/>
        </a:ext>
      </dgm:extLst>
    </dgm:pt>
    <dgm:pt modelId="{BECA09A8-372C-4D2E-9106-76D07A2B2A61}" type="pres">
      <dgm:prSet presAssocID="{7B5B603A-2731-48DB-9EF4-CB201F6D397C}" presName="spaceRect" presStyleCnt="0"/>
      <dgm:spPr/>
    </dgm:pt>
    <dgm:pt modelId="{94406FC7-68DB-41E7-9913-0375BBB0F1F1}" type="pres">
      <dgm:prSet presAssocID="{7B5B603A-2731-48DB-9EF4-CB201F6D397C}" presName="parTx" presStyleLbl="revTx" presStyleIdx="1" presStyleCnt="3">
        <dgm:presLayoutVars>
          <dgm:chMax val="0"/>
          <dgm:chPref val="0"/>
        </dgm:presLayoutVars>
      </dgm:prSet>
      <dgm:spPr/>
    </dgm:pt>
    <dgm:pt modelId="{6F2CAB32-569B-406A-80ED-8CDE9A267E10}" type="pres">
      <dgm:prSet presAssocID="{C9E722C3-FA48-4B97-853A-0CCCC56281C4}" presName="sibTrans" presStyleCnt="0"/>
      <dgm:spPr/>
    </dgm:pt>
    <dgm:pt modelId="{D95F4EA3-6EF1-4A84-8BC2-20B48CAFEE4B}" type="pres">
      <dgm:prSet presAssocID="{6819C0E9-5074-4375-B994-C2675E9C54E0}" presName="compNode" presStyleCnt="0"/>
      <dgm:spPr/>
    </dgm:pt>
    <dgm:pt modelId="{15797063-5934-4B6E-A042-1D2CEF377430}" type="pres">
      <dgm:prSet presAssocID="{6819C0E9-5074-4375-B994-C2675E9C54E0}" presName="bgRect" presStyleLbl="bgShp" presStyleIdx="2" presStyleCnt="3"/>
      <dgm:spPr/>
    </dgm:pt>
    <dgm:pt modelId="{0118EAD6-00C9-4ED2-80FC-9898D9622F30}" type="pres">
      <dgm:prSet presAssocID="{6819C0E9-5074-4375-B994-C2675E9C54E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EE47E653-DEE8-4D2B-93C6-CD7A3AE2628B}" type="pres">
      <dgm:prSet presAssocID="{6819C0E9-5074-4375-B994-C2675E9C54E0}" presName="spaceRect" presStyleCnt="0"/>
      <dgm:spPr/>
    </dgm:pt>
    <dgm:pt modelId="{FA7CEB5F-11E4-46B2-A15F-27FA315FD3B9}" type="pres">
      <dgm:prSet presAssocID="{6819C0E9-5074-4375-B994-C2675E9C54E0}" presName="parTx" presStyleLbl="revTx" presStyleIdx="2" presStyleCnt="3">
        <dgm:presLayoutVars>
          <dgm:chMax val="0"/>
          <dgm:chPref val="0"/>
        </dgm:presLayoutVars>
      </dgm:prSet>
      <dgm:spPr/>
    </dgm:pt>
  </dgm:ptLst>
  <dgm:cxnLst>
    <dgm:cxn modelId="{C3DFF11D-9836-4C56-BFD7-59C33B7C02FD}" srcId="{B7C25F13-88BD-4680-9E9E-E30F821E4800}" destId="{7B5B603A-2731-48DB-9EF4-CB201F6D397C}" srcOrd="1" destOrd="0" parTransId="{80BD92A8-1918-4E20-967C-E677EF30838C}" sibTransId="{C9E722C3-FA48-4B97-853A-0CCCC56281C4}"/>
    <dgm:cxn modelId="{F0FFA72E-31AF-46E8-87A6-5F4BF0012468}" type="presOf" srcId="{2DC567D2-D19D-4212-A519-5060D24D1E46}" destId="{5765B536-2355-4560-857E-A4E135EDBE01}" srcOrd="0" destOrd="0" presId="urn:microsoft.com/office/officeart/2018/2/layout/IconVerticalSolidList"/>
    <dgm:cxn modelId="{66DA8C3F-BA58-4E98-98D8-F1D03A724093}" srcId="{B7C25F13-88BD-4680-9E9E-E30F821E4800}" destId="{2DC567D2-D19D-4212-A519-5060D24D1E46}" srcOrd="0" destOrd="0" parTransId="{7B2052E9-6D6E-4640-80EC-7734BAE73D61}" sibTransId="{E29C523C-D14F-417B-8F93-9B8BB35E895E}"/>
    <dgm:cxn modelId="{2DBD7A61-CA4E-4433-A7BD-F9B11B309B4C}" type="presOf" srcId="{6819C0E9-5074-4375-B994-C2675E9C54E0}" destId="{FA7CEB5F-11E4-46B2-A15F-27FA315FD3B9}" srcOrd="0" destOrd="0" presId="urn:microsoft.com/office/officeart/2018/2/layout/IconVerticalSolidList"/>
    <dgm:cxn modelId="{675F63A7-81C8-47AE-952C-FD6B536D17F4}" type="presOf" srcId="{7B5B603A-2731-48DB-9EF4-CB201F6D397C}" destId="{94406FC7-68DB-41E7-9913-0375BBB0F1F1}" srcOrd="0" destOrd="0" presId="urn:microsoft.com/office/officeart/2018/2/layout/IconVerticalSolidList"/>
    <dgm:cxn modelId="{C7B9EFE5-9DC2-4824-A48F-7ED96B3894EC}" type="presOf" srcId="{B7C25F13-88BD-4680-9E9E-E30F821E4800}" destId="{002A0AF9-B984-46F9-ABBB-35645516DCED}" srcOrd="0" destOrd="0" presId="urn:microsoft.com/office/officeart/2018/2/layout/IconVerticalSolidList"/>
    <dgm:cxn modelId="{C9901CFE-F18A-4D8A-AFE7-6138BC0BB405}" srcId="{B7C25F13-88BD-4680-9E9E-E30F821E4800}" destId="{6819C0E9-5074-4375-B994-C2675E9C54E0}" srcOrd="2" destOrd="0" parTransId="{BCB75431-0F14-454B-97BB-730ED1647453}" sibTransId="{6BC2E659-8551-4E1F-B748-846519E19040}"/>
    <dgm:cxn modelId="{9CE4D75C-DD5F-4FB0-BF54-351409C3DAA6}" type="presParOf" srcId="{002A0AF9-B984-46F9-ABBB-35645516DCED}" destId="{8480A494-5248-4C24-88AE-5E15164A8EC5}" srcOrd="0" destOrd="0" presId="urn:microsoft.com/office/officeart/2018/2/layout/IconVerticalSolidList"/>
    <dgm:cxn modelId="{F7BBA624-2E78-4E58-8015-C2C9275D66BC}" type="presParOf" srcId="{8480A494-5248-4C24-88AE-5E15164A8EC5}" destId="{962E5169-2D3A-44F2-ADEF-B9C5A7ACBAD2}" srcOrd="0" destOrd="0" presId="urn:microsoft.com/office/officeart/2018/2/layout/IconVerticalSolidList"/>
    <dgm:cxn modelId="{8B3A73FC-23E1-4078-9A46-C5BB2B871772}" type="presParOf" srcId="{8480A494-5248-4C24-88AE-5E15164A8EC5}" destId="{BB40CE7C-6025-4666-870E-8DC5F06A4D46}" srcOrd="1" destOrd="0" presId="urn:microsoft.com/office/officeart/2018/2/layout/IconVerticalSolidList"/>
    <dgm:cxn modelId="{62D98CD8-58DB-41A1-8F88-7C68653AD8E9}" type="presParOf" srcId="{8480A494-5248-4C24-88AE-5E15164A8EC5}" destId="{FB007C0E-B8BD-4817-A235-AB0EABA79A45}" srcOrd="2" destOrd="0" presId="urn:microsoft.com/office/officeart/2018/2/layout/IconVerticalSolidList"/>
    <dgm:cxn modelId="{DC7C0A28-D6FE-4F3C-A4F4-420B470E1C60}" type="presParOf" srcId="{8480A494-5248-4C24-88AE-5E15164A8EC5}" destId="{5765B536-2355-4560-857E-A4E135EDBE01}" srcOrd="3" destOrd="0" presId="urn:microsoft.com/office/officeart/2018/2/layout/IconVerticalSolidList"/>
    <dgm:cxn modelId="{85E53736-BEC8-4D4A-A095-862B27CB6CF3}" type="presParOf" srcId="{002A0AF9-B984-46F9-ABBB-35645516DCED}" destId="{A0666B0E-0EE1-4CF5-97DD-A41FE103A4FD}" srcOrd="1" destOrd="0" presId="urn:microsoft.com/office/officeart/2018/2/layout/IconVerticalSolidList"/>
    <dgm:cxn modelId="{E57CFEC6-8F5F-4F32-97E9-223D30DB47AD}" type="presParOf" srcId="{002A0AF9-B984-46F9-ABBB-35645516DCED}" destId="{C117B029-9F37-4D15-8143-C2017017BCBF}" srcOrd="2" destOrd="0" presId="urn:microsoft.com/office/officeart/2018/2/layout/IconVerticalSolidList"/>
    <dgm:cxn modelId="{F68A947A-C655-4F13-8D36-BD7C075A768B}" type="presParOf" srcId="{C117B029-9F37-4D15-8143-C2017017BCBF}" destId="{69D31BAF-B3DC-45D3-83D8-6AAA7B2ED34F}" srcOrd="0" destOrd="0" presId="urn:microsoft.com/office/officeart/2018/2/layout/IconVerticalSolidList"/>
    <dgm:cxn modelId="{B0696399-8B10-4921-8722-F2DDA773A12B}" type="presParOf" srcId="{C117B029-9F37-4D15-8143-C2017017BCBF}" destId="{9CC9DD69-7C43-4BF9-8FF0-D9F890395FCB}" srcOrd="1" destOrd="0" presId="urn:microsoft.com/office/officeart/2018/2/layout/IconVerticalSolidList"/>
    <dgm:cxn modelId="{986DD604-EDE8-42FF-B3F3-5C9707B074F2}" type="presParOf" srcId="{C117B029-9F37-4D15-8143-C2017017BCBF}" destId="{BECA09A8-372C-4D2E-9106-76D07A2B2A61}" srcOrd="2" destOrd="0" presId="urn:microsoft.com/office/officeart/2018/2/layout/IconVerticalSolidList"/>
    <dgm:cxn modelId="{E84E358E-6187-46E2-88AC-48EB3715C73F}" type="presParOf" srcId="{C117B029-9F37-4D15-8143-C2017017BCBF}" destId="{94406FC7-68DB-41E7-9913-0375BBB0F1F1}" srcOrd="3" destOrd="0" presId="urn:microsoft.com/office/officeart/2018/2/layout/IconVerticalSolidList"/>
    <dgm:cxn modelId="{9DB432E1-AC91-45CE-B32E-552BE2349F71}" type="presParOf" srcId="{002A0AF9-B984-46F9-ABBB-35645516DCED}" destId="{6F2CAB32-569B-406A-80ED-8CDE9A267E10}" srcOrd="3" destOrd="0" presId="urn:microsoft.com/office/officeart/2018/2/layout/IconVerticalSolidList"/>
    <dgm:cxn modelId="{CC551BF5-C482-4219-A87C-FB2B5B45C73B}" type="presParOf" srcId="{002A0AF9-B984-46F9-ABBB-35645516DCED}" destId="{D95F4EA3-6EF1-4A84-8BC2-20B48CAFEE4B}" srcOrd="4" destOrd="0" presId="urn:microsoft.com/office/officeart/2018/2/layout/IconVerticalSolidList"/>
    <dgm:cxn modelId="{EF302FED-3C96-411D-B839-FD95E57E59CB}" type="presParOf" srcId="{D95F4EA3-6EF1-4A84-8BC2-20B48CAFEE4B}" destId="{15797063-5934-4B6E-A042-1D2CEF377430}" srcOrd="0" destOrd="0" presId="urn:microsoft.com/office/officeart/2018/2/layout/IconVerticalSolidList"/>
    <dgm:cxn modelId="{015E30F6-EB60-4313-A322-FD9E96742CB6}" type="presParOf" srcId="{D95F4EA3-6EF1-4A84-8BC2-20B48CAFEE4B}" destId="{0118EAD6-00C9-4ED2-80FC-9898D9622F30}" srcOrd="1" destOrd="0" presId="urn:microsoft.com/office/officeart/2018/2/layout/IconVerticalSolidList"/>
    <dgm:cxn modelId="{CDAED8A0-F521-4F71-A94B-8AA9B299EDE7}" type="presParOf" srcId="{D95F4EA3-6EF1-4A84-8BC2-20B48CAFEE4B}" destId="{EE47E653-DEE8-4D2B-93C6-CD7A3AE2628B}" srcOrd="2" destOrd="0" presId="urn:microsoft.com/office/officeart/2018/2/layout/IconVerticalSolidList"/>
    <dgm:cxn modelId="{2C427E1C-C69F-480B-B906-38264A85B73D}" type="presParOf" srcId="{D95F4EA3-6EF1-4A84-8BC2-20B48CAFEE4B}" destId="{FA7CEB5F-11E4-46B2-A15F-27FA315FD3B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ECDD608-A11C-4598-991E-C1737423ED6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4AEB0E3-2FBC-4757-95C4-E48D3BD84048}">
      <dgm:prSet/>
      <dgm:spPr/>
      <dgm:t>
        <a:bodyPr/>
        <a:lstStyle/>
        <a:p>
          <a:r>
            <a:rPr lang="en-US"/>
            <a:t>Contact Info:</a:t>
          </a:r>
        </a:p>
      </dgm:t>
    </dgm:pt>
    <dgm:pt modelId="{8242D9B2-70BE-4BD9-A5D4-BB2832D801DA}" type="parTrans" cxnId="{45336110-C6B9-4124-B369-47848C2803AC}">
      <dgm:prSet/>
      <dgm:spPr/>
      <dgm:t>
        <a:bodyPr/>
        <a:lstStyle/>
        <a:p>
          <a:endParaRPr lang="en-US"/>
        </a:p>
      </dgm:t>
    </dgm:pt>
    <dgm:pt modelId="{47218C0C-0AE5-41A9-A3B4-680EE4711258}" type="sibTrans" cxnId="{45336110-C6B9-4124-B369-47848C2803AC}">
      <dgm:prSet/>
      <dgm:spPr/>
      <dgm:t>
        <a:bodyPr/>
        <a:lstStyle/>
        <a:p>
          <a:endParaRPr lang="en-US"/>
        </a:p>
      </dgm:t>
    </dgm:pt>
    <dgm:pt modelId="{B87ECB6B-C138-4887-A0DA-19235159A69B}">
      <dgm:prSet/>
      <dgm:spPr/>
      <dgm:t>
        <a:bodyPr/>
        <a:lstStyle/>
        <a:p>
          <a:r>
            <a:rPr lang="en-US"/>
            <a:t>Phone number:07587537622</a:t>
          </a:r>
        </a:p>
      </dgm:t>
    </dgm:pt>
    <dgm:pt modelId="{73D46B94-D595-4DCB-9EF3-AAC9A741412A}" type="parTrans" cxnId="{64260C67-90A4-4013-95A4-8ACA20650A10}">
      <dgm:prSet/>
      <dgm:spPr/>
      <dgm:t>
        <a:bodyPr/>
        <a:lstStyle/>
        <a:p>
          <a:endParaRPr lang="en-US"/>
        </a:p>
      </dgm:t>
    </dgm:pt>
    <dgm:pt modelId="{09109F49-FD68-4DE7-8D5E-7ED5BABF61EF}" type="sibTrans" cxnId="{64260C67-90A4-4013-95A4-8ACA20650A10}">
      <dgm:prSet/>
      <dgm:spPr/>
      <dgm:t>
        <a:bodyPr/>
        <a:lstStyle/>
        <a:p>
          <a:endParaRPr lang="en-US"/>
        </a:p>
      </dgm:t>
    </dgm:pt>
    <dgm:pt modelId="{117DD1E2-4041-424E-BADA-E66F71B8B969}">
      <dgm:prSet/>
      <dgm:spPr/>
      <dgm:t>
        <a:bodyPr/>
        <a:lstStyle/>
        <a:p>
          <a:r>
            <a:rPr lang="en-US"/>
            <a:t>Web site: </a:t>
          </a:r>
          <a:r>
            <a:rPr lang="en-US">
              <a:hlinkClick xmlns:r="http://schemas.openxmlformats.org/officeDocument/2006/relationships" r:id="rId1"/>
            </a:rPr>
            <a:t>www.adtaxsolution.co.uk</a:t>
          </a:r>
          <a:r>
            <a:rPr lang="en-US"/>
            <a:t> </a:t>
          </a:r>
        </a:p>
      </dgm:t>
    </dgm:pt>
    <dgm:pt modelId="{F930AFBB-C6A0-4CB4-AFB1-04B08E4EACB8}" type="parTrans" cxnId="{7DB7A5DA-D0C9-4E85-8CC8-5D837243E83A}">
      <dgm:prSet/>
      <dgm:spPr/>
      <dgm:t>
        <a:bodyPr/>
        <a:lstStyle/>
        <a:p>
          <a:endParaRPr lang="en-US"/>
        </a:p>
      </dgm:t>
    </dgm:pt>
    <dgm:pt modelId="{8C20DF36-D373-4756-AF1D-1771B8CFDC45}" type="sibTrans" cxnId="{7DB7A5DA-D0C9-4E85-8CC8-5D837243E83A}">
      <dgm:prSet/>
      <dgm:spPr/>
      <dgm:t>
        <a:bodyPr/>
        <a:lstStyle/>
        <a:p>
          <a:endParaRPr lang="en-US"/>
        </a:p>
      </dgm:t>
    </dgm:pt>
    <dgm:pt modelId="{71A61710-5AF1-4910-9DAD-2FC467C1A40E}">
      <dgm:prSet/>
      <dgm:spPr/>
      <dgm:t>
        <a:bodyPr/>
        <a:lstStyle/>
        <a:p>
          <a:r>
            <a:rPr lang="en-US"/>
            <a:t>Thank you!</a:t>
          </a:r>
        </a:p>
      </dgm:t>
    </dgm:pt>
    <dgm:pt modelId="{62C40EAB-D72F-49AE-B2BB-1BFDB8C4C8EC}" type="parTrans" cxnId="{C99AA579-5C03-4AD0-BE49-F0CB8B08455E}">
      <dgm:prSet/>
      <dgm:spPr/>
      <dgm:t>
        <a:bodyPr/>
        <a:lstStyle/>
        <a:p>
          <a:endParaRPr lang="en-US"/>
        </a:p>
      </dgm:t>
    </dgm:pt>
    <dgm:pt modelId="{D900FCEC-3B4C-4D04-A460-968886E541C7}" type="sibTrans" cxnId="{C99AA579-5C03-4AD0-BE49-F0CB8B08455E}">
      <dgm:prSet/>
      <dgm:spPr/>
      <dgm:t>
        <a:bodyPr/>
        <a:lstStyle/>
        <a:p>
          <a:endParaRPr lang="en-US"/>
        </a:p>
      </dgm:t>
    </dgm:pt>
    <dgm:pt modelId="{508D688C-41EF-44CD-8CDB-F85947202D98}" type="pres">
      <dgm:prSet presAssocID="{7ECDD608-A11C-4598-991E-C1737423ED63}" presName="root" presStyleCnt="0">
        <dgm:presLayoutVars>
          <dgm:dir/>
          <dgm:resizeHandles val="exact"/>
        </dgm:presLayoutVars>
      </dgm:prSet>
      <dgm:spPr/>
    </dgm:pt>
    <dgm:pt modelId="{4016D2EF-7DAD-4FF8-8C7D-8C947D3F8051}" type="pres">
      <dgm:prSet presAssocID="{A4AEB0E3-2FBC-4757-95C4-E48D3BD84048}" presName="compNode" presStyleCnt="0"/>
      <dgm:spPr/>
    </dgm:pt>
    <dgm:pt modelId="{C78B2463-5B6F-4888-98B0-5E04AFE73BBE}" type="pres">
      <dgm:prSet presAssocID="{A4AEB0E3-2FBC-4757-95C4-E48D3BD84048}" presName="bgRect" presStyleLbl="bgShp" presStyleIdx="0" presStyleCnt="1"/>
      <dgm:spPr/>
    </dgm:pt>
    <dgm:pt modelId="{214A2462-A70C-4E4A-B6C3-F674D38804E6}" type="pres">
      <dgm:prSet presAssocID="{A4AEB0E3-2FBC-4757-95C4-E48D3BD84048}" presName="iconRect" presStyleLbl="node1" presStyleIdx="0" presStyleCnt="1"/>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Receiver"/>
        </a:ext>
      </dgm:extLst>
    </dgm:pt>
    <dgm:pt modelId="{BAF812D0-5A5C-4436-A18C-9C5C0E43B33C}" type="pres">
      <dgm:prSet presAssocID="{A4AEB0E3-2FBC-4757-95C4-E48D3BD84048}" presName="spaceRect" presStyleCnt="0"/>
      <dgm:spPr/>
    </dgm:pt>
    <dgm:pt modelId="{F75445DC-73E2-4FCC-98A3-C57AAE998FFB}" type="pres">
      <dgm:prSet presAssocID="{A4AEB0E3-2FBC-4757-95C4-E48D3BD84048}" presName="parTx" presStyleLbl="revTx" presStyleIdx="0" presStyleCnt="2">
        <dgm:presLayoutVars>
          <dgm:chMax val="0"/>
          <dgm:chPref val="0"/>
        </dgm:presLayoutVars>
      </dgm:prSet>
      <dgm:spPr/>
    </dgm:pt>
    <dgm:pt modelId="{023C2C8D-C009-4D0C-A751-8445D8A9329E}" type="pres">
      <dgm:prSet presAssocID="{A4AEB0E3-2FBC-4757-95C4-E48D3BD84048}" presName="desTx" presStyleLbl="revTx" presStyleIdx="1" presStyleCnt="2">
        <dgm:presLayoutVars/>
      </dgm:prSet>
      <dgm:spPr/>
    </dgm:pt>
  </dgm:ptLst>
  <dgm:cxnLst>
    <dgm:cxn modelId="{45336110-C6B9-4124-B369-47848C2803AC}" srcId="{7ECDD608-A11C-4598-991E-C1737423ED63}" destId="{A4AEB0E3-2FBC-4757-95C4-E48D3BD84048}" srcOrd="0" destOrd="0" parTransId="{8242D9B2-70BE-4BD9-A5D4-BB2832D801DA}" sibTransId="{47218C0C-0AE5-41A9-A3B4-680EE4711258}"/>
    <dgm:cxn modelId="{64260C67-90A4-4013-95A4-8ACA20650A10}" srcId="{A4AEB0E3-2FBC-4757-95C4-E48D3BD84048}" destId="{B87ECB6B-C138-4887-A0DA-19235159A69B}" srcOrd="0" destOrd="0" parTransId="{73D46B94-D595-4DCB-9EF3-AAC9A741412A}" sibTransId="{09109F49-FD68-4DE7-8D5E-7ED5BABF61EF}"/>
    <dgm:cxn modelId="{B024E649-0C27-4DF2-A78F-2ECA3B50AED3}" type="presOf" srcId="{117DD1E2-4041-424E-BADA-E66F71B8B969}" destId="{023C2C8D-C009-4D0C-A751-8445D8A9329E}" srcOrd="0" destOrd="1" presId="urn:microsoft.com/office/officeart/2018/2/layout/IconVerticalSolidList"/>
    <dgm:cxn modelId="{F0693450-EA32-49BC-9C3D-00AD41857428}" type="presOf" srcId="{71A61710-5AF1-4910-9DAD-2FC467C1A40E}" destId="{023C2C8D-C009-4D0C-A751-8445D8A9329E}" srcOrd="0" destOrd="2" presId="urn:microsoft.com/office/officeart/2018/2/layout/IconVerticalSolidList"/>
    <dgm:cxn modelId="{C99AA579-5C03-4AD0-BE49-F0CB8B08455E}" srcId="{A4AEB0E3-2FBC-4757-95C4-E48D3BD84048}" destId="{71A61710-5AF1-4910-9DAD-2FC467C1A40E}" srcOrd="2" destOrd="0" parTransId="{62C40EAB-D72F-49AE-B2BB-1BFDB8C4C8EC}" sibTransId="{D900FCEC-3B4C-4D04-A460-968886E541C7}"/>
    <dgm:cxn modelId="{09C2848F-E116-408D-BC51-20AC372353C9}" type="presOf" srcId="{A4AEB0E3-2FBC-4757-95C4-E48D3BD84048}" destId="{F75445DC-73E2-4FCC-98A3-C57AAE998FFB}" srcOrd="0" destOrd="0" presId="urn:microsoft.com/office/officeart/2018/2/layout/IconVerticalSolidList"/>
    <dgm:cxn modelId="{FAB78D9E-8309-447B-866E-D3EE5A27DC42}" type="presOf" srcId="{B87ECB6B-C138-4887-A0DA-19235159A69B}" destId="{023C2C8D-C009-4D0C-A751-8445D8A9329E}" srcOrd="0" destOrd="0" presId="urn:microsoft.com/office/officeart/2018/2/layout/IconVerticalSolidList"/>
    <dgm:cxn modelId="{7DB7A5DA-D0C9-4E85-8CC8-5D837243E83A}" srcId="{A4AEB0E3-2FBC-4757-95C4-E48D3BD84048}" destId="{117DD1E2-4041-424E-BADA-E66F71B8B969}" srcOrd="1" destOrd="0" parTransId="{F930AFBB-C6A0-4CB4-AFB1-04B08E4EACB8}" sibTransId="{8C20DF36-D373-4756-AF1D-1771B8CFDC45}"/>
    <dgm:cxn modelId="{6F7CC5E2-DB94-436D-BABD-1E7380931559}" type="presOf" srcId="{7ECDD608-A11C-4598-991E-C1737423ED63}" destId="{508D688C-41EF-44CD-8CDB-F85947202D98}" srcOrd="0" destOrd="0" presId="urn:microsoft.com/office/officeart/2018/2/layout/IconVerticalSolidList"/>
    <dgm:cxn modelId="{006EF065-A091-4850-86A5-BCA2DFDB8B36}" type="presParOf" srcId="{508D688C-41EF-44CD-8CDB-F85947202D98}" destId="{4016D2EF-7DAD-4FF8-8C7D-8C947D3F8051}" srcOrd="0" destOrd="0" presId="urn:microsoft.com/office/officeart/2018/2/layout/IconVerticalSolidList"/>
    <dgm:cxn modelId="{86BAFCAD-8B43-4F0A-82E3-C981916FE8ED}" type="presParOf" srcId="{4016D2EF-7DAD-4FF8-8C7D-8C947D3F8051}" destId="{C78B2463-5B6F-4888-98B0-5E04AFE73BBE}" srcOrd="0" destOrd="0" presId="urn:microsoft.com/office/officeart/2018/2/layout/IconVerticalSolidList"/>
    <dgm:cxn modelId="{1E7C624B-AB70-4ACD-9D76-6FE62CDDE1E0}" type="presParOf" srcId="{4016D2EF-7DAD-4FF8-8C7D-8C947D3F8051}" destId="{214A2462-A70C-4E4A-B6C3-F674D38804E6}" srcOrd="1" destOrd="0" presId="urn:microsoft.com/office/officeart/2018/2/layout/IconVerticalSolidList"/>
    <dgm:cxn modelId="{23B3E463-03DB-4AB1-B823-E5335CF75BD8}" type="presParOf" srcId="{4016D2EF-7DAD-4FF8-8C7D-8C947D3F8051}" destId="{BAF812D0-5A5C-4436-A18C-9C5C0E43B33C}" srcOrd="2" destOrd="0" presId="urn:microsoft.com/office/officeart/2018/2/layout/IconVerticalSolidList"/>
    <dgm:cxn modelId="{7669846A-3782-4FEE-B391-5B2A9577A816}" type="presParOf" srcId="{4016D2EF-7DAD-4FF8-8C7D-8C947D3F8051}" destId="{F75445DC-73E2-4FCC-98A3-C57AAE998FFB}" srcOrd="3" destOrd="0" presId="urn:microsoft.com/office/officeart/2018/2/layout/IconVerticalSolidList"/>
    <dgm:cxn modelId="{DDD5FDA1-7E71-4FDA-8211-35009E9962AF}" type="presParOf" srcId="{4016D2EF-7DAD-4FF8-8C7D-8C947D3F8051}" destId="{023C2C8D-C009-4D0C-A751-8445D8A9329E}"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42A470-7EF3-4A7E-9A9F-8B9139A558E1}">
      <dsp:nvSpPr>
        <dsp:cNvPr id="0" name=""/>
        <dsp:cNvSpPr/>
      </dsp:nvSpPr>
      <dsp:spPr>
        <a:xfrm>
          <a:off x="481598" y="796362"/>
          <a:ext cx="1303875" cy="130387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E8FC0D-251F-4C07-9E07-84922EC97DA5}">
      <dsp:nvSpPr>
        <dsp:cNvPr id="0" name=""/>
        <dsp:cNvSpPr/>
      </dsp:nvSpPr>
      <dsp:spPr>
        <a:xfrm>
          <a:off x="759473" y="1074237"/>
          <a:ext cx="748125" cy="7481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4FF2096-8434-4664-9B2F-BA6710AC133A}">
      <dsp:nvSpPr>
        <dsp:cNvPr id="0" name=""/>
        <dsp:cNvSpPr/>
      </dsp:nvSpPr>
      <dsp:spPr>
        <a:xfrm>
          <a:off x="64785" y="2506362"/>
          <a:ext cx="21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US" sz="2300" kern="1200"/>
            <a:t>Fair Investment Pitch</a:t>
          </a:r>
        </a:p>
      </dsp:txBody>
      <dsp:txXfrm>
        <a:off x="64785" y="2506362"/>
        <a:ext cx="2137500" cy="720000"/>
      </dsp:txXfrm>
    </dsp:sp>
    <dsp:sp modelId="{EE234037-CCD7-4FC8-A81A-625FBADE27E7}">
      <dsp:nvSpPr>
        <dsp:cNvPr id="0" name=""/>
        <dsp:cNvSpPr/>
      </dsp:nvSpPr>
      <dsp:spPr>
        <a:xfrm>
          <a:off x="2993160" y="796362"/>
          <a:ext cx="1303875" cy="130387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E2C77F-6B1D-46DB-A9A8-C5F77B4A5F0D}">
      <dsp:nvSpPr>
        <dsp:cNvPr id="0" name=""/>
        <dsp:cNvSpPr/>
      </dsp:nvSpPr>
      <dsp:spPr>
        <a:xfrm>
          <a:off x="3271035" y="1074237"/>
          <a:ext cx="748125" cy="7481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3513C1E-48F6-4BC4-B7F2-B58A26DC4644}">
      <dsp:nvSpPr>
        <dsp:cNvPr id="0" name=""/>
        <dsp:cNvSpPr/>
      </dsp:nvSpPr>
      <dsp:spPr>
        <a:xfrm>
          <a:off x="2576348" y="2506362"/>
          <a:ext cx="21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US" sz="2300" kern="1200"/>
            <a:t>Alina Dinu</a:t>
          </a:r>
        </a:p>
      </dsp:txBody>
      <dsp:txXfrm>
        <a:off x="2576348" y="2506362"/>
        <a:ext cx="2137500" cy="720000"/>
      </dsp:txXfrm>
    </dsp:sp>
    <dsp:sp modelId="{7E914E32-B9A1-47BA-B591-17A7CC647F64}">
      <dsp:nvSpPr>
        <dsp:cNvPr id="0" name=""/>
        <dsp:cNvSpPr/>
      </dsp:nvSpPr>
      <dsp:spPr>
        <a:xfrm>
          <a:off x="5504723" y="796362"/>
          <a:ext cx="1303875" cy="130387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409942-B065-4C0E-9172-445BA23897D9}">
      <dsp:nvSpPr>
        <dsp:cNvPr id="0" name=""/>
        <dsp:cNvSpPr/>
      </dsp:nvSpPr>
      <dsp:spPr>
        <a:xfrm>
          <a:off x="5782598" y="1074237"/>
          <a:ext cx="748125" cy="7481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1AC19B6-E00E-4868-90E4-9A03073A7BD3}">
      <dsp:nvSpPr>
        <dsp:cNvPr id="0" name=""/>
        <dsp:cNvSpPr/>
      </dsp:nvSpPr>
      <dsp:spPr>
        <a:xfrm>
          <a:off x="5087911" y="2506362"/>
          <a:ext cx="21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US" sz="2300" kern="1200"/>
            <a:t>June 2025</a:t>
          </a:r>
        </a:p>
      </dsp:txBody>
      <dsp:txXfrm>
        <a:off x="5087911" y="2506362"/>
        <a:ext cx="21375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C049C2-0963-4F19-8D4A-BB3364C55C9F}">
      <dsp:nvSpPr>
        <dsp:cNvPr id="0" name=""/>
        <dsp:cNvSpPr/>
      </dsp:nvSpPr>
      <dsp:spPr>
        <a:xfrm>
          <a:off x="0" y="720474"/>
          <a:ext cx="4231481" cy="54405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Aim: To become the most trusted tax service provider for Romanian-speaking freelancers in the UK.</a:t>
          </a:r>
        </a:p>
      </dsp:txBody>
      <dsp:txXfrm>
        <a:off x="26558" y="747032"/>
        <a:ext cx="4178365" cy="490934"/>
      </dsp:txXfrm>
    </dsp:sp>
    <dsp:sp modelId="{1C6C980D-3BBD-4D63-839F-25CE686D099B}">
      <dsp:nvSpPr>
        <dsp:cNvPr id="0" name=""/>
        <dsp:cNvSpPr/>
      </dsp:nvSpPr>
      <dsp:spPr>
        <a:xfrm>
          <a:off x="0" y="1307724"/>
          <a:ext cx="4231481" cy="544050"/>
        </a:xfrm>
        <a:prstGeom prst="roundRect">
          <a:avLst/>
        </a:prstGeom>
        <a:solidFill>
          <a:schemeClr val="accent2">
            <a:hueOff val="-264675"/>
            <a:satOff val="298"/>
            <a:lumOff val="70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Objectives:</a:t>
          </a:r>
        </a:p>
      </dsp:txBody>
      <dsp:txXfrm>
        <a:off x="26558" y="1334282"/>
        <a:ext cx="4178365" cy="490934"/>
      </dsp:txXfrm>
    </dsp:sp>
    <dsp:sp modelId="{CF579545-B4DC-4C93-AD6E-3BBBE9A6A563}">
      <dsp:nvSpPr>
        <dsp:cNvPr id="0" name=""/>
        <dsp:cNvSpPr/>
      </dsp:nvSpPr>
      <dsp:spPr>
        <a:xfrm>
          <a:off x="0" y="1894975"/>
          <a:ext cx="4231481" cy="544050"/>
        </a:xfrm>
        <a:prstGeom prst="roundRect">
          <a:avLst/>
        </a:prstGeom>
        <a:solidFill>
          <a:schemeClr val="accent2">
            <a:hueOff val="-529349"/>
            <a:satOff val="597"/>
            <a:lumOff val="141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 Gain 100+ clients in Year 1</a:t>
          </a:r>
        </a:p>
      </dsp:txBody>
      <dsp:txXfrm>
        <a:off x="26558" y="1921533"/>
        <a:ext cx="4178365" cy="490934"/>
      </dsp:txXfrm>
    </dsp:sp>
    <dsp:sp modelId="{646EBF8F-F96C-4662-B012-2C8B2178D081}">
      <dsp:nvSpPr>
        <dsp:cNvPr id="0" name=""/>
        <dsp:cNvSpPr/>
      </dsp:nvSpPr>
      <dsp:spPr>
        <a:xfrm>
          <a:off x="0" y="2482225"/>
          <a:ext cx="4231481" cy="544050"/>
        </a:xfrm>
        <a:prstGeom prst="roundRect">
          <a:avLst/>
        </a:prstGeom>
        <a:solidFill>
          <a:schemeClr val="accent2">
            <a:hueOff val="-794024"/>
            <a:satOff val="895"/>
            <a:lumOff val="211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 Launch a bilingual online toolkit by Month 6</a:t>
          </a:r>
        </a:p>
      </dsp:txBody>
      <dsp:txXfrm>
        <a:off x="26558" y="2508783"/>
        <a:ext cx="4178365" cy="490934"/>
      </dsp:txXfrm>
    </dsp:sp>
    <dsp:sp modelId="{3F13ED53-D431-4088-8177-3085E593463F}">
      <dsp:nvSpPr>
        <dsp:cNvPr id="0" name=""/>
        <dsp:cNvSpPr/>
      </dsp:nvSpPr>
      <dsp:spPr>
        <a:xfrm>
          <a:off x="0" y="3069475"/>
          <a:ext cx="4231481" cy="544050"/>
        </a:xfrm>
        <a:prstGeom prst="roundRect">
          <a:avLst/>
        </a:prstGeom>
        <a:solidFill>
          <a:schemeClr val="accent2">
            <a:hueOff val="-1058698"/>
            <a:satOff val="1194"/>
            <a:lumOff val="282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 Reach break-even by Month 5</a:t>
          </a:r>
        </a:p>
      </dsp:txBody>
      <dsp:txXfrm>
        <a:off x="26558" y="3096033"/>
        <a:ext cx="4178365" cy="490934"/>
      </dsp:txXfrm>
    </dsp:sp>
    <dsp:sp modelId="{69A0C321-5753-4416-A386-77A8A5F74BB1}">
      <dsp:nvSpPr>
        <dsp:cNvPr id="0" name=""/>
        <dsp:cNvSpPr/>
      </dsp:nvSpPr>
      <dsp:spPr>
        <a:xfrm>
          <a:off x="0" y="3656725"/>
          <a:ext cx="4231481" cy="544050"/>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 Achieve a £12.5k net profit by Year 1 end</a:t>
          </a:r>
        </a:p>
      </dsp:txBody>
      <dsp:txXfrm>
        <a:off x="26558" y="3683283"/>
        <a:ext cx="4178365" cy="4909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34D976-5F57-4687-953D-D5B46480868B}">
      <dsp:nvSpPr>
        <dsp:cNvPr id="0" name=""/>
        <dsp:cNvSpPr/>
      </dsp:nvSpPr>
      <dsp:spPr>
        <a:xfrm>
          <a:off x="0" y="0"/>
          <a:ext cx="3440429" cy="1077436"/>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Bilingual tax support (Romanian,English&amp;Italian)</a:t>
          </a:r>
        </a:p>
      </dsp:txBody>
      <dsp:txXfrm>
        <a:off x="31557" y="31557"/>
        <a:ext cx="2186748" cy="1014322"/>
      </dsp:txXfrm>
    </dsp:sp>
    <dsp:sp modelId="{0E43823D-6847-461D-AB27-8F3A75B21C5B}">
      <dsp:nvSpPr>
        <dsp:cNvPr id="0" name=""/>
        <dsp:cNvSpPr/>
      </dsp:nvSpPr>
      <dsp:spPr>
        <a:xfrm>
          <a:off x="288135" y="1273333"/>
          <a:ext cx="3440429" cy="1077436"/>
        </a:xfrm>
        <a:prstGeom prst="roundRect">
          <a:avLst>
            <a:gd name="adj" fmla="val 10000"/>
          </a:avLst>
        </a:prstGeom>
        <a:solidFill>
          <a:schemeClr val="accent2">
            <a:hueOff val="-441124"/>
            <a:satOff val="497"/>
            <a:lumOff val="117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Deep cultural understanding of migrant tax struggles</a:t>
          </a:r>
        </a:p>
      </dsp:txBody>
      <dsp:txXfrm>
        <a:off x="319692" y="1304890"/>
        <a:ext cx="2388846" cy="1014322"/>
      </dsp:txXfrm>
    </dsp:sp>
    <dsp:sp modelId="{0941B5C3-5FA8-4A37-BB4F-5336A0DDB6AC}">
      <dsp:nvSpPr>
        <dsp:cNvPr id="0" name=""/>
        <dsp:cNvSpPr/>
      </dsp:nvSpPr>
      <dsp:spPr>
        <a:xfrm>
          <a:off x="571971" y="2546667"/>
          <a:ext cx="3440429" cy="1077436"/>
        </a:xfrm>
        <a:prstGeom prst="roundRect">
          <a:avLst>
            <a:gd name="adj" fmla="val 10000"/>
          </a:avLst>
        </a:prstGeom>
        <a:solidFill>
          <a:schemeClr val="accent2">
            <a:hueOff val="-882249"/>
            <a:satOff val="995"/>
            <a:lumOff val="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One-to-one digital consultations</a:t>
          </a:r>
        </a:p>
      </dsp:txBody>
      <dsp:txXfrm>
        <a:off x="603528" y="2578224"/>
        <a:ext cx="2393146" cy="1014322"/>
      </dsp:txXfrm>
    </dsp:sp>
    <dsp:sp modelId="{C0EAE5FA-14D8-4299-98B3-B92084FD4165}">
      <dsp:nvSpPr>
        <dsp:cNvPr id="0" name=""/>
        <dsp:cNvSpPr/>
      </dsp:nvSpPr>
      <dsp:spPr>
        <a:xfrm>
          <a:off x="860107" y="3820000"/>
          <a:ext cx="3440429" cy="1077436"/>
        </a:xfrm>
        <a:prstGeom prst="roundRect">
          <a:avLst>
            <a:gd name="adj" fmla="val 10000"/>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Clear pricing structure and personalised advice</a:t>
          </a:r>
        </a:p>
      </dsp:txBody>
      <dsp:txXfrm>
        <a:off x="891664" y="3851557"/>
        <a:ext cx="2388846" cy="1014322"/>
      </dsp:txXfrm>
    </dsp:sp>
    <dsp:sp modelId="{A08B07BC-6E15-44CD-9468-D31C020F6231}">
      <dsp:nvSpPr>
        <dsp:cNvPr id="0" name=""/>
        <dsp:cNvSpPr/>
      </dsp:nvSpPr>
      <dsp:spPr>
        <a:xfrm>
          <a:off x="2740096" y="825218"/>
          <a:ext cx="700333" cy="700333"/>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2897671" y="825218"/>
        <a:ext cx="385183" cy="527001"/>
      </dsp:txXfrm>
    </dsp:sp>
    <dsp:sp modelId="{F8416ECA-5E82-46E4-8C53-06FC2BA413FD}">
      <dsp:nvSpPr>
        <dsp:cNvPr id="0" name=""/>
        <dsp:cNvSpPr/>
      </dsp:nvSpPr>
      <dsp:spPr>
        <a:xfrm>
          <a:off x="3028232" y="2098551"/>
          <a:ext cx="700333" cy="700333"/>
        </a:xfrm>
        <a:prstGeom prst="downArrow">
          <a:avLst>
            <a:gd name="adj1" fmla="val 55000"/>
            <a:gd name="adj2" fmla="val 45000"/>
          </a:avLst>
        </a:prstGeom>
        <a:solidFill>
          <a:schemeClr val="accent2">
            <a:tint val="40000"/>
            <a:alpha val="90000"/>
            <a:hueOff val="-920933"/>
            <a:satOff val="6135"/>
            <a:lumOff val="561"/>
            <a:alphaOff val="0"/>
          </a:schemeClr>
        </a:solidFill>
        <a:ln w="15875" cap="flat" cmpd="sng" algn="ctr">
          <a:solidFill>
            <a:schemeClr val="accent2">
              <a:tint val="40000"/>
              <a:alpha val="90000"/>
              <a:hueOff val="-920933"/>
              <a:satOff val="6135"/>
              <a:lumOff val="56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3185807" y="2098551"/>
        <a:ext cx="385183" cy="527001"/>
      </dsp:txXfrm>
    </dsp:sp>
    <dsp:sp modelId="{5156AFFA-FEC1-420C-8CC0-E8247A10D655}">
      <dsp:nvSpPr>
        <dsp:cNvPr id="0" name=""/>
        <dsp:cNvSpPr/>
      </dsp:nvSpPr>
      <dsp:spPr>
        <a:xfrm>
          <a:off x="3312067" y="3371885"/>
          <a:ext cx="700333" cy="700333"/>
        </a:xfrm>
        <a:prstGeom prst="downArrow">
          <a:avLst>
            <a:gd name="adj1" fmla="val 55000"/>
            <a:gd name="adj2" fmla="val 45000"/>
          </a:avLst>
        </a:prstGeom>
        <a:solidFill>
          <a:schemeClr val="accent2">
            <a:tint val="40000"/>
            <a:alpha val="90000"/>
            <a:hueOff val="-1841865"/>
            <a:satOff val="12270"/>
            <a:lumOff val="1122"/>
            <a:alphaOff val="0"/>
          </a:schemeClr>
        </a:solidFill>
        <a:ln w="15875" cap="flat" cmpd="sng" algn="ctr">
          <a:solidFill>
            <a:schemeClr val="accent2">
              <a:tint val="40000"/>
              <a:alpha val="90000"/>
              <a:hueOff val="-1841865"/>
              <a:satOff val="12270"/>
              <a:lumOff val="112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3469642" y="3371885"/>
        <a:ext cx="385183" cy="52700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B7006E-B5F9-4C12-8D96-951380C552AE}">
      <dsp:nvSpPr>
        <dsp:cNvPr id="0" name=""/>
        <dsp:cNvSpPr/>
      </dsp:nvSpPr>
      <dsp:spPr>
        <a:xfrm>
          <a:off x="0" y="3844"/>
          <a:ext cx="4231481" cy="8189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47EA6A-8E25-46A9-8220-C04134ECA5B4}">
      <dsp:nvSpPr>
        <dsp:cNvPr id="0" name=""/>
        <dsp:cNvSpPr/>
      </dsp:nvSpPr>
      <dsp:spPr>
        <a:xfrm>
          <a:off x="247725" y="188103"/>
          <a:ext cx="450409" cy="4504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02BE8F8-63E1-43EA-A443-64D1BD7DCB26}">
      <dsp:nvSpPr>
        <dsp:cNvPr id="0" name=""/>
        <dsp:cNvSpPr/>
      </dsp:nvSpPr>
      <dsp:spPr>
        <a:xfrm>
          <a:off x="945860" y="3844"/>
          <a:ext cx="3285620" cy="8189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70" tIns="86670" rIns="86670" bIns="86670" numCol="1" spcCol="1270" anchor="ctr" anchorCtr="0">
          <a:noAutofit/>
        </a:bodyPr>
        <a:lstStyle/>
        <a:p>
          <a:pPr marL="0" lvl="0" indent="0" algn="l" defTabSz="800100">
            <a:lnSpc>
              <a:spcPct val="90000"/>
            </a:lnSpc>
            <a:spcBef>
              <a:spcPct val="0"/>
            </a:spcBef>
            <a:spcAft>
              <a:spcPct val="35000"/>
            </a:spcAft>
            <a:buNone/>
          </a:pPr>
          <a:r>
            <a:rPr lang="en-US" sz="1800" kern="1200"/>
            <a:t>Canva-designed flyer (A5 bilingual)</a:t>
          </a:r>
        </a:p>
      </dsp:txBody>
      <dsp:txXfrm>
        <a:off x="945860" y="3844"/>
        <a:ext cx="3285620" cy="818926"/>
      </dsp:txXfrm>
    </dsp:sp>
    <dsp:sp modelId="{6CE9879E-FD25-4942-AB46-CC9C75F6E8E5}">
      <dsp:nvSpPr>
        <dsp:cNvPr id="0" name=""/>
        <dsp:cNvSpPr/>
      </dsp:nvSpPr>
      <dsp:spPr>
        <a:xfrm>
          <a:off x="0" y="1027503"/>
          <a:ext cx="4231481" cy="8189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A5EC17-7359-497A-984E-C01AABF8B79A}">
      <dsp:nvSpPr>
        <dsp:cNvPr id="0" name=""/>
        <dsp:cNvSpPr/>
      </dsp:nvSpPr>
      <dsp:spPr>
        <a:xfrm>
          <a:off x="247725" y="1211761"/>
          <a:ext cx="450409" cy="4504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C444A95-B831-44E0-855E-E57ABAAE894F}">
      <dsp:nvSpPr>
        <dsp:cNvPr id="0" name=""/>
        <dsp:cNvSpPr/>
      </dsp:nvSpPr>
      <dsp:spPr>
        <a:xfrm>
          <a:off x="945860" y="1027503"/>
          <a:ext cx="3285620" cy="8189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70" tIns="86670" rIns="86670" bIns="86670" numCol="1" spcCol="1270" anchor="ctr" anchorCtr="0">
          <a:noAutofit/>
        </a:bodyPr>
        <a:lstStyle/>
        <a:p>
          <a:pPr marL="0" lvl="0" indent="0" algn="l" defTabSz="800100">
            <a:lnSpc>
              <a:spcPct val="90000"/>
            </a:lnSpc>
            <a:spcBef>
              <a:spcPct val="0"/>
            </a:spcBef>
            <a:spcAft>
              <a:spcPct val="35000"/>
            </a:spcAft>
            <a:buNone/>
          </a:pPr>
          <a:r>
            <a:rPr lang="en-US" sz="1800" kern="1200"/>
            <a:t>Business card with QR code</a:t>
          </a:r>
        </a:p>
      </dsp:txBody>
      <dsp:txXfrm>
        <a:off x="945860" y="1027503"/>
        <a:ext cx="3285620" cy="818926"/>
      </dsp:txXfrm>
    </dsp:sp>
    <dsp:sp modelId="{6E8FF94C-447A-4C94-9093-7540003D5C62}">
      <dsp:nvSpPr>
        <dsp:cNvPr id="0" name=""/>
        <dsp:cNvSpPr/>
      </dsp:nvSpPr>
      <dsp:spPr>
        <a:xfrm>
          <a:off x="0" y="2051161"/>
          <a:ext cx="4231481" cy="8189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8EF290-000B-4CA0-8B94-1A47B0E46105}">
      <dsp:nvSpPr>
        <dsp:cNvPr id="0" name=""/>
        <dsp:cNvSpPr/>
      </dsp:nvSpPr>
      <dsp:spPr>
        <a:xfrm>
          <a:off x="247725" y="2235420"/>
          <a:ext cx="450409" cy="4504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2B145C2-1A83-4681-9647-5E9742381B70}">
      <dsp:nvSpPr>
        <dsp:cNvPr id="0" name=""/>
        <dsp:cNvSpPr/>
      </dsp:nvSpPr>
      <dsp:spPr>
        <a:xfrm>
          <a:off x="945860" y="2051161"/>
          <a:ext cx="3285620" cy="8189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70" tIns="86670" rIns="86670" bIns="86670" numCol="1" spcCol="1270" anchor="ctr" anchorCtr="0">
          <a:noAutofit/>
        </a:bodyPr>
        <a:lstStyle/>
        <a:p>
          <a:pPr marL="0" lvl="0" indent="0" algn="l" defTabSz="800100">
            <a:lnSpc>
              <a:spcPct val="90000"/>
            </a:lnSpc>
            <a:spcBef>
              <a:spcPct val="0"/>
            </a:spcBef>
            <a:spcAft>
              <a:spcPct val="35000"/>
            </a:spcAft>
            <a:buNone/>
          </a:pPr>
          <a:r>
            <a:rPr lang="en-US" sz="1800" kern="1200"/>
            <a:t>Instagram post sample: Deadline reminder</a:t>
          </a:r>
        </a:p>
      </dsp:txBody>
      <dsp:txXfrm>
        <a:off x="945860" y="2051161"/>
        <a:ext cx="3285620" cy="818926"/>
      </dsp:txXfrm>
    </dsp:sp>
    <dsp:sp modelId="{6B111F3D-44E4-4BD2-83C8-767D605B3A4F}">
      <dsp:nvSpPr>
        <dsp:cNvPr id="0" name=""/>
        <dsp:cNvSpPr/>
      </dsp:nvSpPr>
      <dsp:spPr>
        <a:xfrm>
          <a:off x="0" y="3074820"/>
          <a:ext cx="4231481" cy="8189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5FE59A-AD37-4B2F-B6C2-3CCC626B8E44}">
      <dsp:nvSpPr>
        <dsp:cNvPr id="0" name=""/>
        <dsp:cNvSpPr/>
      </dsp:nvSpPr>
      <dsp:spPr>
        <a:xfrm>
          <a:off x="247725" y="3259078"/>
          <a:ext cx="450409" cy="45040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22A0DEE-636F-4E25-AE00-8CAB79F80E1A}">
      <dsp:nvSpPr>
        <dsp:cNvPr id="0" name=""/>
        <dsp:cNvSpPr/>
      </dsp:nvSpPr>
      <dsp:spPr>
        <a:xfrm>
          <a:off x="945860" y="3074820"/>
          <a:ext cx="3285620" cy="8189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70" tIns="86670" rIns="86670" bIns="86670" numCol="1" spcCol="1270" anchor="ctr" anchorCtr="0">
          <a:noAutofit/>
        </a:bodyPr>
        <a:lstStyle/>
        <a:p>
          <a:pPr marL="0" lvl="0" indent="0" algn="l" defTabSz="800100">
            <a:lnSpc>
              <a:spcPct val="90000"/>
            </a:lnSpc>
            <a:spcBef>
              <a:spcPct val="0"/>
            </a:spcBef>
            <a:spcAft>
              <a:spcPct val="35000"/>
            </a:spcAft>
            <a:buNone/>
          </a:pPr>
          <a:r>
            <a:rPr lang="en-US" sz="1800" kern="1200"/>
            <a:t>Facebook launch post</a:t>
          </a:r>
        </a:p>
      </dsp:txBody>
      <dsp:txXfrm>
        <a:off x="945860" y="3074820"/>
        <a:ext cx="3285620" cy="818926"/>
      </dsp:txXfrm>
    </dsp:sp>
    <dsp:sp modelId="{E31549D5-3235-4DD5-ADB5-A0F74B704612}">
      <dsp:nvSpPr>
        <dsp:cNvPr id="0" name=""/>
        <dsp:cNvSpPr/>
      </dsp:nvSpPr>
      <dsp:spPr>
        <a:xfrm>
          <a:off x="0" y="4098478"/>
          <a:ext cx="4231481" cy="8189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2714C4-A581-4E03-A122-D841135687D8}">
      <dsp:nvSpPr>
        <dsp:cNvPr id="0" name=""/>
        <dsp:cNvSpPr/>
      </dsp:nvSpPr>
      <dsp:spPr>
        <a:xfrm>
          <a:off x="247725" y="4282737"/>
          <a:ext cx="450409" cy="45040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FD989AC-66CD-4F52-8EB1-E94EA73B8B04}">
      <dsp:nvSpPr>
        <dsp:cNvPr id="0" name=""/>
        <dsp:cNvSpPr/>
      </dsp:nvSpPr>
      <dsp:spPr>
        <a:xfrm>
          <a:off x="945860" y="4098478"/>
          <a:ext cx="3285620" cy="8189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70" tIns="86670" rIns="86670" bIns="86670" numCol="1" spcCol="1270" anchor="ctr" anchorCtr="0">
          <a:noAutofit/>
        </a:bodyPr>
        <a:lstStyle/>
        <a:p>
          <a:pPr marL="0" lvl="0" indent="0" algn="l" defTabSz="800100">
            <a:lnSpc>
              <a:spcPct val="90000"/>
            </a:lnSpc>
            <a:spcBef>
              <a:spcPct val="0"/>
            </a:spcBef>
            <a:spcAft>
              <a:spcPct val="35000"/>
            </a:spcAft>
            <a:buNone/>
          </a:pPr>
          <a:r>
            <a:rPr lang="en-US" sz="1800" kern="1200"/>
            <a:t>TikTok-style video clip: Animation of penalties vs. filing on time</a:t>
          </a:r>
        </a:p>
      </dsp:txBody>
      <dsp:txXfrm>
        <a:off x="945860" y="4098478"/>
        <a:ext cx="3285620" cy="81892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2E5169-2D3A-44F2-ADEF-B9C5A7ACBAD2}">
      <dsp:nvSpPr>
        <dsp:cNvPr id="0" name=""/>
        <dsp:cNvSpPr/>
      </dsp:nvSpPr>
      <dsp:spPr>
        <a:xfrm>
          <a:off x="0" y="600"/>
          <a:ext cx="4231481" cy="140572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40CE7C-6025-4666-870E-8DC5F06A4D46}">
      <dsp:nvSpPr>
        <dsp:cNvPr id="0" name=""/>
        <dsp:cNvSpPr/>
      </dsp:nvSpPr>
      <dsp:spPr>
        <a:xfrm>
          <a:off x="425232" y="316889"/>
          <a:ext cx="773150" cy="7731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765B536-2355-4560-857E-A4E135EDBE01}">
      <dsp:nvSpPr>
        <dsp:cNvPr id="0" name=""/>
        <dsp:cNvSpPr/>
      </dsp:nvSpPr>
      <dsp:spPr>
        <a:xfrm>
          <a:off x="1623616" y="600"/>
          <a:ext cx="2607864" cy="1405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773" tIns="148773" rIns="148773" bIns="148773" numCol="1" spcCol="1270" anchor="ctr" anchorCtr="0">
          <a:noAutofit/>
        </a:bodyPr>
        <a:lstStyle/>
        <a:p>
          <a:pPr marL="0" lvl="0" indent="0" algn="l" defTabSz="711200">
            <a:lnSpc>
              <a:spcPct val="90000"/>
            </a:lnSpc>
            <a:spcBef>
              <a:spcPct val="0"/>
            </a:spcBef>
            <a:spcAft>
              <a:spcPct val="35000"/>
            </a:spcAft>
            <a:buNone/>
          </a:pPr>
          <a:r>
            <a:rPr lang="en-US" sz="1600" kern="1200"/>
            <a:t>AD Tax Solution is more than a business. It is a bridge between language, law, and livelihoods.</a:t>
          </a:r>
        </a:p>
      </dsp:txBody>
      <dsp:txXfrm>
        <a:off x="1623616" y="600"/>
        <a:ext cx="2607864" cy="1405728"/>
      </dsp:txXfrm>
    </dsp:sp>
    <dsp:sp modelId="{69D31BAF-B3DC-45D3-83D8-6AAA7B2ED34F}">
      <dsp:nvSpPr>
        <dsp:cNvPr id="0" name=""/>
        <dsp:cNvSpPr/>
      </dsp:nvSpPr>
      <dsp:spPr>
        <a:xfrm>
          <a:off x="0" y="1757760"/>
          <a:ext cx="4231481" cy="140572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C9DD69-7C43-4BF9-8FF0-D9F890395FCB}">
      <dsp:nvSpPr>
        <dsp:cNvPr id="0" name=""/>
        <dsp:cNvSpPr/>
      </dsp:nvSpPr>
      <dsp:spPr>
        <a:xfrm>
          <a:off x="425232" y="2074049"/>
          <a:ext cx="773150" cy="7731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4406FC7-68DB-41E7-9913-0375BBB0F1F1}">
      <dsp:nvSpPr>
        <dsp:cNvPr id="0" name=""/>
        <dsp:cNvSpPr/>
      </dsp:nvSpPr>
      <dsp:spPr>
        <a:xfrm>
          <a:off x="1623616" y="1757760"/>
          <a:ext cx="2607864" cy="1405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773" tIns="148773" rIns="148773" bIns="148773" numCol="1" spcCol="1270" anchor="ctr" anchorCtr="0">
          <a:noAutofit/>
        </a:bodyPr>
        <a:lstStyle/>
        <a:p>
          <a:pPr marL="0" lvl="0" indent="0" algn="l" defTabSz="711200">
            <a:lnSpc>
              <a:spcPct val="90000"/>
            </a:lnSpc>
            <a:spcBef>
              <a:spcPct val="0"/>
            </a:spcBef>
            <a:spcAft>
              <a:spcPct val="35000"/>
            </a:spcAft>
            <a:buNone/>
          </a:pPr>
          <a:r>
            <a:rPr lang="en-US" sz="1600" kern="1200"/>
            <a:t>With your support, we can empower thousands of overlooked freelancers to stay compliant, confident, and in control.</a:t>
          </a:r>
        </a:p>
      </dsp:txBody>
      <dsp:txXfrm>
        <a:off x="1623616" y="1757760"/>
        <a:ext cx="2607864" cy="1405728"/>
      </dsp:txXfrm>
    </dsp:sp>
    <dsp:sp modelId="{15797063-5934-4B6E-A042-1D2CEF377430}">
      <dsp:nvSpPr>
        <dsp:cNvPr id="0" name=""/>
        <dsp:cNvSpPr/>
      </dsp:nvSpPr>
      <dsp:spPr>
        <a:xfrm>
          <a:off x="0" y="3514921"/>
          <a:ext cx="4231481" cy="140572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18EAD6-00C9-4ED2-80FC-9898D9622F30}">
      <dsp:nvSpPr>
        <dsp:cNvPr id="0" name=""/>
        <dsp:cNvSpPr/>
      </dsp:nvSpPr>
      <dsp:spPr>
        <a:xfrm>
          <a:off x="425232" y="3831209"/>
          <a:ext cx="773150" cy="7731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A7CEB5F-11E4-46B2-A15F-27FA315FD3B9}">
      <dsp:nvSpPr>
        <dsp:cNvPr id="0" name=""/>
        <dsp:cNvSpPr/>
      </dsp:nvSpPr>
      <dsp:spPr>
        <a:xfrm>
          <a:off x="1623616" y="3514921"/>
          <a:ext cx="2607864" cy="1405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773" tIns="148773" rIns="148773" bIns="148773" numCol="1" spcCol="1270" anchor="ctr" anchorCtr="0">
          <a:noAutofit/>
        </a:bodyPr>
        <a:lstStyle/>
        <a:p>
          <a:pPr marL="0" lvl="0" indent="0" algn="l" defTabSz="711200">
            <a:lnSpc>
              <a:spcPct val="90000"/>
            </a:lnSpc>
            <a:spcBef>
              <a:spcPct val="0"/>
            </a:spcBef>
            <a:spcAft>
              <a:spcPct val="35000"/>
            </a:spcAft>
            <a:buNone/>
          </a:pPr>
          <a:r>
            <a:rPr lang="en-US" sz="1600" kern="1200"/>
            <a:t>Thank you for your consideration!</a:t>
          </a:r>
        </a:p>
      </dsp:txBody>
      <dsp:txXfrm>
        <a:off x="1623616" y="3514921"/>
        <a:ext cx="2607864" cy="140572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8B2463-5B6F-4888-98B0-5E04AFE73BBE}">
      <dsp:nvSpPr>
        <dsp:cNvPr id="0" name=""/>
        <dsp:cNvSpPr/>
      </dsp:nvSpPr>
      <dsp:spPr>
        <a:xfrm>
          <a:off x="0" y="1731107"/>
          <a:ext cx="4947047" cy="14796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4A2462-A70C-4E4A-B6C3-F674D38804E6}">
      <dsp:nvSpPr>
        <dsp:cNvPr id="0" name=""/>
        <dsp:cNvSpPr/>
      </dsp:nvSpPr>
      <dsp:spPr>
        <a:xfrm>
          <a:off x="447600" y="2064034"/>
          <a:ext cx="813819" cy="8138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75445DC-73E2-4FCC-98A3-C57AAE998FFB}">
      <dsp:nvSpPr>
        <dsp:cNvPr id="0" name=""/>
        <dsp:cNvSpPr/>
      </dsp:nvSpPr>
      <dsp:spPr>
        <a:xfrm>
          <a:off x="1709021" y="1731107"/>
          <a:ext cx="2226171" cy="14796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599" tIns="156599" rIns="156599" bIns="156599" numCol="1" spcCol="1270" anchor="ctr" anchorCtr="0">
          <a:noAutofit/>
        </a:bodyPr>
        <a:lstStyle/>
        <a:p>
          <a:pPr marL="0" lvl="0" indent="0" algn="l" defTabSz="1111250">
            <a:lnSpc>
              <a:spcPct val="90000"/>
            </a:lnSpc>
            <a:spcBef>
              <a:spcPct val="0"/>
            </a:spcBef>
            <a:spcAft>
              <a:spcPct val="35000"/>
            </a:spcAft>
            <a:buNone/>
          </a:pPr>
          <a:r>
            <a:rPr lang="en-US" sz="2500" kern="1200"/>
            <a:t>Contact Info:</a:t>
          </a:r>
        </a:p>
      </dsp:txBody>
      <dsp:txXfrm>
        <a:off x="1709021" y="1731107"/>
        <a:ext cx="2226171" cy="1479672"/>
      </dsp:txXfrm>
    </dsp:sp>
    <dsp:sp modelId="{023C2C8D-C009-4D0C-A751-8445D8A9329E}">
      <dsp:nvSpPr>
        <dsp:cNvPr id="0" name=""/>
        <dsp:cNvSpPr/>
      </dsp:nvSpPr>
      <dsp:spPr>
        <a:xfrm>
          <a:off x="3935192" y="1731107"/>
          <a:ext cx="1010183" cy="14796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599" tIns="156599" rIns="156599" bIns="156599" numCol="1" spcCol="1270" anchor="ctr" anchorCtr="0">
          <a:noAutofit/>
        </a:bodyPr>
        <a:lstStyle/>
        <a:p>
          <a:pPr marL="0" lvl="0" indent="0" algn="l" defTabSz="488950">
            <a:lnSpc>
              <a:spcPct val="90000"/>
            </a:lnSpc>
            <a:spcBef>
              <a:spcPct val="0"/>
            </a:spcBef>
            <a:spcAft>
              <a:spcPct val="35000"/>
            </a:spcAft>
            <a:buNone/>
          </a:pPr>
          <a:r>
            <a:rPr lang="en-US" sz="1100" kern="1200"/>
            <a:t>Phone number:07587537622</a:t>
          </a:r>
        </a:p>
        <a:p>
          <a:pPr marL="0" lvl="0" indent="0" algn="l" defTabSz="488950">
            <a:lnSpc>
              <a:spcPct val="90000"/>
            </a:lnSpc>
            <a:spcBef>
              <a:spcPct val="0"/>
            </a:spcBef>
            <a:spcAft>
              <a:spcPct val="35000"/>
            </a:spcAft>
            <a:buNone/>
          </a:pPr>
          <a:r>
            <a:rPr lang="en-US" sz="1100" kern="1200"/>
            <a:t>Web site: </a:t>
          </a:r>
          <a:r>
            <a:rPr lang="en-US" sz="1100" kern="1200">
              <a:hlinkClick xmlns:r="http://schemas.openxmlformats.org/officeDocument/2006/relationships" r:id="rId3"/>
            </a:rPr>
            <a:t>www.adtaxsolution.co.uk</a:t>
          </a:r>
          <a:r>
            <a:rPr lang="en-US" sz="1100" kern="1200"/>
            <a:t> </a:t>
          </a:r>
        </a:p>
        <a:p>
          <a:pPr marL="0" lvl="0" indent="0" algn="l" defTabSz="488950">
            <a:lnSpc>
              <a:spcPct val="90000"/>
            </a:lnSpc>
            <a:spcBef>
              <a:spcPct val="0"/>
            </a:spcBef>
            <a:spcAft>
              <a:spcPct val="35000"/>
            </a:spcAft>
            <a:buNone/>
          </a:pPr>
          <a:r>
            <a:rPr lang="en-US" sz="1100" kern="1200"/>
            <a:t>Thank you!</a:t>
          </a:r>
        </a:p>
      </dsp:txBody>
      <dsp:txXfrm>
        <a:off x="3935192" y="1731107"/>
        <a:ext cx="1010183" cy="1479672"/>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5BCAD085-E8A6-8845-BD4E-CB4CCA059FC4}" type="datetimeFigureOut">
              <a:rPr lang="en-US" smtClean="0"/>
              <a:t>6/30/2025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619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6/30/2025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973607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6/30/2025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98728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6/30/2025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8869249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6/30/2025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4072422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6/30/2025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5365319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6/30/2025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361582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9030022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077637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6/30/2025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338694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6/30/2025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028947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5BCAD085-E8A6-8845-BD4E-CB4CCA059FC4}" type="datetimeFigureOut">
              <a:rPr lang="en-US" smtClean="0"/>
              <a:t>6/30/2025</a:t>
            </a:fld>
            <a:endParaRPr lang="en-US"/>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C1FF6DA9-008F-8B48-92A6-B652298478BF}" type="slidenum">
              <a:rPr lang="en-US" smtClean="0"/>
              <a:t>‹#›</a:t>
            </a:fld>
            <a:endParaRPr lang="en-US"/>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2534833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5.xml.rels><?xml version="1.0" encoding="UTF-8" standalone="yes"?>
<Relationships xmlns="http://schemas.openxmlformats.org/package/2006/relationships"><Relationship Id="rId8" Type="http://schemas.openxmlformats.org/officeDocument/2006/relationships/hyperlink" Target="https://www.gov.uk/working-for-yourself" TargetMode="External"/><Relationship Id="rId3" Type="http://schemas.openxmlformats.org/officeDocument/2006/relationships/hyperlink" Target="https://www.cipd.co.uk/knowledge/cpd" TargetMode="External"/><Relationship Id="rId7" Type="http://schemas.openxmlformats.org/officeDocument/2006/relationships/hyperlink" Target="https://www.xero.com/uk/resources/reports" TargetMode="External"/><Relationship Id="rId2" Type="http://schemas.openxmlformats.org/officeDocument/2006/relationships/hyperlink" Target="https://www.gov.uk/government/statistics" TargetMode="External"/><Relationship Id="rId1" Type="http://schemas.openxmlformats.org/officeDocument/2006/relationships/slideLayout" Target="../slideLayouts/slideLayout2.xml"/><Relationship Id="rId6" Type="http://schemas.openxmlformats.org/officeDocument/2006/relationships/hyperlink" Target="https://www.nesta.org.uk/" TargetMode="External"/><Relationship Id="rId5" Type="http://schemas.openxmlformats.org/officeDocument/2006/relationships/hyperlink" Target="https://www.statista.com/" TargetMode="External"/><Relationship Id="rId4" Type="http://schemas.openxmlformats.org/officeDocument/2006/relationships/hyperlink" Target="https://www.gov.uk/government/publications" TargetMode="External"/><Relationship Id="rId9" Type="http://schemas.openxmlformats.org/officeDocument/2006/relationships/hyperlink" Target="https://smallbusiness.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normAutofit/>
          </a:bodyPr>
          <a:lstStyle/>
          <a:p>
            <a:r>
              <a:t>AD Tax Solution: Empowering Self-Employed Success</a:t>
            </a:r>
          </a:p>
        </p:txBody>
      </p:sp>
      <p:graphicFrame>
        <p:nvGraphicFramePr>
          <p:cNvPr id="5" name="Content Placeholder 2">
            <a:extLst>
              <a:ext uri="{FF2B5EF4-FFF2-40B4-BE49-F238E27FC236}">
                <a16:creationId xmlns:a16="http://schemas.microsoft.com/office/drawing/2014/main" id="{E8CF5A26-9B9E-184A-B7F8-06BE3FAAA212}"/>
              </a:ext>
            </a:extLst>
          </p:cNvPr>
          <p:cNvGraphicFramePr>
            <a:graphicFrameLocks noGrp="1"/>
          </p:cNvGraphicFramePr>
          <p:nvPr>
            <p:ph idx="1"/>
            <p:extLst>
              <p:ext uri="{D42A27DB-BD31-4B8C-83A1-F6EECF244321}">
                <p14:modId xmlns:p14="http://schemas.microsoft.com/office/powerpoint/2010/main" val="417340771"/>
              </p:ext>
            </p:extLst>
          </p:nvPr>
        </p:nvGraphicFramePr>
        <p:xfrm>
          <a:off x="767953" y="2286000"/>
          <a:ext cx="7290197"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4AC56-70A2-770B-53C7-00DB1F60C9A7}"/>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995004FA-A5A9-BA27-0DA7-803188BB52D3}"/>
              </a:ext>
            </a:extLst>
          </p:cNvPr>
          <p:cNvSpPr>
            <a:spLocks noGrp="1"/>
          </p:cNvSpPr>
          <p:nvPr>
            <p:ph idx="1"/>
          </p:nvPr>
        </p:nvSpPr>
        <p:spPr/>
        <p:txBody>
          <a:bodyPr/>
          <a:lstStyle/>
          <a:p>
            <a:r>
              <a:rPr lang="en-US" dirty="0"/>
              <a:t>Good </a:t>
            </a:r>
            <a:r>
              <a:rPr lang="en-US" dirty="0" err="1"/>
              <a:t>morning.My</a:t>
            </a:r>
            <a:r>
              <a:rPr lang="en-US" dirty="0"/>
              <a:t> name is Alina </a:t>
            </a:r>
            <a:r>
              <a:rPr lang="en-US" dirty="0" err="1"/>
              <a:t>Dinu,and</a:t>
            </a:r>
            <a:r>
              <a:rPr lang="en-US" dirty="0"/>
              <a:t> </a:t>
            </a:r>
            <a:r>
              <a:rPr lang="en-US" dirty="0" err="1"/>
              <a:t>taday</a:t>
            </a:r>
            <a:r>
              <a:rPr lang="en-US" dirty="0"/>
              <a:t> I’m presenting AD Tax Solution, a business designed to empower UK freelancers and small business owners through </a:t>
            </a:r>
            <a:r>
              <a:rPr lang="en-US" dirty="0" err="1"/>
              <a:t>simple,affordable,and</a:t>
            </a:r>
            <a:r>
              <a:rPr lang="en-US" dirty="0"/>
              <a:t> </a:t>
            </a:r>
            <a:r>
              <a:rPr lang="en-US" dirty="0" err="1"/>
              <a:t>accure</a:t>
            </a:r>
            <a:r>
              <a:rPr lang="en-US" dirty="0"/>
              <a:t> tax </a:t>
            </a:r>
            <a:r>
              <a:rPr lang="en-US" dirty="0" err="1"/>
              <a:t>services.This</a:t>
            </a:r>
            <a:r>
              <a:rPr lang="en-US" dirty="0"/>
              <a:t> is my pitch for Fair Investor  should invest 50000 in our future.</a:t>
            </a:r>
          </a:p>
        </p:txBody>
      </p:sp>
    </p:spTree>
    <p:extLst>
      <p:ext uri="{BB962C8B-B14F-4D97-AF65-F5344CB8AC3E}">
        <p14:creationId xmlns:p14="http://schemas.microsoft.com/office/powerpoint/2010/main" val="14260533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4550113" cy="1499616"/>
          </a:xfrm>
        </p:spPr>
        <p:txBody>
          <a:bodyPr>
            <a:normAutofit/>
          </a:bodyPr>
          <a:lstStyle/>
          <a:p>
            <a:r>
              <a:rPr lang="en-US"/>
              <a:t>Business Overview</a:t>
            </a:r>
          </a:p>
        </p:txBody>
      </p:sp>
      <p:sp>
        <p:nvSpPr>
          <p:cNvPr id="3" name="Content Placeholder 2"/>
          <p:cNvSpPr>
            <a:spLocks noGrp="1"/>
          </p:cNvSpPr>
          <p:nvPr>
            <p:ph idx="1"/>
          </p:nvPr>
        </p:nvSpPr>
        <p:spPr>
          <a:xfrm>
            <a:off x="768096" y="2286000"/>
            <a:ext cx="4550113" cy="4023360"/>
          </a:xfrm>
        </p:spPr>
        <p:txBody>
          <a:bodyPr>
            <a:normAutofit/>
          </a:bodyPr>
          <a:lstStyle/>
          <a:p>
            <a:pPr>
              <a:buFont typeface="Wingdings" panose="05000000000000000000" pitchFamily="2" charset="2"/>
              <a:buChar char="Ø"/>
            </a:pPr>
            <a:r>
              <a:rPr lang="en-US"/>
              <a:t>AD Tax Solution is a digital-first, bilingual tax advisory service supporting UK freelancers, sole traders, and migrant microbusiness owners.</a:t>
            </a:r>
          </a:p>
          <a:p>
            <a:pPr>
              <a:buFont typeface="Wingdings" panose="05000000000000000000" pitchFamily="2" charset="2"/>
              <a:buChar char="Ø"/>
            </a:pPr>
            <a:r>
              <a:rPr lang="en-US"/>
              <a:t>Services include self-assessment tax returns, HMRC registration support, bookkeeping training, and penalty resolution.</a:t>
            </a:r>
          </a:p>
          <a:p>
            <a:pPr>
              <a:buFont typeface="Wingdings" panose="05000000000000000000" pitchFamily="2" charset="2"/>
              <a:buChar char="Ø"/>
            </a:pPr>
            <a:r>
              <a:rPr lang="en-US"/>
              <a:t>Mission: 'To simplify and humanize tax compliance for self-employed individuals through culturally inclusive, expert-led support.'</a:t>
            </a:r>
            <a:endParaRPr lang="en-US" dirty="0"/>
          </a:p>
        </p:txBody>
      </p:sp>
      <p:pic>
        <p:nvPicPr>
          <p:cNvPr id="13" name="Picture 12">
            <a:extLst>
              <a:ext uri="{FF2B5EF4-FFF2-40B4-BE49-F238E27FC236}">
                <a16:creationId xmlns:a16="http://schemas.microsoft.com/office/drawing/2014/main" id="{98F9C9C9-A644-0574-6ACA-ECB5EA75DA12}"/>
              </a:ext>
            </a:extLst>
          </p:cNvPr>
          <p:cNvPicPr>
            <a:picLocks noChangeAspect="1"/>
          </p:cNvPicPr>
          <p:nvPr/>
        </p:nvPicPr>
        <p:blipFill>
          <a:blip r:embed="rId2"/>
          <a:srcRect l="24750" r="46709"/>
          <a:stretch>
            <a:fillRect/>
          </a:stretch>
        </p:blipFill>
        <p:spPr>
          <a:xfrm>
            <a:off x="5664199" y="10"/>
            <a:ext cx="3479800" cy="685799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E6AEC-A156-AF63-8749-0E091E86ACA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91AE661-B0CC-F884-7151-4843C77C421A}"/>
              </a:ext>
            </a:extLst>
          </p:cNvPr>
          <p:cNvSpPr>
            <a:spLocks noGrp="1"/>
          </p:cNvSpPr>
          <p:nvPr>
            <p:ph idx="1"/>
          </p:nvPr>
        </p:nvSpPr>
        <p:spPr/>
        <p:txBody>
          <a:bodyPr/>
          <a:lstStyle/>
          <a:p>
            <a:r>
              <a:rPr lang="en-GB" dirty="0"/>
              <a:t>AD Tax Solution helps clients understand and meet their HMRC tax obligations. Our mission is to take the stress out of tax. Unlike faceless tax apps, we provide human support with digital ease, combining personal trust with professional tools. We’re starting as a sole trader business with plans to incorporate and scale.</a:t>
            </a:r>
            <a:endParaRPr lang="en-US" dirty="0"/>
          </a:p>
          <a:p>
            <a:r>
              <a:rPr lang="en-GB" dirty="0"/>
              <a:t> </a:t>
            </a:r>
          </a:p>
          <a:p>
            <a:endParaRPr lang="en-US" dirty="0"/>
          </a:p>
          <a:p>
            <a:r>
              <a:rPr lang="en-GB" dirty="0"/>
              <a:t>Verbal citation: According to HMRC (2024), over 4.3 million self-employed individuals now file self-assessment returns, and that number is growing.</a:t>
            </a:r>
            <a:endParaRPr lang="en-US" dirty="0"/>
          </a:p>
          <a:p>
            <a:endParaRPr lang="en-US" dirty="0"/>
          </a:p>
        </p:txBody>
      </p:sp>
    </p:spTree>
    <p:extLst>
      <p:ext uri="{BB962C8B-B14F-4D97-AF65-F5344CB8AC3E}">
        <p14:creationId xmlns:p14="http://schemas.microsoft.com/office/powerpoint/2010/main" val="3775941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8614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2601" y="643467"/>
            <a:ext cx="2561709" cy="5571066"/>
          </a:xfrm>
        </p:spPr>
        <p:txBody>
          <a:bodyPr>
            <a:normAutofit/>
          </a:bodyPr>
          <a:lstStyle/>
          <a:p>
            <a:r>
              <a:rPr lang="en-US">
                <a:solidFill>
                  <a:srgbClr val="FFFFFF"/>
                </a:solidFill>
              </a:rPr>
              <a:t>Business Aims &amp; Objectives</a:t>
            </a:r>
          </a:p>
        </p:txBody>
      </p:sp>
      <p:graphicFrame>
        <p:nvGraphicFramePr>
          <p:cNvPr id="7" name="Content Placeholder 2">
            <a:extLst>
              <a:ext uri="{FF2B5EF4-FFF2-40B4-BE49-F238E27FC236}">
                <a16:creationId xmlns:a16="http://schemas.microsoft.com/office/drawing/2014/main" id="{00807F6F-BA6C-B1AF-3C8A-7334736ACE49}"/>
              </a:ext>
            </a:extLst>
          </p:cNvPr>
          <p:cNvGraphicFramePr>
            <a:graphicFrameLocks noGrp="1"/>
          </p:cNvGraphicFramePr>
          <p:nvPr>
            <p:ph idx="1"/>
            <p:extLst>
              <p:ext uri="{D42A27DB-BD31-4B8C-83A1-F6EECF244321}">
                <p14:modId xmlns:p14="http://schemas.microsoft.com/office/powerpoint/2010/main" val="801269774"/>
              </p:ext>
            </p:extLst>
          </p:nvPr>
        </p:nvGraphicFramePr>
        <p:xfrm>
          <a:off x="4202906" y="954088"/>
          <a:ext cx="4231481"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7C7D7-F5A6-F16A-16BE-796015587A40}"/>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5A2D6B58-0AD3-8F9B-6C24-2ECAF3CA6D76}"/>
              </a:ext>
            </a:extLst>
          </p:cNvPr>
          <p:cNvSpPr>
            <a:spLocks noGrp="1"/>
          </p:cNvSpPr>
          <p:nvPr>
            <p:ph idx="1"/>
          </p:nvPr>
        </p:nvSpPr>
        <p:spPr/>
        <p:txBody>
          <a:bodyPr/>
          <a:lstStyle/>
          <a:p>
            <a:r>
              <a:rPr lang="en-US" dirty="0"/>
              <a:t>We have </a:t>
            </a:r>
            <a:r>
              <a:rPr lang="en-US" dirty="0" err="1"/>
              <a:t>ambitios</a:t>
            </a:r>
            <a:r>
              <a:rPr lang="en-US" dirty="0"/>
              <a:t> but realistic </a:t>
            </a:r>
            <a:r>
              <a:rPr lang="en-US" dirty="0" err="1"/>
              <a:t>goals.We</a:t>
            </a:r>
            <a:r>
              <a:rPr lang="en-US" dirty="0"/>
              <a:t> aim to serve 100+ clients in year one. Our retention strategy is built on proactive </a:t>
            </a:r>
            <a:r>
              <a:rPr lang="en-US" dirty="0" err="1"/>
              <a:t>service,education,and</a:t>
            </a:r>
            <a:r>
              <a:rPr lang="en-US" dirty="0"/>
              <a:t> affordability-core values often missing from large tax firms.</a:t>
            </a:r>
          </a:p>
        </p:txBody>
      </p:sp>
    </p:spTree>
    <p:extLst>
      <p:ext uri="{BB962C8B-B14F-4D97-AF65-F5344CB8AC3E}">
        <p14:creationId xmlns:p14="http://schemas.microsoft.com/office/powerpoint/2010/main" val="41362139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ABE753E-4156-4486-B269-C34C2220E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B9BFE9F-67FE-4BBC-BFED-6AA4C51D00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7850" y="0"/>
            <a:ext cx="348615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40451" y="643467"/>
            <a:ext cx="2561709" cy="5571066"/>
          </a:xfrm>
        </p:spPr>
        <p:txBody>
          <a:bodyPr>
            <a:normAutofit/>
          </a:bodyPr>
          <a:lstStyle/>
          <a:p>
            <a:r>
              <a:rPr lang="en-US">
                <a:solidFill>
                  <a:srgbClr val="FFFFFF"/>
                </a:solidFill>
              </a:rPr>
              <a:t>Unique Selling Proposition (USP)</a:t>
            </a:r>
          </a:p>
        </p:txBody>
      </p:sp>
      <p:graphicFrame>
        <p:nvGraphicFramePr>
          <p:cNvPr id="5" name="Content Placeholder 2">
            <a:extLst>
              <a:ext uri="{FF2B5EF4-FFF2-40B4-BE49-F238E27FC236}">
                <a16:creationId xmlns:a16="http://schemas.microsoft.com/office/drawing/2014/main" id="{5CAF8720-5F53-CDFF-90D3-66AE6D7EE5FD}"/>
              </a:ext>
            </a:extLst>
          </p:cNvPr>
          <p:cNvGraphicFramePr>
            <a:graphicFrameLocks noGrp="1"/>
          </p:cNvGraphicFramePr>
          <p:nvPr>
            <p:ph idx="1"/>
            <p:extLst>
              <p:ext uri="{D42A27DB-BD31-4B8C-83A1-F6EECF244321}">
                <p14:modId xmlns:p14="http://schemas.microsoft.com/office/powerpoint/2010/main" val="3516544804"/>
              </p:ext>
            </p:extLst>
          </p:nvPr>
        </p:nvGraphicFramePr>
        <p:xfrm>
          <a:off x="678656" y="976313"/>
          <a:ext cx="4300537" cy="4897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272B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8096" y="585216"/>
            <a:ext cx="4505270" cy="1499616"/>
          </a:xfrm>
        </p:spPr>
        <p:txBody>
          <a:bodyPr>
            <a:normAutofit/>
          </a:bodyPr>
          <a:lstStyle/>
          <a:p>
            <a:r>
              <a:rPr lang="en-US">
                <a:solidFill>
                  <a:srgbClr val="FFFFFF"/>
                </a:solidFill>
              </a:rPr>
              <a:t>Legal Structure &amp; HR Plan</a:t>
            </a:r>
          </a:p>
        </p:txBody>
      </p:sp>
      <p:cxnSp>
        <p:nvCxnSpPr>
          <p:cNvPr id="11" name="Straight Connector 10">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768096" y="2286000"/>
            <a:ext cx="4505270" cy="4023360"/>
          </a:xfrm>
        </p:spPr>
        <p:txBody>
          <a:bodyPr>
            <a:normAutofit/>
          </a:bodyPr>
          <a:lstStyle/>
          <a:p>
            <a:r>
              <a:rPr lang="en-US" dirty="0">
                <a:solidFill>
                  <a:srgbClr val="FFFFFF"/>
                </a:solidFill>
              </a:rPr>
              <a:t>Sole Trader in Year 1 for simplicity and full ownership</a:t>
            </a:r>
          </a:p>
          <a:p>
            <a:r>
              <a:rPr lang="en-US" dirty="0">
                <a:solidFill>
                  <a:srgbClr val="FFFFFF"/>
                </a:solidFill>
              </a:rPr>
              <a:t>Year 2: Transition to Ltd for liability protection and brand credibility</a:t>
            </a:r>
          </a:p>
          <a:p>
            <a:r>
              <a:rPr lang="en-US" dirty="0">
                <a:solidFill>
                  <a:srgbClr val="FFFFFF"/>
                </a:solidFill>
              </a:rPr>
              <a:t>HR Plan:</a:t>
            </a:r>
          </a:p>
          <a:p>
            <a:r>
              <a:rPr lang="en-US" dirty="0">
                <a:solidFill>
                  <a:srgbClr val="FFFFFF"/>
                </a:solidFill>
              </a:rPr>
              <a:t>- Founder (Alina Dinu)</a:t>
            </a:r>
          </a:p>
          <a:p>
            <a:r>
              <a:rPr lang="en-US" dirty="0">
                <a:solidFill>
                  <a:srgbClr val="FFFFFF"/>
                </a:solidFill>
              </a:rPr>
              <a:t>- Part-time Virtual Assistant (from Month 7)</a:t>
            </a:r>
          </a:p>
          <a:p>
            <a:r>
              <a:rPr lang="en-US" dirty="0">
                <a:solidFill>
                  <a:srgbClr val="FFFFFF"/>
                </a:solidFill>
              </a:rPr>
              <a:t>- Freelance Bookkeeper (for peak periods)</a:t>
            </a:r>
          </a:p>
        </p:txBody>
      </p:sp>
      <p:pic>
        <p:nvPicPr>
          <p:cNvPr id="5" name="Picture 4" descr="Office building overlayed with stock market graphs">
            <a:extLst>
              <a:ext uri="{FF2B5EF4-FFF2-40B4-BE49-F238E27FC236}">
                <a16:creationId xmlns:a16="http://schemas.microsoft.com/office/drawing/2014/main" id="{EA5CE59A-7B52-C9CE-ACB0-D9B93B701806}"/>
              </a:ext>
            </a:extLst>
          </p:cNvPr>
          <p:cNvPicPr>
            <a:picLocks noChangeAspect="1"/>
          </p:cNvPicPr>
          <p:nvPr/>
        </p:nvPicPr>
        <p:blipFill>
          <a:blip r:embed="rId2"/>
          <a:srcRect l="54461" r="11797"/>
          <a:stretch>
            <a:fillRect/>
          </a:stretch>
        </p:blipFill>
        <p:spPr>
          <a:xfrm>
            <a:off x="5664199" y="10"/>
            <a:ext cx="3479801" cy="685799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6A1C3-CBC4-F53D-26E4-58F77D968C6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0D73BD7-A228-2C80-7450-40876206FF9E}"/>
              </a:ext>
            </a:extLst>
          </p:cNvPr>
          <p:cNvSpPr>
            <a:spLocks noGrp="1"/>
          </p:cNvSpPr>
          <p:nvPr>
            <p:ph idx="1"/>
          </p:nvPr>
        </p:nvSpPr>
        <p:spPr/>
        <p:txBody>
          <a:bodyPr/>
          <a:lstStyle/>
          <a:p>
            <a:r>
              <a:rPr lang="en-GB" dirty="0"/>
              <a:t>As the founder, I’ll deliver most services directly to ensure quality, supported by trained subcontractors in peak periods. I’m committed to staying compliant and current through tax CPD, which is essential in a fast-changing sector (CIPD, 2022).</a:t>
            </a:r>
            <a:endParaRPr lang="en-US" dirty="0"/>
          </a:p>
          <a:p>
            <a:endParaRPr lang="en-US" dirty="0"/>
          </a:p>
        </p:txBody>
      </p:sp>
    </p:spTree>
    <p:extLst>
      <p:ext uri="{BB962C8B-B14F-4D97-AF65-F5344CB8AC3E}">
        <p14:creationId xmlns:p14="http://schemas.microsoft.com/office/powerpoint/2010/main" val="18598735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Empty office desk">
            <a:extLst>
              <a:ext uri="{FF2B5EF4-FFF2-40B4-BE49-F238E27FC236}">
                <a16:creationId xmlns:a16="http://schemas.microsoft.com/office/drawing/2014/main" id="{12CB623A-980F-6F2A-3A39-C65C315D5141}"/>
              </a:ext>
            </a:extLst>
          </p:cNvPr>
          <p:cNvPicPr>
            <a:picLocks noChangeAspect="1"/>
          </p:cNvPicPr>
          <p:nvPr/>
        </p:nvPicPr>
        <p:blipFill>
          <a:blip r:embed="rId2">
            <a:duotone>
              <a:schemeClr val="bg2">
                <a:shade val="45000"/>
                <a:satMod val="135000"/>
              </a:schemeClr>
              <a:prstClr val="white"/>
            </a:duotone>
            <a:alphaModFix amt="35000"/>
          </a:blip>
          <a:srcRect l="11023" r="-2" b="-2"/>
          <a:stretch>
            <a:fillRect/>
          </a:stretch>
        </p:blipFill>
        <p:spPr>
          <a:xfrm>
            <a:off x="20" y="-1"/>
            <a:ext cx="9141694" cy="6858000"/>
          </a:xfrm>
          <a:prstGeom prst="rect">
            <a:avLst/>
          </a:prstGeom>
        </p:spPr>
      </p:pic>
      <p:sp>
        <p:nvSpPr>
          <p:cNvPr id="2" name="Title 1"/>
          <p:cNvSpPr>
            <a:spLocks noGrp="1"/>
          </p:cNvSpPr>
          <p:nvPr>
            <p:ph type="title"/>
          </p:nvPr>
        </p:nvSpPr>
        <p:spPr>
          <a:xfrm>
            <a:off x="482600" y="643467"/>
            <a:ext cx="2763328" cy="5571066"/>
          </a:xfrm>
        </p:spPr>
        <p:txBody>
          <a:bodyPr>
            <a:normAutofit/>
          </a:bodyPr>
          <a:lstStyle/>
          <a:p>
            <a:pPr algn="r"/>
            <a:r>
              <a:rPr lang="en-US"/>
              <a:t>Location &amp; Operations</a:t>
            </a:r>
          </a:p>
        </p:txBody>
      </p:sp>
      <p:cxnSp>
        <p:nvCxnSpPr>
          <p:cNvPr id="11" name="Straight Connector 10">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87233"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28528" y="643467"/>
            <a:ext cx="4930584" cy="5571066"/>
          </a:xfrm>
        </p:spPr>
        <p:txBody>
          <a:bodyPr anchor="ctr">
            <a:normAutofit/>
          </a:bodyPr>
          <a:lstStyle/>
          <a:p>
            <a:pPr>
              <a:buFont typeface="Wingdings" panose="05000000000000000000" pitchFamily="2" charset="2"/>
              <a:buChar char="Ø"/>
            </a:pPr>
            <a:r>
              <a:rPr dirty="0"/>
              <a:t>Home office in Bristol with national digital reach</a:t>
            </a:r>
          </a:p>
          <a:p>
            <a:pPr>
              <a:buFont typeface="Wingdings" panose="05000000000000000000" pitchFamily="2" charset="2"/>
              <a:buChar char="Ø"/>
            </a:pPr>
            <a:r>
              <a:rPr dirty="0"/>
              <a:t> Low overheads via remote services</a:t>
            </a:r>
          </a:p>
          <a:p>
            <a:pPr>
              <a:buFont typeface="Wingdings" panose="05000000000000000000" pitchFamily="2" charset="2"/>
              <a:buChar char="Ø"/>
            </a:pPr>
            <a:r>
              <a:rPr dirty="0"/>
              <a:t> Secure client portal for document exchange</a:t>
            </a:r>
          </a:p>
        </p:txBody>
      </p:sp>
    </p:spTree>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3" name="Picture 12" descr="Digital numbers art">
            <a:extLst>
              <a:ext uri="{FF2B5EF4-FFF2-40B4-BE49-F238E27FC236}">
                <a16:creationId xmlns:a16="http://schemas.microsoft.com/office/drawing/2014/main" id="{29BD69F9-171E-1503-E79E-A94745CCAF7E}"/>
              </a:ext>
            </a:extLst>
          </p:cNvPr>
          <p:cNvPicPr>
            <a:picLocks noChangeAspect="1"/>
          </p:cNvPicPr>
          <p:nvPr/>
        </p:nvPicPr>
        <p:blipFill>
          <a:blip r:embed="rId2">
            <a:duotone>
              <a:prstClr val="black"/>
              <a:schemeClr val="tx2">
                <a:tint val="45000"/>
                <a:satMod val="400000"/>
              </a:schemeClr>
            </a:duotone>
            <a:alphaModFix amt="25000"/>
          </a:blip>
          <a:srcRect r="10999" b="-1"/>
          <a:stretch>
            <a:fillRect/>
          </a:stretch>
        </p:blipFill>
        <p:spPr>
          <a:xfrm>
            <a:off x="20" y="10"/>
            <a:ext cx="9143980" cy="6857990"/>
          </a:xfrm>
          <a:prstGeom prst="rect">
            <a:avLst/>
          </a:prstGeom>
        </p:spPr>
      </p:pic>
      <p:sp>
        <p:nvSpPr>
          <p:cNvPr id="2" name="Title 1"/>
          <p:cNvSpPr>
            <a:spLocks noGrp="1"/>
          </p:cNvSpPr>
          <p:nvPr>
            <p:ph type="title"/>
          </p:nvPr>
        </p:nvSpPr>
        <p:spPr>
          <a:xfrm>
            <a:off x="768096" y="585216"/>
            <a:ext cx="7290054" cy="1499616"/>
          </a:xfrm>
        </p:spPr>
        <p:txBody>
          <a:bodyPr>
            <a:normAutofit/>
          </a:bodyPr>
          <a:lstStyle/>
          <a:p>
            <a:r>
              <a:rPr lang="en-US">
                <a:solidFill>
                  <a:schemeClr val="tx1"/>
                </a:solidFill>
              </a:rPr>
              <a:t>Financial Overview (Year 1)</a:t>
            </a:r>
          </a:p>
        </p:txBody>
      </p:sp>
      <p:cxnSp>
        <p:nvCxnSpPr>
          <p:cNvPr id="14" name="Straight Connector 13">
            <a:extLst>
              <a:ext uri="{FF2B5EF4-FFF2-40B4-BE49-F238E27FC236}">
                <a16:creationId xmlns:a16="http://schemas.microsoft.com/office/drawing/2014/main" id="{5ECB1430-5CD1-470D-8F0F-7EDE4C790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768096" y="2286000"/>
            <a:ext cx="7290054" cy="4023360"/>
          </a:xfrm>
        </p:spPr>
        <p:txBody>
          <a:bodyPr>
            <a:normAutofit/>
          </a:bodyPr>
          <a:lstStyle/>
          <a:p>
            <a:pPr>
              <a:buFont typeface="Wingdings" panose="05000000000000000000" pitchFamily="2" charset="2"/>
              <a:buChar char="Ø"/>
            </a:pPr>
            <a:r>
              <a:rPr lang="en-US"/>
              <a:t>Start-up Costs: £5,100</a:t>
            </a:r>
          </a:p>
          <a:p>
            <a:pPr>
              <a:buFont typeface="Wingdings" panose="05000000000000000000" pitchFamily="2" charset="2"/>
              <a:buChar char="Ø"/>
            </a:pPr>
            <a:r>
              <a:rPr lang="en-US"/>
              <a:t>Funding Sources: £2,600 (savings) + £2,500 (Start-Up Loan UK)</a:t>
            </a:r>
          </a:p>
          <a:p>
            <a:pPr>
              <a:buFont typeface="Wingdings" panose="05000000000000000000" pitchFamily="2" charset="2"/>
              <a:buChar char="Ø"/>
            </a:pPr>
            <a:r>
              <a:rPr lang="en-US"/>
              <a:t>Projected Revenue: £20,500</a:t>
            </a:r>
          </a:p>
          <a:p>
            <a:pPr>
              <a:buFont typeface="Wingdings" panose="05000000000000000000" pitchFamily="2" charset="2"/>
              <a:buChar char="Ø"/>
            </a:pPr>
            <a:r>
              <a:rPr lang="en-US"/>
              <a:t>Expenses: £9,000</a:t>
            </a:r>
          </a:p>
          <a:p>
            <a:pPr>
              <a:buFont typeface="Wingdings" panose="05000000000000000000" pitchFamily="2" charset="2"/>
              <a:buChar char="Ø"/>
            </a:pPr>
            <a:r>
              <a:rPr lang="en-US"/>
              <a:t>Net Profit Forecast: £12,500</a:t>
            </a:r>
          </a:p>
          <a:p>
            <a:pPr>
              <a:buFont typeface="Wingdings" panose="05000000000000000000" pitchFamily="2" charset="2"/>
              <a:buChar char="Ø"/>
            </a:pPr>
            <a:r>
              <a:rPr lang="en-US"/>
              <a:t>Break-even: Month 5</a:t>
            </a:r>
            <a:endParaRPr lang="en-US" dirty="0"/>
          </a:p>
        </p:txBody>
      </p:sp>
    </p:spTree>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BE6AB-4AB3-C4AB-800C-0104E0BDCE6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2AD872C-BDD3-1B2C-1D8C-BD053F52C768}"/>
              </a:ext>
            </a:extLst>
          </p:cNvPr>
          <p:cNvSpPr>
            <a:spLocks noGrp="1"/>
          </p:cNvSpPr>
          <p:nvPr>
            <p:ph idx="1"/>
          </p:nvPr>
        </p:nvSpPr>
        <p:spPr/>
        <p:txBody>
          <a:bodyPr/>
          <a:lstStyle/>
          <a:p>
            <a:r>
              <a:rPr lang="en-US" dirty="0"/>
              <a:t>With modest </a:t>
            </a:r>
            <a:r>
              <a:rPr lang="en-US" dirty="0" err="1"/>
              <a:t>investment,we</a:t>
            </a:r>
            <a:r>
              <a:rPr lang="en-US" dirty="0"/>
              <a:t> project strong returns in year one. Our cost base is lean-online </a:t>
            </a:r>
            <a:r>
              <a:rPr lang="en-US" dirty="0" err="1"/>
              <a:t>tools,marketing,and</a:t>
            </a:r>
            <a:r>
              <a:rPr lang="en-US" dirty="0"/>
              <a:t> some subcontractor support. There’s potential to double profits in year two by adding services like VAT returns and PAYE assistance.</a:t>
            </a:r>
          </a:p>
          <a:p>
            <a:endParaRPr lang="en-US" dirty="0"/>
          </a:p>
          <a:p>
            <a:endParaRPr lang="en-US" dirty="0"/>
          </a:p>
          <a:p>
            <a:endParaRPr lang="en-US" dirty="0"/>
          </a:p>
          <a:p>
            <a:r>
              <a:rPr lang="en-GB" dirty="0"/>
              <a:t>Verbal citation: According to Kaplan (2023), digital micro-businesses with lean models can reach profitability in under 18 months if niche focused.</a:t>
            </a:r>
            <a:endParaRPr lang="en-US" dirty="0"/>
          </a:p>
          <a:p>
            <a:endParaRPr lang="en-US" dirty="0"/>
          </a:p>
        </p:txBody>
      </p:sp>
    </p:spTree>
    <p:extLst>
      <p:ext uri="{BB962C8B-B14F-4D97-AF65-F5344CB8AC3E}">
        <p14:creationId xmlns:p14="http://schemas.microsoft.com/office/powerpoint/2010/main" val="22764919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BA46B-CC0E-B0A5-9CEF-B0FA2BF22850}"/>
              </a:ext>
            </a:extLst>
          </p:cNvPr>
          <p:cNvSpPr>
            <a:spLocks noGrp="1"/>
          </p:cNvSpPr>
          <p:nvPr>
            <p:ph type="title"/>
          </p:nvPr>
        </p:nvSpPr>
        <p:spPr/>
        <p:txBody>
          <a:bodyPr/>
          <a:lstStyle/>
          <a:p>
            <a:r>
              <a:rPr lang="en-US" dirty="0"/>
              <a:t>Strategic marketing </a:t>
            </a:r>
          </a:p>
        </p:txBody>
      </p:sp>
      <p:graphicFrame>
        <p:nvGraphicFramePr>
          <p:cNvPr id="4" name="Content Placeholder 3">
            <a:extLst>
              <a:ext uri="{FF2B5EF4-FFF2-40B4-BE49-F238E27FC236}">
                <a16:creationId xmlns:a16="http://schemas.microsoft.com/office/drawing/2014/main" id="{9D9D842D-B481-E542-6064-759A7850EB43}"/>
              </a:ext>
            </a:extLst>
          </p:cNvPr>
          <p:cNvGraphicFramePr>
            <a:graphicFrameLocks noGrp="1"/>
          </p:cNvGraphicFramePr>
          <p:nvPr>
            <p:ph idx="1"/>
          </p:nvPr>
        </p:nvGraphicFramePr>
        <p:xfrm>
          <a:off x="768350" y="3753642"/>
          <a:ext cx="7289800" cy="1091250"/>
        </p:xfrm>
        <a:graphic>
          <a:graphicData uri="http://schemas.openxmlformats.org/drawingml/2006/table">
            <a:tbl>
              <a:tblPr firstRow="1" firstCol="1" bandRow="1">
                <a:tableStyleId>{5C22544A-7EE6-4342-B048-85BDC9FD1C3A}</a:tableStyleId>
              </a:tblPr>
              <a:tblGrid>
                <a:gridCol w="3644900">
                  <a:extLst>
                    <a:ext uri="{9D8B030D-6E8A-4147-A177-3AD203B41FA5}">
                      <a16:colId xmlns:a16="http://schemas.microsoft.com/office/drawing/2014/main" val="1273901638"/>
                    </a:ext>
                  </a:extLst>
                </a:gridCol>
                <a:gridCol w="3644900">
                  <a:extLst>
                    <a:ext uri="{9D8B030D-6E8A-4147-A177-3AD203B41FA5}">
                      <a16:colId xmlns:a16="http://schemas.microsoft.com/office/drawing/2014/main" val="536944549"/>
                    </a:ext>
                  </a:extLst>
                </a:gridCol>
              </a:tblGrid>
              <a:tr h="0">
                <a:tc>
                  <a:txBody>
                    <a:bodyPr/>
                    <a:lstStyle/>
                    <a:p>
                      <a:pPr marL="0" marR="0" algn="ctr">
                        <a:lnSpc>
                          <a:spcPct val="115000"/>
                        </a:lnSpc>
                        <a:spcAft>
                          <a:spcPts val="800"/>
                        </a:spcAft>
                        <a:buNone/>
                      </a:pPr>
                      <a:r>
                        <a:rPr lang="en-GB" sz="1200" kern="0">
                          <a:effectLst/>
                        </a:rPr>
                        <a:t>Channel</a:t>
                      </a:r>
                      <a:endParaRPr lang="en-US"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marL="0" marR="0" algn="ctr">
                        <a:lnSpc>
                          <a:spcPct val="115000"/>
                        </a:lnSpc>
                        <a:spcAft>
                          <a:spcPts val="800"/>
                        </a:spcAft>
                        <a:buNone/>
                      </a:pPr>
                      <a:r>
                        <a:rPr lang="en-GB" sz="1200" kern="0">
                          <a:effectLst/>
                        </a:rPr>
                        <a:t>Strategy</a:t>
                      </a:r>
                      <a:endParaRPr lang="en-US"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402810008"/>
                  </a:ext>
                </a:extLst>
              </a:tr>
              <a:tr h="0">
                <a:tc>
                  <a:txBody>
                    <a:bodyPr/>
                    <a:lstStyle/>
                    <a:p>
                      <a:pPr marL="0" marR="0">
                        <a:lnSpc>
                          <a:spcPct val="115000"/>
                        </a:lnSpc>
                        <a:spcAft>
                          <a:spcPts val="800"/>
                        </a:spcAft>
                        <a:buNone/>
                      </a:pPr>
                      <a:r>
                        <a:rPr lang="en-GB" sz="1200" kern="0">
                          <a:effectLst/>
                        </a:rPr>
                        <a:t>Facebook &amp; TikTok</a:t>
                      </a:r>
                      <a:endParaRPr lang="en-US"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marL="0" marR="0">
                        <a:lnSpc>
                          <a:spcPct val="115000"/>
                        </a:lnSpc>
                        <a:spcAft>
                          <a:spcPts val="800"/>
                        </a:spcAft>
                        <a:buNone/>
                      </a:pPr>
                      <a:r>
                        <a:rPr lang="en-GB" sz="1200" kern="0">
                          <a:effectLst/>
                        </a:rPr>
                        <a:t>Weekly tax tips and reels</a:t>
                      </a:r>
                      <a:endParaRPr lang="en-US"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165811018"/>
                  </a:ext>
                </a:extLst>
              </a:tr>
              <a:tr h="0">
                <a:tc>
                  <a:txBody>
                    <a:bodyPr/>
                    <a:lstStyle/>
                    <a:p>
                      <a:pPr marL="0" marR="0">
                        <a:lnSpc>
                          <a:spcPct val="115000"/>
                        </a:lnSpc>
                        <a:spcAft>
                          <a:spcPts val="800"/>
                        </a:spcAft>
                        <a:buNone/>
                      </a:pPr>
                      <a:r>
                        <a:rPr lang="en-GB" sz="1200" kern="0">
                          <a:effectLst/>
                        </a:rPr>
                        <a:t>Flyers</a:t>
                      </a:r>
                      <a:endParaRPr lang="en-US"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marL="0" marR="0">
                        <a:lnSpc>
                          <a:spcPct val="115000"/>
                        </a:lnSpc>
                        <a:spcAft>
                          <a:spcPts val="800"/>
                        </a:spcAft>
                        <a:buNone/>
                      </a:pPr>
                      <a:r>
                        <a:rPr lang="en-GB" sz="1200" kern="0">
                          <a:effectLst/>
                        </a:rPr>
                        <a:t>Distributed via co-working spaces</a:t>
                      </a:r>
                      <a:endParaRPr lang="en-US"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649782149"/>
                  </a:ext>
                </a:extLst>
              </a:tr>
              <a:tr h="0">
                <a:tc>
                  <a:txBody>
                    <a:bodyPr/>
                    <a:lstStyle/>
                    <a:p>
                      <a:pPr marL="0" marR="0">
                        <a:lnSpc>
                          <a:spcPct val="115000"/>
                        </a:lnSpc>
                        <a:spcAft>
                          <a:spcPts val="800"/>
                        </a:spcAft>
                        <a:buNone/>
                      </a:pPr>
                      <a:r>
                        <a:rPr lang="en-GB" sz="1200" kern="0">
                          <a:effectLst/>
                        </a:rPr>
                        <a:t>Website &amp; SEO</a:t>
                      </a:r>
                      <a:endParaRPr lang="en-US"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marL="0" marR="0">
                        <a:lnSpc>
                          <a:spcPct val="115000"/>
                        </a:lnSpc>
                        <a:spcAft>
                          <a:spcPts val="800"/>
                        </a:spcAft>
                        <a:buNone/>
                      </a:pPr>
                      <a:r>
                        <a:rPr lang="en-GB" sz="1200" kern="0">
                          <a:effectLst/>
                        </a:rPr>
                        <a:t>Blog posts &amp; lead forms</a:t>
                      </a:r>
                      <a:endParaRPr lang="en-US"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503077283"/>
                  </a:ext>
                </a:extLst>
              </a:tr>
              <a:tr h="0">
                <a:tc>
                  <a:txBody>
                    <a:bodyPr/>
                    <a:lstStyle/>
                    <a:p>
                      <a:pPr marL="0" marR="0">
                        <a:lnSpc>
                          <a:spcPct val="115000"/>
                        </a:lnSpc>
                        <a:spcAft>
                          <a:spcPts val="800"/>
                        </a:spcAft>
                        <a:buNone/>
                      </a:pPr>
                      <a:r>
                        <a:rPr lang="en-GB" sz="1200" kern="0">
                          <a:effectLst/>
                        </a:rPr>
                        <a:t>Google Ads</a:t>
                      </a:r>
                      <a:endParaRPr lang="en-US"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marL="0" marR="0">
                        <a:lnSpc>
                          <a:spcPct val="115000"/>
                        </a:lnSpc>
                        <a:spcAft>
                          <a:spcPts val="800"/>
                        </a:spcAft>
                        <a:buNone/>
                      </a:pPr>
                      <a:r>
                        <a:rPr lang="en-GB" sz="1200" kern="0" dirty="0">
                          <a:effectLst/>
                        </a:rPr>
                        <a:t>Targeted by location &amp; niche</a:t>
                      </a:r>
                      <a:endParaRPr lang="en-US" sz="1200" kern="1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903546925"/>
                  </a:ext>
                </a:extLst>
              </a:tr>
            </a:tbl>
          </a:graphicData>
        </a:graphic>
      </p:graphicFrame>
    </p:spTree>
    <p:extLst>
      <p:ext uri="{BB962C8B-B14F-4D97-AF65-F5344CB8AC3E}">
        <p14:creationId xmlns:p14="http://schemas.microsoft.com/office/powerpoint/2010/main" val="38380773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F5760-CF25-404B-4A1D-7FCF7855AE8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46344CC-7D1F-36E5-B276-56D49A4C103E}"/>
              </a:ext>
            </a:extLst>
          </p:cNvPr>
          <p:cNvSpPr>
            <a:spLocks noGrp="1"/>
          </p:cNvSpPr>
          <p:nvPr>
            <p:ph idx="1"/>
          </p:nvPr>
        </p:nvSpPr>
        <p:spPr/>
        <p:txBody>
          <a:bodyPr/>
          <a:lstStyle/>
          <a:p>
            <a:r>
              <a:rPr lang="en-GB" dirty="0"/>
              <a:t>We’re focusing on platforms where our audience is active—Facebook, TikTok, and search. Our content will educate, engage, and convert. We’ll also run a blog to rank on Google and offer local flyers in partnership with small business hubs.</a:t>
            </a:r>
            <a:endParaRPr lang="en-US" dirty="0"/>
          </a:p>
          <a:p>
            <a:r>
              <a:rPr lang="en-GB" dirty="0"/>
              <a:t> </a:t>
            </a:r>
            <a:endParaRPr lang="en-US" dirty="0"/>
          </a:p>
          <a:p>
            <a:endParaRPr lang="en-GB" dirty="0"/>
          </a:p>
          <a:p>
            <a:endParaRPr lang="en-GB" dirty="0"/>
          </a:p>
          <a:p>
            <a:r>
              <a:rPr lang="en-GB" dirty="0"/>
              <a:t>Verbal citation: According to Statista (2024), 47% of UK freelancers rely on social media for financial advice or services.</a:t>
            </a:r>
            <a:endParaRPr lang="en-US" dirty="0"/>
          </a:p>
          <a:p>
            <a:endParaRPr lang="en-US" dirty="0"/>
          </a:p>
        </p:txBody>
      </p:sp>
    </p:spTree>
    <p:extLst>
      <p:ext uri="{BB962C8B-B14F-4D97-AF65-F5344CB8AC3E}">
        <p14:creationId xmlns:p14="http://schemas.microsoft.com/office/powerpoint/2010/main" val="3520797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SWOT Analysis</a:t>
            </a:r>
          </a:p>
        </p:txBody>
      </p:sp>
      <p:sp>
        <p:nvSpPr>
          <p:cNvPr id="3" name="Content Placeholder 2"/>
          <p:cNvSpPr>
            <a:spLocks noGrp="1"/>
          </p:cNvSpPr>
          <p:nvPr>
            <p:ph idx="1"/>
          </p:nvPr>
        </p:nvSpPr>
        <p:spPr/>
        <p:txBody>
          <a:bodyPr/>
          <a:lstStyle/>
          <a:p>
            <a:pPr>
              <a:buFont typeface="Wingdings" panose="05000000000000000000" pitchFamily="2" charset="2"/>
              <a:buChar char="v"/>
            </a:pPr>
            <a:r>
              <a:rPr dirty="0"/>
              <a:t>Strengths: Bilingual service, low costs, cultural empathy</a:t>
            </a:r>
          </a:p>
          <a:p>
            <a:pPr>
              <a:buFont typeface="Wingdings" panose="05000000000000000000" pitchFamily="2" charset="2"/>
              <a:buChar char="v"/>
            </a:pPr>
            <a:r>
              <a:rPr dirty="0"/>
              <a:t>Weaknesses: Low brand awareness, founder dependency</a:t>
            </a:r>
          </a:p>
          <a:p>
            <a:pPr>
              <a:buFont typeface="Wingdings" panose="05000000000000000000" pitchFamily="2" charset="2"/>
              <a:buChar char="v"/>
            </a:pPr>
            <a:r>
              <a:rPr dirty="0"/>
              <a:t>Opportunities: MTD reforms, gig economy growth</a:t>
            </a:r>
          </a:p>
          <a:p>
            <a:pPr>
              <a:buFont typeface="Wingdings" panose="05000000000000000000" pitchFamily="2" charset="2"/>
              <a:buChar char="v"/>
            </a:pPr>
            <a:r>
              <a:rPr dirty="0"/>
              <a:t>Threats: AI tax software, cyber risks, inflation</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74ED9-B8F1-B64E-6820-80E9399B5CC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CC3E04C-FD88-1AEF-721A-B92B72613FBB}"/>
              </a:ext>
            </a:extLst>
          </p:cNvPr>
          <p:cNvSpPr>
            <a:spLocks noGrp="1"/>
          </p:cNvSpPr>
          <p:nvPr>
            <p:ph idx="1"/>
          </p:nvPr>
        </p:nvSpPr>
        <p:spPr/>
        <p:txBody>
          <a:bodyPr/>
          <a:lstStyle/>
          <a:p>
            <a:r>
              <a:rPr lang="en-GB" dirty="0"/>
              <a:t>We embrace our strengths—agility, human touch, and affordability. Our biggest weakness is low brand awareness, but that’s where strategic marketing and smart investment come in.</a:t>
            </a:r>
            <a:endParaRPr lang="en-US" dirty="0"/>
          </a:p>
          <a:p>
            <a:r>
              <a:rPr lang="en-GB" dirty="0"/>
              <a:t> </a:t>
            </a:r>
            <a:endParaRPr lang="en-US" dirty="0"/>
          </a:p>
          <a:p>
            <a:endParaRPr lang="en-GB" dirty="0"/>
          </a:p>
          <a:p>
            <a:endParaRPr lang="en-GB" dirty="0"/>
          </a:p>
          <a:p>
            <a:r>
              <a:rPr lang="en-GB" dirty="0"/>
              <a:t>Verbal citation: The Office for Tax Simplification (2021) found that over 60% of sole traders feel overwhelmed by compliance and prefer help from independent advisors.</a:t>
            </a:r>
            <a:endParaRPr lang="en-US" dirty="0"/>
          </a:p>
          <a:p>
            <a:endParaRPr lang="en-US" dirty="0"/>
          </a:p>
        </p:txBody>
      </p:sp>
    </p:spTree>
    <p:extLst>
      <p:ext uri="{BB962C8B-B14F-4D97-AF65-F5344CB8AC3E}">
        <p14:creationId xmlns:p14="http://schemas.microsoft.com/office/powerpoint/2010/main" val="5000962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Person holding a puzzle piece">
            <a:extLst>
              <a:ext uri="{FF2B5EF4-FFF2-40B4-BE49-F238E27FC236}">
                <a16:creationId xmlns:a16="http://schemas.microsoft.com/office/drawing/2014/main" id="{7522C3FD-36CB-C0EF-88FF-FE81286299D6}"/>
              </a:ext>
            </a:extLst>
          </p:cNvPr>
          <p:cNvPicPr>
            <a:picLocks noChangeAspect="1"/>
          </p:cNvPicPr>
          <p:nvPr/>
        </p:nvPicPr>
        <p:blipFill>
          <a:blip r:embed="rId2">
            <a:duotone>
              <a:prstClr val="black"/>
              <a:schemeClr val="tx2">
                <a:tint val="45000"/>
                <a:satMod val="400000"/>
              </a:schemeClr>
            </a:duotone>
            <a:alphaModFix amt="25000"/>
          </a:blip>
          <a:srcRect l="4996" r="4670" b="-1"/>
          <a:stretch>
            <a:fillRect/>
          </a:stretch>
        </p:blipFill>
        <p:spPr>
          <a:xfrm>
            <a:off x="20" y="10"/>
            <a:ext cx="9143980" cy="6857990"/>
          </a:xfrm>
          <a:prstGeom prst="rect">
            <a:avLst/>
          </a:prstGeom>
        </p:spPr>
      </p:pic>
      <p:sp>
        <p:nvSpPr>
          <p:cNvPr id="2" name="Title 1"/>
          <p:cNvSpPr>
            <a:spLocks noGrp="1"/>
          </p:cNvSpPr>
          <p:nvPr>
            <p:ph type="title"/>
          </p:nvPr>
        </p:nvSpPr>
        <p:spPr>
          <a:xfrm>
            <a:off x="768096" y="585216"/>
            <a:ext cx="7290054" cy="1499616"/>
          </a:xfrm>
        </p:spPr>
        <p:txBody>
          <a:bodyPr>
            <a:normAutofit/>
          </a:bodyPr>
          <a:lstStyle/>
          <a:p>
            <a:r>
              <a:rPr lang="en-US">
                <a:solidFill>
                  <a:schemeClr val="tx1"/>
                </a:solidFill>
              </a:rPr>
              <a:t>Marketing &amp; Branding Strategy</a:t>
            </a:r>
          </a:p>
        </p:txBody>
      </p:sp>
      <p:cxnSp>
        <p:nvCxnSpPr>
          <p:cNvPr id="9" name="Straight Connector 8">
            <a:extLst>
              <a:ext uri="{FF2B5EF4-FFF2-40B4-BE49-F238E27FC236}">
                <a16:creationId xmlns:a16="http://schemas.microsoft.com/office/drawing/2014/main" id="{5ECB1430-5CD1-470D-8F0F-7EDE4C790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768096" y="2286000"/>
            <a:ext cx="7290054" cy="4023360"/>
          </a:xfrm>
        </p:spPr>
        <p:txBody>
          <a:bodyPr>
            <a:normAutofit/>
          </a:bodyPr>
          <a:lstStyle/>
          <a:p>
            <a:pPr>
              <a:buFont typeface="Wingdings" panose="05000000000000000000" pitchFamily="2" charset="2"/>
              <a:buChar char="ü"/>
            </a:pPr>
            <a:r>
              <a:rPr lang="en-US"/>
              <a:t>Target Audience: Bilingual freelancers, online sellers, tutors, microbusinesses</a:t>
            </a:r>
          </a:p>
          <a:p>
            <a:pPr>
              <a:buFont typeface="Wingdings" panose="05000000000000000000" pitchFamily="2" charset="2"/>
              <a:buChar char="ü"/>
            </a:pPr>
            <a:r>
              <a:rPr lang="en-US"/>
              <a:t>Channels: SEO-optimised website, Instagram, Facebook, Romanian&amp;Italian community groups</a:t>
            </a:r>
          </a:p>
          <a:p>
            <a:pPr marL="0" indent="0">
              <a:buNone/>
            </a:pPr>
            <a:r>
              <a:rPr lang="en-US"/>
              <a:t>       Activities:</a:t>
            </a:r>
          </a:p>
          <a:p>
            <a:pPr>
              <a:buFont typeface="Wingdings" panose="05000000000000000000" pitchFamily="2" charset="2"/>
              <a:buChar char="ü"/>
            </a:pPr>
            <a:r>
              <a:rPr lang="en-US"/>
              <a:t> Facebook Live: 'Avoid Penalties in 2025'</a:t>
            </a:r>
          </a:p>
          <a:p>
            <a:pPr>
              <a:buFont typeface="Wingdings" panose="05000000000000000000" pitchFamily="2" charset="2"/>
              <a:buChar char="ü"/>
            </a:pPr>
            <a:r>
              <a:rPr lang="en-US"/>
              <a:t> Referral scheme: £10 credit per referral</a:t>
            </a:r>
          </a:p>
          <a:p>
            <a:pPr>
              <a:buFont typeface="Wingdings" panose="05000000000000000000" pitchFamily="2" charset="2"/>
              <a:buChar char="ü"/>
            </a:pPr>
            <a:r>
              <a:rPr lang="en-US"/>
              <a:t> Free tax mistake guide (lead magnet)</a:t>
            </a:r>
            <a:endParaRPr lang="en-US" dirty="0"/>
          </a:p>
        </p:txBody>
      </p:sp>
    </p:spTree>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8614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2601" y="643467"/>
            <a:ext cx="2561709" cy="5571066"/>
          </a:xfrm>
        </p:spPr>
        <p:txBody>
          <a:bodyPr>
            <a:normAutofit/>
          </a:bodyPr>
          <a:lstStyle/>
          <a:p>
            <a:r>
              <a:rPr lang="en-US">
                <a:solidFill>
                  <a:srgbClr val="FFFFFF"/>
                </a:solidFill>
              </a:rPr>
              <a:t>Branding Examples</a:t>
            </a:r>
          </a:p>
        </p:txBody>
      </p:sp>
      <p:graphicFrame>
        <p:nvGraphicFramePr>
          <p:cNvPr id="5" name="Content Placeholder 2">
            <a:extLst>
              <a:ext uri="{FF2B5EF4-FFF2-40B4-BE49-F238E27FC236}">
                <a16:creationId xmlns:a16="http://schemas.microsoft.com/office/drawing/2014/main" id="{4B6746C2-E60E-C805-220E-54F63499C15F}"/>
              </a:ext>
            </a:extLst>
          </p:cNvPr>
          <p:cNvGraphicFramePr>
            <a:graphicFrameLocks noGrp="1"/>
          </p:cNvGraphicFramePr>
          <p:nvPr>
            <p:ph idx="1"/>
            <p:extLst>
              <p:ext uri="{D42A27DB-BD31-4B8C-83A1-F6EECF244321}">
                <p14:modId xmlns:p14="http://schemas.microsoft.com/office/powerpoint/2010/main" val="2869817338"/>
              </p:ext>
            </p:extLst>
          </p:nvPr>
        </p:nvGraphicFramePr>
        <p:xfrm>
          <a:off x="4202906" y="954088"/>
          <a:ext cx="4231481"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Why Invest in Me?</a:t>
            </a:r>
          </a:p>
        </p:txBody>
      </p:sp>
      <p:sp>
        <p:nvSpPr>
          <p:cNvPr id="3" name="Content Placeholder 2"/>
          <p:cNvSpPr>
            <a:spLocks noGrp="1"/>
          </p:cNvSpPr>
          <p:nvPr>
            <p:ph idx="1"/>
          </p:nvPr>
        </p:nvSpPr>
        <p:spPr/>
        <p:txBody>
          <a:bodyPr/>
          <a:lstStyle/>
          <a:p>
            <a:r>
              <a:rPr dirty="0"/>
              <a:t>Personal story rooted in lived experience</a:t>
            </a:r>
          </a:p>
          <a:p>
            <a:r>
              <a:rPr dirty="0"/>
              <a:t>Deep community understanding and trust</a:t>
            </a:r>
          </a:p>
          <a:p>
            <a:r>
              <a:rPr dirty="0"/>
              <a:t>Proven research-based business plan with realistic financials</a:t>
            </a:r>
          </a:p>
          <a:p>
            <a:r>
              <a:rPr dirty="0"/>
              <a:t>Long-term scalability with the right investment</a:t>
            </a:r>
            <a:endParaRPr lang="en-US" dirty="0"/>
          </a:p>
          <a:p>
            <a:r>
              <a:rPr lang="en-US" dirty="0"/>
              <a:t>I am both the founder and the target audience</a:t>
            </a:r>
          </a:p>
          <a:p>
            <a:pPr marL="0" indent="0">
              <a:buNone/>
            </a:pPr>
            <a:r>
              <a:rPr lang="en-US" dirty="0"/>
              <a:t> Proven plan with real client insights</a:t>
            </a:r>
          </a:p>
          <a:p>
            <a:r>
              <a:rPr lang="en-US" dirty="0"/>
              <a:t>Your investment turns grassroots into national growth</a:t>
            </a:r>
          </a:p>
          <a:p>
            <a:endParaRPr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DD5E9-1C3F-386D-8EA3-3149085DEBF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1E693CF-3473-756A-F778-295D1444ADCA}"/>
              </a:ext>
            </a:extLst>
          </p:cNvPr>
          <p:cNvSpPr>
            <a:spLocks noGrp="1"/>
          </p:cNvSpPr>
          <p:nvPr>
            <p:ph idx="1"/>
          </p:nvPr>
        </p:nvSpPr>
        <p:spPr/>
        <p:txBody>
          <a:bodyPr/>
          <a:lstStyle/>
          <a:p>
            <a:r>
              <a:rPr lang="en-GB" dirty="0"/>
              <a:t>I started AD Tax Solution because I know how overwhelming tax can feel—especially for newcomers, freelancers, and small shop owners. I’ve walked that road myself. I’ve done the training, built the plan, and now I’m asking for partnership to take it further.</a:t>
            </a:r>
            <a:endParaRPr lang="en-US" dirty="0"/>
          </a:p>
          <a:p>
            <a:r>
              <a:rPr lang="en-GB" dirty="0"/>
              <a:t> </a:t>
            </a:r>
            <a:endParaRPr lang="en-US" dirty="0"/>
          </a:p>
          <a:p>
            <a:endParaRPr lang="en-GB" dirty="0"/>
          </a:p>
          <a:p>
            <a:endParaRPr lang="en-GB" dirty="0"/>
          </a:p>
          <a:p>
            <a:endParaRPr lang="en-GB" dirty="0"/>
          </a:p>
          <a:p>
            <a:r>
              <a:rPr lang="en-GB" dirty="0"/>
              <a:t>Verbal citation: Research by Nesta (2023) shows that minority-led microbusinesses have high growth potential when supported early.</a:t>
            </a:r>
            <a:endParaRPr lang="en-US" dirty="0"/>
          </a:p>
          <a:p>
            <a:endParaRPr lang="en-US" dirty="0"/>
          </a:p>
        </p:txBody>
      </p:sp>
    </p:spTree>
    <p:extLst>
      <p:ext uri="{BB962C8B-B14F-4D97-AF65-F5344CB8AC3E}">
        <p14:creationId xmlns:p14="http://schemas.microsoft.com/office/powerpoint/2010/main" val="29558278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6FD1552-07E8-ED62-59F5-26180531F0C4}"/>
              </a:ext>
            </a:extLst>
          </p:cNvPr>
          <p:cNvPicPr>
            <a:picLocks noChangeAspect="1"/>
          </p:cNvPicPr>
          <p:nvPr/>
        </p:nvPicPr>
        <p:blipFill>
          <a:blip r:embed="rId2">
            <a:duotone>
              <a:schemeClr val="bg2">
                <a:shade val="45000"/>
                <a:satMod val="135000"/>
              </a:schemeClr>
              <a:prstClr val="white"/>
            </a:duotone>
            <a:alphaModFix amt="40000"/>
          </a:blip>
          <a:srcRect l="1521" r="23480"/>
          <a:stretch>
            <a:fillRect/>
          </a:stretch>
        </p:blipFill>
        <p:spPr>
          <a:xfrm>
            <a:off x="20" y="10"/>
            <a:ext cx="9143980" cy="6857989"/>
          </a:xfrm>
          <a:prstGeom prst="rect">
            <a:avLst/>
          </a:prstGeom>
        </p:spPr>
      </p:pic>
      <p:sp>
        <p:nvSpPr>
          <p:cNvPr id="2" name="Title 1"/>
          <p:cNvSpPr>
            <a:spLocks noGrp="1"/>
          </p:cNvSpPr>
          <p:nvPr>
            <p:ph type="title"/>
          </p:nvPr>
        </p:nvSpPr>
        <p:spPr>
          <a:xfrm>
            <a:off x="768096" y="585216"/>
            <a:ext cx="7290054" cy="1499616"/>
          </a:xfrm>
        </p:spPr>
        <p:txBody>
          <a:bodyPr>
            <a:normAutofit/>
          </a:bodyPr>
          <a:lstStyle/>
          <a:p>
            <a:r>
              <a:t>How £50,000 Will Be Used</a:t>
            </a:r>
          </a:p>
        </p:txBody>
      </p:sp>
      <p:cxnSp>
        <p:nvCxnSpPr>
          <p:cNvPr id="9" name="Straight Connector 8">
            <a:extLst>
              <a:ext uri="{FF2B5EF4-FFF2-40B4-BE49-F238E27FC236}">
                <a16:creationId xmlns:a16="http://schemas.microsoft.com/office/drawing/2014/main" id="{3FEFDF7D-B17C-4F16-B8BE-C55FFC7E29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768096" y="2286000"/>
            <a:ext cx="7290054" cy="4023360"/>
          </a:xfrm>
        </p:spPr>
        <p:txBody>
          <a:bodyPr>
            <a:normAutofit/>
          </a:bodyPr>
          <a:lstStyle/>
          <a:p>
            <a:pPr>
              <a:buFont typeface="Wingdings" panose="05000000000000000000" pitchFamily="2" charset="2"/>
              <a:buChar char="Ø"/>
            </a:pPr>
            <a:r>
              <a:rPr dirty="0"/>
              <a:t>£20,000: Hire full-time marketing &amp; operations support</a:t>
            </a:r>
          </a:p>
          <a:p>
            <a:pPr>
              <a:buFont typeface="Wingdings" panose="05000000000000000000" pitchFamily="2" charset="2"/>
              <a:buChar char="Ø"/>
            </a:pPr>
            <a:r>
              <a:rPr dirty="0"/>
              <a:t>£10,000: Develop a mobile-friendly client portal and tax calculator</a:t>
            </a:r>
          </a:p>
          <a:p>
            <a:pPr>
              <a:buFont typeface="Wingdings" panose="05000000000000000000" pitchFamily="2" charset="2"/>
              <a:buChar char="Ø"/>
            </a:pPr>
            <a:r>
              <a:rPr dirty="0"/>
              <a:t>£10,000: Paid ad campaigns</a:t>
            </a:r>
          </a:p>
          <a:p>
            <a:pPr>
              <a:buFont typeface="Wingdings" panose="05000000000000000000" pitchFamily="2" charset="2"/>
              <a:buChar char="Ø"/>
            </a:pPr>
            <a:r>
              <a:rPr dirty="0"/>
              <a:t>£5,000: Attend trade fairs and financial literacy events</a:t>
            </a:r>
          </a:p>
          <a:p>
            <a:pPr>
              <a:buFont typeface="Wingdings" panose="05000000000000000000" pitchFamily="2" charset="2"/>
              <a:buChar char="Ø"/>
            </a:pPr>
            <a:r>
              <a:rPr dirty="0"/>
              <a:t>£5,000: Cybersecurity upgrades and insurance</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44A69-2C8B-03E4-6768-D613603574D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4FB7DE4-A017-225C-D860-1A0D92BB450F}"/>
              </a:ext>
            </a:extLst>
          </p:cNvPr>
          <p:cNvSpPr>
            <a:spLocks noGrp="1"/>
          </p:cNvSpPr>
          <p:nvPr>
            <p:ph idx="1"/>
          </p:nvPr>
        </p:nvSpPr>
        <p:spPr/>
        <p:txBody>
          <a:bodyPr/>
          <a:lstStyle/>
          <a:p>
            <a:r>
              <a:rPr lang="en-GB" dirty="0"/>
              <a:t>The £50K investment will let us scale fast and smart. Most of it goes into digital growth and client acquisition, with a portion allocated for upskilling and infrastructure. Every pound will fuel long-term returns.</a:t>
            </a:r>
            <a:endParaRPr lang="en-US" dirty="0"/>
          </a:p>
          <a:p>
            <a:endParaRPr lang="en-US" dirty="0"/>
          </a:p>
        </p:txBody>
      </p:sp>
    </p:spTree>
    <p:extLst>
      <p:ext uri="{BB962C8B-B14F-4D97-AF65-F5344CB8AC3E}">
        <p14:creationId xmlns:p14="http://schemas.microsoft.com/office/powerpoint/2010/main" val="9019562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8614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2601" y="643467"/>
            <a:ext cx="2561709" cy="5571066"/>
          </a:xfrm>
        </p:spPr>
        <p:txBody>
          <a:bodyPr>
            <a:normAutofit/>
          </a:bodyPr>
          <a:lstStyle/>
          <a:p>
            <a:r>
              <a:rPr lang="en-US">
                <a:solidFill>
                  <a:srgbClr val="FFFFFF"/>
                </a:solidFill>
              </a:rPr>
              <a:t>Conclusion &amp; Call to Action</a:t>
            </a:r>
          </a:p>
        </p:txBody>
      </p:sp>
      <p:graphicFrame>
        <p:nvGraphicFramePr>
          <p:cNvPr id="5" name="Content Placeholder 2">
            <a:extLst>
              <a:ext uri="{FF2B5EF4-FFF2-40B4-BE49-F238E27FC236}">
                <a16:creationId xmlns:a16="http://schemas.microsoft.com/office/drawing/2014/main" id="{071ACF53-C91E-6771-081F-62A4B2EEFE98}"/>
              </a:ext>
            </a:extLst>
          </p:cNvPr>
          <p:cNvGraphicFramePr>
            <a:graphicFrameLocks noGrp="1"/>
          </p:cNvGraphicFramePr>
          <p:nvPr>
            <p:ph idx="1"/>
            <p:extLst>
              <p:ext uri="{D42A27DB-BD31-4B8C-83A1-F6EECF244321}">
                <p14:modId xmlns:p14="http://schemas.microsoft.com/office/powerpoint/2010/main" val="600866282"/>
              </p:ext>
            </p:extLst>
          </p:nvPr>
        </p:nvGraphicFramePr>
        <p:xfrm>
          <a:off x="4202906" y="954088"/>
          <a:ext cx="4231481"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0AAC386-A18D-4525-AD1B-4D227ED34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097404" y="643467"/>
            <a:ext cx="2604756" cy="5571066"/>
          </a:xfrm>
        </p:spPr>
        <p:txBody>
          <a:bodyPr>
            <a:normAutofit/>
          </a:bodyPr>
          <a:lstStyle/>
          <a:p>
            <a:r>
              <a:rPr lang="en-US"/>
              <a:t>Questions?</a:t>
            </a:r>
            <a:endParaRPr lang="en-US" dirty="0"/>
          </a:p>
        </p:txBody>
      </p:sp>
      <p:cxnSp>
        <p:nvCxnSpPr>
          <p:cNvPr id="11" name="Straight Connector 10">
            <a:extLst>
              <a:ext uri="{FF2B5EF4-FFF2-40B4-BE49-F238E27FC236}">
                <a16:creationId xmlns:a16="http://schemas.microsoft.com/office/drawing/2014/main" id="{C34C4AD0-FE94-4E84-ACA6-CC5BF1A118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890097" y="2514600"/>
            <a:ext cx="0" cy="1828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13" name="Content Placeholder 2">
            <a:extLst>
              <a:ext uri="{FF2B5EF4-FFF2-40B4-BE49-F238E27FC236}">
                <a16:creationId xmlns:a16="http://schemas.microsoft.com/office/drawing/2014/main" id="{232267EC-A1CC-1163-51E5-61DAC59681BC}"/>
              </a:ext>
            </a:extLst>
          </p:cNvPr>
          <p:cNvGraphicFramePr>
            <a:graphicFrameLocks noGrp="1"/>
          </p:cNvGraphicFramePr>
          <p:nvPr>
            <p:ph idx="1"/>
            <p:extLst>
              <p:ext uri="{D42A27DB-BD31-4B8C-83A1-F6EECF244321}">
                <p14:modId xmlns:p14="http://schemas.microsoft.com/office/powerpoint/2010/main" val="3480451623"/>
              </p:ext>
            </p:extLst>
          </p:nvPr>
        </p:nvGraphicFramePr>
        <p:xfrm>
          <a:off x="707231" y="933450"/>
          <a:ext cx="4947047" cy="49418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4DC84-3BB1-B44B-1927-DCE7A9F9A73F}"/>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46184DF4-E75B-6114-93CA-D8CE9CB3F282}"/>
              </a:ext>
            </a:extLst>
          </p:cNvPr>
          <p:cNvSpPr>
            <a:spLocks noGrp="1"/>
          </p:cNvSpPr>
          <p:nvPr>
            <p:ph idx="1"/>
          </p:nvPr>
        </p:nvSpPr>
        <p:spPr/>
        <p:txBody>
          <a:bodyPr>
            <a:normAutofit fontScale="55000" lnSpcReduction="20000"/>
          </a:bodyPr>
          <a:lstStyle/>
          <a:p>
            <a:pPr marL="457200" lvl="0" indent="-457200">
              <a:buFont typeface="+mj-lt"/>
              <a:buAutoNum type="arabicPeriod"/>
            </a:pPr>
            <a:r>
              <a:rPr lang="en-GB" dirty="0"/>
              <a:t>HM Revenue &amp; Customs (HMRC), 2024. Self Assessment: Tax return statistics and guidance. </a:t>
            </a:r>
            <a:r>
              <a:rPr lang="en-GB" u="sng" dirty="0">
                <a:hlinkClick r:id="rId2"/>
              </a:rPr>
              <a:t>https://www.gov.uk/government/statistics</a:t>
            </a:r>
            <a:r>
              <a:rPr lang="en-GB" dirty="0"/>
              <a:t> .</a:t>
            </a:r>
            <a:endParaRPr lang="en-US" dirty="0"/>
          </a:p>
          <a:p>
            <a:pPr marL="457200" lvl="0" indent="-457200">
              <a:buFont typeface="+mj-lt"/>
              <a:buAutoNum type="arabicPeriod"/>
            </a:pPr>
            <a:r>
              <a:rPr lang="en-GB" dirty="0"/>
              <a:t>Kaplan Publishing, 2023. Microbusiness profitability and startup scalability. London: Kaplan.</a:t>
            </a:r>
            <a:endParaRPr lang="en-US" dirty="0"/>
          </a:p>
          <a:p>
            <a:pPr marL="457200" lvl="0" indent="-457200">
              <a:buFont typeface="+mj-lt"/>
              <a:buAutoNum type="arabicPeriod"/>
            </a:pPr>
            <a:r>
              <a:rPr lang="en-GB" dirty="0"/>
              <a:t>Chartered Institute of Personnel and Development (CIPD), 2022. The importance of CPD in professional services. </a:t>
            </a:r>
            <a:r>
              <a:rPr lang="en-GB" u="sng" dirty="0">
                <a:hlinkClick r:id="rId3"/>
              </a:rPr>
              <a:t>https://www.cipd.co.uk/knowledge/cpd</a:t>
            </a:r>
            <a:r>
              <a:rPr lang="en-GB" dirty="0"/>
              <a:t> .</a:t>
            </a:r>
            <a:endParaRPr lang="en-US" dirty="0"/>
          </a:p>
          <a:p>
            <a:pPr marL="457200" lvl="0" indent="-457200">
              <a:buFont typeface="+mj-lt"/>
              <a:buAutoNum type="arabicPeriod"/>
            </a:pPr>
            <a:r>
              <a:rPr lang="en-GB" dirty="0"/>
              <a:t>Office of Tax Simplification, 2021. Exploring the tax experience of sole traders. </a:t>
            </a:r>
            <a:r>
              <a:rPr lang="en-GB" u="sng" dirty="0">
                <a:hlinkClick r:id="rId4"/>
              </a:rPr>
              <a:t>https://www.gov.uk/government/publications</a:t>
            </a:r>
            <a:r>
              <a:rPr lang="en-GB" dirty="0"/>
              <a:t> .</a:t>
            </a:r>
            <a:endParaRPr lang="en-US" dirty="0"/>
          </a:p>
          <a:p>
            <a:pPr marL="457200" lvl="0" indent="-457200">
              <a:buFont typeface="+mj-lt"/>
              <a:buAutoNum type="arabicPeriod"/>
            </a:pPr>
            <a:r>
              <a:rPr lang="en-GB" dirty="0"/>
              <a:t>Statista, 2024. Use of social media for financial services in the UK 2023. </a:t>
            </a:r>
            <a:r>
              <a:rPr lang="en-GB" u="sng" dirty="0">
                <a:hlinkClick r:id="rId5"/>
              </a:rPr>
              <a:t>https://www.statista.com</a:t>
            </a:r>
            <a:r>
              <a:rPr lang="en-GB" dirty="0"/>
              <a:t> .</a:t>
            </a:r>
            <a:endParaRPr lang="en-US" dirty="0"/>
          </a:p>
          <a:p>
            <a:pPr marL="457200" lvl="0" indent="-457200">
              <a:buFont typeface="+mj-lt"/>
              <a:buAutoNum type="arabicPeriod"/>
            </a:pPr>
            <a:r>
              <a:rPr lang="en-GB" dirty="0"/>
              <a:t>Nesta, 2023. Backing the underrepresented: Minority-led businesses in the UK. </a:t>
            </a:r>
            <a:r>
              <a:rPr lang="en-GB" u="sng" dirty="0">
                <a:hlinkClick r:id="rId6"/>
              </a:rPr>
              <a:t>https://www.nesta.org.uk</a:t>
            </a:r>
            <a:r>
              <a:rPr lang="en-GB" dirty="0"/>
              <a:t> .</a:t>
            </a:r>
            <a:endParaRPr lang="en-US" dirty="0"/>
          </a:p>
          <a:p>
            <a:pPr marL="457200" lvl="0" indent="-457200">
              <a:buFont typeface="+mj-lt"/>
              <a:buAutoNum type="arabicPeriod"/>
            </a:pPr>
            <a:r>
              <a:rPr lang="en-GB" dirty="0"/>
              <a:t>Xero UK, 2023. Small business trends: Accounting and compliance in the UK.  </a:t>
            </a:r>
            <a:r>
              <a:rPr lang="en-GB" u="sng" dirty="0">
                <a:hlinkClick r:id="rId7"/>
              </a:rPr>
              <a:t>https://www.xero.com/uk/resources/reports</a:t>
            </a:r>
            <a:r>
              <a:rPr lang="en-GB" dirty="0"/>
              <a:t> .</a:t>
            </a:r>
            <a:endParaRPr lang="en-US" dirty="0"/>
          </a:p>
          <a:p>
            <a:pPr marL="457200" lvl="0" indent="-457200">
              <a:buFont typeface="+mj-lt"/>
              <a:buAutoNum type="arabicPeriod"/>
            </a:pPr>
            <a:r>
              <a:rPr lang="en-GB" dirty="0"/>
              <a:t>Mintel, 2024. Tax and accounting services: Market overview UK 2024. London: Mintel Group Ltd.</a:t>
            </a:r>
            <a:endParaRPr lang="en-US" dirty="0"/>
          </a:p>
          <a:p>
            <a:pPr marL="457200" lvl="0" indent="-457200">
              <a:buFont typeface="+mj-lt"/>
              <a:buAutoNum type="arabicPeriod"/>
            </a:pPr>
            <a:r>
              <a:rPr lang="en-GB" dirty="0"/>
              <a:t>Gov.uk, 2024. Working for yourself: Self-employed and sole trader guidance. </a:t>
            </a:r>
            <a:r>
              <a:rPr lang="en-GB" u="sng" dirty="0">
                <a:hlinkClick r:id="rId8"/>
              </a:rPr>
              <a:t>https://www.gov.uk/working-for-yourself</a:t>
            </a:r>
            <a:r>
              <a:rPr lang="en-GB" dirty="0"/>
              <a:t> .</a:t>
            </a:r>
            <a:endParaRPr lang="en-US" dirty="0"/>
          </a:p>
          <a:p>
            <a:pPr marL="457200" lvl="0" indent="-457200">
              <a:buFont typeface="+mj-lt"/>
              <a:buAutoNum type="arabicPeriod"/>
            </a:pPr>
            <a:r>
              <a:rPr lang="en-GB" dirty="0"/>
              <a:t>Small Business UK, 2023. How small businesses can build trust in financial services. </a:t>
            </a:r>
            <a:r>
              <a:rPr lang="en-GB" u="sng" dirty="0">
                <a:hlinkClick r:id="rId9"/>
              </a:rPr>
              <a:t>https://smallbusiness.co.uk</a:t>
            </a:r>
            <a:r>
              <a:rPr lang="en-GB" dirty="0"/>
              <a:t> .</a:t>
            </a:r>
            <a:endParaRPr lang="en-US" dirty="0"/>
          </a:p>
          <a:p>
            <a:endParaRPr lang="en-US" dirty="0"/>
          </a:p>
        </p:txBody>
      </p:sp>
    </p:spTree>
    <p:extLst>
      <p:ext uri="{BB962C8B-B14F-4D97-AF65-F5344CB8AC3E}">
        <p14:creationId xmlns:p14="http://schemas.microsoft.com/office/powerpoint/2010/main" val="242988968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Full_AD_Tax_Solution_Investor_Pitch_Deck</Template>
  <TotalTime>1</TotalTime>
  <Words>1416</Words>
  <Application>Microsoft Office PowerPoint</Application>
  <PresentationFormat>On-screen Show (4:3)</PresentationFormat>
  <Paragraphs>130</Paragraphs>
  <Slides>25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Aptos</vt:lpstr>
      <vt:lpstr>Arial</vt:lpstr>
      <vt:lpstr>Tw Cen MT</vt:lpstr>
      <vt:lpstr>Tw Cen MT Condensed</vt:lpstr>
      <vt:lpstr>Wingdings</vt:lpstr>
      <vt:lpstr>Wingdings 3</vt:lpstr>
      <vt:lpstr>Integral</vt:lpstr>
      <vt:lpstr>AD Tax Solution: Empowering Self-Employed Success</vt:lpstr>
      <vt:lpstr>PowerPoint Presentation</vt:lpstr>
      <vt:lpstr>Business Overview</vt:lpstr>
      <vt:lpstr>PowerPoint Presentation</vt:lpstr>
      <vt:lpstr>Business Aims &amp; Objectives</vt:lpstr>
      <vt:lpstr>PowerPoint Presentation</vt:lpstr>
      <vt:lpstr>Unique Selling Proposition (USP)</vt:lpstr>
      <vt:lpstr>Legal Structure &amp; HR Plan</vt:lpstr>
      <vt:lpstr>PowerPoint Presentation</vt:lpstr>
      <vt:lpstr>Location &amp; Operations</vt:lpstr>
      <vt:lpstr>Financial Overview (Year 1)</vt:lpstr>
      <vt:lpstr>PowerPoint Presentation</vt:lpstr>
      <vt:lpstr>Strategic marketing </vt:lpstr>
      <vt:lpstr>PowerPoint Presentation</vt:lpstr>
      <vt:lpstr>SWOT Analysis</vt:lpstr>
      <vt:lpstr>PowerPoint Presentation</vt:lpstr>
      <vt:lpstr>Marketing &amp; Branding Strategy</vt:lpstr>
      <vt:lpstr>Branding Examples</vt:lpstr>
      <vt:lpstr>Why Invest in Me?</vt:lpstr>
      <vt:lpstr>PowerPoint Presentation</vt:lpstr>
      <vt:lpstr>How £50,000 Will Be Used</vt:lpstr>
      <vt:lpstr>PowerPoint Presentation</vt:lpstr>
      <vt:lpstr>Conclusion &amp; Call to Action</vt:lpstr>
      <vt:lpstr>Questions?</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Alina Dinu</dc:creator>
  <cp:keywords/>
  <dc:description>generated using python-pptx</dc:description>
  <cp:lastModifiedBy>Alina Dinu</cp:lastModifiedBy>
  <cp:revision>1</cp:revision>
  <dcterms:created xsi:type="dcterms:W3CDTF">2025-06-30T07:00:37Z</dcterms:created>
  <dcterms:modified xsi:type="dcterms:W3CDTF">2025-06-30T08:40:51Z</dcterms:modified>
  <cp:category/>
</cp:coreProperties>
</file>