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74" r:id="rId6"/>
    <p:sldId id="275" r:id="rId7"/>
    <p:sldId id="268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DFB064-8269-2B44-A06C-5A02E41D8B5C}" v="308" dt="2025-11-09T20:37:27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505E3EF-67EA-436B-97B2-0124C06EBD24}" styleName="Medium Style 4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B344D84-9AFB-497E-A393-DC336BA19D2E}" styleName="Medium Style 3 –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5BE263C-DBD7-4A20-BB59-AAB30ACAA65A}" styleName="Medium Style 3 –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03447BB-5D67-496B-8E87-E561075AD55C}" styleName="Dark Style 1 –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–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Dark Style 1 –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–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A107856-5554-42FB-B03E-39F5DBC370BA}" styleName="Medium Style 4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10" autoAdjust="0"/>
    <p:restoredTop sz="91491" autoAdjust="0"/>
  </p:normalViewPr>
  <p:slideViewPr>
    <p:cSldViewPr snapToGrid="0">
      <p:cViewPr varScale="1">
        <p:scale>
          <a:sx n="41" d="100"/>
          <a:sy n="41" d="100"/>
        </p:scale>
        <p:origin x="208" y="1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is inside the slide.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4088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Say about them, just </a:t>
            </a:r>
            <a:r>
              <a:rPr lang="en-US" dirty="0" err="1"/>
              <a:t>bollet</a:t>
            </a:r>
            <a:r>
              <a:rPr lang="en-US" dirty="0"/>
              <a:t> points.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582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2944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515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org/uk/knowledge/factsheets/pestle-analysis-factsheet/" TargetMode="External"/><Relationship Id="rId2" Type="http://schemas.openxmlformats.org/officeDocument/2006/relationships/hyperlink" Target="http://www.british-business-bank.co.uk/business-guidance/guidance-articles/business-essentials/how-to-make-business-decision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focus.admin.ox.ac.uk/files/fishbonecauseandeffectpdf" TargetMode="External"/><Relationship Id="rId5" Type="http://schemas.openxmlformats.org/officeDocument/2006/relationships/hyperlink" Target="http://doi.org/10.2478/amns-2024-0776" TargetMode="External"/><Relationship Id="rId4" Type="http://schemas.openxmlformats.org/officeDocument/2006/relationships/hyperlink" Target="http://online.hbs.edu/blog/post/problem-solving-in-busines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ADF4631-3C8F-45EE-8D19-4D3E8426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291099C-17EE-4E0E-B096-C79975050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E21C6221-3E1B-4ABD-8172-FAE995E65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12">
              <a:extLst>
                <a:ext uri="{FF2B5EF4-FFF2-40B4-BE49-F238E27FC236}">
                  <a16:creationId xmlns:a16="http://schemas.microsoft.com/office/drawing/2014/main" id="{D3EF5991-93EA-451F-BB82-1ABC4AC0D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13">
              <a:extLst>
                <a:ext uri="{FF2B5EF4-FFF2-40B4-BE49-F238E27FC236}">
                  <a16:creationId xmlns:a16="http://schemas.microsoft.com/office/drawing/2014/main" id="{136F96F7-16E6-48A1-A211-0B4A4D0C8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14">
              <a:extLst>
                <a:ext uri="{FF2B5EF4-FFF2-40B4-BE49-F238E27FC236}">
                  <a16:creationId xmlns:a16="http://schemas.microsoft.com/office/drawing/2014/main" id="{5C00D000-7FA5-40C4-AB6A-DE3A61AB8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15">
              <a:extLst>
                <a:ext uri="{FF2B5EF4-FFF2-40B4-BE49-F238E27FC236}">
                  <a16:creationId xmlns:a16="http://schemas.microsoft.com/office/drawing/2014/main" id="{5AAEB880-A03D-4743-9060-D7A846FA6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CC64DD68-0B96-4DE9-8FD5-3175E4A3F1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69118400-C17B-4068-86D3-93CAE7702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18">
              <a:extLst>
                <a:ext uri="{FF2B5EF4-FFF2-40B4-BE49-F238E27FC236}">
                  <a16:creationId xmlns:a16="http://schemas.microsoft.com/office/drawing/2014/main" id="{117FA22F-CBA8-4CF5-B8CC-2D169B67E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19">
              <a:extLst>
                <a:ext uri="{FF2B5EF4-FFF2-40B4-BE49-F238E27FC236}">
                  <a16:creationId xmlns:a16="http://schemas.microsoft.com/office/drawing/2014/main" id="{8FB2D443-8598-4CEE-AED2-BEF49AA95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20">
              <a:extLst>
                <a:ext uri="{FF2B5EF4-FFF2-40B4-BE49-F238E27FC236}">
                  <a16:creationId xmlns:a16="http://schemas.microsoft.com/office/drawing/2014/main" id="{92593E33-68AF-485D-99D0-080CEA197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21">
              <a:extLst>
                <a:ext uri="{FF2B5EF4-FFF2-40B4-BE49-F238E27FC236}">
                  <a16:creationId xmlns:a16="http://schemas.microsoft.com/office/drawing/2014/main" id="{96A28427-575C-4904-AC4B-3DD62801D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22">
              <a:extLst>
                <a:ext uri="{FF2B5EF4-FFF2-40B4-BE49-F238E27FC236}">
                  <a16:creationId xmlns:a16="http://schemas.microsoft.com/office/drawing/2014/main" id="{782FA736-DE89-4D13-B0A7-3906B32CE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392" y="-154745"/>
            <a:ext cx="11026674" cy="5396217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MODULE NAME: PROBLEM SOLVING AND DECISION MAKING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MODULE CODE: LCLM4004 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STUDENT NAME: Rayane Cesconetto da Costa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STUDENT ID: 2440636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LECTURER: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Olusoyi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Richard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Ashaye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Assignment 1: Presentation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Date: 15 November 2025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6A54B62D-FC5C-4E1A-8D8B-279576FE5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9" name="Freeform 27">
              <a:extLst>
                <a:ext uri="{FF2B5EF4-FFF2-40B4-BE49-F238E27FC236}">
                  <a16:creationId xmlns:a16="http://schemas.microsoft.com/office/drawing/2014/main" id="{4706D2CB-CE4C-4F40-B189-FD7BB4466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28">
              <a:extLst>
                <a:ext uri="{FF2B5EF4-FFF2-40B4-BE49-F238E27FC236}">
                  <a16:creationId xmlns:a16="http://schemas.microsoft.com/office/drawing/2014/main" id="{2714CF7E-2DF6-4F91-8BB2-D62E8B54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29">
              <a:extLst>
                <a:ext uri="{FF2B5EF4-FFF2-40B4-BE49-F238E27FC236}">
                  <a16:creationId xmlns:a16="http://schemas.microsoft.com/office/drawing/2014/main" id="{F30DCFE1-624D-4D3C-AC61-757C2FF35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30">
              <a:extLst>
                <a:ext uri="{FF2B5EF4-FFF2-40B4-BE49-F238E27FC236}">
                  <a16:creationId xmlns:a16="http://schemas.microsoft.com/office/drawing/2014/main" id="{BF08ABFE-DD31-4F1F-9520-93CC613CD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31">
              <a:extLst>
                <a:ext uri="{FF2B5EF4-FFF2-40B4-BE49-F238E27FC236}">
                  <a16:creationId xmlns:a16="http://schemas.microsoft.com/office/drawing/2014/main" id="{ADFB2DBD-F00A-4820-876F-4E75F216B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32">
              <a:extLst>
                <a:ext uri="{FF2B5EF4-FFF2-40B4-BE49-F238E27FC236}">
                  <a16:creationId xmlns:a16="http://schemas.microsoft.com/office/drawing/2014/main" id="{3F85387B-5668-4570-BC5C-AA89417C7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33">
              <a:extLst>
                <a:ext uri="{FF2B5EF4-FFF2-40B4-BE49-F238E27FC236}">
                  <a16:creationId xmlns:a16="http://schemas.microsoft.com/office/drawing/2014/main" id="{FEA70EF6-623D-453D-8360-1B0C142A2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34">
              <a:extLst>
                <a:ext uri="{FF2B5EF4-FFF2-40B4-BE49-F238E27FC236}">
                  <a16:creationId xmlns:a16="http://schemas.microsoft.com/office/drawing/2014/main" id="{FE3B449C-A5FE-44B9-A01C-A115C37D3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35">
              <a:extLst>
                <a:ext uri="{FF2B5EF4-FFF2-40B4-BE49-F238E27FC236}">
                  <a16:creationId xmlns:a16="http://schemas.microsoft.com/office/drawing/2014/main" id="{BD672E89-DAB4-41AE-891D-6B6A52B0EA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36">
              <a:extLst>
                <a:ext uri="{FF2B5EF4-FFF2-40B4-BE49-F238E27FC236}">
                  <a16:creationId xmlns:a16="http://schemas.microsoft.com/office/drawing/2014/main" id="{C69123C3-F0F9-4AA7-BA7B-9E5E0AF27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37">
              <a:extLst>
                <a:ext uri="{FF2B5EF4-FFF2-40B4-BE49-F238E27FC236}">
                  <a16:creationId xmlns:a16="http://schemas.microsoft.com/office/drawing/2014/main" id="{E10779C5-3DD9-489D-9A2D-EF45B7BE3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38">
              <a:extLst>
                <a:ext uri="{FF2B5EF4-FFF2-40B4-BE49-F238E27FC236}">
                  <a16:creationId xmlns:a16="http://schemas.microsoft.com/office/drawing/2014/main" id="{1D3B4B35-2090-4DA8-ADBE-DD888B4E1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46FA917F-43A3-4FA3-A085-59D0DC397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4" name="Freeform 33">
            <a:extLst>
              <a:ext uri="{FF2B5EF4-FFF2-40B4-BE49-F238E27FC236}">
                <a16:creationId xmlns:a16="http://schemas.microsoft.com/office/drawing/2014/main" id="{9CBF007B-8C8C-4F79-B037-9F4C61F9F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D474E3-AC12-73F0-79C7-43BB7D93BE67}"/>
              </a:ext>
            </a:extLst>
          </p:cNvPr>
          <p:cNvSpPr txBox="1"/>
          <p:nvPr/>
        </p:nvSpPr>
        <p:spPr>
          <a:xfrm>
            <a:off x="3050628" y="3252217"/>
            <a:ext cx="61012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69500" y="1941534"/>
            <a:ext cx="7703507" cy="405286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5674" y="2147455"/>
            <a:ext cx="10210799" cy="5703522"/>
          </a:xfrm>
        </p:spPr>
        <p:txBody>
          <a:bodyPr>
            <a:normAutofit/>
          </a:bodyPr>
          <a:lstStyle/>
          <a:p>
            <a:pPr algn="just"/>
            <a:r>
              <a:rPr lang="en-GB" sz="24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In this presentation, I will analyse the Green Haven Florists case study using the PESTLE, 5W2H, and Fishbone methods. I will use these methods to understand why the shop’s in–store sales have declined 30%, identify the main issues, and find solutions to improve the business.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18356" y="1954060"/>
            <a:ext cx="8686255" cy="4016972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pPr algn="ctr"/>
            <a:endParaRPr lang="en-GB" sz="2400" b="1" u="sng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Liam &amp; Priya Patel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florist in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Norwich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Bespoke,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eco-friendly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floral shop.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Built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strong community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relationships.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3D07FC-4E88-6C55-741F-C3A430912638}"/>
              </a:ext>
            </a:extLst>
          </p:cNvPr>
          <p:cNvSpPr txBox="1"/>
          <p:nvPr/>
        </p:nvSpPr>
        <p:spPr>
          <a:xfrm>
            <a:off x="8289235" y="6353294"/>
            <a:ext cx="3732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*</a:t>
            </a:r>
            <a:r>
              <a:rPr lang="en-GB" dirty="0">
                <a:latin typeface="Arial"/>
                <a:ea typeface="Roboto"/>
                <a:cs typeface="Roboto"/>
              </a:rPr>
              <a:t> British Business Bank plc (2025)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4" name="Group 593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95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6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7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8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9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0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1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2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3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4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5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6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08" name="Group 607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09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0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1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2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3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4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5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7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8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9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0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22" name="Rectangle 621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24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626" name="Rectangle 625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5FFB6FE-D05A-2966-1439-ED88472DB494}"/>
              </a:ext>
            </a:extLst>
          </p:cNvPr>
          <p:cNvSpPr txBox="1"/>
          <p:nvPr/>
        </p:nvSpPr>
        <p:spPr>
          <a:xfrm>
            <a:off x="540711" y="1045386"/>
            <a:ext cx="3778870" cy="3943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endParaRPr lang="en-US" sz="4000" dirty="0">
              <a:solidFill>
                <a:srgbClr val="FE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30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DA837E-B14B-D25D-54F7-36B36AC2C463}"/>
              </a:ext>
            </a:extLst>
          </p:cNvPr>
          <p:cNvSpPr txBox="1"/>
          <p:nvPr/>
        </p:nvSpPr>
        <p:spPr>
          <a:xfrm>
            <a:off x="806574" y="152990"/>
            <a:ext cx="3275679" cy="36600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31AE90-BB5A-2FD1-2508-E534B5AB45B1}"/>
              </a:ext>
            </a:extLst>
          </p:cNvPr>
          <p:cNvSpPr txBox="1"/>
          <p:nvPr/>
        </p:nvSpPr>
        <p:spPr>
          <a:xfrm>
            <a:off x="3699164" y="14408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02AF5BA-8930-2658-F155-4D1F56AE9F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1188158"/>
              </p:ext>
            </p:extLst>
          </p:nvPr>
        </p:nvGraphicFramePr>
        <p:xfrm>
          <a:off x="5167214" y="228602"/>
          <a:ext cx="6556884" cy="5772034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063494">
                  <a:extLst>
                    <a:ext uri="{9D8B030D-6E8A-4147-A177-3AD203B41FA5}">
                      <a16:colId xmlns:a16="http://schemas.microsoft.com/office/drawing/2014/main" val="180497575"/>
                    </a:ext>
                  </a:extLst>
                </a:gridCol>
                <a:gridCol w="5493390">
                  <a:extLst>
                    <a:ext uri="{9D8B030D-6E8A-4147-A177-3AD203B41FA5}">
                      <a16:colId xmlns:a16="http://schemas.microsoft.com/office/drawing/2014/main" val="3265779292"/>
                    </a:ext>
                  </a:extLst>
                </a:gridCol>
              </a:tblGrid>
              <a:tr h="1301183"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accent1"/>
                          </a:solidFill>
                        </a:rPr>
                        <a:t>WHO</a:t>
                      </a:r>
                      <a:endParaRPr lang="en-US" sz="1400" b="1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The owners,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Their customers;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Their staffs;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Their competitors.</a:t>
                      </a:r>
                    </a:p>
                    <a:p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extLst>
                  <a:ext uri="{0D108BD9-81ED-4DB2-BD59-A6C34878D82A}">
                    <a16:rowId xmlns:a16="http://schemas.microsoft.com/office/drawing/2014/main" val="246614946"/>
                  </a:ext>
                </a:extLst>
              </a:tr>
              <a:tr h="787914"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accent1"/>
                          </a:solidFill>
                        </a:rPr>
                        <a:t>WHAT</a:t>
                      </a:r>
                      <a:endParaRPr lang="en-US" sz="1400" b="1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>
                          <a:solidFill>
                            <a:schemeClr val="tx1"/>
                          </a:solidFill>
                        </a:rPr>
                        <a:t>Decline in revenue and foot traffic;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>
                          <a:solidFill>
                            <a:schemeClr val="tx1"/>
                          </a:solidFill>
                        </a:rPr>
                        <a:t>Sales dropping.</a:t>
                      </a:r>
                    </a:p>
                    <a:p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extLst>
                  <a:ext uri="{0D108BD9-81ED-4DB2-BD59-A6C34878D82A}">
                    <a16:rowId xmlns:a16="http://schemas.microsoft.com/office/drawing/2014/main" val="702802075"/>
                  </a:ext>
                </a:extLst>
              </a:tr>
              <a:tr h="531280">
                <a:tc>
                  <a:txBody>
                    <a:bodyPr/>
                    <a:lstStyle/>
                    <a:p>
                      <a:endParaRPr lang="en-US" sz="1400" b="1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Green Haven Florists- High Street, Norwich, UK.</a:t>
                      </a:r>
                    </a:p>
                    <a:p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extLst>
                  <a:ext uri="{0D108BD9-81ED-4DB2-BD59-A6C34878D82A}">
                    <a16:rowId xmlns:a16="http://schemas.microsoft.com/office/drawing/2014/main" val="1102805397"/>
                  </a:ext>
                </a:extLst>
              </a:tr>
              <a:tr h="1044549"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accent1"/>
                          </a:solidFill>
                        </a:rPr>
                        <a:t>WHY</a:t>
                      </a:r>
                      <a:endParaRPr lang="en-US" sz="1400" b="1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High Street is less busy;</a:t>
                      </a:r>
                      <a:br>
                        <a:rPr lang="en-GB" sz="1400" dirty="0">
                          <a:solidFill>
                            <a:schemeClr val="tx1"/>
                          </a:solidFill>
                        </a:rPr>
                      </a:b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Shops have closed nearby;</a:t>
                      </a:r>
                      <a:br>
                        <a:rPr lang="en-GB" sz="1400" dirty="0">
                          <a:solidFill>
                            <a:schemeClr val="tx1"/>
                          </a:solidFill>
                        </a:rPr>
                      </a:b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Online shops customer’s preferences.</a:t>
                      </a:r>
                    </a:p>
                    <a:p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extLst>
                  <a:ext uri="{0D108BD9-81ED-4DB2-BD59-A6C34878D82A}">
                    <a16:rowId xmlns:a16="http://schemas.microsoft.com/office/drawing/2014/main" val="2193817322"/>
                  </a:ext>
                </a:extLst>
              </a:tr>
              <a:tr h="531280"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accent1"/>
                          </a:solidFill>
                        </a:rPr>
                        <a:t>WHEN</a:t>
                      </a:r>
                      <a:endParaRPr lang="en-US" sz="1400" b="1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Over last 12 months.</a:t>
                      </a:r>
                      <a:br>
                        <a:rPr lang="en-GB" sz="1400" dirty="0">
                          <a:solidFill>
                            <a:schemeClr val="tx1"/>
                          </a:solidFill>
                        </a:rPr>
                      </a:b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extLst>
                  <a:ext uri="{0D108BD9-81ED-4DB2-BD59-A6C34878D82A}">
                    <a16:rowId xmlns:a16="http://schemas.microsoft.com/office/drawing/2014/main" val="3410182083"/>
                  </a:ext>
                </a:extLst>
              </a:tr>
              <a:tr h="1301183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accent1"/>
                          </a:solidFill>
                        </a:rPr>
                        <a:t>HOW </a:t>
                      </a:r>
                      <a:endParaRPr lang="en-US" sz="1400" b="1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Reduced customers;</a:t>
                      </a:r>
                      <a:br>
                        <a:rPr lang="en-GB" sz="1400" dirty="0">
                          <a:solidFill>
                            <a:schemeClr val="tx1"/>
                          </a:solidFill>
                        </a:rPr>
                      </a:b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Increases operational costs;</a:t>
                      </a:r>
                      <a:br>
                        <a:rPr lang="en-GB" sz="1400" dirty="0">
                          <a:solidFill>
                            <a:schemeClr val="tx1"/>
                          </a:solidFill>
                        </a:rPr>
                      </a:b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Competitors offering discounts.</a:t>
                      </a:r>
                      <a:br>
                        <a:rPr lang="en-GB" sz="1400" dirty="0">
                          <a:solidFill>
                            <a:schemeClr val="tx1"/>
                          </a:solidFill>
                        </a:rPr>
                      </a:br>
                      <a:br>
                        <a:rPr lang="en-GB" sz="1400" dirty="0">
                          <a:solidFill>
                            <a:schemeClr val="tx1"/>
                          </a:solidFill>
                        </a:rPr>
                      </a:b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extLst>
                  <a:ext uri="{0D108BD9-81ED-4DB2-BD59-A6C34878D82A}">
                    <a16:rowId xmlns:a16="http://schemas.microsoft.com/office/drawing/2014/main" val="2683479632"/>
                  </a:ext>
                </a:extLst>
              </a:tr>
              <a:tr h="274645"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accent1"/>
                          </a:solidFill>
                        </a:rPr>
                        <a:t>HOW MUCH</a:t>
                      </a:r>
                      <a:endParaRPr lang="en-US" sz="1400" b="1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30% decline in-store sales.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53" marR="19253" marT="9626" marB="9626"/>
                </a:tc>
                <a:extLst>
                  <a:ext uri="{0D108BD9-81ED-4DB2-BD59-A6C34878D82A}">
                    <a16:rowId xmlns:a16="http://schemas.microsoft.com/office/drawing/2014/main" val="2036476626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1D724FC7-7FEF-1C40-F0BA-3B815E61F6D7}"/>
              </a:ext>
            </a:extLst>
          </p:cNvPr>
          <p:cNvSpPr txBox="1"/>
          <p:nvPr/>
        </p:nvSpPr>
        <p:spPr>
          <a:xfrm>
            <a:off x="1489176" y="5147189"/>
            <a:ext cx="1467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58ABFF-0B7D-2F4D-3A96-8AC2D6C18487}"/>
              </a:ext>
            </a:extLst>
          </p:cNvPr>
          <p:cNvSpPr txBox="1"/>
          <p:nvPr/>
        </p:nvSpPr>
        <p:spPr>
          <a:xfrm>
            <a:off x="3763736" y="6390779"/>
            <a:ext cx="44129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*</a:t>
            </a:r>
            <a:r>
              <a:rPr lang="en-GB" sz="1400" dirty="0">
                <a:latin typeface="Arial"/>
                <a:ea typeface="Roboto"/>
                <a:cs typeface="Roboto"/>
              </a:rPr>
              <a:t>Luo, Hong and Zhong (2024) </a:t>
            </a:r>
            <a:endParaRPr lang="en-US" sz="14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F6528A7-6DBC-5EFF-2290-F22FFF3F8FAD}"/>
              </a:ext>
            </a:extLst>
          </p:cNvPr>
          <p:cNvSpPr txBox="1"/>
          <p:nvPr/>
        </p:nvSpPr>
        <p:spPr>
          <a:xfrm>
            <a:off x="4740384" y="6108759"/>
            <a:ext cx="47906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/>
                <a:ea typeface="Roboto"/>
                <a:cs typeface="Roboto"/>
              </a:rPr>
              <a:t>*Havard Business School Online (2023)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5213206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76E9C7E-7B73-E25C-5C64-7051F41137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712583"/>
              </p:ext>
            </p:extLst>
          </p:nvPr>
        </p:nvGraphicFramePr>
        <p:xfrm>
          <a:off x="2222695" y="647113"/>
          <a:ext cx="7948948" cy="56692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318896">
                  <a:extLst>
                    <a:ext uri="{9D8B030D-6E8A-4147-A177-3AD203B41FA5}">
                      <a16:colId xmlns:a16="http://schemas.microsoft.com/office/drawing/2014/main" val="3798069776"/>
                    </a:ext>
                  </a:extLst>
                </a:gridCol>
                <a:gridCol w="5630052">
                  <a:extLst>
                    <a:ext uri="{9D8B030D-6E8A-4147-A177-3AD203B41FA5}">
                      <a16:colId xmlns:a16="http://schemas.microsoft.com/office/drawing/2014/main" val="581526333"/>
                    </a:ext>
                  </a:extLst>
                </a:gridCol>
              </a:tblGrid>
              <a:tr h="724940">
                <a:tc>
                  <a:txBody>
                    <a:bodyPr/>
                    <a:lstStyle/>
                    <a:p>
                      <a:pPr algn="l"/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instability;</a:t>
                      </a:r>
                    </a:p>
                    <a:p>
                      <a:pPr marL="342900" indent="-342900"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Policy.</a:t>
                      </a:r>
                    </a:p>
                    <a:p>
                      <a:pPr algn="l"/>
                      <a:endParaRPr 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6170156"/>
                  </a:ext>
                </a:extLst>
              </a:tr>
              <a:tr h="724940">
                <a:tc>
                  <a:txBody>
                    <a:bodyPr/>
                    <a:lstStyle/>
                    <a:p>
                      <a:pPr algn="l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 Rates;</a:t>
                      </a:r>
                    </a:p>
                    <a:p>
                      <a:pPr marL="342900" indent="-342900"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Exchange Rates.</a:t>
                      </a:r>
                    </a:p>
                    <a:p>
                      <a:pPr algn="l"/>
                      <a:endParaRPr 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7579758"/>
                  </a:ext>
                </a:extLst>
              </a:tr>
              <a:tr h="724940">
                <a:tc>
                  <a:txBody>
                    <a:bodyPr/>
                    <a:lstStyle/>
                    <a:p>
                      <a:pPr algn="l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Customers Prefer Online Services;</a:t>
                      </a:r>
                    </a:p>
                    <a:p>
                      <a:pPr marL="342900" indent="-342900"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Lifestyle Attitudes.</a:t>
                      </a:r>
                    </a:p>
                    <a:p>
                      <a:pPr algn="l"/>
                      <a:endParaRPr 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11962326"/>
                  </a:ext>
                </a:extLst>
              </a:tr>
              <a:tr h="724940">
                <a:tc>
                  <a:txBody>
                    <a:bodyPr/>
                    <a:lstStyle/>
                    <a:p>
                      <a:pPr algn="l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Level of Innovation; </a:t>
                      </a:r>
                    </a:p>
                    <a:p>
                      <a:pPr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Occasionalism Social Media Posts- Marketing.</a:t>
                      </a:r>
                    </a:p>
                    <a:p>
                      <a:pPr algn="l"/>
                      <a:endParaRPr 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5526682"/>
                  </a:ext>
                </a:extLst>
              </a:tr>
              <a:tr h="724940">
                <a:tc>
                  <a:txBody>
                    <a:bodyPr/>
                    <a:lstStyle/>
                    <a:p>
                      <a:pPr algn="l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Customers protects laws;</a:t>
                      </a:r>
                    </a:p>
                    <a:p>
                      <a:pPr algn="l">
                        <a:buFont typeface="Courier New" panose="02070309020205020404" pitchFamily="49" charset="0"/>
                        <a:buChar char="o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Employment Regulations.</a:t>
                      </a:r>
                    </a:p>
                    <a:p>
                      <a:pPr algn="l"/>
                      <a:endParaRPr 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15300290"/>
                  </a:ext>
                </a:extLst>
              </a:tr>
              <a:tr h="1369331">
                <a:tc>
                  <a:txBody>
                    <a:bodyPr/>
                    <a:lstStyle/>
                    <a:p>
                      <a:pPr algn="l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Weather Change;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Policies.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endParaRPr lang="en-GB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endParaRPr lang="en-GB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Courier New" panose="02070309020205020404" pitchFamily="49" charset="0"/>
                        <a:buChar char="o"/>
                        <a:tabLst/>
                        <a:defRPr/>
                      </a:pPr>
                      <a:endParaRPr lang="en-GB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endParaRPr lang="en-U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0356104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756B3BC-65EE-4B6C-A4FF-1A534CBDD135}"/>
              </a:ext>
            </a:extLst>
          </p:cNvPr>
          <p:cNvSpPr txBox="1"/>
          <p:nvPr/>
        </p:nvSpPr>
        <p:spPr>
          <a:xfrm>
            <a:off x="2020358" y="115402"/>
            <a:ext cx="84994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PESTLE ANALYSIS: Green Haven Florists</a:t>
            </a:r>
            <a:br>
              <a:rPr lang="en-GB" sz="2400" dirty="0">
                <a:solidFill>
                  <a:srgbClr val="000000"/>
                </a:solidFill>
              </a:rPr>
            </a:br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AAF6FF-062E-0613-10C3-588EA39D68A0}"/>
              </a:ext>
            </a:extLst>
          </p:cNvPr>
          <p:cNvSpPr txBox="1"/>
          <p:nvPr/>
        </p:nvSpPr>
        <p:spPr>
          <a:xfrm>
            <a:off x="10519792" y="6373266"/>
            <a:ext cx="1577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*CIPD (2025)</a:t>
            </a:r>
          </a:p>
        </p:txBody>
      </p:sp>
    </p:spTree>
    <p:extLst>
      <p:ext uri="{BB962C8B-B14F-4D97-AF65-F5344CB8AC3E}">
        <p14:creationId xmlns:p14="http://schemas.microsoft.com/office/powerpoint/2010/main" val="1056940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D615F-41E6-6D4D-E129-4EDD66262A86}"/>
              </a:ext>
            </a:extLst>
          </p:cNvPr>
          <p:cNvSpPr txBox="1"/>
          <p:nvPr/>
        </p:nvSpPr>
        <p:spPr>
          <a:xfrm>
            <a:off x="10279453" y="3106959"/>
            <a:ext cx="1700458" cy="92333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atMod val="92000"/>
                  <a:lumMod val="12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Decline30% in store sales and footfall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ADBB1A0-BC0C-B492-39B9-2E144456305C}"/>
              </a:ext>
            </a:extLst>
          </p:cNvPr>
          <p:cNvCxnSpPr>
            <a:cxnSpLocks/>
          </p:cNvCxnSpPr>
          <p:nvPr/>
        </p:nvCxnSpPr>
        <p:spPr>
          <a:xfrm flipH="1" flipV="1">
            <a:off x="1707678" y="3397816"/>
            <a:ext cx="8580850" cy="803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E181BD5-9078-C8EA-A1B5-A8388E97296F}"/>
              </a:ext>
            </a:extLst>
          </p:cNvPr>
          <p:cNvCxnSpPr>
            <a:cxnSpLocks/>
          </p:cNvCxnSpPr>
          <p:nvPr/>
        </p:nvCxnSpPr>
        <p:spPr>
          <a:xfrm>
            <a:off x="7393316" y="1566971"/>
            <a:ext cx="1997768" cy="18967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ED843029-3B61-0DA5-0B1A-E00400E40FB0}"/>
              </a:ext>
            </a:extLst>
          </p:cNvPr>
          <p:cNvSpPr/>
          <p:nvPr/>
        </p:nvSpPr>
        <p:spPr>
          <a:xfrm>
            <a:off x="6853507" y="1137979"/>
            <a:ext cx="2537577" cy="395647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0A2EED-15BE-5996-9D73-C9663183EA16}"/>
              </a:ext>
            </a:extLst>
          </p:cNvPr>
          <p:cNvSpPr txBox="1"/>
          <p:nvPr/>
        </p:nvSpPr>
        <p:spPr>
          <a:xfrm>
            <a:off x="8598489" y="2443609"/>
            <a:ext cx="29530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Low social media engagement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27555D-732C-0501-4E9F-26EBBA4B29CF}"/>
              </a:ext>
            </a:extLst>
          </p:cNvPr>
          <p:cNvSpPr txBox="1"/>
          <p:nvPr/>
        </p:nvSpPr>
        <p:spPr>
          <a:xfrm>
            <a:off x="8011295" y="1718746"/>
            <a:ext cx="31970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Website Issues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33A8CD4-CF5B-10C4-BC2F-D3793EC13DD8}"/>
              </a:ext>
            </a:extLst>
          </p:cNvPr>
          <p:cNvCxnSpPr>
            <a:cxnSpLocks/>
          </p:cNvCxnSpPr>
          <p:nvPr/>
        </p:nvCxnSpPr>
        <p:spPr>
          <a:xfrm flipH="1">
            <a:off x="6775674" y="3548117"/>
            <a:ext cx="1603693" cy="17920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484D878-8F87-EF5C-D8CD-C47166327D6D}"/>
              </a:ext>
            </a:extLst>
          </p:cNvPr>
          <p:cNvCxnSpPr>
            <a:cxnSpLocks/>
          </p:cNvCxnSpPr>
          <p:nvPr/>
        </p:nvCxnSpPr>
        <p:spPr>
          <a:xfrm>
            <a:off x="4621168" y="1789451"/>
            <a:ext cx="1579216" cy="16395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55B3F05-C351-CA38-FE79-4291716D623D}"/>
              </a:ext>
            </a:extLst>
          </p:cNvPr>
          <p:cNvCxnSpPr>
            <a:cxnSpLocks/>
          </p:cNvCxnSpPr>
          <p:nvPr/>
        </p:nvCxnSpPr>
        <p:spPr>
          <a:xfrm flipH="1">
            <a:off x="2389603" y="3420869"/>
            <a:ext cx="3186498" cy="2357485"/>
          </a:xfrm>
          <a:prstGeom prst="line">
            <a:avLst/>
          </a:prstGeom>
          <a:ln>
            <a:solidFill>
              <a:schemeClr val="accent1">
                <a:shade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8EC024C-2D00-528E-9DC7-FF0D04131D38}"/>
              </a:ext>
            </a:extLst>
          </p:cNvPr>
          <p:cNvCxnSpPr>
            <a:cxnSpLocks/>
          </p:cNvCxnSpPr>
          <p:nvPr/>
        </p:nvCxnSpPr>
        <p:spPr>
          <a:xfrm>
            <a:off x="978037" y="1798652"/>
            <a:ext cx="2423024" cy="1614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3E9EA382-C517-947A-F981-C76F75D8346E}"/>
              </a:ext>
            </a:extLst>
          </p:cNvPr>
          <p:cNvSpPr txBox="1"/>
          <p:nvPr/>
        </p:nvSpPr>
        <p:spPr>
          <a:xfrm>
            <a:off x="5068335" y="2018982"/>
            <a:ext cx="1436612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Slow services</a:t>
            </a:r>
          </a:p>
          <a:p>
            <a:endParaRPr lang="en-US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4B85F49-51BE-F648-F9CB-72BA46BA9C03}"/>
              </a:ext>
            </a:extLst>
          </p:cNvPr>
          <p:cNvSpPr txBox="1"/>
          <p:nvPr/>
        </p:nvSpPr>
        <p:spPr>
          <a:xfrm>
            <a:off x="5656702" y="2614844"/>
            <a:ext cx="26821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Inefficiencies in processing orders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F030592B-B20D-9369-D5B1-90C824C511C0}"/>
              </a:ext>
            </a:extLst>
          </p:cNvPr>
          <p:cNvSpPr txBox="1"/>
          <p:nvPr/>
        </p:nvSpPr>
        <p:spPr>
          <a:xfrm>
            <a:off x="5663217" y="5061642"/>
            <a:ext cx="1914303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B2F95221-0EA0-D5C7-133D-34E1B6926F8C}"/>
              </a:ext>
            </a:extLst>
          </p:cNvPr>
          <p:cNvSpPr txBox="1"/>
          <p:nvPr/>
        </p:nvSpPr>
        <p:spPr>
          <a:xfrm>
            <a:off x="5768223" y="3758746"/>
            <a:ext cx="21018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Lack of Management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104FE33A-3322-2725-E339-F0B546A82C1B}"/>
              </a:ext>
            </a:extLst>
          </p:cNvPr>
          <p:cNvSpPr txBox="1"/>
          <p:nvPr/>
        </p:nvSpPr>
        <p:spPr>
          <a:xfrm>
            <a:off x="5923053" y="4416019"/>
            <a:ext cx="13575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Staffs Issues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477C2CB5-5EC7-6DD5-9051-499AD070C639}"/>
              </a:ext>
            </a:extLst>
          </p:cNvPr>
          <p:cNvSpPr txBox="1"/>
          <p:nvPr/>
        </p:nvSpPr>
        <p:spPr>
          <a:xfrm>
            <a:off x="1573979" y="5478551"/>
            <a:ext cx="2152862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BCF9E598-B4DC-4835-659F-C7D23E2135C8}"/>
              </a:ext>
            </a:extLst>
          </p:cNvPr>
          <p:cNvSpPr txBox="1"/>
          <p:nvPr/>
        </p:nvSpPr>
        <p:spPr>
          <a:xfrm>
            <a:off x="2430322" y="3672155"/>
            <a:ext cx="23854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Two Strong Competitors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ACC6C0D9-68A6-5349-2602-BC2492842692}"/>
              </a:ext>
            </a:extLst>
          </p:cNvPr>
          <p:cNvSpPr txBox="1"/>
          <p:nvPr/>
        </p:nvSpPr>
        <p:spPr>
          <a:xfrm>
            <a:off x="1732861" y="4204693"/>
            <a:ext cx="23936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Wide Delivery Coverage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67F0C9E4-7D9B-C9E8-67C7-D72DAB898E0A}"/>
              </a:ext>
            </a:extLst>
          </p:cNvPr>
          <p:cNvSpPr txBox="1"/>
          <p:nvPr/>
        </p:nvSpPr>
        <p:spPr>
          <a:xfrm>
            <a:off x="202250" y="1469408"/>
            <a:ext cx="2809423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 FEEDBACK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62A42E70-03D8-1E34-34D9-07BA3CD3681A}"/>
              </a:ext>
            </a:extLst>
          </p:cNvPr>
          <p:cNvSpPr txBox="1"/>
          <p:nvPr/>
        </p:nvSpPr>
        <p:spPr>
          <a:xfrm>
            <a:off x="1883873" y="2068119"/>
            <a:ext cx="28595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Complains about the Website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160E2402-1BDF-7569-B890-F306AE37EB22}"/>
              </a:ext>
            </a:extLst>
          </p:cNvPr>
          <p:cNvSpPr txBox="1"/>
          <p:nvPr/>
        </p:nvSpPr>
        <p:spPr>
          <a:xfrm>
            <a:off x="10074729" y="279065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67F8284-79C7-EC62-D0C0-52B177D159E8}"/>
              </a:ext>
            </a:extLst>
          </p:cNvPr>
          <p:cNvSpPr txBox="1"/>
          <p:nvPr/>
        </p:nvSpPr>
        <p:spPr>
          <a:xfrm>
            <a:off x="1573979" y="4720201"/>
            <a:ext cx="18806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Shopping Location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2767E306-1C46-0629-D104-7F0707976371}"/>
              </a:ext>
            </a:extLst>
          </p:cNvPr>
          <p:cNvSpPr txBox="1"/>
          <p:nvPr/>
        </p:nvSpPr>
        <p:spPr>
          <a:xfrm>
            <a:off x="2699335" y="2658732"/>
            <a:ext cx="24416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Issues with online orders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DA434BCC-174C-C86B-730F-D3A24DDF8517}"/>
              </a:ext>
            </a:extLst>
          </p:cNvPr>
          <p:cNvSpPr txBox="1"/>
          <p:nvPr/>
        </p:nvSpPr>
        <p:spPr>
          <a:xfrm>
            <a:off x="4063514" y="1386256"/>
            <a:ext cx="1680781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OPERATIONS</a:t>
            </a: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61D51DC6-5459-3296-33E9-CA04A997BE99}"/>
              </a:ext>
            </a:extLst>
          </p:cNvPr>
          <p:cNvCxnSpPr>
            <a:cxnSpLocks/>
          </p:cNvCxnSpPr>
          <p:nvPr/>
        </p:nvCxnSpPr>
        <p:spPr>
          <a:xfrm flipV="1">
            <a:off x="1874542" y="2357977"/>
            <a:ext cx="2781640" cy="26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1180B6F0-63EF-5E00-4C64-2CADB883E78D}"/>
              </a:ext>
            </a:extLst>
          </p:cNvPr>
          <p:cNvCxnSpPr>
            <a:cxnSpLocks/>
          </p:cNvCxnSpPr>
          <p:nvPr/>
        </p:nvCxnSpPr>
        <p:spPr>
          <a:xfrm>
            <a:off x="2773224" y="3012273"/>
            <a:ext cx="2525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7D03AD26-6C6B-F744-C17F-4138142FABF7}"/>
              </a:ext>
            </a:extLst>
          </p:cNvPr>
          <p:cNvCxnSpPr/>
          <p:nvPr/>
        </p:nvCxnSpPr>
        <p:spPr>
          <a:xfrm>
            <a:off x="5141029" y="2357977"/>
            <a:ext cx="14079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2A4DA481-0D5D-806B-F9CA-3D6E76846CF6}"/>
              </a:ext>
            </a:extLst>
          </p:cNvPr>
          <p:cNvCxnSpPr>
            <a:cxnSpLocks/>
          </p:cNvCxnSpPr>
          <p:nvPr/>
        </p:nvCxnSpPr>
        <p:spPr>
          <a:xfrm>
            <a:off x="5985320" y="3199619"/>
            <a:ext cx="23534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93575D6B-057F-7886-E40D-1A9EC9C65E83}"/>
              </a:ext>
            </a:extLst>
          </p:cNvPr>
          <p:cNvCxnSpPr/>
          <p:nvPr/>
        </p:nvCxnSpPr>
        <p:spPr>
          <a:xfrm>
            <a:off x="8044869" y="2127998"/>
            <a:ext cx="20298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AAF6E285-2383-5F9F-ECA5-69BA8B572ECC}"/>
              </a:ext>
            </a:extLst>
          </p:cNvPr>
          <p:cNvCxnSpPr/>
          <p:nvPr/>
        </p:nvCxnSpPr>
        <p:spPr>
          <a:xfrm>
            <a:off x="8646442" y="2782163"/>
            <a:ext cx="20298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0045BF91-ED92-A662-B124-83921DA8F489}"/>
              </a:ext>
            </a:extLst>
          </p:cNvPr>
          <p:cNvCxnSpPr/>
          <p:nvPr/>
        </p:nvCxnSpPr>
        <p:spPr>
          <a:xfrm>
            <a:off x="5838577" y="4097300"/>
            <a:ext cx="20298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52B90425-70C0-D09E-514B-5D59522B287B}"/>
              </a:ext>
            </a:extLst>
          </p:cNvPr>
          <p:cNvCxnSpPr>
            <a:cxnSpLocks/>
          </p:cNvCxnSpPr>
          <p:nvPr/>
        </p:nvCxnSpPr>
        <p:spPr>
          <a:xfrm>
            <a:off x="5720198" y="4755393"/>
            <a:ext cx="16083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3772BBEF-6D86-D36B-BDCA-969178E19552}"/>
              </a:ext>
            </a:extLst>
          </p:cNvPr>
          <p:cNvCxnSpPr>
            <a:cxnSpLocks/>
          </p:cNvCxnSpPr>
          <p:nvPr/>
        </p:nvCxnSpPr>
        <p:spPr>
          <a:xfrm>
            <a:off x="2423122" y="4048820"/>
            <a:ext cx="22201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E4B2D2C0-788F-E66F-574C-F4D876BC8FFA}"/>
              </a:ext>
            </a:extLst>
          </p:cNvPr>
          <p:cNvCxnSpPr>
            <a:cxnSpLocks/>
          </p:cNvCxnSpPr>
          <p:nvPr/>
        </p:nvCxnSpPr>
        <p:spPr>
          <a:xfrm>
            <a:off x="1707678" y="4537769"/>
            <a:ext cx="22751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EB504E21-D387-5575-BCD7-67303BD3B641}"/>
              </a:ext>
            </a:extLst>
          </p:cNvPr>
          <p:cNvCxnSpPr>
            <a:cxnSpLocks/>
          </p:cNvCxnSpPr>
          <p:nvPr/>
        </p:nvCxnSpPr>
        <p:spPr>
          <a:xfrm>
            <a:off x="1573979" y="5072531"/>
            <a:ext cx="1628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>
            <a:extLst>
              <a:ext uri="{FF2B5EF4-FFF2-40B4-BE49-F238E27FC236}">
                <a16:creationId xmlns:a16="http://schemas.microsoft.com/office/drawing/2014/main" id="{280B6E13-8F14-10BF-83E2-7798E8F89E2C}"/>
              </a:ext>
            </a:extLst>
          </p:cNvPr>
          <p:cNvSpPr txBox="1"/>
          <p:nvPr/>
        </p:nvSpPr>
        <p:spPr>
          <a:xfrm>
            <a:off x="7504360" y="6353251"/>
            <a:ext cx="40118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*</a:t>
            </a:r>
            <a:r>
              <a:rPr lang="en-GB" sz="1600" dirty="0">
                <a:latin typeface="Arial"/>
                <a:ea typeface="Roboto"/>
                <a:cs typeface="Roboto"/>
              </a:rPr>
              <a:t> University of Oxford Focus Team (2020)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37806" y="1645920"/>
            <a:ext cx="9466806" cy="4370832"/>
          </a:xfrm>
        </p:spPr>
        <p:txBody>
          <a:bodyPr>
            <a:noAutofit/>
          </a:bodyPr>
          <a:lstStyle/>
          <a:p>
            <a:pPr algn="just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identify the problems using the PESTLE, Fishbone and 5W2H, I concluded that Green Haven Florist needs to improve their engagement on social media, be able to do online order and deliveries to increase sales.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92500" lnSpcReduction="20000"/>
          </a:bodyPr>
          <a:lstStyle/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British Business Bank plc (2025) </a:t>
            </a:r>
            <a:r>
              <a:rPr lang="en-GB" sz="16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How to make business decisions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[online]. Available at: 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http://www.british-business-bank.co.uk/business-guidance/guidance-articles/business-essentials/how-to-make-business-decisions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(Accessed: 8 November 2025)</a:t>
            </a:r>
          </a:p>
          <a:p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CIPD (2025) </a:t>
            </a:r>
            <a:r>
              <a:rPr lang="en-GB" sz="16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PESTLE 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analysis factsheet. Available at: 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http://www.cipd.org/uk/knowledge/factsheets/pestle-analysis-factsheet/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(Accessed:7 November 2025</a:t>
            </a:r>
            <a:r>
              <a:rPr lang="en-GB" sz="1600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)</a:t>
            </a:r>
          </a:p>
          <a:p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Havard Business School Online (2023) </a:t>
            </a:r>
            <a:r>
              <a:rPr lang="en-GB" sz="16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Problem Solving Skills Essential for Leadership Success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[ online]. Available at: 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http://online.hbs.edu/blog/post/problem-solving-in-business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(Accessed: 8 November 2025)</a:t>
            </a:r>
          </a:p>
          <a:p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Luo, L., Hong, Q. and Zhong, M. (2024) ‘</a:t>
            </a:r>
            <a:r>
              <a:rPr lang="en-GB" sz="16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The application of 5W2H management model in the construction of enterprise economic and strategic management system. Applied Mathematics and Nonlinear Sciences, 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9 (1), pp. 1-20. Available at: 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http://doi.org/10.2478/amns-2024-0776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(Accessed: 8 November 2025).</a:t>
            </a:r>
          </a:p>
          <a:p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University of Oxford Focus Team (2020) </a:t>
            </a:r>
            <a:r>
              <a:rPr lang="en-GB" sz="16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Fishbone Cause and Effect Tool 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[PDF]. Oxford: University of Oxford. Available at: 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http://focus.admin.ox.ac.uk/files/fishbonecauseandeffectpdf</a:t>
            </a:r>
            <a:r>
              <a:rPr lang="en-GB" sz="16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(Accessed: 8 November 2025).</a:t>
            </a:r>
          </a:p>
          <a:p>
            <a:endParaRPr lang="en-GB" sz="1600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43" name="Group 1242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44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45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46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47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48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49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50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51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52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53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54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55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257" name="Group 1256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258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59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0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1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2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3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4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5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6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7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8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9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271" name="Rectangle 1270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73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275" name="Rectangle 1274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" name="Picture 1125" descr="Infinite question marks in 3D rendering">
            <a:extLst>
              <a:ext uri="{FF2B5EF4-FFF2-40B4-BE49-F238E27FC236}">
                <a16:creationId xmlns:a16="http://schemas.microsoft.com/office/drawing/2014/main" id="{9D39B9EA-D547-8DE0-2EC1-B99E12EEAEE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pattFill prst="pct80">
            <a:fgClr>
              <a:schemeClr val="accent2">
                <a:lumMod val="40000"/>
                <a:lumOff val="60000"/>
              </a:schemeClr>
            </a:fgClr>
            <a:bgClr>
              <a:schemeClr val="bg1"/>
            </a:bgClr>
          </a:patt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				</a:t>
            </a: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QUESTIONS?</a:t>
            </a:r>
          </a:p>
        </p:txBody>
      </p:sp>
      <p:grpSp>
        <p:nvGrpSpPr>
          <p:cNvPr id="1277" name="Group 1276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278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79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0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1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2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3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4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5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6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7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8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9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291" name="Rectangle 1290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93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8A684D-5524-70E2-F834-120FC2CA5BC7}"/>
              </a:ext>
            </a:extLst>
          </p:cNvPr>
          <p:cNvSpPr txBox="1"/>
          <p:nvPr/>
        </p:nvSpPr>
        <p:spPr>
          <a:xfrm>
            <a:off x="2984599" y="1338621"/>
            <a:ext cx="82914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12494</TotalTime>
  <Words>700</Words>
  <Application>Microsoft Macintosh PowerPoint</Application>
  <PresentationFormat>Widescreen</PresentationFormat>
  <Paragraphs>101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Courier New</vt:lpstr>
      <vt:lpstr>Roboto</vt:lpstr>
      <vt:lpstr>Wingdings 3</vt:lpstr>
      <vt:lpstr>Wisp</vt:lpstr>
      <vt:lpstr>   MODULE NAME: PROBLEM SOLVING AND DECISION MAKING MODULE CODE: LCLM4004  STUDENT NAME: Rayane Cesconetto da Costa STUDENT ID: 2440636 LECTURER: Olusoyi Richard Ashaye    Assignment 1: Presentation Date: 15 November 2025</vt:lpstr>
      <vt:lpstr>OVERVIEW</vt:lpstr>
      <vt:lpstr>INTRODUCTION</vt:lpstr>
      <vt:lpstr>COMPANY BACKGROUND</vt:lpstr>
      <vt:lpstr>PowerPoint Presentation</vt:lpstr>
      <vt:lpstr>PowerPoint Presentation</vt:lpstr>
      <vt:lpstr>Cause and Effect Analysis: Fishbone Diagram </vt:lpstr>
      <vt:lpstr>CONCLUSION</vt:lpstr>
      <vt:lpstr>REFERENCES </vt:lpstr>
      <vt:lpstr>   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Rayane Cesconetto Da Costa (2440636)</cp:lastModifiedBy>
  <cp:revision>94</cp:revision>
  <dcterms:created xsi:type="dcterms:W3CDTF">2024-10-08T15:58:04Z</dcterms:created>
  <dcterms:modified xsi:type="dcterms:W3CDTF">2025-11-09T20:56:43Z</dcterms:modified>
</cp:coreProperties>
</file>