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sldIdLst>
    <p:sldId id="256" r:id="rId3"/>
    <p:sldId id="259" r:id="rId4"/>
    <p:sldId id="264" r:id="rId5"/>
    <p:sldId id="257" r:id="rId6"/>
    <p:sldId id="258" r:id="rId7"/>
    <p:sldId id="260" r:id="rId8"/>
    <p:sldId id="262" r:id="rId9"/>
    <p:sldId id="263" r:id="rId10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D0D2C3-562B-4E38-9F48-03A80D8631C9}" v="397" dt="2022-02-27T23:42:10.5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microsoft.com/office/2015/10/relationships/revisionInfo" Target="revisionInfo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71894D-8CD8-46AD-8757-FE8B82699795}" type="doc">
      <dgm:prSet loTypeId="urn:microsoft.com/office/officeart/2005/8/layout/chevron1" loCatId="process" qsTypeId="urn:microsoft.com/office/officeart/2005/8/quickstyle/simple1" qsCatId="simple" csTypeId="urn:microsoft.com/office/officeart/2005/8/colors/colorful1" csCatId="colorful" phldr="1"/>
      <dgm:spPr/>
    </dgm:pt>
    <dgm:pt modelId="{CBB93FC5-CB92-4640-AE79-1769A051BFEC}">
      <dgm:prSet phldrT="[Text]" phldr="0"/>
      <dgm:spPr/>
      <dgm:t>
        <a:bodyPr/>
        <a:lstStyle/>
        <a:p>
          <a:r>
            <a:rPr lang="ro-RO" dirty="0">
              <a:latin typeface="Calibri Light" panose="020F0302020204030204"/>
            </a:rPr>
            <a:t>1954</a:t>
          </a:r>
          <a:endParaRPr lang="ro-RO" dirty="0"/>
        </a:p>
      </dgm:t>
    </dgm:pt>
    <dgm:pt modelId="{9A7E145A-74C4-47C2-96F2-878644F725C0}" type="parTrans" cxnId="{A816F641-7C21-4902-92C1-8B320454F3F6}">
      <dgm:prSet/>
      <dgm:spPr/>
    </dgm:pt>
    <dgm:pt modelId="{BAE058DD-C026-4C2C-A7FC-FA467BE7FDAD}" type="sibTrans" cxnId="{A816F641-7C21-4902-92C1-8B320454F3F6}">
      <dgm:prSet/>
      <dgm:spPr/>
    </dgm:pt>
    <dgm:pt modelId="{E17D86EA-E298-422A-845B-2ED790E28370}">
      <dgm:prSet phldrT="[Text]" phldr="0"/>
      <dgm:spPr/>
      <dgm:t>
        <a:bodyPr/>
        <a:lstStyle/>
        <a:p>
          <a:r>
            <a:rPr lang="ro-RO" dirty="0">
              <a:latin typeface="Calibri Light" panose="020F0302020204030204"/>
            </a:rPr>
            <a:t>1999</a:t>
          </a:r>
          <a:endParaRPr lang="ro-RO" dirty="0"/>
        </a:p>
      </dgm:t>
    </dgm:pt>
    <dgm:pt modelId="{77D509CD-7726-494F-B69B-0C182DB5E136}" type="parTrans" cxnId="{11E48CF5-2404-4C1A-AECD-BA76F9390980}">
      <dgm:prSet/>
      <dgm:spPr/>
    </dgm:pt>
    <dgm:pt modelId="{D7CF3AB9-0073-43DB-A474-18E142F1D5F6}" type="sibTrans" cxnId="{11E48CF5-2404-4C1A-AECD-BA76F9390980}">
      <dgm:prSet/>
      <dgm:spPr/>
    </dgm:pt>
    <dgm:pt modelId="{671BB86B-8EC5-426B-8C10-1D1CD4F794E9}">
      <dgm:prSet phldrT="[Text]" phldr="0"/>
      <dgm:spPr/>
      <dgm:t>
        <a:bodyPr/>
        <a:lstStyle/>
        <a:p>
          <a:r>
            <a:rPr lang="ro-RO" dirty="0">
              <a:latin typeface="Calibri Light" panose="020F0302020204030204"/>
            </a:rPr>
            <a:t>2021-2022</a:t>
          </a:r>
          <a:endParaRPr lang="ro-RO" dirty="0"/>
        </a:p>
      </dgm:t>
    </dgm:pt>
    <dgm:pt modelId="{96A895F5-5AE5-412D-895E-34AD10408CA0}" type="parTrans" cxnId="{612A5709-1601-4634-8DCB-E2E1A3A54BE4}">
      <dgm:prSet/>
      <dgm:spPr/>
    </dgm:pt>
    <dgm:pt modelId="{B301E92B-8B60-4817-8720-DDA1F933862C}" type="sibTrans" cxnId="{612A5709-1601-4634-8DCB-E2E1A3A54BE4}">
      <dgm:prSet/>
      <dgm:spPr/>
    </dgm:pt>
    <dgm:pt modelId="{05ACA757-35B7-40D1-968D-45691638F5DB}" type="pres">
      <dgm:prSet presAssocID="{6871894D-8CD8-46AD-8757-FE8B82699795}" presName="Name0" presStyleCnt="0">
        <dgm:presLayoutVars>
          <dgm:dir/>
          <dgm:animLvl val="lvl"/>
          <dgm:resizeHandles val="exact"/>
        </dgm:presLayoutVars>
      </dgm:prSet>
      <dgm:spPr/>
    </dgm:pt>
    <dgm:pt modelId="{C7D61A4F-1E01-440B-BB69-91D2402BE9BA}" type="pres">
      <dgm:prSet presAssocID="{CBB93FC5-CB92-4640-AE79-1769A051BFEC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432CB67-29BA-4BD0-8ECE-78CEC1377A4B}" type="pres">
      <dgm:prSet presAssocID="{BAE058DD-C026-4C2C-A7FC-FA467BE7FDAD}" presName="parTxOnlySpace" presStyleCnt="0"/>
      <dgm:spPr/>
    </dgm:pt>
    <dgm:pt modelId="{5EBCC2B0-4757-47A2-A4CE-B2AABCA217F6}" type="pres">
      <dgm:prSet presAssocID="{E17D86EA-E298-422A-845B-2ED790E28370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473B95E5-2EBE-4AED-826F-C9EE2DC90AD7}" type="pres">
      <dgm:prSet presAssocID="{D7CF3AB9-0073-43DB-A474-18E142F1D5F6}" presName="parTxOnlySpace" presStyleCnt="0"/>
      <dgm:spPr/>
    </dgm:pt>
    <dgm:pt modelId="{7E52D94B-B3BA-48F5-B882-172256D2B200}" type="pres">
      <dgm:prSet presAssocID="{671BB86B-8EC5-426B-8C10-1D1CD4F794E9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612A5709-1601-4634-8DCB-E2E1A3A54BE4}" srcId="{6871894D-8CD8-46AD-8757-FE8B82699795}" destId="{671BB86B-8EC5-426B-8C10-1D1CD4F794E9}" srcOrd="2" destOrd="0" parTransId="{96A895F5-5AE5-412D-895E-34AD10408CA0}" sibTransId="{B301E92B-8B60-4817-8720-DDA1F933862C}"/>
    <dgm:cxn modelId="{86B64861-1EEC-40F4-80D4-F2D6FB073A60}" type="presOf" srcId="{6871894D-8CD8-46AD-8757-FE8B82699795}" destId="{05ACA757-35B7-40D1-968D-45691638F5DB}" srcOrd="0" destOrd="0" presId="urn:microsoft.com/office/officeart/2005/8/layout/chevron1"/>
    <dgm:cxn modelId="{A816F641-7C21-4902-92C1-8B320454F3F6}" srcId="{6871894D-8CD8-46AD-8757-FE8B82699795}" destId="{CBB93FC5-CB92-4640-AE79-1769A051BFEC}" srcOrd="0" destOrd="0" parTransId="{9A7E145A-74C4-47C2-96F2-878644F725C0}" sibTransId="{BAE058DD-C026-4C2C-A7FC-FA467BE7FDAD}"/>
    <dgm:cxn modelId="{923FF889-1061-42BB-AA47-0ACE341C96D6}" type="presOf" srcId="{E17D86EA-E298-422A-845B-2ED790E28370}" destId="{5EBCC2B0-4757-47A2-A4CE-B2AABCA217F6}" srcOrd="0" destOrd="0" presId="urn:microsoft.com/office/officeart/2005/8/layout/chevron1"/>
    <dgm:cxn modelId="{11E48CF5-2404-4C1A-AECD-BA76F9390980}" srcId="{6871894D-8CD8-46AD-8757-FE8B82699795}" destId="{E17D86EA-E298-422A-845B-2ED790E28370}" srcOrd="1" destOrd="0" parTransId="{77D509CD-7726-494F-B69B-0C182DB5E136}" sibTransId="{D7CF3AB9-0073-43DB-A474-18E142F1D5F6}"/>
    <dgm:cxn modelId="{65E12AF9-B7F1-4C73-9DB4-4E25951D8CEE}" type="presOf" srcId="{671BB86B-8EC5-426B-8C10-1D1CD4F794E9}" destId="{7E52D94B-B3BA-48F5-B882-172256D2B200}" srcOrd="0" destOrd="0" presId="urn:microsoft.com/office/officeart/2005/8/layout/chevron1"/>
    <dgm:cxn modelId="{E420DCFB-B152-406B-9BBE-D300193615CD}" type="presOf" srcId="{CBB93FC5-CB92-4640-AE79-1769A051BFEC}" destId="{C7D61A4F-1E01-440B-BB69-91D2402BE9BA}" srcOrd="0" destOrd="0" presId="urn:microsoft.com/office/officeart/2005/8/layout/chevron1"/>
    <dgm:cxn modelId="{D07E289F-F254-4D70-B6CC-0B36F863659D}" type="presParOf" srcId="{05ACA757-35B7-40D1-968D-45691638F5DB}" destId="{C7D61A4F-1E01-440B-BB69-91D2402BE9BA}" srcOrd="0" destOrd="0" presId="urn:microsoft.com/office/officeart/2005/8/layout/chevron1"/>
    <dgm:cxn modelId="{5F5CD075-75CE-4766-9B0D-AF6241C6A347}" type="presParOf" srcId="{05ACA757-35B7-40D1-968D-45691638F5DB}" destId="{A432CB67-29BA-4BD0-8ECE-78CEC1377A4B}" srcOrd="1" destOrd="0" presId="urn:microsoft.com/office/officeart/2005/8/layout/chevron1"/>
    <dgm:cxn modelId="{225C33EF-E359-4B4D-8E9E-DF59BC55588E}" type="presParOf" srcId="{05ACA757-35B7-40D1-968D-45691638F5DB}" destId="{5EBCC2B0-4757-47A2-A4CE-B2AABCA217F6}" srcOrd="2" destOrd="0" presId="urn:microsoft.com/office/officeart/2005/8/layout/chevron1"/>
    <dgm:cxn modelId="{A9295124-20EE-49BF-8499-EFEEF0712463}" type="presParOf" srcId="{05ACA757-35B7-40D1-968D-45691638F5DB}" destId="{473B95E5-2EBE-4AED-826F-C9EE2DC90AD7}" srcOrd="3" destOrd="0" presId="urn:microsoft.com/office/officeart/2005/8/layout/chevron1"/>
    <dgm:cxn modelId="{F8ECC55F-AF8A-4A34-B9C0-D4B4ADDF4F90}" type="presParOf" srcId="{05ACA757-35B7-40D1-968D-45691638F5DB}" destId="{7E52D94B-B3BA-48F5-B882-172256D2B200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D61A4F-1E01-440B-BB69-91D2402BE9BA}">
      <dsp:nvSpPr>
        <dsp:cNvPr id="0" name=""/>
        <dsp:cNvSpPr/>
      </dsp:nvSpPr>
      <dsp:spPr>
        <a:xfrm>
          <a:off x="1781" y="1825973"/>
          <a:ext cx="2170735" cy="868294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37338" rIns="37338" bIns="373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800" kern="1200" dirty="0">
              <a:latin typeface="Calibri Light" panose="020F0302020204030204"/>
            </a:rPr>
            <a:t>1954</a:t>
          </a:r>
          <a:endParaRPr lang="ro-RO" sz="2800" kern="1200" dirty="0"/>
        </a:p>
      </dsp:txBody>
      <dsp:txXfrm>
        <a:off x="435928" y="1825973"/>
        <a:ext cx="1302441" cy="868294"/>
      </dsp:txXfrm>
    </dsp:sp>
    <dsp:sp modelId="{5EBCC2B0-4757-47A2-A4CE-B2AABCA217F6}">
      <dsp:nvSpPr>
        <dsp:cNvPr id="0" name=""/>
        <dsp:cNvSpPr/>
      </dsp:nvSpPr>
      <dsp:spPr>
        <a:xfrm>
          <a:off x="1955443" y="1825973"/>
          <a:ext cx="2170735" cy="86829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37338" rIns="37338" bIns="373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800" kern="1200" dirty="0">
              <a:latin typeface="Calibri Light" panose="020F0302020204030204"/>
            </a:rPr>
            <a:t>1999</a:t>
          </a:r>
          <a:endParaRPr lang="ro-RO" sz="2800" kern="1200" dirty="0"/>
        </a:p>
      </dsp:txBody>
      <dsp:txXfrm>
        <a:off x="2389590" y="1825973"/>
        <a:ext cx="1302441" cy="868294"/>
      </dsp:txXfrm>
    </dsp:sp>
    <dsp:sp modelId="{7E52D94B-B3BA-48F5-B882-172256D2B200}">
      <dsp:nvSpPr>
        <dsp:cNvPr id="0" name=""/>
        <dsp:cNvSpPr/>
      </dsp:nvSpPr>
      <dsp:spPr>
        <a:xfrm>
          <a:off x="3909105" y="1825973"/>
          <a:ext cx="2170735" cy="868294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37338" rIns="37338" bIns="373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800" kern="1200" dirty="0">
              <a:latin typeface="Calibri Light" panose="020F0302020204030204"/>
            </a:rPr>
            <a:t>2021-2022</a:t>
          </a:r>
          <a:endParaRPr lang="ro-RO" sz="2800" kern="1200" dirty="0"/>
        </a:p>
      </dsp:txBody>
      <dsp:txXfrm>
        <a:off x="4343252" y="1825973"/>
        <a:ext cx="1302441" cy="8682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881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675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007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99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52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704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130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035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978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014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2433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393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27.02.2022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4600755" y="130326"/>
            <a:ext cx="7663132" cy="2646392"/>
          </a:xfrm>
        </p:spPr>
        <p:txBody>
          <a:bodyPr>
            <a:normAutofit fontScale="90000"/>
          </a:bodyPr>
          <a:lstStyle/>
          <a:p>
            <a:r>
              <a:rPr lang="ro-RO" dirty="0">
                <a:ea typeface="+mj-lt"/>
                <a:cs typeface="+mj-lt"/>
              </a:rPr>
              <a:t>HOW DO WE USE TECHNOLOGY TO COLLABORATE AT UWTSD?</a:t>
            </a:r>
            <a:endParaRPr lang="ro-RO" dirty="0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6829245" y="3242605"/>
            <a:ext cx="5032076" cy="20151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dirty="0">
                <a:ea typeface="+mn-lt"/>
                <a:cs typeface="+mn-lt"/>
              </a:rPr>
              <a:t>Group </a:t>
            </a:r>
            <a:r>
              <a:rPr lang="ro-RO" dirty="0" err="1">
                <a:ea typeface="+mn-lt"/>
                <a:cs typeface="+mn-lt"/>
              </a:rPr>
              <a:t>presentation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Elizabeth</a:t>
            </a:r>
            <a:r>
              <a:rPr lang="ro-RO" dirty="0">
                <a:ea typeface="+mn-lt"/>
                <a:cs typeface="+mn-lt"/>
              </a:rPr>
              <a:t> 2119449, Eva 2119952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Gianina 2123665Digital </a:t>
            </a:r>
            <a:r>
              <a:rPr lang="ro-RO" dirty="0" err="1">
                <a:ea typeface="+mn-lt"/>
                <a:cs typeface="+mn-lt"/>
              </a:rPr>
              <a:t>skills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Research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methods</a:t>
            </a:r>
            <a:r>
              <a:rPr lang="ro-RO" dirty="0">
                <a:ea typeface="+mn-lt"/>
                <a:cs typeface="+mn-lt"/>
              </a:rPr>
              <a:t> BMSW4003Lecturer's </a:t>
            </a:r>
            <a:r>
              <a:rPr lang="ro-RO" dirty="0" err="1">
                <a:ea typeface="+mn-lt"/>
                <a:cs typeface="+mn-lt"/>
              </a:rPr>
              <a:t>name</a:t>
            </a:r>
            <a:r>
              <a:rPr lang="ro-RO" dirty="0">
                <a:ea typeface="+mn-lt"/>
                <a:cs typeface="+mn-lt"/>
              </a:rPr>
              <a:t>: </a:t>
            </a:r>
            <a:r>
              <a:rPr lang="ro-RO" dirty="0" err="1">
                <a:ea typeface="+mn-lt"/>
                <a:cs typeface="+mn-lt"/>
              </a:rPr>
              <a:t>Abdi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Raham</a:t>
            </a:r>
            <a:endParaRPr lang="ro-RO" dirty="0" err="1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F4549D72-A8D1-4855-8FA1-3675BA0190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14" y="346494"/>
            <a:ext cx="5618671" cy="563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492FF88-7936-475C-B87B-602E59B46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dirty="0">
                <a:ea typeface="+mj-lt"/>
                <a:cs typeface="+mj-lt"/>
              </a:rPr>
              <a:t>ARE STAFF AND STUDENT SCONFIDENT IN USING TECHNOLOGY TO COLLABORATE?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F1448D7-C1C1-4431-B8B8-027CBA090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7905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Nomogramă 17">
            <a:extLst>
              <a:ext uri="{FF2B5EF4-FFF2-40B4-BE49-F238E27FC236}">
                <a16:creationId xmlns:a16="http://schemas.microsoft.com/office/drawing/2014/main" id="{AA07F6D6-FD15-4F0E-986E-9D354843BC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6743044"/>
              </p:ext>
            </p:extLst>
          </p:nvPr>
        </p:nvGraphicFramePr>
        <p:xfrm>
          <a:off x="4013594" y="1553474"/>
          <a:ext cx="6081623" cy="4520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5" name="Dreptunghi 74">
            <a:extLst>
              <a:ext uri="{FF2B5EF4-FFF2-40B4-BE49-F238E27FC236}">
                <a16:creationId xmlns:a16="http://schemas.microsoft.com/office/drawing/2014/main" id="{5DC6EDCF-B3D8-4048-89DA-BE0529B6DF76}"/>
              </a:ext>
            </a:extLst>
          </p:cNvPr>
          <p:cNvSpPr/>
          <p:nvPr/>
        </p:nvSpPr>
        <p:spPr>
          <a:xfrm>
            <a:off x="4186816" y="4707226"/>
            <a:ext cx="1509622" cy="1624639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ro-RO" sz="1200" dirty="0" err="1">
                <a:latin typeface="Arial"/>
                <a:ea typeface="+mn-lt"/>
                <a:cs typeface="+mn-lt"/>
              </a:rPr>
              <a:t>Unimate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By</a:t>
            </a:r>
            <a:r>
              <a:rPr lang="ro-RO" sz="1200" dirty="0">
                <a:latin typeface="Arial"/>
                <a:ea typeface="+mn-lt"/>
                <a:cs typeface="+mn-lt"/>
              </a:rPr>
              <a:t> George </a:t>
            </a:r>
            <a:r>
              <a:rPr lang="ro-RO" sz="1200" dirty="0" err="1">
                <a:latin typeface="Arial"/>
                <a:ea typeface="+mn-lt"/>
                <a:cs typeface="+mn-lt"/>
              </a:rPr>
              <a:t>C.Devol</a:t>
            </a:r>
            <a:r>
              <a:rPr lang="ro-RO" sz="1200" dirty="0">
                <a:latin typeface="Arial"/>
                <a:ea typeface="+mn-lt"/>
                <a:cs typeface="+mn-lt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r>
              <a:rPr lang="ro-RO" sz="1200" dirty="0">
                <a:latin typeface="Arial"/>
                <a:ea typeface="+mn-lt"/>
                <a:cs typeface="+mn-lt"/>
              </a:rPr>
              <a:t>”For </a:t>
            </a:r>
            <a:r>
              <a:rPr lang="ro-RO" sz="1200" dirty="0" err="1">
                <a:latin typeface="Arial"/>
                <a:ea typeface="+mn-lt"/>
                <a:cs typeface="+mn-lt"/>
              </a:rPr>
              <a:t>the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next</a:t>
            </a:r>
            <a:r>
              <a:rPr lang="ro-RO" sz="1200" dirty="0">
                <a:latin typeface="Arial"/>
                <a:ea typeface="+mn-lt"/>
                <a:cs typeface="+mn-lt"/>
              </a:rPr>
              <a:t> decade, </a:t>
            </a:r>
            <a:r>
              <a:rPr lang="ro-RO" sz="1200" dirty="0" err="1">
                <a:latin typeface="Arial"/>
                <a:ea typeface="+mn-lt"/>
                <a:cs typeface="+mn-lt"/>
              </a:rPr>
              <a:t>he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attempted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to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sell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his</a:t>
            </a:r>
            <a:r>
              <a:rPr lang="ro-RO" sz="1200" dirty="0">
                <a:latin typeface="Arial"/>
                <a:ea typeface="+mn-lt"/>
                <a:cs typeface="+mn-lt"/>
              </a:rPr>
              <a:t> product in </a:t>
            </a:r>
            <a:r>
              <a:rPr lang="ro-RO" sz="1200" dirty="0" err="1">
                <a:latin typeface="Arial"/>
                <a:ea typeface="+mn-lt"/>
                <a:cs typeface="+mn-lt"/>
              </a:rPr>
              <a:t>the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industry,but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did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not</a:t>
            </a:r>
            <a:r>
              <a:rPr lang="ro-RO" sz="1200" dirty="0">
                <a:latin typeface="Arial"/>
                <a:ea typeface="+mn-lt"/>
                <a:cs typeface="+mn-lt"/>
              </a:rPr>
              <a:t> </a:t>
            </a:r>
            <a:r>
              <a:rPr lang="ro-RO" sz="1200" dirty="0" err="1">
                <a:latin typeface="Arial"/>
                <a:ea typeface="+mn-lt"/>
                <a:cs typeface="+mn-lt"/>
              </a:rPr>
              <a:t>succeed</a:t>
            </a:r>
            <a:r>
              <a:rPr lang="ro-RO" sz="1200" dirty="0">
                <a:latin typeface="Arial"/>
                <a:ea typeface="+mn-lt"/>
                <a:cs typeface="+mn-lt"/>
              </a:rPr>
              <a:t>.”</a:t>
            </a:r>
            <a:endParaRPr lang="en-US" sz="1200" dirty="0">
              <a:latin typeface="Arial"/>
              <a:ea typeface="+mn-lt"/>
              <a:cs typeface="+mn-lt"/>
            </a:endParaRPr>
          </a:p>
        </p:txBody>
      </p:sp>
      <p:sp>
        <p:nvSpPr>
          <p:cNvPr id="128" name="Dreptunghi 127">
            <a:extLst>
              <a:ext uri="{FF2B5EF4-FFF2-40B4-BE49-F238E27FC236}">
                <a16:creationId xmlns:a16="http://schemas.microsoft.com/office/drawing/2014/main" id="{5C89ACFD-7D15-42B8-AFDD-6B935D1837B1}"/>
              </a:ext>
            </a:extLst>
          </p:cNvPr>
          <p:cNvSpPr/>
          <p:nvPr/>
        </p:nvSpPr>
        <p:spPr>
          <a:xfrm>
            <a:off x="6144318" y="1498890"/>
            <a:ext cx="1423358" cy="155275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 sz="1100" dirty="0" err="1">
                <a:latin typeface="Arial"/>
                <a:cs typeface="Calibri"/>
              </a:rPr>
              <a:t>Aibo</a:t>
            </a:r>
            <a:r>
              <a:rPr lang="ro-RO" sz="1100" dirty="0">
                <a:latin typeface="Arial"/>
                <a:cs typeface="Calibri"/>
              </a:rPr>
              <a:t>(electronic dog robot) </a:t>
            </a:r>
            <a:r>
              <a:rPr lang="ro-RO" sz="1100" dirty="0" err="1">
                <a:latin typeface="Arial"/>
                <a:cs typeface="Calibri"/>
              </a:rPr>
              <a:t>By</a:t>
            </a:r>
            <a:r>
              <a:rPr lang="ro-RO" sz="1100" dirty="0">
                <a:latin typeface="Arial"/>
                <a:cs typeface="Calibri"/>
              </a:rPr>
              <a:t> Sony: ”The </a:t>
            </a:r>
            <a:r>
              <a:rPr lang="ro-RO" sz="1100" dirty="0" err="1">
                <a:latin typeface="Arial"/>
                <a:cs typeface="Calibri"/>
              </a:rPr>
              <a:t>Cye</a:t>
            </a:r>
            <a:r>
              <a:rPr lang="ro-RO" sz="1100" dirty="0">
                <a:latin typeface="Arial"/>
                <a:cs typeface="Calibri"/>
              </a:rPr>
              <a:t> personal robot </a:t>
            </a:r>
            <a:r>
              <a:rPr lang="ro-RO" sz="1100" dirty="0" err="1">
                <a:latin typeface="Arial"/>
                <a:cs typeface="Calibri"/>
              </a:rPr>
              <a:t>that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can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be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used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to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perform</a:t>
            </a:r>
            <a:r>
              <a:rPr lang="ro-RO" sz="1100" dirty="0">
                <a:latin typeface="Arial"/>
                <a:cs typeface="Calibri"/>
              </a:rPr>
              <a:t> a </a:t>
            </a:r>
            <a:r>
              <a:rPr lang="ro-RO" sz="1100" dirty="0" err="1">
                <a:latin typeface="Arial"/>
                <a:cs typeface="Calibri"/>
              </a:rPr>
              <a:t>variety</a:t>
            </a:r>
            <a:r>
              <a:rPr lang="ro-RO" sz="1100" dirty="0">
                <a:latin typeface="Arial"/>
                <a:cs typeface="Calibri"/>
              </a:rPr>
              <a:t> of </a:t>
            </a:r>
            <a:r>
              <a:rPr lang="ro-RO" sz="1100" dirty="0" err="1">
                <a:latin typeface="Arial"/>
                <a:cs typeface="Calibri"/>
              </a:rPr>
              <a:t>household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chores</a:t>
            </a:r>
            <a:r>
              <a:rPr lang="ro-RO" sz="1100" dirty="0">
                <a:latin typeface="Arial"/>
                <a:cs typeface="Calibri"/>
              </a:rPr>
              <a:t>.”</a:t>
            </a:r>
          </a:p>
          <a:p>
            <a:pPr algn="ctr"/>
            <a:endParaRPr lang="ro-RO" sz="1100" dirty="0">
              <a:latin typeface="Arial"/>
              <a:cs typeface="Calibri"/>
            </a:endParaRPr>
          </a:p>
        </p:txBody>
      </p:sp>
      <p:sp>
        <p:nvSpPr>
          <p:cNvPr id="129" name="Dreptunghi 128">
            <a:extLst>
              <a:ext uri="{FF2B5EF4-FFF2-40B4-BE49-F238E27FC236}">
                <a16:creationId xmlns:a16="http://schemas.microsoft.com/office/drawing/2014/main" id="{0B6E8771-F765-4445-AA23-7FD19E452A4E}"/>
              </a:ext>
            </a:extLst>
          </p:cNvPr>
          <p:cNvSpPr/>
          <p:nvPr/>
        </p:nvSpPr>
        <p:spPr>
          <a:xfrm>
            <a:off x="8236353" y="4703116"/>
            <a:ext cx="1595886" cy="1840301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 sz="1100" dirty="0" err="1">
                <a:latin typeface="Arial"/>
                <a:cs typeface="Calibri"/>
              </a:rPr>
              <a:t>Ameca</a:t>
            </a:r>
            <a:r>
              <a:rPr lang="ro-RO" sz="1100" dirty="0">
                <a:latin typeface="Arial"/>
                <a:cs typeface="Calibri"/>
              </a:rPr>
              <a:t>(</a:t>
            </a:r>
            <a:r>
              <a:rPr lang="ro-RO" sz="1100" dirty="0" err="1">
                <a:latin typeface="Arial"/>
                <a:cs typeface="Calibri"/>
              </a:rPr>
              <a:t>Automative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Manufacturers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Equipment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Compliance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Agency,Inc</a:t>
            </a:r>
            <a:r>
              <a:rPr lang="ro-RO" sz="1100" dirty="0">
                <a:latin typeface="Arial"/>
                <a:cs typeface="Calibri"/>
              </a:rPr>
              <a:t>.) </a:t>
            </a:r>
            <a:r>
              <a:rPr lang="ro-RO" sz="1100" dirty="0" err="1">
                <a:latin typeface="Arial"/>
                <a:cs typeface="Calibri"/>
              </a:rPr>
              <a:t>Created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By</a:t>
            </a:r>
            <a:r>
              <a:rPr lang="ro-RO" sz="1100" dirty="0">
                <a:latin typeface="Arial"/>
                <a:cs typeface="Calibri"/>
              </a:rPr>
              <a:t> British Company </a:t>
            </a:r>
            <a:r>
              <a:rPr lang="ro-RO" sz="1100" dirty="0" err="1">
                <a:latin typeface="Arial"/>
                <a:cs typeface="Calibri"/>
              </a:rPr>
              <a:t>Engineered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Arts</a:t>
            </a:r>
            <a:r>
              <a:rPr lang="ro-RO" sz="1100" dirty="0">
                <a:latin typeface="Arial"/>
                <a:cs typeface="Calibri"/>
              </a:rPr>
              <a:t>:”</a:t>
            </a:r>
            <a:r>
              <a:rPr lang="ro-RO" sz="1100" dirty="0" err="1">
                <a:latin typeface="Arial"/>
                <a:cs typeface="Calibri"/>
              </a:rPr>
              <a:t>the</a:t>
            </a:r>
            <a:r>
              <a:rPr lang="ro-RO" sz="1100" dirty="0">
                <a:latin typeface="Arial"/>
                <a:cs typeface="Calibri"/>
              </a:rPr>
              <a:t> robot </a:t>
            </a:r>
            <a:r>
              <a:rPr lang="ro-RO" sz="1100" dirty="0" err="1">
                <a:latin typeface="Arial"/>
                <a:cs typeface="Calibri"/>
              </a:rPr>
              <a:t>who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can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smile,blink,and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make</a:t>
            </a:r>
            <a:r>
              <a:rPr lang="ro-RO" sz="1100" dirty="0">
                <a:latin typeface="Arial"/>
                <a:cs typeface="Calibri"/>
              </a:rPr>
              <a:t> </a:t>
            </a:r>
            <a:r>
              <a:rPr lang="ro-RO" sz="1100" dirty="0" err="1">
                <a:latin typeface="Arial"/>
                <a:cs typeface="Calibri"/>
              </a:rPr>
              <a:t>expressions</a:t>
            </a:r>
            <a:endParaRPr lang="ro-RO" sz="1100" dirty="0">
              <a:latin typeface="Arial"/>
              <a:cs typeface="Calibri"/>
            </a:endParaRPr>
          </a:p>
        </p:txBody>
      </p:sp>
      <p:sp>
        <p:nvSpPr>
          <p:cNvPr id="23" name="CasetăText 22">
            <a:extLst>
              <a:ext uri="{FF2B5EF4-FFF2-40B4-BE49-F238E27FC236}">
                <a16:creationId xmlns:a16="http://schemas.microsoft.com/office/drawing/2014/main" id="{AA87A573-22CE-4803-B990-63D4913D906D}"/>
              </a:ext>
            </a:extLst>
          </p:cNvPr>
          <p:cNvSpPr txBox="1"/>
          <p:nvPr/>
        </p:nvSpPr>
        <p:spPr>
          <a:xfrm>
            <a:off x="438150" y="465364"/>
            <a:ext cx="555987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3600" dirty="0">
                <a:latin typeface="Arial"/>
                <a:cs typeface="Calibri"/>
              </a:rPr>
              <a:t>RESERCH TIMELINE:</a:t>
            </a:r>
          </a:p>
        </p:txBody>
      </p:sp>
    </p:spTree>
    <p:extLst>
      <p:ext uri="{BB962C8B-B14F-4D97-AF65-F5344CB8AC3E}">
        <p14:creationId xmlns:p14="http://schemas.microsoft.com/office/powerpoint/2010/main" val="3215052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847EC67-70F6-4AB6-9705-4C272CEDD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>
                <a:ea typeface="+mj-lt"/>
                <a:cs typeface="+mj-lt"/>
              </a:rPr>
              <a:t>INTRODUCTION TO ETHICAL CONSIDERATIONS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9F3B0D0-E3A4-4745-BA3E-E1D478D9D1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ro-RO" dirty="0" err="1">
                <a:ea typeface="+mn-lt"/>
                <a:cs typeface="+mn-lt"/>
              </a:rPr>
              <a:t>When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conducting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research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there</a:t>
            </a:r>
            <a:r>
              <a:rPr lang="ro-RO" dirty="0">
                <a:ea typeface="+mn-lt"/>
                <a:cs typeface="+mn-lt"/>
              </a:rPr>
              <a:t> must </a:t>
            </a:r>
            <a:r>
              <a:rPr lang="ro-RO" dirty="0" err="1">
                <a:ea typeface="+mn-lt"/>
                <a:cs typeface="+mn-lt"/>
              </a:rPr>
              <a:t>be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mindful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consideration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matters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may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happen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when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planning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organising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investigating</a:t>
            </a:r>
            <a:r>
              <a:rPr lang="ro-RO" dirty="0">
                <a:ea typeface="+mn-lt"/>
                <a:cs typeface="+mn-lt"/>
              </a:rPr>
              <a:t> a </a:t>
            </a:r>
            <a:r>
              <a:rPr lang="ro-RO" dirty="0" err="1">
                <a:ea typeface="+mn-lt"/>
                <a:cs typeface="+mn-lt"/>
              </a:rPr>
              <a:t>research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project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proposal</a:t>
            </a:r>
            <a:r>
              <a:rPr lang="ro-RO" dirty="0">
                <a:ea typeface="+mn-lt"/>
                <a:cs typeface="+mn-lt"/>
              </a:rPr>
              <a:t>. It </a:t>
            </a:r>
            <a:r>
              <a:rPr lang="ro-RO" dirty="0" err="1">
                <a:ea typeface="+mn-lt"/>
                <a:cs typeface="+mn-lt"/>
              </a:rPr>
              <a:t>is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essential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side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research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is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considered.Chapter</a:t>
            </a:r>
            <a:r>
              <a:rPr lang="ro-RO" dirty="0">
                <a:ea typeface="+mn-lt"/>
                <a:cs typeface="+mn-lt"/>
              </a:rPr>
              <a:t> 6 </a:t>
            </a:r>
            <a:r>
              <a:rPr lang="ro-RO" dirty="0" err="1">
                <a:ea typeface="+mn-lt"/>
                <a:cs typeface="+mn-lt"/>
              </a:rPr>
              <a:t>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considerations</a:t>
            </a:r>
            <a:r>
              <a:rPr lang="ro-RO" dirty="0">
                <a:ea typeface="+mn-lt"/>
                <a:cs typeface="+mn-lt"/>
              </a:rPr>
              <a:t>. (2015). Oxford University </a:t>
            </a:r>
            <a:r>
              <a:rPr lang="ro-RO" dirty="0" err="1">
                <a:ea typeface="+mn-lt"/>
                <a:cs typeface="+mn-lt"/>
              </a:rPr>
              <a:t>Press.What</a:t>
            </a:r>
            <a:r>
              <a:rPr lang="ro-RO" dirty="0">
                <a:ea typeface="+mn-lt"/>
                <a:cs typeface="+mn-lt"/>
              </a:rPr>
              <a:t> are </a:t>
            </a:r>
            <a:r>
              <a:rPr lang="ro-RO" dirty="0" err="1">
                <a:ea typeface="+mn-lt"/>
                <a:cs typeface="+mn-lt"/>
              </a:rPr>
              <a:t>ethics</a:t>
            </a:r>
            <a:r>
              <a:rPr lang="ro-RO" dirty="0">
                <a:ea typeface="+mn-lt"/>
                <a:cs typeface="+mn-lt"/>
              </a:rPr>
              <a:t>? </a:t>
            </a:r>
            <a:r>
              <a:rPr lang="ro-RO" dirty="0" err="1">
                <a:ea typeface="+mn-lt"/>
                <a:cs typeface="+mn-lt"/>
              </a:rPr>
              <a:t>They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help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researchers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such</a:t>
            </a:r>
            <a:r>
              <a:rPr lang="ro-RO" dirty="0">
                <a:ea typeface="+mn-lt"/>
                <a:cs typeface="+mn-lt"/>
              </a:rPr>
              <a:t> as </a:t>
            </a:r>
            <a:r>
              <a:rPr lang="ro-RO" dirty="0" err="1">
                <a:ea typeface="+mn-lt"/>
                <a:cs typeface="+mn-lt"/>
              </a:rPr>
              <a:t>me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my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group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individuals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control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guide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standard of performance for </a:t>
            </a:r>
            <a:r>
              <a:rPr lang="ro-RO" dirty="0" err="1">
                <a:ea typeface="+mn-lt"/>
                <a:cs typeface="+mn-lt"/>
              </a:rPr>
              <a:t>researchers</a:t>
            </a:r>
            <a:r>
              <a:rPr lang="ro-RO" dirty="0">
                <a:ea typeface="+mn-lt"/>
                <a:cs typeface="+mn-lt"/>
              </a:rPr>
              <a:t>."</a:t>
            </a:r>
            <a:r>
              <a:rPr lang="ro-RO" dirty="0" err="1">
                <a:ea typeface="+mn-lt"/>
                <a:cs typeface="+mn-lt"/>
              </a:rPr>
              <a:t>Ethics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helps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us</a:t>
            </a:r>
            <a:r>
              <a:rPr lang="ro-RO" dirty="0">
                <a:ea typeface="+mn-lt"/>
                <a:cs typeface="+mn-lt"/>
              </a:rPr>
              <a:t> determine </a:t>
            </a:r>
            <a:r>
              <a:rPr lang="ro-RO" dirty="0" err="1">
                <a:ea typeface="+mn-lt"/>
                <a:cs typeface="+mn-lt"/>
              </a:rPr>
              <a:t>what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should</a:t>
            </a:r>
            <a:r>
              <a:rPr lang="ro-RO" dirty="0">
                <a:ea typeface="+mn-lt"/>
                <a:cs typeface="+mn-lt"/>
              </a:rPr>
              <a:t> do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why</a:t>
            </a:r>
            <a:r>
              <a:rPr lang="ro-RO" dirty="0">
                <a:ea typeface="+mn-lt"/>
                <a:cs typeface="+mn-lt"/>
              </a:rPr>
              <a:t>", </a:t>
            </a:r>
            <a:r>
              <a:rPr lang="ro-RO" dirty="0" err="1">
                <a:ea typeface="+mn-lt"/>
                <a:cs typeface="+mn-lt"/>
              </a:rPr>
              <a:t>Barret</a:t>
            </a:r>
            <a:r>
              <a:rPr lang="ro-RO" dirty="0">
                <a:ea typeface="+mn-lt"/>
                <a:cs typeface="+mn-lt"/>
              </a:rPr>
              <a:t> et al. (2016, p7)In </a:t>
            </a:r>
            <a:r>
              <a:rPr lang="ro-RO" dirty="0" err="1">
                <a:ea typeface="+mn-lt"/>
                <a:cs typeface="+mn-lt"/>
              </a:rPr>
              <a:t>order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preserve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respect, </a:t>
            </a:r>
            <a:r>
              <a:rPr lang="ro-RO" dirty="0" err="1">
                <a:ea typeface="+mn-lt"/>
                <a:cs typeface="+mn-lt"/>
              </a:rPr>
              <a:t>rights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wellbeing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study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participants</a:t>
            </a:r>
            <a:r>
              <a:rPr lang="ro-RO" dirty="0">
                <a:ea typeface="+mn-lt"/>
                <a:cs typeface="+mn-lt"/>
              </a:rPr>
              <a:t>, it </a:t>
            </a:r>
            <a:r>
              <a:rPr lang="ro-RO" dirty="0" err="1">
                <a:ea typeface="+mn-lt"/>
                <a:cs typeface="+mn-lt"/>
              </a:rPr>
              <a:t>is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critical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follow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guidelines.This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stops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unethical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research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studies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from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going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ahead</a:t>
            </a:r>
            <a:r>
              <a:rPr lang="ro-RO" dirty="0">
                <a:ea typeface="+mn-lt"/>
                <a:cs typeface="+mn-lt"/>
              </a:rPr>
              <a:t>. As a </a:t>
            </a:r>
            <a:r>
              <a:rPr lang="ro-RO" dirty="0" err="1">
                <a:ea typeface="+mn-lt"/>
                <a:cs typeface="+mn-lt"/>
              </a:rPr>
              <a:t>result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all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human-centeredresearch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should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assessed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by</a:t>
            </a:r>
            <a:r>
              <a:rPr lang="ro-RO" dirty="0">
                <a:ea typeface="+mn-lt"/>
                <a:cs typeface="+mn-lt"/>
              </a:rPr>
              <a:t> an </a:t>
            </a:r>
            <a:r>
              <a:rPr lang="ro-RO" dirty="0" err="1">
                <a:ea typeface="+mn-lt"/>
                <a:cs typeface="+mn-lt"/>
              </a:rPr>
              <a:t>ethics</a:t>
            </a:r>
            <a:r>
              <a:rPr lang="ro-RO" dirty="0">
                <a:ea typeface="+mn-lt"/>
                <a:cs typeface="+mn-lt"/>
              </a:rPr>
              <a:t> board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guarantee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highest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standards</a:t>
            </a:r>
            <a:r>
              <a:rPr lang="ro-RO" dirty="0">
                <a:ea typeface="+mn-lt"/>
                <a:cs typeface="+mn-lt"/>
              </a:rPr>
              <a:t> are </a:t>
            </a:r>
            <a:r>
              <a:rPr lang="ro-RO" dirty="0" err="1">
                <a:ea typeface="+mn-lt"/>
                <a:cs typeface="+mn-lt"/>
              </a:rPr>
              <a:t>followed</a:t>
            </a:r>
            <a:r>
              <a:rPr lang="ro-RO" dirty="0">
                <a:ea typeface="+mn-lt"/>
                <a:cs typeface="+mn-lt"/>
              </a:rPr>
              <a:t>. </a:t>
            </a:r>
            <a:r>
              <a:rPr lang="ro-RO" dirty="0" err="1">
                <a:ea typeface="+mn-lt"/>
                <a:cs typeface="+mn-lt"/>
              </a:rPr>
              <a:t>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review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revolves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around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principles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liberality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fairness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independence.Ethical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consideration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will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prevent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researchers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organise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experiments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studies</a:t>
            </a:r>
            <a:r>
              <a:rPr lang="ro-RO" dirty="0">
                <a:ea typeface="+mn-lt"/>
                <a:cs typeface="+mn-lt"/>
              </a:rPr>
              <a:t> on participant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lead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harm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lacked</a:t>
            </a:r>
            <a:r>
              <a:rPr lang="ro-RO" dirty="0">
                <a:ea typeface="+mn-lt"/>
                <a:cs typeface="+mn-lt"/>
              </a:rPr>
              <a:t> agreement.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070723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39B1FEC-27F7-4EE0-8A2F-CFCF794C1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" y="705303"/>
            <a:ext cx="11195957" cy="1407205"/>
          </a:xfrm>
        </p:spPr>
        <p:txBody>
          <a:bodyPr>
            <a:noAutofit/>
          </a:bodyPr>
          <a:lstStyle/>
          <a:p>
            <a:r>
              <a:rPr lang="ro-RO" sz="4000" dirty="0">
                <a:ea typeface="+mj-lt"/>
                <a:cs typeface="+mj-lt"/>
              </a:rPr>
              <a:t>SAUNDERS</a:t>
            </a:r>
            <a:r>
              <a:rPr lang="ro-RO" sz="3600" dirty="0">
                <a:ea typeface="+mj-lt"/>
                <a:cs typeface="+mj-lt"/>
              </a:rPr>
              <a:t> ET AL (2019) INDICATE SIX PRINCIPLES THAT APPLY TO WORKING WITH INDIVIDUALS AND SET OF IMPORTAN TETHICAL STANDARDS THAT EACH RESEARCHER SHOULD BEAWARE OF.</a:t>
            </a:r>
            <a:endParaRPr lang="ro-RO" sz="3600">
              <a:cs typeface="Calibri Light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3FA4411-721C-4186-B879-8A62712D6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2505982"/>
            <a:ext cx="10515600" cy="4351338"/>
          </a:xfrm>
        </p:spPr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78269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45F24D0-6493-4D31-AB72-C766E14FB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>
                <a:ea typeface="+mj-lt"/>
                <a:cs typeface="+mj-lt"/>
              </a:rPr>
              <a:t>PROPOSED METHOD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1D757A1-9952-40E9-8299-F5008D498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129" y="20161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dirty="0">
                <a:ea typeface="+mn-lt"/>
                <a:cs typeface="+mn-lt"/>
              </a:rPr>
              <a:t>I </a:t>
            </a:r>
            <a:r>
              <a:rPr lang="ro-RO" dirty="0" err="1">
                <a:ea typeface="+mn-lt"/>
                <a:cs typeface="+mn-lt"/>
              </a:rPr>
              <a:t>will</a:t>
            </a:r>
            <a:r>
              <a:rPr lang="ro-RO" dirty="0">
                <a:ea typeface="+mn-lt"/>
                <a:cs typeface="+mn-lt"/>
              </a:rPr>
              <a:t> design a </a:t>
            </a:r>
            <a:r>
              <a:rPr lang="ro-RO" dirty="0" err="1">
                <a:ea typeface="+mn-lt"/>
                <a:cs typeface="+mn-lt"/>
              </a:rPr>
              <a:t>questionnaire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inform </a:t>
            </a:r>
            <a:r>
              <a:rPr lang="ro-RO" dirty="0" err="1">
                <a:ea typeface="+mn-lt"/>
                <a:cs typeface="+mn-lt"/>
              </a:rPr>
              <a:t>participants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have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option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opt out, </a:t>
            </a:r>
            <a:r>
              <a:rPr lang="ro-RO" dirty="0" err="1">
                <a:ea typeface="+mn-lt"/>
                <a:cs typeface="+mn-lt"/>
              </a:rPr>
              <a:t>this</a:t>
            </a:r>
            <a:r>
              <a:rPr lang="ro-RO" dirty="0">
                <a:ea typeface="+mn-lt"/>
                <a:cs typeface="+mn-lt"/>
              </a:rPr>
              <a:t> data </a:t>
            </a:r>
            <a:r>
              <a:rPr lang="ro-RO" dirty="0" err="1">
                <a:ea typeface="+mn-lt"/>
                <a:cs typeface="+mn-lt"/>
              </a:rPr>
              <a:t>will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not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leaked</a:t>
            </a:r>
            <a:r>
              <a:rPr lang="ro-RO" dirty="0">
                <a:ea typeface="+mn-lt"/>
                <a:cs typeface="+mn-lt"/>
              </a:rPr>
              <a:t>, it </a:t>
            </a:r>
            <a:r>
              <a:rPr lang="ro-RO" dirty="0" err="1">
                <a:ea typeface="+mn-lt"/>
                <a:cs typeface="+mn-lt"/>
              </a:rPr>
              <a:t>will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kept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within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organisation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know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purpose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questionnaire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have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option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anonymous</a:t>
            </a:r>
            <a:r>
              <a:rPr lang="ro-RO" dirty="0">
                <a:ea typeface="+mn-lt"/>
                <a:cs typeface="+mn-lt"/>
              </a:rPr>
              <a:t>.</a:t>
            </a:r>
            <a:endParaRPr lang="ro-RO" dirty="0" err="1">
              <a:ea typeface="+mn-lt"/>
              <a:cs typeface="+mn-lt"/>
            </a:endParaRPr>
          </a:p>
          <a:p>
            <a:r>
              <a:rPr lang="ro-RO" dirty="0">
                <a:ea typeface="+mn-lt"/>
                <a:cs typeface="+mn-lt"/>
              </a:rPr>
              <a:t>I </a:t>
            </a:r>
            <a:r>
              <a:rPr lang="ro-RO" dirty="0" err="1">
                <a:ea typeface="+mn-lt"/>
                <a:cs typeface="+mn-lt"/>
              </a:rPr>
              <a:t>will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ensure</a:t>
            </a:r>
          </a:p>
          <a:p>
            <a:r>
              <a:rPr lang="ro-RO" dirty="0" err="1">
                <a:ea typeface="+mn-lt"/>
                <a:cs typeface="+mn-lt"/>
              </a:rPr>
              <a:t>What</a:t>
            </a:r>
          </a:p>
          <a:p>
            <a:r>
              <a:rPr lang="ro-RO" dirty="0">
                <a:ea typeface="+mn-lt"/>
                <a:cs typeface="+mn-lt"/>
              </a:rPr>
              <a:t>Who</a:t>
            </a:r>
          </a:p>
          <a:p>
            <a:r>
              <a:rPr lang="ro-RO" dirty="0" err="1">
                <a:ea typeface="+mn-lt"/>
                <a:cs typeface="+mn-lt"/>
              </a:rPr>
              <a:t>How</a:t>
            </a:r>
            <a:endParaRPr lang="ro-RO" dirty="0" err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92564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5F83128-D3D6-4728-A484-8127738B0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>
                <a:cs typeface="Calibri Light"/>
              </a:rPr>
              <a:t>HYPOTHESIS: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EC49C20-B832-423F-A641-D8D2881F1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ro-RO" dirty="0">
                <a:ea typeface="+mn-lt"/>
                <a:cs typeface="+mn-lt"/>
              </a:rPr>
              <a:t>”Meta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microsofts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new</a:t>
            </a:r>
            <a:r>
              <a:rPr lang="ro-RO" dirty="0">
                <a:ea typeface="+mn-lt"/>
                <a:cs typeface="+mn-lt"/>
              </a:rPr>
              <a:t> virtual </a:t>
            </a:r>
            <a:r>
              <a:rPr lang="ro-RO" dirty="0" err="1">
                <a:ea typeface="+mn-lt"/>
                <a:cs typeface="+mn-lt"/>
              </a:rPr>
              <a:t>reality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projects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have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been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met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with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suspicious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many,but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history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has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shown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people</a:t>
            </a:r>
            <a:r>
              <a:rPr lang="ro-RO" dirty="0">
                <a:ea typeface="+mn-lt"/>
                <a:cs typeface="+mn-lt"/>
              </a:rPr>
              <a:t> are </a:t>
            </a:r>
            <a:r>
              <a:rPr lang="ro-RO" dirty="0" err="1">
                <a:ea typeface="+mn-lt"/>
                <a:cs typeface="+mn-lt"/>
              </a:rPr>
              <a:t>often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right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worry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technologycal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change</a:t>
            </a:r>
            <a:r>
              <a:rPr lang="ro-RO" dirty="0">
                <a:ea typeface="+mn-lt"/>
                <a:cs typeface="+mn-lt"/>
              </a:rPr>
              <a:t>.”(James Ball)                    </a:t>
            </a:r>
          </a:p>
          <a:p>
            <a:r>
              <a:rPr lang="ro-RO" dirty="0" err="1">
                <a:ea typeface="+mn-lt"/>
                <a:cs typeface="+mn-lt"/>
              </a:rPr>
              <a:t>Our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hypothesis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is</a:t>
            </a:r>
            <a:r>
              <a:rPr lang="ro-RO" dirty="0">
                <a:ea typeface="+mn-lt"/>
                <a:cs typeface="+mn-lt"/>
              </a:rPr>
              <a:t>:</a:t>
            </a:r>
          </a:p>
          <a:p>
            <a:r>
              <a:rPr lang="ro-RO" dirty="0" err="1">
                <a:ea typeface="+mn-lt"/>
                <a:cs typeface="+mn-lt"/>
              </a:rPr>
              <a:t>Our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conclusion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is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over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years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technology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has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gotten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better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better,and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some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people</a:t>
            </a:r>
            <a:r>
              <a:rPr lang="ro-RO" dirty="0">
                <a:ea typeface="+mn-lt"/>
                <a:cs typeface="+mn-lt"/>
              </a:rPr>
              <a:t> are </a:t>
            </a:r>
            <a:r>
              <a:rPr lang="ro-RO" dirty="0" err="1">
                <a:ea typeface="+mn-lt"/>
                <a:cs typeface="+mn-lt"/>
              </a:rPr>
              <a:t>worried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one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day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all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jobs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will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filled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technology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people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will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powerless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against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technology</a:t>
            </a:r>
            <a:r>
              <a:rPr lang="ro-RO" dirty="0">
                <a:ea typeface="+mn-lt"/>
                <a:cs typeface="+mn-lt"/>
              </a:rPr>
              <a:t>.</a:t>
            </a:r>
          </a:p>
          <a:p>
            <a:r>
              <a:rPr lang="ro-RO" dirty="0" err="1">
                <a:ea typeface="+mn-lt"/>
                <a:cs typeface="+mn-lt"/>
              </a:rPr>
              <a:t>Nowadays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some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jobs</a:t>
            </a:r>
            <a:r>
              <a:rPr lang="ro-RO" dirty="0">
                <a:ea typeface="+mn-lt"/>
                <a:cs typeface="+mn-lt"/>
              </a:rPr>
              <a:t> are </a:t>
            </a:r>
            <a:r>
              <a:rPr lang="ro-RO" dirty="0" err="1">
                <a:ea typeface="+mn-lt"/>
                <a:cs typeface="+mn-lt"/>
              </a:rPr>
              <a:t>ocupied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technology</a:t>
            </a:r>
            <a:r>
              <a:rPr lang="ro-RO" dirty="0">
                <a:ea typeface="+mn-lt"/>
                <a:cs typeface="+mn-lt"/>
              </a:rPr>
              <a:t>, for </a:t>
            </a:r>
            <a:r>
              <a:rPr lang="ro-RO" dirty="0" err="1">
                <a:ea typeface="+mn-lt"/>
                <a:cs typeface="+mn-lt"/>
              </a:rPr>
              <a:t>example</a:t>
            </a:r>
            <a:r>
              <a:rPr lang="ro-RO" dirty="0">
                <a:ea typeface="+mn-lt"/>
                <a:cs typeface="+mn-lt"/>
              </a:rPr>
              <a:t>:</a:t>
            </a:r>
          </a:p>
          <a:p>
            <a:r>
              <a:rPr lang="ro-RO" dirty="0">
                <a:ea typeface="+mn-lt"/>
                <a:cs typeface="+mn-lt"/>
              </a:rPr>
              <a:t> </a:t>
            </a:r>
            <a:r>
              <a:rPr lang="ro-RO" dirty="0" err="1">
                <a:ea typeface="+mn-lt"/>
                <a:cs typeface="+mn-lt"/>
              </a:rPr>
              <a:t>Household</a:t>
            </a:r>
            <a:r>
              <a:rPr lang="ro-RO" dirty="0">
                <a:ea typeface="+mn-lt"/>
                <a:cs typeface="+mn-lt"/>
              </a:rPr>
              <a:t>(living </a:t>
            </a:r>
            <a:r>
              <a:rPr lang="ro-RO" dirty="0" err="1">
                <a:ea typeface="+mn-lt"/>
                <a:cs typeface="+mn-lt"/>
              </a:rPr>
              <a:t>robots:cooking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bots,lawn-mower</a:t>
            </a:r>
            <a:r>
              <a:rPr lang="ro-RO" dirty="0">
                <a:ea typeface="+mn-lt"/>
                <a:cs typeface="+mn-lt"/>
              </a:rPr>
              <a:t> or a vacuum </a:t>
            </a:r>
            <a:r>
              <a:rPr lang="ro-RO" dirty="0" err="1">
                <a:ea typeface="+mn-lt"/>
                <a:cs typeface="+mn-lt"/>
              </a:rPr>
              <a:t>cleaner</a:t>
            </a:r>
            <a:r>
              <a:rPr lang="ro-RO" dirty="0">
                <a:ea typeface="+mn-lt"/>
                <a:cs typeface="+mn-lt"/>
              </a:rPr>
              <a:t> etc).</a:t>
            </a:r>
          </a:p>
          <a:p>
            <a:r>
              <a:rPr lang="ro-RO" dirty="0">
                <a:ea typeface="+mn-lt"/>
                <a:cs typeface="+mn-lt"/>
              </a:rPr>
              <a:t>Industrial </a:t>
            </a:r>
            <a:r>
              <a:rPr lang="ro-RO" dirty="0" err="1">
                <a:ea typeface="+mn-lt"/>
                <a:cs typeface="+mn-lt"/>
              </a:rPr>
              <a:t>work</a:t>
            </a:r>
            <a:r>
              <a:rPr lang="ro-RO" dirty="0">
                <a:ea typeface="+mn-lt"/>
                <a:cs typeface="+mn-lt"/>
              </a:rPr>
              <a:t>(as </a:t>
            </a:r>
            <a:r>
              <a:rPr lang="ro-RO" dirty="0" err="1">
                <a:ea typeface="+mn-lt"/>
                <a:cs typeface="+mn-lt"/>
              </a:rPr>
              <a:t>robots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can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replace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humans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perform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dangerous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jobs,they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replace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workforce</a:t>
            </a:r>
            <a:r>
              <a:rPr lang="ro-RO" dirty="0">
                <a:ea typeface="+mn-lt"/>
                <a:cs typeface="+mn-lt"/>
              </a:rPr>
              <a:t>. </a:t>
            </a:r>
            <a:r>
              <a:rPr lang="ro-RO" dirty="0" err="1">
                <a:ea typeface="+mn-lt"/>
                <a:cs typeface="+mn-lt"/>
              </a:rPr>
              <a:t>They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provide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advantages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such</a:t>
            </a:r>
            <a:r>
              <a:rPr lang="ro-RO" dirty="0">
                <a:ea typeface="+mn-lt"/>
                <a:cs typeface="+mn-lt"/>
              </a:rPr>
              <a:t> as </a:t>
            </a:r>
            <a:r>
              <a:rPr lang="ro-RO" dirty="0" err="1">
                <a:ea typeface="+mn-lt"/>
                <a:cs typeface="+mn-lt"/>
              </a:rPr>
              <a:t>increased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speed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production,aviding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accidents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assembling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heavy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parts</a:t>
            </a:r>
            <a:r>
              <a:rPr lang="ro-RO" dirty="0">
                <a:ea typeface="+mn-lt"/>
                <a:cs typeface="+mn-lt"/>
              </a:rPr>
              <a:t>).</a:t>
            </a:r>
          </a:p>
          <a:p>
            <a:r>
              <a:rPr lang="ro-RO" dirty="0">
                <a:ea typeface="+mn-lt"/>
                <a:cs typeface="+mn-lt"/>
              </a:rPr>
              <a:t>Medicine(</a:t>
            </a:r>
            <a:r>
              <a:rPr lang="ro-RO" dirty="0" err="1">
                <a:ea typeface="+mn-lt"/>
                <a:cs typeface="+mn-lt"/>
              </a:rPr>
              <a:t>Robots</a:t>
            </a:r>
            <a:r>
              <a:rPr lang="ro-RO" dirty="0">
                <a:ea typeface="+mn-lt"/>
                <a:cs typeface="+mn-lt"/>
              </a:rPr>
              <a:t> act as a </a:t>
            </a:r>
            <a:r>
              <a:rPr lang="ro-RO" dirty="0" err="1">
                <a:ea typeface="+mn-lt"/>
                <a:cs typeface="+mn-lt"/>
              </a:rPr>
              <a:t>great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assistance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tool</a:t>
            </a:r>
            <a:r>
              <a:rPr lang="ro-RO" dirty="0">
                <a:ea typeface="+mn-lt"/>
                <a:cs typeface="+mn-lt"/>
              </a:rPr>
              <a:t> for </a:t>
            </a:r>
            <a:r>
              <a:rPr lang="ro-RO" dirty="0" err="1">
                <a:ea typeface="+mn-lt"/>
                <a:cs typeface="+mn-lt"/>
              </a:rPr>
              <a:t>doctors</a:t>
            </a:r>
            <a:r>
              <a:rPr lang="ro-RO" dirty="0">
                <a:ea typeface="+mn-lt"/>
                <a:cs typeface="+mn-lt"/>
              </a:rPr>
              <a:t>. </a:t>
            </a:r>
            <a:r>
              <a:rPr lang="ro-RO" dirty="0" err="1">
                <a:ea typeface="+mn-lt"/>
                <a:cs typeface="+mn-lt"/>
              </a:rPr>
              <a:t>Replacing</a:t>
            </a:r>
            <a:r>
              <a:rPr lang="ro-RO" dirty="0">
                <a:ea typeface="+mn-lt"/>
                <a:cs typeface="+mn-lt"/>
              </a:rPr>
              <a:t> a </a:t>
            </a:r>
            <a:r>
              <a:rPr lang="ro-RO" dirty="0" err="1">
                <a:ea typeface="+mn-lt"/>
                <a:cs typeface="+mn-lt"/>
              </a:rPr>
              <a:t>human</a:t>
            </a:r>
            <a:r>
              <a:rPr lang="ro-RO" dirty="0">
                <a:ea typeface="+mn-lt"/>
                <a:cs typeface="+mn-lt"/>
              </a:rPr>
              <a:t> body part </a:t>
            </a:r>
            <a:r>
              <a:rPr lang="ro-RO" dirty="0" err="1">
                <a:ea typeface="+mn-lt"/>
                <a:cs typeface="+mn-lt"/>
              </a:rPr>
              <a:t>with</a:t>
            </a:r>
            <a:r>
              <a:rPr lang="ro-RO" dirty="0">
                <a:ea typeface="+mn-lt"/>
                <a:cs typeface="+mn-lt"/>
              </a:rPr>
              <a:t> a robotic arm as a </a:t>
            </a:r>
            <a:r>
              <a:rPr lang="ro-RO" dirty="0" err="1">
                <a:ea typeface="+mn-lt"/>
                <a:cs typeface="+mn-lt"/>
              </a:rPr>
              <a:t>using</a:t>
            </a:r>
            <a:r>
              <a:rPr lang="ro-RO" dirty="0">
                <a:ea typeface="+mn-lt"/>
                <a:cs typeface="+mn-lt"/>
              </a:rPr>
              <a:t> a robotic as a </a:t>
            </a:r>
            <a:r>
              <a:rPr lang="ro-RO" dirty="0" err="1">
                <a:ea typeface="+mn-lt"/>
                <a:cs typeface="+mn-lt"/>
              </a:rPr>
              <a:t>subsitute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is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another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advancement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robotics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technology</a:t>
            </a:r>
            <a:r>
              <a:rPr lang="ro-RO" dirty="0">
                <a:ea typeface="+mn-lt"/>
                <a:cs typeface="+mn-lt"/>
              </a:rPr>
              <a:t>).</a:t>
            </a:r>
          </a:p>
          <a:p>
            <a:endParaRPr lang="ro-RO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89817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CDA8AC7-E717-4674-B6EA-CD4586D17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F497675-BF2A-4C6E-8C33-99739C886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43618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8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2</vt:i4>
      </vt:variant>
      <vt:variant>
        <vt:lpstr>Titluri diapozitive</vt:lpstr>
      </vt:variant>
      <vt:variant>
        <vt:i4>8</vt:i4>
      </vt:variant>
    </vt:vector>
  </HeadingPairs>
  <TitlesOfParts>
    <vt:vector size="10" baseType="lpstr">
      <vt:lpstr>Office Theme</vt:lpstr>
      <vt:lpstr>Temă Office</vt:lpstr>
      <vt:lpstr>HOW DO WE USE TECHNOLOGY TO COLLABORATE AT UWTSD?</vt:lpstr>
      <vt:lpstr>ARE STAFF AND STUDENT SCONFIDENT IN USING TECHNOLOGY TO COLLABORATE?</vt:lpstr>
      <vt:lpstr>Prezentare PowerPoint</vt:lpstr>
      <vt:lpstr>INTRODUCTION TO ETHICAL CONSIDERATIONS</vt:lpstr>
      <vt:lpstr>SAUNDERS ET AL (2019) INDICATE SIX PRINCIPLES THAT APPLY TO WORKING WITH INDIVIDUALS AND SET OF IMPORTAN TETHICAL STANDARDS THAT EACH RESEARCHER SHOULD BEAWARE OF.</vt:lpstr>
      <vt:lpstr>PROPOSED METHOD</vt:lpstr>
      <vt:lpstr>HYPOTHESIS: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177</cp:revision>
  <dcterms:created xsi:type="dcterms:W3CDTF">2022-02-27T23:01:59Z</dcterms:created>
  <dcterms:modified xsi:type="dcterms:W3CDTF">2022-02-27T23:42:50Z</dcterms:modified>
</cp:coreProperties>
</file>