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4"/>
  </p:notesMasterIdLst>
  <p:handoutMasterIdLst>
    <p:handoutMasterId r:id="rId45"/>
  </p:handoutMasterIdLst>
  <p:sldIdLst>
    <p:sldId id="256" r:id="rId5"/>
    <p:sldId id="323" r:id="rId6"/>
    <p:sldId id="266" r:id="rId7"/>
    <p:sldId id="273" r:id="rId8"/>
    <p:sldId id="257" r:id="rId9"/>
    <p:sldId id="258" r:id="rId10"/>
    <p:sldId id="314" r:id="rId11"/>
    <p:sldId id="305" r:id="rId12"/>
    <p:sldId id="260" r:id="rId13"/>
    <p:sldId id="317" r:id="rId14"/>
    <p:sldId id="274" r:id="rId15"/>
    <p:sldId id="263" r:id="rId16"/>
    <p:sldId id="264" r:id="rId17"/>
    <p:sldId id="276" r:id="rId18"/>
    <p:sldId id="261" r:id="rId19"/>
    <p:sldId id="262" r:id="rId20"/>
    <p:sldId id="277" r:id="rId21"/>
    <p:sldId id="271" r:id="rId22"/>
    <p:sldId id="259" r:id="rId23"/>
    <p:sldId id="267" r:id="rId24"/>
    <p:sldId id="278" r:id="rId25"/>
    <p:sldId id="268" r:id="rId26"/>
    <p:sldId id="304" r:id="rId27"/>
    <p:sldId id="279" r:id="rId28"/>
    <p:sldId id="281" r:id="rId29"/>
    <p:sldId id="286" r:id="rId30"/>
    <p:sldId id="319" r:id="rId31"/>
    <p:sldId id="287" r:id="rId32"/>
    <p:sldId id="288" r:id="rId33"/>
    <p:sldId id="282" r:id="rId34"/>
    <p:sldId id="324" r:id="rId35"/>
    <p:sldId id="293" r:id="rId36"/>
    <p:sldId id="283" r:id="rId37"/>
    <p:sldId id="302" r:id="rId38"/>
    <p:sldId id="322" r:id="rId39"/>
    <p:sldId id="320" r:id="rId40"/>
    <p:sldId id="325" r:id="rId41"/>
    <p:sldId id="321" r:id="rId42"/>
    <p:sldId id="303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F21FBD-AEDB-49DE-A79B-391BACD7109C}" v="21" dt="2026-02-25T17:13:29.0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27" y="21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7C7B4D59-86A3-4B3D-94F3-979EB82E38A9}"/>
    <pc:docChg chg="undo custSel addSld modSld">
      <pc:chgData name="Maria Trevino Gonzalez" userId="aa36a5e4-cd30-4109-a581-5f2fc96aeea0" providerId="ADAL" clId="{7C7B4D59-86A3-4B3D-94F3-979EB82E38A9}" dt="2026-02-25T17:13:29.001" v="281" actId="1076"/>
      <pc:docMkLst>
        <pc:docMk/>
      </pc:docMkLst>
      <pc:sldChg chg="modSp mod">
        <pc:chgData name="Maria Trevino Gonzalez" userId="aa36a5e4-cd30-4109-a581-5f2fc96aeea0" providerId="ADAL" clId="{7C7B4D59-86A3-4B3D-94F3-979EB82E38A9}" dt="2026-02-25T12:42:06.092" v="276" actId="403"/>
        <pc:sldMkLst>
          <pc:docMk/>
          <pc:sldMk cId="3539111254" sldId="303"/>
        </pc:sldMkLst>
        <pc:spChg chg="mod">
          <ac:chgData name="Maria Trevino Gonzalez" userId="aa36a5e4-cd30-4109-a581-5f2fc96aeea0" providerId="ADAL" clId="{7C7B4D59-86A3-4B3D-94F3-979EB82E38A9}" dt="2026-02-25T12:42:06.092" v="276" actId="403"/>
          <ac:spMkLst>
            <pc:docMk/>
            <pc:sldMk cId="3539111254" sldId="303"/>
            <ac:spMk id="3" creationId="{00000000-0000-0000-0000-000000000000}"/>
          </ac:spMkLst>
        </pc:spChg>
      </pc:sldChg>
      <pc:sldChg chg="addSp modSp new mod modClrScheme chgLayout">
        <pc:chgData name="Maria Trevino Gonzalez" userId="aa36a5e4-cd30-4109-a581-5f2fc96aeea0" providerId="ADAL" clId="{7C7B4D59-86A3-4B3D-94F3-979EB82E38A9}" dt="2026-02-25T12:23:12.027" v="150" actId="20577"/>
        <pc:sldMkLst>
          <pc:docMk/>
          <pc:sldMk cId="3290847051" sldId="324"/>
        </pc:sldMkLst>
        <pc:spChg chg="mod">
          <ac:chgData name="Maria Trevino Gonzalez" userId="aa36a5e4-cd30-4109-a581-5f2fc96aeea0" providerId="ADAL" clId="{7C7B4D59-86A3-4B3D-94F3-979EB82E38A9}" dt="2026-02-25T12:22:03.817" v="109" actId="14100"/>
          <ac:spMkLst>
            <pc:docMk/>
            <pc:sldMk cId="3290847051" sldId="324"/>
            <ac:spMk id="2" creationId="{F674952A-5F34-49CD-E39F-2D6EF8C4A33D}"/>
          </ac:spMkLst>
        </pc:spChg>
        <pc:spChg chg="add mod">
          <ac:chgData name="Maria Trevino Gonzalez" userId="aa36a5e4-cd30-4109-a581-5f2fc96aeea0" providerId="ADAL" clId="{7C7B4D59-86A3-4B3D-94F3-979EB82E38A9}" dt="2026-02-25T12:23:12.027" v="150" actId="20577"/>
          <ac:spMkLst>
            <pc:docMk/>
            <pc:sldMk cId="3290847051" sldId="324"/>
            <ac:spMk id="5" creationId="{1FD29BBC-6D0C-0090-2708-EDF483EA4F4E}"/>
          </ac:spMkLst>
        </pc:spChg>
        <pc:spChg chg="add mod">
          <ac:chgData name="Maria Trevino Gonzalez" userId="aa36a5e4-cd30-4109-a581-5f2fc96aeea0" providerId="ADAL" clId="{7C7B4D59-86A3-4B3D-94F3-979EB82E38A9}" dt="2026-02-25T12:22:23.425" v="126" actId="121"/>
          <ac:spMkLst>
            <pc:docMk/>
            <pc:sldMk cId="3290847051" sldId="324"/>
            <ac:spMk id="1031" creationId="{DA324946-F66D-AD73-B7E5-06701E5C0F87}"/>
          </ac:spMkLst>
        </pc:spChg>
        <pc:picChg chg="add mod">
          <ac:chgData name="Maria Trevino Gonzalez" userId="aa36a5e4-cd30-4109-a581-5f2fc96aeea0" providerId="ADAL" clId="{7C7B4D59-86A3-4B3D-94F3-979EB82E38A9}" dt="2026-02-25T12:21:59.879" v="108" actId="14100"/>
          <ac:picMkLst>
            <pc:docMk/>
            <pc:sldMk cId="3290847051" sldId="324"/>
            <ac:picMk id="4" creationId="{66A5A4C5-9A00-7DC5-60C7-6B765F489425}"/>
          </ac:picMkLst>
        </pc:picChg>
        <pc:picChg chg="add mod">
          <ac:chgData name="Maria Trevino Gonzalez" userId="aa36a5e4-cd30-4109-a581-5f2fc96aeea0" providerId="ADAL" clId="{7C7B4D59-86A3-4B3D-94F3-979EB82E38A9}" dt="2026-02-25T12:23:07.443" v="148" actId="14100"/>
          <ac:picMkLst>
            <pc:docMk/>
            <pc:sldMk cId="3290847051" sldId="324"/>
            <ac:picMk id="7" creationId="{968A3F4D-7FC7-088B-8C2E-5073D8ACB8F2}"/>
          </ac:picMkLst>
        </pc:picChg>
        <pc:picChg chg="add mod">
          <ac:chgData name="Maria Trevino Gonzalez" userId="aa36a5e4-cd30-4109-a581-5f2fc96aeea0" providerId="ADAL" clId="{7C7B4D59-86A3-4B3D-94F3-979EB82E38A9}" dt="2026-02-25T12:22:14.080" v="110" actId="1076"/>
          <ac:picMkLst>
            <pc:docMk/>
            <pc:sldMk cId="3290847051" sldId="324"/>
            <ac:picMk id="1026" creationId="{733DFC87-D705-0AFA-93CA-0C2D91F05271}"/>
          </ac:picMkLst>
        </pc:picChg>
      </pc:sldChg>
      <pc:sldChg chg="addSp modSp new mod">
        <pc:chgData name="Maria Trevino Gonzalez" userId="aa36a5e4-cd30-4109-a581-5f2fc96aeea0" providerId="ADAL" clId="{7C7B4D59-86A3-4B3D-94F3-979EB82E38A9}" dt="2026-02-25T17:13:29.001" v="281" actId="1076"/>
        <pc:sldMkLst>
          <pc:docMk/>
          <pc:sldMk cId="1980406208" sldId="325"/>
        </pc:sldMkLst>
        <pc:spChg chg="add mod">
          <ac:chgData name="Maria Trevino Gonzalez" userId="aa36a5e4-cd30-4109-a581-5f2fc96aeea0" providerId="ADAL" clId="{7C7B4D59-86A3-4B3D-94F3-979EB82E38A9}" dt="2026-02-25T17:13:23.335" v="279" actId="1076"/>
          <ac:spMkLst>
            <pc:docMk/>
            <pc:sldMk cId="1980406208" sldId="325"/>
            <ac:spMk id="3" creationId="{E5EB79F7-FBB0-92FA-4DA8-E55E2103E32A}"/>
          </ac:spMkLst>
        </pc:spChg>
        <pc:picChg chg="add mod">
          <ac:chgData name="Maria Trevino Gonzalez" userId="aa36a5e4-cd30-4109-a581-5f2fc96aeea0" providerId="ADAL" clId="{7C7B4D59-86A3-4B3D-94F3-979EB82E38A9}" dt="2026-02-25T17:13:29.001" v="281" actId="1076"/>
          <ac:picMkLst>
            <pc:docMk/>
            <pc:sldMk cId="1980406208" sldId="325"/>
            <ac:picMk id="2" creationId="{8193490D-656B-C91A-1C0E-BE520B7F13E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A8961F-E7D0-4424-8532-9ABACC3A8E95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1AB72C-827F-4009-9858-4332D911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326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6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1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syg.2015.01908/full#B2" TargetMode="External"/><Relationship Id="rId2" Type="http://schemas.openxmlformats.org/officeDocument/2006/relationships/hyperlink" Target="https://www.frontiersin.org/articles/10.3389/fpsyg.2015.01908/full#B11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5560" y="1988841"/>
            <a:ext cx="7992888" cy="1470025"/>
          </a:xfrm>
        </p:spPr>
        <p:txBody>
          <a:bodyPr>
            <a:noAutofit/>
          </a:bodyPr>
          <a:lstStyle/>
          <a:p>
            <a:pPr algn="r"/>
            <a:r>
              <a:rPr lang="en-GB" sz="7200" b="1" dirty="0">
                <a:solidFill>
                  <a:schemeClr val="bg1"/>
                </a:solidFill>
              </a:rPr>
              <a:t>Learning Styles </a:t>
            </a:r>
            <a:br>
              <a:rPr lang="en-GB" sz="5400" dirty="0">
                <a:solidFill>
                  <a:schemeClr val="bg1"/>
                </a:solidFill>
              </a:rPr>
            </a:br>
            <a:br>
              <a:rPr lang="en-GB" sz="5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2024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D6572-DD7E-5FB7-2FEA-B5E1ACF60F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46824" y="782341"/>
            <a:ext cx="5295900" cy="1762125"/>
          </a:xfrm>
        </p:spPr>
        <p:txBody>
          <a:bodyPr>
            <a:normAutofit/>
          </a:bodyPr>
          <a:lstStyle/>
          <a:p>
            <a:r>
              <a:rPr lang="en-US" sz="6600" b="1" dirty="0">
                <a:solidFill>
                  <a:schemeClr val="tx2"/>
                </a:solidFill>
                <a:latin typeface="Aptos"/>
              </a:rPr>
              <a:t>Welcome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C37410-6005-8632-A1C4-53B99C42D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3035300" cy="1752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b="1" err="1">
                <a:solidFill>
                  <a:schemeClr val="bg1"/>
                </a:solidFill>
                <a:latin typeface="Aptos"/>
              </a:rPr>
              <a:t>Croeso</a:t>
            </a:r>
            <a:endParaRPr lang="en-US" sz="6600" b="1">
              <a:solidFill>
                <a:schemeClr val="bg1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443607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are learning styles all about?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7819" y="1341438"/>
            <a:ext cx="3916362" cy="3916362"/>
          </a:xfrm>
        </p:spPr>
      </p:pic>
    </p:spTree>
    <p:extLst>
      <p:ext uri="{BB962C8B-B14F-4D97-AF65-F5344CB8AC3E}">
        <p14:creationId xmlns:p14="http://schemas.microsoft.com/office/powerpoint/2010/main" val="3590412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dirty="0"/>
              <a:t>Learning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340769"/>
            <a:ext cx="8229600" cy="417646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“Learning: the acquisition of knowledge or skills, through study, experience or being taught”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(Oxford Dictionary)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Academics for years have been attempting to formulate ideas, concepts and models about how we learn which have influenced how we teach.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395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learning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175679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There are many different learning style theories in existence, with an abundance of literature surrounding them.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11624" y="3357240"/>
            <a:ext cx="72008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One of the most popular </a:t>
            </a:r>
            <a:r>
              <a:rPr lang="en-GB" sz="4000">
                <a:solidFill>
                  <a:schemeClr val="accent6">
                    <a:lumMod val="75000"/>
                  </a:schemeClr>
                </a:solidFill>
              </a:rPr>
              <a:t>is </a:t>
            </a:r>
          </a:p>
          <a:p>
            <a:pPr algn="ctr"/>
            <a:r>
              <a:rPr lang="en-GB" sz="4000">
                <a:solidFill>
                  <a:schemeClr val="accent6">
                    <a:lumMod val="75000"/>
                  </a:schemeClr>
                </a:solidFill>
              </a:rPr>
              <a:t>V-A-K </a:t>
            </a:r>
            <a:endParaRPr lang="en-GB" sz="4000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or its variant V-A-R-K</a:t>
            </a:r>
          </a:p>
        </p:txBody>
      </p:sp>
    </p:spTree>
    <p:extLst>
      <p:ext uri="{BB962C8B-B14F-4D97-AF65-F5344CB8AC3E}">
        <p14:creationId xmlns:p14="http://schemas.microsoft.com/office/powerpoint/2010/main" val="176456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1656992"/>
            <a:ext cx="2286000" cy="2000250"/>
          </a:xfr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232" y="1662040"/>
            <a:ext cx="2232248" cy="223224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937" y="1656993"/>
            <a:ext cx="1543919" cy="226630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2377874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499991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7689300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</p:spTree>
    <p:extLst>
      <p:ext uri="{BB962C8B-B14F-4D97-AF65-F5344CB8AC3E}">
        <p14:creationId xmlns:p14="http://schemas.microsoft.com/office/powerpoint/2010/main" val="56461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-38464"/>
            <a:ext cx="10369152" cy="6896464"/>
          </a:xfrm>
          <a:prstGeom prst="rect">
            <a:avLst/>
          </a:prstGeom>
        </p:spPr>
      </p:pic>
      <p:sp>
        <p:nvSpPr>
          <p:cNvPr id="5" name="Cloud Callout 4"/>
          <p:cNvSpPr/>
          <p:nvPr/>
        </p:nvSpPr>
        <p:spPr>
          <a:xfrm>
            <a:off x="4583832" y="260648"/>
            <a:ext cx="3456384" cy="1124744"/>
          </a:xfrm>
          <a:prstGeom prst="cloudCallout">
            <a:avLst>
              <a:gd name="adj1" fmla="val -47836"/>
              <a:gd name="adj2" fmla="val 7371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Imagine learning a new skill….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2145" y="2276872"/>
            <a:ext cx="2893655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9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learning style are you?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888" y="1808820"/>
            <a:ext cx="2016224" cy="2016224"/>
          </a:xfrm>
        </p:spPr>
      </p:pic>
      <p:pic>
        <p:nvPicPr>
          <p:cNvPr id="5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5560" y="2451283"/>
            <a:ext cx="1728192" cy="151216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232" y="1342256"/>
            <a:ext cx="1152128" cy="16911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4112" y="3963451"/>
            <a:ext cx="1572738" cy="157273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6235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937" y="1656993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2377874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454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7689300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55841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748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937" y="1656993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2377874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454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7689300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55841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 rot="20189122">
            <a:off x="671847" y="1739871"/>
            <a:ext cx="10848304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MYTH</a:t>
            </a:r>
            <a:endParaRPr lang="en-US" sz="5400" b="1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013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 - A - K - </a:t>
            </a:r>
            <a:r>
              <a:rPr lang="en-GB" sz="6700" dirty="0">
                <a:solidFill>
                  <a:srgbClr val="FFC000"/>
                </a:solidFill>
              </a:rPr>
              <a:t>O</a:t>
            </a:r>
            <a:r>
              <a:rPr lang="en-GB" dirty="0"/>
              <a:t> </a:t>
            </a:r>
            <a:r>
              <a:rPr lang="en-GB" sz="7300" dirty="0"/>
              <a:t>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536" y="1556792"/>
            <a:ext cx="3565396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628" y="1700808"/>
            <a:ext cx="4176464" cy="33747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4007768" y="155679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Olfactory</a:t>
            </a:r>
          </a:p>
        </p:txBody>
      </p:sp>
      <p:sp>
        <p:nvSpPr>
          <p:cNvPr id="10" name="Freeform 9"/>
          <p:cNvSpPr/>
          <p:nvPr/>
        </p:nvSpPr>
        <p:spPr>
          <a:xfrm>
            <a:off x="8076150" y="2636913"/>
            <a:ext cx="252099" cy="560413"/>
          </a:xfrm>
          <a:custGeom>
            <a:avLst/>
            <a:gdLst>
              <a:gd name="connsiteX0" fmla="*/ 258554 w 258554"/>
              <a:gd name="connsiteY0" fmla="*/ 201951 h 548870"/>
              <a:gd name="connsiteX1" fmla="*/ 245942 w 258554"/>
              <a:gd name="connsiteY1" fmla="*/ 170419 h 548870"/>
              <a:gd name="connsiteX2" fmla="*/ 227023 w 258554"/>
              <a:gd name="connsiteY2" fmla="*/ 164113 h 548870"/>
              <a:gd name="connsiteX3" fmla="*/ 245942 w 258554"/>
              <a:gd name="connsiteY3" fmla="*/ 113664 h 548870"/>
              <a:gd name="connsiteX4" fmla="*/ 245942 w 258554"/>
              <a:gd name="connsiteY4" fmla="*/ 19071 h 548870"/>
              <a:gd name="connsiteX5" fmla="*/ 233330 w 258554"/>
              <a:gd name="connsiteY5" fmla="*/ 6458 h 548870"/>
              <a:gd name="connsiteX6" fmla="*/ 214411 w 258554"/>
              <a:gd name="connsiteY6" fmla="*/ 152 h 548870"/>
              <a:gd name="connsiteX7" fmla="*/ 157655 w 258554"/>
              <a:gd name="connsiteY7" fmla="*/ 25377 h 548870"/>
              <a:gd name="connsiteX8" fmla="*/ 170268 w 258554"/>
              <a:gd name="connsiteY8" fmla="*/ 37989 h 548870"/>
              <a:gd name="connsiteX9" fmla="*/ 176574 w 258554"/>
              <a:gd name="connsiteY9" fmla="*/ 113664 h 548870"/>
              <a:gd name="connsiteX10" fmla="*/ 100899 w 258554"/>
              <a:gd name="connsiteY10" fmla="*/ 119970 h 548870"/>
              <a:gd name="connsiteX11" fmla="*/ 81981 w 258554"/>
              <a:gd name="connsiteY11" fmla="*/ 126276 h 548870"/>
              <a:gd name="connsiteX12" fmla="*/ 56756 w 258554"/>
              <a:gd name="connsiteY12" fmla="*/ 151501 h 548870"/>
              <a:gd name="connsiteX13" fmla="*/ 37837 w 258554"/>
              <a:gd name="connsiteY13" fmla="*/ 183032 h 548870"/>
              <a:gd name="connsiteX14" fmla="*/ 12612 w 258554"/>
              <a:gd name="connsiteY14" fmla="*/ 214563 h 548870"/>
              <a:gd name="connsiteX15" fmla="*/ 12612 w 258554"/>
              <a:gd name="connsiteY15" fmla="*/ 334381 h 548870"/>
              <a:gd name="connsiteX16" fmla="*/ 0 w 258554"/>
              <a:gd name="connsiteY16" fmla="*/ 353299 h 548870"/>
              <a:gd name="connsiteX17" fmla="*/ 18919 w 258554"/>
              <a:gd name="connsiteY17" fmla="*/ 359606 h 548870"/>
              <a:gd name="connsiteX18" fmla="*/ 25225 w 258554"/>
              <a:gd name="connsiteY18" fmla="*/ 378524 h 548870"/>
              <a:gd name="connsiteX19" fmla="*/ 31531 w 258554"/>
              <a:gd name="connsiteY19" fmla="*/ 410055 h 548870"/>
              <a:gd name="connsiteX20" fmla="*/ 37837 w 258554"/>
              <a:gd name="connsiteY20" fmla="*/ 428974 h 548870"/>
              <a:gd name="connsiteX21" fmla="*/ 44143 w 258554"/>
              <a:gd name="connsiteY21" fmla="*/ 466811 h 548870"/>
              <a:gd name="connsiteX22" fmla="*/ 75674 w 258554"/>
              <a:gd name="connsiteY22" fmla="*/ 473117 h 548870"/>
              <a:gd name="connsiteX23" fmla="*/ 81981 w 258554"/>
              <a:gd name="connsiteY23" fmla="*/ 517261 h 548870"/>
              <a:gd name="connsiteX24" fmla="*/ 107205 w 258554"/>
              <a:gd name="connsiteY24" fmla="*/ 523567 h 548870"/>
              <a:gd name="connsiteX25" fmla="*/ 126124 w 258554"/>
              <a:gd name="connsiteY25" fmla="*/ 529873 h 548870"/>
              <a:gd name="connsiteX26" fmla="*/ 138737 w 258554"/>
              <a:gd name="connsiteY26" fmla="*/ 542486 h 548870"/>
              <a:gd name="connsiteX27" fmla="*/ 195492 w 258554"/>
              <a:gd name="connsiteY27" fmla="*/ 542486 h 548870"/>
              <a:gd name="connsiteX28" fmla="*/ 214411 w 258554"/>
              <a:gd name="connsiteY28" fmla="*/ 460505 h 548870"/>
              <a:gd name="connsiteX29" fmla="*/ 233330 w 258554"/>
              <a:gd name="connsiteY29" fmla="*/ 447893 h 548870"/>
              <a:gd name="connsiteX30" fmla="*/ 239636 w 258554"/>
              <a:gd name="connsiteY30" fmla="*/ 428974 h 548870"/>
              <a:gd name="connsiteX31" fmla="*/ 245942 w 258554"/>
              <a:gd name="connsiteY31" fmla="*/ 340687 h 548870"/>
              <a:gd name="connsiteX32" fmla="*/ 258554 w 258554"/>
              <a:gd name="connsiteY32" fmla="*/ 328075 h 548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58554" h="548870">
                <a:moveTo>
                  <a:pt x="258554" y="201951"/>
                </a:moveTo>
                <a:cubicBezTo>
                  <a:pt x="254350" y="191440"/>
                  <a:pt x="253189" y="179116"/>
                  <a:pt x="245942" y="170419"/>
                </a:cubicBezTo>
                <a:cubicBezTo>
                  <a:pt x="241686" y="165312"/>
                  <a:pt x="229125" y="170419"/>
                  <a:pt x="227023" y="164113"/>
                </a:cubicBezTo>
                <a:cubicBezTo>
                  <a:pt x="220963" y="145931"/>
                  <a:pt x="237180" y="126807"/>
                  <a:pt x="245942" y="113664"/>
                </a:cubicBezTo>
                <a:cubicBezTo>
                  <a:pt x="255762" y="74384"/>
                  <a:pt x="258705" y="74380"/>
                  <a:pt x="245942" y="19071"/>
                </a:cubicBezTo>
                <a:cubicBezTo>
                  <a:pt x="244605" y="13278"/>
                  <a:pt x="238428" y="9517"/>
                  <a:pt x="233330" y="6458"/>
                </a:cubicBezTo>
                <a:cubicBezTo>
                  <a:pt x="227630" y="3038"/>
                  <a:pt x="220717" y="2254"/>
                  <a:pt x="214411" y="152"/>
                </a:cubicBezTo>
                <a:cubicBezTo>
                  <a:pt x="203791" y="1479"/>
                  <a:pt x="151110" y="-7344"/>
                  <a:pt x="157655" y="25377"/>
                </a:cubicBezTo>
                <a:cubicBezTo>
                  <a:pt x="158821" y="31207"/>
                  <a:pt x="166064" y="33785"/>
                  <a:pt x="170268" y="37989"/>
                </a:cubicBezTo>
                <a:cubicBezTo>
                  <a:pt x="173296" y="47073"/>
                  <a:pt x="198172" y="102034"/>
                  <a:pt x="176574" y="113664"/>
                </a:cubicBezTo>
                <a:cubicBezTo>
                  <a:pt x="154287" y="125665"/>
                  <a:pt x="126124" y="117868"/>
                  <a:pt x="100899" y="119970"/>
                </a:cubicBezTo>
                <a:cubicBezTo>
                  <a:pt x="94593" y="122072"/>
                  <a:pt x="87390" y="122412"/>
                  <a:pt x="81981" y="126276"/>
                </a:cubicBezTo>
                <a:cubicBezTo>
                  <a:pt x="72305" y="133188"/>
                  <a:pt x="56756" y="151501"/>
                  <a:pt x="56756" y="151501"/>
                </a:cubicBezTo>
                <a:cubicBezTo>
                  <a:pt x="38892" y="205094"/>
                  <a:pt x="63807" y="139748"/>
                  <a:pt x="37837" y="183032"/>
                </a:cubicBezTo>
                <a:cubicBezTo>
                  <a:pt x="17530" y="216877"/>
                  <a:pt x="50293" y="189444"/>
                  <a:pt x="12612" y="214563"/>
                </a:cubicBezTo>
                <a:cubicBezTo>
                  <a:pt x="-7250" y="274152"/>
                  <a:pt x="20593" y="182741"/>
                  <a:pt x="12612" y="334381"/>
                </a:cubicBezTo>
                <a:cubicBezTo>
                  <a:pt x="12214" y="341949"/>
                  <a:pt x="4204" y="346993"/>
                  <a:pt x="0" y="353299"/>
                </a:cubicBezTo>
                <a:cubicBezTo>
                  <a:pt x="6306" y="355401"/>
                  <a:pt x="14218" y="354905"/>
                  <a:pt x="18919" y="359606"/>
                </a:cubicBezTo>
                <a:cubicBezTo>
                  <a:pt x="23619" y="364306"/>
                  <a:pt x="23613" y="372075"/>
                  <a:pt x="25225" y="378524"/>
                </a:cubicBezTo>
                <a:cubicBezTo>
                  <a:pt x="27825" y="388922"/>
                  <a:pt x="28931" y="399657"/>
                  <a:pt x="31531" y="410055"/>
                </a:cubicBezTo>
                <a:cubicBezTo>
                  <a:pt x="33143" y="416504"/>
                  <a:pt x="36395" y="422485"/>
                  <a:pt x="37837" y="428974"/>
                </a:cubicBezTo>
                <a:cubicBezTo>
                  <a:pt x="40611" y="441456"/>
                  <a:pt x="35822" y="457103"/>
                  <a:pt x="44143" y="466811"/>
                </a:cubicBezTo>
                <a:cubicBezTo>
                  <a:pt x="51119" y="474949"/>
                  <a:pt x="65164" y="471015"/>
                  <a:pt x="75674" y="473117"/>
                </a:cubicBezTo>
                <a:cubicBezTo>
                  <a:pt x="77776" y="487832"/>
                  <a:pt x="74103" y="504656"/>
                  <a:pt x="81981" y="517261"/>
                </a:cubicBezTo>
                <a:cubicBezTo>
                  <a:pt x="86574" y="524610"/>
                  <a:pt x="98872" y="521186"/>
                  <a:pt x="107205" y="523567"/>
                </a:cubicBezTo>
                <a:cubicBezTo>
                  <a:pt x="113597" y="525393"/>
                  <a:pt x="119818" y="527771"/>
                  <a:pt x="126124" y="529873"/>
                </a:cubicBezTo>
                <a:cubicBezTo>
                  <a:pt x="130328" y="534077"/>
                  <a:pt x="133639" y="539427"/>
                  <a:pt x="138737" y="542486"/>
                </a:cubicBezTo>
                <a:cubicBezTo>
                  <a:pt x="158985" y="554635"/>
                  <a:pt x="171873" y="546422"/>
                  <a:pt x="195492" y="542486"/>
                </a:cubicBezTo>
                <a:cubicBezTo>
                  <a:pt x="196547" y="535103"/>
                  <a:pt x="203478" y="467793"/>
                  <a:pt x="214411" y="460505"/>
                </a:cubicBezTo>
                <a:lnTo>
                  <a:pt x="233330" y="447893"/>
                </a:lnTo>
                <a:cubicBezTo>
                  <a:pt x="235432" y="441587"/>
                  <a:pt x="238859" y="435576"/>
                  <a:pt x="239636" y="428974"/>
                </a:cubicBezTo>
                <a:cubicBezTo>
                  <a:pt x="243083" y="399672"/>
                  <a:pt x="240505" y="369686"/>
                  <a:pt x="245942" y="340687"/>
                </a:cubicBezTo>
                <a:cubicBezTo>
                  <a:pt x="247038" y="334843"/>
                  <a:pt x="254350" y="332279"/>
                  <a:pt x="258554" y="3280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41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are not alone!!!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5867" y="1916833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survey by </a:t>
            </a:r>
            <a:r>
              <a:rPr lang="en-GB" dirty="0">
                <a:hlinkClick r:id="rId2"/>
              </a:rPr>
              <a:t>Dekker et al. (2012)</a:t>
            </a:r>
            <a:r>
              <a:rPr lang="en-GB" dirty="0"/>
              <a:t> showed that 93% of UK schoolteachers believed the (unsupported) statement that “individuals learn better when they receive information in their preferred Learning Style”.</a:t>
            </a:r>
          </a:p>
        </p:txBody>
      </p:sp>
    </p:spTree>
    <p:extLst>
      <p:ext uri="{BB962C8B-B14F-4D97-AF65-F5344CB8AC3E}">
        <p14:creationId xmlns:p14="http://schemas.microsoft.com/office/powerpoint/2010/main" val="1945563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556793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survey of 39 Higher Education institutions in the US found that 29 of them (72%) taught ‘learning style theory’ as part of faculty development for online teachers (</a:t>
            </a:r>
            <a:r>
              <a:rPr lang="en-GB" dirty="0">
                <a:hlinkClick r:id="rId2"/>
              </a:rPr>
              <a:t>Meyer and Murrell, 2014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847733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332656"/>
            <a:ext cx="4111002" cy="1584176"/>
          </a:xfrm>
        </p:spPr>
      </p:pic>
      <p:sp>
        <p:nvSpPr>
          <p:cNvPr id="7" name="TextBox 6"/>
          <p:cNvSpPr txBox="1"/>
          <p:nvPr/>
        </p:nvSpPr>
        <p:spPr>
          <a:xfrm>
            <a:off x="4223792" y="2276872"/>
            <a:ext cx="60486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2016 Level 2 Coaching Qualification Handbooks still </a:t>
            </a:r>
            <a:r>
              <a:rPr lang="en-GB" sz="3600" dirty="0" err="1"/>
              <a:t>refered</a:t>
            </a:r>
            <a:r>
              <a:rPr lang="en-GB" sz="3600" dirty="0"/>
              <a:t> to focusing in on individuals V-A-K learning styles  </a:t>
            </a:r>
          </a:p>
        </p:txBody>
      </p:sp>
    </p:spTree>
    <p:extLst>
      <p:ext uri="{BB962C8B-B14F-4D97-AF65-F5344CB8AC3E}">
        <p14:creationId xmlns:p14="http://schemas.microsoft.com/office/powerpoint/2010/main" val="1800839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48059"/>
            <a:ext cx="8229600" cy="1143000"/>
          </a:xfrm>
        </p:spPr>
        <p:txBody>
          <a:bodyPr/>
          <a:lstStyle/>
          <a:p>
            <a:r>
              <a:rPr lang="en-GB" dirty="0"/>
              <a:t>How has this been tested?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7212"/>
            <a:ext cx="2458616" cy="3989040"/>
          </a:xfrm>
          <a:ln>
            <a:solidFill>
              <a:schemeClr val="bg1"/>
            </a:solidFill>
          </a:ln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Cat</a:t>
            </a:r>
          </a:p>
          <a:p>
            <a:r>
              <a:rPr lang="en-GB" dirty="0"/>
              <a:t>Coat</a:t>
            </a:r>
          </a:p>
          <a:p>
            <a:r>
              <a:rPr lang="en-GB" dirty="0"/>
              <a:t>House</a:t>
            </a:r>
          </a:p>
          <a:p>
            <a:r>
              <a:rPr lang="en-GB" dirty="0"/>
              <a:t>Bag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7928" y="1855874"/>
            <a:ext cx="2064742" cy="123884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3912" y="3222824"/>
            <a:ext cx="2044452" cy="149402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217" y="1699819"/>
            <a:ext cx="1593155" cy="15931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2373" y="3601732"/>
            <a:ext cx="1915500" cy="1915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386" y="1621651"/>
            <a:ext cx="1077123" cy="84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99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24768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The learning is the same regardless of how the content is presented.</a:t>
            </a:r>
          </a:p>
        </p:txBody>
      </p:sp>
    </p:spTree>
    <p:extLst>
      <p:ext uri="{BB962C8B-B14F-4D97-AF65-F5344CB8AC3E}">
        <p14:creationId xmlns:p14="http://schemas.microsoft.com/office/powerpoint/2010/main" val="2947979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44624"/>
            <a:ext cx="8229600" cy="1143000"/>
          </a:xfrm>
        </p:spPr>
        <p:txBody>
          <a:bodyPr/>
          <a:lstStyle/>
          <a:p>
            <a:r>
              <a:rPr lang="en-GB" dirty="0"/>
              <a:t>But Why Not?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6438" y="1268760"/>
            <a:ext cx="8229600" cy="42484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dirty="0"/>
              <a:t>A comprehensive review by </a:t>
            </a:r>
            <a:r>
              <a:rPr lang="en-GB" sz="3300" dirty="0" err="1">
                <a:hlinkClick r:id="rId2"/>
              </a:rPr>
              <a:t>Pashler</a:t>
            </a:r>
            <a:r>
              <a:rPr lang="en-GB" sz="3300" dirty="0">
                <a:hlinkClick r:id="rId2"/>
              </a:rPr>
              <a:t> et al. (2008)</a:t>
            </a:r>
            <a:r>
              <a:rPr lang="en-GB" sz="3300" dirty="0"/>
              <a:t> determined that there was no evidence to support the use of Learning Styles in education, based upon a lack of evidence to support ‘matching’. </a:t>
            </a:r>
          </a:p>
          <a:p>
            <a:pPr marL="0" indent="0">
              <a:buNone/>
            </a:pPr>
            <a:endParaRPr lang="en-GB" sz="3300" dirty="0">
              <a:hlinkClick r:id="rId3"/>
            </a:endParaRPr>
          </a:p>
          <a:p>
            <a:pPr marL="0" indent="0">
              <a:buNone/>
            </a:pPr>
            <a:r>
              <a:rPr lang="en-GB" sz="3300" dirty="0">
                <a:hlinkClick r:id="rId3"/>
              </a:rPr>
              <a:t>Coffield et al. (2004)</a:t>
            </a:r>
            <a:r>
              <a:rPr lang="en-GB" sz="3300" dirty="0"/>
              <a:t> reviewed the literature pertaining to 71 different Learning Styles classifications, with the aim of answering the question “should we be using them in post-16 education.”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863752" y="4870902"/>
            <a:ext cx="5899500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/>
              <a:t>The answer was a resounding ‘no’.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93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why!! Its sounds so good!!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988841"/>
            <a:ext cx="8229600" cy="86409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4400" dirty="0"/>
              <a:t>Learning is stored in terms of </a:t>
            </a:r>
            <a:r>
              <a:rPr lang="en-GB" sz="14400" b="1" dirty="0"/>
              <a:t>meaning.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CA5458-E209-EC9A-9587-B38ACDC73962}"/>
              </a:ext>
            </a:extLst>
          </p:cNvPr>
          <p:cNvSpPr txBox="1"/>
          <p:nvPr/>
        </p:nvSpPr>
        <p:spPr>
          <a:xfrm>
            <a:off x="2043865" y="3424140"/>
            <a:ext cx="810427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Learning is not related to a singular style of </a:t>
            </a:r>
          </a:p>
          <a:p>
            <a:r>
              <a:rPr lang="en-GB" sz="3200" dirty="0"/>
              <a:t>learning or method of delivery.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8185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476672"/>
            <a:ext cx="82296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b="1" dirty="0"/>
              <a:t>Style</a:t>
            </a:r>
            <a:r>
              <a:rPr lang="en-GB" dirty="0"/>
              <a:t> is different to </a:t>
            </a:r>
            <a:r>
              <a:rPr lang="en-GB" sz="4000" b="1" dirty="0"/>
              <a:t>preference</a:t>
            </a:r>
          </a:p>
          <a:p>
            <a:pPr marL="0" indent="0">
              <a:buNone/>
            </a:pPr>
            <a:endParaRPr lang="en-GB" sz="40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9511" y="1609040"/>
            <a:ext cx="4273666" cy="374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75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777" y="188640"/>
            <a:ext cx="3968179" cy="5445224"/>
          </a:xfrm>
          <a:ln>
            <a:solidFill>
              <a:schemeClr val="tx1">
                <a:lumMod val="85000"/>
                <a:lumOff val="1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30175577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199" y="332657"/>
            <a:ext cx="8229600" cy="125273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Chase and Simon 1973: </a:t>
            </a:r>
          </a:p>
          <a:p>
            <a:pPr marL="0" indent="0">
              <a:buNone/>
            </a:pPr>
            <a:r>
              <a:rPr lang="en-GB" dirty="0"/>
              <a:t>Found a relationship in chess players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440" y="1844824"/>
            <a:ext cx="3355504" cy="27738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63953" y="1796318"/>
            <a:ext cx="4575153" cy="9486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Experienced Vs In-experienced players were able to remember the placement of chess pieces once removed.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35647" y="3418380"/>
            <a:ext cx="45751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However when the board was set with random pieces not related to game play they could not remember the pieces because there was no context. 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1979440" y="4624693"/>
            <a:ext cx="8213834" cy="1150565"/>
          </a:xfrm>
        </p:spPr>
        <p:txBody>
          <a:bodyPr>
            <a:normAutofit/>
          </a:bodyPr>
          <a:lstStyle/>
          <a:p>
            <a:r>
              <a:rPr lang="en-GB" sz="3600" dirty="0"/>
              <a:t>Experience &amp; Meaning Matters </a:t>
            </a:r>
          </a:p>
        </p:txBody>
      </p:sp>
    </p:spTree>
    <p:extLst>
      <p:ext uri="{BB962C8B-B14F-4D97-AF65-F5344CB8AC3E}">
        <p14:creationId xmlns:p14="http://schemas.microsoft.com/office/powerpoint/2010/main" val="99238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476673"/>
            <a:ext cx="8229600" cy="138499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Having a good visual memory, ability or preference might help in certain tasks.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2783632" y="3573017"/>
            <a:ext cx="67751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Educators are looking for true understanding and the meaning of what is being learnt.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908769-CE7F-BF19-4E97-2E4A0DABDC8B}"/>
              </a:ext>
            </a:extLst>
          </p:cNvPr>
          <p:cNvSpPr txBox="1"/>
          <p:nvPr/>
        </p:nvSpPr>
        <p:spPr>
          <a:xfrm>
            <a:off x="2063553" y="2333588"/>
            <a:ext cx="828624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What was the colour of the coat in the earlier slide?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48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315416"/>
            <a:ext cx="9144000" cy="6025445"/>
          </a:xfrm>
        </p:spPr>
      </p:pic>
      <p:sp>
        <p:nvSpPr>
          <p:cNvPr id="5" name="TextBox 4"/>
          <p:cNvSpPr txBox="1"/>
          <p:nvPr/>
        </p:nvSpPr>
        <p:spPr>
          <a:xfrm>
            <a:off x="4871864" y="260649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Multi sensory learning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3105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/>
              <a:t>Where’s the risk? ……</a:t>
            </a:r>
            <a:br>
              <a:rPr lang="en-GB" dirty="0"/>
            </a:br>
            <a:r>
              <a:rPr lang="en-GB" dirty="0"/>
              <a:t>      				   Why not believe?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47728" y="1844825"/>
            <a:ext cx="8262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1. Waste of time and resources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24000" y="2956148"/>
            <a:ext cx="91101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2. Labels can be misleading and dangerous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71665" y="4067471"/>
            <a:ext cx="91309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3. We could be limiting the learning potential of our students</a:t>
            </a:r>
          </a:p>
        </p:txBody>
      </p:sp>
    </p:spTree>
    <p:extLst>
      <p:ext uri="{BB962C8B-B14F-4D97-AF65-F5344CB8AC3E}">
        <p14:creationId xmlns:p14="http://schemas.microsoft.com/office/powerpoint/2010/main" val="123866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57332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13680" y="4149080"/>
            <a:ext cx="875432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So…. </a:t>
            </a:r>
          </a:p>
          <a:p>
            <a:r>
              <a:rPr lang="en-GB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 we been hung out to dry?</a:t>
            </a:r>
          </a:p>
        </p:txBody>
      </p:sp>
    </p:spTree>
    <p:extLst>
      <p:ext uri="{BB962C8B-B14F-4D97-AF65-F5344CB8AC3E}">
        <p14:creationId xmlns:p14="http://schemas.microsoft.com/office/powerpoint/2010/main" val="15698734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47528" y="1628800"/>
            <a:ext cx="5832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Learning theories</a:t>
            </a:r>
            <a:r>
              <a:rPr lang="en-GB" sz="2400" b="1" dirty="0"/>
              <a:t> </a:t>
            </a:r>
            <a:r>
              <a:rPr lang="en-GB" sz="2400" dirty="0"/>
              <a:t>have</a:t>
            </a:r>
            <a:r>
              <a:rPr lang="en-GB" sz="2400" b="1" dirty="0"/>
              <a:t> </a:t>
            </a:r>
            <a:r>
              <a:rPr lang="en-GB" sz="2400" dirty="0"/>
              <a:t>given us a </a:t>
            </a:r>
            <a:r>
              <a:rPr lang="en-GB" sz="2400" b="1" dirty="0"/>
              <a:t>set of tools</a:t>
            </a:r>
            <a:r>
              <a:rPr lang="en-GB" sz="2400" dirty="0"/>
              <a:t>, to help us facilitate a learning process.</a:t>
            </a:r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3" name="Rectangle 2"/>
          <p:cNvSpPr/>
          <p:nvPr/>
        </p:nvSpPr>
        <p:spPr>
          <a:xfrm>
            <a:off x="4753755" y="3429000"/>
            <a:ext cx="52383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Predominantly that the </a:t>
            </a:r>
            <a:r>
              <a:rPr lang="en-GB" sz="2400" b="1" dirty="0"/>
              <a:t>content</a:t>
            </a:r>
            <a:r>
              <a:rPr lang="en-GB" sz="2400" dirty="0"/>
              <a:t> of what is being learn is what typically should drive how something is learnt.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03513" y="260649"/>
            <a:ext cx="3437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What do we now know?</a:t>
            </a:r>
          </a:p>
        </p:txBody>
      </p:sp>
    </p:spTree>
    <p:extLst>
      <p:ext uri="{BB962C8B-B14F-4D97-AF65-F5344CB8AC3E}">
        <p14:creationId xmlns:p14="http://schemas.microsoft.com/office/powerpoint/2010/main" val="2444735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23792" y="3933056"/>
            <a:ext cx="63001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Diversifying and utilising certain preferences at the appropriate time is what will enhance the learning process and reach a point of true </a:t>
            </a:r>
            <a:r>
              <a:rPr lang="en-GB" sz="2400" b="1" dirty="0"/>
              <a:t>meaning</a:t>
            </a:r>
            <a:r>
              <a:rPr lang="en-GB" sz="2400" dirty="0"/>
              <a:t>. </a:t>
            </a:r>
          </a:p>
        </p:txBody>
      </p:sp>
      <p:sp>
        <p:nvSpPr>
          <p:cNvPr id="3" name="Rectangle 2"/>
          <p:cNvSpPr/>
          <p:nvPr/>
        </p:nvSpPr>
        <p:spPr>
          <a:xfrm>
            <a:off x="1631504" y="813336"/>
            <a:ext cx="55446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People do have </a:t>
            </a:r>
            <a:r>
              <a:rPr lang="en-GB" sz="2400" b="1" dirty="0"/>
              <a:t>preferences</a:t>
            </a:r>
            <a:r>
              <a:rPr lang="en-GB" sz="2400" dirty="0"/>
              <a:t> in their learning style.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7032105" y="159024"/>
            <a:ext cx="34371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What do we now know?</a:t>
            </a:r>
          </a:p>
        </p:txBody>
      </p:sp>
      <p:sp>
        <p:nvSpPr>
          <p:cNvPr id="5" name="Rectangle 4"/>
          <p:cNvSpPr/>
          <p:nvPr/>
        </p:nvSpPr>
        <p:spPr>
          <a:xfrm>
            <a:off x="3143672" y="2132857"/>
            <a:ext cx="60486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We are now aware that we can limit the </a:t>
            </a:r>
            <a:r>
              <a:rPr lang="en-GB" sz="2400" b="1" dirty="0"/>
              <a:t>learning process </a:t>
            </a:r>
            <a:r>
              <a:rPr lang="en-GB" sz="2400" dirty="0"/>
              <a:t>by only focusing on one style of learning.</a:t>
            </a:r>
          </a:p>
        </p:txBody>
      </p:sp>
    </p:spTree>
    <p:extLst>
      <p:ext uri="{BB962C8B-B14F-4D97-AF65-F5344CB8AC3E}">
        <p14:creationId xmlns:p14="http://schemas.microsoft.com/office/powerpoint/2010/main" val="412242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1107504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19537" y="3861048"/>
            <a:ext cx="85779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What learning processes do 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</a:rPr>
              <a:t>we already know about?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1164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9616" y="260648"/>
            <a:ext cx="6766882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4215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198" y="116632"/>
            <a:ext cx="8229600" cy="1152128"/>
          </a:xfrm>
        </p:spPr>
        <p:txBody>
          <a:bodyPr>
            <a:noAutofit/>
          </a:bodyPr>
          <a:lstStyle/>
          <a:p>
            <a:r>
              <a:rPr lang="en-GB" dirty="0"/>
              <a:t>E</a:t>
            </a:r>
            <a:r>
              <a:rPr lang="en-GB" sz="3200" dirty="0"/>
              <a:t>xperiential </a:t>
            </a:r>
            <a:r>
              <a:rPr lang="en-GB" dirty="0"/>
              <a:t>L</a:t>
            </a:r>
            <a:r>
              <a:rPr lang="en-GB" sz="3200" dirty="0"/>
              <a:t>earning </a:t>
            </a:r>
            <a:r>
              <a:rPr lang="en-GB" dirty="0"/>
              <a:t>T</a:t>
            </a:r>
            <a:r>
              <a:rPr lang="en-GB" sz="3200" dirty="0"/>
              <a:t>heory</a:t>
            </a:r>
            <a:br>
              <a:rPr lang="en-GB" sz="3200" dirty="0"/>
            </a:br>
            <a:r>
              <a:rPr lang="en-GB" sz="3200" dirty="0"/>
              <a:t>Kolb 1984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2373" y="1268066"/>
            <a:ext cx="5707251" cy="4280439"/>
          </a:xfrm>
        </p:spPr>
      </p:pic>
    </p:spTree>
    <p:extLst>
      <p:ext uri="{BB962C8B-B14F-4D97-AF65-F5344CB8AC3E}">
        <p14:creationId xmlns:p14="http://schemas.microsoft.com/office/powerpoint/2010/main" val="16157595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ow You Learn Is How You Live: Using Nine Ways of Learning to Transform  Your Life (AGENCY/DISTRIBUTED): Amazon.co.uk: Kay Peterson, David A. Kolb:  9781626568709: Books">
            <a:extLst>
              <a:ext uri="{FF2B5EF4-FFF2-40B4-BE49-F238E27FC236}">
                <a16:creationId xmlns:a16="http://schemas.microsoft.com/office/drawing/2014/main" id="{733DFC87-D705-0AFA-93CA-0C2D91F052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20291" r="4" b="27816"/>
          <a:stretch>
            <a:fillRect/>
          </a:stretch>
        </p:blipFill>
        <p:spPr bwMode="auto">
          <a:xfrm>
            <a:off x="6835211" y="1268759"/>
            <a:ext cx="4896544" cy="3924308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74952A-5F34-49CD-E39F-2D6EF8C4A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632" y="274638"/>
            <a:ext cx="8798768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Kolb &amp; Kolb (2023) – 9 styles</a:t>
            </a:r>
          </a:p>
        </p:txBody>
      </p:sp>
      <p:sp>
        <p:nvSpPr>
          <p:cNvPr id="1031" name="Content Placeholder 3">
            <a:extLst>
              <a:ext uri="{FF2B5EF4-FFF2-40B4-BE49-F238E27FC236}">
                <a16:creationId xmlns:a16="http://schemas.microsoft.com/office/drawing/2014/main" id="{DA324946-F66D-AD73-B7E5-06701E5C0F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80176" y="5229200"/>
            <a:ext cx="3600400" cy="360041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US" sz="1400" dirty="0"/>
              <a:t>(Peterson &amp; Kolb, 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A5A4C5-9A00-7DC5-60C7-6B765F4894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368" y="274638"/>
            <a:ext cx="2214671" cy="5382165"/>
          </a:xfrm>
          <a:prstGeom prst="rect">
            <a:avLst/>
          </a:prstGeom>
        </p:spPr>
      </p:pic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1FD29BBC-6D0C-0090-2708-EDF483EA4F4E}"/>
              </a:ext>
            </a:extLst>
          </p:cNvPr>
          <p:cNvSpPr txBox="1">
            <a:spLocks/>
          </p:cNvSpPr>
          <p:nvPr/>
        </p:nvSpPr>
        <p:spPr>
          <a:xfrm>
            <a:off x="2516966" y="5296762"/>
            <a:ext cx="3600400" cy="3600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en-US" sz="1400" dirty="0"/>
              <a:t>(Kolb &amp; Kolb, 2023, p.14 )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8A3F4D-7FC7-088B-8C2E-5073D8ACB8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3682" y="1201196"/>
            <a:ext cx="3651529" cy="3927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8470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9496" y="44624"/>
            <a:ext cx="8229600" cy="1143000"/>
          </a:xfrm>
        </p:spPr>
        <p:txBody>
          <a:bodyPr/>
          <a:lstStyle/>
          <a:p>
            <a:pPr algn="l"/>
            <a:r>
              <a:rPr lang="en-GB" dirty="0"/>
              <a:t>Unfortunately….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536" y="2060848"/>
            <a:ext cx="8373616" cy="1656184"/>
          </a:xfr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  <a:effectLst/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Kolb’s theory of pigeon holing people into learning styles has come under scrutiny and been found to not hold up that well….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279576" y="45091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dirty="0"/>
              <a:t>However….</a:t>
            </a:r>
          </a:p>
        </p:txBody>
      </p:sp>
    </p:spTree>
    <p:extLst>
      <p:ext uri="{BB962C8B-B14F-4D97-AF65-F5344CB8AC3E}">
        <p14:creationId xmlns:p14="http://schemas.microsoft.com/office/powerpoint/2010/main" val="15558335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88640"/>
            <a:ext cx="8229600" cy="850106"/>
          </a:xfrm>
        </p:spPr>
        <p:txBody>
          <a:bodyPr/>
          <a:lstStyle/>
          <a:p>
            <a:r>
              <a:rPr lang="en-GB" dirty="0"/>
              <a:t>Honey &amp; Mumford  (1986)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8995" y="1013708"/>
            <a:ext cx="6494010" cy="4624847"/>
          </a:xfrm>
        </p:spPr>
      </p:pic>
    </p:spTree>
    <p:extLst>
      <p:ext uri="{BB962C8B-B14F-4D97-AF65-F5344CB8AC3E}">
        <p14:creationId xmlns:p14="http://schemas.microsoft.com/office/powerpoint/2010/main" val="28549940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63719" y="260648"/>
            <a:ext cx="75608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In this model Mumford and Honey describe the learning styles as a </a:t>
            </a:r>
            <a:r>
              <a:rPr lang="en-GB" sz="2400" b="1" dirty="0"/>
              <a:t>continuum</a:t>
            </a:r>
            <a:r>
              <a:rPr lang="en-GB" sz="2400" dirty="0"/>
              <a:t> that learners move through over time. </a:t>
            </a:r>
          </a:p>
          <a:p>
            <a:endParaRPr lang="en-GB" sz="2500" dirty="0"/>
          </a:p>
        </p:txBody>
      </p:sp>
      <p:sp>
        <p:nvSpPr>
          <p:cNvPr id="3" name="Rectangle 2"/>
          <p:cNvSpPr/>
          <p:nvPr/>
        </p:nvSpPr>
        <p:spPr>
          <a:xfrm>
            <a:off x="2135560" y="3861048"/>
            <a:ext cx="82809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Research has shown that there is no evidence that one preference is better than another – indeed the </a:t>
            </a:r>
            <a:r>
              <a:rPr lang="en-GB" sz="2400" b="1" dirty="0"/>
              <a:t>diversity of our learning styles</a:t>
            </a:r>
            <a:r>
              <a:rPr lang="en-GB" sz="2400" dirty="0"/>
              <a:t> adds value to team work and organisational functioning.</a:t>
            </a:r>
          </a:p>
        </p:txBody>
      </p:sp>
      <p:sp>
        <p:nvSpPr>
          <p:cNvPr id="4" name="Rectangle 3"/>
          <p:cNvSpPr/>
          <p:nvPr/>
        </p:nvSpPr>
        <p:spPr>
          <a:xfrm>
            <a:off x="3863753" y="1891864"/>
            <a:ext cx="62196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However, over time, people usually come to </a:t>
            </a:r>
            <a:r>
              <a:rPr lang="en-GB" sz="2400" b="1" dirty="0"/>
              <a:t>prefer and rely on one</a:t>
            </a:r>
            <a:r>
              <a:rPr lang="en-GB" sz="2400" dirty="0"/>
              <a:t>, or more, style(s) above the others. As both teachers and Learners.</a:t>
            </a:r>
          </a:p>
        </p:txBody>
      </p:sp>
    </p:spTree>
    <p:extLst>
      <p:ext uri="{BB962C8B-B14F-4D97-AF65-F5344CB8AC3E}">
        <p14:creationId xmlns:p14="http://schemas.microsoft.com/office/powerpoint/2010/main" val="342695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99B4E-C11B-055A-A6AA-D8C6CD4EE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908720"/>
            <a:ext cx="5832648" cy="3730426"/>
          </a:xfrm>
        </p:spPr>
        <p:txBody>
          <a:bodyPr>
            <a:noAutofit/>
          </a:bodyPr>
          <a:lstStyle/>
          <a:p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“…most</a:t>
            </a:r>
            <a:b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</a:br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learning requires that [learners] continue to </a:t>
            </a:r>
            <a:r>
              <a:rPr lang="en-GB" sz="2800" b="1" i="0" u="none" strike="noStrike" baseline="0" dirty="0">
                <a:solidFill>
                  <a:srgbClr val="151515"/>
                </a:solidFill>
                <a:latin typeface="PTSerif-Regular"/>
              </a:rPr>
              <a:t>actively move around the learning cycle</a:t>
            </a:r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 using</a:t>
            </a:r>
            <a:b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</a:br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other learning styles to acquire increasingly complex knowledge and skills and capacity</a:t>
            </a:r>
            <a:b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</a:br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to adapt to the wider demands of a given learning environment” </a:t>
            </a:r>
            <a:b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</a:br>
            <a:r>
              <a:rPr lang="en-GB" sz="2800" b="0" i="0" u="none" strike="noStrike" baseline="0" dirty="0">
                <a:solidFill>
                  <a:srgbClr val="151515"/>
                </a:solidFill>
                <a:latin typeface="PTSerif-Regular"/>
              </a:rPr>
              <a:t>(Kolb &amp; Kolb, 2023, p.17)</a:t>
            </a:r>
            <a:endParaRPr lang="en-GB" sz="6000" dirty="0"/>
          </a:p>
        </p:txBody>
      </p:sp>
      <p:pic>
        <p:nvPicPr>
          <p:cNvPr id="4" name="Picture 3" descr="A diagram of different types of styles&#10;&#10;Description automatically generated with medium confidence">
            <a:extLst>
              <a:ext uri="{FF2B5EF4-FFF2-40B4-BE49-F238E27FC236}">
                <a16:creationId xmlns:a16="http://schemas.microsoft.com/office/drawing/2014/main" id="{0CDBA3CE-89AD-3285-318B-EA3D7302DF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6" y="-1528"/>
            <a:ext cx="5730204" cy="6882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687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989" y="0"/>
            <a:ext cx="7458025" cy="419859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524000" y="3212976"/>
            <a:ext cx="909255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Honey &amp; Mumfords</a:t>
            </a:r>
          </a:p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Learning Styles Questionnaire</a:t>
            </a:r>
          </a:p>
        </p:txBody>
      </p:sp>
    </p:spTree>
    <p:extLst>
      <p:ext uri="{BB962C8B-B14F-4D97-AF65-F5344CB8AC3E}">
        <p14:creationId xmlns:p14="http://schemas.microsoft.com/office/powerpoint/2010/main" val="35729849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ardner's Theory of Multiple Intelligences – WordSmart &amp; Prolexia">
            <a:extLst>
              <a:ext uri="{FF2B5EF4-FFF2-40B4-BE49-F238E27FC236}">
                <a16:creationId xmlns:a16="http://schemas.microsoft.com/office/drawing/2014/main" id="{8193490D-656B-C91A-1C0E-BE520B7F13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576" y="260648"/>
            <a:ext cx="6314235" cy="537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5EB79F7-FBB0-92FA-4DA8-E55E2103E32A}"/>
              </a:ext>
            </a:extLst>
          </p:cNvPr>
          <p:cNvSpPr txBox="1">
            <a:spLocks/>
          </p:cNvSpPr>
          <p:nvPr/>
        </p:nvSpPr>
        <p:spPr>
          <a:xfrm>
            <a:off x="8328248" y="5085184"/>
            <a:ext cx="2467039" cy="906680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1600" dirty="0"/>
              <a:t>(Gardner, 1999; Davis </a:t>
            </a:r>
            <a:r>
              <a:rPr lang="en-US" sz="1600" i="1" dirty="0"/>
              <a:t>et al.</a:t>
            </a:r>
            <a:r>
              <a:rPr lang="en-US" sz="1600" dirty="0"/>
              <a:t>, 2011, </a:t>
            </a:r>
            <a:r>
              <a:rPr lang="en-US" sz="1600" dirty="0" err="1"/>
              <a:t>Marenus</a:t>
            </a:r>
            <a:r>
              <a:rPr lang="en-US" sz="1600" dirty="0"/>
              <a:t>, 2020) </a:t>
            </a:r>
          </a:p>
        </p:txBody>
      </p:sp>
    </p:spTree>
    <p:extLst>
      <p:ext uri="{BB962C8B-B14F-4D97-AF65-F5344CB8AC3E}">
        <p14:creationId xmlns:p14="http://schemas.microsoft.com/office/powerpoint/2010/main" val="198040620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22403"/>
            <a:ext cx="9144000" cy="576636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538962" y="1"/>
            <a:ext cx="757130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Experiential Learning  Theories  </a:t>
            </a:r>
          </a:p>
          <a:p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Further Exploration PowerPoint…</a:t>
            </a:r>
          </a:p>
        </p:txBody>
      </p:sp>
    </p:spTree>
    <p:extLst>
      <p:ext uri="{BB962C8B-B14F-4D97-AF65-F5344CB8AC3E}">
        <p14:creationId xmlns:p14="http://schemas.microsoft.com/office/powerpoint/2010/main" val="220131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384" y="908721"/>
            <a:ext cx="11377264" cy="46085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Chase, W. G., &amp; Simon, H. A. (1973). Perception in chess. Cognitive Psychology, 4, 55–81.</a:t>
            </a:r>
          </a:p>
          <a:p>
            <a:pPr marL="0" indent="0">
              <a:buNone/>
            </a:pPr>
            <a:r>
              <a:rPr lang="en-GB" sz="1400" dirty="0"/>
              <a:t>Coffield F, Moseley D, Hall E, </a:t>
            </a:r>
            <a:r>
              <a:rPr lang="en-GB" sz="1400" dirty="0" err="1"/>
              <a:t>Ecclestone</a:t>
            </a:r>
            <a:r>
              <a:rPr lang="en-GB" sz="1400" dirty="0"/>
              <a:t> K Learning Styles and Pedagogy in Post-16 Learning: A Systematic and Critical Review. London: Learning and Skills Research Centre 2004;84.</a:t>
            </a:r>
          </a:p>
          <a:p>
            <a:pPr marL="0" indent="0">
              <a:buNone/>
            </a:pPr>
            <a:r>
              <a:rPr lang="en-GB" sz="1400" dirty="0"/>
              <a:t>Curry L. One critique of the research on learning styles. </a:t>
            </a:r>
            <a:r>
              <a:rPr lang="en-GB" sz="1400" dirty="0" err="1"/>
              <a:t>Educ</a:t>
            </a:r>
            <a:r>
              <a:rPr lang="en-GB" sz="1400" dirty="0"/>
              <a:t> Leadership 1990;48 (2):50–6. </a:t>
            </a:r>
          </a:p>
          <a:p>
            <a:pPr marL="0" indent="0">
              <a:buNone/>
            </a:pPr>
            <a:r>
              <a:rPr lang="en-GB" sz="1400" dirty="0"/>
              <a:t>Dekker, S., Lee, N. C., Howard-Jones, P., and </a:t>
            </a:r>
            <a:r>
              <a:rPr lang="en-GB" sz="1400" dirty="0" err="1"/>
              <a:t>Jolles</a:t>
            </a:r>
            <a:r>
              <a:rPr lang="en-GB" sz="1400" dirty="0"/>
              <a:t>, J. (2012). </a:t>
            </a:r>
            <a:r>
              <a:rPr lang="en-GB" sz="1400" dirty="0" err="1"/>
              <a:t>Neuromyths</a:t>
            </a:r>
            <a:r>
              <a:rPr lang="en-GB" sz="1400" dirty="0"/>
              <a:t> in education: prevalence and predictors of misconceptions among teachers. Front. Psychol.</a:t>
            </a:r>
          </a:p>
          <a:p>
            <a:pPr marL="0" indent="0">
              <a:buNone/>
            </a:pPr>
            <a:r>
              <a:rPr lang="en-GB" sz="1400" dirty="0"/>
              <a:t>Dunn, R., Dunn, K., &amp; Price, G. E. (1987). Manual/or the learning styles inventory (LSI).  Laurence, KS: Price Systems</a:t>
            </a:r>
          </a:p>
          <a:p>
            <a:pPr marL="0" indent="0">
              <a:buNone/>
            </a:pPr>
            <a:r>
              <a:rPr lang="en-GB" sz="1400" dirty="0"/>
              <a:t>Honey, P. and Mumford, A. (1986a) The Manual of Learning Styles, Peter Honey Associates. </a:t>
            </a:r>
          </a:p>
          <a:p>
            <a:pPr marL="0" indent="0">
              <a:buNone/>
            </a:pPr>
            <a:r>
              <a:rPr lang="en-GB" sz="1400" dirty="0"/>
              <a:t>Honey, P. and Mumford, A. (1986b) Learning Styles Questionnaire, Peter Honey Publications Ltd.</a:t>
            </a:r>
          </a:p>
          <a:p>
            <a:pPr marL="0" indent="0">
              <a:buNone/>
            </a:pPr>
            <a:r>
              <a:rPr lang="en-GB" sz="1400" dirty="0"/>
              <a:t>Kolb, D. (1984) </a:t>
            </a:r>
            <a:r>
              <a:rPr lang="en-GB" sz="1400" i="1" dirty="0"/>
              <a:t>Experiential Learning: Experience as the source of learning and development</a:t>
            </a:r>
            <a:r>
              <a:rPr lang="en-GB" sz="1400" dirty="0"/>
              <a:t>, London: Prentice-Hall.</a:t>
            </a:r>
          </a:p>
          <a:p>
            <a:pPr marL="0" indent="0">
              <a:buNone/>
            </a:pPr>
            <a:r>
              <a:rPr lang="en-GB" sz="1400" dirty="0"/>
              <a:t>Kolb, D. (1985). ​ Learning style inventory. Boston: </a:t>
            </a:r>
            <a:r>
              <a:rPr lang="en-GB" sz="1400" dirty="0" err="1"/>
              <a:t>McBer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400" dirty="0"/>
              <a:t>Kolb, D. &amp; Kolb, A. (2023)</a:t>
            </a:r>
            <a:r>
              <a:rPr lang="en-GB" sz="1400" i="1" dirty="0"/>
              <a:t> 8 Things to Know about the Experiential Learning Cycle.</a:t>
            </a:r>
            <a:r>
              <a:rPr lang="en-GB" sz="1400" dirty="0"/>
              <a:t> Kaunakakai: EBLS Press.</a:t>
            </a:r>
          </a:p>
          <a:p>
            <a:pPr marL="0" indent="0">
              <a:buNone/>
            </a:pPr>
            <a:r>
              <a:rPr lang="en-GB" sz="1400" dirty="0"/>
              <a:t>Meyer, K. A., and Murrell, V. S. (2014). A National Study of Theories and Their Importance for Faculty Development for Online Teaching. Online J. </a:t>
            </a:r>
          </a:p>
          <a:p>
            <a:pPr marL="0" indent="0">
              <a:buNone/>
            </a:pPr>
            <a:r>
              <a:rPr lang="en-GB" sz="1400" dirty="0" err="1"/>
              <a:t>Pashler</a:t>
            </a:r>
            <a:r>
              <a:rPr lang="en-GB" sz="1400" dirty="0"/>
              <a:t> H, McDaniel M, Rohrer D, Bjork R. Learning styles: concepts and evidence. </a:t>
            </a:r>
            <a:r>
              <a:rPr lang="en-GB" sz="1400" dirty="0" err="1"/>
              <a:t>Psychol</a:t>
            </a:r>
            <a:r>
              <a:rPr lang="en-GB" sz="1400" dirty="0"/>
              <a:t> </a:t>
            </a:r>
            <a:r>
              <a:rPr lang="en-GB" sz="1400" dirty="0" err="1"/>
              <a:t>Sci</a:t>
            </a:r>
            <a:r>
              <a:rPr lang="en-GB" sz="1400" dirty="0"/>
              <a:t> Public Interest 2009;9 (3):105–19. </a:t>
            </a:r>
          </a:p>
          <a:p>
            <a:pPr marL="0" indent="0">
              <a:buNone/>
            </a:pPr>
            <a:r>
              <a:rPr lang="en-GB" sz="1400" dirty="0"/>
              <a:t>Willingham DT. Visual, auditory, and kinaesthetic learners need visual, auditory, and kinaesthetic instruction? American Educator; Spring 2005;31–5. </a:t>
            </a:r>
          </a:p>
        </p:txBody>
      </p:sp>
    </p:spTree>
    <p:extLst>
      <p:ext uri="{BB962C8B-B14F-4D97-AF65-F5344CB8AC3E}">
        <p14:creationId xmlns:p14="http://schemas.microsoft.com/office/powerpoint/2010/main" val="35391112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1236</Words>
  <Application>Microsoft Office PowerPoint</Application>
  <PresentationFormat>Widescreen</PresentationFormat>
  <Paragraphs>111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Myriad Pro</vt:lpstr>
      <vt:lpstr>PTSerif-Regular</vt:lpstr>
      <vt:lpstr>Aptos</vt:lpstr>
      <vt:lpstr>Arial</vt:lpstr>
      <vt:lpstr>Calibri</vt:lpstr>
      <vt:lpstr>Wingdings</vt:lpstr>
      <vt:lpstr>20140311PresentationUWTSDTemplate</vt:lpstr>
      <vt:lpstr>Learning Styles   2024</vt:lpstr>
      <vt:lpstr>Welcome</vt:lpstr>
      <vt:lpstr>What are learning styles all about?</vt:lpstr>
      <vt:lpstr>Learning Styles</vt:lpstr>
      <vt:lpstr>What are learning styles?</vt:lpstr>
      <vt:lpstr>V - A - K</vt:lpstr>
      <vt:lpstr>PowerPoint Presentation</vt:lpstr>
      <vt:lpstr>What learning style are you?</vt:lpstr>
      <vt:lpstr>V - A - K</vt:lpstr>
      <vt:lpstr>V - A - K</vt:lpstr>
      <vt:lpstr>V - A - K - O ?</vt:lpstr>
      <vt:lpstr>You are not alone!!!</vt:lpstr>
      <vt:lpstr>PowerPoint Presentation</vt:lpstr>
      <vt:lpstr>PowerPoint Presentation</vt:lpstr>
      <vt:lpstr>How has this been tested?</vt:lpstr>
      <vt:lpstr>PowerPoint Presentation</vt:lpstr>
      <vt:lpstr>But Why Not?</vt:lpstr>
      <vt:lpstr>But why!! Its sounds so good!!</vt:lpstr>
      <vt:lpstr>PowerPoint Presentation</vt:lpstr>
      <vt:lpstr>PowerPoint Presentation</vt:lpstr>
      <vt:lpstr>Experience &amp; Meaning Matters </vt:lpstr>
      <vt:lpstr>PowerPoint Presentation</vt:lpstr>
      <vt:lpstr>PowerPoint Presentation</vt:lpstr>
      <vt:lpstr>Where’s the risk? ……              Why not believe?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Experiential Learning Theory Kolb 1984</vt:lpstr>
      <vt:lpstr>Kolb &amp; Kolb (2023) – 9 styles</vt:lpstr>
      <vt:lpstr>Unfortunately….</vt:lpstr>
      <vt:lpstr>Honey &amp; Mumford  (1986) </vt:lpstr>
      <vt:lpstr>PowerPoint Presentation</vt:lpstr>
      <vt:lpstr>“…most learning requires that [learners] continue to actively move around the learning cycle using other learning styles to acquire increasingly complex knowledge and skills and capacity to adapt to the wider demands of a given learning environment”  (Kolb &amp; Kolb, 2023, p.17)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Maria Trevino Gonzalez</cp:lastModifiedBy>
  <cp:revision>129</cp:revision>
  <dcterms:created xsi:type="dcterms:W3CDTF">2015-04-14T15:21:28Z</dcterms:created>
  <dcterms:modified xsi:type="dcterms:W3CDTF">2026-02-25T17:13:33Z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