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sldIdLst>
    <p:sldId id="257" r:id="rId5"/>
    <p:sldId id="258" r:id="rId6"/>
    <p:sldId id="259" r:id="rId7"/>
    <p:sldId id="260" r:id="rId8"/>
    <p:sldId id="261" r:id="rId9"/>
    <p:sldId id="262" r:id="rId10"/>
    <p:sldId id="263" r:id="rId11"/>
    <p:sldId id="264" r:id="rId12"/>
    <p:sldId id="265" r:id="rId13"/>
    <p:sldId id="266" r:id="rId14"/>
    <p:sldId id="268"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5431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3426138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2355F0-4A61-4D8D-978F-9C69469BB1D3}"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04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2355F0-4A61-4D8D-978F-9C69469BB1D3}"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4229629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2355F0-4A61-4D8D-978F-9C69469BB1D3}" type="datetimeFigureOut">
              <a:rPr lang="en-GB" smtClean="0"/>
              <a:t>18/07/2023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39689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2355F0-4A61-4D8D-978F-9C69469BB1D3}" type="datetimeFigureOut">
              <a:rPr lang="en-GB" smtClean="0"/>
              <a:t>18/07/2023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333951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E2355F0-4A61-4D8D-978F-9C69469BB1D3}" type="datetimeFigureOut">
              <a:rPr lang="en-GB" smtClean="0"/>
              <a:t>18/07/2023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049417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E2355F0-4A61-4D8D-978F-9C69469BB1D3}" type="datetimeFigureOut">
              <a:rPr lang="en-GB" smtClean="0"/>
              <a:t>18/07/2023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51A9481-2175-472F-88E7-94AD8B3B79F9}" type="slidenum">
              <a:rPr lang="en-GB" smtClean="0"/>
              <a:t>‹#›</a:t>
            </a:fld>
            <a:endParaRPr lang="en-GB"/>
          </a:p>
        </p:txBody>
      </p:sp>
    </p:spTree>
    <p:extLst>
      <p:ext uri="{BB962C8B-B14F-4D97-AF65-F5344CB8AC3E}">
        <p14:creationId xmlns:p14="http://schemas.microsoft.com/office/powerpoint/2010/main" val="53039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2355F0-4A61-4D8D-978F-9C69469BB1D3}"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288745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746150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4291395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E2355F0-4A61-4D8D-978F-9C69469BB1D3}" type="datetimeFigureOut">
              <a:rPr lang="en-GB" smtClean="0"/>
              <a:t>18/07/2023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51A9481-2175-472F-88E7-94AD8B3B79F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82330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F3B88-2BEA-7892-ED98-407F6C5C7E76}"/>
              </a:ext>
            </a:extLst>
          </p:cNvPr>
          <p:cNvSpPr txBox="1"/>
          <p:nvPr/>
        </p:nvSpPr>
        <p:spPr>
          <a:xfrm>
            <a:off x="323850" y="533400"/>
            <a:ext cx="11706225" cy="4196020"/>
          </a:xfrm>
          <a:prstGeom prst="rect">
            <a:avLst/>
          </a:prstGeom>
          <a:noFill/>
        </p:spPr>
        <p:txBody>
          <a:bodyPr wrap="square" rtlCol="0">
            <a:spAutoFit/>
          </a:bodyPr>
          <a:lstStyle/>
          <a:p>
            <a:pPr>
              <a:lnSpc>
                <a:spcPct val="150000"/>
              </a:lnSpc>
            </a:pPr>
            <a:r>
              <a:rPr lang="en-GB" sz="1800" b="1" dirty="0">
                <a:latin typeface="Arial" panose="020B0604020202020204" pitchFamily="34" charset="0"/>
                <a:cs typeface="Arial" panose="020B0604020202020204" pitchFamily="34" charset="0"/>
              </a:rPr>
              <a:t>Name</a:t>
            </a:r>
            <a:r>
              <a:rPr lang="en-GB" sz="1800" dirty="0">
                <a:latin typeface="Arial" panose="020B0604020202020204" pitchFamily="34" charset="0"/>
                <a:cs typeface="Arial" panose="020B0604020202020204" pitchFamily="34" charset="0"/>
              </a:rPr>
              <a:t>: Elizabeth Kokori</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Student Number</a:t>
            </a:r>
            <a:r>
              <a:rPr lang="en-GB" sz="1800" dirty="0">
                <a:latin typeface="Arial" panose="020B0604020202020204" pitchFamily="34" charset="0"/>
                <a:cs typeface="Arial" panose="020B0604020202020204" pitchFamily="34" charset="0"/>
              </a:rPr>
              <a:t>: 1910041</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Module Code and Title</a:t>
            </a:r>
            <a:r>
              <a:rPr lang="en-GB" sz="1800" dirty="0">
                <a:latin typeface="Arial" panose="020B0604020202020204" pitchFamily="34" charset="0"/>
                <a:cs typeface="Arial" panose="020B0604020202020204" pitchFamily="34" charset="0"/>
              </a:rPr>
              <a:t>: Practice Based Research Proposal</a:t>
            </a:r>
          </a:p>
          <a:p>
            <a:pPr>
              <a:lnSpc>
                <a:spcPct val="150000"/>
              </a:lnSpc>
            </a:pPr>
            <a:r>
              <a:rPr lang="en-GB" sz="1800" dirty="0">
                <a:latin typeface="Arial" panose="020B0604020202020204" pitchFamily="34" charset="0"/>
                <a:cs typeface="Arial" panose="020B0604020202020204" pitchFamily="34" charset="0"/>
              </a:rPr>
              <a:t> </a:t>
            </a:r>
          </a:p>
          <a:p>
            <a:pPr>
              <a:lnSpc>
                <a:spcPct val="150000"/>
              </a:lnSpc>
            </a:pPr>
            <a:r>
              <a:rPr lang="en-GB" sz="1800" b="1" dirty="0">
                <a:latin typeface="Arial" panose="020B0604020202020204" pitchFamily="34" charset="0"/>
                <a:cs typeface="Arial" panose="020B0604020202020204" pitchFamily="34" charset="0"/>
              </a:rPr>
              <a:t>Lecturer’s Name</a:t>
            </a:r>
            <a:r>
              <a:rPr lang="en-GB" sz="1800" dirty="0">
                <a:latin typeface="Arial" panose="020B0604020202020204" pitchFamily="34" charset="0"/>
                <a:cs typeface="Arial" panose="020B0604020202020204" pitchFamily="34" charset="0"/>
              </a:rPr>
              <a:t>: Dr Muhammed Afolabi</a:t>
            </a:r>
          </a:p>
          <a:p>
            <a:pPr>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r>
              <a:rPr lang="en-GB" sz="1800" b="1" dirty="0">
                <a:latin typeface="Arial" panose="020B0604020202020204" pitchFamily="34" charset="0"/>
                <a:cs typeface="Arial" panose="020B0604020202020204" pitchFamily="34" charset="0"/>
              </a:rPr>
              <a:t>Assignment Title</a:t>
            </a:r>
            <a:r>
              <a:rPr lang="en-GB" sz="1800" dirty="0">
                <a:latin typeface="Arial" panose="020B0604020202020204" pitchFamily="34" charset="0"/>
                <a:cs typeface="Arial" panose="020B0604020202020204" pitchFamily="34" charset="0"/>
              </a:rPr>
              <a:t>: The Prevalence of Running as an Aerobic Exercise Among Undergraduate Students of King's College London</a:t>
            </a:r>
          </a:p>
        </p:txBody>
      </p:sp>
    </p:spTree>
    <p:extLst>
      <p:ext uri="{BB962C8B-B14F-4D97-AF65-F5344CB8AC3E}">
        <p14:creationId xmlns:p14="http://schemas.microsoft.com/office/powerpoint/2010/main" val="2263884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7"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 name="Rectangle 14">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orm's eye view of the feet of a person running on the road">
            <a:extLst>
              <a:ext uri="{FF2B5EF4-FFF2-40B4-BE49-F238E27FC236}">
                <a16:creationId xmlns:a16="http://schemas.microsoft.com/office/drawing/2014/main" id="{CE078C83-A195-1C20-C58E-17307FD43D84}"/>
              </a:ext>
            </a:extLst>
          </p:cNvPr>
          <p:cNvPicPr>
            <a:picLocks noChangeAspect="1"/>
          </p:cNvPicPr>
          <p:nvPr/>
        </p:nvPicPr>
        <p:blipFill rotWithShape="1">
          <a:blip r:embed="rId2"/>
          <a:srcRect l="17112" r="1" b="1"/>
          <a:stretch/>
        </p:blipFill>
        <p:spPr>
          <a:xfrm>
            <a:off x="162023" y="562710"/>
            <a:ext cx="4137835" cy="3182455"/>
          </a:xfrm>
          <a:prstGeom prst="rect">
            <a:avLst/>
          </a:prstGeom>
        </p:spPr>
      </p:pic>
      <p:cxnSp>
        <p:nvCxnSpPr>
          <p:cNvPr id="23" name="Straight Connector 16">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1" name="Rectangle 20">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TextBox 2">
            <a:extLst>
              <a:ext uri="{FF2B5EF4-FFF2-40B4-BE49-F238E27FC236}">
                <a16:creationId xmlns:a16="http://schemas.microsoft.com/office/drawing/2014/main" id="{3CB0FE70-28EA-014F-4909-1CC148EF9E16}"/>
              </a:ext>
            </a:extLst>
          </p:cNvPr>
          <p:cNvSpPr txBox="1"/>
          <p:nvPr/>
        </p:nvSpPr>
        <p:spPr>
          <a:xfrm>
            <a:off x="5184843" y="424763"/>
            <a:ext cx="6845134" cy="590931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Introduction</a:t>
            </a:r>
          </a:p>
          <a:p>
            <a:endParaRPr lang="en-GB" dirty="0"/>
          </a:p>
          <a:p>
            <a:pPr marL="28575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Physical activities including swimming, walking, running, jogging, skipping, and cycling are all examples of aerobic workouts</a:t>
            </a:r>
          </a:p>
          <a:p>
            <a:pPr marL="28575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 when done frequently, </a:t>
            </a:r>
            <a:r>
              <a:rPr lang="en-GB" dirty="0">
                <a:latin typeface="Arial" panose="020B0604020202020204" pitchFamily="34" charset="0"/>
                <a:cs typeface="Arial" panose="020B0604020202020204" pitchFamily="34" charset="0"/>
              </a:rPr>
              <a:t>IT </a:t>
            </a:r>
            <a:r>
              <a:rPr lang="en-GB" sz="1800" dirty="0">
                <a:latin typeface="Arial" panose="020B0604020202020204" pitchFamily="34" charset="0"/>
                <a:cs typeface="Arial" panose="020B0604020202020204" pitchFamily="34" charset="0"/>
              </a:rPr>
              <a:t>reduce excess body weight and death rates (Warren, et al. 2010). </a:t>
            </a:r>
          </a:p>
          <a:p>
            <a:pPr marL="28575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Also, running is linked to enhanced metabolic function, enhanced cardiovascular fitness, enhanced mental health, enhanced multisystem gene control, and decreased risk of all-cause death (</a:t>
            </a:r>
            <a:r>
              <a:rPr lang="en-GB" sz="1800" dirty="0" err="1">
                <a:latin typeface="Arial" panose="020B0604020202020204" pitchFamily="34" charset="0"/>
                <a:cs typeface="Arial" panose="020B0604020202020204" pitchFamily="34" charset="0"/>
              </a:rPr>
              <a:t>Pedisic</a:t>
            </a:r>
            <a:r>
              <a:rPr lang="en-GB" sz="1800" dirty="0">
                <a:latin typeface="Arial" panose="020B0604020202020204" pitchFamily="34" charset="0"/>
                <a:cs typeface="Arial" panose="020B0604020202020204" pitchFamily="34" charset="0"/>
              </a:rPr>
              <a:t>, et al. 2020). </a:t>
            </a:r>
          </a:p>
          <a:p>
            <a:pPr marL="28575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Additionally, </a:t>
            </a:r>
            <a:r>
              <a:rPr lang="en-GB" sz="1800" dirty="0" err="1">
                <a:latin typeface="Arial" panose="020B0604020202020204" pitchFamily="34" charset="0"/>
                <a:cs typeface="Arial" panose="020B0604020202020204" pitchFamily="34" charset="0"/>
              </a:rPr>
              <a:t>Vidacek</a:t>
            </a:r>
            <a:r>
              <a:rPr lang="en-GB" sz="1800" dirty="0">
                <a:latin typeface="Arial" panose="020B0604020202020204" pitchFamily="34" charset="0"/>
                <a:cs typeface="Arial" panose="020B0604020202020204" pitchFamily="34" charset="0"/>
              </a:rPr>
              <a:t> et al. (2017) pointed out that students can benefit from aerobic exercise as a way to manage stress associated with their education and keep excellent health.</a:t>
            </a:r>
          </a:p>
          <a:p>
            <a:endParaRPr lang="en-GB" dirty="0"/>
          </a:p>
        </p:txBody>
      </p:sp>
    </p:spTree>
    <p:extLst>
      <p:ext uri="{BB962C8B-B14F-4D97-AF65-F5344CB8AC3E}">
        <p14:creationId xmlns:p14="http://schemas.microsoft.com/office/powerpoint/2010/main" val="2035086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DA175B-B200-630A-AD83-F3C22682CB39}"/>
              </a:ext>
            </a:extLst>
          </p:cNvPr>
          <p:cNvSpPr txBox="1"/>
          <p:nvPr/>
        </p:nvSpPr>
        <p:spPr>
          <a:xfrm>
            <a:off x="307910" y="503853"/>
            <a:ext cx="11653935" cy="5064335"/>
          </a:xfrm>
          <a:prstGeom prst="rect">
            <a:avLst/>
          </a:prstGeom>
          <a:noFill/>
        </p:spPr>
        <p:txBody>
          <a:bodyPr wrap="square" rtlCol="0">
            <a:spAutoFit/>
          </a:bodyPr>
          <a:lstStyle/>
          <a:p>
            <a:r>
              <a:rPr lang="en-GB" b="1" dirty="0"/>
              <a:t>                                                                                       </a:t>
            </a:r>
            <a:r>
              <a:rPr lang="en-GB" sz="2000" b="1" dirty="0"/>
              <a:t>Rationale of study</a:t>
            </a:r>
          </a:p>
          <a:p>
            <a:endParaRPr lang="en-GB" dirty="0"/>
          </a:p>
          <a:p>
            <a:endParaRPr lang="en-GB" dirty="0"/>
          </a:p>
          <a:p>
            <a:pPr marL="285750" indent="-28575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This study is important because it shows the effect of running as an aerobic exercise on undergraduate students at King's College London. </a:t>
            </a:r>
          </a:p>
          <a:p>
            <a:pPr marL="285750" indent="-28575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Running is a well-liked cardiovascular activity that offers several advantages for both physical and mental health. </a:t>
            </a:r>
          </a:p>
          <a:p>
            <a:pPr marL="285750" indent="-28575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study demonstrates that levels of physical fitness and the connection between running and success in academic and extracurricular activities may be investigated by looking at the prevalence of running among undergraduate students.</a:t>
            </a:r>
          </a:p>
          <a:p>
            <a:pPr marL="285750" indent="-28575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Additionally, knowing the prevalence of running among undergraduate students would help promote physical exercise on campus. It will aid in identifying possible obstacles or enablers to aerobic exercise participation and direct the creation of initiatives to promote active lives</a:t>
            </a:r>
            <a:endParaRPr lang="en-GB" dirty="0"/>
          </a:p>
        </p:txBody>
      </p:sp>
    </p:spTree>
    <p:extLst>
      <p:ext uri="{BB962C8B-B14F-4D97-AF65-F5344CB8AC3E}">
        <p14:creationId xmlns:p14="http://schemas.microsoft.com/office/powerpoint/2010/main" val="2444365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5B9185-8BF7-84AE-3784-9E23E0C28A92}"/>
              </a:ext>
            </a:extLst>
          </p:cNvPr>
          <p:cNvSpPr txBox="1"/>
          <p:nvPr/>
        </p:nvSpPr>
        <p:spPr>
          <a:xfrm>
            <a:off x="186612" y="494522"/>
            <a:ext cx="11803225" cy="3226524"/>
          </a:xfrm>
          <a:prstGeom prst="rect">
            <a:avLst/>
          </a:prstGeom>
          <a:noFill/>
        </p:spPr>
        <p:txBody>
          <a:bodyPr wrap="square" rtlCol="0">
            <a:spAutoFit/>
          </a:bodyPr>
          <a:lstStyle/>
          <a:p>
            <a:pPr algn="ctr">
              <a:lnSpc>
                <a:spcPct val="150000"/>
              </a:lnSpc>
            </a:pPr>
            <a:r>
              <a:rPr lang="en-GB" sz="2400" b="1" dirty="0">
                <a:latin typeface="Arial" panose="020B0604020202020204" pitchFamily="34" charset="0"/>
                <a:cs typeface="Arial" panose="020B0604020202020204" pitchFamily="34" charset="0"/>
              </a:rPr>
              <a:t>Aim of the study</a:t>
            </a:r>
          </a:p>
          <a:p>
            <a:pPr algn="just">
              <a:lnSpc>
                <a:spcPct val="150000"/>
              </a:lnSpc>
            </a:pPr>
            <a:r>
              <a:rPr lang="en-GB" sz="1800" dirty="0">
                <a:latin typeface="Arial" panose="020B0604020202020204" pitchFamily="34" charset="0"/>
                <a:cs typeface="Arial" panose="020B0604020202020204" pitchFamily="34" charset="0"/>
              </a:rPr>
              <a:t>The study aim to </a:t>
            </a:r>
            <a:r>
              <a:rPr lang="en-GB" dirty="0">
                <a:latin typeface="Arial" panose="020B0604020202020204" pitchFamily="34" charset="0"/>
                <a:cs typeface="Arial" panose="020B0604020202020204" pitchFamily="34" charset="0"/>
              </a:rPr>
              <a:t>determine</a:t>
            </a:r>
            <a:r>
              <a:rPr lang="en-GB" sz="1800" dirty="0">
                <a:latin typeface="Arial" panose="020B0604020202020204" pitchFamily="34" charset="0"/>
                <a:cs typeface="Arial" panose="020B0604020202020204" pitchFamily="34" charset="0"/>
              </a:rPr>
              <a:t> the Prevalence of Running as an Aerobic Exercise Among Undergraduate Students of King's College London.</a:t>
            </a:r>
          </a:p>
          <a:p>
            <a:pPr algn="just">
              <a:lnSpc>
                <a:spcPct val="150000"/>
              </a:lnSpc>
            </a:pPr>
            <a:endParaRPr lang="en-GB" sz="1800"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Hypothesis of the study</a:t>
            </a:r>
          </a:p>
          <a:p>
            <a:pPr algn="just">
              <a:lnSpc>
                <a:spcPct val="150000"/>
              </a:lnSpc>
            </a:pPr>
            <a:r>
              <a:rPr lang="en-GB" sz="1800" dirty="0">
                <a:latin typeface="Arial" panose="020B0604020202020204" pitchFamily="34" charset="0"/>
                <a:cs typeface="Arial" panose="020B0604020202020204" pitchFamily="34" charset="0"/>
              </a:rPr>
              <a:t>Hypothesis : There is no significant difference in the prevalence of running as an aerobic exercise among undergraduate students of King's College London across different genders, academic disciplines, or year of study.</a:t>
            </a:r>
          </a:p>
        </p:txBody>
      </p:sp>
    </p:spTree>
    <p:extLst>
      <p:ext uri="{BB962C8B-B14F-4D97-AF65-F5344CB8AC3E}">
        <p14:creationId xmlns:p14="http://schemas.microsoft.com/office/powerpoint/2010/main" val="424797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698587-24EA-F3C4-8FFC-9EC992A5BAAA}"/>
              </a:ext>
            </a:extLst>
          </p:cNvPr>
          <p:cNvSpPr txBox="1"/>
          <p:nvPr/>
        </p:nvSpPr>
        <p:spPr>
          <a:xfrm>
            <a:off x="466531" y="690465"/>
            <a:ext cx="11346024" cy="2995692"/>
          </a:xfrm>
          <a:prstGeom prst="rect">
            <a:avLst/>
          </a:prstGeom>
          <a:noFill/>
        </p:spPr>
        <p:txBody>
          <a:bodyPr wrap="square" rtlCol="0">
            <a:spAutoFit/>
          </a:bodyPr>
          <a:lstStyle/>
          <a:p>
            <a:pPr algn="ctr">
              <a:lnSpc>
                <a:spcPct val="150000"/>
              </a:lnSpc>
            </a:pPr>
            <a:r>
              <a:rPr lang="en-GB" sz="2000" b="1" dirty="0">
                <a:latin typeface="Arial" panose="020B0604020202020204" pitchFamily="34" charset="0"/>
                <a:cs typeface="Arial" panose="020B0604020202020204" pitchFamily="34" charset="0"/>
              </a:rPr>
              <a:t>Research Question</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are the proportion of undergraduate students at King's College London who engage in running as their primary form of aerobic exercise?</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is the frequency and duration of running sessions among undergraduate students who incorporate running as part of their aerobic exercise routine.</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are the perceived benefits and challenges associated with running as an aerobic exercise among undergraduate students at King's College London.</a:t>
            </a:r>
          </a:p>
        </p:txBody>
      </p:sp>
    </p:spTree>
    <p:extLst>
      <p:ext uri="{BB962C8B-B14F-4D97-AF65-F5344CB8AC3E}">
        <p14:creationId xmlns:p14="http://schemas.microsoft.com/office/powerpoint/2010/main" val="814010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A7FE5-586D-03F5-8080-C8C0B38F19A4}"/>
              </a:ext>
            </a:extLst>
          </p:cNvPr>
          <p:cNvSpPr txBox="1"/>
          <p:nvPr/>
        </p:nvSpPr>
        <p:spPr>
          <a:xfrm>
            <a:off x="298580" y="531845"/>
            <a:ext cx="11644604" cy="3693319"/>
          </a:xfrm>
          <a:prstGeom prst="rect">
            <a:avLst/>
          </a:prstGeom>
          <a:noFill/>
        </p:spPr>
        <p:txBody>
          <a:bodyPr wrap="square" rtlCol="0">
            <a:spAutoFit/>
          </a:bodyPr>
          <a:lstStyle/>
          <a:p>
            <a:r>
              <a:rPr lang="en-GB" sz="2000" b="1" dirty="0"/>
              <a:t>                                                                                   Objectives of study</a:t>
            </a:r>
          </a:p>
          <a:p>
            <a:endParaRPr lang="en-GB" dirty="0"/>
          </a:p>
          <a:p>
            <a:endParaRPr lang="en-GB" dirty="0"/>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determine the proportion of undergraduate students at King's College London who engage in running as their primary form of aerobic exercise. This includes demographical profile, age and gender</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identify the frequency and duration of running sessions among undergraduate students who incorporate running as part of their aerobic exercise routine.</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examine the perceived benefits and challenges associated with running as an aerobic exercise among undergraduate students at King's College London.</a:t>
            </a:r>
          </a:p>
          <a:p>
            <a:endParaRPr lang="en-GB" dirty="0"/>
          </a:p>
        </p:txBody>
      </p:sp>
    </p:spTree>
    <p:extLst>
      <p:ext uri="{BB962C8B-B14F-4D97-AF65-F5344CB8AC3E}">
        <p14:creationId xmlns:p14="http://schemas.microsoft.com/office/powerpoint/2010/main" val="2232090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B00C0B-B2EF-2568-E6E3-E79112EFA87E}"/>
              </a:ext>
            </a:extLst>
          </p:cNvPr>
          <p:cNvSpPr txBox="1"/>
          <p:nvPr/>
        </p:nvSpPr>
        <p:spPr>
          <a:xfrm>
            <a:off x="251927" y="494522"/>
            <a:ext cx="11709918" cy="4896853"/>
          </a:xfrm>
          <a:prstGeom prst="rect">
            <a:avLst/>
          </a:prstGeom>
          <a:noFill/>
        </p:spPr>
        <p:txBody>
          <a:bodyPr wrap="square" rtlCol="0">
            <a:spAutoFit/>
          </a:bodyPr>
          <a:lstStyle/>
          <a:p>
            <a:r>
              <a:rPr lang="en-GB" b="1" dirty="0"/>
              <a:t>                                                                         Research Methodology </a:t>
            </a:r>
          </a:p>
          <a:p>
            <a:pPr>
              <a:lnSpc>
                <a:spcPct val="150000"/>
              </a:lnSpc>
            </a:pPr>
            <a:endPar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Quantitative </a:t>
            </a:r>
            <a:r>
              <a:rPr lang="en-GB"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r</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esearch method is the proposed method for this study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dirty="0"/>
              <a:t>According to Creswell (2002), quantitative research is the process of gathering, analysing, interpreting, and documenting a study's findings.</a:t>
            </a:r>
          </a:p>
          <a:p>
            <a:pPr>
              <a:lnSpc>
                <a:spcPct val="150000"/>
              </a:lnSpc>
            </a:pPr>
            <a:endParaRPr lang="en-GB" dirty="0"/>
          </a:p>
          <a:p>
            <a:pPr>
              <a:lnSpc>
                <a:spcPct val="150000"/>
              </a:lnSpc>
            </a:pPr>
            <a:r>
              <a:rPr lang="en-GB" b="1" dirty="0"/>
              <a:t>                                                                        Research Design</a:t>
            </a:r>
          </a:p>
          <a:p>
            <a:pPr marL="285750" indent="-285750">
              <a:lnSpc>
                <a:spcPct val="150000"/>
              </a:lnSpc>
              <a:buFont typeface="Wingdings" panose="05000000000000000000" pitchFamily="2" charset="2"/>
              <a:buChar char="§"/>
            </a:pPr>
            <a:r>
              <a:rPr lang="en-GB" dirty="0"/>
              <a:t>Correlational design</a:t>
            </a:r>
          </a:p>
          <a:p>
            <a:pPr marL="285750" indent="-285750">
              <a:lnSpc>
                <a:spcPct val="150000"/>
              </a:lnSpc>
              <a:buFont typeface="Wingdings" panose="05000000000000000000" pitchFamily="2" charset="2"/>
              <a:buChar char="§"/>
            </a:pPr>
            <a:r>
              <a:rPr lang="en-GB" dirty="0"/>
              <a:t>Descriptive design</a:t>
            </a:r>
          </a:p>
          <a:p>
            <a:pPr marL="285750" indent="-285750">
              <a:lnSpc>
                <a:spcPct val="150000"/>
              </a:lnSpc>
              <a:buFont typeface="Wingdings" panose="05000000000000000000" pitchFamily="2" charset="2"/>
              <a:buChar char="§"/>
            </a:pPr>
            <a:endParaRPr lang="en-GB" dirty="0"/>
          </a:p>
          <a:p>
            <a:pPr>
              <a:lnSpc>
                <a:spcPct val="150000"/>
              </a:lnSpc>
            </a:pPr>
            <a:r>
              <a:rPr lang="en-GB" b="1" dirty="0">
                <a:latin typeface="Arial" panose="020B0604020202020204" pitchFamily="34" charset="0"/>
                <a:cs typeface="Arial" panose="020B0604020202020204" pitchFamily="34" charset="0"/>
              </a:rPr>
              <a:t>Recruitment, Sampling &amp; study Participants includes:</a:t>
            </a:r>
          </a:p>
          <a:p>
            <a:pPr marL="285750" indent="-285750">
              <a:lnSpc>
                <a:spcPct val="150000"/>
              </a:lnSpc>
              <a:buFont typeface="Wingdings" panose="05000000000000000000" pitchFamily="2" charset="2"/>
              <a:buChar char="§"/>
            </a:pPr>
            <a:r>
              <a:rPr lang="en-GB" dirty="0"/>
              <a:t>Student population</a:t>
            </a:r>
          </a:p>
        </p:txBody>
      </p:sp>
    </p:spTree>
    <p:extLst>
      <p:ext uri="{BB962C8B-B14F-4D97-AF65-F5344CB8AC3E}">
        <p14:creationId xmlns:p14="http://schemas.microsoft.com/office/powerpoint/2010/main" val="1472032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E1F995-B987-400D-A0F2-C6464F81F715}"/>
              </a:ext>
            </a:extLst>
          </p:cNvPr>
          <p:cNvSpPr txBox="1"/>
          <p:nvPr/>
        </p:nvSpPr>
        <p:spPr>
          <a:xfrm>
            <a:off x="410547" y="606490"/>
            <a:ext cx="11457992" cy="475835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Material/ Data Collection Methods</a:t>
            </a:r>
          </a:p>
          <a:p>
            <a:endParaRPr lang="en-GB" dirty="0"/>
          </a:p>
          <a:p>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 the purpose of this study, questionnaires will be utilised to collect data.</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Questionnaire Questions includes: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How many times do students of King’s College engage in running as an aerobics exercise?</a:t>
            </a:r>
          </a:p>
          <a:p>
            <a:pPr marL="285750" indent="-285750">
              <a:lnSpc>
                <a:spcPct val="150000"/>
              </a:lnSpc>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Do you benefit from running as aerobic exercise as a an undergraduate ?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Are there any barriers or challenges that you or other students face when it comes to engaging in running as an aerobic exercise?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What factors influenced your decision to incorporate running into fitness regimen?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Do you believe that running is a popular form of aerobic exercise on campus?</a:t>
            </a:r>
          </a:p>
          <a:p>
            <a:pPr>
              <a:lnSpc>
                <a:spcPct val="150000"/>
              </a:lnSpc>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06958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7B00ED-D71B-D7A8-8F9E-180AEC602BF9}"/>
              </a:ext>
            </a:extLst>
          </p:cNvPr>
          <p:cNvSpPr txBox="1"/>
          <p:nvPr/>
        </p:nvSpPr>
        <p:spPr>
          <a:xfrm>
            <a:off x="307910" y="587829"/>
            <a:ext cx="11551298" cy="610808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Data analysis technique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SPSS and STATA analysis </a:t>
            </a:r>
          </a:p>
          <a:p>
            <a:endParaRPr lang="en-GB" dirty="0"/>
          </a:p>
          <a:p>
            <a:endParaRPr lang="en-GB" dirty="0"/>
          </a:p>
          <a:p>
            <a:r>
              <a:rPr lang="en-GB" sz="2000" b="1" dirty="0"/>
              <a:t>                                                                     </a:t>
            </a:r>
          </a:p>
          <a:p>
            <a:r>
              <a:rPr lang="en-GB" sz="2000" b="1" dirty="0"/>
              <a:t> Ethical consideration</a:t>
            </a:r>
          </a:p>
          <a:p>
            <a:endParaRPr lang="en-GB" dirty="0"/>
          </a:p>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I am going to submit my proposal to the ethical committee of King’s College London for approval. </a:t>
            </a:r>
            <a:r>
              <a:rPr lang="en-GB" sz="1800" kern="100" dirty="0" err="1">
                <a:effectLst/>
                <a:latin typeface="Arial" panose="020B0604020202020204" pitchFamily="34" charset="0"/>
                <a:ea typeface="Calibri" panose="020F0502020204030204" pitchFamily="34" charset="0"/>
                <a:cs typeface="Arial" panose="020B0604020202020204" pitchFamily="34" charset="0"/>
              </a:rPr>
              <a:t>i</a:t>
            </a:r>
            <a:r>
              <a:rPr lang="en-GB" sz="1800" kern="100" dirty="0">
                <a:effectLst/>
                <a:latin typeface="Arial" panose="020B0604020202020204" pitchFamily="34" charset="0"/>
                <a:ea typeface="Calibri" panose="020F0502020204030204" pitchFamily="34" charset="0"/>
                <a:cs typeface="Arial" panose="020B0604020202020204" pitchFamily="34" charset="0"/>
              </a:rPr>
              <a:t> will have truthful data reports, methodologies, and procedures while aiming for honesty in all the scientific knowledge that I am sharing in this report. I will only use authentic, reliable sources and refrain from misrepresenting or fabricating other people's research.</a:t>
            </a:r>
          </a:p>
          <a:p>
            <a:pPr>
              <a:lnSpc>
                <a:spcPct val="107000"/>
              </a:lnSpc>
              <a:spcAft>
                <a:spcPts val="800"/>
              </a:spcAft>
            </a:pPr>
            <a:r>
              <a:rPr lang="en-GB" sz="1800" dirty="0">
                <a:latin typeface="Arial" panose="020B0604020202020204" pitchFamily="34" charset="0"/>
                <a:cs typeface="Arial" panose="020B0604020202020204" pitchFamily="34" charset="0"/>
              </a:rPr>
              <a:t>In addition, the responders will get clear and understandable basic information about the study's purpose and will have the opportunity of getting in touch with the researcher at any time with any queries. All replies' information will be treated with the utmost care and sensitivity, and privacy will be guaranteed (Antoniadou and </a:t>
            </a:r>
            <a:r>
              <a:rPr lang="en-GB" sz="1800" dirty="0" err="1">
                <a:latin typeface="Arial" panose="020B0604020202020204" pitchFamily="34" charset="0"/>
                <a:cs typeface="Arial" panose="020B0604020202020204" pitchFamily="34" charset="0"/>
              </a:rPr>
              <a:t>Dooly</a:t>
            </a:r>
            <a:r>
              <a:rPr lang="en-GB" sz="1800" dirty="0">
                <a:latin typeface="Arial" panose="020B0604020202020204" pitchFamily="34" charset="0"/>
                <a:cs typeface="Arial" panose="020B0604020202020204" pitchFamily="34" charset="0"/>
              </a:rPr>
              <a:t>, 2017).</a:t>
            </a:r>
          </a:p>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4141306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BB1620-0682-6CA8-E8AE-80D0E7744E64}"/>
              </a:ext>
            </a:extLst>
          </p:cNvPr>
          <p:cNvSpPr txBox="1"/>
          <p:nvPr/>
        </p:nvSpPr>
        <p:spPr>
          <a:xfrm>
            <a:off x="503853" y="774441"/>
            <a:ext cx="11439331"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IMPLICATION OF STUDY</a:t>
            </a:r>
          </a:p>
          <a:p>
            <a:endParaRPr lang="en-GB" dirty="0"/>
          </a:p>
          <a:p>
            <a:endParaRPr lang="en-GB" dirty="0"/>
          </a:p>
          <a:p>
            <a:endParaRPr lang="en-GB" dirty="0"/>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research's conclusions will be used to guide activities for undergraduate students' health education and promotion.</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study will provide information on the resources and facilities linked to running as an aerobic workout that are available and easily accessible on the King's College London campus.</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findings of the study will have an impact on how the school develops its curriculum. If it is discovered that undergraduate students frequently engage in running as an aerobic exercise, it may be incorporated into physical education or wellness-related courses, giving them the chance to improve their fitness and gain knowledge about running.</a:t>
            </a:r>
          </a:p>
          <a:p>
            <a:endParaRPr lang="en-GB" dirty="0"/>
          </a:p>
        </p:txBody>
      </p:sp>
    </p:spTree>
    <p:extLst>
      <p:ext uri="{BB962C8B-B14F-4D97-AF65-F5344CB8AC3E}">
        <p14:creationId xmlns:p14="http://schemas.microsoft.com/office/powerpoint/2010/main" val="215609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0" name="Straight Connector 59">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A6E9856-8025-3C50-B5F7-724C7C079327}"/>
              </a:ext>
            </a:extLst>
          </p:cNvPr>
          <p:cNvSpPr txBox="1"/>
          <p:nvPr/>
        </p:nvSpPr>
        <p:spPr>
          <a:xfrm>
            <a:off x="633999" y="4550229"/>
            <a:ext cx="10909073" cy="105765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1600" b="1" spc="-50" dirty="0">
                <a:solidFill>
                  <a:schemeClr val="tx1">
                    <a:lumMod val="85000"/>
                    <a:lumOff val="15000"/>
                  </a:schemeClr>
                </a:solidFill>
                <a:latin typeface="Arial" panose="020B0604020202020204" pitchFamily="34" charset="0"/>
                <a:ea typeface="+mj-ea"/>
                <a:cs typeface="Arial" panose="020B0604020202020204" pitchFamily="34" charset="0"/>
              </a:rPr>
              <a:t>Plan of Work and Time Schedule</a:t>
            </a: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spc="-50" dirty="0">
              <a:solidFill>
                <a:schemeClr val="tx1">
                  <a:lumMod val="85000"/>
                  <a:lumOff val="15000"/>
                </a:schemeClr>
              </a:solidFill>
              <a:latin typeface="+mj-lt"/>
              <a:ea typeface="+mj-ea"/>
              <a:cs typeface="+mj-cs"/>
            </a:endParaRPr>
          </a:p>
        </p:txBody>
      </p:sp>
      <p:cxnSp>
        <p:nvCxnSpPr>
          <p:cNvPr id="64" name="Straight Connector 63">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8" name="Rectangle 67">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7AA6A5F1-116F-916C-3E58-845A783A5B87}"/>
              </a:ext>
            </a:extLst>
          </p:cNvPr>
          <p:cNvSpPr>
            <a:spLocks noChangeArrowheads="1"/>
          </p:cNvSpPr>
          <p:nvPr/>
        </p:nvSpPr>
        <p:spPr bwMode="auto">
          <a:xfrm>
            <a:off x="3263900" y="25034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 name="Table 2">
            <a:extLst>
              <a:ext uri="{FF2B5EF4-FFF2-40B4-BE49-F238E27FC236}">
                <a16:creationId xmlns:a16="http://schemas.microsoft.com/office/drawing/2014/main" id="{3BE23704-29E4-DF94-CF78-DB3610BDFB66}"/>
              </a:ext>
            </a:extLst>
          </p:cNvPr>
          <p:cNvGraphicFramePr>
            <a:graphicFrameLocks noGrp="1"/>
          </p:cNvGraphicFramePr>
          <p:nvPr>
            <p:extLst>
              <p:ext uri="{D42A27DB-BD31-4B8C-83A1-F6EECF244321}">
                <p14:modId xmlns:p14="http://schemas.microsoft.com/office/powerpoint/2010/main" val="2889642104"/>
              </p:ext>
            </p:extLst>
          </p:nvPr>
        </p:nvGraphicFramePr>
        <p:xfrm>
          <a:off x="721086" y="1476314"/>
          <a:ext cx="9989107" cy="3602742"/>
        </p:xfrm>
        <a:graphic>
          <a:graphicData uri="http://schemas.openxmlformats.org/drawingml/2006/table">
            <a:tbl>
              <a:tblPr firstRow="1" firstCol="1" bandRow="1">
                <a:tableStyleId>{5C22544A-7EE6-4342-B048-85BDC9FD1C3A}</a:tableStyleId>
              </a:tblPr>
              <a:tblGrid>
                <a:gridCol w="4343681">
                  <a:extLst>
                    <a:ext uri="{9D8B030D-6E8A-4147-A177-3AD203B41FA5}">
                      <a16:colId xmlns:a16="http://schemas.microsoft.com/office/drawing/2014/main" val="3690629463"/>
                    </a:ext>
                  </a:extLst>
                </a:gridCol>
                <a:gridCol w="2798234">
                  <a:extLst>
                    <a:ext uri="{9D8B030D-6E8A-4147-A177-3AD203B41FA5}">
                      <a16:colId xmlns:a16="http://schemas.microsoft.com/office/drawing/2014/main" val="3229043778"/>
                    </a:ext>
                  </a:extLst>
                </a:gridCol>
                <a:gridCol w="2847192">
                  <a:extLst>
                    <a:ext uri="{9D8B030D-6E8A-4147-A177-3AD203B41FA5}">
                      <a16:colId xmlns:a16="http://schemas.microsoft.com/office/drawing/2014/main" val="2503403795"/>
                    </a:ext>
                  </a:extLst>
                </a:gridCol>
              </a:tblGrid>
              <a:tr h="465417">
                <a:tc>
                  <a:txBody>
                    <a:bodyPr/>
                    <a:lstStyle/>
                    <a:p>
                      <a:pPr>
                        <a:lnSpc>
                          <a:spcPct val="107000"/>
                        </a:lnSpc>
                        <a:spcAft>
                          <a:spcPts val="800"/>
                        </a:spcAft>
                      </a:pPr>
                      <a:r>
                        <a:rPr lang="en-GB" sz="2700" kern="100">
                          <a:effectLst/>
                        </a:rPr>
                        <a:t>Activities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700" kern="100">
                          <a:effectLst/>
                        </a:rPr>
                        <a:t>Start Date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700" kern="100">
                          <a:effectLst/>
                        </a:rPr>
                        <a:t>End Date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926295026"/>
                  </a:ext>
                </a:extLst>
              </a:tr>
              <a:tr h="677580">
                <a:tc>
                  <a:txBody>
                    <a:bodyPr/>
                    <a:lstStyle/>
                    <a:p>
                      <a:pPr>
                        <a:lnSpc>
                          <a:spcPct val="107000"/>
                        </a:lnSpc>
                        <a:spcAft>
                          <a:spcPts val="800"/>
                        </a:spcAft>
                      </a:pPr>
                      <a:r>
                        <a:rPr lang="en-GB" sz="2000" kern="100">
                          <a:effectLst/>
                        </a:rPr>
                        <a:t>Define research objectives and scope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05/07/2023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10/07/2023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390383611"/>
                  </a:ext>
                </a:extLst>
              </a:tr>
              <a:tr h="356433">
                <a:tc>
                  <a:txBody>
                    <a:bodyPr/>
                    <a:lstStyle/>
                    <a:p>
                      <a:pPr>
                        <a:lnSpc>
                          <a:spcPct val="107000"/>
                        </a:lnSpc>
                        <a:spcAft>
                          <a:spcPts val="800"/>
                        </a:spcAft>
                      </a:pPr>
                      <a:r>
                        <a:rPr lang="en-GB" sz="2000" kern="100">
                          <a:effectLst/>
                        </a:rPr>
                        <a:t>Develop research methodology</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11/07/2023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13/07/2023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2024092200"/>
                  </a:ext>
                </a:extLst>
              </a:tr>
              <a:tr h="356433">
                <a:tc>
                  <a:txBody>
                    <a:bodyPr/>
                    <a:lstStyle/>
                    <a:p>
                      <a:pPr>
                        <a:lnSpc>
                          <a:spcPct val="107000"/>
                        </a:lnSpc>
                        <a:spcAft>
                          <a:spcPts val="800"/>
                        </a:spcAft>
                      </a:pPr>
                      <a:r>
                        <a:rPr lang="en-GB" sz="2000" kern="100">
                          <a:effectLst/>
                        </a:rPr>
                        <a:t>Obtain ethical approval</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14/07/2023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845955309"/>
                  </a:ext>
                </a:extLst>
              </a:tr>
              <a:tr h="356433">
                <a:tc>
                  <a:txBody>
                    <a:bodyPr/>
                    <a:lstStyle/>
                    <a:p>
                      <a:pPr>
                        <a:lnSpc>
                          <a:spcPct val="107000"/>
                        </a:lnSpc>
                        <a:spcAft>
                          <a:spcPts val="800"/>
                        </a:spcAft>
                      </a:pPr>
                      <a:r>
                        <a:rPr lang="en-GB" sz="2000" kern="100">
                          <a:effectLst/>
                        </a:rPr>
                        <a:t>Recruit participants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16/07/2023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20/07/2023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390584039"/>
                  </a:ext>
                </a:extLst>
              </a:tr>
              <a:tr h="356433">
                <a:tc>
                  <a:txBody>
                    <a:bodyPr/>
                    <a:lstStyle/>
                    <a:p>
                      <a:pPr>
                        <a:lnSpc>
                          <a:spcPct val="107000"/>
                        </a:lnSpc>
                        <a:spcAft>
                          <a:spcPts val="800"/>
                        </a:spcAft>
                      </a:pPr>
                      <a:r>
                        <a:rPr lang="en-GB" sz="2000" kern="100">
                          <a:effectLst/>
                        </a:rPr>
                        <a:t>Collection of data</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21/07/2023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561905758"/>
                  </a:ext>
                </a:extLst>
              </a:tr>
              <a:tr h="677580">
                <a:tc>
                  <a:txBody>
                    <a:bodyPr/>
                    <a:lstStyle/>
                    <a:p>
                      <a:pPr>
                        <a:lnSpc>
                          <a:spcPct val="107000"/>
                        </a:lnSpc>
                        <a:spcAft>
                          <a:spcPts val="800"/>
                        </a:spcAft>
                      </a:pPr>
                      <a:r>
                        <a:rPr lang="en-GB" sz="2000" kern="100">
                          <a:effectLst/>
                        </a:rPr>
                        <a:t>Data interpretation and thematic analysis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29/07/2023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02/08/2023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918525509"/>
                  </a:ext>
                </a:extLst>
              </a:tr>
              <a:tr h="356433">
                <a:tc>
                  <a:txBody>
                    <a:bodyPr/>
                    <a:lstStyle/>
                    <a:p>
                      <a:pPr>
                        <a:lnSpc>
                          <a:spcPct val="107000"/>
                        </a:lnSpc>
                        <a:spcAft>
                          <a:spcPts val="800"/>
                        </a:spcAft>
                      </a:pPr>
                      <a:r>
                        <a:rPr lang="en-GB" sz="2000" kern="100">
                          <a:effectLst/>
                        </a:rPr>
                        <a:t>Report writing</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dirty="0">
                          <a:effectLst/>
                        </a:rPr>
                        <a:t>03/08/2023</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dirty="0">
                          <a:effectLst/>
                        </a:rPr>
                        <a:t>12/08/2023</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85930427"/>
                  </a:ext>
                </a:extLst>
              </a:tr>
            </a:tbl>
          </a:graphicData>
        </a:graphic>
      </p:graphicFrame>
    </p:spTree>
    <p:extLst>
      <p:ext uri="{BB962C8B-B14F-4D97-AF65-F5344CB8AC3E}">
        <p14:creationId xmlns:p14="http://schemas.microsoft.com/office/powerpoint/2010/main" val="1846662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824E24-F555-53B6-6B37-9107F79266AD}"/>
              </a:ext>
            </a:extLst>
          </p:cNvPr>
          <p:cNvSpPr txBox="1"/>
          <p:nvPr/>
        </p:nvSpPr>
        <p:spPr>
          <a:xfrm>
            <a:off x="270588" y="447869"/>
            <a:ext cx="11700588" cy="7571303"/>
          </a:xfrm>
          <a:prstGeom prst="rect">
            <a:avLst/>
          </a:prstGeom>
          <a:noFill/>
        </p:spPr>
        <p:txBody>
          <a:bodyPr wrap="square" rtlCol="0">
            <a:spAutoFit/>
          </a:bodyPr>
          <a:lstStyle/>
          <a:p>
            <a:r>
              <a:rPr lang="en-GB" b="1" dirty="0"/>
              <a:t>References</a:t>
            </a:r>
          </a:p>
          <a:p>
            <a:endParaRPr lang="en-GB" dirty="0"/>
          </a:p>
          <a:p>
            <a:pPr>
              <a:lnSpc>
                <a:spcPct val="150000"/>
              </a:lnSpc>
            </a:pPr>
            <a:r>
              <a:rPr lang="en-GB" dirty="0">
                <a:latin typeface="Arial" panose="020B0604020202020204" pitchFamily="34" charset="0"/>
                <a:cs typeface="Arial" panose="020B0604020202020204" pitchFamily="34" charset="0"/>
              </a:rPr>
              <a:t>. </a:t>
            </a:r>
            <a:r>
              <a:rPr lang="en-GB" sz="1800" kern="1200" dirty="0">
                <a:solidFill>
                  <a:srgbClr val="000000"/>
                </a:solidFill>
                <a:effectLst/>
                <a:latin typeface="Arial" panose="020B0604020202020204" pitchFamily="34" charset="0"/>
                <a:ea typeface="Times New Roman" panose="02020603050405020304" pitchFamily="18" charset="0"/>
              </a:rPr>
              <a:t>Antoniadou, V. &amp; Dooly, M., 2017. Educational ethnography in blended learning environments. In E. Moore &amp; M. Dooly (Eds), Qualitative approaches to research on plurilingual education. pp. 237-263.</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Dooly, M., 2017. A Mediated Discourse Analysis (MDA) approach to multimodal data. In E. Moore &amp; M. Dooly (Eds), Qualitative approaches to research on plurilingual. pp. 189-211.</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err="1">
                <a:solidFill>
                  <a:srgbClr val="000000"/>
                </a:solidFill>
                <a:effectLst/>
                <a:latin typeface="Arial" panose="020B0604020202020204" pitchFamily="34" charset="0"/>
                <a:ea typeface="Times New Roman" panose="02020603050405020304" pitchFamily="18" charset="0"/>
              </a:rPr>
              <a:t>Pedisic</a:t>
            </a:r>
            <a:r>
              <a:rPr lang="en-GB" sz="1800" kern="1200" dirty="0">
                <a:solidFill>
                  <a:srgbClr val="000000"/>
                </a:solidFill>
                <a:effectLst/>
                <a:latin typeface="Arial" panose="020B0604020202020204" pitchFamily="34" charset="0"/>
                <a:ea typeface="Times New Roman" panose="02020603050405020304" pitchFamily="18" charset="0"/>
              </a:rPr>
              <a:t> Z, Shrestha N, </a:t>
            </a:r>
            <a:r>
              <a:rPr lang="en-GB" sz="1800" kern="1200" dirty="0" err="1">
                <a:solidFill>
                  <a:srgbClr val="000000"/>
                </a:solidFill>
                <a:effectLst/>
                <a:latin typeface="Arial" panose="020B0604020202020204" pitchFamily="34" charset="0"/>
                <a:ea typeface="Times New Roman" panose="02020603050405020304" pitchFamily="18" charset="0"/>
              </a:rPr>
              <a:t>Kovalchik</a:t>
            </a:r>
            <a:r>
              <a:rPr lang="en-GB" sz="1800" kern="1200" dirty="0">
                <a:solidFill>
                  <a:srgbClr val="000000"/>
                </a:solidFill>
                <a:effectLst/>
                <a:latin typeface="Arial" panose="020B0604020202020204" pitchFamily="34" charset="0"/>
                <a:ea typeface="Times New Roman" panose="02020603050405020304" pitchFamily="18" charset="0"/>
              </a:rPr>
              <a:t> S, Stamatakis E, </a:t>
            </a:r>
            <a:r>
              <a:rPr lang="en-GB" sz="1800" kern="1200" dirty="0" err="1">
                <a:solidFill>
                  <a:srgbClr val="000000"/>
                </a:solidFill>
                <a:effectLst/>
                <a:latin typeface="Arial" panose="020B0604020202020204" pitchFamily="34" charset="0"/>
                <a:ea typeface="Times New Roman" panose="02020603050405020304" pitchFamily="18" charset="0"/>
              </a:rPr>
              <a:t>Liangruenrom</a:t>
            </a:r>
            <a:r>
              <a:rPr lang="en-GB" sz="1800" kern="1200" dirty="0">
                <a:solidFill>
                  <a:srgbClr val="000000"/>
                </a:solidFill>
                <a:effectLst/>
                <a:latin typeface="Arial" panose="020B0604020202020204" pitchFamily="34" charset="0"/>
                <a:ea typeface="Times New Roman" panose="02020603050405020304" pitchFamily="18" charset="0"/>
              </a:rPr>
              <a:t> N, </a:t>
            </a:r>
            <a:r>
              <a:rPr lang="en-GB" sz="1800" kern="1200" dirty="0" err="1">
                <a:solidFill>
                  <a:srgbClr val="000000"/>
                </a:solidFill>
                <a:effectLst/>
                <a:latin typeface="Arial" panose="020B0604020202020204" pitchFamily="34" charset="0"/>
                <a:ea typeface="Times New Roman" panose="02020603050405020304" pitchFamily="18" charset="0"/>
              </a:rPr>
              <a:t>Grgic</a:t>
            </a:r>
            <a:r>
              <a:rPr lang="en-GB" sz="1800" kern="1200" dirty="0">
                <a:solidFill>
                  <a:srgbClr val="000000"/>
                </a:solidFill>
                <a:effectLst/>
                <a:latin typeface="Arial" panose="020B0604020202020204" pitchFamily="34" charset="0"/>
                <a:ea typeface="Times New Roman" panose="02020603050405020304" pitchFamily="18" charset="0"/>
              </a:rPr>
              <a:t> J. Is running associated with a lower risk of all-cause, cardiovascular and cancer mortality, and is the more the better? A systematic review and meta-analysis. Br J Sports Med. 2020; 54:898-905.</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Vidacek</a:t>
            </a: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NŠ</a:t>
            </a: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Nanic</a:t>
            </a:r>
            <a:r>
              <a:rPr lang="en-GB" sz="1800" kern="1200" dirty="0">
                <a:solidFill>
                  <a:srgbClr val="000000"/>
                </a:solidFill>
                <a:effectLst/>
                <a:latin typeface="Arial" panose="020B0604020202020204" pitchFamily="34" charset="0"/>
                <a:ea typeface="Times New Roman" panose="02020603050405020304" pitchFamily="18" charset="0"/>
              </a:rPr>
              <a:t> L, </a:t>
            </a:r>
            <a:r>
              <a:rPr lang="en-GB" sz="1800" kern="1200" dirty="0" err="1">
                <a:solidFill>
                  <a:srgbClr val="000000"/>
                </a:solidFill>
                <a:effectLst/>
                <a:latin typeface="Arial" panose="020B0604020202020204" pitchFamily="34" charset="0"/>
                <a:ea typeface="Times New Roman" panose="02020603050405020304" pitchFamily="18" charset="0"/>
              </a:rPr>
              <a:t>Ravlic</a:t>
            </a:r>
            <a:r>
              <a:rPr lang="en-GB" sz="1800" kern="1200" dirty="0">
                <a:solidFill>
                  <a:srgbClr val="000000"/>
                </a:solidFill>
                <a:effectLst/>
                <a:latin typeface="Arial" panose="020B0604020202020204" pitchFamily="34" charset="0"/>
                <a:ea typeface="Times New Roman" panose="02020603050405020304" pitchFamily="18" charset="0"/>
              </a:rPr>
              <a:t> S, </a:t>
            </a:r>
            <a:r>
              <a:rPr lang="en-GB" sz="1800" kern="1200" dirty="0" err="1">
                <a:solidFill>
                  <a:srgbClr val="000000"/>
                </a:solidFill>
                <a:effectLst/>
                <a:latin typeface="Arial" panose="020B0604020202020204" pitchFamily="34" charset="0"/>
                <a:ea typeface="Times New Roman" panose="02020603050405020304" pitchFamily="18" charset="0"/>
              </a:rPr>
              <a:t>Sopta</a:t>
            </a:r>
            <a:r>
              <a:rPr lang="en-GB" sz="1800" kern="1200" dirty="0">
                <a:solidFill>
                  <a:srgbClr val="000000"/>
                </a:solidFill>
                <a:effectLst/>
                <a:latin typeface="Arial" panose="020B0604020202020204" pitchFamily="34" charset="0"/>
                <a:ea typeface="Times New Roman" panose="02020603050405020304" pitchFamily="18" charset="0"/>
              </a:rPr>
              <a:t> M, </a:t>
            </a:r>
            <a:r>
              <a:rPr lang="en-GB" sz="1800" kern="1200" dirty="0" err="1">
                <a:solidFill>
                  <a:srgbClr val="000000"/>
                </a:solidFill>
                <a:effectLst/>
                <a:latin typeface="Arial" panose="020B0604020202020204" pitchFamily="34" charset="0"/>
                <a:ea typeface="Times New Roman" panose="02020603050405020304" pitchFamily="18" charset="0"/>
              </a:rPr>
              <a:t>Gerić</a:t>
            </a:r>
            <a:r>
              <a:rPr lang="en-GB" sz="1800" kern="1200" dirty="0">
                <a:solidFill>
                  <a:srgbClr val="000000"/>
                </a:solidFill>
                <a:effectLst/>
                <a:latin typeface="Arial" panose="020B0604020202020204" pitchFamily="34" charset="0"/>
                <a:ea typeface="Times New Roman" panose="02020603050405020304" pitchFamily="18" charset="0"/>
              </a:rPr>
              <a:t> M, </a:t>
            </a:r>
            <a:r>
              <a:rPr lang="en-GB" sz="1800" kern="1200" dirty="0" err="1">
                <a:solidFill>
                  <a:srgbClr val="000000"/>
                </a:solidFill>
                <a:effectLst/>
                <a:latin typeface="Arial" panose="020B0604020202020204" pitchFamily="34" charset="0"/>
                <a:ea typeface="Times New Roman" panose="02020603050405020304" pitchFamily="18" charset="0"/>
              </a:rPr>
              <a:t>Gajski</a:t>
            </a:r>
            <a:r>
              <a:rPr lang="en-GB" sz="1800" kern="1200" dirty="0">
                <a:solidFill>
                  <a:srgbClr val="000000"/>
                </a:solidFill>
                <a:effectLst/>
                <a:latin typeface="Arial" panose="020B0604020202020204" pitchFamily="34" charset="0"/>
                <a:ea typeface="Times New Roman" panose="02020603050405020304" pitchFamily="18" charset="0"/>
              </a:rPr>
              <a:t> G, et al. Telomeres, Nutrition, and Longevity: Can We Really Navigate Our Aging?. J </a:t>
            </a:r>
            <a:r>
              <a:rPr lang="en-GB" sz="1800" kern="1200" dirty="0" err="1">
                <a:solidFill>
                  <a:srgbClr val="000000"/>
                </a:solidFill>
                <a:effectLst/>
                <a:latin typeface="Arial" panose="020B0604020202020204" pitchFamily="34" charset="0"/>
                <a:ea typeface="Times New Roman" panose="02020603050405020304" pitchFamily="18" charset="0"/>
              </a:rPr>
              <a:t>Gerontol</a:t>
            </a:r>
            <a:r>
              <a:rPr lang="en-GB" sz="1800" kern="1200" dirty="0">
                <a:solidFill>
                  <a:srgbClr val="000000"/>
                </a:solidFill>
                <a:effectLst/>
                <a:latin typeface="Arial" panose="020B0604020202020204" pitchFamily="34" charset="0"/>
                <a:ea typeface="Times New Roman" panose="02020603050405020304" pitchFamily="18" charset="0"/>
              </a:rPr>
              <a:t> A </a:t>
            </a:r>
            <a:r>
              <a:rPr lang="en-GB" sz="1800" kern="1200" dirty="0" err="1">
                <a:solidFill>
                  <a:srgbClr val="000000"/>
                </a:solidFill>
                <a:effectLst/>
                <a:latin typeface="Arial" panose="020B0604020202020204" pitchFamily="34" charset="0"/>
                <a:ea typeface="Times New Roman" panose="02020603050405020304" pitchFamily="18" charset="0"/>
              </a:rPr>
              <a:t>Biol</a:t>
            </a:r>
            <a:r>
              <a:rPr lang="en-GB" sz="1800" kern="1200" dirty="0">
                <a:solidFill>
                  <a:srgbClr val="000000"/>
                </a:solidFill>
                <a:effectLst/>
                <a:latin typeface="Arial" panose="020B0604020202020204" pitchFamily="34" charset="0"/>
                <a:ea typeface="Times New Roman" panose="02020603050405020304" pitchFamily="18" charset="0"/>
              </a:rPr>
              <a:t> Sci Med Sci. 2017; 73:39-47.</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Warren, </a:t>
            </a:r>
            <a:r>
              <a:rPr lang="en-GB" sz="1800" kern="1200" dirty="0" err="1">
                <a:solidFill>
                  <a:srgbClr val="000000"/>
                </a:solidFill>
                <a:effectLst/>
                <a:latin typeface="Arial" panose="020B0604020202020204" pitchFamily="34" charset="0"/>
                <a:ea typeface="Times New Roman" panose="02020603050405020304" pitchFamily="18" charset="0"/>
              </a:rPr>
              <a:t>T.Y</a:t>
            </a:r>
            <a:r>
              <a:rPr lang="en-GB" sz="1800" kern="1200" dirty="0">
                <a:solidFill>
                  <a:srgbClr val="000000"/>
                </a:solidFill>
                <a:effectLst/>
                <a:latin typeface="Arial" panose="020B0604020202020204" pitchFamily="34" charset="0"/>
                <a:ea typeface="Times New Roman" panose="02020603050405020304" pitchFamily="18" charset="0"/>
              </a:rPr>
              <a:t>.,   Barry, V.,  Hooker, S.P.,  Sui, X.,  Church, T.S., and Blair, </a:t>
            </a:r>
            <a:r>
              <a:rPr lang="en-GB" sz="1800" kern="1200" dirty="0" err="1">
                <a:solidFill>
                  <a:srgbClr val="000000"/>
                </a:solidFill>
                <a:effectLst/>
                <a:latin typeface="Arial" panose="020B0604020202020204" pitchFamily="34" charset="0"/>
                <a:ea typeface="Times New Roman" panose="02020603050405020304" pitchFamily="18" charset="0"/>
              </a:rPr>
              <a:t>S.N</a:t>
            </a:r>
            <a:r>
              <a:rPr lang="en-GB" sz="1800" kern="1200" dirty="0">
                <a:solidFill>
                  <a:srgbClr val="000000"/>
                </a:solidFill>
                <a:effectLst/>
                <a:latin typeface="Arial" panose="020B0604020202020204" pitchFamily="34" charset="0"/>
                <a:ea typeface="Times New Roman" panose="02020603050405020304" pitchFamily="18" charset="0"/>
              </a:rPr>
              <a:t>. “Sedentary </a:t>
            </a:r>
            <a:r>
              <a:rPr lang="en-GB" sz="1800" kern="1200" dirty="0" err="1">
                <a:solidFill>
                  <a:srgbClr val="000000"/>
                </a:solidFill>
                <a:effectLst/>
                <a:latin typeface="Arial" panose="020B0604020202020204" pitchFamily="34" charset="0"/>
                <a:ea typeface="Times New Roman" panose="02020603050405020304" pitchFamily="18" charset="0"/>
              </a:rPr>
              <a:t>behaviors</a:t>
            </a:r>
            <a:r>
              <a:rPr lang="en-GB" sz="1800" kern="1200" dirty="0">
                <a:solidFill>
                  <a:srgbClr val="000000"/>
                </a:solidFill>
                <a:effectLst/>
                <a:latin typeface="Arial" panose="020B0604020202020204" pitchFamily="34" charset="0"/>
                <a:ea typeface="Times New Roman" panose="02020603050405020304" pitchFamily="18" charset="0"/>
              </a:rPr>
              <a:t> increase risk of cardiovascular disease mortality in men”. Medicine and Science in Sports and Exercise, 42 (5). 879-85. 2010.</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Times New Roman" panose="02020603050405020304" pitchFamily="18" charset="0"/>
                <a:ea typeface="Times New Roman" panose="02020603050405020304" pitchFamily="18" charset="0"/>
              </a:rPr>
              <a:t> </a:t>
            </a:r>
          </a:p>
          <a:p>
            <a:pPr>
              <a:lnSpc>
                <a:spcPct val="150000"/>
              </a:lnSpc>
            </a:pPr>
            <a:r>
              <a:rPr lang="en-GB" sz="1800" dirty="0">
                <a:effectLst/>
                <a:latin typeface="Times New Roman" panose="02020603050405020304" pitchFamily="18" charset="0"/>
                <a:ea typeface="Times New Roman" panose="02020603050405020304" pitchFamily="18" charset="0"/>
              </a:rPr>
              <a:t> </a:t>
            </a: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808455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10" ma:contentTypeDescription="Create a new document." ma:contentTypeScope="" ma:versionID="8326e1414e426e0efb1b984585f41af8">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d99268d55f97f11333de50ad847d24a7"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2dc8c000-3fb6-4aae-80f6-b33e90f8692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2576E5-3076-4621-8002-8A89121601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4BA010-D6BC-4892-B14A-EB106BA724AC}">
  <ds:schemaRefs>
    <ds:schemaRef ds:uri="http://purl.org/dc/elements/1.1/"/>
    <ds:schemaRef ds:uri="a8d74de7-2952-40f5-912e-dc0441479ce8"/>
    <ds:schemaRef ds:uri="http://purl.org/dc/dcmitype/"/>
    <ds:schemaRef ds:uri="http://purl.org/dc/terms/"/>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2dc8c000-3fb6-4aae-80f6-b33e90f8692e"/>
    <ds:schemaRef ds:uri="http://www.w3.org/XML/1998/namespace"/>
  </ds:schemaRefs>
</ds:datastoreItem>
</file>

<file path=customXml/itemProps3.xml><?xml version="1.0" encoding="utf-8"?>
<ds:datastoreItem xmlns:ds="http://schemas.openxmlformats.org/officeDocument/2006/customXml" ds:itemID="{70B8D180-6E4C-4624-AC0B-24F904D78C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182</TotalTime>
  <Words>1196</Words>
  <Application>Microsoft Office PowerPoint</Application>
  <PresentationFormat>Widescreen</PresentationFormat>
  <Paragraphs>120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dc:creator>
  <cp:lastModifiedBy>Elizabeth</cp:lastModifiedBy>
  <cp:revision>13</cp:revision>
  <dcterms:created xsi:type="dcterms:W3CDTF">2023-07-08T06:02:57Z</dcterms:created>
  <dcterms:modified xsi:type="dcterms:W3CDTF">2023-07-18T03:51:26Z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