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trictFirstAndLastChars="0" saveSubsetFonts="1">
  <p:sldMasterIdLst>
    <p:sldMasterId id="2147483670" r:id="rId1"/>
  </p:sldMasterIdLst>
  <p:notesMasterIdLst>
    <p:notesMasterId r:id="rId23"/>
  </p:notesMasterIdLst>
  <p:handoutMasterIdLst>
    <p:handoutMasterId r:id="rId24"/>
  </p:handoutMasterIdLst>
  <p:sldIdLst>
    <p:sldId id="256" r:id="rId2"/>
    <p:sldId id="311" r:id="rId3"/>
    <p:sldId id="312" r:id="rId4"/>
    <p:sldId id="326" r:id="rId5"/>
    <p:sldId id="313" r:id="rId6"/>
    <p:sldId id="314" r:id="rId7"/>
    <p:sldId id="315" r:id="rId8"/>
    <p:sldId id="316" r:id="rId9"/>
    <p:sldId id="317" r:id="rId10"/>
    <p:sldId id="318" r:id="rId11"/>
    <p:sldId id="352" r:id="rId12"/>
    <p:sldId id="319" r:id="rId13"/>
    <p:sldId id="320" r:id="rId14"/>
    <p:sldId id="321" r:id="rId15"/>
    <p:sldId id="322" r:id="rId16"/>
    <p:sldId id="323" r:id="rId17"/>
    <p:sldId id="324" r:id="rId18"/>
    <p:sldId id="325" r:id="rId19"/>
    <p:sldId id="353" r:id="rId20"/>
    <p:sldId id="282" r:id="rId21"/>
    <p:sldId id="310" r:id="rId22"/>
  </p:sldIdLst>
  <p:sldSz cx="9144000" cy="6858000" type="screen4x3"/>
  <p:notesSz cx="6794500" cy="9906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0">
          <p15:clr>
            <a:srgbClr val="A4A3A4"/>
          </p15:clr>
        </p15:guide>
        <p15:guide id="2" pos="214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a:srgbClr val="0000CC"/>
    <a:srgbClr val="3E67A4"/>
    <a:srgbClr val="C0C0C4"/>
    <a:srgbClr val="7E7E86"/>
    <a:srgbClr val="A50021"/>
    <a:srgbClr val="678DC5"/>
    <a:srgbClr val="3E8DC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919" autoAdjust="0"/>
    <p:restoredTop sz="96247" autoAdjust="0"/>
  </p:normalViewPr>
  <p:slideViewPr>
    <p:cSldViewPr>
      <p:cViewPr varScale="1">
        <p:scale>
          <a:sx n="99" d="100"/>
          <a:sy n="99" d="100"/>
        </p:scale>
        <p:origin x="1278" y="31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85" d="100"/>
          <a:sy n="85" d="100"/>
        </p:scale>
        <p:origin x="-3936" y="-96"/>
      </p:cViewPr>
      <p:guideLst>
        <p:guide orient="horz" pos="3120"/>
        <p:guide pos="214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11">
            <a:extLst>
              <a:ext uri="{FF2B5EF4-FFF2-40B4-BE49-F238E27FC236}">
                <a16:creationId xmlns:a16="http://schemas.microsoft.com/office/drawing/2014/main" id="{0FFE6CB8-D921-4C9B-A1F6-369D84AD3B5F}"/>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2291" name="Line 13">
            <a:extLst>
              <a:ext uri="{FF2B5EF4-FFF2-40B4-BE49-F238E27FC236}">
                <a16:creationId xmlns:a16="http://schemas.microsoft.com/office/drawing/2014/main" id="{848AB9EC-F4B7-4E5D-8A59-233158186CA3}"/>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27652" name="Rectangle 14">
            <a:extLst>
              <a:ext uri="{FF2B5EF4-FFF2-40B4-BE49-F238E27FC236}">
                <a16:creationId xmlns:a16="http://schemas.microsoft.com/office/drawing/2014/main" id="{F2B319A0-9112-43A2-90C9-A5EE7F6FB348}"/>
              </a:ext>
            </a:extLst>
          </p:cNvPr>
          <p:cNvSpPr>
            <a:spLocks noChangeArrowheads="1"/>
          </p:cNvSpPr>
          <p:nvPr/>
        </p:nvSpPr>
        <p:spPr bwMode="auto">
          <a:xfrm>
            <a:off x="5746750" y="9250363"/>
            <a:ext cx="787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a:solidFill>
                  <a:schemeClr val="tx1"/>
                </a:solidFill>
                <a:latin typeface="Arial" panose="020B0604020202020204" pitchFamily="34" charset="0"/>
                <a:cs typeface="Arial" panose="020B0604020202020204" pitchFamily="34" charset="0"/>
              </a:defRPr>
            </a:lvl1pPr>
            <a:lvl2pPr marL="742950" indent="-285750" defTabSz="903288" eaLnBrk="0" hangingPunct="0">
              <a:defRPr>
                <a:solidFill>
                  <a:schemeClr val="tx1"/>
                </a:solidFill>
                <a:latin typeface="Arial" panose="020B0604020202020204" pitchFamily="34" charset="0"/>
                <a:cs typeface="Arial" panose="020B0604020202020204" pitchFamily="34" charset="0"/>
              </a:defRPr>
            </a:lvl2pPr>
            <a:lvl3pPr marL="1143000" indent="-228600" defTabSz="903288" eaLnBrk="0" hangingPunct="0">
              <a:defRPr>
                <a:solidFill>
                  <a:schemeClr val="tx1"/>
                </a:solidFill>
                <a:latin typeface="Arial" panose="020B0604020202020204" pitchFamily="34" charset="0"/>
                <a:cs typeface="Arial" panose="020B0604020202020204" pitchFamily="34" charset="0"/>
              </a:defRPr>
            </a:lvl3pPr>
            <a:lvl4pPr marL="1600200" indent="-228600" defTabSz="903288" eaLnBrk="0" hangingPunct="0">
              <a:defRPr>
                <a:solidFill>
                  <a:schemeClr val="tx1"/>
                </a:solidFill>
                <a:latin typeface="Arial" panose="020B0604020202020204" pitchFamily="34" charset="0"/>
                <a:cs typeface="Arial" panose="020B0604020202020204" pitchFamily="34" charset="0"/>
              </a:defRPr>
            </a:lvl4pPr>
            <a:lvl5pPr marL="2057400" indent="-228600" defTabSz="903288" eaLnBrk="0" hangingPunct="0">
              <a:defRPr>
                <a:solidFill>
                  <a:schemeClr val="tx1"/>
                </a:solidFill>
                <a:latin typeface="Arial" panose="020B0604020202020204" pitchFamily="34" charset="0"/>
                <a:cs typeface="Arial" panose="020B0604020202020204" pitchFamily="34" charset="0"/>
              </a:defRPr>
            </a:lvl5pPr>
            <a:lvl6pPr marL="25146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defTabSz="90328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a:defRPr/>
            </a:pPr>
            <a:fld id="{F134B3F7-4E16-47E0-8FF8-800310D7D036}" type="slidenum">
              <a:rPr lang="en-US" altLang="en-US" sz="800" smtClean="0"/>
              <a:pPr algn="r">
                <a:defRPr/>
              </a:pPr>
              <a:t>‹#›</a:t>
            </a:fld>
            <a:endParaRPr lang="en-US" altLang="en-US" sz="800"/>
          </a:p>
        </p:txBody>
      </p:sp>
    </p:spTree>
    <p:extLst>
      <p:ext uri="{BB962C8B-B14F-4D97-AF65-F5344CB8AC3E}">
        <p14:creationId xmlns:p14="http://schemas.microsoft.com/office/powerpoint/2010/main" val="40932227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8">
            <a:extLst>
              <a:ext uri="{FF2B5EF4-FFF2-40B4-BE49-F238E27FC236}">
                <a16:creationId xmlns:a16="http://schemas.microsoft.com/office/drawing/2014/main" id="{D0C54A02-ECE9-4226-939C-AFA10CFFDC29}"/>
              </a:ext>
            </a:extLst>
          </p:cNvPr>
          <p:cNvSpPr>
            <a:spLocks noChangeArrowheads="1"/>
          </p:cNvSpPr>
          <p:nvPr/>
        </p:nvSpPr>
        <p:spPr bwMode="auto">
          <a:xfrm>
            <a:off x="6057900" y="9174163"/>
            <a:ext cx="434975" cy="22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defRPr/>
            </a:pPr>
            <a:endParaRPr lang="en-US" altLang="en-US"/>
          </a:p>
        </p:txBody>
      </p:sp>
      <p:sp>
        <p:nvSpPr>
          <p:cNvPr id="11267" name="Line 10">
            <a:extLst>
              <a:ext uri="{FF2B5EF4-FFF2-40B4-BE49-F238E27FC236}">
                <a16:creationId xmlns:a16="http://schemas.microsoft.com/office/drawing/2014/main" id="{2632B048-CCC1-47B1-8FD4-05D21F564435}"/>
              </a:ext>
            </a:extLst>
          </p:cNvPr>
          <p:cNvSpPr>
            <a:spLocks noChangeShapeType="1"/>
          </p:cNvSpPr>
          <p:nvPr/>
        </p:nvSpPr>
        <p:spPr bwMode="auto">
          <a:xfrm>
            <a:off x="147638" y="9375775"/>
            <a:ext cx="6448425"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GB"/>
          </a:p>
        </p:txBody>
      </p:sp>
      <p:sp>
        <p:nvSpPr>
          <p:cNvPr id="8" name="Slide Image Placeholder 7">
            <a:extLst>
              <a:ext uri="{FF2B5EF4-FFF2-40B4-BE49-F238E27FC236}">
                <a16:creationId xmlns:a16="http://schemas.microsoft.com/office/drawing/2014/main" id="{63EA9F61-069A-4BBC-9794-EC7F74582E79}"/>
              </a:ext>
            </a:extLst>
          </p:cNvPr>
          <p:cNvSpPr>
            <a:spLocks noGrp="1" noRot="1" noChangeAspect="1"/>
          </p:cNvSpPr>
          <p:nvPr>
            <p:ph type="sldImg" idx="2"/>
          </p:nvPr>
        </p:nvSpPr>
        <p:spPr>
          <a:xfrm>
            <a:off x="920750" y="742950"/>
            <a:ext cx="4953000" cy="371475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9" name="Notes Placeholder 8">
            <a:extLst>
              <a:ext uri="{FF2B5EF4-FFF2-40B4-BE49-F238E27FC236}">
                <a16:creationId xmlns:a16="http://schemas.microsoft.com/office/drawing/2014/main" id="{98EE20DF-467F-4FEA-A95E-975E12064FA4}"/>
              </a:ext>
            </a:extLst>
          </p:cNvPr>
          <p:cNvSpPr>
            <a:spLocks noGrp="1"/>
          </p:cNvSpPr>
          <p:nvPr>
            <p:ph type="body" sz="quarter" idx="3"/>
          </p:nvPr>
        </p:nvSpPr>
        <p:spPr>
          <a:xfrm>
            <a:off x="679450" y="4705350"/>
            <a:ext cx="5435600" cy="44577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10" name="Slide Number Placeholder 9">
            <a:extLst>
              <a:ext uri="{FF2B5EF4-FFF2-40B4-BE49-F238E27FC236}">
                <a16:creationId xmlns:a16="http://schemas.microsoft.com/office/drawing/2014/main" id="{6EAA8066-65EE-495B-95F5-19798CF33F67}"/>
              </a:ext>
            </a:extLst>
          </p:cNvPr>
          <p:cNvSpPr>
            <a:spLocks noGrp="1"/>
          </p:cNvSpPr>
          <p:nvPr>
            <p:ph type="sldNum" sz="quarter" idx="5"/>
          </p:nvPr>
        </p:nvSpPr>
        <p:spPr>
          <a:xfrm>
            <a:off x="3848100" y="9409113"/>
            <a:ext cx="2944813" cy="4953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A1522287-D24A-4D7C-923C-F620684850EC}" type="slidenum">
              <a:rPr lang="en-GB" altLang="en-US"/>
              <a:pPr>
                <a:defRPr/>
              </a:pPr>
              <a:t>‹#›</a:t>
            </a:fld>
            <a:endParaRPr lang="en-GB" altLang="en-US"/>
          </a:p>
        </p:txBody>
      </p:sp>
    </p:spTree>
    <p:extLst>
      <p:ext uri="{BB962C8B-B14F-4D97-AF65-F5344CB8AC3E}">
        <p14:creationId xmlns:p14="http://schemas.microsoft.com/office/powerpoint/2010/main" val="661045482"/>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1">
            <a:extLst>
              <a:ext uri="{FF2B5EF4-FFF2-40B4-BE49-F238E27FC236}">
                <a16:creationId xmlns:a16="http://schemas.microsoft.com/office/drawing/2014/main" id="{F9472EC0-35C7-4B5C-98A3-BD1BBC8D5408}"/>
              </a:ext>
            </a:extLst>
          </p:cNvPr>
          <p:cNvSpPr>
            <a:spLocks noGrp="1" noChangeArrowheads="1"/>
          </p:cNvSpPr>
          <p:nvPr>
            <p:ph type="sldNum" sz="quarter" idx="5"/>
          </p:nvPr>
        </p:nvSpPr>
        <p:spPr bwMode="auto">
          <a:xfrm>
            <a:off x="5746750" y="9250363"/>
            <a:ext cx="787400" cy="3048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ct val="50000"/>
              </a:spcBef>
              <a:buSzPct val="100000"/>
              <a:buChar char="•"/>
              <a:defRPr sz="1200">
                <a:solidFill>
                  <a:schemeClr val="tx1"/>
                </a:solidFill>
                <a:latin typeface="Arial" panose="020B0604020202020204" pitchFamily="34" charset="0"/>
              </a:defRPr>
            </a:lvl1pPr>
            <a:lvl2pPr marL="742950" indent="-285750">
              <a:lnSpc>
                <a:spcPct val="90000"/>
              </a:lnSpc>
              <a:spcBef>
                <a:spcPct val="35000"/>
              </a:spcBef>
              <a:buSzPct val="100000"/>
              <a:buChar char="•"/>
              <a:defRPr sz="1200">
                <a:solidFill>
                  <a:schemeClr val="tx1"/>
                </a:solidFill>
                <a:latin typeface="Arial" panose="020B0604020202020204" pitchFamily="34" charset="0"/>
              </a:defRPr>
            </a:lvl2pPr>
            <a:lvl3pPr marL="1143000" indent="-228600">
              <a:lnSpc>
                <a:spcPct val="90000"/>
              </a:lnSpc>
              <a:spcBef>
                <a:spcPct val="35000"/>
              </a:spcBef>
              <a:buSzPct val="100000"/>
              <a:buChar char="•"/>
              <a:defRPr sz="1200">
                <a:solidFill>
                  <a:schemeClr val="tx1"/>
                </a:solidFill>
                <a:latin typeface="Arial" panose="020B0604020202020204" pitchFamily="34" charset="0"/>
              </a:defRPr>
            </a:lvl3pPr>
            <a:lvl4pPr marL="1600200" indent="-228600">
              <a:lnSpc>
                <a:spcPct val="90000"/>
              </a:lnSpc>
              <a:spcBef>
                <a:spcPct val="35000"/>
              </a:spcBef>
              <a:buSzPct val="100000"/>
              <a:buChar char="•"/>
              <a:defRPr sz="1200">
                <a:solidFill>
                  <a:schemeClr val="tx1"/>
                </a:solidFill>
                <a:latin typeface="Arial" panose="020B0604020202020204" pitchFamily="34" charset="0"/>
              </a:defRPr>
            </a:lvl4pPr>
            <a:lvl5pPr marL="2057400" indent="-228600">
              <a:lnSpc>
                <a:spcPct val="90000"/>
              </a:lnSpc>
              <a:spcBef>
                <a:spcPct val="35000"/>
              </a:spcBef>
              <a:buSzPct val="100000"/>
              <a:buChar char="•"/>
              <a:defRPr sz="1200">
                <a:solidFill>
                  <a:schemeClr val="tx1"/>
                </a:solidFill>
                <a:latin typeface="Arial" panose="020B0604020202020204" pitchFamily="34" charset="0"/>
              </a:defRPr>
            </a:lvl5pPr>
            <a:lvl6pPr marL="25146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6pPr>
            <a:lvl7pPr marL="29718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7pPr>
            <a:lvl8pPr marL="34290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8pPr>
            <a:lvl9pPr marL="3886200" indent="-228600" eaLnBrk="0" fontAlgn="base" hangingPunct="0">
              <a:lnSpc>
                <a:spcPct val="90000"/>
              </a:lnSpc>
              <a:spcBef>
                <a:spcPct val="35000"/>
              </a:spcBef>
              <a:spcAft>
                <a:spcPct val="0"/>
              </a:spcAft>
              <a:buSzPct val="100000"/>
              <a:buChar char="•"/>
              <a:defRPr sz="1200">
                <a:solidFill>
                  <a:schemeClr val="tx1"/>
                </a:solidFill>
                <a:latin typeface="Arial" panose="020B0604020202020204" pitchFamily="34" charset="0"/>
              </a:defRPr>
            </a:lvl9pPr>
          </a:lstStyle>
          <a:p>
            <a:pPr>
              <a:lnSpc>
                <a:spcPct val="100000"/>
              </a:lnSpc>
              <a:spcBef>
                <a:spcPct val="0"/>
              </a:spcBef>
              <a:buSzTx/>
              <a:buFontTx/>
              <a:buNone/>
            </a:pPr>
            <a:fld id="{A4205251-91E6-44EC-841D-6C4F90540D6D}" type="slidenum">
              <a:rPr lang="en-US" altLang="en-US" smtClean="0"/>
              <a:pPr>
                <a:lnSpc>
                  <a:spcPct val="100000"/>
                </a:lnSpc>
                <a:spcBef>
                  <a:spcPct val="0"/>
                </a:spcBef>
                <a:buSzTx/>
                <a:buFontTx/>
                <a:buNone/>
              </a:pPr>
              <a:t>1</a:t>
            </a:fld>
            <a:endParaRPr lang="en-US" altLang="en-US"/>
          </a:p>
        </p:txBody>
      </p:sp>
      <p:sp>
        <p:nvSpPr>
          <p:cNvPr id="14339" name="Rectangle 2">
            <a:extLst>
              <a:ext uri="{FF2B5EF4-FFF2-40B4-BE49-F238E27FC236}">
                <a16:creationId xmlns:a16="http://schemas.microsoft.com/office/drawing/2014/main" id="{5DE33600-1FE2-4B97-AD0C-AE4C0A92D81E}"/>
              </a:ext>
            </a:extLst>
          </p:cNvPr>
          <p:cNvSpPr>
            <a:spLocks noGrp="1" noRot="1" noChangeAspect="1" noChangeArrowheads="1" noTextEdit="1"/>
          </p:cNvSpPr>
          <p:nvPr>
            <p:ph type="sldImg"/>
          </p:nvPr>
        </p:nvSpPr>
        <p:spPr bwMode="auto">
          <a:xfrm>
            <a:off x="590550" y="260350"/>
            <a:ext cx="5668963" cy="4252913"/>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40" name="Rectangle 3">
            <a:extLst>
              <a:ext uri="{FF2B5EF4-FFF2-40B4-BE49-F238E27FC236}">
                <a16:creationId xmlns:a16="http://schemas.microsoft.com/office/drawing/2014/main" id="{1814CB14-29A2-431B-BA0C-335F9A7DF842}"/>
              </a:ext>
            </a:extLst>
          </p:cNvPr>
          <p:cNvSpPr>
            <a:spLocks noGrp="1" noChangeArrowheads="1"/>
          </p:cNvSpPr>
          <p:nvPr>
            <p:ph type="body" idx="1"/>
          </p:nvPr>
        </p:nvSpPr>
        <p:spPr bwMode="auto">
          <a:xfrm>
            <a:off x="744538" y="4665663"/>
            <a:ext cx="5300662" cy="453231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18096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kern="1200" dirty="0">
                <a:solidFill>
                  <a:schemeClr val="tx1"/>
                </a:solidFill>
                <a:effectLst/>
                <a:latin typeface="Arial" charset="0"/>
                <a:ea typeface="+mn-ea"/>
                <a:cs typeface="+mn-cs"/>
              </a:rPr>
              <a:t>This lecture:</a:t>
            </a:r>
          </a:p>
          <a:p>
            <a:pPr lvl="0"/>
            <a:r>
              <a:rPr lang="en-GB" sz="1200" kern="1200" dirty="0">
                <a:solidFill>
                  <a:schemeClr val="tx1"/>
                </a:solidFill>
                <a:effectLst/>
                <a:latin typeface="Arial" charset="0"/>
                <a:ea typeface="+mn-ea"/>
                <a:cs typeface="+mn-cs"/>
              </a:rPr>
              <a:t>Builds directly on Lecture 4</a:t>
            </a:r>
          </a:p>
          <a:p>
            <a:pPr lvl="0"/>
            <a:r>
              <a:rPr lang="en-GB" sz="1200" kern="1200" dirty="0">
                <a:solidFill>
                  <a:schemeClr val="tx1"/>
                </a:solidFill>
                <a:effectLst/>
                <a:latin typeface="Arial" charset="0"/>
                <a:ea typeface="+mn-ea"/>
                <a:cs typeface="+mn-cs"/>
              </a:rPr>
              <a:t>Moves deeper into acquisition </a:t>
            </a:r>
            <a:r>
              <a:rPr lang="en-GB" sz="1200" b="1" kern="1200" dirty="0">
                <a:solidFill>
                  <a:schemeClr val="tx1"/>
                </a:solidFill>
                <a:effectLst/>
                <a:latin typeface="Arial" charset="0"/>
                <a:ea typeface="+mn-ea"/>
                <a:cs typeface="+mn-cs"/>
              </a:rPr>
              <a:t>methods and formats</a:t>
            </a:r>
            <a:endParaRPr lang="en-GB" sz="1200" kern="1200" dirty="0">
              <a:solidFill>
                <a:schemeClr val="tx1"/>
              </a:solidFill>
              <a:effectLst/>
              <a:latin typeface="Arial" charset="0"/>
              <a:ea typeface="+mn-ea"/>
              <a:cs typeface="+mn-cs"/>
            </a:endParaRPr>
          </a:p>
          <a:p>
            <a:pPr lvl="0"/>
            <a:r>
              <a:rPr lang="en-GB" sz="1200" kern="1200" dirty="0">
                <a:solidFill>
                  <a:schemeClr val="tx1"/>
                </a:solidFill>
                <a:effectLst/>
                <a:latin typeface="Arial" charset="0"/>
                <a:ea typeface="+mn-ea"/>
                <a:cs typeface="+mn-cs"/>
              </a:rPr>
              <a:t>Introduces eDiscovery, which is critical outside criminal law</a:t>
            </a:r>
          </a:p>
          <a:p>
            <a:pPr marL="0" indent="0">
              <a:buNone/>
            </a:pPr>
            <a:endParaRPr lang="en-GB" sz="1200" kern="1200" dirty="0">
              <a:solidFill>
                <a:schemeClr val="tx1"/>
              </a:solidFill>
              <a:effectLst/>
              <a:latin typeface="Arial" charset="0"/>
              <a:ea typeface="+mn-ea"/>
              <a:cs typeface="+mn-cs"/>
            </a:endParaRPr>
          </a:p>
          <a:p>
            <a:pPr marL="0" indent="0">
              <a:buNone/>
            </a:pPr>
            <a:r>
              <a:rPr lang="en-GB" sz="1200" kern="1200" dirty="0">
                <a:solidFill>
                  <a:schemeClr val="tx1"/>
                </a:solidFill>
                <a:effectLst/>
                <a:latin typeface="Arial" charset="0"/>
                <a:ea typeface="+mn-ea"/>
                <a:cs typeface="+mn-cs"/>
              </a:rPr>
              <a:t>Emphasise:</a:t>
            </a:r>
          </a:p>
          <a:p>
            <a:r>
              <a:rPr lang="en-GB" sz="1200" kern="1200" dirty="0">
                <a:solidFill>
                  <a:schemeClr val="tx1"/>
                </a:solidFill>
                <a:effectLst/>
                <a:latin typeface="Arial" charset="0"/>
                <a:ea typeface="+mn-ea"/>
                <a:cs typeface="+mn-cs"/>
              </a:rPr>
              <a:t>“Acquisition errors don’t just damage criminal cases — they also destroy civil litigation.”</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a:t>
            </a:fld>
            <a:endParaRPr lang="en-GB" altLang="en-US"/>
          </a:p>
        </p:txBody>
      </p:sp>
    </p:spTree>
    <p:extLst>
      <p:ext uri="{BB962C8B-B14F-4D97-AF65-F5344CB8AC3E}">
        <p14:creationId xmlns:p14="http://schemas.microsoft.com/office/powerpoint/2010/main" val="19794002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kern="1200" dirty="0">
                <a:solidFill>
                  <a:schemeClr val="tx1"/>
                </a:solidFill>
                <a:effectLst/>
                <a:latin typeface="Arial" charset="0"/>
                <a:ea typeface="+mn-ea"/>
                <a:cs typeface="+mn-cs"/>
              </a:rPr>
              <a:t>Reinforce:</a:t>
            </a:r>
          </a:p>
          <a:p>
            <a:pPr lvl="0"/>
            <a:r>
              <a:rPr lang="en-GB" sz="1200" kern="1200" dirty="0">
                <a:solidFill>
                  <a:schemeClr val="tx1"/>
                </a:solidFill>
                <a:effectLst/>
                <a:latin typeface="Arial" charset="0"/>
                <a:ea typeface="+mn-ea"/>
                <a:cs typeface="+mn-cs"/>
              </a:rPr>
              <a:t>Acquisition is not just copying files</a:t>
            </a:r>
          </a:p>
          <a:p>
            <a:pPr lvl="0"/>
            <a:r>
              <a:rPr lang="en-GB" sz="1200" kern="1200" dirty="0">
                <a:solidFill>
                  <a:schemeClr val="tx1"/>
                </a:solidFill>
                <a:effectLst/>
                <a:latin typeface="Arial" charset="0"/>
                <a:ea typeface="+mn-ea"/>
                <a:cs typeface="+mn-cs"/>
              </a:rPr>
              <a:t>Must be repeatable and defensible</a:t>
            </a:r>
          </a:p>
          <a:p>
            <a:pPr lvl="0"/>
            <a:r>
              <a:rPr lang="en-GB" sz="1200" kern="1200" dirty="0">
                <a:solidFill>
                  <a:schemeClr val="tx1"/>
                </a:solidFill>
                <a:effectLst/>
                <a:latin typeface="Arial" charset="0"/>
                <a:ea typeface="+mn-ea"/>
                <a:cs typeface="+mn-cs"/>
              </a:rPr>
              <a:t>Must withstand technical and legal scrutiny</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3</a:t>
            </a:fld>
            <a:endParaRPr lang="en-GB" altLang="en-US"/>
          </a:p>
        </p:txBody>
      </p:sp>
    </p:spTree>
    <p:extLst>
      <p:ext uri="{BB962C8B-B14F-4D97-AF65-F5344CB8AC3E}">
        <p14:creationId xmlns:p14="http://schemas.microsoft.com/office/powerpoint/2010/main" val="362690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a:solidFill>
                  <a:schemeClr val="tx1"/>
                </a:solidFill>
                <a:effectLst/>
                <a:latin typeface="Arial" charset="0"/>
                <a:ea typeface="+mn-ea"/>
                <a:cs typeface="+mn-cs"/>
              </a:rPr>
              <a:t>There is no “best” type universally</a:t>
            </a:r>
          </a:p>
          <a:p>
            <a:pPr lvl="0"/>
            <a:endParaRPr lang="en-GB" sz="1200" kern="1200" dirty="0">
              <a:solidFill>
                <a:schemeClr val="tx1"/>
              </a:solidFill>
              <a:effectLst/>
              <a:latin typeface="Arial" charset="0"/>
              <a:ea typeface="+mn-ea"/>
              <a:cs typeface="+mn-cs"/>
            </a:endParaRPr>
          </a:p>
          <a:p>
            <a:pPr lvl="0"/>
            <a:r>
              <a:rPr lang="en-GB" sz="1200" kern="1200" dirty="0">
                <a:solidFill>
                  <a:schemeClr val="tx1"/>
                </a:solidFill>
                <a:effectLst/>
                <a:latin typeface="Arial" charset="0"/>
                <a:ea typeface="+mn-ea"/>
                <a:cs typeface="+mn-cs"/>
              </a:rPr>
              <a:t>Choice depends on:</a:t>
            </a:r>
          </a:p>
          <a:p>
            <a:pPr lvl="1"/>
            <a:r>
              <a:rPr lang="en-GB" sz="1200" kern="1200" dirty="0">
                <a:solidFill>
                  <a:schemeClr val="tx1"/>
                </a:solidFill>
                <a:effectLst/>
                <a:latin typeface="Arial" charset="0"/>
                <a:ea typeface="+mn-ea"/>
                <a:cs typeface="+mn-cs"/>
              </a:rPr>
              <a:t>System state</a:t>
            </a:r>
          </a:p>
          <a:p>
            <a:pPr lvl="1"/>
            <a:r>
              <a:rPr lang="en-GB" sz="1200" kern="1200" dirty="0">
                <a:solidFill>
                  <a:schemeClr val="tx1"/>
                </a:solidFill>
                <a:effectLst/>
                <a:latin typeface="Arial" charset="0"/>
                <a:ea typeface="+mn-ea"/>
                <a:cs typeface="+mn-cs"/>
              </a:rPr>
              <a:t>Time constraints</a:t>
            </a:r>
          </a:p>
          <a:p>
            <a:pPr lvl="1"/>
            <a:r>
              <a:rPr lang="en-GB" sz="1200" kern="1200" dirty="0">
                <a:solidFill>
                  <a:schemeClr val="tx1"/>
                </a:solidFill>
                <a:effectLst/>
                <a:latin typeface="Arial" charset="0"/>
                <a:ea typeface="+mn-ea"/>
                <a:cs typeface="+mn-cs"/>
              </a:rPr>
              <a:t>Risk of volatility</a:t>
            </a:r>
          </a:p>
          <a:p>
            <a:pPr lvl="1"/>
            <a:r>
              <a:rPr lang="en-GB" sz="1200" kern="1200" dirty="0">
                <a:solidFill>
                  <a:schemeClr val="tx1"/>
                </a:solidFill>
                <a:effectLst/>
                <a:latin typeface="Arial" charset="0"/>
                <a:ea typeface="+mn-ea"/>
                <a:cs typeface="+mn-cs"/>
              </a:rPr>
              <a:t>Legal authority</a:t>
            </a:r>
          </a:p>
          <a:p>
            <a:br>
              <a:rPr lang="en-GB" sz="1200" kern="1200" dirty="0">
                <a:solidFill>
                  <a:schemeClr val="tx1"/>
                </a:solidFill>
                <a:effectLst/>
                <a:latin typeface="Arial" charset="0"/>
                <a:ea typeface="+mn-ea"/>
                <a:cs typeface="+mn-cs"/>
              </a:rPr>
            </a:br>
            <a:endParaRPr lang="en-GB" sz="1200" kern="1200" dirty="0">
              <a:solidFill>
                <a:schemeClr val="tx1"/>
              </a:solidFill>
              <a:effectLst/>
              <a:latin typeface="Arial"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4</a:t>
            </a:fld>
            <a:endParaRPr lang="en-GB" altLang="en-US"/>
          </a:p>
        </p:txBody>
      </p:sp>
    </p:spTree>
    <p:extLst>
      <p:ext uri="{BB962C8B-B14F-4D97-AF65-F5344CB8AC3E}">
        <p14:creationId xmlns:p14="http://schemas.microsoft.com/office/powerpoint/2010/main" val="4010039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dirty="0">
                <a:latin typeface="Calibri" panose="020F0502020204030204" pitchFamily="34" charset="0"/>
                <a:ea typeface="Calibri" panose="020F0502020204030204" pitchFamily="34" charset="0"/>
                <a:cs typeface="Calibri" panose="020F0502020204030204" pitchFamily="34" charset="0"/>
              </a:rPr>
              <a:t>Volatile information, which is present in the contents of RAM, cache, DLLs, etc., is dynamic and likely to get lost if the device to be investigated is turned off</a:t>
            </a:r>
          </a:p>
          <a:p>
            <a:pPr algn="just"/>
            <a:r>
              <a:rPr lang="en-US" sz="1200" dirty="0">
                <a:latin typeface="Calibri" panose="020F0502020204030204" pitchFamily="34" charset="0"/>
                <a:ea typeface="Calibri" panose="020F0502020204030204" pitchFamily="34" charset="0"/>
                <a:cs typeface="Calibri" panose="020F0502020204030204" pitchFamily="34" charset="0"/>
              </a:rPr>
              <a:t>Examination of volatile information assists in determining the logical timeline of a security incident and the users that are likely to be responsible for it</a:t>
            </a:r>
          </a:p>
          <a:p>
            <a:pPr algn="just"/>
            <a:endParaRPr lang="en-US" sz="12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1200" kern="1200" dirty="0">
                <a:solidFill>
                  <a:schemeClr val="tx1"/>
                </a:solidFill>
                <a:effectLst/>
                <a:latin typeface="Arial" charset="0"/>
                <a:ea typeface="+mn-ea"/>
                <a:cs typeface="+mn-cs"/>
              </a:rPr>
              <a:t>Stress:</a:t>
            </a:r>
          </a:p>
          <a:p>
            <a:pPr lvl="0"/>
            <a:r>
              <a:rPr lang="en-GB" sz="1200" kern="1200" dirty="0">
                <a:solidFill>
                  <a:schemeClr val="tx1"/>
                </a:solidFill>
                <a:effectLst/>
                <a:latin typeface="Arial" charset="0"/>
                <a:ea typeface="+mn-ea"/>
                <a:cs typeface="+mn-cs"/>
              </a:rPr>
              <a:t>Live acquisition changes the system</a:t>
            </a:r>
          </a:p>
          <a:p>
            <a:pPr lvl="0"/>
            <a:r>
              <a:rPr lang="en-GB" sz="1200" kern="1200" dirty="0">
                <a:solidFill>
                  <a:schemeClr val="tx1"/>
                </a:solidFill>
                <a:effectLst/>
                <a:latin typeface="Arial" charset="0"/>
                <a:ea typeface="+mn-ea"/>
                <a:cs typeface="+mn-cs"/>
              </a:rPr>
              <a:t>Must justify and document actions</a:t>
            </a:r>
          </a:p>
          <a:p>
            <a:r>
              <a:rPr lang="en-GB" sz="1200" kern="1200" dirty="0">
                <a:solidFill>
                  <a:schemeClr val="tx1"/>
                </a:solidFill>
                <a:effectLst/>
                <a:latin typeface="Arial" charset="0"/>
                <a:ea typeface="+mn-ea"/>
                <a:cs typeface="+mn-cs"/>
              </a:rPr>
              <a:t>Used when shutdown would destroy key evidence</a:t>
            </a:r>
            <a:endParaRPr lang="en-US" sz="1200" dirty="0">
              <a:latin typeface="Calibri" panose="020F0502020204030204" pitchFamily="34" charset="0"/>
              <a:ea typeface="Calibri" panose="020F0502020204030204" pitchFamily="34" charset="0"/>
              <a:cs typeface="Calibri" panose="020F0502020204030204" pitchFamily="34" charset="0"/>
            </a:endParaRPr>
          </a:p>
          <a:p>
            <a:endParaRPr lang="en-GB" dirty="0"/>
          </a:p>
          <a:p>
            <a:pPr marL="0" indent="0">
              <a:buNone/>
            </a:pPr>
            <a:r>
              <a:rPr lang="en-GB" sz="1200" kern="1200" dirty="0">
                <a:solidFill>
                  <a:schemeClr val="tx1"/>
                </a:solidFill>
                <a:effectLst/>
                <a:latin typeface="Arial" charset="0"/>
                <a:ea typeface="+mn-ea"/>
                <a:cs typeface="+mn-cs"/>
              </a:rPr>
              <a:t>“Which of these would help identify an active attacker?”</a:t>
            </a:r>
          </a:p>
          <a:p>
            <a:pPr lvl="1"/>
            <a:r>
              <a:rPr lang="en-GB" sz="1200" kern="1200" dirty="0">
                <a:solidFill>
                  <a:schemeClr val="tx1"/>
                </a:solidFill>
                <a:effectLst/>
                <a:latin typeface="Arial" charset="0"/>
                <a:ea typeface="+mn-ea"/>
                <a:cs typeface="+mn-cs"/>
              </a:rPr>
              <a:t>Active connections</a:t>
            </a:r>
          </a:p>
          <a:p>
            <a:pPr lvl="1"/>
            <a:r>
              <a:rPr lang="en-GB" sz="1200" kern="1200" dirty="0">
                <a:solidFill>
                  <a:schemeClr val="tx1"/>
                </a:solidFill>
                <a:effectLst/>
                <a:latin typeface="Arial" charset="0"/>
                <a:ea typeface="+mn-ea"/>
                <a:cs typeface="+mn-cs"/>
              </a:rPr>
              <a:t>Command history</a:t>
            </a:r>
          </a:p>
          <a:p>
            <a:pPr lvl="1"/>
            <a:r>
              <a:rPr lang="en-GB" sz="1200" kern="1200" dirty="0">
                <a:solidFill>
                  <a:schemeClr val="tx1"/>
                </a:solidFill>
                <a:effectLst/>
                <a:latin typeface="Arial" charset="0"/>
                <a:ea typeface="+mn-ea"/>
                <a:cs typeface="+mn-cs"/>
              </a:rPr>
              <a:t>Running malware processes</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5</a:t>
            </a:fld>
            <a:endParaRPr lang="en-GB" altLang="en-US"/>
          </a:p>
        </p:txBody>
      </p:sp>
    </p:spTree>
    <p:extLst>
      <p:ext uri="{BB962C8B-B14F-4D97-AF65-F5344CB8AC3E}">
        <p14:creationId xmlns:p14="http://schemas.microsoft.com/office/powerpoint/2010/main" val="22241495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lvl="0"/>
            <a:r>
              <a:rPr lang="en-GB" sz="1200" kern="1200" dirty="0">
                <a:solidFill>
                  <a:schemeClr val="tx1"/>
                </a:solidFill>
                <a:effectLst/>
                <a:latin typeface="Arial" charset="0"/>
                <a:ea typeface="+mn-ea"/>
                <a:cs typeface="+mn-cs"/>
              </a:rPr>
              <a:t>This is about </a:t>
            </a:r>
            <a:r>
              <a:rPr lang="en-GB" sz="1200" i="1" kern="1200" dirty="0">
                <a:solidFill>
                  <a:schemeClr val="tx1"/>
                </a:solidFill>
                <a:effectLst/>
                <a:latin typeface="Arial" charset="0"/>
                <a:ea typeface="+mn-ea"/>
                <a:cs typeface="+mn-cs"/>
              </a:rPr>
              <a:t>priority</a:t>
            </a:r>
            <a:r>
              <a:rPr lang="en-GB" sz="1200" kern="1200" dirty="0">
                <a:solidFill>
                  <a:schemeClr val="tx1"/>
                </a:solidFill>
                <a:effectLst/>
                <a:latin typeface="Arial" charset="0"/>
                <a:ea typeface="+mn-ea"/>
                <a:cs typeface="+mn-cs"/>
              </a:rPr>
              <a:t>, not rigid rules</a:t>
            </a:r>
          </a:p>
          <a:p>
            <a:pPr lvl="0"/>
            <a:r>
              <a:rPr lang="en-GB" sz="1200" kern="1200" dirty="0">
                <a:solidFill>
                  <a:schemeClr val="tx1"/>
                </a:solidFill>
                <a:effectLst/>
                <a:latin typeface="Arial" charset="0"/>
                <a:ea typeface="+mn-ea"/>
                <a:cs typeface="+mn-cs"/>
              </a:rPr>
              <a:t>Always assess risk before acting</a:t>
            </a:r>
          </a:p>
          <a:p>
            <a:endParaRPr lang="en-US" dirty="0"/>
          </a:p>
          <a:p>
            <a:endParaRPr lang="en-US" dirty="0"/>
          </a:p>
          <a:p>
            <a:endParaRPr lang="en-US" dirty="0"/>
          </a:p>
          <a:p>
            <a:r>
              <a:rPr lang="en-US" dirty="0"/>
              <a:t>Source: https://authors.ietf.org </a:t>
            </a:r>
          </a:p>
          <a:p>
            <a:r>
              <a:rPr lang="en-US" dirty="0"/>
              <a:t>1. Registers, processor cache: Information in registers or processor cache on the computer exists for nanoseconds. It changes constantly and can be classified as the most volatile. The data include encryption keys, running processes, and system state information.</a:t>
            </a:r>
          </a:p>
          <a:p>
            <a:r>
              <a:rPr lang="en-US" dirty="0"/>
              <a:t>2. Routing table, process table, kernel statistics, and memory: The routing table, ARP cache, and kernel statistics reside in ordinary computer memory. This information is slightly less volatile than that in the registers, with a lifespan of approximately 10 ns.</a:t>
            </a:r>
          </a:p>
          <a:p>
            <a:r>
              <a:rPr lang="en-US" dirty="0"/>
              <a:t>3. Temporary file systems: Temporary file systems tend to persist on computers longer than routing tables and ARP caches. These systems are eventually overwritten or changed, sometimes within seconds or minutes.</a:t>
            </a:r>
          </a:p>
          <a:p>
            <a:r>
              <a:rPr lang="en-US" dirty="0"/>
              <a:t>4. Disk or other storage media: Anything stored on a disk remains for some time. However, because of unforeseen events, these data can sometimes be erased or overwritten. Therefore, disk data may also be considered somewhat volatile, with a lifespan of a few minutes.</a:t>
            </a:r>
          </a:p>
          <a:p>
            <a:r>
              <a:rPr lang="en-US" dirty="0"/>
              <a:t>5. Remote logging and monitoring data related to target system: Data that pass through a firewall cause the router or switch to generate logs. The system can store these logs elsewhere. These logs can be overwritten within an hour, day, or week. However, these data are generally less volatile.</a:t>
            </a:r>
          </a:p>
          <a:p>
            <a:r>
              <a:rPr lang="en-US" dirty="0"/>
              <a:t>6. Physical configuration and network topology: Physical configuration and network topology are less volatile and have a longer lifespan than other logs.</a:t>
            </a:r>
          </a:p>
          <a:p>
            <a:r>
              <a:rPr lang="en-US" dirty="0"/>
              <a:t>7. Archival media: Archival media such as USB sticks, memory cards, DVDs, which are readily available for use, contain the least volatile data because digital information does not change automatically in such data sources unless damaged by a physical force.</a:t>
            </a:r>
          </a:p>
          <a:p>
            <a:endParaRPr lang="en-US" dirty="0"/>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6</a:t>
            </a:fld>
            <a:endParaRPr lang="en-GB" altLang="en-US"/>
          </a:p>
        </p:txBody>
      </p:sp>
    </p:spTree>
    <p:extLst>
      <p:ext uri="{BB962C8B-B14F-4D97-AF65-F5344CB8AC3E}">
        <p14:creationId xmlns:p14="http://schemas.microsoft.com/office/powerpoint/2010/main" val="4674858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charset="0"/>
                <a:ea typeface="+mn-ea"/>
                <a:cs typeface="+mn-cs"/>
              </a:rPr>
              <a:t>Static acquisition is safer and cleaner where possible</a:t>
            </a:r>
            <a:endParaRPr lang="en-GB" dirty="0"/>
          </a:p>
          <a:p>
            <a:endParaRPr lang="en-GB" dirty="0"/>
          </a:p>
          <a:p>
            <a:r>
              <a:rPr lang="en-GB" dirty="0"/>
              <a:t> data recovered from a hard drive include the following: ▪ Temporary (temp) files ▪ System registries ▪ Event/system logs ▪ Boot sectors ▪ Web browser cache ▪ Cookies ▪ Hidden files</a:t>
            </a:r>
          </a:p>
          <a:p>
            <a:endParaRPr lang="en-GB" dirty="0"/>
          </a:p>
          <a:p>
            <a:pPr algn="just"/>
            <a:r>
              <a:rPr lang="en-US" dirty="0">
                <a:latin typeface="Calibri" panose="020F0502020204030204" pitchFamily="34" charset="0"/>
                <a:ea typeface="Calibri" panose="020F0502020204030204" pitchFamily="34" charset="0"/>
                <a:cs typeface="Calibri" panose="020F0502020204030204" pitchFamily="34" charset="0"/>
              </a:rPr>
              <a:t>Dead acquisition refers to the process of extracting and gathering non-volatile data in an unaltered manner from storage media</a:t>
            </a:r>
          </a:p>
          <a:p>
            <a:pPr algn="just"/>
            <a:r>
              <a:rPr lang="en-US" dirty="0">
                <a:latin typeface="Calibri" panose="020F0502020204030204" pitchFamily="34" charset="0"/>
                <a:ea typeface="Calibri" panose="020F0502020204030204" pitchFamily="34" charset="0"/>
                <a:cs typeface="Calibri" panose="020F0502020204030204" pitchFamily="34" charset="0"/>
              </a:rPr>
              <a:t>Dead acquisition usually involves acquiring data from storage devices such hard drives, USB drives, flash cards, smart phones, and external hard drives</a:t>
            </a:r>
          </a:p>
          <a:p>
            <a:pPr algn="just"/>
            <a:r>
              <a:rPr lang="en-US" dirty="0">
                <a:latin typeface="Calibri" panose="020F0502020204030204" pitchFamily="34" charset="0"/>
                <a:ea typeface="Calibri" panose="020F0502020204030204" pitchFamily="34" charset="0"/>
                <a:cs typeface="Calibri" panose="020F0502020204030204" pitchFamily="34" charset="0"/>
              </a:rPr>
              <a:t>Data in these sources may exist in the form of emails, word processing documents, web activity, spreadsheets, slack space, swap files, etc.</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7</a:t>
            </a:fld>
            <a:endParaRPr lang="en-GB" altLang="en-US"/>
          </a:p>
        </p:txBody>
      </p:sp>
    </p:spTree>
    <p:extLst>
      <p:ext uri="{BB962C8B-B14F-4D97-AF65-F5344CB8AC3E}">
        <p14:creationId xmlns:p14="http://schemas.microsoft.com/office/powerpoint/2010/main" val="27657733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rule of thumb is a best practice that helps to ensure a favorable outcome when applied. In a digital forensic investigation, the better the quality of evidence, the better the outcome of the analysis and likelihood of solving the crime.</a:t>
            </a:r>
          </a:p>
          <a:p>
            <a:r>
              <a:rPr lang="en-US" dirty="0"/>
              <a:t>Investigators must never perform a forensic investigation or any other process on the original evidence or source of evidence because this may alter the data and render the evidence inadmissible in a court of law. </a:t>
            </a:r>
          </a:p>
          <a:p>
            <a:endParaRPr lang="en-US" dirty="0"/>
          </a:p>
          <a:p>
            <a:r>
              <a:rPr lang="en-US" dirty="0"/>
              <a:t>▪ Verify hash values: After duplicating the original media, verify the integrity of copies by comparing them to the original using hash values such as MD5.</a:t>
            </a:r>
          </a:p>
          <a:p>
            <a:r>
              <a:rPr lang="en-US" dirty="0"/>
              <a:t>▪ Legal authorization: Acquire and examine the required evidence only after ensuring the necessary legal authorization and following applicable laws and regulations.</a:t>
            </a:r>
          </a:p>
          <a:p>
            <a:r>
              <a:rPr lang="en-US" dirty="0"/>
              <a:t>▪ Maintain chain of custody: Ensure that the chain of custody for evidence is not broken. Document all changes, including the name and purpose.</a:t>
            </a:r>
          </a:p>
          <a:p>
            <a:r>
              <a:rPr lang="en-US" dirty="0"/>
              <a:t>▪ Reduce data exposure: Always avoid unnecessary data exposure and acquire relevant data to reduce the risk of breaches and data mishandling.</a:t>
            </a:r>
          </a:p>
          <a:p>
            <a:r>
              <a:rPr lang="en-US" dirty="0"/>
              <a:t>▪ Quality assurance: Quality control procedures are implemented to maintain the reliability and accuracy of the entire data acquisition process.</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8</a:t>
            </a:fld>
            <a:endParaRPr lang="en-GB" altLang="en-US"/>
          </a:p>
        </p:txBody>
      </p:sp>
    </p:spTree>
    <p:extLst>
      <p:ext uri="{BB962C8B-B14F-4D97-AF65-F5344CB8AC3E}">
        <p14:creationId xmlns:p14="http://schemas.microsoft.com/office/powerpoint/2010/main" val="15056820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kern="1200" dirty="0">
                <a:solidFill>
                  <a:schemeClr val="tx1"/>
                </a:solidFill>
                <a:effectLst/>
                <a:latin typeface="Arial" charset="0"/>
                <a:ea typeface="+mn-ea"/>
                <a:cs typeface="+mn-cs"/>
              </a:rPr>
              <a:t>Logical Acquisition:</a:t>
            </a:r>
          </a:p>
          <a:p>
            <a:pPr lvl="0"/>
            <a:r>
              <a:rPr lang="en-GB" sz="1200" kern="1200" dirty="0">
                <a:solidFill>
                  <a:schemeClr val="tx1"/>
                </a:solidFill>
                <a:effectLst/>
                <a:latin typeface="Arial" charset="0"/>
                <a:ea typeface="+mn-ea"/>
                <a:cs typeface="+mn-cs"/>
              </a:rPr>
              <a:t>Targeted file collection</a:t>
            </a:r>
          </a:p>
          <a:p>
            <a:pPr lvl="0"/>
            <a:r>
              <a:rPr lang="en-GB" sz="1200" kern="1200" dirty="0">
                <a:solidFill>
                  <a:schemeClr val="tx1"/>
                </a:solidFill>
                <a:effectLst/>
                <a:latin typeface="Arial" charset="0"/>
                <a:ea typeface="+mn-ea"/>
                <a:cs typeface="+mn-cs"/>
              </a:rPr>
              <a:t>Faster, but incomplete</a:t>
            </a:r>
          </a:p>
          <a:p>
            <a:endParaRPr lang="en-GB" dirty="0"/>
          </a:p>
          <a:p>
            <a:pPr marL="0" indent="0">
              <a:buNone/>
            </a:pPr>
            <a:r>
              <a:rPr lang="en-GB" sz="1200" kern="1200" dirty="0">
                <a:solidFill>
                  <a:schemeClr val="tx1"/>
                </a:solidFill>
                <a:effectLst/>
                <a:latin typeface="Arial" charset="0"/>
                <a:ea typeface="+mn-ea"/>
                <a:cs typeface="+mn-cs"/>
              </a:rPr>
              <a:t>Sparse Acquisition:</a:t>
            </a:r>
          </a:p>
          <a:p>
            <a:pPr lvl="0"/>
            <a:r>
              <a:rPr lang="en-GB" sz="1200" kern="1200" dirty="0">
                <a:solidFill>
                  <a:schemeClr val="tx1"/>
                </a:solidFill>
                <a:effectLst/>
                <a:latin typeface="Arial" charset="0"/>
                <a:ea typeface="+mn-ea"/>
                <a:cs typeface="+mn-cs"/>
              </a:rPr>
              <a:t>Collection of specific sectors or artefacts</a:t>
            </a:r>
          </a:p>
          <a:p>
            <a:pPr lvl="0"/>
            <a:r>
              <a:rPr lang="en-GB" sz="1200" kern="1200" dirty="0">
                <a:solidFill>
                  <a:schemeClr val="tx1"/>
                </a:solidFill>
                <a:effectLst/>
                <a:latin typeface="Arial" charset="0"/>
                <a:ea typeface="+mn-ea"/>
                <a:cs typeface="+mn-cs"/>
              </a:rPr>
              <a:t>Useful in triage scenarios</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9</a:t>
            </a:fld>
            <a:endParaRPr lang="en-GB" altLang="en-US"/>
          </a:p>
        </p:txBody>
      </p:sp>
    </p:spTree>
    <p:extLst>
      <p:ext uri="{BB962C8B-B14F-4D97-AF65-F5344CB8AC3E}">
        <p14:creationId xmlns:p14="http://schemas.microsoft.com/office/powerpoint/2010/main" val="31570612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kern="1200" dirty="0">
                <a:solidFill>
                  <a:schemeClr val="tx1"/>
                </a:solidFill>
                <a:effectLst/>
                <a:latin typeface="Arial" charset="0"/>
                <a:ea typeface="+mn-ea"/>
                <a:cs typeface="+mn-cs"/>
              </a:rPr>
              <a:t>A bitstream image captures every sector of storage media, including:</a:t>
            </a:r>
          </a:p>
          <a:p>
            <a:pPr lvl="0"/>
            <a:r>
              <a:rPr lang="en-GB" sz="1200" kern="1200" dirty="0">
                <a:solidFill>
                  <a:schemeClr val="tx1"/>
                </a:solidFill>
                <a:effectLst/>
                <a:latin typeface="Arial" charset="0"/>
                <a:ea typeface="+mn-ea"/>
                <a:cs typeface="+mn-cs"/>
              </a:rPr>
              <a:t>Allocated files</a:t>
            </a:r>
          </a:p>
          <a:p>
            <a:pPr lvl="0"/>
            <a:r>
              <a:rPr lang="en-GB" sz="1200" kern="1200" dirty="0">
                <a:solidFill>
                  <a:schemeClr val="tx1"/>
                </a:solidFill>
                <a:effectLst/>
                <a:latin typeface="Arial" charset="0"/>
                <a:ea typeface="+mn-ea"/>
                <a:cs typeface="+mn-cs"/>
              </a:rPr>
              <a:t>Unallocated space</a:t>
            </a:r>
          </a:p>
          <a:p>
            <a:pPr lvl="0"/>
            <a:r>
              <a:rPr lang="en-GB" sz="1200" kern="1200" dirty="0">
                <a:solidFill>
                  <a:schemeClr val="tx1"/>
                </a:solidFill>
                <a:effectLst/>
                <a:latin typeface="Arial" charset="0"/>
                <a:ea typeface="+mn-ea"/>
                <a:cs typeface="+mn-cs"/>
              </a:rPr>
              <a:t>Slack space</a:t>
            </a:r>
          </a:p>
          <a:p>
            <a:pPr lvl="0"/>
            <a:r>
              <a:rPr lang="en-GB" sz="1200" kern="1200" dirty="0">
                <a:solidFill>
                  <a:schemeClr val="tx1"/>
                </a:solidFill>
                <a:effectLst/>
                <a:latin typeface="Arial" charset="0"/>
                <a:ea typeface="+mn-ea"/>
                <a:cs typeface="+mn-cs"/>
              </a:rPr>
              <a:t>Deleted artefacts</a:t>
            </a:r>
          </a:p>
          <a:p>
            <a:endParaRPr lang="en-GB" dirty="0"/>
          </a:p>
          <a:p>
            <a:pPr lvl="0"/>
            <a:r>
              <a:rPr lang="en-GB" sz="1200" kern="1200" dirty="0">
                <a:solidFill>
                  <a:schemeClr val="tx1"/>
                </a:solidFill>
                <a:effectLst/>
                <a:latin typeface="Arial" charset="0"/>
                <a:ea typeface="+mn-ea"/>
                <a:cs typeface="+mn-cs"/>
              </a:rPr>
              <a:t>This is the gold standard</a:t>
            </a:r>
          </a:p>
          <a:p>
            <a:pPr lvl="0"/>
            <a:r>
              <a:rPr lang="en-GB" sz="1200" kern="1200" dirty="0">
                <a:solidFill>
                  <a:schemeClr val="tx1"/>
                </a:solidFill>
                <a:effectLst/>
                <a:latin typeface="Arial" charset="0"/>
                <a:ea typeface="+mn-ea"/>
                <a:cs typeface="+mn-cs"/>
              </a:rPr>
              <a:t>Backups are not equivalent</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10</a:t>
            </a:fld>
            <a:endParaRPr lang="en-GB" altLang="en-US"/>
          </a:p>
        </p:txBody>
      </p:sp>
    </p:spTree>
    <p:extLst>
      <p:ext uri="{BB962C8B-B14F-4D97-AF65-F5344CB8AC3E}">
        <p14:creationId xmlns:p14="http://schemas.microsoft.com/office/powerpoint/2010/main" val="35457856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r>
              <a:rPr lang="en-GB" sz="1200" kern="1200" dirty="0">
                <a:solidFill>
                  <a:schemeClr val="tx1"/>
                </a:solidFill>
                <a:effectLst/>
                <a:latin typeface="Arial" charset="0"/>
                <a:ea typeface="+mn-ea"/>
                <a:cs typeface="+mn-cs"/>
              </a:rPr>
              <a:t>E01 (EnCase) - </a:t>
            </a:r>
            <a:r>
              <a:rPr lang="en-US" sz="1200" b="1" kern="1200" dirty="0">
                <a:solidFill>
                  <a:schemeClr val="tx1"/>
                </a:solidFill>
                <a:effectLst/>
                <a:latin typeface="Arial" charset="0"/>
                <a:ea typeface="+mn-ea"/>
                <a:cs typeface="+mn-cs"/>
              </a:rPr>
              <a:t>E01</a:t>
            </a:r>
            <a:r>
              <a:rPr lang="en-US" sz="1200" kern="1200" dirty="0">
                <a:solidFill>
                  <a:schemeClr val="tx1"/>
                </a:solidFill>
                <a:effectLst/>
                <a:latin typeface="Arial" charset="0"/>
                <a:ea typeface="+mn-ea"/>
                <a:cs typeface="+mn-cs"/>
              </a:rPr>
              <a:t> is a proprietary forensic image file format originally developed by </a:t>
            </a:r>
            <a:r>
              <a:rPr lang="en-US" sz="1200" b="1" kern="1200" dirty="0">
                <a:solidFill>
                  <a:schemeClr val="tx1"/>
                </a:solidFill>
                <a:effectLst/>
                <a:latin typeface="Arial" charset="0"/>
                <a:ea typeface="+mn-ea"/>
                <a:cs typeface="+mn-cs"/>
              </a:rPr>
              <a:t>Guidance Software</a:t>
            </a:r>
            <a:r>
              <a:rPr lang="en-US" sz="1200" kern="1200" dirty="0">
                <a:solidFill>
                  <a:schemeClr val="tx1"/>
                </a:solidFill>
                <a:effectLst/>
                <a:latin typeface="Arial" charset="0"/>
                <a:ea typeface="+mn-ea"/>
                <a:cs typeface="+mn-cs"/>
              </a:rPr>
              <a:t> for the </a:t>
            </a:r>
            <a:r>
              <a:rPr lang="en-US" sz="1200" b="1" kern="1200" dirty="0">
                <a:solidFill>
                  <a:schemeClr val="tx1"/>
                </a:solidFill>
                <a:effectLst/>
                <a:latin typeface="Arial" charset="0"/>
                <a:ea typeface="+mn-ea"/>
                <a:cs typeface="+mn-cs"/>
              </a:rPr>
              <a:t>EnCase Forensic</a:t>
            </a:r>
            <a:r>
              <a:rPr lang="en-US" sz="1200" kern="1200" dirty="0">
                <a:solidFill>
                  <a:schemeClr val="tx1"/>
                </a:solidFill>
                <a:effectLst/>
                <a:latin typeface="Arial" charset="0"/>
                <a:ea typeface="+mn-ea"/>
                <a:cs typeface="+mn-cs"/>
              </a:rPr>
              <a:t> tool.  It is one of the most widely used formats for storing forensic disk images.</a:t>
            </a:r>
            <a:endParaRPr lang="en-US" dirty="0"/>
          </a:p>
          <a:p>
            <a:endParaRPr lang="en-US" dirty="0"/>
          </a:p>
          <a:p>
            <a:r>
              <a:rPr lang="en-US" dirty="0"/>
              <a:t>In digital forensics, data acquisition formats refer to the various methods by which digital evidence can be acquired and preserved during the acquisition process. These formats allow evidence to be organized, preserved, accessed, presented, and accepted in a court of law. </a:t>
            </a:r>
          </a:p>
          <a:p>
            <a:endParaRPr lang="en-US" dirty="0"/>
          </a:p>
          <a:p>
            <a:r>
              <a:rPr lang="en-US" dirty="0"/>
              <a:t>Some common data acquisition formats used in digital forensics are listed below: ▪ Raw Format (Binary or Disk Dump) The raw format refers to a bit-by-bit copy of the suspect drive. This is the most basic and unprocessed format, where images are usually obtained by capturing bit-by-bit copies of the source media, including both used and unused sectors. Advantages o Evidence search performance is generally higher. o It is supported by most forensic tools, including freeware tools such as dd, dc3dd, and </a:t>
            </a:r>
            <a:r>
              <a:rPr lang="en-US" dirty="0" err="1"/>
              <a:t>dcfldd</a:t>
            </a:r>
            <a:r>
              <a:rPr lang="en-US" dirty="0"/>
              <a:t>. Disadvantages o Does not include any metadata or file system interpretation. o It does not support image compression, resulting in the same size as that of the suspect media.</a:t>
            </a:r>
          </a:p>
          <a:p>
            <a:r>
              <a:rPr lang="en-US" dirty="0"/>
              <a:t>▪ Proprietary Format</a:t>
            </a:r>
          </a:p>
          <a:p>
            <a:r>
              <a:rPr lang="en-US" dirty="0"/>
              <a:t>Proprietary format refers to various image file formats supported by different commercial tools.</a:t>
            </a:r>
          </a:p>
          <a:p>
            <a:endParaRPr lang="en-US" dirty="0"/>
          </a:p>
          <a:p>
            <a:r>
              <a:rPr lang="en-US" dirty="0"/>
              <a:t>Advantages o Support for compressing image files o Supports segmented image files o Image files can include metadata Disadvantages o Image file format created by one tool may not be supported by other tool(s) o Consumes more time for evidence search than raw format</a:t>
            </a:r>
          </a:p>
          <a:p>
            <a:r>
              <a:rPr lang="en-US" dirty="0"/>
              <a:t>▪ Advanced Forensics Format (AFF) AFF is a data acquisition format that stores disk images and related metadata. The objective of the development of this format was to create an open-disk imaging format that provides users with an alternative to being locked into a proprietary format. AFFv3 supports AFF, AFD, and AFM file extensions where it uses .</a:t>
            </a:r>
            <a:r>
              <a:rPr lang="en-US" dirty="0" err="1"/>
              <a:t>afm</a:t>
            </a:r>
            <a:r>
              <a:rPr lang="en-US" dirty="0"/>
              <a:t> for metadata and .</a:t>
            </a:r>
            <a:r>
              <a:rPr lang="en-US" dirty="0" err="1"/>
              <a:t>afd</a:t>
            </a:r>
            <a:r>
              <a:rPr lang="en-US" dirty="0"/>
              <a:t> for image files. There are no implementation restrictions imposed by AFF on forensic investigators because it is an open-source format. AFF has a simple design and is compatible with multiple computing environments. This provides the option to compress image files and allocate space to record the metadata of image or segmented files. AFF supports the following two compression algorithms: o </a:t>
            </a:r>
            <a:r>
              <a:rPr lang="en-US" dirty="0" err="1"/>
              <a:t>Zlib</a:t>
            </a:r>
            <a:r>
              <a:rPr lang="en-US" dirty="0"/>
              <a:t>, which is faster but less efficient o LZMA, which is slower but more efficient An actual disk image in an AFF is a single file composed of segments containing driving data and metadata. In addition, AFF file content can be compressed or uncompressed.</a:t>
            </a:r>
          </a:p>
          <a:p>
            <a:r>
              <a:rPr lang="en-US" dirty="0"/>
              <a:t>▪ Advanced Forensic Framework 4 (AFF4)</a:t>
            </a:r>
          </a:p>
          <a:p>
            <a:r>
              <a:rPr lang="en-US" dirty="0"/>
              <a:t>Michael Cohen, Simson Garfinkel, and Bradly Schatz created Advanced Forensic Framework 4 (AFF4) as a redesigned and revamped version of the AFF format designed to support storage media with large capacities. The creators referred to this design as being object-oriented because the format consisted of generic objects with externally accessible behaviors. These objects can be addressed using their names within the AFF4 universe.</a:t>
            </a:r>
          </a:p>
          <a:p>
            <a:r>
              <a:rPr lang="en-US" dirty="0"/>
              <a:t>This format can support a vast number of images and offers a selection of container formats such as Zip and Zip64 for binary files and simple directories. It also supports network storage and the use of WebDAV (an extension of the HTTP protocol), which enables direct imaging to a central HTTP server.</a:t>
            </a:r>
          </a:p>
          <a:p>
            <a:r>
              <a:rPr lang="en-US" dirty="0"/>
              <a:t>This format also supports zero-copy data transformation maps. Zero-copy transformations spare the CPU from having to perform the task of copying data from one memory area to another, thus increasing its efficiency.</a:t>
            </a:r>
          </a:p>
          <a:p>
            <a:endParaRPr lang="en-US" dirty="0"/>
          </a:p>
          <a:p>
            <a:r>
              <a:rPr lang="en-US" dirty="0"/>
              <a:t>For example, without storing a new copy of the carved file (the file being extracted), only a map of blocks allocated to the file can be stored. AFF4 supports image signing and cryptography. This format also offers image transparency to clients. The AFF4 design adopts a scheme of globally unique identifiers for identifying and referring to all evidence. Basic AFF4 object types include the following: o Volumes: They store segments, which are indivisible blocks of data. o Streams: These data objects, such as segments, images, and maps, can help with reading or writing.</a:t>
            </a:r>
          </a:p>
          <a:p>
            <a:r>
              <a:rPr lang="en-US" dirty="0"/>
              <a:t>o Graphs: Collection of RDF statements</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12</a:t>
            </a:fld>
            <a:endParaRPr lang="en-GB" altLang="en-US"/>
          </a:p>
        </p:txBody>
      </p:sp>
    </p:spTree>
    <p:extLst>
      <p:ext uri="{BB962C8B-B14F-4D97-AF65-F5344CB8AC3E}">
        <p14:creationId xmlns:p14="http://schemas.microsoft.com/office/powerpoint/2010/main" val="21290190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kern="1200" dirty="0">
                <a:solidFill>
                  <a:schemeClr val="tx1"/>
                </a:solidFill>
                <a:effectLst/>
                <a:latin typeface="Arial" charset="0"/>
                <a:ea typeface="+mn-ea"/>
                <a:cs typeface="+mn-cs"/>
              </a:rPr>
              <a:t>eDiscovery is the structured identification, preservation, collection, review, and production of ESI for legal proceedings.</a:t>
            </a:r>
          </a:p>
          <a:p>
            <a:r>
              <a:rPr lang="en-GB" sz="1200" kern="1200" dirty="0">
                <a:solidFill>
                  <a:schemeClr val="tx1"/>
                </a:solidFill>
                <a:effectLst/>
                <a:latin typeface="Arial" charset="0"/>
                <a:ea typeface="+mn-ea"/>
                <a:cs typeface="+mn-cs"/>
              </a:rPr>
              <a:t>Common in:</a:t>
            </a:r>
          </a:p>
          <a:p>
            <a:pPr lvl="0"/>
            <a:r>
              <a:rPr lang="en-GB" sz="1200" kern="1200" dirty="0">
                <a:solidFill>
                  <a:schemeClr val="tx1"/>
                </a:solidFill>
                <a:effectLst/>
                <a:latin typeface="Arial" charset="0"/>
                <a:ea typeface="+mn-ea"/>
                <a:cs typeface="+mn-cs"/>
              </a:rPr>
              <a:t>Civil litigation</a:t>
            </a:r>
          </a:p>
          <a:p>
            <a:pPr lvl="0"/>
            <a:r>
              <a:rPr lang="en-GB" sz="1200" kern="1200" dirty="0">
                <a:solidFill>
                  <a:schemeClr val="tx1"/>
                </a:solidFill>
                <a:effectLst/>
                <a:latin typeface="Arial" charset="0"/>
                <a:ea typeface="+mn-ea"/>
                <a:cs typeface="+mn-cs"/>
              </a:rPr>
              <a:t>Regulatory investigations</a:t>
            </a:r>
          </a:p>
          <a:p>
            <a:pPr lvl="0"/>
            <a:r>
              <a:rPr lang="en-GB" sz="1200" kern="1200" dirty="0">
                <a:solidFill>
                  <a:schemeClr val="tx1"/>
                </a:solidFill>
                <a:effectLst/>
                <a:latin typeface="Arial" charset="0"/>
                <a:ea typeface="+mn-ea"/>
                <a:cs typeface="+mn-cs"/>
              </a:rPr>
              <a:t>Internal investigations</a:t>
            </a:r>
          </a:p>
          <a:p>
            <a:pPr lvl="0"/>
            <a:endParaRPr lang="en-GB" sz="1200" kern="1200" dirty="0">
              <a:solidFill>
                <a:schemeClr val="tx1"/>
              </a:solidFill>
              <a:effectLst/>
              <a:latin typeface="Arial" charset="0"/>
              <a:ea typeface="+mn-ea"/>
              <a:cs typeface="+mn-cs"/>
            </a:endParaRPr>
          </a:p>
          <a:p>
            <a:pPr marL="0" indent="0">
              <a:buNone/>
            </a:pPr>
            <a:r>
              <a:rPr lang="en-GB" sz="1200" kern="1200" dirty="0">
                <a:solidFill>
                  <a:schemeClr val="tx1"/>
                </a:solidFill>
                <a:effectLst/>
                <a:latin typeface="Arial" charset="0"/>
                <a:ea typeface="+mn-ea"/>
                <a:cs typeface="+mn-cs"/>
              </a:rPr>
              <a:t>Distinguish:</a:t>
            </a:r>
          </a:p>
          <a:p>
            <a:pPr lvl="0"/>
            <a:r>
              <a:rPr lang="en-GB" sz="1200" kern="1200" dirty="0">
                <a:solidFill>
                  <a:schemeClr val="tx1"/>
                </a:solidFill>
                <a:effectLst/>
                <a:latin typeface="Arial" charset="0"/>
                <a:ea typeface="+mn-ea"/>
                <a:cs typeface="+mn-cs"/>
              </a:rPr>
              <a:t>Criminal forensics vs civil eDiscovery</a:t>
            </a:r>
          </a:p>
          <a:p>
            <a:pPr lvl="0"/>
            <a:r>
              <a:rPr lang="en-GB" sz="1200" kern="1200" dirty="0">
                <a:solidFill>
                  <a:schemeClr val="tx1"/>
                </a:solidFill>
                <a:effectLst/>
                <a:latin typeface="Arial" charset="0"/>
                <a:ea typeface="+mn-ea"/>
                <a:cs typeface="+mn-cs"/>
              </a:rPr>
              <a:t>Disclosure obligations are strict</a:t>
            </a:r>
          </a:p>
          <a:p>
            <a:pPr lvl="0"/>
            <a:endParaRPr lang="en-GB" sz="1200" kern="1200" dirty="0">
              <a:solidFill>
                <a:schemeClr val="tx1"/>
              </a:solidFill>
              <a:effectLst/>
              <a:latin typeface="Arial"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13</a:t>
            </a:fld>
            <a:endParaRPr lang="en-GB" altLang="en-US"/>
          </a:p>
        </p:txBody>
      </p:sp>
    </p:spTree>
    <p:extLst>
      <p:ext uri="{BB962C8B-B14F-4D97-AF65-F5344CB8AC3E}">
        <p14:creationId xmlns:p14="http://schemas.microsoft.com/office/powerpoint/2010/main" val="28658438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pPr marL="0" marR="0" lvl="0" indent="0" algn="l" defTabSz="1020763" rtl="0" eaLnBrk="0" fontAlgn="base" latinLnBrk="0" hangingPunct="0">
              <a:lnSpc>
                <a:spcPct val="90000"/>
              </a:lnSpc>
              <a:spcBef>
                <a:spcPct val="50000"/>
              </a:spcBef>
              <a:spcAft>
                <a:spcPct val="0"/>
              </a:spcAft>
              <a:buClrTx/>
              <a:buSzPct val="100000"/>
              <a:buFontTx/>
              <a:buNone/>
              <a:tabLst/>
              <a:defRPr/>
            </a:pPr>
            <a:r>
              <a:rPr lang="en-GB" sz="1200" kern="1200" dirty="0">
                <a:solidFill>
                  <a:schemeClr val="tx1"/>
                </a:solidFill>
                <a:effectLst/>
                <a:latin typeface="Arial" charset="0"/>
                <a:ea typeface="+mn-ea"/>
                <a:cs typeface="+mn-cs"/>
              </a:rPr>
              <a:t>• Maintain chain of custody</a:t>
            </a:r>
            <a:br>
              <a:rPr lang="en-GB" sz="1200" kern="1200" dirty="0">
                <a:solidFill>
                  <a:schemeClr val="tx1"/>
                </a:solidFill>
                <a:effectLst/>
                <a:latin typeface="Arial" charset="0"/>
                <a:ea typeface="+mn-ea"/>
                <a:cs typeface="+mn-cs"/>
              </a:rPr>
            </a:br>
            <a:r>
              <a:rPr lang="en-GB" sz="1200" kern="1200" dirty="0">
                <a:solidFill>
                  <a:schemeClr val="tx1"/>
                </a:solidFill>
                <a:effectLst/>
                <a:latin typeface="Arial" charset="0"/>
                <a:ea typeface="+mn-ea"/>
                <a:cs typeface="+mn-cs"/>
              </a:rPr>
              <a:t>• Use legal hold procedures</a:t>
            </a:r>
            <a:br>
              <a:rPr lang="en-GB" sz="1200" kern="1200" dirty="0">
                <a:solidFill>
                  <a:schemeClr val="tx1"/>
                </a:solidFill>
                <a:effectLst/>
                <a:latin typeface="Arial" charset="0"/>
                <a:ea typeface="+mn-ea"/>
                <a:cs typeface="+mn-cs"/>
              </a:rPr>
            </a:br>
            <a:r>
              <a:rPr lang="en-GB" sz="1200" kern="1200" dirty="0">
                <a:solidFill>
                  <a:schemeClr val="tx1"/>
                </a:solidFill>
                <a:effectLst/>
                <a:latin typeface="Arial" charset="0"/>
                <a:ea typeface="+mn-ea"/>
                <a:cs typeface="+mn-cs"/>
              </a:rPr>
              <a:t>• Limit custodians</a:t>
            </a:r>
            <a:br>
              <a:rPr lang="en-GB" sz="1200" kern="1200" dirty="0">
                <a:solidFill>
                  <a:schemeClr val="tx1"/>
                </a:solidFill>
                <a:effectLst/>
                <a:latin typeface="Arial" charset="0"/>
                <a:ea typeface="+mn-ea"/>
                <a:cs typeface="+mn-cs"/>
              </a:rPr>
            </a:br>
            <a:r>
              <a:rPr lang="en-GB" sz="1200" kern="1200" dirty="0">
                <a:solidFill>
                  <a:schemeClr val="tx1"/>
                </a:solidFill>
                <a:effectLst/>
                <a:latin typeface="Arial" charset="0"/>
                <a:ea typeface="+mn-ea"/>
                <a:cs typeface="+mn-cs"/>
              </a:rPr>
              <a:t>• Reduce duplicate data</a:t>
            </a:r>
            <a:br>
              <a:rPr lang="en-GB" sz="1200" kern="1200" dirty="0">
                <a:solidFill>
                  <a:schemeClr val="tx1"/>
                </a:solidFill>
                <a:effectLst/>
                <a:latin typeface="Arial" charset="0"/>
                <a:ea typeface="+mn-ea"/>
                <a:cs typeface="+mn-cs"/>
              </a:rPr>
            </a:br>
            <a:r>
              <a:rPr lang="en-GB" sz="1200" kern="1200" dirty="0">
                <a:solidFill>
                  <a:schemeClr val="tx1"/>
                </a:solidFill>
                <a:effectLst/>
                <a:latin typeface="Arial" charset="0"/>
                <a:ea typeface="+mn-ea"/>
                <a:cs typeface="+mn-cs"/>
              </a:rPr>
              <a:t>• Use secure review platforms</a:t>
            </a:r>
          </a:p>
          <a:p>
            <a:endParaRPr lang="en-US" dirty="0"/>
          </a:p>
          <a:p>
            <a:pPr lvl="0"/>
            <a:r>
              <a:rPr lang="en-GB" sz="1200" kern="1200" dirty="0">
                <a:solidFill>
                  <a:schemeClr val="tx1"/>
                </a:solidFill>
                <a:effectLst/>
                <a:latin typeface="Arial" charset="0"/>
                <a:ea typeface="+mn-ea"/>
                <a:cs typeface="+mn-cs"/>
              </a:rPr>
              <a:t>Over-collection increases legal risk</a:t>
            </a:r>
          </a:p>
          <a:p>
            <a:r>
              <a:rPr lang="en-GB" sz="1200" kern="1200" dirty="0">
                <a:solidFill>
                  <a:schemeClr val="tx1"/>
                </a:solidFill>
                <a:effectLst/>
                <a:latin typeface="Arial" charset="0"/>
                <a:ea typeface="+mn-ea"/>
                <a:cs typeface="+mn-cs"/>
              </a:rPr>
              <a:t>Under-collection risks sanctions</a:t>
            </a:r>
            <a:endParaRPr lang="en-US" dirty="0"/>
          </a:p>
          <a:p>
            <a:endParaRPr lang="en-US" dirty="0"/>
          </a:p>
          <a:p>
            <a:endParaRPr lang="en-US" dirty="0"/>
          </a:p>
          <a:p>
            <a:endParaRPr lang="en-US" dirty="0"/>
          </a:p>
          <a:p>
            <a:r>
              <a:rPr lang="en-US" dirty="0"/>
              <a:t>The electronic discovery reference model (EDRM) is a conceptual framework that defines various stages and processes included in eDiscovery. It was developed to design best practices and guidelines for personnel working in the field of eDiscovery. In addition, EDRM ensures regulatory compliance and efficiency with different legal requirements by implementing a structured approach.</a:t>
            </a:r>
          </a:p>
          <a:p>
            <a:r>
              <a:rPr lang="en-US" dirty="0"/>
              <a:t>According to the creators of EDRM, “the EDRM diagram represents a conceptual view of the eDiscovery process, not a literal, linear, or waterfall model. One may engage in some but not all of the steps outlined in the diagram, or one may elect to carry out the steps in a different order than shown here.” EDRM illustrates an iterative process that can be repeated and completed in different orders</a:t>
            </a:r>
          </a:p>
          <a:p>
            <a:endParaRPr lang="en-US" dirty="0"/>
          </a:p>
          <a:p>
            <a:r>
              <a:rPr lang="en-US" dirty="0"/>
              <a:t>EDRM consists of different stages: ▪ Information governance: Information governance consists of a set of policies and procedures implemented by an organization to handle and safeguard electronic data. It defines who has control and authority over the data and retention policies, and ensures compliance with relevant jurisdictions.</a:t>
            </a:r>
          </a:p>
          <a:p>
            <a:r>
              <a:rPr lang="en-US" dirty="0"/>
              <a:t>▪ Identification: This stage of EDRM involves searching the organization’s data assets and examining data custodians to identify sources containing relevant ESI.</a:t>
            </a:r>
          </a:p>
          <a:p>
            <a:r>
              <a:rPr lang="en-US" dirty="0"/>
              <a:t>▪ Preservation: At this stage, the identified ESI is preserved and kept intact to make it accessible for the subsequent phases. The legal teams instruct the custodians to “freeze” the information and forbid other departments from deleting or altering the information.</a:t>
            </a:r>
          </a:p>
          <a:p>
            <a:r>
              <a:rPr lang="en-US" dirty="0"/>
              <a:t>▪ Collection: This stage involves forensically gathering preserved information from various sources such as web-based, physical, or centralized devices. This is performed while maintaining data integrity such that it can be used in further phases of eDiscovery.</a:t>
            </a:r>
          </a:p>
          <a:p>
            <a:r>
              <a:rPr lang="en-US" dirty="0"/>
              <a:t>▪ Processing: At this stage, the ESI volume is filtered and reduced by removing unnecessary, duplicate, and irrelevant information. The information is then converted into a format that can be easily reviewed or analyzed.</a:t>
            </a:r>
          </a:p>
          <a:p>
            <a:r>
              <a:rPr lang="en-US" dirty="0"/>
              <a:t>▪ Review: At this stage, the legal team or professionals review the processed data to determine their relevance to the existing case. This phase involves the use of various document review tools and platforms to perform the task effectively and quickly.</a:t>
            </a:r>
          </a:p>
          <a:p>
            <a:r>
              <a:rPr lang="en-US" dirty="0"/>
              <a:t>▪ Analysis: This stage involves the examination of ESI to identify significant patterns, contexts, contents, relationships, etc. associated with the case. Various data analysis tools and techniques are implemented by the relevant teams.</a:t>
            </a:r>
          </a:p>
          <a:p>
            <a:r>
              <a:rPr lang="en-US" dirty="0"/>
              <a:t>▪ Production: At this stage, ESI that is not privileged or protected is converted into a usable format and produced by the opposing authorities. During this stage, the producing party must conform to all agreed protocols, court orders, and rules of the procedure.</a:t>
            </a:r>
          </a:p>
          <a:p>
            <a:r>
              <a:rPr lang="en-US" dirty="0"/>
              <a:t>▪ Presentation: At this stage, ESI is displayed in front of the audience through depositions, court hearings, and trials. This phase focuses on presenting digital evidence during trial to demonstrate authenticity and relevance.</a:t>
            </a:r>
          </a:p>
          <a:p>
            <a:r>
              <a:rPr lang="en-US" dirty="0"/>
              <a:t>▪ Review: This stage involves further discovery, analysis, or review of ESI after presentation based on the requirements and responses of opposing parties or authorities.</a:t>
            </a:r>
          </a:p>
          <a:p>
            <a:r>
              <a:rPr lang="en-US" dirty="0"/>
              <a:t>▪ Retention and disposition: At this stage, organizations must follow secure protocols to retain and dispose ESI based on the requirements after the case is resolved</a:t>
            </a:r>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14</a:t>
            </a:fld>
            <a:endParaRPr lang="en-GB" altLang="en-US"/>
          </a:p>
        </p:txBody>
      </p:sp>
    </p:spTree>
    <p:extLst>
      <p:ext uri="{BB962C8B-B14F-4D97-AF65-F5344CB8AC3E}">
        <p14:creationId xmlns:p14="http://schemas.microsoft.com/office/powerpoint/2010/main" val="37711120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lvl="0"/>
            <a:r>
              <a:rPr lang="en-GB" sz="1200" kern="1200" dirty="0" err="1">
                <a:solidFill>
                  <a:schemeClr val="tx1"/>
                </a:solidFill>
                <a:effectLst/>
                <a:latin typeface="Arial" charset="0"/>
                <a:ea typeface="+mn-ea"/>
                <a:cs typeface="+mn-cs"/>
              </a:rPr>
              <a:t>RelativityOne</a:t>
            </a:r>
            <a:endParaRPr lang="en-GB" sz="1200" kern="1200" dirty="0">
              <a:solidFill>
                <a:schemeClr val="tx1"/>
              </a:solidFill>
              <a:effectLst/>
              <a:latin typeface="Arial" charset="0"/>
              <a:ea typeface="+mn-ea"/>
              <a:cs typeface="+mn-cs"/>
            </a:endParaRPr>
          </a:p>
          <a:p>
            <a:pPr lvl="0"/>
            <a:r>
              <a:rPr lang="en-GB" sz="1200" kern="1200" dirty="0">
                <a:solidFill>
                  <a:schemeClr val="tx1"/>
                </a:solidFill>
                <a:effectLst/>
                <a:latin typeface="Arial" charset="0"/>
                <a:ea typeface="+mn-ea"/>
                <a:cs typeface="+mn-cs"/>
              </a:rPr>
              <a:t>Nuix</a:t>
            </a:r>
          </a:p>
          <a:p>
            <a:pPr lvl="0"/>
            <a:r>
              <a:rPr lang="en-GB" sz="1200" kern="1200" dirty="0">
                <a:solidFill>
                  <a:schemeClr val="tx1"/>
                </a:solidFill>
                <a:effectLst/>
                <a:latin typeface="Arial" charset="0"/>
                <a:ea typeface="+mn-ea"/>
                <a:cs typeface="+mn-cs"/>
              </a:rPr>
              <a:t>DISCO</a:t>
            </a:r>
          </a:p>
          <a:p>
            <a:pPr lvl="0"/>
            <a:r>
              <a:rPr lang="en-GB" sz="1200" kern="1200" dirty="0">
                <a:solidFill>
                  <a:schemeClr val="tx1"/>
                </a:solidFill>
                <a:effectLst/>
                <a:latin typeface="Arial" charset="0"/>
                <a:ea typeface="+mn-ea"/>
                <a:cs typeface="+mn-cs"/>
              </a:rPr>
              <a:t>Logikcull</a:t>
            </a:r>
          </a:p>
          <a:p>
            <a:pPr marL="0" indent="0">
              <a:buNone/>
            </a:pPr>
            <a:r>
              <a:rPr lang="en-GB" sz="1200" kern="1200" dirty="0">
                <a:solidFill>
                  <a:schemeClr val="tx1"/>
                </a:solidFill>
                <a:effectLst/>
                <a:latin typeface="Arial" charset="0"/>
                <a:ea typeface="+mn-ea"/>
                <a:cs typeface="+mn-cs"/>
              </a:rPr>
              <a:t>These are review platforms, not forensic imaging tools.</a:t>
            </a:r>
          </a:p>
          <a:p>
            <a:endParaRPr lang="en-US" dirty="0"/>
          </a:p>
          <a:p>
            <a:endParaRPr lang="en-US" dirty="0"/>
          </a:p>
          <a:p>
            <a:endParaRPr lang="en-US" dirty="0"/>
          </a:p>
          <a:p>
            <a:endParaRPr lang="en-US" dirty="0"/>
          </a:p>
          <a:p>
            <a:r>
              <a:rPr lang="en-US" dirty="0"/>
              <a:t>Monitoring the eDiscovery delivery process also plays a significant role in confirming that organizations and legal teams manage ESI effectively and comply with legal requirements across the eDiscovery cycle. This will also help to maintain data integrity and timely delivery of evidence during the eDiscovery process. Some key considerations for monitoring and maintaining metrics, tracking information, and effective delivery processes are as follows: ▪ Define metrics and key performance indicators (KPIs): Define the KPIs and metrics associated with the objectives and goals of the eDiscovery process. It may include various metrics related to processing speed, cost control, and efficiency.</a:t>
            </a:r>
          </a:p>
          <a:p>
            <a:r>
              <a:rPr lang="en-US" dirty="0"/>
              <a:t>▪ Use eDiscovery software and tools: Use sophisticated software and tools that can automate the data collection process and provide insights into different stages in real time.</a:t>
            </a:r>
          </a:p>
          <a:p>
            <a:r>
              <a:rPr lang="en-US" dirty="0"/>
              <a:t>▪ Collect and log data: Log all information in each step of the eDiscovery process, ranging from data discovery, collection, review, and production to metadata, user activities, and timestamps.</a:t>
            </a:r>
          </a:p>
          <a:p>
            <a:r>
              <a:rPr lang="en-US" dirty="0"/>
              <a:t>▪ Review data processing and progress: Track the efficiency of data processing and its progress to identify flaws such that they can be fixed and avoid unnecessary delays.</a:t>
            </a:r>
          </a:p>
          <a:p>
            <a:r>
              <a:rPr lang="en-US" dirty="0"/>
              <a:t>▪ Track data volume and growth: Maintain and track the ESI volume at every eDiscovery stage considering the data growth trends because it affects the overall processing time and costs.</a:t>
            </a:r>
          </a:p>
          <a:p>
            <a:r>
              <a:rPr lang="en-US" dirty="0"/>
              <a:t>▪ Track costs: Track and maintain expenses related to the eDiscovery process to manage the overall budget of the process. Expenses may include those related to data processing, review, third-party services, legal fees, etc.</a:t>
            </a:r>
          </a:p>
          <a:p>
            <a:r>
              <a:rPr lang="en-US" dirty="0"/>
              <a:t>▪ Maintain chain of custody: Ensure that the chain of custody is maintained for all obtained evidence to preserve its integrity and make it admissible in a court of law.</a:t>
            </a:r>
          </a:p>
          <a:p>
            <a:r>
              <a:rPr lang="en-US" dirty="0"/>
              <a:t>▪ Audit trails: Audit trails are applied to eDiscovery tools to track all user activities and changes during the process. This process ensures transparency and liability.</a:t>
            </a:r>
          </a:p>
          <a:p>
            <a:r>
              <a:rPr lang="en-US" dirty="0"/>
              <a:t>▪ Perform regular data sampling: The integrity and accuracy of ESI and other analyzed data are regularly tested and sampled to discover potential issues in the initial stages of the eDiscovery process.</a:t>
            </a:r>
          </a:p>
          <a:p>
            <a:r>
              <a:rPr lang="en-US" dirty="0"/>
              <a:t>▪ Track the delivery and production: Regularly monitor the timely delivery of ESI that must be produced in a court of law or opposing parties in compliance with legal obligations.</a:t>
            </a:r>
          </a:p>
          <a:p>
            <a:r>
              <a:rPr lang="en-US" dirty="0"/>
              <a:t>▪ Communication and collaboration: Establish proper communication channels and collaborate with relevant teams such as forensic team, legal team, and IT professionals to share tracking and monitoring reports and feedback.</a:t>
            </a:r>
          </a:p>
          <a:p>
            <a:r>
              <a:rPr lang="en-US" dirty="0"/>
              <a:t>▪ Create documentation and reporting: Create a detailed documentation for all metrics and track information to help different teams use it when required to ensure legal compliance and authenticity.</a:t>
            </a:r>
          </a:p>
          <a:p>
            <a:r>
              <a:rPr lang="en-US" dirty="0"/>
              <a:t>▪ Continuous improvement: Use all data obtained related to tracking and monitoring during the eDiscovery process. This will help in updating relevant procedures and policies by identifying areas of improvement.</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15</a:t>
            </a:fld>
            <a:endParaRPr lang="en-GB" altLang="en-US"/>
          </a:p>
        </p:txBody>
      </p:sp>
    </p:spTree>
    <p:extLst>
      <p:ext uri="{BB962C8B-B14F-4D97-AF65-F5344CB8AC3E}">
        <p14:creationId xmlns:p14="http://schemas.microsoft.com/office/powerpoint/2010/main" val="10982497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US" dirty="0"/>
              <a:t>Data collection is the second phase of the eDiscovery process, wherein ESI or data are relevant to forensic investigations. The collection process must be comprehensive and preserve the integrity of information, chain of custody, and authenticity of acquired data. While identifying various sources and circumstances to collect ESI during an investigation, investigators must consider the type of case, volume of data, need to preserve data integrity, and legal requirements for selecting a collection methodology. Some common eDiscovery collection methodologies are as follows: ▪ Full disk acquisition: This method involves the bit-by-bit creation of forensic images of custodian computers, phones, and other electronic devices. In addition, this method preserves and replicates complete data from electronic devices, including deleted information in the slack/unallocated space of a computer drive.</a:t>
            </a:r>
          </a:p>
          <a:p>
            <a:r>
              <a:rPr lang="en-US" dirty="0"/>
              <a:t>▪ Directed collection: This method restricts the range and size of ESI from custodians. It is limited to certain file types and directories on a computer where files are usually stored.</a:t>
            </a:r>
          </a:p>
          <a:p>
            <a:r>
              <a:rPr lang="en-US" dirty="0"/>
              <a:t>▪ Custodian self-collection: In this collection method, custodians of the evidence are provided with guidelines to identify and collect potentially relevant ESI from evidence devices.</a:t>
            </a:r>
          </a:p>
          <a:p>
            <a:r>
              <a:rPr lang="en-US" dirty="0"/>
              <a:t>▪ Remote acquisition: This method involves the use of secure remote access methods to collect ESI from evidence devices without physical access. This method is advantageous when onsite data collection is unfeasible or expensive.</a:t>
            </a:r>
          </a:p>
          <a:p>
            <a:r>
              <a:rPr lang="en-US" dirty="0"/>
              <a:t>▪ Incremental collection: In this method, ESI is frequently collected from evidence devices that are dynamically updated. It is an ideal method for data collection in cases where new custodians are identified after the data collection phase.</a:t>
            </a:r>
          </a:p>
          <a:p>
            <a:r>
              <a:rPr lang="en-US" dirty="0"/>
              <a:t>▪ Sampling and targeted collection: In this method, the collector selects a subset of data based on a specific criterion such as keyword searches or metadata filters.</a:t>
            </a:r>
          </a:p>
          <a:p>
            <a:r>
              <a:rPr lang="en-US" dirty="0"/>
              <a:t>Additional eDiscovery Collection Methodologies</a:t>
            </a:r>
          </a:p>
          <a:p>
            <a:r>
              <a:rPr lang="en-US" dirty="0"/>
              <a:t>Based on the type of evidence source from which data are acquired, data collection methods can be classified as follows:</a:t>
            </a:r>
          </a:p>
          <a:p>
            <a:r>
              <a:rPr lang="en-US" dirty="0"/>
              <a:t>▪ Cloud-based collection: This data collection method relies on acquiring ESI from cloud resources using specialized tools and APIs.</a:t>
            </a:r>
          </a:p>
          <a:p>
            <a:r>
              <a:rPr lang="en-US" dirty="0"/>
              <a:t>▪ Network collection: Data are accessed and collected from servers, shared drives, and other networked devices.</a:t>
            </a:r>
          </a:p>
          <a:p>
            <a:r>
              <a:rPr lang="en-US" dirty="0"/>
              <a:t>▪ Email collection: This method involves gathering potentially relevant information from email sources using specialized email archiving and collection tools.</a:t>
            </a:r>
          </a:p>
          <a:p>
            <a:r>
              <a:rPr lang="en-US" dirty="0"/>
              <a:t>▪ Mobile device collection: This involves data acquisition from mobile devices such as smartphones and tablets using relevant forensic tools.</a:t>
            </a:r>
          </a:p>
          <a:p>
            <a:r>
              <a:rPr lang="en-US" dirty="0"/>
              <a:t>Regardless of the method used for data collection, data should be collected without modifying any application metadata, including the last saved date, author, track changes, or details of the last person who accessed and printed the documents. The collection process must be properly documented to ensure that it maintains the chain of custody and authenticity of the collected evidence.</a:t>
            </a:r>
          </a:p>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16</a:t>
            </a:fld>
            <a:endParaRPr lang="en-GB" altLang="en-US"/>
          </a:p>
        </p:txBody>
      </p:sp>
    </p:spTree>
    <p:extLst>
      <p:ext uri="{BB962C8B-B14F-4D97-AF65-F5344CB8AC3E}">
        <p14:creationId xmlns:p14="http://schemas.microsoft.com/office/powerpoint/2010/main" val="25714611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A1522287-D24A-4D7C-923C-F620684850EC}" type="slidenum">
              <a:rPr lang="en-GB" altLang="en-US" smtClean="0"/>
              <a:pPr>
                <a:defRPr/>
              </a:pPr>
              <a:t>20</a:t>
            </a:fld>
            <a:endParaRPr lang="en-GB" altLang="en-US"/>
          </a:p>
        </p:txBody>
      </p:sp>
    </p:spTree>
    <p:extLst>
      <p:ext uri="{BB962C8B-B14F-4D97-AF65-F5344CB8AC3E}">
        <p14:creationId xmlns:p14="http://schemas.microsoft.com/office/powerpoint/2010/main" val="7229626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A1522287-D24A-4D7C-923C-F620684850EC}" type="slidenum">
              <a:rPr lang="en-GB" altLang="en-US" smtClean="0"/>
              <a:pPr>
                <a:defRPr/>
              </a:pPr>
              <a:t>21</a:t>
            </a:fld>
            <a:endParaRPr lang="en-GB" altLang="en-US"/>
          </a:p>
        </p:txBody>
      </p:sp>
    </p:spTree>
    <p:extLst>
      <p:ext uri="{BB962C8B-B14F-4D97-AF65-F5344CB8AC3E}">
        <p14:creationId xmlns:p14="http://schemas.microsoft.com/office/powerpoint/2010/main" val="39152833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p>
        </p:txBody>
      </p:sp>
    </p:spTree>
    <p:extLst>
      <p:ext uri="{BB962C8B-B14F-4D97-AF65-F5344CB8AC3E}">
        <p14:creationId xmlns:p14="http://schemas.microsoft.com/office/powerpoint/2010/main" val="3570584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211028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12796190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040080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48600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Tree>
    <p:extLst>
      <p:ext uri="{BB962C8B-B14F-4D97-AF65-F5344CB8AC3E}">
        <p14:creationId xmlns:p14="http://schemas.microsoft.com/office/powerpoint/2010/main" val="3493361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3955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300799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dirty="0"/>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62164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2067185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49149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lum/>
          </a:blip>
          <a:srcRect/>
          <a:stretch>
            <a:fillRect/>
          </a:stretch>
        </a:blipFill>
        <a:effectLst/>
      </p:bgPr>
    </p:bg>
    <p:spTree>
      <p:nvGrpSpPr>
        <p:cNvPr id="1" name=""/>
        <p:cNvGrpSpPr/>
        <p:nvPr/>
      </p:nvGrpSpPr>
      <p:grpSpPr>
        <a:xfrm>
          <a:off x="0" y="0"/>
          <a:ext cx="0" cy="0"/>
          <a:chOff x="0" y="0"/>
          <a:chExt cx="0" cy="0"/>
        </a:xfrm>
      </p:grpSpPr>
      <p:sp>
        <p:nvSpPr>
          <p:cNvPr id="1026" name="Rectangle 3">
            <a:extLst>
              <a:ext uri="{FF2B5EF4-FFF2-40B4-BE49-F238E27FC236}">
                <a16:creationId xmlns:a16="http://schemas.microsoft.com/office/drawing/2014/main" id="{B782FEB3-D55A-4C0B-897B-8FC5957D8700}"/>
              </a:ext>
            </a:extLst>
          </p:cNvPr>
          <p:cNvSpPr>
            <a:spLocks noGrp="1" noChangeArrowheads="1"/>
          </p:cNvSpPr>
          <p:nvPr>
            <p:ph type="body" idx="1"/>
          </p:nvPr>
        </p:nvSpPr>
        <p:spPr bwMode="auto">
          <a:xfrm>
            <a:off x="228600" y="1828800"/>
            <a:ext cx="8534400" cy="429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Tree>
  </p:cSld>
  <p:clrMap bg1="lt1" tx1="dk1" bg2="lt2" tx2="dk2" accent1="accent1" accent2="accent2" accent3="accent3" accent4="accent4" accent5="accent5" accent6="accent6" hlink="hlink" folHlink="folHlink"/>
  <p:sldLayoutIdLst>
    <p:sldLayoutId id="2147484382" r:id="rId1"/>
    <p:sldLayoutId id="2147484380" r:id="rId2"/>
    <p:sldLayoutId id="2147484383" r:id="rId3"/>
    <p:sldLayoutId id="2147484381" r:id="rId4"/>
    <p:sldLayoutId id="2147484384" r:id="rId5"/>
    <p:sldLayoutId id="2147484385" r:id="rId6"/>
    <p:sldLayoutId id="2147484386" r:id="rId7"/>
    <p:sldLayoutId id="2147484387" r:id="rId8"/>
    <p:sldLayoutId id="2147484388" r:id="rId9"/>
    <p:sldLayoutId id="2147484389" r:id="rId10"/>
    <p:sldLayoutId id="2147484390" r:id="rId11"/>
  </p:sldLayoutIdLst>
  <p:hf hdr="0"/>
  <p:txStyles>
    <p:title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p:titleStyle>
    <p:body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314" name="AutoShape 10" descr="data:image/jpeg;base64,/9j/4AAQSkZJRgABAQAAAQABAAD/2wBDAAkGBwgHBgkIBwgKCgkLDRYPDQwMDRsUFRAWIB0iIiAdHx8kKDQsJCYxJx8fLT0tMTU3Ojo6Iys/RD84QzQ5Ojf/2wBDAQoKCg0MDRoPDxo3JR8lNzc3Nzc3Nzc3Nzc3Nzc3Nzc3Nzc3Nzc3Nzc3Nzc3Nzc3Nzc3Nzc3Nzc3Nzc3Nzc3Nzf/wAARCAB3ANsDASIAAhEBAxEB/8QAGwAAAQUBAQAAAAAAAAAAAAAAAAIDBAUGAQf/xABCEAACAQMDAQQGBgcGBwEAAAABAgMABBEFEiExBhNBURQiYXGRsTIzcoGh0RUjNFOSweEHQkNSk/BiY3OCssLxov/EABcBAQEBAQAAAAAAAAAAAAAAAAABAgP/xAAgEQEBAAICAgMBAQAAAAAAAAAAAQIREiExQQNCYVEi/9oADAMBAAIRAxEAPwD3GiiigKKKKAooooCqLtFq0+m7e5UHOMnYW5JwOM1e1SdoNJbUmT9YiBcdXZTkHI+ias8hrsvrM+qtcCZVAjClSEKnkkEYPuq/zWe7P6AunvcGSWOdXxgAk7Tlick/aqzvLaCO1ldI1VwjbTnxxWM7Z3FmjGvajJptmZ4wCFBY5UscAE8Dz4qu7Pa7dalqL20yoFVTnETIcjHn14NSr7SxqVkyRGNS7urtkgsMkYyvNNaH2ek0vUGuTMrKykFcsxycDqfdWsbLjv2VQdvO3N32a1X0SCGF07lZMsecksMe7ip/9mPay57XaVe3l3FHE0F2YFEZyCAit/7GpPaPsdFr92Li4vWQjACiCNsD3kZ+NK0Ds6vZqzlhjuFljkYvnuEjbdtI5KgZ6Dr5VMrqIs+0movpei3d9EFLwpuAboea810n+1S/v+0+maUbaBUu7hYmYPkgH7q9M1PTY9SsZLZZe6SThnVVfI8Rggisvaf2d29nfwXsOosZYHDp3lrEwyD9nj3jmrP0bkV2uKMDGa7QFFFFAUUUUBRRUe7mZIwsYzM/CDrg+Z9g60D+4edGRVfcrb26I93LI6lsesSQxx4gcY+6o5vdJKb0ZUx0MalT7uPlQXAIPSu1Et3aOZoWZ2UjdGzYyfMZ+HWpWaDtFFcoO0GiigjSX1tExWSeNWHUFqXbXMN0he3lSVQcEo2cGosmj2ryNJmZWY5JWZl59wNJ0TTrewgb0cP+sIZi7luce2gsqyfbUsDFsEhOVB2RGTAJOeB861lQr+wtbtla5hEhXgZYj5GrPIy3YaWffebIw/C5X6GMM4zg58qs+03pEtvEpt3HrcCP1yfZwOOM81F0DU4VurpW0xbIEDDpL3xkwT1AGR/X2Gri5voxCkwJIRiQCNpOAegOKz8ksu0tl6ROyEU0NjMs8ckf647VkQqcYHmBV/xVOuuwFsbJMnp9Hn8aeXU2Kq3o0+GxjCZxk4warMzizqi7VKzWUe1JG9bkRrk48vYaukYsuTTN79QftL/5Cs5XU23O2PaO+h7FapGkUyXGWKHBRui8jOPbzXnHZy77SXHbXSEcXjWgu1MuHDrs8SQCTjpXvN1aQXkXdXUMc0ec7ZFyKrn7LaC8iyNo9iXVgwYwLkEHII465rRFvXaSq7a6WAoO0VHe+tE+ndQL75FH86c76MxiTeuwjIbPGPfQOUVGN/aAgG6gB8u8X86kA5oO1AuIpZ5vUl2GIqy+rnnxz7D0qfTEf7RL/wBvyrOXpYaMsgwJ7RiB1ZDvwfd1x91c3whQq2rsT4CHHzAFTBXa0ivaGVnknJeHbHtQAgnzyeCB93/yXCxaJCeSVBrs/wBTJ9k0m3/Z4vsD5Vz+y+kTUGv1dfQk3Jj1sMAR8ah2k2ufpHFxAnoWw5ZpV3bvcB09tSr8al3yCzRe62+swcBs/eDUG2l1yK9la9SIWIiJy0qlgwHkFHFdEvhfo2UUjoQDXaYLgWhKNgiPjHuruwjrM+fePyomz9QreYxxhWilyPJDT2z/AJz/ABH5UbPKZ/iPyoVz0n/kzfwGkSXGRjuZv9M04I8/4z/EflUO/vYLEqJ5ZyWHRU3fyondOmfjiKb+A1lb/sxNd3KztqFypxh19DVu85HLE8+GOMDmtDYalZ3ved3PLGY8bhKoXr06j31McRqpPfE4Geo/Kl/TVYZux7tNdAX836xW2r6BHti3dNox/d2nBOc5OauuynZ+bRIWR9QkuFYn1XgWIknHOFAHh5U1L2j9GuZH9H7wsoUq8wwmMnnA4PrD8KvrDU7W6t45HeON3TcYy4yBnB+6p48nlNi+j99MXzqICCw+kvj7RXLm7txbS7Z4wdjYw4GOK8/v0/WStyArbQjM24g9DtJJPQ+NS6yml3x1t6BqGoRafbPcXG4RpjO0ZPJx/OmtN1e21KzS6tm/VOWA3cHgkH8QaiaXJbzaRbLO6MdgyJGGePOompQrGCdNgs2YLwCEGSTnr1/+1blhJ+nfpdSalbxSCOSVEbj6RwOaRcSx3EYPrlNxBAyDkA1nIZtXfeb1YhjHd91Ip+Y91R55e0DquQoOM/tOB0HmvTk/hUmeKSZr2bRbeaAwM93sI2kLOASMY61JXT0TTU09Fm7lAArtKC3Bz161G0u7ufRpm1CRFZfoEupJGPZWR0ntDfX95ePJfymFJXEQLhQFB9XIUc8VeUvhqS7bC57OW11EI5bm6Kgg4Dgc/cPaauUARVUeAxzWW7G6k0ltfNqF4S3pW1DK2OqLwM+0ml6z2oe01VbCzgS4fYrn1j624nABHTp1PFPPgaXvU/zr8abhYNPKQQR6vQ58KoF1dYNZj0yezjVGYRxOcktx9LOMeHTrV+EwziMhAMDCqKmst9r0fozVTc6VLcSGQ3XXwaENj8aTo2jy6bc3Esl81wsxysfdBFj56DH860kWs/1Mn2TSbf8AZ4vsD5Uqf6mT7JpNv+zxfYHyrH2PR49Kz+vatb29rdxSE8RsC5wFTIxkk1aXV/DbyLG+4uy5AGOn31VyX2l31y9q0MTTlc7ZERiR+NbZy8K4dsNNaykEboyoDE7CaPCttzg+t1wM+6qGx1W27P30rPdXAe5jX1HUygjPBGOB4/H47q20mx7hCLC0G4AkiBRk469KauNPtBdAeiW/0T/hL5e6rLZNM3wob/tXFaPCLqaeFmU4At9wbn2E46jrVrp+oG/JCXxXcm4K0IUgEcHr7Qanz6RbSMCtpBgeUaj+VEWndznuUEeeuwhfkKJxdiVkYGS93gHjgDPv8/wql7YILkxIirL9E8hiODn+6D/v4Vfeiy+Mkn8f9KV6NL+8k/j/AKUl7XHc9Ml2VtJIfS0khEYZlxhMA+ux4zjoCKv4luArQsHdQh2uRk8BeCS2SeetTvRpP3kn8Y/KnIISjAnpg9T7vyrGWMt3WpbtgLqKR2dViWRWIYMyZYY8M+Gc46HpWu7NqDpdsGB3BCDu6/SPWrkgVCuP1E3fp/l9df8APzj4+VMrqLjicu+7EDqwPrDaNvUk8cVlNX0uw06IXWrai0IkbadlvuG489ACei9fZWnsibhEupgN7D1UByEHl7/Ou31rDdELcJvVeQM+YwaYd3d8Lf4Z0f0ddKtfR276HuwUkZcFh548Kki5t2zhozg4OGHBrMal6ZYxl9P0jvmVgAmT0xknJOOvhVbdXWtekkJoaPhnIfCDJABXIPmSR7MZrWo53KxuTcW46tGB7xXPSIFIBaMEg4G4dBWQVr8wxubKEStgvGbdDs8+RwaRcz6ot1BDFpkc1sysZJO5QCM4446nOAOKahyybMSQTo4TY45VsH8KqLHsdodnGUitN0bHdslcuvwNPadeTSxH0mGOIjpztz93h4VYLdYUcJ/qCmo1MnXgihhRIo0RA64VVAA5FRLzQLC9v0v5YyLlFCiRDjIByAfOpTTiQAEoBuBPrjwNO9/F+9X400u+0M6HZNqCX0iNJPGcoWOQp86knvDK6RsqnGcsuf5inPSIv3q/GmDJmZzGQSdoB645FC1DutJuriVpDex849UwEge71qNF0m5064uZJ7/0hJSCsYj2iP3cmlXenXNzOZBdqqkYCGMn/wBqTpOlXFjdzzS3pnjkAAj2kKh9mSaKtJ/qZPsmk2/7PF9gfKlT/UyfZNJt/wBni+wPlWPseka9bT1cLeRxu2OA0W84+BqNaSaM1yy2kVvHcqpPEGxse8gVIvodOeTfeCPvNuMscHHl7qjadZaIl68+nx25uimGdDlivTn2dK2LO2/Zo/sD5UxcRsbgPtYjBGRUmD6pfdS8UZs3EDYf3b/D+ld2N+7f4f0qdRQ4oOw/u3/391IkZYxmQFR5scfyqxrKdtIy5jKxuzeqMpGHYDJz1HHFWdnFcLIjqTGdwBwSGHX4VLtyEVieMYJ+FYbsy7xekrhjIzKArLsLetJjpjHAzWoCvHFIxlyxX1jhsHA8Bu4rGWXG6Jj2J+0unReqzTHyxEefjUmykW9aO7BzGy5jHkM+I8/lWHvUYNKZEcyEgqVBC4x63Gc9NvStVoNy0WlWm6GVzt2kqBjJc88npSzZMqmRgwMJlJ7vulLp4ePrD28c1Hm7SaajYYTE84AiPNOTXBS1bMExDQ7eAOODyeaxuoRyCaXekhmMhYMoIXbkbuCSf8vTy9+U16LdPQITBe2ySx+vFIAQeRkU1PaW0cTyGBSVBPvqNoM7ro9oDBKT3Y5UDHzqa85I5t5vgPzpzkXjKzHZ3W4dUEpvdKSzKhSgEne7s5z9EcYx+NXki2q2/fRWZlB6BUOT8aXcs8tvJHGk8bOpUOAARn76opNH1B7oym8nMW7PcsgxjyyTn76ZfJN9RngtEmtWGRps/jkCHy++lPNAm4DTZiFPG2POaprnRrtwXExUA4xsDdMe/wD3mp+iW1zZAd/LLKhTG0RkDOc5x0+FJ8mKX47/AFaW0NvPHuNt3fsZcGnTZ2wGTCo+6kpPj/Cm/grzGPU0uO0eozzS/qIpiMOxKpjg9eByKvKNzD8enrbWjEhY0OPKui1SJ90SRj3jxrKdkTcLc6jeBHeCRY9kj5w4Bbp8RW1pMpV4yKq6Oqd4RDGNuOqOo5/7hTeknWPTJV1CILbbQY2MisxPjwAMePn91XGKMeNUIn+pk+yaTb/s8X2B8qVP9TJ9k0m3/Z4vsD5Vj7HoxdabBdSiWUyBwMZSQr8qjWmgWNrfPeosrTuu0mSVnGMAdCceAq2orY4oAAAAAHgKDwK7XG6UEGLVrCa8eziuo3uEJDRqeRjr8KlGVQBk4B86zuq2dpZyvdQ2am4bLGbLAjJJOdvJ5qhXXb8R7DaxMNwODb3JII6HkVbr0zd7b/0iL/OPj7M1HuorG6YelQwSso47xVJAz7fbWDbV7oxlBptthuTi0nHP8NcbWrpUCvpsBQZIzaTnkkny9poz/v8AG+hisrXc8EMMJYesUULke2pKlJEyuCp+/NZPR70TSw97psSs+P1iIy7c+Ybp1NauEALgdKjUt9ov6H0zOf0fbf6QpwQxQbI4Y1jjXGEUYA9byqVmmZfrB93/AJUapiNQyxqwBUooIPj1pI0fTOg0+2x/0hSkQOkaEnDIAce41FudPaGOOKC6ud8jbQXkyF4JJPHP0fxoz36WcKRwxrFEqoijCqowAKXkVl5bq1IEcl9MxBJBw+7w9vsq20gq0e5SW9UMsjMfWU5I48D1q9HayyKMiqW/Ve/lcySRqGCkDcSx2g9AemMfjUVHVpO7Wad2kDACQOqng8ZzxwDTRbf40Ew3RlV6npTWyUJtjLjHTlfypi1061KiZA5EihgrOSOeasQMVCS+0VmlTblnGT47cfKm4dJ06C5e5hsbdJnO5pFjAJPnUe40TvppJDcD123YaJWx7OfCnND0k6RBJF6VJcB33AuAMcdOKNTpKvQBaye7+dSaqLrVrOSd7BZCZiduQhKhvItjANSLDVrO/kZLaQlwCdrIVJHmMjke2syXdq+k+iuZ9lGfZWkIn+pk+yaTb/s8X2B8q7Of1MnH90/KuW/1Ef2B8qx9g9RRRWw1cGRYXMI3SY9Ue2qS6bX+6Jt4z3ngGaPHXx48q0FFBBto7l7NDdMiTMg7wKMhTjkZzSUurSNAHu4lIZuDIB41OZdwIPQjFVT6BbyQmFp7sIV2kCbwxjrj8aJpYRFZUDxyhlPIZTkEUi6tjPHsD4wfz/OjTbGPTrNLWFpDGmcGRtzdc8mpVCxXi1uVGBPx7/6Upbe6X/Gz/wBxqdRROEQ+5uf3v/6NAhnDZMinp1JPjUyihxiKkbIYgxHGF49xpN+wRrYtn6w9Bkn1GqRKD6pHg2T8KqtXvZISENm00ZGSdpOD7h9xqr4Zm91TV4ZJO50TUpI8jAEQ8h06/wC80XHbvTez/cQXttfvM8CkosIRkwWHIcqRz04560rVVvNSsJbUWNzbd5jE9uJUdcHPBA9nwzWUk7CNI7SynVpJGILNIjMxPtJTJrr8U+P711w4b3k2tn2kTV9KbVNKsbybfcMO5MY3rhAvOCQOmR14qPZ6ndy6nbrc6FdWUKklpvR2IJKsBnaOOvU8VndI7JzaVexXMP6VKpIHeEd4iS46BgqjI9n3dK2K3kwkUfoeRwTyTCy4+I61n5JjL/i9M58d/wCWksci0gBGCI1z8BUimLRmeJXZSpYAlT1XjpT9c2RXDXaKDK23Zme37QzaiXgmikkZ03L68e7qBwfnTuj9m3s9VlvJpEWNkKrDDlQCSCTxjyrS0UEf0WPzk/1G/Oj0WP8A4/8AUb86kUVnhj/F3Uc2kRGDvx/1G/OnlUKoAHAGBSqKTGTxEFFFFaBRRRQFFFFAUUUUBRRRQFFFFAVTa/oNtrYhS7BKxNuUBiOePIjyooqy6D1npstrFFELyZo41VQpC9AMdcZrjaWCfVublTwM96enlRRRi4R06VGZe83y7icn9YcHnPSpUdv3SBEACjwzRRQmMng9GMCl0UVGoKKKKKKKKKAooooCiiig/9k=">
            <a:extLst>
              <a:ext uri="{FF2B5EF4-FFF2-40B4-BE49-F238E27FC236}">
                <a16:creationId xmlns:a16="http://schemas.microsoft.com/office/drawing/2014/main" id="{193A20DD-EE00-4C79-BDB6-9971EEDC9073}"/>
              </a:ext>
            </a:extLst>
          </p:cNvPr>
          <p:cNvSpPr>
            <a:spLocks noChangeAspect="1" noChangeArrowheads="1"/>
          </p:cNvSpPr>
          <p:nvPr/>
        </p:nvSpPr>
        <p:spPr bwMode="auto">
          <a:xfrm>
            <a:off x="63500" y="-401638"/>
            <a:ext cx="1485900" cy="809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eaLnBrk="1" hangingPunct="1">
              <a:spcBef>
                <a:spcPct val="0"/>
              </a:spcBef>
              <a:buFontTx/>
              <a:buNone/>
            </a:pPr>
            <a:endParaRPr lang="en-GB" altLang="en-US" sz="1800">
              <a:latin typeface="Arial" panose="020B0604020202020204" pitchFamily="34" charset="0"/>
            </a:endParaRPr>
          </a:p>
        </p:txBody>
      </p:sp>
      <p:sp>
        <p:nvSpPr>
          <p:cNvPr id="13315" name="TextBox 6">
            <a:extLst>
              <a:ext uri="{FF2B5EF4-FFF2-40B4-BE49-F238E27FC236}">
                <a16:creationId xmlns:a16="http://schemas.microsoft.com/office/drawing/2014/main" id="{1E5EF86B-00CE-44CD-B04F-3728A379A794}"/>
              </a:ext>
            </a:extLst>
          </p:cNvPr>
          <p:cNvSpPr txBox="1">
            <a:spLocks noChangeArrowheads="1"/>
          </p:cNvSpPr>
          <p:nvPr/>
        </p:nvSpPr>
        <p:spPr bwMode="auto">
          <a:xfrm>
            <a:off x="1012031" y="3886200"/>
            <a:ext cx="7612062" cy="1277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tx1"/>
                </a:solidFill>
                <a:latin typeface="Comic Sans MS" panose="030F0702030302020204" pitchFamily="66" charset="0"/>
              </a:defRPr>
            </a:lvl1pPr>
            <a:lvl2pPr marL="742950" indent="-285750">
              <a:spcBef>
                <a:spcPct val="20000"/>
              </a:spcBef>
              <a:buChar char="–"/>
              <a:defRPr sz="2000">
                <a:solidFill>
                  <a:schemeClr val="tx1"/>
                </a:solidFill>
                <a:latin typeface="Comic Sans MS" panose="030F0702030302020204" pitchFamily="66" charset="0"/>
              </a:defRPr>
            </a:lvl2pPr>
            <a:lvl3pPr marL="1143000" indent="-228600">
              <a:spcBef>
                <a:spcPct val="20000"/>
              </a:spcBef>
              <a:buChar char="•"/>
              <a:defRPr sz="2400">
                <a:solidFill>
                  <a:schemeClr val="tx1"/>
                </a:solidFill>
                <a:latin typeface="Comic Sans MS" panose="030F0702030302020204" pitchFamily="66" charset="0"/>
              </a:defRPr>
            </a:lvl3pPr>
            <a:lvl4pPr marL="1600200" indent="-228600">
              <a:spcBef>
                <a:spcPct val="20000"/>
              </a:spcBef>
              <a:buChar char="–"/>
              <a:defRPr sz="2000">
                <a:solidFill>
                  <a:schemeClr val="tx1"/>
                </a:solidFill>
                <a:latin typeface="Comic Sans MS" panose="030F0702030302020204" pitchFamily="66" charset="0"/>
              </a:defRPr>
            </a:lvl4pPr>
            <a:lvl5pPr marL="2057400" indent="-228600">
              <a:spcBef>
                <a:spcPct val="20000"/>
              </a:spcBef>
              <a:buChar char="»"/>
              <a:defRPr sz="2000">
                <a:solidFill>
                  <a:schemeClr val="tx1"/>
                </a:solidFill>
                <a:latin typeface="Comic Sans MS" panose="030F0702030302020204" pitchFamily="66" charset="0"/>
              </a:defRPr>
            </a:lvl5pPr>
            <a:lvl6pPr marL="2514600" indent="-228600" eaLnBrk="0" fontAlgn="base" hangingPunct="0">
              <a:spcBef>
                <a:spcPct val="20000"/>
              </a:spcBef>
              <a:spcAft>
                <a:spcPct val="0"/>
              </a:spcAft>
              <a:buChar char="»"/>
              <a:defRPr sz="2000">
                <a:solidFill>
                  <a:schemeClr val="tx1"/>
                </a:solidFill>
                <a:latin typeface="Comic Sans MS" panose="030F0702030302020204" pitchFamily="66" charset="0"/>
              </a:defRPr>
            </a:lvl6pPr>
            <a:lvl7pPr marL="2971800" indent="-228600" eaLnBrk="0" fontAlgn="base" hangingPunct="0">
              <a:spcBef>
                <a:spcPct val="20000"/>
              </a:spcBef>
              <a:spcAft>
                <a:spcPct val="0"/>
              </a:spcAft>
              <a:buChar char="»"/>
              <a:defRPr sz="2000">
                <a:solidFill>
                  <a:schemeClr val="tx1"/>
                </a:solidFill>
                <a:latin typeface="Comic Sans MS" panose="030F0702030302020204" pitchFamily="66" charset="0"/>
              </a:defRPr>
            </a:lvl7pPr>
            <a:lvl8pPr marL="3429000" indent="-228600" eaLnBrk="0" fontAlgn="base" hangingPunct="0">
              <a:spcBef>
                <a:spcPct val="20000"/>
              </a:spcBef>
              <a:spcAft>
                <a:spcPct val="0"/>
              </a:spcAft>
              <a:buChar char="»"/>
              <a:defRPr sz="2000">
                <a:solidFill>
                  <a:schemeClr val="tx1"/>
                </a:solidFill>
                <a:latin typeface="Comic Sans MS" panose="030F0702030302020204" pitchFamily="66" charset="0"/>
              </a:defRPr>
            </a:lvl8pPr>
            <a:lvl9pPr marL="3886200" indent="-228600" eaLnBrk="0" fontAlgn="base" hangingPunct="0">
              <a:spcBef>
                <a:spcPct val="20000"/>
              </a:spcBef>
              <a:spcAft>
                <a:spcPct val="0"/>
              </a:spcAft>
              <a:buChar char="»"/>
              <a:defRPr sz="2000">
                <a:solidFill>
                  <a:schemeClr val="tx1"/>
                </a:solidFill>
                <a:latin typeface="Comic Sans MS" panose="030F0702030302020204" pitchFamily="66" charset="0"/>
              </a:defRPr>
            </a:lvl9pPr>
          </a:lstStyle>
          <a:p>
            <a:pPr marL="0" indent="0">
              <a:lnSpc>
                <a:spcPct val="100000"/>
              </a:lnSpc>
              <a:spcBef>
                <a:spcPts val="600"/>
              </a:spcBef>
              <a:buNone/>
            </a:pPr>
            <a:r>
              <a:rPr lang="en-US" dirty="0"/>
              <a:t>Lecturer: Assoc. Professor  Carlene Campbell</a:t>
            </a:r>
          </a:p>
          <a:p>
            <a:pPr marL="0" indent="0">
              <a:lnSpc>
                <a:spcPct val="100000"/>
              </a:lnSpc>
              <a:spcBef>
                <a:spcPts val="600"/>
              </a:spcBef>
              <a:buNone/>
            </a:pPr>
            <a:r>
              <a:rPr lang="en-US" dirty="0"/>
              <a:t>Email: </a:t>
            </a:r>
            <a:r>
              <a:rPr lang="en-US" dirty="0">
                <a:hlinkClick r:id="rId3"/>
              </a:rPr>
              <a:t>carlene.campbell@uwtsd.ac.uk</a:t>
            </a:r>
            <a:endParaRPr lang="en-US" dirty="0"/>
          </a:p>
          <a:p>
            <a:pPr marL="0" indent="0">
              <a:buNone/>
            </a:pPr>
            <a:r>
              <a:rPr lang="en-US" sz="2000" dirty="0">
                <a:hlinkClick r:id="rId4"/>
              </a:rPr>
              <a:t>Website: www.knowledgewithprofit.com</a:t>
            </a:r>
            <a:r>
              <a:rPr lang="en-US" sz="2000" dirty="0"/>
              <a:t> </a:t>
            </a:r>
          </a:p>
        </p:txBody>
      </p:sp>
      <p:sp>
        <p:nvSpPr>
          <p:cNvPr id="7" name="Title 1">
            <a:extLst>
              <a:ext uri="{FF2B5EF4-FFF2-40B4-BE49-F238E27FC236}">
                <a16:creationId xmlns:a16="http://schemas.microsoft.com/office/drawing/2014/main" id="{07633018-A715-4DB9-9A62-0CEABCC54873}"/>
              </a:ext>
            </a:extLst>
          </p:cNvPr>
          <p:cNvSpPr txBox="1">
            <a:spLocks/>
          </p:cNvSpPr>
          <p:nvPr/>
        </p:nvSpPr>
        <p:spPr>
          <a:xfrm>
            <a:off x="1568450" y="571500"/>
            <a:ext cx="6499225" cy="711200"/>
          </a:xfrm>
          <a:prstGeom prst="rect">
            <a:avLst/>
          </a:prstGeom>
        </p:spPr>
        <p:txBody>
          <a:bodyPr/>
          <a:lstStyle>
            <a:lvl1pPr algn="ctr" rtl="0" eaLnBrk="0" fontAlgn="base" hangingPunct="0">
              <a:spcBef>
                <a:spcPct val="0"/>
              </a:spcBef>
              <a:spcAft>
                <a:spcPct val="0"/>
              </a:spcAft>
              <a:defRPr sz="3600">
                <a:solidFill>
                  <a:schemeClr val="hlink"/>
                </a:solidFill>
                <a:latin typeface="+mj-lt"/>
                <a:ea typeface="+mj-ea"/>
                <a:cs typeface="+mj-cs"/>
              </a:defRPr>
            </a:lvl1pPr>
            <a:lvl2pPr algn="ctr" rtl="0" eaLnBrk="0" fontAlgn="base" hangingPunct="0">
              <a:spcBef>
                <a:spcPct val="0"/>
              </a:spcBef>
              <a:spcAft>
                <a:spcPct val="0"/>
              </a:spcAft>
              <a:defRPr sz="3600">
                <a:solidFill>
                  <a:schemeClr val="hlink"/>
                </a:solidFill>
                <a:latin typeface="Comic Sans MS" pitchFamily="66" charset="0"/>
              </a:defRPr>
            </a:lvl2pPr>
            <a:lvl3pPr algn="ctr" rtl="0" eaLnBrk="0" fontAlgn="base" hangingPunct="0">
              <a:spcBef>
                <a:spcPct val="0"/>
              </a:spcBef>
              <a:spcAft>
                <a:spcPct val="0"/>
              </a:spcAft>
              <a:defRPr sz="3600">
                <a:solidFill>
                  <a:schemeClr val="hlink"/>
                </a:solidFill>
                <a:latin typeface="Comic Sans MS" pitchFamily="66" charset="0"/>
              </a:defRPr>
            </a:lvl3pPr>
            <a:lvl4pPr algn="ctr" rtl="0" eaLnBrk="0" fontAlgn="base" hangingPunct="0">
              <a:spcBef>
                <a:spcPct val="0"/>
              </a:spcBef>
              <a:spcAft>
                <a:spcPct val="0"/>
              </a:spcAft>
              <a:defRPr sz="3600">
                <a:solidFill>
                  <a:schemeClr val="hlink"/>
                </a:solidFill>
                <a:latin typeface="Comic Sans MS" pitchFamily="66" charset="0"/>
              </a:defRPr>
            </a:lvl4pPr>
            <a:lvl5pPr algn="ctr" rtl="0" eaLnBrk="0" fontAlgn="base" hangingPunct="0">
              <a:spcBef>
                <a:spcPct val="0"/>
              </a:spcBef>
              <a:spcAft>
                <a:spcPct val="0"/>
              </a:spcAft>
              <a:defRPr sz="3600">
                <a:solidFill>
                  <a:schemeClr val="hlink"/>
                </a:solidFill>
                <a:latin typeface="Comic Sans MS" pitchFamily="66" charset="0"/>
              </a:defRPr>
            </a:lvl5pPr>
            <a:lvl6pPr marL="457200" algn="ctr" rtl="0" fontAlgn="base">
              <a:spcBef>
                <a:spcPct val="0"/>
              </a:spcBef>
              <a:spcAft>
                <a:spcPct val="0"/>
              </a:spcAft>
              <a:defRPr sz="3600">
                <a:solidFill>
                  <a:schemeClr val="hlink"/>
                </a:solidFill>
                <a:latin typeface="Comic Sans MS" pitchFamily="66" charset="0"/>
              </a:defRPr>
            </a:lvl6pPr>
            <a:lvl7pPr marL="914400" algn="ctr" rtl="0" fontAlgn="base">
              <a:spcBef>
                <a:spcPct val="0"/>
              </a:spcBef>
              <a:spcAft>
                <a:spcPct val="0"/>
              </a:spcAft>
              <a:defRPr sz="3600">
                <a:solidFill>
                  <a:schemeClr val="hlink"/>
                </a:solidFill>
                <a:latin typeface="Comic Sans MS" pitchFamily="66" charset="0"/>
              </a:defRPr>
            </a:lvl7pPr>
            <a:lvl8pPr marL="1371600" algn="ctr" rtl="0" fontAlgn="base">
              <a:spcBef>
                <a:spcPct val="0"/>
              </a:spcBef>
              <a:spcAft>
                <a:spcPct val="0"/>
              </a:spcAft>
              <a:defRPr sz="3600">
                <a:solidFill>
                  <a:schemeClr val="hlink"/>
                </a:solidFill>
                <a:latin typeface="Comic Sans MS" pitchFamily="66" charset="0"/>
              </a:defRPr>
            </a:lvl8pPr>
            <a:lvl9pPr marL="1828800" algn="ctr" rtl="0" fontAlgn="base">
              <a:spcBef>
                <a:spcPct val="0"/>
              </a:spcBef>
              <a:spcAft>
                <a:spcPct val="0"/>
              </a:spcAft>
              <a:defRPr sz="3600">
                <a:solidFill>
                  <a:schemeClr val="hlink"/>
                </a:solidFill>
                <a:latin typeface="Comic Sans MS" pitchFamily="66" charset="0"/>
              </a:defRPr>
            </a:lvl9pPr>
          </a:lstStyle>
          <a:p>
            <a:pPr>
              <a:defRPr/>
            </a:pPr>
            <a:r>
              <a:rPr lang="en-US" kern="0" dirty="0">
                <a:solidFill>
                  <a:srgbClr val="0F3661"/>
                </a:solidFill>
                <a:latin typeface="Times New Roman"/>
                <a:cs typeface="Times New Roman"/>
              </a:rPr>
              <a:t>Computer Forensics</a:t>
            </a:r>
          </a:p>
        </p:txBody>
      </p:sp>
      <p:sp>
        <p:nvSpPr>
          <p:cNvPr id="8" name="Rectangle 2">
            <a:extLst>
              <a:ext uri="{FF2B5EF4-FFF2-40B4-BE49-F238E27FC236}">
                <a16:creationId xmlns:a16="http://schemas.microsoft.com/office/drawing/2014/main" id="{2ADB2990-02FC-4C59-BF2C-4E8A3356ED68}"/>
              </a:ext>
            </a:extLst>
          </p:cNvPr>
          <p:cNvSpPr txBox="1">
            <a:spLocks noChangeArrowheads="1"/>
          </p:cNvSpPr>
          <p:nvPr/>
        </p:nvSpPr>
        <p:spPr bwMode="white">
          <a:xfrm>
            <a:off x="1012031" y="1880635"/>
            <a:ext cx="7459662" cy="1152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a:extLst>
        </p:spPr>
        <p:txBody>
          <a:bodyPr lIns="82124" tIns="41061" rIns="82124" bIns="41061" anchor="ctr"/>
          <a:lstStyle>
            <a:lvl1pPr algn="l" defTabSz="814388" rtl="0" eaLnBrk="0" fontAlgn="base" hangingPunct="0">
              <a:lnSpc>
                <a:spcPct val="90000"/>
              </a:lnSpc>
              <a:spcBef>
                <a:spcPct val="0"/>
              </a:spcBef>
              <a:spcAft>
                <a:spcPct val="0"/>
              </a:spcAft>
              <a:defRPr sz="3000" b="0">
                <a:solidFill>
                  <a:srgbClr val="FFFFFF"/>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a:lstStyle>
          <a:p>
            <a:pPr algn="ctr" eaLnBrk="1" hangingPunct="1">
              <a:defRPr/>
            </a:pPr>
            <a:r>
              <a:rPr lang="en-US" sz="2800" b="1" dirty="0">
                <a:solidFill>
                  <a:schemeClr val="tx1"/>
                </a:solidFill>
                <a:latin typeface="Arial" charset="0"/>
              </a:rPr>
              <a:t>Lecture 5</a:t>
            </a:r>
            <a:endParaRPr lang="en-US" sz="2800" kern="0" dirty="0">
              <a:solidFill>
                <a:schemeClr val="tx1"/>
              </a:solidFill>
              <a:latin typeface="Arial"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676400"/>
            <a:ext cx="7772400" cy="917575"/>
          </a:xfrm>
        </p:spPr>
        <p:txBody>
          <a:bodyPr/>
          <a:lstStyle/>
          <a:p>
            <a:r>
              <a:rPr lang="en-US" dirty="0"/>
              <a:t>Data Acquisition and Duplication</a:t>
            </a:r>
          </a:p>
        </p:txBody>
      </p:sp>
      <p:sp>
        <p:nvSpPr>
          <p:cNvPr id="3" name="Subtitle 2"/>
          <p:cNvSpPr>
            <a:spLocks noGrp="1"/>
          </p:cNvSpPr>
          <p:nvPr>
            <p:ph type="subTitle" idx="1"/>
          </p:nvPr>
        </p:nvSpPr>
        <p:spPr>
          <a:xfrm>
            <a:off x="1143000" y="3387726"/>
            <a:ext cx="6400800" cy="1752600"/>
          </a:xfrm>
        </p:spPr>
        <p:txBody>
          <a:bodyPr/>
          <a:lstStyle/>
          <a:p>
            <a:r>
              <a:rPr lang="en-US" dirty="0"/>
              <a:t>Forensically Sound Extraction of Electronically Stored Information (ESI)</a:t>
            </a:r>
          </a:p>
        </p:txBody>
      </p:sp>
    </p:spTree>
    <p:extLst>
      <p:ext uri="{BB962C8B-B14F-4D97-AF65-F5344CB8AC3E}">
        <p14:creationId xmlns:p14="http://schemas.microsoft.com/office/powerpoint/2010/main" val="5073120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35B0E-127D-8E63-6CAF-8D6BA6F69D58}"/>
              </a:ext>
            </a:extLst>
          </p:cNvPr>
          <p:cNvSpPr>
            <a:spLocks noGrp="1"/>
          </p:cNvSpPr>
          <p:nvPr>
            <p:ph type="title"/>
          </p:nvPr>
        </p:nvSpPr>
        <p:spPr>
          <a:xfrm>
            <a:off x="457200" y="76200"/>
            <a:ext cx="8229600" cy="609600"/>
          </a:xfrm>
        </p:spPr>
        <p:txBody>
          <a:bodyPr/>
          <a:lstStyle/>
          <a:p>
            <a:r>
              <a:rPr lang="en-GB" dirty="0"/>
              <a:t>Understanding Data Acquisition</a:t>
            </a:r>
            <a:br>
              <a:rPr lang="en-GB" dirty="0"/>
            </a:br>
            <a:endParaRPr lang="en-GB" dirty="0"/>
          </a:p>
        </p:txBody>
      </p:sp>
      <p:sp>
        <p:nvSpPr>
          <p:cNvPr id="3" name="Content Placeholder 2">
            <a:extLst>
              <a:ext uri="{FF2B5EF4-FFF2-40B4-BE49-F238E27FC236}">
                <a16:creationId xmlns:a16="http://schemas.microsoft.com/office/drawing/2014/main" id="{65ADE20C-0B52-2198-EECC-08A52ACFF59E}"/>
              </a:ext>
            </a:extLst>
          </p:cNvPr>
          <p:cNvSpPr>
            <a:spLocks noGrp="1"/>
          </p:cNvSpPr>
          <p:nvPr>
            <p:ph idx="1"/>
          </p:nvPr>
        </p:nvSpPr>
        <p:spPr>
          <a:xfrm>
            <a:off x="190500" y="762001"/>
            <a:ext cx="8763000" cy="24384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Data acquisition is the structured, legally defensible extraction of Electronically Stored Information (ESI) using validated forensic methods that preserve integrity and enable verification.</a:t>
            </a:r>
          </a:p>
          <a:p>
            <a:pPr algn="just"/>
            <a:r>
              <a:rPr lang="en-US" sz="2000" dirty="0">
                <a:latin typeface="Calibri" panose="020F0502020204030204" pitchFamily="34" charset="0"/>
                <a:ea typeface="Calibri" panose="020F0502020204030204" pitchFamily="34" charset="0"/>
                <a:cs typeface="Calibri" panose="020F0502020204030204" pitchFamily="34" charset="0"/>
              </a:rPr>
              <a:t>It is a critical step in digital forensics because improper acquisition may alter data in the evidence media and render it inadmissible in a court of law</a:t>
            </a:r>
          </a:p>
          <a:p>
            <a:pPr algn="just"/>
            <a:r>
              <a:rPr lang="en-US" sz="2000" dirty="0">
                <a:latin typeface="Calibri" panose="020F0502020204030204" pitchFamily="34" charset="0"/>
                <a:ea typeface="Calibri" panose="020F0502020204030204" pitchFamily="34" charset="0"/>
                <a:cs typeface="Calibri" panose="020F0502020204030204" pitchFamily="34" charset="0"/>
              </a:rPr>
              <a:t>Investigators must be able to verify the accuracy of acquired data, and the complete process should be auditable and acceptable in court</a:t>
            </a:r>
          </a:p>
          <a:p>
            <a:endParaRPr lang="en-GB" dirty="0"/>
          </a:p>
        </p:txBody>
      </p:sp>
      <p:sp>
        <p:nvSpPr>
          <p:cNvPr id="5" name="TextBox 4">
            <a:extLst>
              <a:ext uri="{FF2B5EF4-FFF2-40B4-BE49-F238E27FC236}">
                <a16:creationId xmlns:a16="http://schemas.microsoft.com/office/drawing/2014/main" id="{661946A6-48BF-FAB7-4897-3FF85069789A}"/>
              </a:ext>
            </a:extLst>
          </p:cNvPr>
          <p:cNvSpPr txBox="1"/>
          <p:nvPr/>
        </p:nvSpPr>
        <p:spPr>
          <a:xfrm>
            <a:off x="1905000" y="3505200"/>
            <a:ext cx="4114800" cy="2134687"/>
          </a:xfrm>
          <a:prstGeom prst="rect">
            <a:avLst/>
          </a:prstGeom>
          <a:noFill/>
          <a:ln>
            <a:solidFill>
              <a:schemeClr val="tx1"/>
            </a:solidFill>
          </a:ln>
        </p:spPr>
        <p:txBody>
          <a:bodyPr wrap="square">
            <a:spAutoFit/>
          </a:bodyPr>
          <a:lstStyle/>
          <a:p>
            <a:pPr>
              <a:lnSpc>
                <a:spcPct val="107000"/>
              </a:lnSpc>
              <a:spcAft>
                <a:spcPts val="800"/>
              </a:spcAft>
              <a:buNone/>
            </a:pPr>
            <a:r>
              <a:rPr lang="en-GB" sz="2000" b="1" dirty="0">
                <a:effectLst/>
                <a:latin typeface="Calibri" panose="020F0502020204030204" pitchFamily="34" charset="0"/>
                <a:ea typeface="Calibri" panose="020F0502020204030204" pitchFamily="34" charset="0"/>
                <a:cs typeface="Arial" panose="020B0604020202020204" pitchFamily="34" charset="0"/>
              </a:rPr>
              <a:t>Key Requirements:</a:t>
            </a:r>
          </a:p>
          <a:p>
            <a:pPr marL="342900" lvl="0" indent="-342900">
              <a:lnSpc>
                <a:spcPct val="107000"/>
              </a:lnSpc>
              <a:spcAft>
                <a:spcPts val="800"/>
              </a:spcAft>
              <a:buSzPts val="1000"/>
              <a:buFont typeface="Symbol" panose="05050102010706020507" pitchFamily="18" charset="2"/>
              <a:buChar char=""/>
              <a:tabLst>
                <a:tab pos="457200" algn="l"/>
              </a:tabLst>
            </a:pPr>
            <a:r>
              <a:rPr lang="en-GB" sz="2000" dirty="0">
                <a:effectLst/>
                <a:latin typeface="Calibri" panose="020F0502020204030204" pitchFamily="34" charset="0"/>
                <a:ea typeface="Calibri" panose="020F0502020204030204" pitchFamily="34" charset="0"/>
                <a:cs typeface="Arial" panose="020B0604020202020204" pitchFamily="34" charset="0"/>
              </a:rPr>
              <a:t>Lawful authority</a:t>
            </a:r>
          </a:p>
          <a:p>
            <a:pPr marL="342900" lvl="0" indent="-342900">
              <a:lnSpc>
                <a:spcPct val="107000"/>
              </a:lnSpc>
              <a:spcAft>
                <a:spcPts val="800"/>
              </a:spcAft>
              <a:buSzPts val="1000"/>
              <a:buFont typeface="Symbol" panose="05050102010706020507" pitchFamily="18" charset="2"/>
              <a:buChar char=""/>
              <a:tabLst>
                <a:tab pos="457200" algn="l"/>
              </a:tabLst>
            </a:pPr>
            <a:r>
              <a:rPr lang="en-GB" sz="2000" dirty="0">
                <a:effectLst/>
                <a:latin typeface="Calibri" panose="020F0502020204030204" pitchFamily="34" charset="0"/>
                <a:ea typeface="Calibri" panose="020F0502020204030204" pitchFamily="34" charset="0"/>
                <a:cs typeface="Arial" panose="020B0604020202020204" pitchFamily="34" charset="0"/>
              </a:rPr>
              <a:t>Forensically sound methods</a:t>
            </a:r>
          </a:p>
          <a:p>
            <a:pPr marL="342900" lvl="0" indent="-342900">
              <a:lnSpc>
                <a:spcPct val="107000"/>
              </a:lnSpc>
              <a:spcAft>
                <a:spcPts val="800"/>
              </a:spcAft>
              <a:buSzPts val="1000"/>
              <a:buFont typeface="Symbol" panose="05050102010706020507" pitchFamily="18" charset="2"/>
              <a:buChar char=""/>
              <a:tabLst>
                <a:tab pos="457200" algn="l"/>
              </a:tabLst>
            </a:pPr>
            <a:r>
              <a:rPr lang="en-GB" sz="2000" dirty="0">
                <a:effectLst/>
                <a:latin typeface="Calibri" panose="020F0502020204030204" pitchFamily="34" charset="0"/>
                <a:ea typeface="Calibri" panose="020F0502020204030204" pitchFamily="34" charset="0"/>
                <a:cs typeface="Arial" panose="020B0604020202020204" pitchFamily="34" charset="0"/>
              </a:rPr>
              <a:t>Hash verification</a:t>
            </a:r>
          </a:p>
          <a:p>
            <a:pPr marL="342900" lvl="0" indent="-342900">
              <a:lnSpc>
                <a:spcPct val="107000"/>
              </a:lnSpc>
              <a:spcAft>
                <a:spcPts val="800"/>
              </a:spcAft>
              <a:buSzPts val="1000"/>
              <a:buFont typeface="Symbol" panose="05050102010706020507" pitchFamily="18" charset="2"/>
              <a:buChar char=""/>
              <a:tabLst>
                <a:tab pos="457200" algn="l"/>
              </a:tabLst>
            </a:pPr>
            <a:r>
              <a:rPr lang="en-GB" sz="2000" dirty="0">
                <a:latin typeface="Calibri" panose="020F0502020204030204" pitchFamily="34" charset="0"/>
                <a:ea typeface="Calibri" panose="020F0502020204030204" pitchFamily="34" charset="0"/>
              </a:rPr>
              <a:t>Audit Trail</a:t>
            </a:r>
            <a:endParaRPr lang="en-GB" sz="1800" dirty="0">
              <a:effectLst/>
              <a:latin typeface="Calibri" panose="020F050202020403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333930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09BFB-66EA-006A-5376-2E118E406AA5}"/>
              </a:ext>
            </a:extLst>
          </p:cNvPr>
          <p:cNvSpPr>
            <a:spLocks noGrp="1"/>
          </p:cNvSpPr>
          <p:nvPr>
            <p:ph type="title"/>
          </p:nvPr>
        </p:nvSpPr>
        <p:spPr/>
        <p:txBody>
          <a:bodyPr/>
          <a:lstStyle/>
          <a:p>
            <a:r>
              <a:rPr lang="en-GB" dirty="0"/>
              <a:t>Categories of Data Acquisition</a:t>
            </a:r>
          </a:p>
        </p:txBody>
      </p:sp>
      <p:sp>
        <p:nvSpPr>
          <p:cNvPr id="3" name="Content Placeholder 2">
            <a:extLst>
              <a:ext uri="{FF2B5EF4-FFF2-40B4-BE49-F238E27FC236}">
                <a16:creationId xmlns:a16="http://schemas.microsoft.com/office/drawing/2014/main" id="{2380DFBE-9B02-0246-CC8F-84E24401BEB3}"/>
              </a:ext>
            </a:extLst>
          </p:cNvPr>
          <p:cNvSpPr>
            <a:spLocks noGrp="1"/>
          </p:cNvSpPr>
          <p:nvPr>
            <p:ph idx="1"/>
          </p:nvPr>
        </p:nvSpPr>
        <p:spPr>
          <a:xfrm>
            <a:off x="169460" y="1280318"/>
            <a:ext cx="5088340" cy="4297363"/>
          </a:xfrm>
        </p:spPr>
        <p:txBody>
          <a:bodyPr/>
          <a:lstStyle/>
          <a:p>
            <a:r>
              <a:rPr lang="fr-FR" sz="3200" dirty="0"/>
              <a:t>Live acquisition</a:t>
            </a:r>
          </a:p>
          <a:p>
            <a:r>
              <a:rPr lang="fr-FR" sz="3200" dirty="0"/>
              <a:t>Dead (</a:t>
            </a:r>
            <a:r>
              <a:rPr lang="fr-FR" sz="3200" dirty="0" err="1"/>
              <a:t>static</a:t>
            </a:r>
            <a:r>
              <a:rPr lang="fr-FR" sz="3200" dirty="0"/>
              <a:t>) acquisition</a:t>
            </a:r>
          </a:p>
          <a:p>
            <a:r>
              <a:rPr lang="fr-FR" sz="3200" dirty="0" err="1"/>
              <a:t>Logical</a:t>
            </a:r>
            <a:r>
              <a:rPr lang="fr-FR" sz="3200" dirty="0"/>
              <a:t> acquisition</a:t>
            </a:r>
          </a:p>
          <a:p>
            <a:r>
              <a:rPr lang="fr-FR" sz="3200" dirty="0" err="1"/>
              <a:t>Sparse</a:t>
            </a:r>
            <a:r>
              <a:rPr lang="fr-FR" sz="3200" dirty="0"/>
              <a:t> acquisition</a:t>
            </a:r>
          </a:p>
          <a:p>
            <a:r>
              <a:rPr lang="fr-FR" sz="3200" dirty="0" err="1"/>
              <a:t>Remote</a:t>
            </a:r>
            <a:r>
              <a:rPr lang="fr-FR" sz="3200" dirty="0"/>
              <a:t> acquisition</a:t>
            </a:r>
          </a:p>
          <a:p>
            <a:endParaRPr lang="en-GB" dirty="0"/>
          </a:p>
        </p:txBody>
      </p:sp>
      <p:grpSp>
        <p:nvGrpSpPr>
          <p:cNvPr id="4" name="Group 3">
            <a:extLst>
              <a:ext uri="{FF2B5EF4-FFF2-40B4-BE49-F238E27FC236}">
                <a16:creationId xmlns:a16="http://schemas.microsoft.com/office/drawing/2014/main" id="{3CBD81F5-4153-1750-0A6A-C82AAA87ECA2}"/>
              </a:ext>
            </a:extLst>
          </p:cNvPr>
          <p:cNvGrpSpPr/>
          <p:nvPr/>
        </p:nvGrpSpPr>
        <p:grpSpPr>
          <a:xfrm>
            <a:off x="4959616" y="1600200"/>
            <a:ext cx="3949168" cy="3035912"/>
            <a:chOff x="5179324" y="880256"/>
            <a:chExt cx="3949168" cy="3035912"/>
          </a:xfrm>
        </p:grpSpPr>
        <p:pic>
          <p:nvPicPr>
            <p:cNvPr id="7" name="Picture 6">
              <a:extLst>
                <a:ext uri="{FF2B5EF4-FFF2-40B4-BE49-F238E27FC236}">
                  <a16:creationId xmlns:a16="http://schemas.microsoft.com/office/drawing/2014/main" id="{DF50FB6D-C204-7542-6055-C3DE44A675CA}"/>
                </a:ext>
              </a:extLst>
            </p:cNvPr>
            <p:cNvPicPr>
              <a:picLocks noChangeAspect="1"/>
            </p:cNvPicPr>
            <p:nvPr/>
          </p:nvPicPr>
          <p:blipFill>
            <a:blip r:embed="rId3"/>
            <a:stretch>
              <a:fillRect/>
            </a:stretch>
          </p:blipFill>
          <p:spPr>
            <a:xfrm>
              <a:off x="5181599" y="880256"/>
              <a:ext cx="3946893" cy="1405743"/>
            </a:xfrm>
            <a:prstGeom prst="rect">
              <a:avLst/>
            </a:prstGeom>
            <a:ln w="12700">
              <a:solidFill>
                <a:schemeClr val="tx1"/>
              </a:solidFill>
            </a:ln>
          </p:spPr>
        </p:pic>
        <p:pic>
          <p:nvPicPr>
            <p:cNvPr id="9" name="Picture 8">
              <a:extLst>
                <a:ext uri="{FF2B5EF4-FFF2-40B4-BE49-F238E27FC236}">
                  <a16:creationId xmlns:a16="http://schemas.microsoft.com/office/drawing/2014/main" id="{0971186C-EF2D-4981-F953-1B38622D68CB}"/>
                </a:ext>
              </a:extLst>
            </p:cNvPr>
            <p:cNvPicPr>
              <a:picLocks noChangeAspect="1"/>
            </p:cNvPicPr>
            <p:nvPr/>
          </p:nvPicPr>
          <p:blipFill>
            <a:blip r:embed="rId4"/>
            <a:stretch>
              <a:fillRect/>
            </a:stretch>
          </p:blipFill>
          <p:spPr>
            <a:xfrm>
              <a:off x="5179324" y="2582861"/>
              <a:ext cx="3946893" cy="1333307"/>
            </a:xfrm>
            <a:prstGeom prst="rect">
              <a:avLst/>
            </a:prstGeom>
            <a:ln w="12700">
              <a:solidFill>
                <a:schemeClr val="tx1"/>
              </a:solidFill>
            </a:ln>
          </p:spPr>
        </p:pic>
      </p:grpSp>
    </p:spTree>
    <p:extLst>
      <p:ext uri="{BB962C8B-B14F-4D97-AF65-F5344CB8AC3E}">
        <p14:creationId xmlns:p14="http://schemas.microsoft.com/office/powerpoint/2010/main" val="949541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55290-1231-0742-A0BE-CC1DC493757A}"/>
              </a:ext>
            </a:extLst>
          </p:cNvPr>
          <p:cNvSpPr>
            <a:spLocks noGrp="1"/>
          </p:cNvSpPr>
          <p:nvPr>
            <p:ph type="title"/>
          </p:nvPr>
        </p:nvSpPr>
        <p:spPr>
          <a:xfrm>
            <a:off x="457200" y="29570"/>
            <a:ext cx="8229600" cy="609600"/>
          </a:xfrm>
        </p:spPr>
        <p:txBody>
          <a:bodyPr/>
          <a:lstStyle/>
          <a:p>
            <a:r>
              <a:rPr lang="en-GB" dirty="0"/>
              <a:t>Live Acquisition</a:t>
            </a:r>
            <a:br>
              <a:rPr lang="en-GB" dirty="0"/>
            </a:br>
            <a:endParaRPr lang="en-GB" dirty="0"/>
          </a:p>
        </p:txBody>
      </p:sp>
      <p:sp>
        <p:nvSpPr>
          <p:cNvPr id="3" name="Content Placeholder 2">
            <a:extLst>
              <a:ext uri="{FF2B5EF4-FFF2-40B4-BE49-F238E27FC236}">
                <a16:creationId xmlns:a16="http://schemas.microsoft.com/office/drawing/2014/main" id="{4FDFF3EC-2479-0CAF-4E72-F2B198775AC2}"/>
              </a:ext>
            </a:extLst>
          </p:cNvPr>
          <p:cNvSpPr>
            <a:spLocks noGrp="1"/>
          </p:cNvSpPr>
          <p:nvPr>
            <p:ph idx="1"/>
          </p:nvPr>
        </p:nvSpPr>
        <p:spPr>
          <a:xfrm>
            <a:off x="168613" y="685800"/>
            <a:ext cx="8806774" cy="2922183"/>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Live acquisition captures volatile evidence from a powered-on system prior to shutdown.</a:t>
            </a:r>
          </a:p>
          <a:p>
            <a:pPr marL="0" indent="0">
              <a:buNone/>
            </a:pPr>
            <a:r>
              <a:rPr lang="en-US" sz="2000" dirty="0">
                <a:latin typeface="Calibri" panose="020F0502020204030204" pitchFamily="34" charset="0"/>
                <a:ea typeface="Calibri" panose="020F0502020204030204" pitchFamily="34" charset="0"/>
                <a:cs typeface="Calibri" panose="020F0502020204030204" pitchFamily="34" charset="0"/>
              </a:rPr>
              <a:t>Captured Data May Include:</a:t>
            </a:r>
          </a:p>
          <a:p>
            <a:r>
              <a:rPr lang="en-US" sz="2000" dirty="0">
                <a:latin typeface="Calibri" panose="020F0502020204030204" pitchFamily="34" charset="0"/>
                <a:ea typeface="Calibri" panose="020F0502020204030204" pitchFamily="34" charset="0"/>
                <a:cs typeface="Calibri" panose="020F0502020204030204" pitchFamily="34" charset="0"/>
              </a:rPr>
              <a:t>RAM contents</a:t>
            </a:r>
          </a:p>
          <a:p>
            <a:r>
              <a:rPr lang="en-US" sz="2000" dirty="0">
                <a:latin typeface="Calibri" panose="020F0502020204030204" pitchFamily="34" charset="0"/>
                <a:ea typeface="Calibri" panose="020F0502020204030204" pitchFamily="34" charset="0"/>
                <a:cs typeface="Calibri" panose="020F0502020204030204" pitchFamily="34" charset="0"/>
              </a:rPr>
              <a:t>Running processes</a:t>
            </a:r>
          </a:p>
          <a:p>
            <a:r>
              <a:rPr lang="en-US" sz="2000" dirty="0">
                <a:latin typeface="Calibri" panose="020F0502020204030204" pitchFamily="34" charset="0"/>
                <a:ea typeface="Calibri" panose="020F0502020204030204" pitchFamily="34" charset="0"/>
                <a:cs typeface="Calibri" panose="020F0502020204030204" pitchFamily="34" charset="0"/>
              </a:rPr>
              <a:t>Open network connections</a:t>
            </a:r>
          </a:p>
          <a:p>
            <a:r>
              <a:rPr lang="en-US" sz="2000" dirty="0">
                <a:latin typeface="Calibri" panose="020F0502020204030204" pitchFamily="34" charset="0"/>
                <a:ea typeface="Calibri" panose="020F0502020204030204" pitchFamily="34" charset="0"/>
                <a:cs typeface="Calibri" panose="020F0502020204030204" pitchFamily="34" charset="0"/>
              </a:rPr>
              <a:t>Encryption keys</a:t>
            </a:r>
          </a:p>
          <a:p>
            <a:r>
              <a:rPr lang="en-US" sz="2000" dirty="0">
                <a:latin typeface="Calibri" panose="020F0502020204030204" pitchFamily="34" charset="0"/>
                <a:ea typeface="Calibri" panose="020F0502020204030204" pitchFamily="34" charset="0"/>
                <a:cs typeface="Calibri" panose="020F0502020204030204" pitchFamily="34" charset="0"/>
              </a:rPr>
              <a:t>Logged-in users</a:t>
            </a:r>
          </a:p>
          <a:p>
            <a:endParaRPr lang="en-GB" dirty="0"/>
          </a:p>
        </p:txBody>
      </p:sp>
      <p:sp>
        <p:nvSpPr>
          <p:cNvPr id="9" name="TextBox 8">
            <a:extLst>
              <a:ext uri="{FF2B5EF4-FFF2-40B4-BE49-F238E27FC236}">
                <a16:creationId xmlns:a16="http://schemas.microsoft.com/office/drawing/2014/main" id="{69B10601-4051-06B7-41A2-813E08277038}"/>
              </a:ext>
            </a:extLst>
          </p:cNvPr>
          <p:cNvSpPr txBox="1"/>
          <p:nvPr/>
        </p:nvSpPr>
        <p:spPr>
          <a:xfrm>
            <a:off x="0" y="3733800"/>
            <a:ext cx="8806774" cy="2031325"/>
          </a:xfrm>
          <a:prstGeom prst="rect">
            <a:avLst/>
          </a:prstGeom>
          <a:noFill/>
        </p:spPr>
        <p:txBody>
          <a:bodyPr wrap="square">
            <a:spAutoFit/>
          </a:bodyPr>
          <a:lstStyle/>
          <a:p>
            <a:pPr marL="285750" indent="-285750" algn="just">
              <a:buFont typeface="Arial" panose="020B0604020202020204" pitchFamily="34" charset="0"/>
              <a:buChar char="•"/>
            </a:pPr>
            <a:r>
              <a:rPr lang="en-GB" dirty="0"/>
              <a:t>System Data Network Data</a:t>
            </a:r>
          </a:p>
          <a:p>
            <a:pPr marL="742950" lvl="1" indent="-285750" algn="just">
              <a:buFont typeface="Wingdings" panose="05000000000000000000" pitchFamily="2" charset="2"/>
              <a:buChar char="§"/>
            </a:pPr>
            <a:r>
              <a:rPr lang="en-GB" dirty="0"/>
              <a:t>It includes system configuration, running state, login activity, current system date and time, command history, current system uptime, running processes, open files, etc.</a:t>
            </a:r>
          </a:p>
          <a:p>
            <a:pPr marL="285750" indent="-285750" algn="just">
              <a:buFont typeface="Arial" panose="020B0604020202020204" pitchFamily="34" charset="0"/>
              <a:buChar char="•"/>
            </a:pPr>
            <a:r>
              <a:rPr lang="en-GB" dirty="0"/>
              <a:t>Network Data</a:t>
            </a:r>
          </a:p>
          <a:p>
            <a:pPr marL="742950" lvl="1" indent="-285750" algn="just">
              <a:buFont typeface="Wingdings" panose="05000000000000000000" pitchFamily="2" charset="2"/>
              <a:buChar char="§"/>
            </a:pPr>
            <a:r>
              <a:rPr lang="en-GB" dirty="0"/>
              <a:t>It includes Open ports, routing tables, ARP cache, network configuration, network connections, etc. </a:t>
            </a:r>
          </a:p>
        </p:txBody>
      </p:sp>
    </p:spTree>
    <p:extLst>
      <p:ext uri="{BB962C8B-B14F-4D97-AF65-F5344CB8AC3E}">
        <p14:creationId xmlns:p14="http://schemas.microsoft.com/office/powerpoint/2010/main" val="2973428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9">
                                            <p:txEl>
                                              <p:pRg st="0" end="0"/>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9">
                                            <p:txEl>
                                              <p:pRg st="2" end="2"/>
                                            </p:txEl>
                                          </p:spTgt>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F1477-6CEA-6B34-F9E5-C6409A5B443C}"/>
              </a:ext>
            </a:extLst>
          </p:cNvPr>
          <p:cNvSpPr>
            <a:spLocks noGrp="1"/>
          </p:cNvSpPr>
          <p:nvPr>
            <p:ph type="title"/>
          </p:nvPr>
        </p:nvSpPr>
        <p:spPr>
          <a:xfrm>
            <a:off x="439366" y="134228"/>
            <a:ext cx="8229600" cy="563562"/>
          </a:xfrm>
        </p:spPr>
        <p:txBody>
          <a:bodyPr/>
          <a:lstStyle/>
          <a:p>
            <a:r>
              <a:rPr lang="en-GB" dirty="0"/>
              <a:t>Order of Volatility</a:t>
            </a:r>
            <a:br>
              <a:rPr lang="en-GB" dirty="0"/>
            </a:br>
            <a:endParaRPr lang="en-GB" dirty="0"/>
          </a:p>
        </p:txBody>
      </p:sp>
      <p:sp>
        <p:nvSpPr>
          <p:cNvPr id="3" name="Content Placeholder 2">
            <a:extLst>
              <a:ext uri="{FF2B5EF4-FFF2-40B4-BE49-F238E27FC236}">
                <a16:creationId xmlns:a16="http://schemas.microsoft.com/office/drawing/2014/main" id="{CDB5AED0-D32D-E5B5-21B4-73AF188F4EB5}"/>
              </a:ext>
            </a:extLst>
          </p:cNvPr>
          <p:cNvSpPr>
            <a:spLocks noGrp="1"/>
          </p:cNvSpPr>
          <p:nvPr>
            <p:ph idx="1"/>
          </p:nvPr>
        </p:nvSpPr>
        <p:spPr>
          <a:xfrm>
            <a:off x="286965" y="814202"/>
            <a:ext cx="8534400" cy="14478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When collecting evidence, an investigator needs to evaluate the order of volatility of data depending on the suspect machine and situation</a:t>
            </a:r>
          </a:p>
          <a:p>
            <a:pPr algn="just"/>
            <a:r>
              <a:rPr lang="en-US" sz="2000" dirty="0">
                <a:latin typeface="Calibri" panose="020F0502020204030204" pitchFamily="34" charset="0"/>
                <a:ea typeface="Calibri" panose="020F0502020204030204" pitchFamily="34" charset="0"/>
                <a:cs typeface="Calibri" panose="020F0502020204030204" pitchFamily="34" charset="0"/>
              </a:rPr>
              <a:t>According to RFC 3227, evidence should be collected in order of volatility:</a:t>
            </a:r>
            <a:endParaRPr lang="en-GB" dirty="0"/>
          </a:p>
        </p:txBody>
      </p:sp>
      <p:pic>
        <p:nvPicPr>
          <p:cNvPr id="7" name="Picture 6">
            <a:extLst>
              <a:ext uri="{FF2B5EF4-FFF2-40B4-BE49-F238E27FC236}">
                <a16:creationId xmlns:a16="http://schemas.microsoft.com/office/drawing/2014/main" id="{4A1CBD85-5267-08AC-DB55-E4754B35E979}"/>
              </a:ext>
            </a:extLst>
          </p:cNvPr>
          <p:cNvPicPr>
            <a:picLocks noChangeAspect="1"/>
          </p:cNvPicPr>
          <p:nvPr/>
        </p:nvPicPr>
        <p:blipFill>
          <a:blip r:embed="rId3"/>
          <a:stretch>
            <a:fillRect/>
          </a:stretch>
        </p:blipFill>
        <p:spPr>
          <a:xfrm>
            <a:off x="152400" y="2133600"/>
            <a:ext cx="5936234" cy="3362813"/>
          </a:xfrm>
          <a:prstGeom prst="rect">
            <a:avLst/>
          </a:prstGeom>
        </p:spPr>
      </p:pic>
      <p:sp>
        <p:nvSpPr>
          <p:cNvPr id="5" name="TextBox 4">
            <a:extLst>
              <a:ext uri="{FF2B5EF4-FFF2-40B4-BE49-F238E27FC236}">
                <a16:creationId xmlns:a16="http://schemas.microsoft.com/office/drawing/2014/main" id="{6FC31D6C-A4A6-72BD-C4D7-2C33C5F8F172}"/>
              </a:ext>
            </a:extLst>
          </p:cNvPr>
          <p:cNvSpPr txBox="1"/>
          <p:nvPr/>
        </p:nvSpPr>
        <p:spPr>
          <a:xfrm>
            <a:off x="6382966" y="2443313"/>
            <a:ext cx="2761034" cy="2370329"/>
          </a:xfrm>
          <a:prstGeom prst="rect">
            <a:avLst/>
          </a:prstGeom>
          <a:noFill/>
          <a:ln>
            <a:solidFill>
              <a:schemeClr val="tx1"/>
            </a:solidFill>
          </a:ln>
        </p:spPr>
        <p:txBody>
          <a:bodyPr wrap="square">
            <a:spAutoFit/>
          </a:bodyPr>
          <a:lstStyle/>
          <a:p>
            <a:pPr lvl="0">
              <a:lnSpc>
                <a:spcPct val="107000"/>
              </a:lnSpc>
              <a:spcAft>
                <a:spcPts val="800"/>
              </a:spcAft>
              <a:tabLst>
                <a:tab pos="457200"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Key ones:</a:t>
            </a:r>
          </a:p>
          <a:p>
            <a:pPr marL="342900" lvl="0" indent="-342900">
              <a:lnSpc>
                <a:spcPct val="107000"/>
              </a:lnSpc>
              <a:spcAft>
                <a:spcPts val="800"/>
              </a:spcAft>
              <a:buFont typeface="+mj-lt"/>
              <a:buAutoNum type="arabicPeriod"/>
              <a:tabLst>
                <a:tab pos="457200"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CPU registers/cache</a:t>
            </a:r>
          </a:p>
          <a:p>
            <a:pPr marL="342900" lvl="0" indent="-342900">
              <a:lnSpc>
                <a:spcPct val="107000"/>
              </a:lnSpc>
              <a:spcAft>
                <a:spcPts val="800"/>
              </a:spcAft>
              <a:buFont typeface="+mj-lt"/>
              <a:buAutoNum type="arabicPeriod"/>
              <a:tabLst>
                <a:tab pos="457200"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RAM</a:t>
            </a:r>
          </a:p>
          <a:p>
            <a:pPr marL="342900" lvl="0" indent="-342900">
              <a:lnSpc>
                <a:spcPct val="107000"/>
              </a:lnSpc>
              <a:spcAft>
                <a:spcPts val="800"/>
              </a:spcAft>
              <a:buFont typeface="+mj-lt"/>
              <a:buAutoNum type="arabicPeriod"/>
              <a:tabLst>
                <a:tab pos="457200"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Network state</a:t>
            </a:r>
          </a:p>
          <a:p>
            <a:pPr marL="342900" lvl="0" indent="-342900">
              <a:lnSpc>
                <a:spcPct val="107000"/>
              </a:lnSpc>
              <a:spcAft>
                <a:spcPts val="800"/>
              </a:spcAft>
              <a:buFont typeface="+mj-lt"/>
              <a:buAutoNum type="arabicPeriod"/>
              <a:tabLst>
                <a:tab pos="457200"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Disk</a:t>
            </a:r>
          </a:p>
          <a:p>
            <a:pPr marL="342900" lvl="0" indent="-342900">
              <a:lnSpc>
                <a:spcPct val="107000"/>
              </a:lnSpc>
              <a:spcAft>
                <a:spcPts val="800"/>
              </a:spcAft>
              <a:buFont typeface="+mj-lt"/>
              <a:buAutoNum type="arabicPeriod"/>
              <a:tabLst>
                <a:tab pos="457200"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Backups</a:t>
            </a:r>
          </a:p>
        </p:txBody>
      </p:sp>
    </p:spTree>
    <p:extLst>
      <p:ext uri="{BB962C8B-B14F-4D97-AF65-F5344CB8AC3E}">
        <p14:creationId xmlns:p14="http://schemas.microsoft.com/office/powerpoint/2010/main" val="3906757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96881-0654-1D31-11C6-973F579A095A}"/>
              </a:ext>
            </a:extLst>
          </p:cNvPr>
          <p:cNvSpPr>
            <a:spLocks noGrp="1"/>
          </p:cNvSpPr>
          <p:nvPr>
            <p:ph type="title"/>
          </p:nvPr>
        </p:nvSpPr>
        <p:spPr>
          <a:xfrm>
            <a:off x="457200" y="98898"/>
            <a:ext cx="8229600" cy="715962"/>
          </a:xfrm>
        </p:spPr>
        <p:txBody>
          <a:bodyPr/>
          <a:lstStyle/>
          <a:p>
            <a:r>
              <a:rPr lang="en-GB" dirty="0"/>
              <a:t>Dead Acquisition</a:t>
            </a:r>
            <a:br>
              <a:rPr lang="en-GB" dirty="0"/>
            </a:br>
            <a:endParaRPr lang="en-GB" dirty="0"/>
          </a:p>
        </p:txBody>
      </p:sp>
      <p:sp>
        <p:nvSpPr>
          <p:cNvPr id="3" name="Content Placeholder 2">
            <a:extLst>
              <a:ext uri="{FF2B5EF4-FFF2-40B4-BE49-F238E27FC236}">
                <a16:creationId xmlns:a16="http://schemas.microsoft.com/office/drawing/2014/main" id="{BFBD4973-821C-3F28-23EF-5488561062F3}"/>
              </a:ext>
            </a:extLst>
          </p:cNvPr>
          <p:cNvSpPr>
            <a:spLocks noGrp="1"/>
          </p:cNvSpPr>
          <p:nvPr>
            <p:ph idx="1"/>
          </p:nvPr>
        </p:nvSpPr>
        <p:spPr>
          <a:xfrm>
            <a:off x="304800" y="1066800"/>
            <a:ext cx="8534400" cy="4297363"/>
          </a:xfrm>
        </p:spPr>
        <p:txBody>
          <a:bodyPr/>
          <a:lstStyle/>
          <a:p>
            <a:pPr marL="0" indent="0">
              <a:buNone/>
            </a:pPr>
            <a:r>
              <a:rPr lang="en-GB" dirty="0">
                <a:latin typeface="Calibri" panose="020F0502020204030204" pitchFamily="34" charset="0"/>
                <a:ea typeface="Calibri" panose="020F0502020204030204" pitchFamily="34" charset="0"/>
                <a:cs typeface="Calibri" panose="020F0502020204030204" pitchFamily="34" charset="0"/>
              </a:rPr>
              <a:t>Dead acquisition involves imaging powered-off systems to capture non-volatile data in an unaltered state.</a:t>
            </a:r>
          </a:p>
          <a:p>
            <a:pPr marL="0" indent="0">
              <a:buNone/>
            </a:pPr>
            <a:endParaRPr lang="en-GB"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ea typeface="Calibri" panose="020F0502020204030204" pitchFamily="34" charset="0"/>
                <a:cs typeface="Calibri" panose="020F0502020204030204" pitchFamily="34" charset="0"/>
              </a:rPr>
              <a:t>Preferred when:</a:t>
            </a:r>
          </a:p>
          <a:p>
            <a:pPr lvl="0"/>
            <a:r>
              <a:rPr lang="en-GB" dirty="0">
                <a:latin typeface="Calibri" panose="020F0502020204030204" pitchFamily="34" charset="0"/>
                <a:ea typeface="Calibri" panose="020F0502020204030204" pitchFamily="34" charset="0"/>
                <a:cs typeface="Calibri" panose="020F0502020204030204" pitchFamily="34" charset="0"/>
              </a:rPr>
              <a:t>System is safely powered down</a:t>
            </a:r>
          </a:p>
          <a:p>
            <a:pPr lvl="0"/>
            <a:r>
              <a:rPr lang="en-GB" dirty="0">
                <a:latin typeface="Calibri" panose="020F0502020204030204" pitchFamily="34" charset="0"/>
                <a:ea typeface="Calibri" panose="020F0502020204030204" pitchFamily="34" charset="0"/>
                <a:cs typeface="Calibri" panose="020F0502020204030204" pitchFamily="34" charset="0"/>
              </a:rPr>
              <a:t>No need for volatile capture</a:t>
            </a:r>
          </a:p>
          <a:p>
            <a:pPr lvl="0"/>
            <a:r>
              <a:rPr lang="en-GB" dirty="0">
                <a:latin typeface="Calibri" panose="020F0502020204030204" pitchFamily="34" charset="0"/>
                <a:ea typeface="Calibri" panose="020F0502020204030204" pitchFamily="34" charset="0"/>
                <a:cs typeface="Calibri" panose="020F0502020204030204" pitchFamily="34" charset="0"/>
              </a:rPr>
              <a:t>Legal risk of live acquisition is high</a:t>
            </a:r>
          </a:p>
          <a:p>
            <a:endParaRPr lang="en-GB" dirty="0"/>
          </a:p>
        </p:txBody>
      </p:sp>
    </p:spTree>
    <p:extLst>
      <p:ext uri="{BB962C8B-B14F-4D97-AF65-F5344CB8AC3E}">
        <p14:creationId xmlns:p14="http://schemas.microsoft.com/office/powerpoint/2010/main" val="3625549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75376-90E7-4B92-0C07-ABB9E47F251B}"/>
              </a:ext>
            </a:extLst>
          </p:cNvPr>
          <p:cNvSpPr>
            <a:spLocks noGrp="1"/>
          </p:cNvSpPr>
          <p:nvPr>
            <p:ph type="title"/>
          </p:nvPr>
        </p:nvSpPr>
        <p:spPr/>
        <p:txBody>
          <a:bodyPr/>
          <a:lstStyle/>
          <a:p>
            <a:r>
              <a:rPr lang="en-US" dirty="0"/>
              <a:t>Rules of Thumb for Data Acquisition </a:t>
            </a:r>
            <a:endParaRPr lang="en-GB" dirty="0"/>
          </a:p>
        </p:txBody>
      </p:sp>
      <p:pic>
        <p:nvPicPr>
          <p:cNvPr id="7" name="Content Placeholder 6">
            <a:extLst>
              <a:ext uri="{FF2B5EF4-FFF2-40B4-BE49-F238E27FC236}">
                <a16:creationId xmlns:a16="http://schemas.microsoft.com/office/drawing/2014/main" id="{DAFCE2B9-6E09-1AE4-9BFE-32C6BB5CB7D3}"/>
              </a:ext>
            </a:extLst>
          </p:cNvPr>
          <p:cNvPicPr>
            <a:picLocks noGrp="1" noChangeAspect="1"/>
          </p:cNvPicPr>
          <p:nvPr>
            <p:ph idx="1"/>
          </p:nvPr>
        </p:nvPicPr>
        <p:blipFill>
          <a:blip r:embed="rId3"/>
          <a:stretch>
            <a:fillRect/>
          </a:stretch>
        </p:blipFill>
        <p:spPr>
          <a:xfrm>
            <a:off x="80810" y="1143000"/>
            <a:ext cx="8982380" cy="4267200"/>
          </a:xfrm>
        </p:spPr>
      </p:pic>
    </p:spTree>
    <p:extLst>
      <p:ext uri="{BB962C8B-B14F-4D97-AF65-F5344CB8AC3E}">
        <p14:creationId xmlns:p14="http://schemas.microsoft.com/office/powerpoint/2010/main" val="18598001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9B13F-0415-DC75-C62C-1DBCCC1E531B}"/>
              </a:ext>
            </a:extLst>
          </p:cNvPr>
          <p:cNvSpPr>
            <a:spLocks noGrp="1"/>
          </p:cNvSpPr>
          <p:nvPr>
            <p:ph type="title"/>
          </p:nvPr>
        </p:nvSpPr>
        <p:spPr>
          <a:xfrm>
            <a:off x="457200" y="152400"/>
            <a:ext cx="8229600" cy="685800"/>
          </a:xfrm>
        </p:spPr>
        <p:txBody>
          <a:bodyPr/>
          <a:lstStyle/>
          <a:p>
            <a:r>
              <a:rPr lang="en-GB" dirty="0"/>
              <a:t>Types of Data Acquisition </a:t>
            </a:r>
          </a:p>
        </p:txBody>
      </p:sp>
      <p:sp>
        <p:nvSpPr>
          <p:cNvPr id="3" name="Content Placeholder 2">
            <a:extLst>
              <a:ext uri="{FF2B5EF4-FFF2-40B4-BE49-F238E27FC236}">
                <a16:creationId xmlns:a16="http://schemas.microsoft.com/office/drawing/2014/main" id="{DA158341-C22A-24EB-6A91-0C837E2EC7F3}"/>
              </a:ext>
            </a:extLst>
          </p:cNvPr>
          <p:cNvSpPr>
            <a:spLocks noGrp="1"/>
          </p:cNvSpPr>
          <p:nvPr>
            <p:ph idx="1"/>
          </p:nvPr>
        </p:nvSpPr>
        <p:spPr>
          <a:xfrm>
            <a:off x="4648200" y="921383"/>
            <a:ext cx="4191000" cy="3650617"/>
          </a:xfrm>
        </p:spPr>
        <p:txBody>
          <a:bodyPr/>
          <a:lstStyle/>
          <a:p>
            <a:pPr marL="0" indent="0">
              <a:buNone/>
            </a:pPr>
            <a:r>
              <a:rPr lang="en-GB" dirty="0"/>
              <a:t>Sparse Acquisition</a:t>
            </a:r>
          </a:p>
          <a:p>
            <a:pPr algn="just"/>
            <a:r>
              <a:rPr lang="en-US" sz="2000" dirty="0">
                <a:latin typeface="Calibri" panose="020F0502020204030204" pitchFamily="34" charset="0"/>
                <a:ea typeface="Calibri" panose="020F0502020204030204" pitchFamily="34" charset="0"/>
                <a:cs typeface="Calibri" panose="020F0502020204030204" pitchFamily="34" charset="0"/>
              </a:rPr>
              <a:t>Sparse acquisition is helpful when the investigator needs to acquire specific data quickly</a:t>
            </a:r>
          </a:p>
          <a:p>
            <a:pPr algn="just"/>
            <a:r>
              <a:rPr lang="en-US" sz="2000" dirty="0">
                <a:latin typeface="Calibri" panose="020F0502020204030204" pitchFamily="34" charset="0"/>
                <a:ea typeface="Calibri" panose="020F0502020204030204" pitchFamily="34" charset="0"/>
                <a:cs typeface="Calibri" panose="020F0502020204030204" pitchFamily="34" charset="0"/>
              </a:rPr>
              <a:t>This method allows investigators to acquire data from specific areas or sectors of a storage media containing the required data</a:t>
            </a:r>
          </a:p>
          <a:p>
            <a:pPr algn="just"/>
            <a:r>
              <a:rPr lang="en-US" sz="2000" dirty="0">
                <a:latin typeface="Calibri" panose="020F0502020204030204" pitchFamily="34" charset="0"/>
                <a:ea typeface="Calibri" panose="020F0502020204030204" pitchFamily="34" charset="0"/>
                <a:cs typeface="Calibri" panose="020F0502020204030204" pitchFamily="34" charset="0"/>
              </a:rPr>
              <a:t>It is useful when the entire drive need not be inspected</a:t>
            </a:r>
          </a:p>
          <a:p>
            <a:pPr algn="just"/>
            <a:endParaRPr lang="en-GB" sz="2000" dirty="0">
              <a:latin typeface="Calibri" panose="020F0502020204030204" pitchFamily="34" charset="0"/>
              <a:ea typeface="Calibri" panose="020F0502020204030204" pitchFamily="34" charset="0"/>
              <a:cs typeface="Calibri" panose="020F0502020204030204" pitchFamily="34" charset="0"/>
            </a:endParaRPr>
          </a:p>
          <a:p>
            <a:endParaRPr lang="en-GB" dirty="0"/>
          </a:p>
        </p:txBody>
      </p:sp>
      <p:sp>
        <p:nvSpPr>
          <p:cNvPr id="6" name="Content Placeholder 2">
            <a:extLst>
              <a:ext uri="{FF2B5EF4-FFF2-40B4-BE49-F238E27FC236}">
                <a16:creationId xmlns:a16="http://schemas.microsoft.com/office/drawing/2014/main" id="{962467FC-1E3D-6306-848D-0D9C3C5540AB}"/>
              </a:ext>
            </a:extLst>
          </p:cNvPr>
          <p:cNvSpPr txBox="1">
            <a:spLocks/>
          </p:cNvSpPr>
          <p:nvPr/>
        </p:nvSpPr>
        <p:spPr bwMode="auto">
          <a:xfrm>
            <a:off x="304800" y="900911"/>
            <a:ext cx="3962400" cy="429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a:solidFill>
                  <a:schemeClr val="tx1"/>
                </a:solidFill>
                <a:latin typeface="+mn-lt"/>
              </a:defRPr>
            </a:lvl6pPr>
            <a:lvl7pPr marL="2971800" indent="-228600" algn="l" rtl="0" fontAlgn="base">
              <a:spcBef>
                <a:spcPct val="20000"/>
              </a:spcBef>
              <a:spcAft>
                <a:spcPct val="0"/>
              </a:spcAft>
              <a:buChar char="»"/>
              <a:defRPr>
                <a:solidFill>
                  <a:schemeClr val="tx1"/>
                </a:solidFill>
                <a:latin typeface="+mn-lt"/>
              </a:defRPr>
            </a:lvl7pPr>
            <a:lvl8pPr marL="3429000" indent="-228600" algn="l" rtl="0" fontAlgn="base">
              <a:spcBef>
                <a:spcPct val="20000"/>
              </a:spcBef>
              <a:spcAft>
                <a:spcPct val="0"/>
              </a:spcAft>
              <a:buChar char="»"/>
              <a:defRPr>
                <a:solidFill>
                  <a:schemeClr val="tx1"/>
                </a:solidFill>
                <a:latin typeface="+mn-lt"/>
              </a:defRPr>
            </a:lvl8pPr>
            <a:lvl9pPr marL="3886200" indent="-228600" algn="l" rtl="0" fontAlgn="base">
              <a:spcBef>
                <a:spcPct val="20000"/>
              </a:spcBef>
              <a:spcAft>
                <a:spcPct val="0"/>
              </a:spcAft>
              <a:buChar char="»"/>
              <a:defRPr>
                <a:solidFill>
                  <a:schemeClr val="tx1"/>
                </a:solidFill>
                <a:latin typeface="+mn-lt"/>
              </a:defRPr>
            </a:lvl9pPr>
          </a:lstStyle>
          <a:p>
            <a:pPr marL="0" indent="0" algn="just">
              <a:buNone/>
            </a:pPr>
            <a:r>
              <a:rPr lang="en-GB" b="1" kern="0" dirty="0">
                <a:latin typeface="Calibri" panose="020F0502020204030204" pitchFamily="34" charset="0"/>
                <a:ea typeface="Calibri" panose="020F0502020204030204" pitchFamily="34" charset="0"/>
                <a:cs typeface="Calibri" panose="020F0502020204030204" pitchFamily="34" charset="0"/>
              </a:rPr>
              <a:t>Logical Acquisition:</a:t>
            </a:r>
          </a:p>
          <a:p>
            <a:pPr algn="just"/>
            <a:r>
              <a:rPr lang="en-US" sz="2000" kern="0" dirty="0">
                <a:latin typeface="Calibri" panose="020F0502020204030204" pitchFamily="34" charset="0"/>
                <a:ea typeface="Calibri" panose="020F0502020204030204" pitchFamily="34" charset="0"/>
                <a:cs typeface="Calibri" panose="020F0502020204030204" pitchFamily="34" charset="0"/>
              </a:rPr>
              <a:t>Logical acquisition is ideal for situations with time constraints and when the investigator is aware of what files must be acquired</a:t>
            </a:r>
          </a:p>
          <a:p>
            <a:pPr algn="just"/>
            <a:r>
              <a:rPr lang="en-US" sz="2000" kern="0" dirty="0">
                <a:latin typeface="Calibri" panose="020F0502020204030204" pitchFamily="34" charset="0"/>
                <a:ea typeface="Calibri" panose="020F0502020204030204" pitchFamily="34" charset="0"/>
                <a:cs typeface="Calibri" panose="020F0502020204030204" pitchFamily="34" charset="0"/>
              </a:rPr>
              <a:t>This method only gathers the files required for the investigation</a:t>
            </a:r>
          </a:p>
          <a:p>
            <a:pPr algn="just"/>
            <a:r>
              <a:rPr lang="en-US" sz="2000" kern="0" dirty="0">
                <a:latin typeface="Calibri" panose="020F0502020204030204" pitchFamily="34" charset="0"/>
                <a:ea typeface="Calibri" panose="020F0502020204030204" pitchFamily="34" charset="0"/>
                <a:cs typeface="Calibri" panose="020F0502020204030204" pitchFamily="34" charset="0"/>
              </a:rPr>
              <a:t>It allows targeted data acquisition from a specific storage media, mobile device, or computer system</a:t>
            </a:r>
          </a:p>
          <a:p>
            <a:endParaRPr lang="en-GB" kern="0" dirty="0"/>
          </a:p>
          <a:p>
            <a:endParaRPr lang="en-GB" kern="0" dirty="0"/>
          </a:p>
        </p:txBody>
      </p:sp>
      <p:sp>
        <p:nvSpPr>
          <p:cNvPr id="5" name="TextBox 4">
            <a:extLst>
              <a:ext uri="{FF2B5EF4-FFF2-40B4-BE49-F238E27FC236}">
                <a16:creationId xmlns:a16="http://schemas.microsoft.com/office/drawing/2014/main" id="{7C479805-4ED4-71E9-0BDD-AA7D266526A7}"/>
              </a:ext>
            </a:extLst>
          </p:cNvPr>
          <p:cNvSpPr txBox="1"/>
          <p:nvPr/>
        </p:nvSpPr>
        <p:spPr>
          <a:xfrm>
            <a:off x="4495801" y="4419600"/>
            <a:ext cx="4572000" cy="1173463"/>
          </a:xfrm>
          <a:prstGeom prst="rect">
            <a:avLst/>
          </a:prstGeom>
          <a:noFill/>
          <a:ln>
            <a:solidFill>
              <a:schemeClr val="tx1"/>
            </a:solidFill>
          </a:ln>
        </p:spPr>
        <p:txBody>
          <a:bodyPr wrap="square">
            <a:spAutoFit/>
          </a:bodyPr>
          <a:lstStyle/>
          <a:p>
            <a:pPr>
              <a:lnSpc>
                <a:spcPct val="107000"/>
              </a:lnSpc>
              <a:spcAft>
                <a:spcPts val="800"/>
              </a:spcAft>
              <a:buNone/>
            </a:pPr>
            <a:r>
              <a:rPr lang="en-GB" sz="1800" b="1" dirty="0">
                <a:effectLst/>
                <a:latin typeface="Calibri" panose="020F0502020204030204" pitchFamily="34" charset="0"/>
                <a:ea typeface="Calibri" panose="020F0502020204030204" pitchFamily="34" charset="0"/>
                <a:cs typeface="Arial" panose="020B0604020202020204" pitchFamily="34" charset="0"/>
              </a:rPr>
              <a:t>Important warning:</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Logical ≠ forensically complete</a:t>
            </a:r>
          </a:p>
          <a:p>
            <a:pPr marL="342900" lvl="0" indent="-342900">
              <a:lnSpc>
                <a:spcPct val="107000"/>
              </a:lnSpc>
              <a:spcAft>
                <a:spcPts val="800"/>
              </a:spcAft>
              <a:buSzPts val="1000"/>
              <a:buFont typeface="Symbol" panose="05050102010706020507" pitchFamily="18" charset="2"/>
              <a:buChar char=""/>
              <a:tabLst>
                <a:tab pos="457200" algn="l"/>
              </a:tabLst>
            </a:pPr>
            <a:r>
              <a:rPr lang="en-GB" sz="1800" dirty="0">
                <a:effectLst/>
                <a:latin typeface="Calibri" panose="020F0502020204030204" pitchFamily="34" charset="0"/>
                <a:ea typeface="Calibri" panose="020F0502020204030204" pitchFamily="34" charset="0"/>
                <a:cs typeface="Arial" panose="020B0604020202020204" pitchFamily="34" charset="0"/>
              </a:rPr>
              <a:t>May miss deleted or hidden data</a:t>
            </a:r>
          </a:p>
        </p:txBody>
      </p:sp>
    </p:spTree>
    <p:extLst>
      <p:ext uri="{BB962C8B-B14F-4D97-AF65-F5344CB8AC3E}">
        <p14:creationId xmlns:p14="http://schemas.microsoft.com/office/powerpoint/2010/main" val="818472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C0192C-D54D-BFED-B02E-7179A0FC4B70}"/>
              </a:ext>
            </a:extLst>
          </p:cNvPr>
          <p:cNvSpPr>
            <a:spLocks noGrp="1"/>
          </p:cNvSpPr>
          <p:nvPr>
            <p:ph type="title"/>
          </p:nvPr>
        </p:nvSpPr>
        <p:spPr>
          <a:xfrm>
            <a:off x="462887" y="122238"/>
            <a:ext cx="8229600" cy="715962"/>
          </a:xfrm>
        </p:spPr>
        <p:txBody>
          <a:bodyPr/>
          <a:lstStyle/>
          <a:p>
            <a:r>
              <a:rPr lang="en-GB" dirty="0"/>
              <a:t>Types of Data Acquisition </a:t>
            </a:r>
          </a:p>
        </p:txBody>
      </p:sp>
      <p:sp>
        <p:nvSpPr>
          <p:cNvPr id="3" name="Content Placeholder 2">
            <a:extLst>
              <a:ext uri="{FF2B5EF4-FFF2-40B4-BE49-F238E27FC236}">
                <a16:creationId xmlns:a16="http://schemas.microsoft.com/office/drawing/2014/main" id="{D23B301A-9C11-BBB5-E3B9-812A52E88424}"/>
              </a:ext>
            </a:extLst>
          </p:cNvPr>
          <p:cNvSpPr>
            <a:spLocks noGrp="1"/>
          </p:cNvSpPr>
          <p:nvPr>
            <p:ph idx="1"/>
          </p:nvPr>
        </p:nvSpPr>
        <p:spPr>
          <a:xfrm>
            <a:off x="152400" y="1034264"/>
            <a:ext cx="8534400" cy="1996282"/>
          </a:xfrm>
        </p:spPr>
        <p:txBody>
          <a:bodyPr/>
          <a:lstStyle/>
          <a:p>
            <a:pPr marL="0" indent="0" algn="just">
              <a:buNone/>
            </a:pPr>
            <a:r>
              <a:rPr lang="en-GB" b="1" dirty="0">
                <a:latin typeface="Calibri" panose="020F0502020204030204" pitchFamily="34" charset="0"/>
                <a:ea typeface="Calibri" panose="020F0502020204030204" pitchFamily="34" charset="0"/>
                <a:cs typeface="Calibri" panose="020F0502020204030204" pitchFamily="34" charset="0"/>
              </a:rPr>
              <a:t>Bitstream Image</a:t>
            </a:r>
          </a:p>
          <a:p>
            <a:pPr algn="just"/>
            <a:r>
              <a:rPr lang="en-US" sz="2000" dirty="0">
                <a:latin typeface="Calibri" panose="020F0502020204030204" pitchFamily="34" charset="0"/>
                <a:ea typeface="Calibri" panose="020F0502020204030204" pitchFamily="34" charset="0"/>
                <a:cs typeface="Calibri" panose="020F0502020204030204" pitchFamily="34" charset="0"/>
              </a:rPr>
              <a:t>A bitstream image is a bit-by-bit copy of any storage media that contains a cloned copy of the entire media, including all sectors and clusters</a:t>
            </a:r>
          </a:p>
          <a:p>
            <a:pPr algn="just"/>
            <a:endParaRPr lang="en-US" sz="2000" dirty="0">
              <a:latin typeface="Calibri" panose="020F0502020204030204" pitchFamily="34" charset="0"/>
              <a:ea typeface="Calibri" panose="020F0502020204030204" pitchFamily="34" charset="0"/>
              <a:cs typeface="Calibri" panose="020F0502020204030204" pitchFamily="34" charset="0"/>
            </a:endParaRPr>
          </a:p>
          <a:p>
            <a:pPr marL="0" indent="0" algn="just">
              <a:buNone/>
            </a:pPr>
            <a:r>
              <a:rPr lang="en-US" b="1" dirty="0">
                <a:latin typeface="Calibri" panose="020F0502020204030204" pitchFamily="34" charset="0"/>
                <a:ea typeface="Calibri" panose="020F0502020204030204" pitchFamily="34" charset="0"/>
                <a:cs typeface="Calibri" panose="020F0502020204030204" pitchFamily="34" charset="0"/>
              </a:rPr>
              <a:t>Types of Bitstream Imaging Procedures :</a:t>
            </a:r>
          </a:p>
          <a:p>
            <a:endParaRPr lang="en-GB" dirty="0"/>
          </a:p>
        </p:txBody>
      </p:sp>
      <p:pic>
        <p:nvPicPr>
          <p:cNvPr id="9" name="Picture 8">
            <a:extLst>
              <a:ext uri="{FF2B5EF4-FFF2-40B4-BE49-F238E27FC236}">
                <a16:creationId xmlns:a16="http://schemas.microsoft.com/office/drawing/2014/main" id="{147A9657-8714-897B-FC8C-41D5F29CA790}"/>
              </a:ext>
            </a:extLst>
          </p:cNvPr>
          <p:cNvPicPr>
            <a:picLocks noChangeAspect="1"/>
          </p:cNvPicPr>
          <p:nvPr/>
        </p:nvPicPr>
        <p:blipFill>
          <a:blip r:embed="rId3"/>
          <a:stretch>
            <a:fillRect/>
          </a:stretch>
        </p:blipFill>
        <p:spPr>
          <a:xfrm>
            <a:off x="228600" y="3291682"/>
            <a:ext cx="3977748" cy="2347118"/>
          </a:xfrm>
          <a:prstGeom prst="rect">
            <a:avLst/>
          </a:prstGeom>
        </p:spPr>
      </p:pic>
      <p:pic>
        <p:nvPicPr>
          <p:cNvPr id="11" name="Picture 10">
            <a:extLst>
              <a:ext uri="{FF2B5EF4-FFF2-40B4-BE49-F238E27FC236}">
                <a16:creationId xmlns:a16="http://schemas.microsoft.com/office/drawing/2014/main" id="{17D76D90-CA1E-6451-8D1B-E272531CA712}"/>
              </a:ext>
            </a:extLst>
          </p:cNvPr>
          <p:cNvPicPr>
            <a:picLocks noChangeAspect="1"/>
          </p:cNvPicPr>
          <p:nvPr/>
        </p:nvPicPr>
        <p:blipFill>
          <a:blip r:embed="rId4"/>
          <a:stretch>
            <a:fillRect/>
          </a:stretch>
        </p:blipFill>
        <p:spPr>
          <a:xfrm>
            <a:off x="4709053" y="3356754"/>
            <a:ext cx="3977747" cy="2216974"/>
          </a:xfrm>
          <a:prstGeom prst="rect">
            <a:avLst/>
          </a:prstGeom>
        </p:spPr>
      </p:pic>
    </p:spTree>
    <p:extLst>
      <p:ext uri="{BB962C8B-B14F-4D97-AF65-F5344CB8AC3E}">
        <p14:creationId xmlns:p14="http://schemas.microsoft.com/office/powerpoint/2010/main" val="287604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43662-59A1-C4D7-1694-D0155A5EF5EB}"/>
              </a:ext>
            </a:extLst>
          </p:cNvPr>
          <p:cNvSpPr>
            <a:spLocks noGrp="1"/>
          </p:cNvSpPr>
          <p:nvPr>
            <p:ph type="title"/>
          </p:nvPr>
        </p:nvSpPr>
        <p:spPr>
          <a:xfrm>
            <a:off x="457200" y="274638"/>
            <a:ext cx="8229600" cy="639762"/>
          </a:xfrm>
        </p:spPr>
        <p:txBody>
          <a:bodyPr/>
          <a:lstStyle/>
          <a:p>
            <a:r>
              <a:rPr lang="en-GB" dirty="0"/>
              <a:t>Case Group Discussion </a:t>
            </a:r>
          </a:p>
        </p:txBody>
      </p:sp>
      <p:sp>
        <p:nvSpPr>
          <p:cNvPr id="5" name="Slide Number Placeholder 4">
            <a:extLst>
              <a:ext uri="{FF2B5EF4-FFF2-40B4-BE49-F238E27FC236}">
                <a16:creationId xmlns:a16="http://schemas.microsoft.com/office/drawing/2014/main" id="{C214914D-74B1-80FC-A86D-44AE9B9A9E29}"/>
              </a:ext>
            </a:extLst>
          </p:cNvPr>
          <p:cNvSpPr>
            <a:spLocks noGrp="1"/>
          </p:cNvSpPr>
          <p:nvPr>
            <p:ph type="sldNum" sz="quarter" idx="11"/>
          </p:nvPr>
        </p:nvSpPr>
        <p:spPr bwMode="auto">
          <a:xfrm>
            <a:off x="6553200" y="6534150"/>
            <a:ext cx="2133600" cy="3238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defPPr>
              <a:defRPr lang="en-US"/>
            </a:defPPr>
            <a:lvl1pPr algn="r" rtl="0" eaLnBrk="1" fontAlgn="base" hangingPunct="1">
              <a:spcBef>
                <a:spcPct val="0"/>
              </a:spcBef>
              <a:spcAft>
                <a:spcPct val="0"/>
              </a:spcAft>
              <a:defRPr sz="1400" kern="1200">
                <a:solidFill>
                  <a:schemeClr val="tx1"/>
                </a:solidFill>
                <a:latin typeface="Comic Sans MS" panose="030F0702030302020204" pitchFamily="66"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D59D80DC-CCE6-46FA-83FF-07FBF6FF2C7D}" type="slidenum">
              <a:rPr lang="en-US" altLang="en-US" smtClean="0"/>
              <a:pPr>
                <a:defRPr/>
              </a:pPr>
              <a:t>11</a:t>
            </a:fld>
            <a:endParaRPr lang="en-US" altLang="en-US"/>
          </a:p>
        </p:txBody>
      </p:sp>
      <p:sp>
        <p:nvSpPr>
          <p:cNvPr id="4" name="TextBox 3">
            <a:extLst>
              <a:ext uri="{FF2B5EF4-FFF2-40B4-BE49-F238E27FC236}">
                <a16:creationId xmlns:a16="http://schemas.microsoft.com/office/drawing/2014/main" id="{45603D24-6DE9-FE2E-D0B8-DEF0BC31E7C0}"/>
              </a:ext>
            </a:extLst>
          </p:cNvPr>
          <p:cNvSpPr txBox="1"/>
          <p:nvPr/>
        </p:nvSpPr>
        <p:spPr>
          <a:xfrm>
            <a:off x="3886200" y="2754778"/>
            <a:ext cx="5181600" cy="646331"/>
          </a:xfrm>
          <a:prstGeom prst="rect">
            <a:avLst/>
          </a:prstGeom>
          <a:noFill/>
        </p:spPr>
        <p:txBody>
          <a:bodyPr wrap="square">
            <a:spAutoFit/>
          </a:bodyPr>
          <a:lstStyle/>
          <a:p>
            <a:r>
              <a:rPr lang="en-GB" dirty="0"/>
              <a:t>https://uwtsd.display.vevox.com#/present/874633/67HUSD85R08ZMXCSFZ91</a:t>
            </a:r>
          </a:p>
        </p:txBody>
      </p:sp>
      <p:pic>
        <p:nvPicPr>
          <p:cNvPr id="10" name="Content Placeholder 9">
            <a:extLst>
              <a:ext uri="{FF2B5EF4-FFF2-40B4-BE49-F238E27FC236}">
                <a16:creationId xmlns:a16="http://schemas.microsoft.com/office/drawing/2014/main" id="{73BDCF22-4D72-CA1A-C517-0EC2770BDCC5}"/>
              </a:ext>
            </a:extLst>
          </p:cNvPr>
          <p:cNvPicPr>
            <a:picLocks noGrp="1" noChangeAspect="1"/>
          </p:cNvPicPr>
          <p:nvPr>
            <p:ph idx="1"/>
          </p:nvPr>
        </p:nvPicPr>
        <p:blipFill>
          <a:blip r:embed="rId2"/>
          <a:stretch>
            <a:fillRect/>
          </a:stretch>
        </p:blipFill>
        <p:spPr bwMode="auto">
          <a:xfrm>
            <a:off x="152400" y="1142999"/>
            <a:ext cx="3429000" cy="43840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311999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86CD9-3B6A-D41E-069F-6FD6F80FCB46}"/>
              </a:ext>
            </a:extLst>
          </p:cNvPr>
          <p:cNvSpPr>
            <a:spLocks noGrp="1"/>
          </p:cNvSpPr>
          <p:nvPr>
            <p:ph type="title"/>
          </p:nvPr>
        </p:nvSpPr>
        <p:spPr>
          <a:xfrm>
            <a:off x="457200" y="0"/>
            <a:ext cx="8229600" cy="533400"/>
          </a:xfrm>
        </p:spPr>
        <p:txBody>
          <a:bodyPr/>
          <a:lstStyle/>
          <a:p>
            <a:r>
              <a:rPr lang="en-GB" dirty="0"/>
              <a:t>Determine Data Acquisition Formats </a:t>
            </a:r>
          </a:p>
        </p:txBody>
      </p:sp>
      <p:sp>
        <p:nvSpPr>
          <p:cNvPr id="3" name="Content Placeholder 2">
            <a:extLst>
              <a:ext uri="{FF2B5EF4-FFF2-40B4-BE49-F238E27FC236}">
                <a16:creationId xmlns:a16="http://schemas.microsoft.com/office/drawing/2014/main" id="{3E0BC171-CABE-769B-36F9-6FE41D24B119}"/>
              </a:ext>
            </a:extLst>
          </p:cNvPr>
          <p:cNvSpPr>
            <a:spLocks noGrp="1"/>
          </p:cNvSpPr>
          <p:nvPr>
            <p:ph idx="1"/>
          </p:nvPr>
        </p:nvSpPr>
        <p:spPr>
          <a:xfrm>
            <a:off x="152400" y="533400"/>
            <a:ext cx="8979090" cy="5257800"/>
          </a:xfrm>
        </p:spPr>
        <p:txBody>
          <a:bodyPr/>
          <a:lstStyle/>
          <a:p>
            <a:pPr marL="0" indent="0" algn="just">
              <a:buNone/>
            </a:pPr>
            <a:r>
              <a:rPr lang="en-GB" b="1" dirty="0">
                <a:latin typeface="Calibri" panose="020F0502020204030204" pitchFamily="34" charset="0"/>
                <a:ea typeface="Calibri" panose="020F0502020204030204" pitchFamily="34" charset="0"/>
                <a:cs typeface="Calibri" panose="020F0502020204030204" pitchFamily="34" charset="0"/>
              </a:rPr>
              <a:t>Common Data Acquisition Formats:</a:t>
            </a:r>
          </a:p>
          <a:p>
            <a:pPr marL="457200" indent="-457200" algn="just">
              <a:buFont typeface="+mj-lt"/>
              <a:buAutoNum type="arabicPeriod"/>
            </a:pPr>
            <a:r>
              <a:rPr lang="en-US" dirty="0">
                <a:latin typeface="Calibri" panose="020F0502020204030204" pitchFamily="34" charset="0"/>
                <a:ea typeface="Calibri" panose="020F0502020204030204" pitchFamily="34" charset="0"/>
                <a:cs typeface="Calibri" panose="020F0502020204030204" pitchFamily="34" charset="0"/>
              </a:rPr>
              <a:t>Raw (dd) Format (Binary or Disk Dump)</a:t>
            </a:r>
          </a:p>
          <a:p>
            <a:pPr lvl="1" algn="just"/>
            <a:r>
              <a:rPr lang="en-US" sz="1800" dirty="0">
                <a:latin typeface="Calibri" panose="020F0502020204030204" pitchFamily="34" charset="0"/>
                <a:ea typeface="Calibri" panose="020F0502020204030204" pitchFamily="34" charset="0"/>
                <a:cs typeface="Calibri" panose="020F0502020204030204" pitchFamily="34" charset="0"/>
              </a:rPr>
              <a:t>Raw format refers to a bit-by-bit copy of the suspect drive</a:t>
            </a:r>
          </a:p>
          <a:p>
            <a:pPr marL="457200" indent="-457200" algn="just">
              <a:buFont typeface="+mj-lt"/>
              <a:buAutoNum type="arabicPeriod"/>
            </a:pPr>
            <a:r>
              <a:rPr lang="en-US" dirty="0">
                <a:latin typeface="Calibri" panose="020F0502020204030204" pitchFamily="34" charset="0"/>
                <a:ea typeface="Calibri" panose="020F0502020204030204" pitchFamily="34" charset="0"/>
                <a:cs typeface="Calibri" panose="020F0502020204030204" pitchFamily="34" charset="0"/>
              </a:rPr>
              <a:t>Proprietary Format</a:t>
            </a:r>
          </a:p>
          <a:p>
            <a:pPr lvl="1" algn="just"/>
            <a:r>
              <a:rPr lang="en-US" sz="1800" dirty="0">
                <a:latin typeface="Calibri" panose="020F0502020204030204" pitchFamily="34" charset="0"/>
                <a:ea typeface="Calibri" panose="020F0502020204030204" pitchFamily="34" charset="0"/>
                <a:cs typeface="Calibri" panose="020F0502020204030204" pitchFamily="34" charset="0"/>
              </a:rPr>
              <a:t>Proprietary format refers to various image file formats supported by different commercial tools (accepted if validated, courts care about process, not brand)</a:t>
            </a:r>
          </a:p>
          <a:p>
            <a:pPr lvl="1" algn="just"/>
            <a:r>
              <a:rPr lang="en-US" sz="1800" b="1" dirty="0">
                <a:latin typeface="Calibri" panose="020F0502020204030204" pitchFamily="34" charset="0"/>
                <a:ea typeface="Calibri" panose="020F0502020204030204" pitchFamily="34" charset="0"/>
                <a:cs typeface="Calibri" panose="020F0502020204030204" pitchFamily="34" charset="0"/>
              </a:rPr>
              <a:t>E01 (Encase)</a:t>
            </a:r>
            <a:r>
              <a:rPr lang="en-US" sz="1800" dirty="0">
                <a:latin typeface="Calibri" panose="020F0502020204030204" pitchFamily="34" charset="0"/>
                <a:ea typeface="Calibri" panose="020F0502020204030204" pitchFamily="34" charset="0"/>
                <a:cs typeface="Calibri" panose="020F0502020204030204" pitchFamily="34" charset="0"/>
              </a:rPr>
              <a:t>is a forensic disk image format that stores a bit-by-bit copy of digital evidence along with metadata and embedded hash verification for evidential integrity.</a:t>
            </a:r>
          </a:p>
          <a:p>
            <a:pPr marL="457200" indent="-457200" algn="just">
              <a:buFont typeface="+mj-lt"/>
              <a:buAutoNum type="arabicPeriod"/>
            </a:pPr>
            <a:r>
              <a:rPr lang="en-US" dirty="0">
                <a:latin typeface="Calibri" panose="020F0502020204030204" pitchFamily="34" charset="0"/>
                <a:ea typeface="Calibri" panose="020F0502020204030204" pitchFamily="34" charset="0"/>
                <a:cs typeface="Calibri" panose="020F0502020204030204" pitchFamily="34" charset="0"/>
              </a:rPr>
              <a:t>Advanced Forensics Format (AFF</a:t>
            </a:r>
            <a:r>
              <a:rPr lang="en-US" sz="2000" dirty="0">
                <a:latin typeface="Calibri" panose="020F0502020204030204" pitchFamily="34" charset="0"/>
                <a:ea typeface="Calibri" panose="020F0502020204030204" pitchFamily="34" charset="0"/>
                <a:cs typeface="Calibri" panose="020F0502020204030204" pitchFamily="34" charset="0"/>
              </a:rPr>
              <a:t>)</a:t>
            </a:r>
          </a:p>
          <a:p>
            <a:pPr lvl="1" algn="just"/>
            <a:r>
              <a:rPr lang="en-US" sz="1800" dirty="0">
                <a:latin typeface="Calibri" panose="020F0502020204030204" pitchFamily="34" charset="0"/>
                <a:ea typeface="Calibri" panose="020F0502020204030204" pitchFamily="34" charset="0"/>
                <a:cs typeface="Calibri" panose="020F0502020204030204" pitchFamily="34" charset="0"/>
              </a:rPr>
              <a:t>This format stores disk images and related metadata with no implementation restrictions</a:t>
            </a:r>
          </a:p>
          <a:p>
            <a:pPr marL="457200" indent="-457200" algn="just">
              <a:buFont typeface="+mj-lt"/>
              <a:buAutoNum type="arabicPeriod"/>
            </a:pPr>
            <a:r>
              <a:rPr lang="en-US" dirty="0">
                <a:latin typeface="Calibri" panose="020F0502020204030204" pitchFamily="34" charset="0"/>
                <a:ea typeface="Calibri" panose="020F0502020204030204" pitchFamily="34" charset="0"/>
                <a:cs typeface="Calibri" panose="020F0502020204030204" pitchFamily="34" charset="0"/>
              </a:rPr>
              <a:t>Advanced Forensic Framework 4 (AFF4</a:t>
            </a:r>
            <a:r>
              <a:rPr lang="en-US" sz="2000" dirty="0">
                <a:latin typeface="Calibri" panose="020F0502020204030204" pitchFamily="34" charset="0"/>
                <a:ea typeface="Calibri" panose="020F0502020204030204" pitchFamily="34" charset="0"/>
                <a:cs typeface="Calibri" panose="020F0502020204030204" pitchFamily="34" charset="0"/>
              </a:rPr>
              <a:t>)</a:t>
            </a:r>
          </a:p>
          <a:p>
            <a:pPr lvl="1" algn="just"/>
            <a:r>
              <a:rPr lang="en-US" sz="1800" dirty="0">
                <a:latin typeface="Calibri" panose="020F0502020204030204" pitchFamily="34" charset="0"/>
                <a:ea typeface="Calibri" panose="020F0502020204030204" pitchFamily="34" charset="0"/>
                <a:cs typeface="Calibri" panose="020F0502020204030204" pitchFamily="34" charset="0"/>
              </a:rPr>
              <a:t>It is a redesigned and revamped version of the AFF format that supports storage media with large capacities</a:t>
            </a:r>
          </a:p>
          <a:p>
            <a:pPr algn="just"/>
            <a:endParaRPr lang="en-US" dirty="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GB" dirty="0"/>
          </a:p>
        </p:txBody>
      </p:sp>
    </p:spTree>
    <p:extLst>
      <p:ext uri="{BB962C8B-B14F-4D97-AF65-F5344CB8AC3E}">
        <p14:creationId xmlns:p14="http://schemas.microsoft.com/office/powerpoint/2010/main" val="3669773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96FAD-FEF8-8209-9C75-032861B84C24}"/>
              </a:ext>
            </a:extLst>
          </p:cNvPr>
          <p:cNvSpPr>
            <a:spLocks noGrp="1"/>
          </p:cNvSpPr>
          <p:nvPr>
            <p:ph type="title"/>
          </p:nvPr>
        </p:nvSpPr>
        <p:spPr>
          <a:xfrm>
            <a:off x="536643" y="32426"/>
            <a:ext cx="8229600" cy="699411"/>
          </a:xfrm>
        </p:spPr>
        <p:txBody>
          <a:bodyPr/>
          <a:lstStyle/>
          <a:p>
            <a:r>
              <a:rPr lang="en-GB" dirty="0"/>
              <a:t>eDiscovery</a:t>
            </a:r>
            <a:br>
              <a:rPr lang="en-GB" dirty="0"/>
            </a:br>
            <a:endParaRPr lang="en-GB" dirty="0"/>
          </a:p>
        </p:txBody>
      </p:sp>
      <p:sp>
        <p:nvSpPr>
          <p:cNvPr id="3" name="Content Placeholder 2">
            <a:extLst>
              <a:ext uri="{FF2B5EF4-FFF2-40B4-BE49-F238E27FC236}">
                <a16:creationId xmlns:a16="http://schemas.microsoft.com/office/drawing/2014/main" id="{E464C8ED-58B1-7D4B-D794-D16852FFC5AF}"/>
              </a:ext>
            </a:extLst>
          </p:cNvPr>
          <p:cNvSpPr>
            <a:spLocks noGrp="1"/>
          </p:cNvSpPr>
          <p:nvPr>
            <p:ph idx="1"/>
          </p:nvPr>
        </p:nvSpPr>
        <p:spPr>
          <a:xfrm>
            <a:off x="230222" y="914400"/>
            <a:ext cx="8534400" cy="4297363"/>
          </a:xfrm>
        </p:spPr>
        <p:txBody>
          <a:bodyPr/>
          <a:lstStyle/>
          <a:p>
            <a:pPr algn="just"/>
            <a:r>
              <a:rPr lang="en-US" dirty="0">
                <a:latin typeface="Calibri" panose="020F0502020204030204" pitchFamily="34" charset="0"/>
                <a:ea typeface="Calibri" panose="020F0502020204030204" pitchFamily="34" charset="0"/>
                <a:cs typeface="Calibri" panose="020F0502020204030204" pitchFamily="34" charset="0"/>
              </a:rPr>
              <a:t>eDiscovery or electronic discovery is the process of discovering, protecting, collecting, reviewing, and presenting electronically stored information (ESI) in an investigation</a:t>
            </a:r>
          </a:p>
          <a:p>
            <a:pPr algn="just"/>
            <a:r>
              <a:rPr lang="en-US" dirty="0">
                <a:latin typeface="Calibri" panose="020F0502020204030204" pitchFamily="34" charset="0"/>
                <a:ea typeface="Calibri" panose="020F0502020204030204" pitchFamily="34" charset="0"/>
                <a:cs typeface="Calibri" panose="020F0502020204030204" pitchFamily="34" charset="0"/>
              </a:rPr>
              <a:t>It helps investigators in legal proceedings, including regulatory compliance, litigations, etc. and ensures that the ESI is admissible in a court of law</a:t>
            </a:r>
          </a:p>
          <a:p>
            <a:pPr algn="just"/>
            <a:r>
              <a:rPr lang="en-US" dirty="0">
                <a:latin typeface="Calibri" panose="020F0502020204030204" pitchFamily="34" charset="0"/>
                <a:ea typeface="Calibri" panose="020F0502020204030204" pitchFamily="34" charset="0"/>
                <a:cs typeface="Calibri" panose="020F0502020204030204" pitchFamily="34" charset="0"/>
              </a:rPr>
              <a:t>ESI ranges from various electronic data, including basic email, databases, and documents to modern day technologies such as social media and smartphone applications</a:t>
            </a:r>
          </a:p>
          <a:p>
            <a:endParaRPr lang="en-GB" dirty="0"/>
          </a:p>
        </p:txBody>
      </p:sp>
    </p:spTree>
    <p:extLst>
      <p:ext uri="{BB962C8B-B14F-4D97-AF65-F5344CB8AC3E}">
        <p14:creationId xmlns:p14="http://schemas.microsoft.com/office/powerpoint/2010/main" val="2643644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B4203-A691-BEB4-0AF3-F744D34F51B6}"/>
              </a:ext>
            </a:extLst>
          </p:cNvPr>
          <p:cNvSpPr>
            <a:spLocks noGrp="1"/>
          </p:cNvSpPr>
          <p:nvPr>
            <p:ph type="title"/>
          </p:nvPr>
        </p:nvSpPr>
        <p:spPr>
          <a:xfrm>
            <a:off x="0" y="74956"/>
            <a:ext cx="8991600" cy="610844"/>
          </a:xfrm>
        </p:spPr>
        <p:txBody>
          <a:bodyPr/>
          <a:lstStyle/>
          <a:p>
            <a:r>
              <a:rPr lang="en-US" sz="2800" dirty="0"/>
              <a:t>Electronic Discovery Reference Model (EDRM) Cycle</a:t>
            </a:r>
            <a:br>
              <a:rPr lang="en-US" dirty="0"/>
            </a:br>
            <a:endParaRPr lang="en-GB" dirty="0"/>
          </a:p>
        </p:txBody>
      </p:sp>
      <p:sp>
        <p:nvSpPr>
          <p:cNvPr id="3" name="Content Placeholder 2">
            <a:extLst>
              <a:ext uri="{FF2B5EF4-FFF2-40B4-BE49-F238E27FC236}">
                <a16:creationId xmlns:a16="http://schemas.microsoft.com/office/drawing/2014/main" id="{DC446FB7-77E0-AE8C-9C0D-2712A25E6ABA}"/>
              </a:ext>
            </a:extLst>
          </p:cNvPr>
          <p:cNvSpPr>
            <a:spLocks noGrp="1"/>
          </p:cNvSpPr>
          <p:nvPr>
            <p:ph idx="1"/>
          </p:nvPr>
        </p:nvSpPr>
        <p:spPr>
          <a:xfrm>
            <a:off x="152400" y="685800"/>
            <a:ext cx="8915400" cy="1600199"/>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The EDRM is a conceptual framework that defines various stages and processes included in eDiscovery </a:t>
            </a:r>
          </a:p>
          <a:p>
            <a:pPr algn="just"/>
            <a:r>
              <a:rPr lang="en-US" sz="2000" dirty="0">
                <a:latin typeface="Calibri" panose="020F0502020204030204" pitchFamily="34" charset="0"/>
                <a:ea typeface="Calibri" panose="020F0502020204030204" pitchFamily="34" charset="0"/>
                <a:cs typeface="Calibri" panose="020F0502020204030204" pitchFamily="34" charset="0"/>
              </a:rPr>
              <a:t>EDRM ensures regulatory compliance and efficiency with different legal requirements by implementing a structured approach</a:t>
            </a:r>
          </a:p>
          <a:p>
            <a:endParaRPr lang="en-GB" dirty="0"/>
          </a:p>
        </p:txBody>
      </p:sp>
      <p:pic>
        <p:nvPicPr>
          <p:cNvPr id="7" name="Picture 6">
            <a:extLst>
              <a:ext uri="{FF2B5EF4-FFF2-40B4-BE49-F238E27FC236}">
                <a16:creationId xmlns:a16="http://schemas.microsoft.com/office/drawing/2014/main" id="{642D7FE6-A06B-0FBA-E15D-F2A5D46FF636}"/>
              </a:ext>
            </a:extLst>
          </p:cNvPr>
          <p:cNvPicPr>
            <a:picLocks noChangeAspect="1"/>
          </p:cNvPicPr>
          <p:nvPr/>
        </p:nvPicPr>
        <p:blipFill>
          <a:blip r:embed="rId3"/>
          <a:stretch>
            <a:fillRect/>
          </a:stretch>
        </p:blipFill>
        <p:spPr>
          <a:xfrm>
            <a:off x="0" y="2057400"/>
            <a:ext cx="9144000" cy="3615070"/>
          </a:xfrm>
          <a:prstGeom prst="rect">
            <a:avLst/>
          </a:prstGeom>
        </p:spPr>
      </p:pic>
    </p:spTree>
    <p:extLst>
      <p:ext uri="{BB962C8B-B14F-4D97-AF65-F5344CB8AC3E}">
        <p14:creationId xmlns:p14="http://schemas.microsoft.com/office/powerpoint/2010/main" val="6484212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23C51-0156-EA84-60C4-A4F0215E28CB}"/>
              </a:ext>
            </a:extLst>
          </p:cNvPr>
          <p:cNvSpPr>
            <a:spLocks noGrp="1"/>
          </p:cNvSpPr>
          <p:nvPr>
            <p:ph type="title"/>
          </p:nvPr>
        </p:nvSpPr>
        <p:spPr>
          <a:xfrm>
            <a:off x="0" y="160337"/>
            <a:ext cx="9067800" cy="982663"/>
          </a:xfrm>
        </p:spPr>
        <p:txBody>
          <a:bodyPr/>
          <a:lstStyle/>
          <a:p>
            <a:r>
              <a:rPr lang="en-US" sz="2800" dirty="0"/>
              <a:t>Monitor and Maintain Accurate Metrics and Detailed Tracking Information Related to eDiscovery</a:t>
            </a:r>
            <a:br>
              <a:rPr lang="en-US" dirty="0"/>
            </a:br>
            <a:endParaRPr lang="en-GB" dirty="0"/>
          </a:p>
        </p:txBody>
      </p:sp>
      <p:sp>
        <p:nvSpPr>
          <p:cNvPr id="3" name="Content Placeholder 2">
            <a:extLst>
              <a:ext uri="{FF2B5EF4-FFF2-40B4-BE49-F238E27FC236}">
                <a16:creationId xmlns:a16="http://schemas.microsoft.com/office/drawing/2014/main" id="{E160AF18-F6D5-961F-2CF2-EBF9D1C65D2F}"/>
              </a:ext>
            </a:extLst>
          </p:cNvPr>
          <p:cNvSpPr>
            <a:spLocks noGrp="1"/>
          </p:cNvSpPr>
          <p:nvPr>
            <p:ph idx="1"/>
          </p:nvPr>
        </p:nvSpPr>
        <p:spPr>
          <a:xfrm>
            <a:off x="-30804" y="1143000"/>
            <a:ext cx="9067800" cy="1828800"/>
          </a:xfrm>
        </p:spPr>
        <p:txBody>
          <a:bodyPr/>
          <a:lstStyle/>
          <a:p>
            <a:pPr algn="just"/>
            <a:r>
              <a:rPr lang="en-US" sz="2000" dirty="0">
                <a:latin typeface="Calibri" panose="020F0502020204030204" pitchFamily="34" charset="0"/>
                <a:ea typeface="Calibri" panose="020F0502020204030204" pitchFamily="34" charset="0"/>
                <a:cs typeface="Calibri" panose="020F0502020204030204" pitchFamily="34" charset="0"/>
              </a:rPr>
              <a:t>Monitoring and maintaining detailed tracking information and metrics associated with eDiscovery allows investigators to ensure the transparency, credibility, and effectiveness of the entire eDiscovery process</a:t>
            </a:r>
          </a:p>
          <a:p>
            <a:pPr marL="0" indent="0" algn="just">
              <a:buNone/>
            </a:pPr>
            <a:r>
              <a:rPr lang="en-US" sz="2000" b="1" dirty="0">
                <a:latin typeface="Calibri" panose="020F0502020204030204" pitchFamily="34" charset="0"/>
                <a:ea typeface="Calibri" panose="020F0502020204030204" pitchFamily="34" charset="0"/>
                <a:cs typeface="Calibri" panose="020F0502020204030204" pitchFamily="34" charset="0"/>
              </a:rPr>
              <a:t>Key Considerations to Monitor and Maintain Metrics, Tracking Information, and its Delivery Process:</a:t>
            </a:r>
          </a:p>
          <a:p>
            <a:endParaRPr lang="en-GB" dirty="0"/>
          </a:p>
        </p:txBody>
      </p:sp>
      <p:pic>
        <p:nvPicPr>
          <p:cNvPr id="7" name="Picture 6">
            <a:extLst>
              <a:ext uri="{FF2B5EF4-FFF2-40B4-BE49-F238E27FC236}">
                <a16:creationId xmlns:a16="http://schemas.microsoft.com/office/drawing/2014/main" id="{A437A713-CA94-4BD9-0E02-26058902E491}"/>
              </a:ext>
            </a:extLst>
          </p:cNvPr>
          <p:cNvPicPr>
            <a:picLocks noChangeAspect="1"/>
          </p:cNvPicPr>
          <p:nvPr/>
        </p:nvPicPr>
        <p:blipFill>
          <a:blip r:embed="rId3"/>
          <a:stretch>
            <a:fillRect/>
          </a:stretch>
        </p:blipFill>
        <p:spPr>
          <a:xfrm>
            <a:off x="107004" y="2819400"/>
            <a:ext cx="9036996" cy="2813538"/>
          </a:xfrm>
          <a:prstGeom prst="rect">
            <a:avLst/>
          </a:prstGeom>
        </p:spPr>
      </p:pic>
    </p:spTree>
    <p:extLst>
      <p:ext uri="{BB962C8B-B14F-4D97-AF65-F5344CB8AC3E}">
        <p14:creationId xmlns:p14="http://schemas.microsoft.com/office/powerpoint/2010/main" val="2245645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C57492-0582-CFEE-E254-54F78691A644}"/>
              </a:ext>
            </a:extLst>
          </p:cNvPr>
          <p:cNvSpPr>
            <a:spLocks noGrp="1"/>
          </p:cNvSpPr>
          <p:nvPr>
            <p:ph type="title"/>
          </p:nvPr>
        </p:nvSpPr>
        <p:spPr>
          <a:xfrm>
            <a:off x="228600" y="152400"/>
            <a:ext cx="8458200" cy="762000"/>
          </a:xfrm>
        </p:spPr>
        <p:txBody>
          <a:bodyPr/>
          <a:lstStyle/>
          <a:p>
            <a:r>
              <a:rPr lang="en-GB" dirty="0"/>
              <a:t>eDiscovery Collection Methodologies</a:t>
            </a:r>
            <a:br>
              <a:rPr lang="en-GB" dirty="0"/>
            </a:br>
            <a:endParaRPr lang="en-GB" dirty="0"/>
          </a:p>
        </p:txBody>
      </p:sp>
      <p:pic>
        <p:nvPicPr>
          <p:cNvPr id="7" name="Content Placeholder 6">
            <a:extLst>
              <a:ext uri="{FF2B5EF4-FFF2-40B4-BE49-F238E27FC236}">
                <a16:creationId xmlns:a16="http://schemas.microsoft.com/office/drawing/2014/main" id="{A5EDE5DC-767A-3A47-CD00-B1D5B706922C}"/>
              </a:ext>
            </a:extLst>
          </p:cNvPr>
          <p:cNvPicPr>
            <a:picLocks noGrp="1" noChangeAspect="1"/>
          </p:cNvPicPr>
          <p:nvPr>
            <p:ph idx="1"/>
          </p:nvPr>
        </p:nvPicPr>
        <p:blipFill>
          <a:blip r:embed="rId3"/>
          <a:stretch>
            <a:fillRect/>
          </a:stretch>
        </p:blipFill>
        <p:spPr>
          <a:xfrm>
            <a:off x="106096" y="1085618"/>
            <a:ext cx="8969674" cy="4476982"/>
          </a:xfrm>
        </p:spPr>
      </p:pic>
    </p:spTree>
    <p:extLst>
      <p:ext uri="{BB962C8B-B14F-4D97-AF65-F5344CB8AC3E}">
        <p14:creationId xmlns:p14="http://schemas.microsoft.com/office/powerpoint/2010/main" val="3508593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A73E7-8A8B-FBDA-05B6-3A459006542A}"/>
              </a:ext>
            </a:extLst>
          </p:cNvPr>
          <p:cNvSpPr>
            <a:spLocks noGrp="1"/>
          </p:cNvSpPr>
          <p:nvPr>
            <p:ph type="title"/>
          </p:nvPr>
        </p:nvSpPr>
        <p:spPr>
          <a:xfrm>
            <a:off x="381000" y="92075"/>
            <a:ext cx="8229600" cy="517525"/>
          </a:xfrm>
        </p:spPr>
        <p:txBody>
          <a:bodyPr/>
          <a:lstStyle/>
          <a:p>
            <a:r>
              <a:rPr lang="en-GB" dirty="0"/>
              <a:t>Best Practices for eDiscovery </a:t>
            </a:r>
          </a:p>
        </p:txBody>
      </p:sp>
      <p:sp>
        <p:nvSpPr>
          <p:cNvPr id="3" name="Content Placeholder 2">
            <a:extLst>
              <a:ext uri="{FF2B5EF4-FFF2-40B4-BE49-F238E27FC236}">
                <a16:creationId xmlns:a16="http://schemas.microsoft.com/office/drawing/2014/main" id="{930FD780-D480-1EFE-3474-7FB50A93849A}"/>
              </a:ext>
            </a:extLst>
          </p:cNvPr>
          <p:cNvSpPr>
            <a:spLocks noGrp="1"/>
          </p:cNvSpPr>
          <p:nvPr>
            <p:ph idx="1"/>
          </p:nvPr>
        </p:nvSpPr>
        <p:spPr>
          <a:xfrm>
            <a:off x="152400" y="685800"/>
            <a:ext cx="8839200" cy="5181600"/>
          </a:xfrm>
        </p:spPr>
        <p:txBody>
          <a:bodyPr/>
          <a:lstStyle/>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Select the right technology for data collection to ensure that only relevant data are targeted</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Ensure that only the data required for longer periods are kept and destroyed after use</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Track the organization’s legal history to identify sources for legal hold and data retention</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Properly label the documents and link relevant emails/attachments to the project</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Limit the number of custodians and exclude duplicate custodians</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Reduce the volume of data using suitable review platforms or data reduction techniques</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Ensure that a secure chain of custody is maintained throughout the eDiscovery process</a:t>
            </a:r>
          </a:p>
          <a:p>
            <a:pPr marL="457200" indent="-457200" algn="just">
              <a:buFont typeface="+mj-lt"/>
              <a:buAutoNum type="arabicPeriod"/>
            </a:pPr>
            <a:r>
              <a:rPr lang="en-US" sz="2000" dirty="0">
                <a:latin typeface="Calibri" panose="020F0502020204030204" pitchFamily="34" charset="0"/>
                <a:ea typeface="Calibri" panose="020F0502020204030204" pitchFamily="34" charset="0"/>
                <a:cs typeface="Calibri" panose="020F0502020204030204" pitchFamily="34" charset="0"/>
              </a:rPr>
              <a:t>Map the data to identify custodians and perform data topology mapping to know where data are located</a:t>
            </a:r>
          </a:p>
          <a:p>
            <a:pPr marL="457200" indent="-457200" algn="just">
              <a:buFont typeface="+mj-lt"/>
              <a:buAutoNum type="arabicPeriod"/>
            </a:pPr>
            <a:endParaRPr lang="en-US" sz="2200" dirty="0">
              <a:latin typeface="Calibri" panose="020F0502020204030204" pitchFamily="34" charset="0"/>
              <a:ea typeface="Calibri" panose="020F0502020204030204" pitchFamily="34" charset="0"/>
              <a:cs typeface="Calibri" panose="020F0502020204030204" pitchFamily="34" charset="0"/>
            </a:endParaRPr>
          </a:p>
          <a:p>
            <a:endParaRPr lang="en-US" dirty="0"/>
          </a:p>
          <a:p>
            <a:endParaRPr lang="en-GB" dirty="0"/>
          </a:p>
        </p:txBody>
      </p:sp>
    </p:spTree>
    <p:extLst>
      <p:ext uri="{BB962C8B-B14F-4D97-AF65-F5344CB8AC3E}">
        <p14:creationId xmlns:p14="http://schemas.microsoft.com/office/powerpoint/2010/main" val="3563660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BE6FF-7ED3-7580-2ECD-20ADE64547AE}"/>
              </a:ext>
            </a:extLst>
          </p:cNvPr>
          <p:cNvSpPr>
            <a:spLocks noGrp="1"/>
          </p:cNvSpPr>
          <p:nvPr>
            <p:ph type="title"/>
          </p:nvPr>
        </p:nvSpPr>
        <p:spPr>
          <a:xfrm>
            <a:off x="457200" y="274638"/>
            <a:ext cx="8229600" cy="715962"/>
          </a:xfrm>
        </p:spPr>
        <p:txBody>
          <a:bodyPr/>
          <a:lstStyle/>
          <a:p>
            <a:r>
              <a:rPr lang="en-GB" dirty="0"/>
              <a:t>eDiscovery Tools </a:t>
            </a:r>
          </a:p>
        </p:txBody>
      </p:sp>
      <p:sp>
        <p:nvSpPr>
          <p:cNvPr id="3" name="Content Placeholder 2">
            <a:extLst>
              <a:ext uri="{FF2B5EF4-FFF2-40B4-BE49-F238E27FC236}">
                <a16:creationId xmlns:a16="http://schemas.microsoft.com/office/drawing/2014/main" id="{5241E08F-A82E-245E-AD69-E354CFD2EE35}"/>
              </a:ext>
            </a:extLst>
          </p:cNvPr>
          <p:cNvSpPr>
            <a:spLocks noGrp="1"/>
          </p:cNvSpPr>
          <p:nvPr>
            <p:ph idx="1"/>
          </p:nvPr>
        </p:nvSpPr>
        <p:spPr>
          <a:xfrm>
            <a:off x="152400" y="1280318"/>
            <a:ext cx="8839200" cy="4297363"/>
          </a:xfrm>
        </p:spPr>
        <p:txBody>
          <a:bodyPr/>
          <a:lstStyle/>
          <a:p>
            <a:pPr algn="just"/>
            <a:r>
              <a:rPr lang="en-GB" dirty="0" err="1">
                <a:latin typeface="Calibri" panose="020F0502020204030204" pitchFamily="34" charset="0"/>
                <a:ea typeface="Calibri" panose="020F0502020204030204" pitchFamily="34" charset="0"/>
                <a:cs typeface="Calibri" panose="020F0502020204030204" pitchFamily="34" charset="0"/>
              </a:rPr>
              <a:t>Intella</a:t>
            </a:r>
            <a:r>
              <a:rPr lang="en-GB" dirty="0">
                <a:latin typeface="Calibri" panose="020F0502020204030204" pitchFamily="34" charset="0"/>
                <a:ea typeface="Calibri" panose="020F0502020204030204" pitchFamily="34" charset="0"/>
                <a:cs typeface="Calibri" panose="020F0502020204030204" pitchFamily="34" charset="0"/>
              </a:rPr>
              <a:t> Pro (https://www.vound-software.com )</a:t>
            </a:r>
          </a:p>
          <a:p>
            <a:pPr lvl="1" algn="just"/>
            <a:r>
              <a:rPr lang="en-US" dirty="0">
                <a:latin typeface="Calibri" panose="020F0502020204030204" pitchFamily="34" charset="0"/>
                <a:ea typeface="Calibri" panose="020F0502020204030204" pitchFamily="34" charset="0"/>
                <a:cs typeface="Calibri" panose="020F0502020204030204" pitchFamily="34" charset="0"/>
              </a:rPr>
              <a:t>An eDiscovery tool that allows investigators or legal professionals to search, process, filter, and produce large amounts of ESI (above 250 Gigabytes)</a:t>
            </a:r>
          </a:p>
          <a:p>
            <a:endParaRPr lang="en-GB" dirty="0">
              <a:latin typeface="Calibri" panose="020F0502020204030204" pitchFamily="34" charset="0"/>
              <a:ea typeface="Calibri" panose="020F0502020204030204" pitchFamily="34" charset="0"/>
              <a:cs typeface="Calibri" panose="020F0502020204030204" pitchFamily="34" charset="0"/>
            </a:endParaRPr>
          </a:p>
          <a:p>
            <a:r>
              <a:rPr lang="en-GB" dirty="0">
                <a:latin typeface="Calibri" panose="020F0502020204030204" pitchFamily="34" charset="0"/>
                <a:ea typeface="Calibri" panose="020F0502020204030204" pitchFamily="34" charset="0"/>
                <a:cs typeface="Calibri" panose="020F0502020204030204" pitchFamily="34" charset="0"/>
              </a:rPr>
              <a:t>Other eDiscovery Tools:</a:t>
            </a:r>
          </a:p>
          <a:p>
            <a:pPr lvl="1"/>
            <a:r>
              <a:rPr lang="en-GB" dirty="0">
                <a:latin typeface="Calibri" panose="020F0502020204030204" pitchFamily="34" charset="0"/>
                <a:ea typeface="Calibri" panose="020F0502020204030204" pitchFamily="34" charset="0"/>
                <a:cs typeface="Calibri" panose="020F0502020204030204" pitchFamily="34" charset="0"/>
              </a:rPr>
              <a:t>Logikcull (https://www.logikcull.com) </a:t>
            </a:r>
          </a:p>
          <a:p>
            <a:pPr lvl="1"/>
            <a:r>
              <a:rPr lang="fr-FR" dirty="0" err="1">
                <a:latin typeface="Calibri" panose="020F0502020204030204" pitchFamily="34" charset="0"/>
                <a:ea typeface="Calibri" panose="020F0502020204030204" pitchFamily="34" charset="0"/>
                <a:cs typeface="Calibri" panose="020F0502020204030204" pitchFamily="34" charset="0"/>
              </a:rPr>
              <a:t>Nuix</a:t>
            </a:r>
            <a:r>
              <a:rPr lang="fr-FR" dirty="0">
                <a:latin typeface="Calibri" panose="020F0502020204030204" pitchFamily="34" charset="0"/>
                <a:ea typeface="Calibri" panose="020F0502020204030204" pitchFamily="34" charset="0"/>
                <a:cs typeface="Calibri" panose="020F0502020204030204" pitchFamily="34" charset="0"/>
              </a:rPr>
              <a:t> (https://www.nuix.com) </a:t>
            </a:r>
            <a:endParaRPr lang="en-GB" dirty="0">
              <a:latin typeface="Calibri" panose="020F0502020204030204" pitchFamily="34" charset="0"/>
              <a:ea typeface="Calibri" panose="020F0502020204030204" pitchFamily="34" charset="0"/>
              <a:cs typeface="Calibri" panose="020F0502020204030204" pitchFamily="34" charset="0"/>
            </a:endParaRPr>
          </a:p>
          <a:p>
            <a:pPr lvl="1"/>
            <a:r>
              <a:rPr lang="en-US" dirty="0" err="1">
                <a:latin typeface="Calibri" panose="020F0502020204030204" pitchFamily="34" charset="0"/>
                <a:ea typeface="Calibri" panose="020F0502020204030204" pitchFamily="34" charset="0"/>
                <a:cs typeface="Calibri" panose="020F0502020204030204" pitchFamily="34" charset="0"/>
              </a:rPr>
              <a:t>Nextpoint</a:t>
            </a:r>
            <a:r>
              <a:rPr lang="en-US" dirty="0">
                <a:latin typeface="Calibri" panose="020F0502020204030204" pitchFamily="34" charset="0"/>
                <a:ea typeface="Calibri" panose="020F0502020204030204" pitchFamily="34" charset="0"/>
                <a:cs typeface="Calibri" panose="020F0502020204030204" pitchFamily="34" charset="0"/>
              </a:rPr>
              <a:t> (https://www.nextpoint.com)</a:t>
            </a:r>
          </a:p>
          <a:p>
            <a:pPr lvl="1"/>
            <a:r>
              <a:rPr lang="en-GB" dirty="0" err="1">
                <a:latin typeface="Calibri" panose="020F0502020204030204" pitchFamily="34" charset="0"/>
                <a:ea typeface="Calibri" panose="020F0502020204030204" pitchFamily="34" charset="0"/>
                <a:cs typeface="Calibri" panose="020F0502020204030204" pitchFamily="34" charset="0"/>
              </a:rPr>
              <a:t>RelativityOne</a:t>
            </a:r>
            <a:r>
              <a:rPr lang="en-GB" dirty="0">
                <a:latin typeface="Calibri" panose="020F0502020204030204" pitchFamily="34" charset="0"/>
                <a:ea typeface="Calibri" panose="020F0502020204030204" pitchFamily="34" charset="0"/>
                <a:cs typeface="Calibri" panose="020F0502020204030204" pitchFamily="34" charset="0"/>
              </a:rPr>
              <a:t> (https://www.relativity.com)</a:t>
            </a:r>
          </a:p>
          <a:p>
            <a:pPr lvl="1"/>
            <a:r>
              <a:rPr lang="en-GB" dirty="0">
                <a:latin typeface="Calibri" panose="020F0502020204030204" pitchFamily="34" charset="0"/>
                <a:ea typeface="Calibri" panose="020F0502020204030204" pitchFamily="34" charset="0"/>
                <a:cs typeface="Calibri" panose="020F0502020204030204" pitchFamily="34" charset="0"/>
              </a:rPr>
              <a:t>DISCO </a:t>
            </a:r>
            <a:r>
              <a:rPr lang="en-GB" dirty="0" err="1">
                <a:latin typeface="Calibri" panose="020F0502020204030204" pitchFamily="34" charset="0"/>
                <a:ea typeface="Calibri" panose="020F0502020204030204" pitchFamily="34" charset="0"/>
                <a:cs typeface="Calibri" panose="020F0502020204030204" pitchFamily="34" charset="0"/>
              </a:rPr>
              <a:t>Ediscovery</a:t>
            </a:r>
            <a:r>
              <a:rPr lang="en-GB" dirty="0">
                <a:latin typeface="Calibri" panose="020F0502020204030204" pitchFamily="34" charset="0"/>
                <a:ea typeface="Calibri" panose="020F0502020204030204" pitchFamily="34" charset="0"/>
                <a:cs typeface="Calibri" panose="020F0502020204030204" pitchFamily="34" charset="0"/>
              </a:rPr>
              <a:t> (https://www.csdisco.com)</a:t>
            </a:r>
          </a:p>
        </p:txBody>
      </p:sp>
    </p:spTree>
    <p:extLst>
      <p:ext uri="{BB962C8B-B14F-4D97-AF65-F5344CB8AC3E}">
        <p14:creationId xmlns:p14="http://schemas.microsoft.com/office/powerpoint/2010/main" val="33222737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FCC2FC-8D57-B126-4CE3-53320BEFF1C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EA6A7F-DB10-5EE3-0FBA-DB993004B112}"/>
              </a:ext>
            </a:extLst>
          </p:cNvPr>
          <p:cNvSpPr>
            <a:spLocks noGrp="1"/>
          </p:cNvSpPr>
          <p:nvPr>
            <p:ph type="title"/>
          </p:nvPr>
        </p:nvSpPr>
        <p:spPr>
          <a:xfrm>
            <a:off x="457200" y="274638"/>
            <a:ext cx="8229600" cy="639762"/>
          </a:xfrm>
        </p:spPr>
        <p:txBody>
          <a:bodyPr/>
          <a:lstStyle/>
          <a:p>
            <a:r>
              <a:rPr lang="en-GB" dirty="0"/>
              <a:t>How much do you remember?</a:t>
            </a:r>
          </a:p>
        </p:txBody>
      </p:sp>
      <p:sp>
        <p:nvSpPr>
          <p:cNvPr id="5" name="Slide Number Placeholder 4">
            <a:extLst>
              <a:ext uri="{FF2B5EF4-FFF2-40B4-BE49-F238E27FC236}">
                <a16:creationId xmlns:a16="http://schemas.microsoft.com/office/drawing/2014/main" id="{FAAB763D-BCBF-6AD2-EBA1-29E4EB9DDDCE}"/>
              </a:ext>
            </a:extLst>
          </p:cNvPr>
          <p:cNvSpPr>
            <a:spLocks noGrp="1"/>
          </p:cNvSpPr>
          <p:nvPr>
            <p:ph type="sldNum" sz="quarter" idx="11"/>
          </p:nvPr>
        </p:nvSpPr>
        <p:spPr bwMode="auto">
          <a:xfrm>
            <a:off x="6553200" y="6534150"/>
            <a:ext cx="2133600" cy="3238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defPPr>
              <a:defRPr lang="en-US"/>
            </a:defPPr>
            <a:lvl1pPr algn="r" rtl="0" eaLnBrk="1" fontAlgn="base" hangingPunct="1">
              <a:spcBef>
                <a:spcPct val="0"/>
              </a:spcBef>
              <a:spcAft>
                <a:spcPct val="0"/>
              </a:spcAft>
              <a:defRPr sz="1400" kern="1200">
                <a:solidFill>
                  <a:schemeClr val="tx1"/>
                </a:solidFill>
                <a:latin typeface="Comic Sans MS" panose="030F0702030302020204" pitchFamily="66"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D59D80DC-CCE6-46FA-83FF-07FBF6FF2C7D}" type="slidenum">
              <a:rPr lang="en-US" altLang="en-US" smtClean="0"/>
              <a:pPr>
                <a:defRPr/>
              </a:pPr>
              <a:t>19</a:t>
            </a:fld>
            <a:endParaRPr lang="en-US" altLang="en-US"/>
          </a:p>
        </p:txBody>
      </p:sp>
      <p:pic>
        <p:nvPicPr>
          <p:cNvPr id="6" name="Content Placeholder 5">
            <a:extLst>
              <a:ext uri="{FF2B5EF4-FFF2-40B4-BE49-F238E27FC236}">
                <a16:creationId xmlns:a16="http://schemas.microsoft.com/office/drawing/2014/main" id="{DFE78DCE-7269-6D87-7EF2-14DF85A3991C}"/>
              </a:ext>
            </a:extLst>
          </p:cNvPr>
          <p:cNvPicPr>
            <a:picLocks noGrp="1" noChangeAspect="1"/>
          </p:cNvPicPr>
          <p:nvPr>
            <p:ph idx="1"/>
          </p:nvPr>
        </p:nvPicPr>
        <p:blipFill>
          <a:blip r:embed="rId2"/>
          <a:stretch>
            <a:fillRect/>
          </a:stretch>
        </p:blipFill>
        <p:spPr bwMode="auto">
          <a:xfrm>
            <a:off x="381000" y="1295400"/>
            <a:ext cx="3337624" cy="426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a:extLst>
              <a:ext uri="{FF2B5EF4-FFF2-40B4-BE49-F238E27FC236}">
                <a16:creationId xmlns:a16="http://schemas.microsoft.com/office/drawing/2014/main" id="{7AB25922-201F-82D2-F556-68D0F937E8EA}"/>
              </a:ext>
            </a:extLst>
          </p:cNvPr>
          <p:cNvSpPr txBox="1"/>
          <p:nvPr/>
        </p:nvSpPr>
        <p:spPr>
          <a:xfrm>
            <a:off x="4101164" y="2753174"/>
            <a:ext cx="4890436" cy="646331"/>
          </a:xfrm>
          <a:prstGeom prst="rect">
            <a:avLst/>
          </a:prstGeom>
          <a:noFill/>
        </p:spPr>
        <p:txBody>
          <a:bodyPr wrap="square">
            <a:spAutoFit/>
          </a:bodyPr>
          <a:lstStyle/>
          <a:p>
            <a:r>
              <a:rPr lang="en-GB" dirty="0"/>
              <a:t>https://uwtsd.display.vevox.com#/present/874633/67HUSD85R08ZMXCSFZ91</a:t>
            </a:r>
          </a:p>
        </p:txBody>
      </p:sp>
    </p:spTree>
    <p:extLst>
      <p:ext uri="{BB962C8B-B14F-4D97-AF65-F5344CB8AC3E}">
        <p14:creationId xmlns:p14="http://schemas.microsoft.com/office/powerpoint/2010/main" val="37727799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7" name="Slide Number Placeholder 4">
            <a:extLst>
              <a:ext uri="{FF2B5EF4-FFF2-40B4-BE49-F238E27FC236}">
                <a16:creationId xmlns:a16="http://schemas.microsoft.com/office/drawing/2014/main" id="{DB1E873D-5669-4947-892A-D0F25B2444E7}"/>
              </a:ext>
            </a:extLst>
          </p:cNvPr>
          <p:cNvSpPr>
            <a:spLocks noGrp="1"/>
          </p:cNvSpPr>
          <p:nvPr>
            <p:ph type="sldNum" sz="quarter" idx="11"/>
          </p:nvPr>
        </p:nvSpPr>
        <p:spPr bwMode="auto">
          <a:xfrm>
            <a:off x="6553200" y="6534150"/>
            <a:ext cx="2133600" cy="323850"/>
          </a:xfrm>
          <a:prstGeom prst="rect">
            <a:avLst/>
          </a:prstGeom>
          <a:noFill/>
          <a:ln w="9525">
            <a:noFill/>
            <a:miter lim="800000"/>
            <a:headEnd/>
            <a:tailEnd/>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defPPr>
              <a:defRPr lang="en-US"/>
            </a:defPPr>
            <a:lvl1pPr algn="r" rtl="0" eaLnBrk="1" fontAlgn="base" hangingPunct="1">
              <a:spcBef>
                <a:spcPct val="0"/>
              </a:spcBef>
              <a:spcAft>
                <a:spcPct val="0"/>
              </a:spcAft>
              <a:defRPr sz="1400" kern="1200">
                <a:solidFill>
                  <a:schemeClr val="tx1"/>
                </a:solidFill>
                <a:latin typeface="Comic Sans MS" panose="030F0702030302020204" pitchFamily="66"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spcBef>
                <a:spcPct val="0"/>
              </a:spcBef>
              <a:buFontTx/>
              <a:buNone/>
              <a:defRPr/>
            </a:pPr>
            <a:fld id="{D59D80DC-CCE6-46FA-83FF-07FBF6FF2C7D}" type="slidenum">
              <a:rPr lang="en-US" altLang="en-US" smtClean="0"/>
              <a:pPr>
                <a:spcBef>
                  <a:spcPct val="0"/>
                </a:spcBef>
                <a:buFontTx/>
                <a:buNone/>
                <a:defRPr/>
              </a:pPr>
              <a:t>20</a:t>
            </a:fld>
            <a:endParaRPr lang="en-US" altLang="en-US" sz="1400"/>
          </a:p>
        </p:txBody>
      </p:sp>
      <p:sp>
        <p:nvSpPr>
          <p:cNvPr id="47108" name="Title 1">
            <a:extLst>
              <a:ext uri="{FF2B5EF4-FFF2-40B4-BE49-F238E27FC236}">
                <a16:creationId xmlns:a16="http://schemas.microsoft.com/office/drawing/2014/main" id="{46594632-1DFE-455B-8F70-96726AE1F71F}"/>
              </a:ext>
            </a:extLst>
          </p:cNvPr>
          <p:cNvSpPr>
            <a:spLocks noGrp="1"/>
          </p:cNvSpPr>
          <p:nvPr>
            <p:ph type="title"/>
          </p:nvPr>
        </p:nvSpPr>
        <p:spPr bwMode="auto">
          <a:xfrm>
            <a:off x="742950" y="2217738"/>
            <a:ext cx="8042275" cy="13366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r>
              <a:rPr lang="en-GB" altLang="en-US"/>
              <a:t>Questions?</a:t>
            </a:r>
            <a:endParaRPr lang="en-US"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7C71D-F721-4AB4-8BAE-64F1FF0E9BA6}"/>
              </a:ext>
            </a:extLst>
          </p:cNvPr>
          <p:cNvSpPr>
            <a:spLocks noGrp="1"/>
          </p:cNvSpPr>
          <p:nvPr>
            <p:ph type="title"/>
          </p:nvPr>
        </p:nvSpPr>
        <p:spPr>
          <a:xfrm>
            <a:off x="435429" y="-25021"/>
            <a:ext cx="8229600" cy="563562"/>
          </a:xfrm>
        </p:spPr>
        <p:txBody>
          <a:bodyPr/>
          <a:lstStyle/>
          <a:p>
            <a:r>
              <a:rPr lang="en-GB" dirty="0"/>
              <a:t>References</a:t>
            </a:r>
          </a:p>
        </p:txBody>
      </p:sp>
      <p:sp>
        <p:nvSpPr>
          <p:cNvPr id="3" name="Content Placeholder 2">
            <a:extLst>
              <a:ext uri="{FF2B5EF4-FFF2-40B4-BE49-F238E27FC236}">
                <a16:creationId xmlns:a16="http://schemas.microsoft.com/office/drawing/2014/main" id="{4A7D3B60-BFD1-4898-BE8D-E444DA89F47F}"/>
              </a:ext>
            </a:extLst>
          </p:cNvPr>
          <p:cNvSpPr>
            <a:spLocks noGrp="1"/>
          </p:cNvSpPr>
          <p:nvPr>
            <p:ph idx="1"/>
          </p:nvPr>
        </p:nvSpPr>
        <p:spPr>
          <a:xfrm>
            <a:off x="87085" y="538541"/>
            <a:ext cx="8969829" cy="6167059"/>
          </a:xfrm>
        </p:spPr>
        <p:txBody>
          <a:bodyPr/>
          <a:lstStyle/>
          <a:p>
            <a:r>
              <a:rPr lang="en-GB" sz="1600" dirty="0"/>
              <a:t>National Institute of Standards and Technology (NIST). Guide to Integrating Forensic Techniques into Incident Response (SP 800-86).</a:t>
            </a:r>
          </a:p>
          <a:p>
            <a:r>
              <a:rPr lang="en-GB" sz="1600" dirty="0"/>
              <a:t>https://csrc.nist.gov/publications/detail/sp/800-86/final</a:t>
            </a:r>
          </a:p>
          <a:p>
            <a:r>
              <a:rPr lang="en-GB" sz="1600" dirty="0"/>
              <a:t>National Institute of Standards and Technology (NIST). Secure Hash Standard (FIPS 180-4).</a:t>
            </a:r>
          </a:p>
          <a:p>
            <a:r>
              <a:rPr lang="en-GB" sz="1600" dirty="0"/>
              <a:t>https://csrc.nist.gov/publications/detail/fips/180/4/final</a:t>
            </a:r>
          </a:p>
          <a:p>
            <a:r>
              <a:rPr lang="en-GB" sz="1600" dirty="0"/>
              <a:t>National Police Chiefs’ Council (NPCC). Digital Forensics Guidance.</a:t>
            </a:r>
          </a:p>
          <a:p>
            <a:r>
              <a:rPr lang="en-GB" sz="1600" dirty="0"/>
              <a:t>https://www.college.police.uk/guidance/digital-forensics</a:t>
            </a:r>
          </a:p>
          <a:p>
            <a:r>
              <a:rPr lang="en-GB" sz="1600" dirty="0"/>
              <a:t>EC-Council. Computer Hacking Forensic Investigator (CHFI).</a:t>
            </a:r>
          </a:p>
          <a:p>
            <a:r>
              <a:rPr lang="en-GB" sz="1600" dirty="0"/>
              <a:t>https://www.ec-council.org/train-certify/chfi/</a:t>
            </a:r>
          </a:p>
          <a:p>
            <a:r>
              <a:rPr lang="en-GB" sz="1600" dirty="0"/>
              <a:t>Exterro. FTK® Digital Forensics Platform.</a:t>
            </a:r>
          </a:p>
          <a:p>
            <a:r>
              <a:rPr lang="en-GB" sz="1600" dirty="0"/>
              <a:t>https://www.exterro.com/ftk-digital-forensics</a:t>
            </a:r>
          </a:p>
          <a:p>
            <a:r>
              <a:rPr lang="en-GB" sz="1600" dirty="0"/>
              <a:t>Electronic Discovery Reference Model (EDRM).</a:t>
            </a:r>
          </a:p>
          <a:p>
            <a:r>
              <a:rPr lang="en-GB" sz="1600" dirty="0"/>
              <a:t>https://edrm.net</a:t>
            </a:r>
          </a:p>
          <a:p>
            <a:r>
              <a:rPr lang="en-GB" sz="1400" dirty="0"/>
              <a:t>Computer Hacking Forensic Investigator (CHFI) – EC Council certified</a:t>
            </a:r>
          </a:p>
          <a:p>
            <a:r>
              <a:rPr lang="en-GB" sz="1400" i="1" dirty="0"/>
              <a:t>System Forensics, Investigation and Response, Third Edition </a:t>
            </a:r>
            <a:r>
              <a:rPr lang="en-GB" sz="1400" dirty="0"/>
              <a:t>by Chuck </a:t>
            </a:r>
            <a:r>
              <a:rPr lang="en-GB" sz="1400" dirty="0" err="1"/>
              <a:t>Easttom</a:t>
            </a:r>
            <a:r>
              <a:rPr lang="en-GB" sz="1400" dirty="0"/>
              <a:t>. ISBN: 978-1-284-12184-1 Paperback 400 pages ● © 2019</a:t>
            </a:r>
          </a:p>
          <a:p>
            <a:r>
              <a:rPr lang="en-GB" sz="1400" dirty="0"/>
              <a:t>Computer Forensics,  Cybercriminals, Laws, and Evidence, Second edition by Marie-Helen Maras. ISBN: 978-1-4496-9222-3 © 2015.</a:t>
            </a:r>
          </a:p>
        </p:txBody>
      </p:sp>
    </p:spTree>
    <p:extLst>
      <p:ext uri="{BB962C8B-B14F-4D97-AF65-F5344CB8AC3E}">
        <p14:creationId xmlns:p14="http://schemas.microsoft.com/office/powerpoint/2010/main" val="55585799"/>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Comic Sans MS"/>
        <a:ea typeface=""/>
        <a:cs typeface=""/>
      </a:majorFont>
      <a:minorFont>
        <a:latin typeface="Comic Sans MS"/>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Arial" charset="0"/>
          </a:defRPr>
        </a:defPPr>
      </a:lst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Pages>28</Pages>
  <Words>4568</Words>
  <Application>Microsoft Office PowerPoint</Application>
  <PresentationFormat>On-screen Show (4:3)</PresentationFormat>
  <Paragraphs>307</Paragraphs>
  <Slides>21</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Calibri</vt:lpstr>
      <vt:lpstr>Comic Sans MS</vt:lpstr>
      <vt:lpstr>Symbol</vt:lpstr>
      <vt:lpstr>Times New Roman</vt:lpstr>
      <vt:lpstr>Wingdings</vt:lpstr>
      <vt:lpstr>Default Design</vt:lpstr>
      <vt:lpstr>PowerPoint Presentation</vt:lpstr>
      <vt:lpstr>Data Acquisition and Duplication</vt:lpstr>
      <vt:lpstr>Understanding Data Acquisition </vt:lpstr>
      <vt:lpstr>Categories of Data Acquisition</vt:lpstr>
      <vt:lpstr>Live Acquisition </vt:lpstr>
      <vt:lpstr>Order of Volatility </vt:lpstr>
      <vt:lpstr>Dead Acquisition </vt:lpstr>
      <vt:lpstr>Rules of Thumb for Data Acquisition </vt:lpstr>
      <vt:lpstr>Types of Data Acquisition </vt:lpstr>
      <vt:lpstr>Types of Data Acquisition </vt:lpstr>
      <vt:lpstr>Case Group Discussion </vt:lpstr>
      <vt:lpstr>Determine Data Acquisition Formats </vt:lpstr>
      <vt:lpstr>eDiscovery </vt:lpstr>
      <vt:lpstr>Electronic Discovery Reference Model (EDRM) Cycle </vt:lpstr>
      <vt:lpstr>Monitor and Maintain Accurate Metrics and Detailed Tracking Information Related to eDiscovery </vt:lpstr>
      <vt:lpstr>eDiscovery Collection Methodologies </vt:lpstr>
      <vt:lpstr>Best Practices for eDiscovery </vt:lpstr>
      <vt:lpstr>eDiscovery Tools </vt:lpstr>
      <vt:lpstr>How much do you remember?</vt:lpstr>
      <vt:lpstr>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2012-01-13T14:50:56Z</dcterms:created>
  <dcterms:modified xsi:type="dcterms:W3CDTF">2026-02-16T17:50:44Z</dcterms:modified>
</cp:coreProperties>
</file>