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13.xml"/>
  <Override ContentType="application/vnd.openxmlformats-officedocument.presentationml.notesSlide+xml" PartName="/ppt/notesSlides/notesSlide14.xml"/>
  <Override ContentType="application/vnd.openxmlformats-officedocument.presentationml.notesSlide+xml" PartName="/ppt/notesSlides/notesSlide15.xml"/>
  <Override ContentType="application/vnd.openxmlformats-officedocument.presentationml.notesSlide+xml" PartName="/ppt/notesSlides/notesSlide16.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22"/>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Lst>
  <p:sldSz cx="18288000" cy="10287000"/>
  <p:notesSz cx="6858000" cy="9144000"/>
  <p:embeddedFontLst>
    <p:embeddedFont>
      <p:font typeface="Arial Bold" charset="1" panose="020B0704020202020204"/>
      <p:regular r:id="rId25"/>
    </p:embeddedFont>
    <p:embeddedFont>
      <p:font typeface="Arial Italics" charset="1" panose="020B0604020202090204"/>
      <p:regular r:id="rId26"/>
    </p:embeddedFont>
    <p:embeddedFont>
      <p:font typeface="Arial" charset="1" panose="020B0604020202020204"/>
      <p:regular r:id="rId27"/>
    </p:embeddedFont>
    <p:embeddedFont>
      <p:font typeface="Playfair Display Bold" charset="1" panose="00000000000000000000"/>
      <p:regular r:id="rId34"/>
    </p:embeddedFont>
    <p:embeddedFont>
      <p:font typeface="Inter Light" charset="1" panose="02000503000000020004"/>
      <p:regular r:id="rId3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notesMasters/notesMaster1.xml" Type="http://schemas.openxmlformats.org/officeDocument/2006/relationships/notesMaster"/><Relationship Id="rId23" Target="theme/theme2.xml" Type="http://schemas.openxmlformats.org/officeDocument/2006/relationships/theme"/><Relationship Id="rId24" Target="notesSlides/notesSlide1.xml" Type="http://schemas.openxmlformats.org/officeDocument/2006/relationships/notesSlide"/><Relationship Id="rId25" Target="fonts/font25.fntdata" Type="http://schemas.openxmlformats.org/officeDocument/2006/relationships/font"/><Relationship Id="rId26" Target="fonts/font26.fntdata" Type="http://schemas.openxmlformats.org/officeDocument/2006/relationships/font"/><Relationship Id="rId27" Target="fonts/font27.fntdata" Type="http://schemas.openxmlformats.org/officeDocument/2006/relationships/font"/><Relationship Id="rId28" Target="notesSlides/notesSlide2.xml" Type="http://schemas.openxmlformats.org/officeDocument/2006/relationships/notesSlide"/><Relationship Id="rId29" Target="notesSlides/notesSlide3.xml" Type="http://schemas.openxmlformats.org/officeDocument/2006/relationships/notesSlide"/><Relationship Id="rId3" Target="viewProps.xml" Type="http://schemas.openxmlformats.org/officeDocument/2006/relationships/viewProps"/><Relationship Id="rId30" Target="notesSlides/notesSlide4.xml" Type="http://schemas.openxmlformats.org/officeDocument/2006/relationships/notesSlide"/><Relationship Id="rId31" Target="notesSlides/notesSlide5.xml" Type="http://schemas.openxmlformats.org/officeDocument/2006/relationships/notesSlide"/><Relationship Id="rId32" Target="notesSlides/notesSlide6.xml" Type="http://schemas.openxmlformats.org/officeDocument/2006/relationships/notesSlide"/><Relationship Id="rId33" Target="notesSlides/notesSlide7.xml" Type="http://schemas.openxmlformats.org/officeDocument/2006/relationships/notesSlide"/><Relationship Id="rId34" Target="fonts/font34.fntdata" Type="http://schemas.openxmlformats.org/officeDocument/2006/relationships/font"/><Relationship Id="rId35" Target="fonts/font35.fntdata" Type="http://schemas.openxmlformats.org/officeDocument/2006/relationships/font"/><Relationship Id="rId36" Target="notesSlides/notesSlide8.xml" Type="http://schemas.openxmlformats.org/officeDocument/2006/relationships/notesSlide"/><Relationship Id="rId37" Target="notesSlides/notesSlide9.xml" Type="http://schemas.openxmlformats.org/officeDocument/2006/relationships/notesSlide"/><Relationship Id="rId38" Target="notesSlides/notesSlide10.xml" Type="http://schemas.openxmlformats.org/officeDocument/2006/relationships/notesSlide"/><Relationship Id="rId39" Target="notesSlides/notesSlide11.xml" Type="http://schemas.openxmlformats.org/officeDocument/2006/relationships/notesSlide"/><Relationship Id="rId4" Target="theme/theme1.xml" Type="http://schemas.openxmlformats.org/officeDocument/2006/relationships/theme"/><Relationship Id="rId40" Target="notesSlides/notesSlide12.xml" Type="http://schemas.openxmlformats.org/officeDocument/2006/relationships/notesSlide"/><Relationship Id="rId41" Target="notesSlides/notesSlide13.xml" Type="http://schemas.openxmlformats.org/officeDocument/2006/relationships/notesSlide"/><Relationship Id="rId42" Target="notesSlides/notesSlide14.xml" Type="http://schemas.openxmlformats.org/officeDocument/2006/relationships/notesSlide"/><Relationship Id="rId43" Target="notesSlides/notesSlide15.xml" Type="http://schemas.openxmlformats.org/officeDocument/2006/relationships/notesSlide"/><Relationship Id="rId44" Target="notesSlides/notesSlide16.xml" Type="http://schemas.openxmlformats.org/officeDocument/2006/relationships/notesSlid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3.xml" Type="http://schemas.openxmlformats.org/officeDocument/2006/relationships/slide"/></Relationships>
</file>

<file path=ppt/notesSlides/_rels/notesSlide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4.xml" Type="http://schemas.openxmlformats.org/officeDocument/2006/relationships/slide"/></Relationships>
</file>

<file path=ppt/notesSlides/_rels/notesSlide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5.xml" Type="http://schemas.openxmlformats.org/officeDocument/2006/relationships/slide"/></Relationships>
</file>

<file path=ppt/notesSlides/_rels/notesSlide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6.xml" Type="http://schemas.openxmlformats.org/officeDocument/2006/relationships/slide"/></Relationships>
</file>

<file path=ppt/notesSlides/_rels/notesSlide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7.xml" Type="http://schemas.openxmlformats.org/officeDocument/2006/relationships/slide"/></Relationships>
</file>

<file path=ppt/notesSlides/_rels/notesSlide8.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8.xml" Type="http://schemas.openxmlformats.org/officeDocument/2006/relationships/slide"/></Relationships>
</file>

<file path=ppt/notesSlides/_rels/notesSlide9.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9.xml" Type="http://schemas.openxmlformats.org/officeDocument/2006/relationships/slide"/></Relationships>
</file>

<file path=ppt/notesSlides/_rels/notesSlide10.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0.xml" Type="http://schemas.openxmlformats.org/officeDocument/2006/relationships/slide"/></Relationships>
</file>

<file path=ppt/notesSlides/_rels/notesSlide1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1.xml" Type="http://schemas.openxmlformats.org/officeDocument/2006/relationships/slide"/></Relationships>
</file>

<file path=ppt/notesSlides/_rels/notesSlide1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2.xml" Type="http://schemas.openxmlformats.org/officeDocument/2006/relationships/slide"/></Relationships>
</file>

<file path=ppt/notesSlides/_rels/notesSlide1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3.xml" Type="http://schemas.openxmlformats.org/officeDocument/2006/relationships/slide"/></Relationships>
</file>

<file path=ppt/notesSlides/_rels/notesSlide1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4.xml" Type="http://schemas.openxmlformats.org/officeDocument/2006/relationships/slide"/></Relationships>
</file>

<file path=ppt/notesSlides/_rels/notesSlide1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5.xml" Type="http://schemas.openxmlformats.org/officeDocument/2006/relationships/slide"/></Relationships>
</file>

<file path=ppt/notesSlides/_rels/notesSlide1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6.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Welcome your audience, introduce yourself, and state the purpose of this presentation.</a:t>
            </a:r>
          </a:p>
          <a:p>
            <a:r>
              <a:rPr lang="en-US"/>
              <a:t>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Walk the audience through the roadmap so they know what to expect across the 15 minutes.</a:t>
            </a:r>
          </a:p>
          <a:p>
            <a:r>
              <a:rPr lang="en-US"/>
              <a:t>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Explain briefly why you chose this case and what you aim to demonstrate. Keep this tight, under a minute.</a:t>
            </a:r>
          </a:p>
          <a:p>
            <a:r>
              <a:rPr lang="en-US"/>
              <a:t>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Briefly set out the timeline and scale of the SaTH maternity scandal. Cite Ockenden (2022) verbally here.</a:t>
            </a:r>
          </a:p>
          <a:p>
            <a:r>
              <a:rPr lang="en-US"/>
              <a:t>4</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Introduce the three models before applying them. This signals structure and depth to the marker.</a:t>
            </a:r>
          </a:p>
          <a:p>
            <a:r>
              <a:rPr lang="en-US"/>
              <a:t>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Walk through each 'slice' as a defensive layer that should have stopped harm. Explain how the holes lined up. Cite Reason (2000).</a:t>
            </a:r>
          </a:p>
          <a:p>
            <a:r>
              <a:rPr lang="en-US"/>
              <a:t>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Walk through each 'slice' as a defensive layer that should have stopped harm. Explain how the holes lined up. Cite Reason (2000).</a:t>
            </a:r>
          </a:p>
          <a:p>
            <a:r>
              <a:rPr lang="en-US"/>
              <a:t>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8.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Explain each fishbone category with a concrete example from the case. Cite the Ockenden report and AIMS critique.</a:t>
            </a:r>
          </a:p>
          <a:p>
            <a:r>
              <a:rPr lang="en-US"/>
              <a:t>7</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9.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Trace the Donabedian causal chain step by step, linking each column back to specific SaTH findings.</a:t>
            </a:r>
          </a:p>
          <a:p>
            <a:r>
              <a:rPr lang="en-US"/>
              <a:t>8</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0.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Focus on national level regulatory and standard setting gaps here. Keep it distinct from the next slide.</a:t>
            </a:r>
          </a:p>
          <a:p>
            <a:r>
              <a:rPr lang="en-US"/>
              <a:t>9</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Focus on what SaTH itself failed to do at trust level. Contrast with the previous slide's national scope.</a:t>
            </a:r>
          </a:p>
          <a:p>
            <a:r>
              <a:rPr lang="en-US"/>
              <a:t>10</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Cover quality and efficiency impacts with specific, concrete consequences rather than generalities.</a:t>
            </a:r>
          </a:p>
          <a:p>
            <a:r>
              <a:rPr lang="en-US"/>
              <a:t>11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Raise the critical evaluation question aloud. This is where Level 7 critical thinking marks are won.</a:t>
            </a:r>
          </a:p>
          <a:p>
            <a:r>
              <a:rPr lang="en-US"/>
              <a:t>12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Briefly preview Component 2. Don't over explain, this is just a signpost.</a:t>
            </a:r>
          </a:p>
          <a:p>
            <a:r>
              <a:rPr lang="en-US"/>
              <a:t>13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Use this to briefly recap your main points before moving to references. Keep it under a minute.</a:t>
            </a:r>
          </a:p>
          <a:p>
            <a:r>
              <a:rPr lang="en-US"/>
              <a:t>14</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All references are here on one slide for quick display, but read the citations aloud earlier in the talk rather than reading this slide verbatim.</a:t>
            </a:r>
          </a:p>
          <a:p>
            <a:r>
              <a:rPr lang="en-US"/>
              <a:t>15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 Id="rId3" Target="../media/image1.jpeg" Type="http://schemas.openxmlformats.org/officeDocument/2006/relationships/image"/><Relationship Id="rId4" Target="../media/image2.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xml" Type="http://schemas.openxmlformats.org/officeDocument/2006/relationships/notesSlide"/><Relationship Id="rId3" Target="../media/image1.jpe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3.xml" Type="http://schemas.openxmlformats.org/officeDocument/2006/relationships/notesSlide"/><Relationship Id="rId3" Target="../media/image1.jpe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4.xml" Type="http://schemas.openxmlformats.org/officeDocument/2006/relationships/notesSlide"/><Relationship Id="rId3" Target="../media/image1.jpe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5.xml" Type="http://schemas.openxmlformats.org/officeDocument/2006/relationships/notesSlide"/><Relationship Id="rId3" Target="../media/image1.jpe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6.xml" Type="http://schemas.openxmlformats.org/officeDocument/2006/relationships/notesSlide"/><Relationship Id="rId3" Target="../media/image1.jpe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7.xml" Type="http://schemas.openxmlformats.org/officeDocument/2006/relationships/notesSlide"/><Relationship Id="rId3" Target="../media/image3.png" Type="http://schemas.openxmlformats.org/officeDocument/2006/relationships/image"/><Relationship Id="rId4" Target="../media/image4.png" Type="http://schemas.openxmlformats.org/officeDocument/2006/relationships/image"/><Relationship Id="rId5" Target="../media/image5.png" Type="http://schemas.openxmlformats.org/officeDocument/2006/relationships/image"/><Relationship Id="rId6" Target="../media/image6.png" Type="http://schemas.openxmlformats.org/officeDocument/2006/relationships/image"/><Relationship Id="rId7" Target="../media/image7.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8.xml" Type="http://schemas.openxmlformats.org/officeDocument/2006/relationships/notesSlide"/><Relationship Id="rId3" Target="../media/image1.jpe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9.xml" Type="http://schemas.openxmlformats.org/officeDocument/2006/relationships/notesSlide"/><Relationship Id="rId3" Target="../media/image1.jpe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0.xml" Type="http://schemas.openxmlformats.org/officeDocument/2006/relationships/notesSlide"/><Relationship Id="rId3" Target="../media/image8.png" Type="http://schemas.openxmlformats.org/officeDocument/2006/relationships/image"/><Relationship Id="rId4" Target="../media/image1.jpeg" Type="http://schemas.openxmlformats.org/officeDocument/2006/relationships/image"/><Relationship Id="rId5" Target="../media/image9.pn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1.xml" Type="http://schemas.openxmlformats.org/officeDocument/2006/relationships/notesSlide"/><Relationship Id="rId3" Target="../media/image1.jpeg" Type="http://schemas.openxmlformats.org/officeDocument/2006/relationships/image"/><Relationship Id="rId4" Target="../media/image10.pn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2.xml" Type="http://schemas.openxmlformats.org/officeDocument/2006/relationships/notesSlide"/><Relationship Id="rId3" Target="../media/image1.jpe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3.xml" Type="http://schemas.openxmlformats.org/officeDocument/2006/relationships/notesSlide"/><Relationship Id="rId3" Target="../media/image1.jpe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4.xml" Type="http://schemas.openxmlformats.org/officeDocument/2006/relationships/notesSlide"/><Relationship Id="rId3" Target="../media/image1.jpe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5.xml" Type="http://schemas.openxmlformats.org/officeDocument/2006/relationships/notesSlide"/><Relationship Id="rId3" Target="../media/image1.jpe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6.xml" Type="http://schemas.openxmlformats.org/officeDocument/2006/relationships/notesSlide"/><Relationship Id="rId3" Target="../media/image1.jpe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1B2A4A"/>
        </a:solidFill>
      </p:bgPr>
    </p:bg>
    <p:spTree>
      <p:nvGrpSpPr>
        <p:cNvPr id="1" name=""/>
        <p:cNvGrpSpPr/>
        <p:nvPr/>
      </p:nvGrpSpPr>
      <p:grpSpPr>
        <a:xfrm>
          <a:off x="0" y="0"/>
          <a:ext cx="0" cy="0"/>
          <a:chOff x="0" y="0"/>
          <a:chExt cx="0" cy="0"/>
        </a:xfrm>
      </p:grpSpPr>
      <p:grpSp>
        <p:nvGrpSpPr>
          <p:cNvPr name="Group 2" id="2"/>
          <p:cNvGrpSpPr/>
          <p:nvPr/>
        </p:nvGrpSpPr>
        <p:grpSpPr>
          <a:xfrm rot="0">
            <a:off x="960120" y="1515618"/>
            <a:ext cx="12787600" cy="1783080"/>
            <a:chOff x="0" y="0"/>
            <a:chExt cx="17050133" cy="2377440"/>
          </a:xfrm>
        </p:grpSpPr>
        <p:sp>
          <p:nvSpPr>
            <p:cNvPr name="Freeform 3" id="3"/>
            <p:cNvSpPr/>
            <p:nvPr/>
          </p:nvSpPr>
          <p:spPr>
            <a:xfrm flipH="false" flipV="false" rot="0">
              <a:off x="0" y="0"/>
              <a:ext cx="17050133" cy="2377440"/>
            </a:xfrm>
            <a:custGeom>
              <a:avLst/>
              <a:gdLst/>
              <a:ahLst/>
              <a:cxnLst/>
              <a:rect r="r" b="b" t="t" l="l"/>
              <a:pathLst>
                <a:path h="2377440" w="17050133">
                  <a:moveTo>
                    <a:pt x="0" y="0"/>
                  </a:moveTo>
                  <a:lnTo>
                    <a:pt x="17050133" y="0"/>
                  </a:lnTo>
                  <a:lnTo>
                    <a:pt x="17050133" y="2377440"/>
                  </a:lnTo>
                  <a:lnTo>
                    <a:pt x="0" y="2377440"/>
                  </a:lnTo>
                  <a:close/>
                </a:path>
              </a:pathLst>
            </a:custGeom>
            <a:blipFill>
              <a:blip r:embed="rId3">
                <a:alphaModFix amt="0"/>
              </a:blip>
              <a:stretch>
                <a:fillRect l="0" t="-107379" r="-12623" b="-107379"/>
              </a:stretch>
            </a:blipFill>
          </p:spPr>
        </p:sp>
        <p:sp>
          <p:nvSpPr>
            <p:cNvPr name="TextBox 4" id="4"/>
            <p:cNvSpPr txBox="true"/>
            <p:nvPr/>
          </p:nvSpPr>
          <p:spPr>
            <a:xfrm>
              <a:off x="0" y="0"/>
              <a:ext cx="17050133" cy="2377440"/>
            </a:xfrm>
            <a:prstGeom prst="rect">
              <a:avLst/>
            </a:prstGeom>
          </p:spPr>
          <p:txBody>
            <a:bodyPr anchor="ctr" rtlCol="false" tIns="0" lIns="0" bIns="0" rIns="0"/>
            <a:lstStyle/>
            <a:p>
              <a:pPr algn="l">
                <a:lnSpc>
                  <a:spcPts val="6900"/>
                </a:lnSpc>
              </a:pPr>
              <a:r>
                <a:rPr lang="en-US" sz="6000" b="true">
                  <a:solidFill>
                    <a:srgbClr val="FFFFFF"/>
                  </a:solidFill>
                  <a:latin typeface="Arial Bold"/>
                  <a:ea typeface="Arial Bold"/>
                  <a:cs typeface="Arial Bold"/>
                  <a:sym typeface="Arial Bold"/>
                </a:rPr>
                <a:t>Systemic Failure in Maternity Care</a:t>
              </a:r>
            </a:p>
          </p:txBody>
        </p:sp>
      </p:grpSp>
      <p:grpSp>
        <p:nvGrpSpPr>
          <p:cNvPr name="Group 5" id="5"/>
          <p:cNvGrpSpPr/>
          <p:nvPr/>
        </p:nvGrpSpPr>
        <p:grpSpPr>
          <a:xfrm rot="0">
            <a:off x="960120" y="3230118"/>
            <a:ext cx="12787600" cy="1371600"/>
            <a:chOff x="0" y="0"/>
            <a:chExt cx="17050133" cy="1828800"/>
          </a:xfrm>
        </p:grpSpPr>
        <p:sp>
          <p:nvSpPr>
            <p:cNvPr name="Freeform 6" id="6"/>
            <p:cNvSpPr/>
            <p:nvPr/>
          </p:nvSpPr>
          <p:spPr>
            <a:xfrm flipH="false" flipV="false" rot="0">
              <a:off x="0" y="0"/>
              <a:ext cx="17050133" cy="1828800"/>
            </a:xfrm>
            <a:custGeom>
              <a:avLst/>
              <a:gdLst/>
              <a:ahLst/>
              <a:cxnLst/>
              <a:rect r="r" b="b" t="t" l="l"/>
              <a:pathLst>
                <a:path h="1828800" w="17050133">
                  <a:moveTo>
                    <a:pt x="0" y="0"/>
                  </a:moveTo>
                  <a:lnTo>
                    <a:pt x="17050133" y="0"/>
                  </a:lnTo>
                  <a:lnTo>
                    <a:pt x="17050133" y="1828800"/>
                  </a:lnTo>
                  <a:lnTo>
                    <a:pt x="0" y="1828800"/>
                  </a:lnTo>
                  <a:close/>
                </a:path>
              </a:pathLst>
            </a:custGeom>
            <a:blipFill>
              <a:blip r:embed="rId3">
                <a:alphaModFix amt="0"/>
              </a:blip>
              <a:stretch>
                <a:fillRect l="0" t="-137056" r="-2969" b="-137056"/>
              </a:stretch>
            </a:blipFill>
          </p:spPr>
        </p:sp>
        <p:sp>
          <p:nvSpPr>
            <p:cNvPr name="TextBox 7" id="7"/>
            <p:cNvSpPr txBox="true"/>
            <p:nvPr/>
          </p:nvSpPr>
          <p:spPr>
            <a:xfrm>
              <a:off x="0" y="-104775"/>
              <a:ext cx="17050133" cy="1933575"/>
            </a:xfrm>
            <a:prstGeom prst="rect">
              <a:avLst/>
            </a:prstGeom>
          </p:spPr>
          <p:txBody>
            <a:bodyPr anchor="ctr" rtlCol="false" tIns="0" lIns="0" bIns="0" rIns="0"/>
            <a:lstStyle/>
            <a:p>
              <a:pPr algn="l">
                <a:lnSpc>
                  <a:spcPts val="4500"/>
                </a:lnSpc>
              </a:pPr>
              <a:r>
                <a:rPr lang="en-US" sz="3000" i="true">
                  <a:solidFill>
                    <a:srgbClr val="E8ECF2"/>
                  </a:solidFill>
                  <a:latin typeface="Arial Italics"/>
                  <a:ea typeface="Arial Italics"/>
                  <a:cs typeface="Arial Italics"/>
                  <a:sym typeface="Arial Italics"/>
                </a:rPr>
                <a:t>A Root Cause Analysis of the Shrewsbury and Telford Hospital NHS Trust Maternity Scandal</a:t>
              </a:r>
            </a:p>
          </p:txBody>
        </p:sp>
      </p:grpSp>
      <p:grpSp>
        <p:nvGrpSpPr>
          <p:cNvPr name="Group 8" id="8"/>
          <p:cNvGrpSpPr/>
          <p:nvPr/>
        </p:nvGrpSpPr>
        <p:grpSpPr>
          <a:xfrm rot="0">
            <a:off x="941070" y="4994148"/>
            <a:ext cx="4152900" cy="38100"/>
            <a:chOff x="0" y="0"/>
            <a:chExt cx="5537200" cy="50800"/>
          </a:xfrm>
        </p:grpSpPr>
        <p:sp>
          <p:nvSpPr>
            <p:cNvPr name="Freeform 9" id="9"/>
            <p:cNvSpPr/>
            <p:nvPr/>
          </p:nvSpPr>
          <p:spPr>
            <a:xfrm flipH="false" flipV="false" rot="0">
              <a:off x="0" y="0"/>
              <a:ext cx="5537200" cy="50800"/>
            </a:xfrm>
            <a:custGeom>
              <a:avLst/>
              <a:gdLst/>
              <a:ahLst/>
              <a:cxnLst/>
              <a:rect r="r" b="b" t="t" l="l"/>
              <a:pathLst>
                <a:path h="50800" w="5537200">
                  <a:moveTo>
                    <a:pt x="0" y="0"/>
                  </a:moveTo>
                  <a:lnTo>
                    <a:pt x="5537200" y="50800"/>
                  </a:lnTo>
                </a:path>
              </a:pathLst>
            </a:custGeom>
            <a:blipFill>
              <a:blip r:embed="rId3">
                <a:alphaModFix amt="0"/>
              </a:blip>
              <a:stretch>
                <a:fillRect l="0" t="-2073869" r="0" b="-2073869"/>
              </a:stretch>
            </a:blipFill>
            <a:ln w="38100" cap="sq">
              <a:solidFill>
                <a:srgbClr val="D9A441"/>
              </a:solidFill>
              <a:prstDash val="solid"/>
              <a:miter/>
            </a:ln>
          </p:spPr>
        </p:sp>
      </p:grpSp>
      <p:grpSp>
        <p:nvGrpSpPr>
          <p:cNvPr name="Group 10" id="10"/>
          <p:cNvGrpSpPr/>
          <p:nvPr/>
        </p:nvGrpSpPr>
        <p:grpSpPr>
          <a:xfrm rot="0">
            <a:off x="960120" y="5424678"/>
            <a:ext cx="13441680" cy="603504"/>
            <a:chOff x="0" y="0"/>
            <a:chExt cx="17922240" cy="804672"/>
          </a:xfrm>
        </p:grpSpPr>
        <p:sp>
          <p:nvSpPr>
            <p:cNvPr name="Freeform 11" id="11"/>
            <p:cNvSpPr/>
            <p:nvPr/>
          </p:nvSpPr>
          <p:spPr>
            <a:xfrm flipH="false" flipV="false" rot="0">
              <a:off x="0" y="0"/>
              <a:ext cx="17922239" cy="804672"/>
            </a:xfrm>
            <a:custGeom>
              <a:avLst/>
              <a:gdLst/>
              <a:ahLst/>
              <a:cxnLst/>
              <a:rect r="r" b="b" t="t" l="l"/>
              <a:pathLst>
                <a:path h="804672" w="17922239">
                  <a:moveTo>
                    <a:pt x="0" y="0"/>
                  </a:moveTo>
                  <a:lnTo>
                    <a:pt x="17922239" y="0"/>
                  </a:lnTo>
                  <a:lnTo>
                    <a:pt x="17922239" y="804672"/>
                  </a:lnTo>
                  <a:lnTo>
                    <a:pt x="0" y="804672"/>
                  </a:lnTo>
                  <a:close/>
                </a:path>
              </a:pathLst>
            </a:custGeom>
            <a:blipFill>
              <a:blip r:embed="rId3">
                <a:alphaModFix amt="0"/>
              </a:blip>
              <a:stretch>
                <a:fillRect l="0" t="-383984" r="0" b="-383984"/>
              </a:stretch>
            </a:blipFill>
          </p:spPr>
        </p:sp>
        <p:sp>
          <p:nvSpPr>
            <p:cNvPr name="TextBox 12" id="12"/>
            <p:cNvSpPr txBox="true"/>
            <p:nvPr/>
          </p:nvSpPr>
          <p:spPr>
            <a:xfrm>
              <a:off x="0" y="-95250"/>
              <a:ext cx="17922240" cy="899922"/>
            </a:xfrm>
            <a:prstGeom prst="rect">
              <a:avLst/>
            </a:prstGeom>
          </p:spPr>
          <p:txBody>
            <a:bodyPr anchor="ctr" rtlCol="false" tIns="0" lIns="0" bIns="0" rIns="0"/>
            <a:lstStyle/>
            <a:p>
              <a:pPr algn="l">
                <a:lnSpc>
                  <a:spcPts val="4050"/>
                </a:lnSpc>
              </a:pPr>
              <a:r>
                <a:rPr lang="en-US" sz="2700" b="true">
                  <a:solidFill>
                    <a:srgbClr val="D9A441"/>
                  </a:solidFill>
                  <a:latin typeface="Arial Bold"/>
                  <a:ea typeface="Arial Bold"/>
                  <a:cs typeface="Arial Bold"/>
                  <a:sym typeface="Arial Bold"/>
                </a:rPr>
                <a:t>Presented by:  </a:t>
              </a:r>
              <a:r>
                <a:rPr lang="en-US" sz="2700">
                  <a:solidFill>
                    <a:srgbClr val="FFFFFF"/>
                  </a:solidFill>
                  <a:latin typeface="Arial"/>
                  <a:ea typeface="Arial"/>
                  <a:cs typeface="Arial"/>
                  <a:sym typeface="Arial"/>
                </a:rPr>
                <a:t>Md Shamim Osman</a:t>
              </a:r>
            </a:p>
          </p:txBody>
        </p:sp>
      </p:grpSp>
      <p:grpSp>
        <p:nvGrpSpPr>
          <p:cNvPr name="Group 13" id="13"/>
          <p:cNvGrpSpPr/>
          <p:nvPr/>
        </p:nvGrpSpPr>
        <p:grpSpPr>
          <a:xfrm rot="0">
            <a:off x="960120" y="6110478"/>
            <a:ext cx="13441680" cy="603504"/>
            <a:chOff x="0" y="0"/>
            <a:chExt cx="17922240" cy="804672"/>
          </a:xfrm>
        </p:grpSpPr>
        <p:sp>
          <p:nvSpPr>
            <p:cNvPr name="Freeform 14" id="14"/>
            <p:cNvSpPr/>
            <p:nvPr/>
          </p:nvSpPr>
          <p:spPr>
            <a:xfrm flipH="false" flipV="false" rot="0">
              <a:off x="0" y="0"/>
              <a:ext cx="17922239" cy="804672"/>
            </a:xfrm>
            <a:custGeom>
              <a:avLst/>
              <a:gdLst/>
              <a:ahLst/>
              <a:cxnLst/>
              <a:rect r="r" b="b" t="t" l="l"/>
              <a:pathLst>
                <a:path h="804672" w="17922239">
                  <a:moveTo>
                    <a:pt x="0" y="0"/>
                  </a:moveTo>
                  <a:lnTo>
                    <a:pt x="17922239" y="0"/>
                  </a:lnTo>
                  <a:lnTo>
                    <a:pt x="17922239" y="804672"/>
                  </a:lnTo>
                  <a:lnTo>
                    <a:pt x="0" y="804672"/>
                  </a:lnTo>
                  <a:close/>
                </a:path>
              </a:pathLst>
            </a:custGeom>
            <a:blipFill>
              <a:blip r:embed="rId3">
                <a:alphaModFix amt="0"/>
              </a:blip>
              <a:stretch>
                <a:fillRect l="0" t="-383984" r="0" b="-383984"/>
              </a:stretch>
            </a:blipFill>
          </p:spPr>
        </p:sp>
        <p:sp>
          <p:nvSpPr>
            <p:cNvPr name="TextBox 15" id="15"/>
            <p:cNvSpPr txBox="true"/>
            <p:nvPr/>
          </p:nvSpPr>
          <p:spPr>
            <a:xfrm>
              <a:off x="0" y="-95250"/>
              <a:ext cx="17922240" cy="899922"/>
            </a:xfrm>
            <a:prstGeom prst="rect">
              <a:avLst/>
            </a:prstGeom>
          </p:spPr>
          <p:txBody>
            <a:bodyPr anchor="ctr" rtlCol="false" tIns="0" lIns="0" bIns="0" rIns="0"/>
            <a:lstStyle/>
            <a:p>
              <a:pPr algn="l">
                <a:lnSpc>
                  <a:spcPts val="4050"/>
                </a:lnSpc>
              </a:pPr>
              <a:r>
                <a:rPr lang="en-US" sz="2700" b="true">
                  <a:solidFill>
                    <a:srgbClr val="D9A441"/>
                  </a:solidFill>
                  <a:latin typeface="Arial Bold"/>
                  <a:ea typeface="Arial Bold"/>
                  <a:cs typeface="Arial Bold"/>
                  <a:sym typeface="Arial Bold"/>
                </a:rPr>
                <a:t>Student number:  </a:t>
              </a:r>
              <a:r>
                <a:rPr lang="en-US" sz="2700">
                  <a:solidFill>
                    <a:srgbClr val="FFFFFF"/>
                  </a:solidFill>
                  <a:latin typeface="Arial"/>
                  <a:ea typeface="Arial"/>
                  <a:cs typeface="Arial"/>
                  <a:sym typeface="Arial"/>
                </a:rPr>
                <a:t>2503961</a:t>
              </a:r>
            </a:p>
          </p:txBody>
        </p:sp>
      </p:grpSp>
      <p:grpSp>
        <p:nvGrpSpPr>
          <p:cNvPr name="Group 16" id="16"/>
          <p:cNvGrpSpPr/>
          <p:nvPr/>
        </p:nvGrpSpPr>
        <p:grpSpPr>
          <a:xfrm rot="0">
            <a:off x="960120" y="6796278"/>
            <a:ext cx="13441680" cy="603504"/>
            <a:chOff x="0" y="0"/>
            <a:chExt cx="17922240" cy="804672"/>
          </a:xfrm>
        </p:grpSpPr>
        <p:sp>
          <p:nvSpPr>
            <p:cNvPr name="Freeform 17" id="17"/>
            <p:cNvSpPr/>
            <p:nvPr/>
          </p:nvSpPr>
          <p:spPr>
            <a:xfrm flipH="false" flipV="false" rot="0">
              <a:off x="0" y="0"/>
              <a:ext cx="17922239" cy="804672"/>
            </a:xfrm>
            <a:custGeom>
              <a:avLst/>
              <a:gdLst/>
              <a:ahLst/>
              <a:cxnLst/>
              <a:rect r="r" b="b" t="t" l="l"/>
              <a:pathLst>
                <a:path h="804672" w="17922239">
                  <a:moveTo>
                    <a:pt x="0" y="0"/>
                  </a:moveTo>
                  <a:lnTo>
                    <a:pt x="17922239" y="0"/>
                  </a:lnTo>
                  <a:lnTo>
                    <a:pt x="17922239" y="804672"/>
                  </a:lnTo>
                  <a:lnTo>
                    <a:pt x="0" y="804672"/>
                  </a:lnTo>
                  <a:close/>
                </a:path>
              </a:pathLst>
            </a:custGeom>
            <a:blipFill>
              <a:blip r:embed="rId3">
                <a:alphaModFix amt="0"/>
              </a:blip>
              <a:stretch>
                <a:fillRect l="0" t="-383984" r="0" b="-383984"/>
              </a:stretch>
            </a:blipFill>
          </p:spPr>
        </p:sp>
        <p:sp>
          <p:nvSpPr>
            <p:cNvPr name="TextBox 18" id="18"/>
            <p:cNvSpPr txBox="true"/>
            <p:nvPr/>
          </p:nvSpPr>
          <p:spPr>
            <a:xfrm>
              <a:off x="0" y="-95250"/>
              <a:ext cx="17922240" cy="899922"/>
            </a:xfrm>
            <a:prstGeom prst="rect">
              <a:avLst/>
            </a:prstGeom>
          </p:spPr>
          <p:txBody>
            <a:bodyPr anchor="ctr" rtlCol="false" tIns="0" lIns="0" bIns="0" rIns="0"/>
            <a:lstStyle/>
            <a:p>
              <a:pPr algn="l">
                <a:lnSpc>
                  <a:spcPts val="4050"/>
                </a:lnSpc>
              </a:pPr>
              <a:r>
                <a:rPr lang="en-US" sz="2700" b="true">
                  <a:solidFill>
                    <a:srgbClr val="D9A441"/>
                  </a:solidFill>
                  <a:latin typeface="Arial Bold"/>
                  <a:ea typeface="Arial Bold"/>
                  <a:cs typeface="Arial Bold"/>
                  <a:sym typeface="Arial Bold"/>
                </a:rPr>
                <a:t>Module:  </a:t>
              </a:r>
              <a:r>
                <a:rPr lang="en-US" sz="2700">
                  <a:solidFill>
                    <a:srgbClr val="FFFFFF"/>
                  </a:solidFill>
                  <a:latin typeface="Arial"/>
                  <a:ea typeface="Arial"/>
                  <a:cs typeface="Arial"/>
                  <a:sym typeface="Arial"/>
                </a:rPr>
                <a:t>LCHS7006 , Quality Assurance and Service Improvements</a:t>
              </a:r>
            </a:p>
          </p:txBody>
        </p:sp>
      </p:grpSp>
      <p:grpSp>
        <p:nvGrpSpPr>
          <p:cNvPr name="Group 19" id="19"/>
          <p:cNvGrpSpPr/>
          <p:nvPr/>
        </p:nvGrpSpPr>
        <p:grpSpPr>
          <a:xfrm rot="0">
            <a:off x="960120" y="7482078"/>
            <a:ext cx="13441680" cy="603504"/>
            <a:chOff x="0" y="0"/>
            <a:chExt cx="17922240" cy="804672"/>
          </a:xfrm>
        </p:grpSpPr>
        <p:sp>
          <p:nvSpPr>
            <p:cNvPr name="Freeform 20" id="20"/>
            <p:cNvSpPr/>
            <p:nvPr/>
          </p:nvSpPr>
          <p:spPr>
            <a:xfrm flipH="false" flipV="false" rot="0">
              <a:off x="0" y="0"/>
              <a:ext cx="17922239" cy="804672"/>
            </a:xfrm>
            <a:custGeom>
              <a:avLst/>
              <a:gdLst/>
              <a:ahLst/>
              <a:cxnLst/>
              <a:rect r="r" b="b" t="t" l="l"/>
              <a:pathLst>
                <a:path h="804672" w="17922239">
                  <a:moveTo>
                    <a:pt x="0" y="0"/>
                  </a:moveTo>
                  <a:lnTo>
                    <a:pt x="17922239" y="0"/>
                  </a:lnTo>
                  <a:lnTo>
                    <a:pt x="17922239" y="804672"/>
                  </a:lnTo>
                  <a:lnTo>
                    <a:pt x="0" y="804672"/>
                  </a:lnTo>
                  <a:close/>
                </a:path>
              </a:pathLst>
            </a:custGeom>
            <a:blipFill>
              <a:blip r:embed="rId3">
                <a:alphaModFix amt="0"/>
              </a:blip>
              <a:stretch>
                <a:fillRect l="0" t="-383984" r="0" b="-383984"/>
              </a:stretch>
            </a:blipFill>
          </p:spPr>
        </p:sp>
        <p:sp>
          <p:nvSpPr>
            <p:cNvPr name="TextBox 21" id="21"/>
            <p:cNvSpPr txBox="true"/>
            <p:nvPr/>
          </p:nvSpPr>
          <p:spPr>
            <a:xfrm>
              <a:off x="0" y="-95250"/>
              <a:ext cx="17922240" cy="899922"/>
            </a:xfrm>
            <a:prstGeom prst="rect">
              <a:avLst/>
            </a:prstGeom>
          </p:spPr>
          <p:txBody>
            <a:bodyPr anchor="ctr" rtlCol="false" tIns="0" lIns="0" bIns="0" rIns="0"/>
            <a:lstStyle/>
            <a:p>
              <a:pPr algn="l">
                <a:lnSpc>
                  <a:spcPts val="4050"/>
                </a:lnSpc>
              </a:pPr>
              <a:r>
                <a:rPr lang="en-US" sz="2700" b="true">
                  <a:solidFill>
                    <a:srgbClr val="D9A441"/>
                  </a:solidFill>
                  <a:latin typeface="Arial Bold"/>
                  <a:ea typeface="Arial Bold"/>
                  <a:cs typeface="Arial Bold"/>
                  <a:sym typeface="Arial Bold"/>
                </a:rPr>
                <a:t>Lecturer:  </a:t>
              </a:r>
              <a:r>
                <a:rPr lang="en-US" sz="2700">
                  <a:solidFill>
                    <a:srgbClr val="FFFFFF"/>
                  </a:solidFill>
                  <a:latin typeface="Arial"/>
                  <a:ea typeface="Arial"/>
                  <a:cs typeface="Arial"/>
                  <a:sym typeface="Arial"/>
                </a:rPr>
                <a:t>Dilhara Mampitiya</a:t>
              </a:r>
            </a:p>
          </p:txBody>
        </p:sp>
      </p:grpSp>
      <p:grpSp>
        <p:nvGrpSpPr>
          <p:cNvPr name="Group 22" id="22"/>
          <p:cNvGrpSpPr/>
          <p:nvPr/>
        </p:nvGrpSpPr>
        <p:grpSpPr>
          <a:xfrm rot="0">
            <a:off x="960120" y="8167878"/>
            <a:ext cx="13441680" cy="603504"/>
            <a:chOff x="0" y="0"/>
            <a:chExt cx="17922240" cy="804672"/>
          </a:xfrm>
        </p:grpSpPr>
        <p:sp>
          <p:nvSpPr>
            <p:cNvPr name="Freeform 23" id="23"/>
            <p:cNvSpPr/>
            <p:nvPr/>
          </p:nvSpPr>
          <p:spPr>
            <a:xfrm flipH="false" flipV="false" rot="0">
              <a:off x="0" y="0"/>
              <a:ext cx="17922239" cy="804672"/>
            </a:xfrm>
            <a:custGeom>
              <a:avLst/>
              <a:gdLst/>
              <a:ahLst/>
              <a:cxnLst/>
              <a:rect r="r" b="b" t="t" l="l"/>
              <a:pathLst>
                <a:path h="804672" w="17922239">
                  <a:moveTo>
                    <a:pt x="0" y="0"/>
                  </a:moveTo>
                  <a:lnTo>
                    <a:pt x="17922239" y="0"/>
                  </a:lnTo>
                  <a:lnTo>
                    <a:pt x="17922239" y="804672"/>
                  </a:lnTo>
                  <a:lnTo>
                    <a:pt x="0" y="804672"/>
                  </a:lnTo>
                  <a:close/>
                </a:path>
              </a:pathLst>
            </a:custGeom>
            <a:blipFill>
              <a:blip r:embed="rId3">
                <a:alphaModFix amt="0"/>
              </a:blip>
              <a:stretch>
                <a:fillRect l="0" t="-383984" r="0" b="-383984"/>
              </a:stretch>
            </a:blipFill>
          </p:spPr>
        </p:sp>
        <p:sp>
          <p:nvSpPr>
            <p:cNvPr name="TextBox 24" id="24"/>
            <p:cNvSpPr txBox="true"/>
            <p:nvPr/>
          </p:nvSpPr>
          <p:spPr>
            <a:xfrm>
              <a:off x="0" y="-95250"/>
              <a:ext cx="17922240" cy="899922"/>
            </a:xfrm>
            <a:prstGeom prst="rect">
              <a:avLst/>
            </a:prstGeom>
          </p:spPr>
          <p:txBody>
            <a:bodyPr anchor="ctr" rtlCol="false" tIns="0" lIns="0" bIns="0" rIns="0"/>
            <a:lstStyle/>
            <a:p>
              <a:pPr algn="l">
                <a:lnSpc>
                  <a:spcPts val="4050"/>
                </a:lnSpc>
              </a:pPr>
              <a:r>
                <a:rPr lang="en-US" sz="2700" b="true">
                  <a:solidFill>
                    <a:srgbClr val="D9A441"/>
                  </a:solidFill>
                  <a:latin typeface="Arial Bold"/>
                  <a:ea typeface="Arial Bold"/>
                  <a:cs typeface="Arial Bold"/>
                  <a:sym typeface="Arial Bold"/>
                </a:rPr>
                <a:t>Assignment:  </a:t>
              </a:r>
              <a:r>
                <a:rPr lang="en-US" sz="2700">
                  <a:solidFill>
                    <a:srgbClr val="FFFFFF"/>
                  </a:solidFill>
                  <a:latin typeface="Arial"/>
                  <a:ea typeface="Arial"/>
                  <a:cs typeface="Arial"/>
                  <a:sym typeface="Arial"/>
                </a:rPr>
                <a:t>Component 1 , Individual Presentation</a:t>
              </a:r>
            </a:p>
          </p:txBody>
        </p:sp>
      </p:grpSp>
      <p:sp>
        <p:nvSpPr>
          <p:cNvPr name="Freeform 25" id="25"/>
          <p:cNvSpPr/>
          <p:nvPr/>
        </p:nvSpPr>
        <p:spPr>
          <a:xfrm flipH="false" flipV="false" rot="0">
            <a:off x="12929943" y="4064981"/>
            <a:ext cx="4863955" cy="5778062"/>
          </a:xfrm>
          <a:custGeom>
            <a:avLst/>
            <a:gdLst/>
            <a:ahLst/>
            <a:cxnLst/>
            <a:rect r="r" b="b" t="t" l="l"/>
            <a:pathLst>
              <a:path h="5778062" w="4863955">
                <a:moveTo>
                  <a:pt x="0" y="0"/>
                </a:moveTo>
                <a:lnTo>
                  <a:pt x="4863954" y="0"/>
                </a:lnTo>
                <a:lnTo>
                  <a:pt x="4863954" y="5778062"/>
                </a:lnTo>
                <a:lnTo>
                  <a:pt x="0" y="5778062"/>
                </a:lnTo>
                <a:lnTo>
                  <a:pt x="0" y="0"/>
                </a:lnTo>
                <a:close/>
              </a:path>
            </a:pathLst>
          </a:custGeom>
          <a:blipFill>
            <a:blip r:embed="rId4"/>
            <a:stretch>
              <a:fillRect l="0" t="0" r="0" b="0"/>
            </a:stretch>
          </a:blipFill>
        </p:spPr>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960120" y="629031"/>
            <a:ext cx="15087600" cy="1051415"/>
            <a:chOff x="0" y="0"/>
            <a:chExt cx="20116800" cy="1401887"/>
          </a:xfrm>
        </p:grpSpPr>
        <p:sp>
          <p:nvSpPr>
            <p:cNvPr name="Freeform 3" id="3"/>
            <p:cNvSpPr/>
            <p:nvPr/>
          </p:nvSpPr>
          <p:spPr>
            <a:xfrm flipH="false" flipV="false" rot="0">
              <a:off x="0" y="0"/>
              <a:ext cx="20116800" cy="1401887"/>
            </a:xfrm>
            <a:custGeom>
              <a:avLst/>
              <a:gdLst/>
              <a:ahLst/>
              <a:cxnLst/>
              <a:rect r="r" b="b" t="t" l="l"/>
              <a:pathLst>
                <a:path h="1401887" w="20116800">
                  <a:moveTo>
                    <a:pt x="0" y="0"/>
                  </a:moveTo>
                  <a:lnTo>
                    <a:pt x="20116800" y="0"/>
                  </a:lnTo>
                  <a:lnTo>
                    <a:pt x="20116800" y="1401887"/>
                  </a:lnTo>
                  <a:lnTo>
                    <a:pt x="0" y="1401887"/>
                  </a:lnTo>
                  <a:close/>
                </a:path>
              </a:pathLst>
            </a:custGeom>
            <a:blipFill>
              <a:blip r:embed="rId3">
                <a:alphaModFix amt="0"/>
              </a:blip>
              <a:stretch>
                <a:fillRect l="0" t="-233948" r="0" b="-225264"/>
              </a:stretch>
            </a:blipFill>
          </p:spPr>
        </p:sp>
        <p:sp>
          <p:nvSpPr>
            <p:cNvPr name="TextBox 4" id="4"/>
            <p:cNvSpPr txBox="true"/>
            <p:nvPr/>
          </p:nvSpPr>
          <p:spPr>
            <a:xfrm>
              <a:off x="0" y="-28575"/>
              <a:ext cx="20116800" cy="1430462"/>
            </a:xfrm>
            <a:prstGeom prst="rect">
              <a:avLst/>
            </a:prstGeom>
          </p:spPr>
          <p:txBody>
            <a:bodyPr anchor="ctr" rtlCol="false" tIns="0" lIns="0" bIns="0" rIns="0"/>
            <a:lstStyle/>
            <a:p>
              <a:pPr algn="l">
                <a:lnSpc>
                  <a:spcPts val="6120"/>
                </a:lnSpc>
              </a:pPr>
              <a:r>
                <a:rPr lang="en-US" sz="5100" b="true">
                  <a:solidFill>
                    <a:srgbClr val="1B2A4A"/>
                  </a:solidFill>
                  <a:latin typeface="Arial Bold"/>
                  <a:ea typeface="Arial Bold"/>
                  <a:cs typeface="Arial Bold"/>
                  <a:sym typeface="Arial Bold"/>
                </a:rPr>
                <a:t>Table of the content</a:t>
              </a:r>
            </a:p>
          </p:txBody>
        </p:sp>
      </p:grpSp>
      <p:grpSp>
        <p:nvGrpSpPr>
          <p:cNvPr name="Group 5" id="5"/>
          <p:cNvGrpSpPr/>
          <p:nvPr/>
        </p:nvGrpSpPr>
        <p:grpSpPr>
          <a:xfrm rot="0">
            <a:off x="960120" y="2069211"/>
            <a:ext cx="576072" cy="576072"/>
            <a:chOff x="0" y="0"/>
            <a:chExt cx="768096" cy="768096"/>
          </a:xfrm>
        </p:grpSpPr>
        <p:sp>
          <p:nvSpPr>
            <p:cNvPr name="Freeform 6" id="6"/>
            <p:cNvSpPr/>
            <p:nvPr/>
          </p:nvSpPr>
          <p:spPr>
            <a:xfrm flipH="false" flipV="false" rot="0">
              <a:off x="0" y="0"/>
              <a:ext cx="768096" cy="768096"/>
            </a:xfrm>
            <a:custGeom>
              <a:avLst/>
              <a:gdLst/>
              <a:ahLst/>
              <a:cxnLst/>
              <a:rect r="r" b="b" t="t" l="l"/>
              <a:pathLst>
                <a:path h="768096" w="768096">
                  <a:moveTo>
                    <a:pt x="0" y="384048"/>
                  </a:moveTo>
                  <a:cubicBezTo>
                    <a:pt x="0" y="171958"/>
                    <a:pt x="171958" y="0"/>
                    <a:pt x="384048" y="0"/>
                  </a:cubicBezTo>
                  <a:cubicBezTo>
                    <a:pt x="596138" y="0"/>
                    <a:pt x="768096" y="171958"/>
                    <a:pt x="768096" y="384048"/>
                  </a:cubicBezTo>
                  <a:cubicBezTo>
                    <a:pt x="768096" y="596138"/>
                    <a:pt x="596138" y="768096"/>
                    <a:pt x="384048" y="768096"/>
                  </a:cubicBezTo>
                  <a:cubicBezTo>
                    <a:pt x="171958" y="768096"/>
                    <a:pt x="0" y="596138"/>
                    <a:pt x="0" y="384048"/>
                  </a:cubicBezTo>
                  <a:close/>
                </a:path>
              </a:pathLst>
            </a:custGeom>
            <a:solidFill>
              <a:srgbClr val="1B2A4A"/>
            </a:solidFill>
          </p:spPr>
        </p:sp>
      </p:grpSp>
      <p:grpSp>
        <p:nvGrpSpPr>
          <p:cNvPr name="Group 7" id="7"/>
          <p:cNvGrpSpPr/>
          <p:nvPr/>
        </p:nvGrpSpPr>
        <p:grpSpPr>
          <a:xfrm rot="0">
            <a:off x="960120" y="2069211"/>
            <a:ext cx="576072" cy="576072"/>
            <a:chOff x="0" y="0"/>
            <a:chExt cx="768096" cy="768096"/>
          </a:xfrm>
        </p:grpSpPr>
        <p:sp>
          <p:nvSpPr>
            <p:cNvPr name="Freeform 8" id="8"/>
            <p:cNvSpPr/>
            <p:nvPr/>
          </p:nvSpPr>
          <p:spPr>
            <a:xfrm flipH="false" flipV="false" rot="0">
              <a:off x="0" y="0"/>
              <a:ext cx="768096" cy="768096"/>
            </a:xfrm>
            <a:custGeom>
              <a:avLst/>
              <a:gdLst/>
              <a:ahLst/>
              <a:cxnLst/>
              <a:rect r="r" b="b" t="t" l="l"/>
              <a:pathLst>
                <a:path h="768096" w="768096">
                  <a:moveTo>
                    <a:pt x="0" y="0"/>
                  </a:moveTo>
                  <a:lnTo>
                    <a:pt x="768096" y="0"/>
                  </a:lnTo>
                  <a:lnTo>
                    <a:pt x="768096" y="768096"/>
                  </a:lnTo>
                  <a:lnTo>
                    <a:pt x="0" y="768096"/>
                  </a:lnTo>
                  <a:close/>
                </a:path>
              </a:pathLst>
            </a:custGeom>
            <a:blipFill>
              <a:blip r:embed="rId3">
                <a:alphaModFix amt="0"/>
              </a:blip>
              <a:stretch>
                <a:fillRect l="-78303" t="0" r="-78303" b="0"/>
              </a:stretch>
            </a:blipFill>
          </p:spPr>
        </p:sp>
        <p:sp>
          <p:nvSpPr>
            <p:cNvPr name="TextBox 9" id="9"/>
            <p:cNvSpPr txBox="true"/>
            <p:nvPr/>
          </p:nvSpPr>
          <p:spPr>
            <a:xfrm>
              <a:off x="0" y="-9525"/>
              <a:ext cx="768096" cy="777621"/>
            </a:xfrm>
            <a:prstGeom prst="rect">
              <a:avLst/>
            </a:prstGeom>
          </p:spPr>
          <p:txBody>
            <a:bodyPr anchor="ctr" rtlCol="false" tIns="0" lIns="0" bIns="0" rIns="0"/>
            <a:lstStyle/>
            <a:p>
              <a:pPr algn="ctr">
                <a:lnSpc>
                  <a:spcPts val="2520"/>
                </a:lnSpc>
              </a:pPr>
              <a:r>
                <a:rPr lang="en-US" sz="2100" b="true">
                  <a:solidFill>
                    <a:srgbClr val="FFFFFF"/>
                  </a:solidFill>
                  <a:latin typeface="Arial Bold"/>
                  <a:ea typeface="Arial Bold"/>
                  <a:cs typeface="Arial Bold"/>
                  <a:sym typeface="Arial Bold"/>
                </a:rPr>
                <a:t>1</a:t>
              </a:r>
            </a:p>
          </p:txBody>
        </p:sp>
      </p:grpSp>
      <p:grpSp>
        <p:nvGrpSpPr>
          <p:cNvPr name="Group 10" id="10"/>
          <p:cNvGrpSpPr/>
          <p:nvPr/>
        </p:nvGrpSpPr>
        <p:grpSpPr>
          <a:xfrm rot="0">
            <a:off x="1783080" y="2041779"/>
            <a:ext cx="14813280" cy="630936"/>
            <a:chOff x="0" y="0"/>
            <a:chExt cx="19751040" cy="841248"/>
          </a:xfrm>
        </p:grpSpPr>
        <p:sp>
          <p:nvSpPr>
            <p:cNvPr name="Freeform 11" id="11"/>
            <p:cNvSpPr/>
            <p:nvPr/>
          </p:nvSpPr>
          <p:spPr>
            <a:xfrm flipH="false" flipV="false" rot="0">
              <a:off x="0" y="0"/>
              <a:ext cx="19751039" cy="841248"/>
            </a:xfrm>
            <a:custGeom>
              <a:avLst/>
              <a:gdLst/>
              <a:ahLst/>
              <a:cxnLst/>
              <a:rect r="r" b="b" t="t" l="l"/>
              <a:pathLst>
                <a:path h="841248" w="19751039">
                  <a:moveTo>
                    <a:pt x="0" y="0"/>
                  </a:moveTo>
                  <a:lnTo>
                    <a:pt x="19751039" y="0"/>
                  </a:lnTo>
                  <a:lnTo>
                    <a:pt x="19751039" y="841248"/>
                  </a:lnTo>
                  <a:lnTo>
                    <a:pt x="0" y="841248"/>
                  </a:lnTo>
                  <a:close/>
                </a:path>
              </a:pathLst>
            </a:custGeom>
            <a:blipFill>
              <a:blip r:embed="rId3">
                <a:alphaModFix amt="0"/>
              </a:blip>
              <a:stretch>
                <a:fillRect l="0" t="-407474" r="0" b="-407474"/>
              </a:stretch>
            </a:blipFill>
          </p:spPr>
        </p:sp>
        <p:sp>
          <p:nvSpPr>
            <p:cNvPr name="TextBox 12" id="12"/>
            <p:cNvSpPr txBox="true"/>
            <p:nvPr/>
          </p:nvSpPr>
          <p:spPr>
            <a:xfrm>
              <a:off x="0" y="-95250"/>
              <a:ext cx="19751040" cy="936498"/>
            </a:xfrm>
            <a:prstGeom prst="rect">
              <a:avLst/>
            </a:prstGeom>
          </p:spPr>
          <p:txBody>
            <a:bodyPr anchor="ctr" rtlCol="false" tIns="0" lIns="0" bIns="0" rIns="0"/>
            <a:lstStyle/>
            <a:p>
              <a:pPr algn="l">
                <a:lnSpc>
                  <a:spcPts val="4050"/>
                </a:lnSpc>
              </a:pPr>
              <a:r>
                <a:rPr lang="en-US" sz="2700">
                  <a:solidFill>
                    <a:srgbClr val="22242A"/>
                  </a:solidFill>
                  <a:latin typeface="Arial"/>
                  <a:ea typeface="Arial"/>
                  <a:cs typeface="Arial"/>
                  <a:sym typeface="Arial"/>
                </a:rPr>
                <a:t>Introduction and rationale for case selection</a:t>
              </a:r>
            </a:p>
          </p:txBody>
        </p:sp>
      </p:grpSp>
      <p:grpSp>
        <p:nvGrpSpPr>
          <p:cNvPr name="Group 13" id="13"/>
          <p:cNvGrpSpPr/>
          <p:nvPr/>
        </p:nvGrpSpPr>
        <p:grpSpPr>
          <a:xfrm rot="0">
            <a:off x="960120" y="2976372"/>
            <a:ext cx="576072" cy="576072"/>
            <a:chOff x="0" y="0"/>
            <a:chExt cx="768096" cy="768096"/>
          </a:xfrm>
        </p:grpSpPr>
        <p:sp>
          <p:nvSpPr>
            <p:cNvPr name="Freeform 14" id="14"/>
            <p:cNvSpPr/>
            <p:nvPr/>
          </p:nvSpPr>
          <p:spPr>
            <a:xfrm flipH="false" flipV="false" rot="0">
              <a:off x="0" y="0"/>
              <a:ext cx="768096" cy="768096"/>
            </a:xfrm>
            <a:custGeom>
              <a:avLst/>
              <a:gdLst/>
              <a:ahLst/>
              <a:cxnLst/>
              <a:rect r="r" b="b" t="t" l="l"/>
              <a:pathLst>
                <a:path h="768096" w="768096">
                  <a:moveTo>
                    <a:pt x="0" y="384048"/>
                  </a:moveTo>
                  <a:cubicBezTo>
                    <a:pt x="0" y="171958"/>
                    <a:pt x="171958" y="0"/>
                    <a:pt x="384048" y="0"/>
                  </a:cubicBezTo>
                  <a:cubicBezTo>
                    <a:pt x="596138" y="0"/>
                    <a:pt x="768096" y="171958"/>
                    <a:pt x="768096" y="384048"/>
                  </a:cubicBezTo>
                  <a:cubicBezTo>
                    <a:pt x="768096" y="596138"/>
                    <a:pt x="596138" y="768096"/>
                    <a:pt x="384048" y="768096"/>
                  </a:cubicBezTo>
                  <a:cubicBezTo>
                    <a:pt x="171958" y="768096"/>
                    <a:pt x="0" y="596138"/>
                    <a:pt x="0" y="384048"/>
                  </a:cubicBezTo>
                  <a:close/>
                </a:path>
              </a:pathLst>
            </a:custGeom>
            <a:solidFill>
              <a:srgbClr val="1B2A4A"/>
            </a:solidFill>
          </p:spPr>
        </p:sp>
      </p:grpSp>
      <p:grpSp>
        <p:nvGrpSpPr>
          <p:cNvPr name="Group 15" id="15"/>
          <p:cNvGrpSpPr/>
          <p:nvPr/>
        </p:nvGrpSpPr>
        <p:grpSpPr>
          <a:xfrm rot="0">
            <a:off x="960120" y="2976372"/>
            <a:ext cx="576072" cy="576072"/>
            <a:chOff x="0" y="0"/>
            <a:chExt cx="768096" cy="768096"/>
          </a:xfrm>
        </p:grpSpPr>
        <p:sp>
          <p:nvSpPr>
            <p:cNvPr name="Freeform 16" id="16"/>
            <p:cNvSpPr/>
            <p:nvPr/>
          </p:nvSpPr>
          <p:spPr>
            <a:xfrm flipH="false" flipV="false" rot="0">
              <a:off x="0" y="0"/>
              <a:ext cx="768096" cy="768096"/>
            </a:xfrm>
            <a:custGeom>
              <a:avLst/>
              <a:gdLst/>
              <a:ahLst/>
              <a:cxnLst/>
              <a:rect r="r" b="b" t="t" l="l"/>
              <a:pathLst>
                <a:path h="768096" w="768096">
                  <a:moveTo>
                    <a:pt x="0" y="0"/>
                  </a:moveTo>
                  <a:lnTo>
                    <a:pt x="768096" y="0"/>
                  </a:lnTo>
                  <a:lnTo>
                    <a:pt x="768096" y="768096"/>
                  </a:lnTo>
                  <a:lnTo>
                    <a:pt x="0" y="768096"/>
                  </a:lnTo>
                  <a:close/>
                </a:path>
              </a:pathLst>
            </a:custGeom>
            <a:blipFill>
              <a:blip r:embed="rId3">
                <a:alphaModFix amt="0"/>
              </a:blip>
              <a:stretch>
                <a:fillRect l="-78303" t="0" r="-78303" b="0"/>
              </a:stretch>
            </a:blipFill>
          </p:spPr>
        </p:sp>
        <p:sp>
          <p:nvSpPr>
            <p:cNvPr name="TextBox 17" id="17"/>
            <p:cNvSpPr txBox="true"/>
            <p:nvPr/>
          </p:nvSpPr>
          <p:spPr>
            <a:xfrm>
              <a:off x="0" y="-9525"/>
              <a:ext cx="768096" cy="777621"/>
            </a:xfrm>
            <a:prstGeom prst="rect">
              <a:avLst/>
            </a:prstGeom>
          </p:spPr>
          <p:txBody>
            <a:bodyPr anchor="ctr" rtlCol="false" tIns="0" lIns="0" bIns="0" rIns="0"/>
            <a:lstStyle/>
            <a:p>
              <a:pPr algn="ctr">
                <a:lnSpc>
                  <a:spcPts val="2520"/>
                </a:lnSpc>
              </a:pPr>
              <a:r>
                <a:rPr lang="en-US" sz="2100" b="true">
                  <a:solidFill>
                    <a:srgbClr val="FFFFFF"/>
                  </a:solidFill>
                  <a:latin typeface="Arial Bold"/>
                  <a:ea typeface="Arial Bold"/>
                  <a:cs typeface="Arial Bold"/>
                  <a:sym typeface="Arial Bold"/>
                </a:rPr>
                <a:t>2</a:t>
              </a:r>
            </a:p>
          </p:txBody>
        </p:sp>
      </p:grpSp>
      <p:grpSp>
        <p:nvGrpSpPr>
          <p:cNvPr name="Group 18" id="18"/>
          <p:cNvGrpSpPr/>
          <p:nvPr/>
        </p:nvGrpSpPr>
        <p:grpSpPr>
          <a:xfrm rot="0">
            <a:off x="1783080" y="2948940"/>
            <a:ext cx="14813280" cy="630936"/>
            <a:chOff x="0" y="0"/>
            <a:chExt cx="19751040" cy="841248"/>
          </a:xfrm>
        </p:grpSpPr>
        <p:sp>
          <p:nvSpPr>
            <p:cNvPr name="Freeform 19" id="19"/>
            <p:cNvSpPr/>
            <p:nvPr/>
          </p:nvSpPr>
          <p:spPr>
            <a:xfrm flipH="false" flipV="false" rot="0">
              <a:off x="0" y="0"/>
              <a:ext cx="19751039" cy="841248"/>
            </a:xfrm>
            <a:custGeom>
              <a:avLst/>
              <a:gdLst/>
              <a:ahLst/>
              <a:cxnLst/>
              <a:rect r="r" b="b" t="t" l="l"/>
              <a:pathLst>
                <a:path h="841248" w="19751039">
                  <a:moveTo>
                    <a:pt x="0" y="0"/>
                  </a:moveTo>
                  <a:lnTo>
                    <a:pt x="19751039" y="0"/>
                  </a:lnTo>
                  <a:lnTo>
                    <a:pt x="19751039" y="841248"/>
                  </a:lnTo>
                  <a:lnTo>
                    <a:pt x="0" y="841248"/>
                  </a:lnTo>
                  <a:close/>
                </a:path>
              </a:pathLst>
            </a:custGeom>
            <a:blipFill>
              <a:blip r:embed="rId3">
                <a:alphaModFix amt="0"/>
              </a:blip>
              <a:stretch>
                <a:fillRect l="0" t="-407474" r="0" b="-407474"/>
              </a:stretch>
            </a:blipFill>
          </p:spPr>
        </p:sp>
        <p:sp>
          <p:nvSpPr>
            <p:cNvPr name="TextBox 20" id="20"/>
            <p:cNvSpPr txBox="true"/>
            <p:nvPr/>
          </p:nvSpPr>
          <p:spPr>
            <a:xfrm>
              <a:off x="0" y="-95250"/>
              <a:ext cx="19751040" cy="936498"/>
            </a:xfrm>
            <a:prstGeom prst="rect">
              <a:avLst/>
            </a:prstGeom>
          </p:spPr>
          <p:txBody>
            <a:bodyPr anchor="ctr" rtlCol="false" tIns="0" lIns="0" bIns="0" rIns="0"/>
            <a:lstStyle/>
            <a:p>
              <a:pPr algn="l">
                <a:lnSpc>
                  <a:spcPts val="4050"/>
                </a:lnSpc>
              </a:pPr>
              <a:r>
                <a:rPr lang="en-US" sz="2700">
                  <a:solidFill>
                    <a:srgbClr val="22242A"/>
                  </a:solidFill>
                  <a:latin typeface="Arial"/>
                  <a:ea typeface="Arial"/>
                  <a:cs typeface="Arial"/>
                  <a:sym typeface="Arial"/>
                </a:rPr>
                <a:t>Case overview and scale of the failure</a:t>
              </a:r>
            </a:p>
          </p:txBody>
        </p:sp>
      </p:grpSp>
      <p:grpSp>
        <p:nvGrpSpPr>
          <p:cNvPr name="Group 21" id="21"/>
          <p:cNvGrpSpPr/>
          <p:nvPr/>
        </p:nvGrpSpPr>
        <p:grpSpPr>
          <a:xfrm rot="0">
            <a:off x="960120" y="3826764"/>
            <a:ext cx="576072" cy="576072"/>
            <a:chOff x="0" y="0"/>
            <a:chExt cx="768096" cy="768096"/>
          </a:xfrm>
        </p:grpSpPr>
        <p:sp>
          <p:nvSpPr>
            <p:cNvPr name="Freeform 22" id="22"/>
            <p:cNvSpPr/>
            <p:nvPr/>
          </p:nvSpPr>
          <p:spPr>
            <a:xfrm flipH="false" flipV="false" rot="0">
              <a:off x="0" y="0"/>
              <a:ext cx="768096" cy="768096"/>
            </a:xfrm>
            <a:custGeom>
              <a:avLst/>
              <a:gdLst/>
              <a:ahLst/>
              <a:cxnLst/>
              <a:rect r="r" b="b" t="t" l="l"/>
              <a:pathLst>
                <a:path h="768096" w="768096">
                  <a:moveTo>
                    <a:pt x="0" y="384048"/>
                  </a:moveTo>
                  <a:cubicBezTo>
                    <a:pt x="0" y="171958"/>
                    <a:pt x="171958" y="0"/>
                    <a:pt x="384048" y="0"/>
                  </a:cubicBezTo>
                  <a:cubicBezTo>
                    <a:pt x="596138" y="0"/>
                    <a:pt x="768096" y="171958"/>
                    <a:pt x="768096" y="384048"/>
                  </a:cubicBezTo>
                  <a:cubicBezTo>
                    <a:pt x="768096" y="596138"/>
                    <a:pt x="596138" y="768096"/>
                    <a:pt x="384048" y="768096"/>
                  </a:cubicBezTo>
                  <a:cubicBezTo>
                    <a:pt x="171958" y="768096"/>
                    <a:pt x="0" y="596138"/>
                    <a:pt x="0" y="384048"/>
                  </a:cubicBezTo>
                  <a:close/>
                </a:path>
              </a:pathLst>
            </a:custGeom>
            <a:solidFill>
              <a:srgbClr val="D9A441"/>
            </a:solidFill>
          </p:spPr>
        </p:sp>
      </p:grpSp>
      <p:grpSp>
        <p:nvGrpSpPr>
          <p:cNvPr name="Group 23" id="23"/>
          <p:cNvGrpSpPr/>
          <p:nvPr/>
        </p:nvGrpSpPr>
        <p:grpSpPr>
          <a:xfrm rot="0">
            <a:off x="960120" y="3826764"/>
            <a:ext cx="576072" cy="576072"/>
            <a:chOff x="0" y="0"/>
            <a:chExt cx="768096" cy="768096"/>
          </a:xfrm>
        </p:grpSpPr>
        <p:sp>
          <p:nvSpPr>
            <p:cNvPr name="Freeform 24" id="24"/>
            <p:cNvSpPr/>
            <p:nvPr/>
          </p:nvSpPr>
          <p:spPr>
            <a:xfrm flipH="false" flipV="false" rot="0">
              <a:off x="0" y="0"/>
              <a:ext cx="768096" cy="768096"/>
            </a:xfrm>
            <a:custGeom>
              <a:avLst/>
              <a:gdLst/>
              <a:ahLst/>
              <a:cxnLst/>
              <a:rect r="r" b="b" t="t" l="l"/>
              <a:pathLst>
                <a:path h="768096" w="768096">
                  <a:moveTo>
                    <a:pt x="0" y="0"/>
                  </a:moveTo>
                  <a:lnTo>
                    <a:pt x="768096" y="0"/>
                  </a:lnTo>
                  <a:lnTo>
                    <a:pt x="768096" y="768096"/>
                  </a:lnTo>
                  <a:lnTo>
                    <a:pt x="0" y="768096"/>
                  </a:lnTo>
                  <a:close/>
                </a:path>
              </a:pathLst>
            </a:custGeom>
            <a:blipFill>
              <a:blip r:embed="rId3">
                <a:alphaModFix amt="0"/>
              </a:blip>
              <a:stretch>
                <a:fillRect l="-78303" t="0" r="-78303" b="0"/>
              </a:stretch>
            </a:blipFill>
          </p:spPr>
        </p:sp>
        <p:sp>
          <p:nvSpPr>
            <p:cNvPr name="TextBox 25" id="25"/>
            <p:cNvSpPr txBox="true"/>
            <p:nvPr/>
          </p:nvSpPr>
          <p:spPr>
            <a:xfrm>
              <a:off x="0" y="-9525"/>
              <a:ext cx="768096" cy="777621"/>
            </a:xfrm>
            <a:prstGeom prst="rect">
              <a:avLst/>
            </a:prstGeom>
          </p:spPr>
          <p:txBody>
            <a:bodyPr anchor="ctr" rtlCol="false" tIns="0" lIns="0" bIns="0" rIns="0"/>
            <a:lstStyle/>
            <a:p>
              <a:pPr algn="ctr">
                <a:lnSpc>
                  <a:spcPts val="2520"/>
                </a:lnSpc>
              </a:pPr>
              <a:r>
                <a:rPr lang="en-US" sz="2100" b="true">
                  <a:solidFill>
                    <a:srgbClr val="1B2A4A"/>
                  </a:solidFill>
                  <a:latin typeface="Arial Bold"/>
                  <a:ea typeface="Arial Bold"/>
                  <a:cs typeface="Arial Bold"/>
                  <a:sym typeface="Arial Bold"/>
                </a:rPr>
                <a:t>3</a:t>
              </a:r>
            </a:p>
          </p:txBody>
        </p:sp>
      </p:grpSp>
      <p:grpSp>
        <p:nvGrpSpPr>
          <p:cNvPr name="Group 26" id="26"/>
          <p:cNvGrpSpPr/>
          <p:nvPr/>
        </p:nvGrpSpPr>
        <p:grpSpPr>
          <a:xfrm rot="0">
            <a:off x="1783080" y="3799332"/>
            <a:ext cx="14813280" cy="630936"/>
            <a:chOff x="0" y="0"/>
            <a:chExt cx="19751040" cy="841248"/>
          </a:xfrm>
        </p:grpSpPr>
        <p:sp>
          <p:nvSpPr>
            <p:cNvPr name="Freeform 27" id="27"/>
            <p:cNvSpPr/>
            <p:nvPr/>
          </p:nvSpPr>
          <p:spPr>
            <a:xfrm flipH="false" flipV="false" rot="0">
              <a:off x="0" y="0"/>
              <a:ext cx="19751039" cy="841248"/>
            </a:xfrm>
            <a:custGeom>
              <a:avLst/>
              <a:gdLst/>
              <a:ahLst/>
              <a:cxnLst/>
              <a:rect r="r" b="b" t="t" l="l"/>
              <a:pathLst>
                <a:path h="841248" w="19751039">
                  <a:moveTo>
                    <a:pt x="0" y="0"/>
                  </a:moveTo>
                  <a:lnTo>
                    <a:pt x="19751039" y="0"/>
                  </a:lnTo>
                  <a:lnTo>
                    <a:pt x="19751039" y="841248"/>
                  </a:lnTo>
                  <a:lnTo>
                    <a:pt x="0" y="841248"/>
                  </a:lnTo>
                  <a:close/>
                </a:path>
              </a:pathLst>
            </a:custGeom>
            <a:blipFill>
              <a:blip r:embed="rId3">
                <a:alphaModFix amt="0"/>
              </a:blip>
              <a:stretch>
                <a:fillRect l="0" t="-407474" r="0" b="-407474"/>
              </a:stretch>
            </a:blipFill>
          </p:spPr>
        </p:sp>
        <p:sp>
          <p:nvSpPr>
            <p:cNvPr name="TextBox 28" id="28"/>
            <p:cNvSpPr txBox="true"/>
            <p:nvPr/>
          </p:nvSpPr>
          <p:spPr>
            <a:xfrm>
              <a:off x="0" y="-95250"/>
              <a:ext cx="19751040" cy="936498"/>
            </a:xfrm>
            <a:prstGeom prst="rect">
              <a:avLst/>
            </a:prstGeom>
          </p:spPr>
          <p:txBody>
            <a:bodyPr anchor="ctr" rtlCol="false" tIns="0" lIns="0" bIns="0" rIns="0"/>
            <a:lstStyle/>
            <a:p>
              <a:pPr algn="l">
                <a:lnSpc>
                  <a:spcPts val="4050"/>
                </a:lnSpc>
              </a:pPr>
              <a:r>
                <a:rPr lang="en-US" sz="2700">
                  <a:solidFill>
                    <a:srgbClr val="22242A"/>
                  </a:solidFill>
                  <a:latin typeface="Arial"/>
                  <a:ea typeface="Arial"/>
                  <a:cs typeface="Arial"/>
                  <a:sym typeface="Arial"/>
                </a:rPr>
                <a:t>Theoretical framework overview</a:t>
              </a:r>
            </a:p>
          </p:txBody>
        </p:sp>
      </p:grpSp>
      <p:grpSp>
        <p:nvGrpSpPr>
          <p:cNvPr name="Group 29" id="29"/>
          <p:cNvGrpSpPr/>
          <p:nvPr/>
        </p:nvGrpSpPr>
        <p:grpSpPr>
          <a:xfrm rot="0">
            <a:off x="960120" y="4677156"/>
            <a:ext cx="576072" cy="576072"/>
            <a:chOff x="0" y="0"/>
            <a:chExt cx="768096" cy="768096"/>
          </a:xfrm>
        </p:grpSpPr>
        <p:sp>
          <p:nvSpPr>
            <p:cNvPr name="Freeform 30" id="30"/>
            <p:cNvSpPr/>
            <p:nvPr/>
          </p:nvSpPr>
          <p:spPr>
            <a:xfrm flipH="false" flipV="false" rot="0">
              <a:off x="0" y="0"/>
              <a:ext cx="768096" cy="768096"/>
            </a:xfrm>
            <a:custGeom>
              <a:avLst/>
              <a:gdLst/>
              <a:ahLst/>
              <a:cxnLst/>
              <a:rect r="r" b="b" t="t" l="l"/>
              <a:pathLst>
                <a:path h="768096" w="768096">
                  <a:moveTo>
                    <a:pt x="0" y="384048"/>
                  </a:moveTo>
                  <a:cubicBezTo>
                    <a:pt x="0" y="171958"/>
                    <a:pt x="171958" y="0"/>
                    <a:pt x="384048" y="0"/>
                  </a:cubicBezTo>
                  <a:cubicBezTo>
                    <a:pt x="596138" y="0"/>
                    <a:pt x="768096" y="171958"/>
                    <a:pt x="768096" y="384048"/>
                  </a:cubicBezTo>
                  <a:cubicBezTo>
                    <a:pt x="768096" y="596138"/>
                    <a:pt x="596138" y="768096"/>
                    <a:pt x="384048" y="768096"/>
                  </a:cubicBezTo>
                  <a:cubicBezTo>
                    <a:pt x="171958" y="768096"/>
                    <a:pt x="0" y="596138"/>
                    <a:pt x="0" y="384048"/>
                  </a:cubicBezTo>
                  <a:close/>
                </a:path>
              </a:pathLst>
            </a:custGeom>
            <a:solidFill>
              <a:srgbClr val="1B2A4A"/>
            </a:solidFill>
          </p:spPr>
        </p:sp>
      </p:grpSp>
      <p:grpSp>
        <p:nvGrpSpPr>
          <p:cNvPr name="Group 31" id="31"/>
          <p:cNvGrpSpPr/>
          <p:nvPr/>
        </p:nvGrpSpPr>
        <p:grpSpPr>
          <a:xfrm rot="0">
            <a:off x="960120" y="4677156"/>
            <a:ext cx="576072" cy="576072"/>
            <a:chOff x="0" y="0"/>
            <a:chExt cx="768096" cy="768096"/>
          </a:xfrm>
        </p:grpSpPr>
        <p:sp>
          <p:nvSpPr>
            <p:cNvPr name="Freeform 32" id="32"/>
            <p:cNvSpPr/>
            <p:nvPr/>
          </p:nvSpPr>
          <p:spPr>
            <a:xfrm flipH="false" flipV="false" rot="0">
              <a:off x="0" y="0"/>
              <a:ext cx="768096" cy="768096"/>
            </a:xfrm>
            <a:custGeom>
              <a:avLst/>
              <a:gdLst/>
              <a:ahLst/>
              <a:cxnLst/>
              <a:rect r="r" b="b" t="t" l="l"/>
              <a:pathLst>
                <a:path h="768096" w="768096">
                  <a:moveTo>
                    <a:pt x="0" y="0"/>
                  </a:moveTo>
                  <a:lnTo>
                    <a:pt x="768096" y="0"/>
                  </a:lnTo>
                  <a:lnTo>
                    <a:pt x="768096" y="768096"/>
                  </a:lnTo>
                  <a:lnTo>
                    <a:pt x="0" y="768096"/>
                  </a:lnTo>
                  <a:close/>
                </a:path>
              </a:pathLst>
            </a:custGeom>
            <a:blipFill>
              <a:blip r:embed="rId3">
                <a:alphaModFix amt="0"/>
              </a:blip>
              <a:stretch>
                <a:fillRect l="-78303" t="0" r="-78303" b="0"/>
              </a:stretch>
            </a:blipFill>
          </p:spPr>
        </p:sp>
        <p:sp>
          <p:nvSpPr>
            <p:cNvPr name="TextBox 33" id="33"/>
            <p:cNvSpPr txBox="true"/>
            <p:nvPr/>
          </p:nvSpPr>
          <p:spPr>
            <a:xfrm>
              <a:off x="0" y="-9525"/>
              <a:ext cx="768096" cy="777621"/>
            </a:xfrm>
            <a:prstGeom prst="rect">
              <a:avLst/>
            </a:prstGeom>
          </p:spPr>
          <p:txBody>
            <a:bodyPr anchor="ctr" rtlCol="false" tIns="0" lIns="0" bIns="0" rIns="0"/>
            <a:lstStyle/>
            <a:p>
              <a:pPr algn="ctr">
                <a:lnSpc>
                  <a:spcPts val="2520"/>
                </a:lnSpc>
              </a:pPr>
              <a:r>
                <a:rPr lang="en-US" sz="2100" b="true">
                  <a:solidFill>
                    <a:srgbClr val="FFFFFF"/>
                  </a:solidFill>
                  <a:latin typeface="Arial Bold"/>
                  <a:ea typeface="Arial Bold"/>
                  <a:cs typeface="Arial Bold"/>
                  <a:sym typeface="Arial Bold"/>
                </a:rPr>
                <a:t>4</a:t>
              </a:r>
            </a:p>
          </p:txBody>
        </p:sp>
      </p:grpSp>
      <p:grpSp>
        <p:nvGrpSpPr>
          <p:cNvPr name="Group 34" id="34"/>
          <p:cNvGrpSpPr/>
          <p:nvPr/>
        </p:nvGrpSpPr>
        <p:grpSpPr>
          <a:xfrm rot="0">
            <a:off x="1783080" y="4649724"/>
            <a:ext cx="14813280" cy="630936"/>
            <a:chOff x="0" y="0"/>
            <a:chExt cx="19751040" cy="841248"/>
          </a:xfrm>
        </p:grpSpPr>
        <p:sp>
          <p:nvSpPr>
            <p:cNvPr name="Freeform 35" id="35"/>
            <p:cNvSpPr/>
            <p:nvPr/>
          </p:nvSpPr>
          <p:spPr>
            <a:xfrm flipH="false" flipV="false" rot="0">
              <a:off x="0" y="0"/>
              <a:ext cx="19751039" cy="841248"/>
            </a:xfrm>
            <a:custGeom>
              <a:avLst/>
              <a:gdLst/>
              <a:ahLst/>
              <a:cxnLst/>
              <a:rect r="r" b="b" t="t" l="l"/>
              <a:pathLst>
                <a:path h="841248" w="19751039">
                  <a:moveTo>
                    <a:pt x="0" y="0"/>
                  </a:moveTo>
                  <a:lnTo>
                    <a:pt x="19751039" y="0"/>
                  </a:lnTo>
                  <a:lnTo>
                    <a:pt x="19751039" y="841248"/>
                  </a:lnTo>
                  <a:lnTo>
                    <a:pt x="0" y="841248"/>
                  </a:lnTo>
                  <a:close/>
                </a:path>
              </a:pathLst>
            </a:custGeom>
            <a:blipFill>
              <a:blip r:embed="rId3">
                <a:alphaModFix amt="0"/>
              </a:blip>
              <a:stretch>
                <a:fillRect l="0" t="-407474" r="0" b="-407474"/>
              </a:stretch>
            </a:blipFill>
          </p:spPr>
        </p:sp>
        <p:sp>
          <p:nvSpPr>
            <p:cNvPr name="TextBox 36" id="36"/>
            <p:cNvSpPr txBox="true"/>
            <p:nvPr/>
          </p:nvSpPr>
          <p:spPr>
            <a:xfrm>
              <a:off x="0" y="-95250"/>
              <a:ext cx="19751040" cy="936498"/>
            </a:xfrm>
            <a:prstGeom prst="rect">
              <a:avLst/>
            </a:prstGeom>
          </p:spPr>
          <p:txBody>
            <a:bodyPr anchor="ctr" rtlCol="false" tIns="0" lIns="0" bIns="0" rIns="0"/>
            <a:lstStyle/>
            <a:p>
              <a:pPr algn="l">
                <a:lnSpc>
                  <a:spcPts val="4050"/>
                </a:lnSpc>
              </a:pPr>
              <a:r>
                <a:rPr lang="en-US" sz="2700">
                  <a:solidFill>
                    <a:srgbClr val="22242A"/>
                  </a:solidFill>
                  <a:latin typeface="Arial"/>
                  <a:ea typeface="Arial"/>
                  <a:cs typeface="Arial"/>
                  <a:sym typeface="Arial"/>
                </a:rPr>
                <a:t>Root cause identification using the Swiss Cheese Model</a:t>
              </a:r>
            </a:p>
          </p:txBody>
        </p:sp>
      </p:grpSp>
      <p:grpSp>
        <p:nvGrpSpPr>
          <p:cNvPr name="Group 37" id="37"/>
          <p:cNvGrpSpPr/>
          <p:nvPr/>
        </p:nvGrpSpPr>
        <p:grpSpPr>
          <a:xfrm rot="0">
            <a:off x="960120" y="5527548"/>
            <a:ext cx="576072" cy="576072"/>
            <a:chOff x="0" y="0"/>
            <a:chExt cx="768096" cy="768096"/>
          </a:xfrm>
        </p:grpSpPr>
        <p:sp>
          <p:nvSpPr>
            <p:cNvPr name="Freeform 38" id="38"/>
            <p:cNvSpPr/>
            <p:nvPr/>
          </p:nvSpPr>
          <p:spPr>
            <a:xfrm flipH="false" flipV="false" rot="0">
              <a:off x="0" y="0"/>
              <a:ext cx="768096" cy="768096"/>
            </a:xfrm>
            <a:custGeom>
              <a:avLst/>
              <a:gdLst/>
              <a:ahLst/>
              <a:cxnLst/>
              <a:rect r="r" b="b" t="t" l="l"/>
              <a:pathLst>
                <a:path h="768096" w="768096">
                  <a:moveTo>
                    <a:pt x="0" y="384048"/>
                  </a:moveTo>
                  <a:cubicBezTo>
                    <a:pt x="0" y="171958"/>
                    <a:pt x="171958" y="0"/>
                    <a:pt x="384048" y="0"/>
                  </a:cubicBezTo>
                  <a:cubicBezTo>
                    <a:pt x="596138" y="0"/>
                    <a:pt x="768096" y="171958"/>
                    <a:pt x="768096" y="384048"/>
                  </a:cubicBezTo>
                  <a:cubicBezTo>
                    <a:pt x="768096" y="596138"/>
                    <a:pt x="596138" y="768096"/>
                    <a:pt x="384048" y="768096"/>
                  </a:cubicBezTo>
                  <a:cubicBezTo>
                    <a:pt x="171958" y="768096"/>
                    <a:pt x="0" y="596138"/>
                    <a:pt x="0" y="384048"/>
                  </a:cubicBezTo>
                  <a:close/>
                </a:path>
              </a:pathLst>
            </a:custGeom>
            <a:solidFill>
              <a:srgbClr val="1B2A4A"/>
            </a:solidFill>
          </p:spPr>
        </p:sp>
      </p:grpSp>
      <p:grpSp>
        <p:nvGrpSpPr>
          <p:cNvPr name="Group 39" id="39"/>
          <p:cNvGrpSpPr/>
          <p:nvPr/>
        </p:nvGrpSpPr>
        <p:grpSpPr>
          <a:xfrm rot="0">
            <a:off x="960120" y="5527548"/>
            <a:ext cx="576072" cy="576072"/>
            <a:chOff x="0" y="0"/>
            <a:chExt cx="768096" cy="768096"/>
          </a:xfrm>
        </p:grpSpPr>
        <p:sp>
          <p:nvSpPr>
            <p:cNvPr name="Freeform 40" id="40"/>
            <p:cNvSpPr/>
            <p:nvPr/>
          </p:nvSpPr>
          <p:spPr>
            <a:xfrm flipH="false" flipV="false" rot="0">
              <a:off x="0" y="0"/>
              <a:ext cx="768096" cy="768096"/>
            </a:xfrm>
            <a:custGeom>
              <a:avLst/>
              <a:gdLst/>
              <a:ahLst/>
              <a:cxnLst/>
              <a:rect r="r" b="b" t="t" l="l"/>
              <a:pathLst>
                <a:path h="768096" w="768096">
                  <a:moveTo>
                    <a:pt x="0" y="0"/>
                  </a:moveTo>
                  <a:lnTo>
                    <a:pt x="768096" y="0"/>
                  </a:lnTo>
                  <a:lnTo>
                    <a:pt x="768096" y="768096"/>
                  </a:lnTo>
                  <a:lnTo>
                    <a:pt x="0" y="768096"/>
                  </a:lnTo>
                  <a:close/>
                </a:path>
              </a:pathLst>
            </a:custGeom>
            <a:blipFill>
              <a:blip r:embed="rId3">
                <a:alphaModFix amt="0"/>
              </a:blip>
              <a:stretch>
                <a:fillRect l="-78303" t="0" r="-78303" b="0"/>
              </a:stretch>
            </a:blipFill>
          </p:spPr>
        </p:sp>
        <p:sp>
          <p:nvSpPr>
            <p:cNvPr name="TextBox 41" id="41"/>
            <p:cNvSpPr txBox="true"/>
            <p:nvPr/>
          </p:nvSpPr>
          <p:spPr>
            <a:xfrm>
              <a:off x="0" y="-9525"/>
              <a:ext cx="768096" cy="777621"/>
            </a:xfrm>
            <a:prstGeom prst="rect">
              <a:avLst/>
            </a:prstGeom>
          </p:spPr>
          <p:txBody>
            <a:bodyPr anchor="ctr" rtlCol="false" tIns="0" lIns="0" bIns="0" rIns="0"/>
            <a:lstStyle/>
            <a:p>
              <a:pPr algn="ctr">
                <a:lnSpc>
                  <a:spcPts val="2520"/>
                </a:lnSpc>
              </a:pPr>
              <a:r>
                <a:rPr lang="en-US" sz="2100" b="true">
                  <a:solidFill>
                    <a:srgbClr val="FFFFFF"/>
                  </a:solidFill>
                  <a:latin typeface="Arial Bold"/>
                  <a:ea typeface="Arial Bold"/>
                  <a:cs typeface="Arial Bold"/>
                  <a:sym typeface="Arial Bold"/>
                </a:rPr>
                <a:t>5</a:t>
              </a:r>
            </a:p>
          </p:txBody>
        </p:sp>
      </p:grpSp>
      <p:grpSp>
        <p:nvGrpSpPr>
          <p:cNvPr name="Group 42" id="42"/>
          <p:cNvGrpSpPr/>
          <p:nvPr/>
        </p:nvGrpSpPr>
        <p:grpSpPr>
          <a:xfrm rot="0">
            <a:off x="1783080" y="5500116"/>
            <a:ext cx="14813280" cy="630936"/>
            <a:chOff x="0" y="0"/>
            <a:chExt cx="19751040" cy="841248"/>
          </a:xfrm>
        </p:grpSpPr>
        <p:sp>
          <p:nvSpPr>
            <p:cNvPr name="Freeform 43" id="43"/>
            <p:cNvSpPr/>
            <p:nvPr/>
          </p:nvSpPr>
          <p:spPr>
            <a:xfrm flipH="false" flipV="false" rot="0">
              <a:off x="0" y="0"/>
              <a:ext cx="19751039" cy="841248"/>
            </a:xfrm>
            <a:custGeom>
              <a:avLst/>
              <a:gdLst/>
              <a:ahLst/>
              <a:cxnLst/>
              <a:rect r="r" b="b" t="t" l="l"/>
              <a:pathLst>
                <a:path h="841248" w="19751039">
                  <a:moveTo>
                    <a:pt x="0" y="0"/>
                  </a:moveTo>
                  <a:lnTo>
                    <a:pt x="19751039" y="0"/>
                  </a:lnTo>
                  <a:lnTo>
                    <a:pt x="19751039" y="841248"/>
                  </a:lnTo>
                  <a:lnTo>
                    <a:pt x="0" y="841248"/>
                  </a:lnTo>
                  <a:close/>
                </a:path>
              </a:pathLst>
            </a:custGeom>
            <a:blipFill>
              <a:blip r:embed="rId3">
                <a:alphaModFix amt="0"/>
              </a:blip>
              <a:stretch>
                <a:fillRect l="0" t="-407474" r="0" b="-407474"/>
              </a:stretch>
            </a:blipFill>
          </p:spPr>
        </p:sp>
        <p:sp>
          <p:nvSpPr>
            <p:cNvPr name="TextBox 44" id="44"/>
            <p:cNvSpPr txBox="true"/>
            <p:nvPr/>
          </p:nvSpPr>
          <p:spPr>
            <a:xfrm>
              <a:off x="0" y="-95250"/>
              <a:ext cx="19751040" cy="936498"/>
            </a:xfrm>
            <a:prstGeom prst="rect">
              <a:avLst/>
            </a:prstGeom>
          </p:spPr>
          <p:txBody>
            <a:bodyPr anchor="ctr" rtlCol="false" tIns="0" lIns="0" bIns="0" rIns="0"/>
            <a:lstStyle/>
            <a:p>
              <a:pPr algn="l">
                <a:lnSpc>
                  <a:spcPts val="4050"/>
                </a:lnSpc>
              </a:pPr>
              <a:r>
                <a:rPr lang="en-US" sz="2700">
                  <a:solidFill>
                    <a:srgbClr val="22242A"/>
                  </a:solidFill>
                  <a:latin typeface="Arial"/>
                  <a:ea typeface="Arial"/>
                  <a:cs typeface="Arial"/>
                  <a:sym typeface="Arial"/>
                </a:rPr>
                <a:t>Root cause analysis with the Fishbone diagram</a:t>
              </a:r>
            </a:p>
          </p:txBody>
        </p:sp>
      </p:grpSp>
      <p:grpSp>
        <p:nvGrpSpPr>
          <p:cNvPr name="Group 45" id="45"/>
          <p:cNvGrpSpPr/>
          <p:nvPr/>
        </p:nvGrpSpPr>
        <p:grpSpPr>
          <a:xfrm rot="0">
            <a:off x="960120" y="6377940"/>
            <a:ext cx="576072" cy="576072"/>
            <a:chOff x="0" y="0"/>
            <a:chExt cx="768096" cy="768096"/>
          </a:xfrm>
        </p:grpSpPr>
        <p:sp>
          <p:nvSpPr>
            <p:cNvPr name="Freeform 46" id="46"/>
            <p:cNvSpPr/>
            <p:nvPr/>
          </p:nvSpPr>
          <p:spPr>
            <a:xfrm flipH="false" flipV="false" rot="0">
              <a:off x="0" y="0"/>
              <a:ext cx="768096" cy="768096"/>
            </a:xfrm>
            <a:custGeom>
              <a:avLst/>
              <a:gdLst/>
              <a:ahLst/>
              <a:cxnLst/>
              <a:rect r="r" b="b" t="t" l="l"/>
              <a:pathLst>
                <a:path h="768096" w="768096">
                  <a:moveTo>
                    <a:pt x="0" y="384048"/>
                  </a:moveTo>
                  <a:cubicBezTo>
                    <a:pt x="0" y="171958"/>
                    <a:pt x="171958" y="0"/>
                    <a:pt x="384048" y="0"/>
                  </a:cubicBezTo>
                  <a:cubicBezTo>
                    <a:pt x="596138" y="0"/>
                    <a:pt x="768096" y="171958"/>
                    <a:pt x="768096" y="384048"/>
                  </a:cubicBezTo>
                  <a:cubicBezTo>
                    <a:pt x="768096" y="596138"/>
                    <a:pt x="596138" y="768096"/>
                    <a:pt x="384048" y="768096"/>
                  </a:cubicBezTo>
                  <a:cubicBezTo>
                    <a:pt x="171958" y="768096"/>
                    <a:pt x="0" y="596138"/>
                    <a:pt x="0" y="384048"/>
                  </a:cubicBezTo>
                  <a:close/>
                </a:path>
              </a:pathLst>
            </a:custGeom>
            <a:solidFill>
              <a:srgbClr val="D9A441"/>
            </a:solidFill>
          </p:spPr>
        </p:sp>
      </p:grpSp>
      <p:grpSp>
        <p:nvGrpSpPr>
          <p:cNvPr name="Group 47" id="47"/>
          <p:cNvGrpSpPr/>
          <p:nvPr/>
        </p:nvGrpSpPr>
        <p:grpSpPr>
          <a:xfrm rot="0">
            <a:off x="960120" y="6377940"/>
            <a:ext cx="576072" cy="576072"/>
            <a:chOff x="0" y="0"/>
            <a:chExt cx="768096" cy="768096"/>
          </a:xfrm>
        </p:grpSpPr>
        <p:sp>
          <p:nvSpPr>
            <p:cNvPr name="Freeform 48" id="48"/>
            <p:cNvSpPr/>
            <p:nvPr/>
          </p:nvSpPr>
          <p:spPr>
            <a:xfrm flipH="false" flipV="false" rot="0">
              <a:off x="0" y="0"/>
              <a:ext cx="768096" cy="768096"/>
            </a:xfrm>
            <a:custGeom>
              <a:avLst/>
              <a:gdLst/>
              <a:ahLst/>
              <a:cxnLst/>
              <a:rect r="r" b="b" t="t" l="l"/>
              <a:pathLst>
                <a:path h="768096" w="768096">
                  <a:moveTo>
                    <a:pt x="0" y="0"/>
                  </a:moveTo>
                  <a:lnTo>
                    <a:pt x="768096" y="0"/>
                  </a:lnTo>
                  <a:lnTo>
                    <a:pt x="768096" y="768096"/>
                  </a:lnTo>
                  <a:lnTo>
                    <a:pt x="0" y="768096"/>
                  </a:lnTo>
                  <a:close/>
                </a:path>
              </a:pathLst>
            </a:custGeom>
            <a:blipFill>
              <a:blip r:embed="rId3">
                <a:alphaModFix amt="0"/>
              </a:blip>
              <a:stretch>
                <a:fillRect l="-78303" t="0" r="-78303" b="0"/>
              </a:stretch>
            </a:blipFill>
          </p:spPr>
        </p:sp>
        <p:sp>
          <p:nvSpPr>
            <p:cNvPr name="TextBox 49" id="49"/>
            <p:cNvSpPr txBox="true"/>
            <p:nvPr/>
          </p:nvSpPr>
          <p:spPr>
            <a:xfrm>
              <a:off x="0" y="-9525"/>
              <a:ext cx="768096" cy="777621"/>
            </a:xfrm>
            <a:prstGeom prst="rect">
              <a:avLst/>
            </a:prstGeom>
          </p:spPr>
          <p:txBody>
            <a:bodyPr anchor="ctr" rtlCol="false" tIns="0" lIns="0" bIns="0" rIns="0"/>
            <a:lstStyle/>
            <a:p>
              <a:pPr algn="ctr">
                <a:lnSpc>
                  <a:spcPts val="2520"/>
                </a:lnSpc>
              </a:pPr>
              <a:r>
                <a:rPr lang="en-US" sz="2100" b="true">
                  <a:solidFill>
                    <a:srgbClr val="1B2A4A"/>
                  </a:solidFill>
                  <a:latin typeface="Arial Bold"/>
                  <a:ea typeface="Arial Bold"/>
                  <a:cs typeface="Arial Bold"/>
                  <a:sym typeface="Arial Bold"/>
                </a:rPr>
                <a:t>6</a:t>
              </a:r>
            </a:p>
          </p:txBody>
        </p:sp>
      </p:grpSp>
      <p:grpSp>
        <p:nvGrpSpPr>
          <p:cNvPr name="Group 50" id="50"/>
          <p:cNvGrpSpPr/>
          <p:nvPr/>
        </p:nvGrpSpPr>
        <p:grpSpPr>
          <a:xfrm rot="0">
            <a:off x="1783080" y="6350508"/>
            <a:ext cx="14813280" cy="630936"/>
            <a:chOff x="0" y="0"/>
            <a:chExt cx="19751040" cy="841248"/>
          </a:xfrm>
        </p:grpSpPr>
        <p:sp>
          <p:nvSpPr>
            <p:cNvPr name="Freeform 51" id="51"/>
            <p:cNvSpPr/>
            <p:nvPr/>
          </p:nvSpPr>
          <p:spPr>
            <a:xfrm flipH="false" flipV="false" rot="0">
              <a:off x="0" y="0"/>
              <a:ext cx="19751039" cy="841248"/>
            </a:xfrm>
            <a:custGeom>
              <a:avLst/>
              <a:gdLst/>
              <a:ahLst/>
              <a:cxnLst/>
              <a:rect r="r" b="b" t="t" l="l"/>
              <a:pathLst>
                <a:path h="841248" w="19751039">
                  <a:moveTo>
                    <a:pt x="0" y="0"/>
                  </a:moveTo>
                  <a:lnTo>
                    <a:pt x="19751039" y="0"/>
                  </a:lnTo>
                  <a:lnTo>
                    <a:pt x="19751039" y="841248"/>
                  </a:lnTo>
                  <a:lnTo>
                    <a:pt x="0" y="841248"/>
                  </a:lnTo>
                  <a:close/>
                </a:path>
              </a:pathLst>
            </a:custGeom>
            <a:blipFill>
              <a:blip r:embed="rId3">
                <a:alphaModFix amt="0"/>
              </a:blip>
              <a:stretch>
                <a:fillRect l="0" t="-407474" r="0" b="-407474"/>
              </a:stretch>
            </a:blipFill>
          </p:spPr>
        </p:sp>
        <p:sp>
          <p:nvSpPr>
            <p:cNvPr name="TextBox 52" id="52"/>
            <p:cNvSpPr txBox="true"/>
            <p:nvPr/>
          </p:nvSpPr>
          <p:spPr>
            <a:xfrm>
              <a:off x="0" y="-95250"/>
              <a:ext cx="19751040" cy="936498"/>
            </a:xfrm>
            <a:prstGeom prst="rect">
              <a:avLst/>
            </a:prstGeom>
          </p:spPr>
          <p:txBody>
            <a:bodyPr anchor="ctr" rtlCol="false" tIns="0" lIns="0" bIns="0" rIns="0"/>
            <a:lstStyle/>
            <a:p>
              <a:pPr algn="l">
                <a:lnSpc>
                  <a:spcPts val="4050"/>
                </a:lnSpc>
              </a:pPr>
              <a:r>
                <a:rPr lang="en-US" sz="2700">
                  <a:solidFill>
                    <a:srgbClr val="22242A"/>
                  </a:solidFill>
                  <a:latin typeface="Arial"/>
                  <a:ea typeface="Arial"/>
                  <a:cs typeface="Arial"/>
                  <a:sym typeface="Arial"/>
                </a:rPr>
                <a:t>Donabedian Model covering structure, process, and outcome</a:t>
              </a:r>
            </a:p>
          </p:txBody>
        </p:sp>
      </p:grpSp>
      <p:grpSp>
        <p:nvGrpSpPr>
          <p:cNvPr name="Group 53" id="53"/>
          <p:cNvGrpSpPr/>
          <p:nvPr/>
        </p:nvGrpSpPr>
        <p:grpSpPr>
          <a:xfrm rot="0">
            <a:off x="960120" y="7228332"/>
            <a:ext cx="576072" cy="576072"/>
            <a:chOff x="0" y="0"/>
            <a:chExt cx="768096" cy="768096"/>
          </a:xfrm>
        </p:grpSpPr>
        <p:sp>
          <p:nvSpPr>
            <p:cNvPr name="Freeform 54" id="54"/>
            <p:cNvSpPr/>
            <p:nvPr/>
          </p:nvSpPr>
          <p:spPr>
            <a:xfrm flipH="false" flipV="false" rot="0">
              <a:off x="0" y="0"/>
              <a:ext cx="768096" cy="768096"/>
            </a:xfrm>
            <a:custGeom>
              <a:avLst/>
              <a:gdLst/>
              <a:ahLst/>
              <a:cxnLst/>
              <a:rect r="r" b="b" t="t" l="l"/>
              <a:pathLst>
                <a:path h="768096" w="768096">
                  <a:moveTo>
                    <a:pt x="0" y="384048"/>
                  </a:moveTo>
                  <a:cubicBezTo>
                    <a:pt x="0" y="171958"/>
                    <a:pt x="171958" y="0"/>
                    <a:pt x="384048" y="0"/>
                  </a:cubicBezTo>
                  <a:cubicBezTo>
                    <a:pt x="596138" y="0"/>
                    <a:pt x="768096" y="171958"/>
                    <a:pt x="768096" y="384048"/>
                  </a:cubicBezTo>
                  <a:cubicBezTo>
                    <a:pt x="768096" y="596138"/>
                    <a:pt x="596138" y="768096"/>
                    <a:pt x="384048" y="768096"/>
                  </a:cubicBezTo>
                  <a:cubicBezTo>
                    <a:pt x="171958" y="768096"/>
                    <a:pt x="0" y="596138"/>
                    <a:pt x="0" y="384048"/>
                  </a:cubicBezTo>
                  <a:close/>
                </a:path>
              </a:pathLst>
            </a:custGeom>
            <a:solidFill>
              <a:srgbClr val="1B2A4A"/>
            </a:solidFill>
          </p:spPr>
        </p:sp>
      </p:grpSp>
      <p:grpSp>
        <p:nvGrpSpPr>
          <p:cNvPr name="Group 55" id="55"/>
          <p:cNvGrpSpPr/>
          <p:nvPr/>
        </p:nvGrpSpPr>
        <p:grpSpPr>
          <a:xfrm rot="0">
            <a:off x="960120" y="7228332"/>
            <a:ext cx="576072" cy="576072"/>
            <a:chOff x="0" y="0"/>
            <a:chExt cx="768096" cy="768096"/>
          </a:xfrm>
        </p:grpSpPr>
        <p:sp>
          <p:nvSpPr>
            <p:cNvPr name="Freeform 56" id="56"/>
            <p:cNvSpPr/>
            <p:nvPr/>
          </p:nvSpPr>
          <p:spPr>
            <a:xfrm flipH="false" flipV="false" rot="0">
              <a:off x="0" y="0"/>
              <a:ext cx="768096" cy="768096"/>
            </a:xfrm>
            <a:custGeom>
              <a:avLst/>
              <a:gdLst/>
              <a:ahLst/>
              <a:cxnLst/>
              <a:rect r="r" b="b" t="t" l="l"/>
              <a:pathLst>
                <a:path h="768096" w="768096">
                  <a:moveTo>
                    <a:pt x="0" y="0"/>
                  </a:moveTo>
                  <a:lnTo>
                    <a:pt x="768096" y="0"/>
                  </a:lnTo>
                  <a:lnTo>
                    <a:pt x="768096" y="768096"/>
                  </a:lnTo>
                  <a:lnTo>
                    <a:pt x="0" y="768096"/>
                  </a:lnTo>
                  <a:close/>
                </a:path>
              </a:pathLst>
            </a:custGeom>
            <a:blipFill>
              <a:blip r:embed="rId3">
                <a:alphaModFix amt="0"/>
              </a:blip>
              <a:stretch>
                <a:fillRect l="-78303" t="0" r="-78303" b="0"/>
              </a:stretch>
            </a:blipFill>
          </p:spPr>
        </p:sp>
        <p:sp>
          <p:nvSpPr>
            <p:cNvPr name="TextBox 57" id="57"/>
            <p:cNvSpPr txBox="true"/>
            <p:nvPr/>
          </p:nvSpPr>
          <p:spPr>
            <a:xfrm>
              <a:off x="0" y="-9525"/>
              <a:ext cx="768096" cy="777621"/>
            </a:xfrm>
            <a:prstGeom prst="rect">
              <a:avLst/>
            </a:prstGeom>
          </p:spPr>
          <p:txBody>
            <a:bodyPr anchor="ctr" rtlCol="false" tIns="0" lIns="0" bIns="0" rIns="0"/>
            <a:lstStyle/>
            <a:p>
              <a:pPr algn="ctr">
                <a:lnSpc>
                  <a:spcPts val="2520"/>
                </a:lnSpc>
              </a:pPr>
              <a:r>
                <a:rPr lang="en-US" sz="2100" b="true">
                  <a:solidFill>
                    <a:srgbClr val="FFFFFF"/>
                  </a:solidFill>
                  <a:latin typeface="Arial Bold"/>
                  <a:ea typeface="Arial Bold"/>
                  <a:cs typeface="Arial Bold"/>
                  <a:sym typeface="Arial Bold"/>
                </a:rPr>
                <a:t>7</a:t>
              </a:r>
            </a:p>
          </p:txBody>
        </p:sp>
      </p:grpSp>
      <p:grpSp>
        <p:nvGrpSpPr>
          <p:cNvPr name="Group 58" id="58"/>
          <p:cNvGrpSpPr/>
          <p:nvPr/>
        </p:nvGrpSpPr>
        <p:grpSpPr>
          <a:xfrm rot="0">
            <a:off x="1783080" y="7200900"/>
            <a:ext cx="14813280" cy="630936"/>
            <a:chOff x="0" y="0"/>
            <a:chExt cx="19751040" cy="841248"/>
          </a:xfrm>
        </p:grpSpPr>
        <p:sp>
          <p:nvSpPr>
            <p:cNvPr name="Freeform 59" id="59"/>
            <p:cNvSpPr/>
            <p:nvPr/>
          </p:nvSpPr>
          <p:spPr>
            <a:xfrm flipH="false" flipV="false" rot="0">
              <a:off x="0" y="0"/>
              <a:ext cx="19751039" cy="841248"/>
            </a:xfrm>
            <a:custGeom>
              <a:avLst/>
              <a:gdLst/>
              <a:ahLst/>
              <a:cxnLst/>
              <a:rect r="r" b="b" t="t" l="l"/>
              <a:pathLst>
                <a:path h="841248" w="19751039">
                  <a:moveTo>
                    <a:pt x="0" y="0"/>
                  </a:moveTo>
                  <a:lnTo>
                    <a:pt x="19751039" y="0"/>
                  </a:lnTo>
                  <a:lnTo>
                    <a:pt x="19751039" y="841248"/>
                  </a:lnTo>
                  <a:lnTo>
                    <a:pt x="0" y="841248"/>
                  </a:lnTo>
                  <a:close/>
                </a:path>
              </a:pathLst>
            </a:custGeom>
            <a:blipFill>
              <a:blip r:embed="rId3">
                <a:alphaModFix amt="0"/>
              </a:blip>
              <a:stretch>
                <a:fillRect l="0" t="-407474" r="0" b="-407474"/>
              </a:stretch>
            </a:blipFill>
          </p:spPr>
        </p:sp>
        <p:sp>
          <p:nvSpPr>
            <p:cNvPr name="TextBox 60" id="60"/>
            <p:cNvSpPr txBox="true"/>
            <p:nvPr/>
          </p:nvSpPr>
          <p:spPr>
            <a:xfrm>
              <a:off x="0" y="-95250"/>
              <a:ext cx="19751040" cy="936498"/>
            </a:xfrm>
            <a:prstGeom prst="rect">
              <a:avLst/>
            </a:prstGeom>
          </p:spPr>
          <p:txBody>
            <a:bodyPr anchor="ctr" rtlCol="false" tIns="0" lIns="0" bIns="0" rIns="0"/>
            <a:lstStyle/>
            <a:p>
              <a:pPr algn="l">
                <a:lnSpc>
                  <a:spcPts val="4050"/>
                </a:lnSpc>
              </a:pPr>
              <a:r>
                <a:rPr lang="en-US" sz="2700">
                  <a:solidFill>
                    <a:srgbClr val="22242A"/>
                  </a:solidFill>
                  <a:latin typeface="Arial"/>
                  <a:ea typeface="Arial"/>
                  <a:cs typeface="Arial"/>
                  <a:sym typeface="Arial"/>
                </a:rPr>
                <a:t>Policy issues national and trust level</a:t>
              </a:r>
            </a:p>
          </p:txBody>
        </p:sp>
      </p:grpSp>
      <p:grpSp>
        <p:nvGrpSpPr>
          <p:cNvPr name="Group 61" id="61"/>
          <p:cNvGrpSpPr/>
          <p:nvPr/>
        </p:nvGrpSpPr>
        <p:grpSpPr>
          <a:xfrm rot="0">
            <a:off x="960120" y="8078724"/>
            <a:ext cx="576072" cy="576072"/>
            <a:chOff x="0" y="0"/>
            <a:chExt cx="768096" cy="768096"/>
          </a:xfrm>
        </p:grpSpPr>
        <p:sp>
          <p:nvSpPr>
            <p:cNvPr name="Freeform 62" id="62"/>
            <p:cNvSpPr/>
            <p:nvPr/>
          </p:nvSpPr>
          <p:spPr>
            <a:xfrm flipH="false" flipV="false" rot="0">
              <a:off x="0" y="0"/>
              <a:ext cx="768096" cy="768096"/>
            </a:xfrm>
            <a:custGeom>
              <a:avLst/>
              <a:gdLst/>
              <a:ahLst/>
              <a:cxnLst/>
              <a:rect r="r" b="b" t="t" l="l"/>
              <a:pathLst>
                <a:path h="768096" w="768096">
                  <a:moveTo>
                    <a:pt x="0" y="384048"/>
                  </a:moveTo>
                  <a:cubicBezTo>
                    <a:pt x="0" y="171958"/>
                    <a:pt x="171958" y="0"/>
                    <a:pt x="384048" y="0"/>
                  </a:cubicBezTo>
                  <a:cubicBezTo>
                    <a:pt x="596138" y="0"/>
                    <a:pt x="768096" y="171958"/>
                    <a:pt x="768096" y="384048"/>
                  </a:cubicBezTo>
                  <a:cubicBezTo>
                    <a:pt x="768096" y="596138"/>
                    <a:pt x="596138" y="768096"/>
                    <a:pt x="384048" y="768096"/>
                  </a:cubicBezTo>
                  <a:cubicBezTo>
                    <a:pt x="171958" y="768096"/>
                    <a:pt x="0" y="596138"/>
                    <a:pt x="0" y="384048"/>
                  </a:cubicBezTo>
                  <a:close/>
                </a:path>
              </a:pathLst>
            </a:custGeom>
            <a:solidFill>
              <a:srgbClr val="1B2A4A"/>
            </a:solidFill>
          </p:spPr>
        </p:sp>
      </p:grpSp>
      <p:grpSp>
        <p:nvGrpSpPr>
          <p:cNvPr name="Group 63" id="63"/>
          <p:cNvGrpSpPr/>
          <p:nvPr/>
        </p:nvGrpSpPr>
        <p:grpSpPr>
          <a:xfrm rot="0">
            <a:off x="960120" y="8078724"/>
            <a:ext cx="576072" cy="576072"/>
            <a:chOff x="0" y="0"/>
            <a:chExt cx="768096" cy="768096"/>
          </a:xfrm>
        </p:grpSpPr>
        <p:sp>
          <p:nvSpPr>
            <p:cNvPr name="Freeform 64" id="64"/>
            <p:cNvSpPr/>
            <p:nvPr/>
          </p:nvSpPr>
          <p:spPr>
            <a:xfrm flipH="false" flipV="false" rot="0">
              <a:off x="0" y="0"/>
              <a:ext cx="768096" cy="768096"/>
            </a:xfrm>
            <a:custGeom>
              <a:avLst/>
              <a:gdLst/>
              <a:ahLst/>
              <a:cxnLst/>
              <a:rect r="r" b="b" t="t" l="l"/>
              <a:pathLst>
                <a:path h="768096" w="768096">
                  <a:moveTo>
                    <a:pt x="0" y="0"/>
                  </a:moveTo>
                  <a:lnTo>
                    <a:pt x="768096" y="0"/>
                  </a:lnTo>
                  <a:lnTo>
                    <a:pt x="768096" y="768096"/>
                  </a:lnTo>
                  <a:lnTo>
                    <a:pt x="0" y="768096"/>
                  </a:lnTo>
                  <a:close/>
                </a:path>
              </a:pathLst>
            </a:custGeom>
            <a:blipFill>
              <a:blip r:embed="rId3">
                <a:alphaModFix amt="0"/>
              </a:blip>
              <a:stretch>
                <a:fillRect l="-78303" t="0" r="-78303" b="0"/>
              </a:stretch>
            </a:blipFill>
          </p:spPr>
        </p:sp>
        <p:sp>
          <p:nvSpPr>
            <p:cNvPr name="TextBox 65" id="65"/>
            <p:cNvSpPr txBox="true"/>
            <p:nvPr/>
          </p:nvSpPr>
          <p:spPr>
            <a:xfrm>
              <a:off x="0" y="-9525"/>
              <a:ext cx="768096" cy="777621"/>
            </a:xfrm>
            <a:prstGeom prst="rect">
              <a:avLst/>
            </a:prstGeom>
          </p:spPr>
          <p:txBody>
            <a:bodyPr anchor="ctr" rtlCol="false" tIns="0" lIns="0" bIns="0" rIns="0"/>
            <a:lstStyle/>
            <a:p>
              <a:pPr algn="ctr">
                <a:lnSpc>
                  <a:spcPts val="2520"/>
                </a:lnSpc>
              </a:pPr>
              <a:r>
                <a:rPr lang="en-US" sz="2100" b="true">
                  <a:solidFill>
                    <a:srgbClr val="FFFFFF"/>
                  </a:solidFill>
                  <a:latin typeface="Arial Bold"/>
                  <a:ea typeface="Arial Bold"/>
                  <a:cs typeface="Arial Bold"/>
                  <a:sym typeface="Arial Bold"/>
                </a:rPr>
                <a:t>8</a:t>
              </a:r>
            </a:p>
          </p:txBody>
        </p:sp>
      </p:grpSp>
      <p:grpSp>
        <p:nvGrpSpPr>
          <p:cNvPr name="Group 66" id="66"/>
          <p:cNvGrpSpPr/>
          <p:nvPr/>
        </p:nvGrpSpPr>
        <p:grpSpPr>
          <a:xfrm rot="0">
            <a:off x="1783080" y="8051292"/>
            <a:ext cx="14813280" cy="630936"/>
            <a:chOff x="0" y="0"/>
            <a:chExt cx="19751040" cy="841248"/>
          </a:xfrm>
        </p:grpSpPr>
        <p:sp>
          <p:nvSpPr>
            <p:cNvPr name="Freeform 67" id="67"/>
            <p:cNvSpPr/>
            <p:nvPr/>
          </p:nvSpPr>
          <p:spPr>
            <a:xfrm flipH="false" flipV="false" rot="0">
              <a:off x="0" y="0"/>
              <a:ext cx="19751039" cy="841248"/>
            </a:xfrm>
            <a:custGeom>
              <a:avLst/>
              <a:gdLst/>
              <a:ahLst/>
              <a:cxnLst/>
              <a:rect r="r" b="b" t="t" l="l"/>
              <a:pathLst>
                <a:path h="841248" w="19751039">
                  <a:moveTo>
                    <a:pt x="0" y="0"/>
                  </a:moveTo>
                  <a:lnTo>
                    <a:pt x="19751039" y="0"/>
                  </a:lnTo>
                  <a:lnTo>
                    <a:pt x="19751039" y="841248"/>
                  </a:lnTo>
                  <a:lnTo>
                    <a:pt x="0" y="841248"/>
                  </a:lnTo>
                  <a:close/>
                </a:path>
              </a:pathLst>
            </a:custGeom>
            <a:blipFill>
              <a:blip r:embed="rId3">
                <a:alphaModFix amt="0"/>
              </a:blip>
              <a:stretch>
                <a:fillRect l="0" t="-407474" r="0" b="-407474"/>
              </a:stretch>
            </a:blipFill>
          </p:spPr>
        </p:sp>
        <p:sp>
          <p:nvSpPr>
            <p:cNvPr name="TextBox 68" id="68"/>
            <p:cNvSpPr txBox="true"/>
            <p:nvPr/>
          </p:nvSpPr>
          <p:spPr>
            <a:xfrm>
              <a:off x="0" y="-95250"/>
              <a:ext cx="19751040" cy="936498"/>
            </a:xfrm>
            <a:prstGeom prst="rect">
              <a:avLst/>
            </a:prstGeom>
          </p:spPr>
          <p:txBody>
            <a:bodyPr anchor="ctr" rtlCol="false" tIns="0" lIns="0" bIns="0" rIns="0"/>
            <a:lstStyle/>
            <a:p>
              <a:pPr algn="l">
                <a:lnSpc>
                  <a:spcPts val="4050"/>
                </a:lnSpc>
              </a:pPr>
              <a:r>
                <a:rPr lang="en-US" sz="2700">
                  <a:solidFill>
                    <a:srgbClr val="22242A"/>
                  </a:solidFill>
                  <a:latin typeface="Arial"/>
                  <a:ea typeface="Arial"/>
                  <a:cs typeface="Arial"/>
                  <a:sym typeface="Arial"/>
                </a:rPr>
                <a:t>Impact on quality, efficiency, and equity</a:t>
              </a:r>
            </a:p>
          </p:txBody>
        </p:sp>
      </p:grpSp>
      <p:grpSp>
        <p:nvGrpSpPr>
          <p:cNvPr name="Group 69" id="69"/>
          <p:cNvGrpSpPr/>
          <p:nvPr/>
        </p:nvGrpSpPr>
        <p:grpSpPr>
          <a:xfrm rot="0">
            <a:off x="960120" y="8929116"/>
            <a:ext cx="576072" cy="576072"/>
            <a:chOff x="0" y="0"/>
            <a:chExt cx="768096" cy="768096"/>
          </a:xfrm>
        </p:grpSpPr>
        <p:sp>
          <p:nvSpPr>
            <p:cNvPr name="Freeform 70" id="70"/>
            <p:cNvSpPr/>
            <p:nvPr/>
          </p:nvSpPr>
          <p:spPr>
            <a:xfrm flipH="false" flipV="false" rot="0">
              <a:off x="0" y="0"/>
              <a:ext cx="768096" cy="768096"/>
            </a:xfrm>
            <a:custGeom>
              <a:avLst/>
              <a:gdLst/>
              <a:ahLst/>
              <a:cxnLst/>
              <a:rect r="r" b="b" t="t" l="l"/>
              <a:pathLst>
                <a:path h="768096" w="768096">
                  <a:moveTo>
                    <a:pt x="0" y="384048"/>
                  </a:moveTo>
                  <a:cubicBezTo>
                    <a:pt x="0" y="171958"/>
                    <a:pt x="171958" y="0"/>
                    <a:pt x="384048" y="0"/>
                  </a:cubicBezTo>
                  <a:cubicBezTo>
                    <a:pt x="596138" y="0"/>
                    <a:pt x="768096" y="171958"/>
                    <a:pt x="768096" y="384048"/>
                  </a:cubicBezTo>
                  <a:cubicBezTo>
                    <a:pt x="768096" y="596138"/>
                    <a:pt x="596138" y="768096"/>
                    <a:pt x="384048" y="768096"/>
                  </a:cubicBezTo>
                  <a:cubicBezTo>
                    <a:pt x="171958" y="768096"/>
                    <a:pt x="0" y="596138"/>
                    <a:pt x="0" y="384048"/>
                  </a:cubicBezTo>
                  <a:close/>
                </a:path>
              </a:pathLst>
            </a:custGeom>
            <a:solidFill>
              <a:srgbClr val="D9A441"/>
            </a:solidFill>
          </p:spPr>
        </p:sp>
      </p:grpSp>
      <p:grpSp>
        <p:nvGrpSpPr>
          <p:cNvPr name="Group 71" id="71"/>
          <p:cNvGrpSpPr/>
          <p:nvPr/>
        </p:nvGrpSpPr>
        <p:grpSpPr>
          <a:xfrm rot="0">
            <a:off x="960120" y="8929116"/>
            <a:ext cx="576072" cy="576072"/>
            <a:chOff x="0" y="0"/>
            <a:chExt cx="768096" cy="768096"/>
          </a:xfrm>
        </p:grpSpPr>
        <p:sp>
          <p:nvSpPr>
            <p:cNvPr name="Freeform 72" id="72"/>
            <p:cNvSpPr/>
            <p:nvPr/>
          </p:nvSpPr>
          <p:spPr>
            <a:xfrm flipH="false" flipV="false" rot="0">
              <a:off x="0" y="0"/>
              <a:ext cx="768096" cy="768096"/>
            </a:xfrm>
            <a:custGeom>
              <a:avLst/>
              <a:gdLst/>
              <a:ahLst/>
              <a:cxnLst/>
              <a:rect r="r" b="b" t="t" l="l"/>
              <a:pathLst>
                <a:path h="768096" w="768096">
                  <a:moveTo>
                    <a:pt x="0" y="0"/>
                  </a:moveTo>
                  <a:lnTo>
                    <a:pt x="768096" y="0"/>
                  </a:lnTo>
                  <a:lnTo>
                    <a:pt x="768096" y="768096"/>
                  </a:lnTo>
                  <a:lnTo>
                    <a:pt x="0" y="768096"/>
                  </a:lnTo>
                  <a:close/>
                </a:path>
              </a:pathLst>
            </a:custGeom>
            <a:blipFill>
              <a:blip r:embed="rId3">
                <a:alphaModFix amt="0"/>
              </a:blip>
              <a:stretch>
                <a:fillRect l="-78303" t="0" r="-78303" b="0"/>
              </a:stretch>
            </a:blipFill>
          </p:spPr>
        </p:sp>
        <p:sp>
          <p:nvSpPr>
            <p:cNvPr name="TextBox 73" id="73"/>
            <p:cNvSpPr txBox="true"/>
            <p:nvPr/>
          </p:nvSpPr>
          <p:spPr>
            <a:xfrm>
              <a:off x="0" y="-9525"/>
              <a:ext cx="768096" cy="777621"/>
            </a:xfrm>
            <a:prstGeom prst="rect">
              <a:avLst/>
            </a:prstGeom>
          </p:spPr>
          <p:txBody>
            <a:bodyPr anchor="ctr" rtlCol="false" tIns="0" lIns="0" bIns="0" rIns="0"/>
            <a:lstStyle/>
            <a:p>
              <a:pPr algn="ctr">
                <a:lnSpc>
                  <a:spcPts val="2520"/>
                </a:lnSpc>
              </a:pPr>
              <a:r>
                <a:rPr lang="en-US" sz="2100" b="true">
                  <a:solidFill>
                    <a:srgbClr val="1B2A4A"/>
                  </a:solidFill>
                  <a:latin typeface="Arial Bold"/>
                  <a:ea typeface="Arial Bold"/>
                  <a:cs typeface="Arial Bold"/>
                  <a:sym typeface="Arial Bold"/>
                </a:rPr>
                <a:t>9</a:t>
              </a:r>
            </a:p>
          </p:txBody>
        </p:sp>
      </p:grpSp>
      <p:grpSp>
        <p:nvGrpSpPr>
          <p:cNvPr name="Group 74" id="74"/>
          <p:cNvGrpSpPr/>
          <p:nvPr/>
        </p:nvGrpSpPr>
        <p:grpSpPr>
          <a:xfrm rot="0">
            <a:off x="1783080" y="8901684"/>
            <a:ext cx="14813280" cy="630936"/>
            <a:chOff x="0" y="0"/>
            <a:chExt cx="19751040" cy="841248"/>
          </a:xfrm>
        </p:grpSpPr>
        <p:sp>
          <p:nvSpPr>
            <p:cNvPr name="Freeform 75" id="75"/>
            <p:cNvSpPr/>
            <p:nvPr/>
          </p:nvSpPr>
          <p:spPr>
            <a:xfrm flipH="false" flipV="false" rot="0">
              <a:off x="0" y="0"/>
              <a:ext cx="19751039" cy="841248"/>
            </a:xfrm>
            <a:custGeom>
              <a:avLst/>
              <a:gdLst/>
              <a:ahLst/>
              <a:cxnLst/>
              <a:rect r="r" b="b" t="t" l="l"/>
              <a:pathLst>
                <a:path h="841248" w="19751039">
                  <a:moveTo>
                    <a:pt x="0" y="0"/>
                  </a:moveTo>
                  <a:lnTo>
                    <a:pt x="19751039" y="0"/>
                  </a:lnTo>
                  <a:lnTo>
                    <a:pt x="19751039" y="841248"/>
                  </a:lnTo>
                  <a:lnTo>
                    <a:pt x="0" y="841248"/>
                  </a:lnTo>
                  <a:close/>
                </a:path>
              </a:pathLst>
            </a:custGeom>
            <a:blipFill>
              <a:blip r:embed="rId3">
                <a:alphaModFix amt="0"/>
              </a:blip>
              <a:stretch>
                <a:fillRect l="0" t="-407474" r="0" b="-407474"/>
              </a:stretch>
            </a:blipFill>
          </p:spPr>
        </p:sp>
        <p:sp>
          <p:nvSpPr>
            <p:cNvPr name="TextBox 76" id="76"/>
            <p:cNvSpPr txBox="true"/>
            <p:nvPr/>
          </p:nvSpPr>
          <p:spPr>
            <a:xfrm>
              <a:off x="0" y="-95250"/>
              <a:ext cx="19751040" cy="936498"/>
            </a:xfrm>
            <a:prstGeom prst="rect">
              <a:avLst/>
            </a:prstGeom>
          </p:spPr>
          <p:txBody>
            <a:bodyPr anchor="ctr" rtlCol="false" tIns="0" lIns="0" bIns="0" rIns="0"/>
            <a:lstStyle/>
            <a:p>
              <a:pPr algn="l">
                <a:lnSpc>
                  <a:spcPts val="4050"/>
                </a:lnSpc>
              </a:pPr>
              <a:r>
                <a:rPr lang="en-US" sz="2700">
                  <a:solidFill>
                    <a:srgbClr val="22242A"/>
                  </a:solidFill>
                  <a:latin typeface="Arial"/>
                  <a:ea typeface="Arial"/>
                  <a:cs typeface="Arial"/>
                  <a:sym typeface="Arial"/>
                </a:rPr>
                <a:t>Structure of the Component 2 report</a:t>
              </a:r>
            </a:p>
          </p:txBody>
        </p:sp>
      </p:gr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822960" y="617220"/>
            <a:ext cx="16596360" cy="960120"/>
            <a:chOff x="0" y="0"/>
            <a:chExt cx="22128480" cy="1280160"/>
          </a:xfrm>
        </p:grpSpPr>
        <p:sp>
          <p:nvSpPr>
            <p:cNvPr name="Freeform 3" id="3"/>
            <p:cNvSpPr/>
            <p:nvPr/>
          </p:nvSpPr>
          <p:spPr>
            <a:xfrm flipH="false" flipV="false" rot="0">
              <a:off x="0" y="0"/>
              <a:ext cx="22128480" cy="1280160"/>
            </a:xfrm>
            <a:custGeom>
              <a:avLst/>
              <a:gdLst/>
              <a:ahLst/>
              <a:cxnLst/>
              <a:rect r="r" b="b" t="t" l="l"/>
              <a:pathLst>
                <a:path h="1280160" w="22128480">
                  <a:moveTo>
                    <a:pt x="0" y="0"/>
                  </a:moveTo>
                  <a:lnTo>
                    <a:pt x="22128480" y="0"/>
                  </a:lnTo>
                  <a:lnTo>
                    <a:pt x="22128480" y="1280160"/>
                  </a:lnTo>
                  <a:lnTo>
                    <a:pt x="0" y="1280160"/>
                  </a:lnTo>
                  <a:close/>
                </a:path>
              </a:pathLst>
            </a:custGeom>
            <a:blipFill>
              <a:blip r:embed="rId3">
                <a:alphaModFix amt="0"/>
              </a:blip>
              <a:stretch>
                <a:fillRect l="0" t="-286812" r="0" b="-286812"/>
              </a:stretch>
            </a:blipFill>
          </p:spPr>
        </p:sp>
        <p:sp>
          <p:nvSpPr>
            <p:cNvPr name="TextBox 4" id="4"/>
            <p:cNvSpPr txBox="true"/>
            <p:nvPr/>
          </p:nvSpPr>
          <p:spPr>
            <a:xfrm>
              <a:off x="0" y="-28575"/>
              <a:ext cx="22128480" cy="1308735"/>
            </a:xfrm>
            <a:prstGeom prst="rect">
              <a:avLst/>
            </a:prstGeom>
          </p:spPr>
          <p:txBody>
            <a:bodyPr anchor="ctr" rtlCol="false" tIns="0" lIns="0" bIns="0" rIns="0"/>
            <a:lstStyle/>
            <a:p>
              <a:pPr algn="l">
                <a:lnSpc>
                  <a:spcPts val="5400"/>
                </a:lnSpc>
              </a:pPr>
              <a:r>
                <a:rPr lang="en-US" sz="4500" b="true">
                  <a:solidFill>
                    <a:srgbClr val="1B2A4A"/>
                  </a:solidFill>
                  <a:latin typeface="Arial Bold"/>
                  <a:ea typeface="Arial Bold"/>
                  <a:cs typeface="Arial Bold"/>
                  <a:sym typeface="Arial Bold"/>
                </a:rPr>
                <a:t>Introduction and Rationale for Case Selection</a:t>
              </a:r>
            </a:p>
          </p:txBody>
        </p:sp>
      </p:grpSp>
      <p:grpSp>
        <p:nvGrpSpPr>
          <p:cNvPr name="Group 5" id="5"/>
          <p:cNvGrpSpPr/>
          <p:nvPr/>
        </p:nvGrpSpPr>
        <p:grpSpPr>
          <a:xfrm rot="0">
            <a:off x="822960" y="1851660"/>
            <a:ext cx="9738360" cy="7749540"/>
            <a:chOff x="0" y="0"/>
            <a:chExt cx="12984480" cy="10332720"/>
          </a:xfrm>
        </p:grpSpPr>
        <p:sp>
          <p:nvSpPr>
            <p:cNvPr name="Freeform 6" id="6"/>
            <p:cNvSpPr/>
            <p:nvPr/>
          </p:nvSpPr>
          <p:spPr>
            <a:xfrm flipH="false" flipV="false" rot="0">
              <a:off x="0" y="0"/>
              <a:ext cx="12984480" cy="10332720"/>
            </a:xfrm>
            <a:custGeom>
              <a:avLst/>
              <a:gdLst/>
              <a:ahLst/>
              <a:cxnLst/>
              <a:rect r="r" b="b" t="t" l="l"/>
              <a:pathLst>
                <a:path h="10332720" w="12984480">
                  <a:moveTo>
                    <a:pt x="0" y="182880"/>
                  </a:moveTo>
                  <a:cubicBezTo>
                    <a:pt x="0" y="81915"/>
                    <a:pt x="81915" y="0"/>
                    <a:pt x="182880" y="0"/>
                  </a:cubicBezTo>
                  <a:lnTo>
                    <a:pt x="12801600" y="0"/>
                  </a:lnTo>
                  <a:cubicBezTo>
                    <a:pt x="12902565" y="0"/>
                    <a:pt x="12984480" y="81915"/>
                    <a:pt x="12984480" y="182880"/>
                  </a:cubicBezTo>
                  <a:lnTo>
                    <a:pt x="12984480" y="10149840"/>
                  </a:lnTo>
                  <a:cubicBezTo>
                    <a:pt x="12984480" y="10250805"/>
                    <a:pt x="12902565" y="10332720"/>
                    <a:pt x="12801600" y="10332720"/>
                  </a:cubicBezTo>
                  <a:lnTo>
                    <a:pt x="182880" y="10332720"/>
                  </a:lnTo>
                  <a:cubicBezTo>
                    <a:pt x="81915" y="10332720"/>
                    <a:pt x="0" y="10250805"/>
                    <a:pt x="0" y="10149840"/>
                  </a:cubicBezTo>
                  <a:close/>
                </a:path>
              </a:pathLst>
            </a:custGeom>
            <a:solidFill>
              <a:srgbClr val="F4F6F9"/>
            </a:solidFill>
          </p:spPr>
        </p:sp>
      </p:grpSp>
      <p:grpSp>
        <p:nvGrpSpPr>
          <p:cNvPr name="Group 7" id="7"/>
          <p:cNvGrpSpPr/>
          <p:nvPr/>
        </p:nvGrpSpPr>
        <p:grpSpPr>
          <a:xfrm rot="0">
            <a:off x="1303020" y="2194560"/>
            <a:ext cx="8915400" cy="685800"/>
            <a:chOff x="0" y="0"/>
            <a:chExt cx="11887200" cy="914400"/>
          </a:xfrm>
        </p:grpSpPr>
        <p:sp>
          <p:nvSpPr>
            <p:cNvPr name="Freeform 8" id="8"/>
            <p:cNvSpPr/>
            <p:nvPr/>
          </p:nvSpPr>
          <p:spPr>
            <a:xfrm flipH="false" flipV="false" rot="0">
              <a:off x="0" y="0"/>
              <a:ext cx="11887200" cy="914400"/>
            </a:xfrm>
            <a:custGeom>
              <a:avLst/>
              <a:gdLst/>
              <a:ahLst/>
              <a:cxnLst/>
              <a:rect r="r" b="b" t="t" l="l"/>
              <a:pathLst>
                <a:path h="914400" w="11887200">
                  <a:moveTo>
                    <a:pt x="0" y="0"/>
                  </a:moveTo>
                  <a:lnTo>
                    <a:pt x="11887200" y="0"/>
                  </a:lnTo>
                  <a:lnTo>
                    <a:pt x="11887200" y="914400"/>
                  </a:lnTo>
                  <a:lnTo>
                    <a:pt x="0" y="914400"/>
                  </a:lnTo>
                  <a:close/>
                </a:path>
              </a:pathLst>
            </a:custGeom>
            <a:blipFill>
              <a:blip r:embed="rId3">
                <a:alphaModFix amt="0"/>
              </a:blip>
              <a:stretch>
                <a:fillRect l="0" t="-203305" r="0" b="-203305"/>
              </a:stretch>
            </a:blipFill>
          </p:spPr>
        </p:sp>
        <p:sp>
          <p:nvSpPr>
            <p:cNvPr name="TextBox 9" id="9"/>
            <p:cNvSpPr txBox="true"/>
            <p:nvPr/>
          </p:nvSpPr>
          <p:spPr>
            <a:xfrm>
              <a:off x="0" y="-19050"/>
              <a:ext cx="11887200" cy="933450"/>
            </a:xfrm>
            <a:prstGeom prst="rect">
              <a:avLst/>
            </a:prstGeom>
          </p:spPr>
          <p:txBody>
            <a:bodyPr anchor="ctr" rtlCol="false" tIns="0" lIns="0" bIns="0" rIns="0"/>
            <a:lstStyle/>
            <a:p>
              <a:pPr algn="l">
                <a:lnSpc>
                  <a:spcPts val="3600"/>
                </a:lnSpc>
              </a:pPr>
              <a:r>
                <a:rPr lang="en-US" sz="3000" b="true">
                  <a:solidFill>
                    <a:srgbClr val="1B2A4A"/>
                  </a:solidFill>
                  <a:latin typeface="Arial Bold"/>
                  <a:ea typeface="Arial Bold"/>
                  <a:cs typeface="Arial Bold"/>
                  <a:sym typeface="Arial Bold"/>
                </a:rPr>
                <a:t>Why this case?</a:t>
              </a:r>
            </a:p>
          </p:txBody>
        </p:sp>
      </p:grpSp>
      <p:grpSp>
        <p:nvGrpSpPr>
          <p:cNvPr name="Group 10" id="10"/>
          <p:cNvGrpSpPr/>
          <p:nvPr/>
        </p:nvGrpSpPr>
        <p:grpSpPr>
          <a:xfrm rot="0">
            <a:off x="1234440" y="3017520"/>
            <a:ext cx="8915400" cy="6446520"/>
            <a:chOff x="0" y="0"/>
            <a:chExt cx="11887200" cy="8595360"/>
          </a:xfrm>
        </p:grpSpPr>
        <p:sp>
          <p:nvSpPr>
            <p:cNvPr name="Freeform 11" id="11"/>
            <p:cNvSpPr/>
            <p:nvPr/>
          </p:nvSpPr>
          <p:spPr>
            <a:xfrm flipH="false" flipV="false" rot="0">
              <a:off x="0" y="0"/>
              <a:ext cx="11887200" cy="8595360"/>
            </a:xfrm>
            <a:custGeom>
              <a:avLst/>
              <a:gdLst/>
              <a:ahLst/>
              <a:cxnLst/>
              <a:rect r="r" b="b" t="t" l="l"/>
              <a:pathLst>
                <a:path h="8595360" w="11887200">
                  <a:moveTo>
                    <a:pt x="0" y="0"/>
                  </a:moveTo>
                  <a:lnTo>
                    <a:pt x="11887200" y="0"/>
                  </a:lnTo>
                  <a:lnTo>
                    <a:pt x="11887200" y="8595360"/>
                  </a:lnTo>
                  <a:lnTo>
                    <a:pt x="0" y="8595360"/>
                  </a:lnTo>
                  <a:close/>
                </a:path>
              </a:pathLst>
            </a:custGeom>
            <a:blipFill>
              <a:blip r:embed="rId3">
                <a:alphaModFix amt="0"/>
              </a:blip>
              <a:stretch>
                <a:fillRect l="-42773" t="0" r="-42773" b="0"/>
              </a:stretch>
            </a:blipFill>
          </p:spPr>
        </p:sp>
        <p:sp>
          <p:nvSpPr>
            <p:cNvPr name="TextBox 12" id="12"/>
            <p:cNvSpPr txBox="true"/>
            <p:nvPr/>
          </p:nvSpPr>
          <p:spPr>
            <a:xfrm>
              <a:off x="0" y="-95250"/>
              <a:ext cx="11887200" cy="8690610"/>
            </a:xfrm>
            <a:prstGeom prst="rect">
              <a:avLst/>
            </a:prstGeom>
          </p:spPr>
          <p:txBody>
            <a:bodyPr anchor="ctr" rtlCol="false" tIns="0" lIns="0" bIns="0" rIns="0"/>
            <a:lstStyle/>
            <a:p>
              <a:pPr algn="just" marL="488632" indent="-244316" lvl="1">
                <a:lnSpc>
                  <a:spcPts val="4050"/>
                </a:lnSpc>
                <a:buFont typeface="Arial"/>
                <a:buChar char="•"/>
              </a:pPr>
              <a:r>
                <a:rPr lang="en-US" sz="2700">
                  <a:solidFill>
                    <a:srgbClr val="22242A"/>
                  </a:solidFill>
                  <a:latin typeface="Arial"/>
                  <a:ea typeface="Arial"/>
                  <a:cs typeface="Arial"/>
                  <a:sym typeface="Arial"/>
                </a:rPr>
                <a:t>One of the largest and longest running maternity safety failures in NHS history.</a:t>
              </a:r>
            </a:p>
            <a:p>
              <a:pPr algn="just" marL="488632" indent="-244316" lvl="1">
                <a:lnSpc>
                  <a:spcPts val="4050"/>
                </a:lnSpc>
                <a:buFont typeface="Arial"/>
                <a:buChar char="•"/>
              </a:pPr>
              <a:r>
                <a:rPr lang="en-US" sz="2700">
                  <a:solidFill>
                    <a:srgbClr val="22242A"/>
                  </a:solidFill>
                  <a:latin typeface="Arial"/>
                  <a:ea typeface="Arial"/>
                  <a:cs typeface="Arial"/>
                  <a:sym typeface="Arial"/>
                </a:rPr>
                <a:t>Independently investigated in depth (Ockenden, 2022), giving rich, verifiable evidence.</a:t>
              </a:r>
            </a:p>
            <a:p>
              <a:pPr algn="just" marL="488632" indent="-244316" lvl="1">
                <a:lnSpc>
                  <a:spcPts val="4050"/>
                </a:lnSpc>
                <a:buFont typeface="Arial"/>
                <a:buChar char="•"/>
              </a:pPr>
              <a:r>
                <a:rPr lang="en-US" sz="2700">
                  <a:solidFill>
                    <a:srgbClr val="22242A"/>
                  </a:solidFill>
                  <a:latin typeface="Arial"/>
                  <a:ea typeface="Arial"/>
                  <a:cs typeface="Arial"/>
                  <a:sym typeface="Arial"/>
                </a:rPr>
                <a:t>Directly illustrates breakdowns in clinical governance, escalation, and quality assurance systems.</a:t>
              </a:r>
            </a:p>
            <a:p>
              <a:pPr algn="just" marL="488632" indent="-244316" lvl="1">
                <a:lnSpc>
                  <a:spcPts val="4050"/>
                </a:lnSpc>
                <a:buFont typeface="Arial"/>
                <a:buChar char="•"/>
              </a:pPr>
              <a:r>
                <a:rPr lang="en-US" sz="2700">
                  <a:solidFill>
                    <a:srgbClr val="22242A"/>
                  </a:solidFill>
                  <a:latin typeface="Arial"/>
                  <a:ea typeface="Arial"/>
                  <a:cs typeface="Arial"/>
                  <a:sym typeface="Arial"/>
                </a:rPr>
                <a:t>Highly relevant to this module's focus on quality management and service improvement theory. (Nicolay et al., 2012)</a:t>
              </a:r>
            </a:p>
          </p:txBody>
        </p:sp>
      </p:grpSp>
      <p:grpSp>
        <p:nvGrpSpPr>
          <p:cNvPr name="Group 13" id="13"/>
          <p:cNvGrpSpPr/>
          <p:nvPr/>
        </p:nvGrpSpPr>
        <p:grpSpPr>
          <a:xfrm rot="0">
            <a:off x="10904220" y="1851660"/>
            <a:ext cx="6309360" cy="7749540"/>
            <a:chOff x="0" y="0"/>
            <a:chExt cx="8412480" cy="10332720"/>
          </a:xfrm>
        </p:grpSpPr>
        <p:sp>
          <p:nvSpPr>
            <p:cNvPr name="Freeform 14" id="14"/>
            <p:cNvSpPr/>
            <p:nvPr/>
          </p:nvSpPr>
          <p:spPr>
            <a:xfrm flipH="false" flipV="false" rot="0">
              <a:off x="0" y="0"/>
              <a:ext cx="8412480" cy="10332720"/>
            </a:xfrm>
            <a:custGeom>
              <a:avLst/>
              <a:gdLst/>
              <a:ahLst/>
              <a:cxnLst/>
              <a:rect r="r" b="b" t="t" l="l"/>
              <a:pathLst>
                <a:path h="10332720" w="8412480">
                  <a:moveTo>
                    <a:pt x="0" y="182880"/>
                  </a:moveTo>
                  <a:cubicBezTo>
                    <a:pt x="0" y="81915"/>
                    <a:pt x="81915" y="0"/>
                    <a:pt x="182880" y="0"/>
                  </a:cubicBezTo>
                  <a:lnTo>
                    <a:pt x="8229600" y="0"/>
                  </a:lnTo>
                  <a:cubicBezTo>
                    <a:pt x="8330565" y="0"/>
                    <a:pt x="8412480" y="81915"/>
                    <a:pt x="8412480" y="182880"/>
                  </a:cubicBezTo>
                  <a:lnTo>
                    <a:pt x="8412480" y="10149840"/>
                  </a:lnTo>
                  <a:cubicBezTo>
                    <a:pt x="8412480" y="10250805"/>
                    <a:pt x="8330565" y="10332720"/>
                    <a:pt x="8229600" y="10332720"/>
                  </a:cubicBezTo>
                  <a:lnTo>
                    <a:pt x="182880" y="10332720"/>
                  </a:lnTo>
                  <a:cubicBezTo>
                    <a:pt x="81915" y="10332720"/>
                    <a:pt x="0" y="10250805"/>
                    <a:pt x="0" y="10149840"/>
                  </a:cubicBezTo>
                  <a:close/>
                </a:path>
              </a:pathLst>
            </a:custGeom>
            <a:solidFill>
              <a:srgbClr val="1B2A4A"/>
            </a:solidFill>
          </p:spPr>
        </p:sp>
      </p:grpSp>
      <p:grpSp>
        <p:nvGrpSpPr>
          <p:cNvPr name="Group 15" id="15"/>
          <p:cNvGrpSpPr/>
          <p:nvPr/>
        </p:nvGrpSpPr>
        <p:grpSpPr>
          <a:xfrm rot="0">
            <a:off x="11315700" y="2194560"/>
            <a:ext cx="5486400" cy="685800"/>
            <a:chOff x="0" y="0"/>
            <a:chExt cx="7315200" cy="914400"/>
          </a:xfrm>
        </p:grpSpPr>
        <p:sp>
          <p:nvSpPr>
            <p:cNvPr name="Freeform 16" id="16"/>
            <p:cNvSpPr/>
            <p:nvPr/>
          </p:nvSpPr>
          <p:spPr>
            <a:xfrm flipH="false" flipV="false" rot="0">
              <a:off x="0" y="0"/>
              <a:ext cx="7315200" cy="914400"/>
            </a:xfrm>
            <a:custGeom>
              <a:avLst/>
              <a:gdLst/>
              <a:ahLst/>
              <a:cxnLst/>
              <a:rect r="r" b="b" t="t" l="l"/>
              <a:pathLst>
                <a:path h="914400" w="7315200">
                  <a:moveTo>
                    <a:pt x="0" y="0"/>
                  </a:moveTo>
                  <a:lnTo>
                    <a:pt x="7315200" y="0"/>
                  </a:lnTo>
                  <a:lnTo>
                    <a:pt x="7315200" y="914400"/>
                  </a:lnTo>
                  <a:lnTo>
                    <a:pt x="0" y="914400"/>
                  </a:lnTo>
                  <a:close/>
                </a:path>
              </a:pathLst>
            </a:custGeom>
            <a:blipFill>
              <a:blip r:embed="rId3">
                <a:alphaModFix amt="0"/>
              </a:blip>
              <a:stretch>
                <a:fillRect l="0" t="-105880" r="0" b="-105880"/>
              </a:stretch>
            </a:blipFill>
          </p:spPr>
        </p:sp>
        <p:sp>
          <p:nvSpPr>
            <p:cNvPr name="TextBox 17" id="17"/>
            <p:cNvSpPr txBox="true"/>
            <p:nvPr/>
          </p:nvSpPr>
          <p:spPr>
            <a:xfrm>
              <a:off x="0" y="-19050"/>
              <a:ext cx="7315200" cy="933450"/>
            </a:xfrm>
            <a:prstGeom prst="rect">
              <a:avLst/>
            </a:prstGeom>
          </p:spPr>
          <p:txBody>
            <a:bodyPr anchor="ctr" rtlCol="false" tIns="0" lIns="0" bIns="0" rIns="0"/>
            <a:lstStyle/>
            <a:p>
              <a:pPr algn="l">
                <a:lnSpc>
                  <a:spcPts val="3240"/>
                </a:lnSpc>
              </a:pPr>
              <a:r>
                <a:rPr lang="en-US" sz="2700" b="true">
                  <a:solidFill>
                    <a:srgbClr val="D9A441"/>
                  </a:solidFill>
                  <a:latin typeface="Arial Bold"/>
                  <a:ea typeface="Arial Bold"/>
                  <a:cs typeface="Arial Bold"/>
                  <a:sym typeface="Arial Bold"/>
                </a:rPr>
                <a:t>Presentation Aims</a:t>
              </a:r>
            </a:p>
          </p:txBody>
        </p:sp>
      </p:grpSp>
      <p:grpSp>
        <p:nvGrpSpPr>
          <p:cNvPr name="Group 18" id="18"/>
          <p:cNvGrpSpPr/>
          <p:nvPr/>
        </p:nvGrpSpPr>
        <p:grpSpPr>
          <a:xfrm rot="0">
            <a:off x="11315700" y="2811780"/>
            <a:ext cx="5486400" cy="6446520"/>
            <a:chOff x="0" y="0"/>
            <a:chExt cx="7315200" cy="8595360"/>
          </a:xfrm>
        </p:grpSpPr>
        <p:sp>
          <p:nvSpPr>
            <p:cNvPr name="Freeform 19" id="19"/>
            <p:cNvSpPr/>
            <p:nvPr/>
          </p:nvSpPr>
          <p:spPr>
            <a:xfrm flipH="false" flipV="false" rot="0">
              <a:off x="0" y="0"/>
              <a:ext cx="7315200" cy="8595360"/>
            </a:xfrm>
            <a:custGeom>
              <a:avLst/>
              <a:gdLst/>
              <a:ahLst/>
              <a:cxnLst/>
              <a:rect r="r" b="b" t="t" l="l"/>
              <a:pathLst>
                <a:path h="8595360" w="7315200">
                  <a:moveTo>
                    <a:pt x="0" y="0"/>
                  </a:moveTo>
                  <a:lnTo>
                    <a:pt x="7315200" y="0"/>
                  </a:lnTo>
                  <a:lnTo>
                    <a:pt x="7315200" y="8595360"/>
                  </a:lnTo>
                  <a:lnTo>
                    <a:pt x="0" y="8595360"/>
                  </a:lnTo>
                  <a:close/>
                </a:path>
              </a:pathLst>
            </a:custGeom>
            <a:blipFill>
              <a:blip r:embed="rId3">
                <a:alphaModFix amt="0"/>
              </a:blip>
              <a:stretch>
                <a:fillRect l="-100756" t="0" r="-100756" b="0"/>
              </a:stretch>
            </a:blipFill>
          </p:spPr>
        </p:sp>
        <p:sp>
          <p:nvSpPr>
            <p:cNvPr name="TextBox 20" id="20"/>
            <p:cNvSpPr txBox="true"/>
            <p:nvPr/>
          </p:nvSpPr>
          <p:spPr>
            <a:xfrm>
              <a:off x="0" y="-95250"/>
              <a:ext cx="7315200" cy="8690610"/>
            </a:xfrm>
            <a:prstGeom prst="rect">
              <a:avLst/>
            </a:prstGeom>
          </p:spPr>
          <p:txBody>
            <a:bodyPr anchor="ctr" rtlCol="false" tIns="0" lIns="0" bIns="0" rIns="0"/>
            <a:lstStyle/>
            <a:p>
              <a:pPr algn="just" marL="488632" indent="-244316" lvl="1">
                <a:lnSpc>
                  <a:spcPts val="4050"/>
                </a:lnSpc>
                <a:buFont typeface="Arial"/>
                <a:buChar char="•"/>
              </a:pPr>
              <a:r>
                <a:rPr lang="en-US" sz="2700">
                  <a:solidFill>
                    <a:srgbClr val="FFFFFF"/>
                  </a:solidFill>
                  <a:latin typeface="Arial"/>
                  <a:ea typeface="Arial"/>
                  <a:cs typeface="Arial"/>
                  <a:sym typeface="Arial"/>
                </a:rPr>
                <a:t>Identify root causes using a systems based model.</a:t>
              </a:r>
            </a:p>
            <a:p>
              <a:pPr algn="just" marL="488632" indent="-244316" lvl="1">
                <a:lnSpc>
                  <a:spcPts val="4050"/>
                </a:lnSpc>
                <a:buFont typeface="Arial"/>
                <a:buChar char="•"/>
              </a:pPr>
              <a:r>
                <a:rPr lang="en-US" sz="2700">
                  <a:solidFill>
                    <a:srgbClr val="FFFFFF"/>
                  </a:solidFill>
                  <a:latin typeface="Arial"/>
                  <a:ea typeface="Arial"/>
                  <a:cs typeface="Arial"/>
                  <a:sym typeface="Arial"/>
                </a:rPr>
                <a:t>Apply theory in depth to explain the failure.</a:t>
              </a:r>
            </a:p>
            <a:p>
              <a:pPr algn="just" marL="488632" indent="-244316" lvl="1">
                <a:lnSpc>
                  <a:spcPts val="4050"/>
                </a:lnSpc>
                <a:buFont typeface="Arial"/>
                <a:buChar char="•"/>
              </a:pPr>
              <a:r>
                <a:rPr lang="en-US" sz="2700">
                  <a:solidFill>
                    <a:srgbClr val="FFFFFF"/>
                  </a:solidFill>
                  <a:latin typeface="Arial"/>
                  <a:ea typeface="Arial"/>
                  <a:cs typeface="Arial"/>
                  <a:sym typeface="Arial"/>
                </a:rPr>
                <a:t>Connect root causes to policy issues.</a:t>
              </a:r>
            </a:p>
            <a:p>
              <a:pPr algn="just" marL="488632" indent="-244316" lvl="1">
                <a:lnSpc>
                  <a:spcPts val="4050"/>
                </a:lnSpc>
                <a:buFont typeface="Arial"/>
                <a:buChar char="•"/>
              </a:pPr>
              <a:r>
                <a:rPr lang="en-US" sz="2700">
                  <a:solidFill>
                    <a:srgbClr val="FFFFFF"/>
                  </a:solidFill>
                  <a:latin typeface="Arial"/>
                  <a:ea typeface="Arial"/>
                  <a:cs typeface="Arial"/>
                  <a:sym typeface="Arial"/>
                </a:rPr>
                <a:t>Evaluate impact on care quality, efficiency, and equity.</a:t>
              </a:r>
            </a:p>
          </p:txBody>
        </p:sp>
      </p:gr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822960" y="617220"/>
            <a:ext cx="10972800" cy="960120"/>
            <a:chOff x="0" y="0"/>
            <a:chExt cx="14630400" cy="1280160"/>
          </a:xfrm>
        </p:grpSpPr>
        <p:sp>
          <p:nvSpPr>
            <p:cNvPr name="Freeform 3" id="3"/>
            <p:cNvSpPr/>
            <p:nvPr/>
          </p:nvSpPr>
          <p:spPr>
            <a:xfrm flipH="false" flipV="false" rot="0">
              <a:off x="0" y="0"/>
              <a:ext cx="14630400" cy="1280160"/>
            </a:xfrm>
            <a:custGeom>
              <a:avLst/>
              <a:gdLst/>
              <a:ahLst/>
              <a:cxnLst/>
              <a:rect r="r" b="b" t="t" l="l"/>
              <a:pathLst>
                <a:path h="1280160" w="14630400">
                  <a:moveTo>
                    <a:pt x="0" y="0"/>
                  </a:moveTo>
                  <a:lnTo>
                    <a:pt x="14630400" y="0"/>
                  </a:lnTo>
                  <a:lnTo>
                    <a:pt x="14630400" y="1280160"/>
                  </a:lnTo>
                  <a:lnTo>
                    <a:pt x="0" y="1280160"/>
                  </a:lnTo>
                  <a:close/>
                </a:path>
              </a:pathLst>
            </a:custGeom>
            <a:blipFill>
              <a:blip r:embed="rId3">
                <a:alphaModFix amt="0"/>
              </a:blip>
              <a:stretch>
                <a:fillRect l="0" t="-172686" r="0" b="-172686"/>
              </a:stretch>
            </a:blipFill>
          </p:spPr>
        </p:sp>
        <p:sp>
          <p:nvSpPr>
            <p:cNvPr name="TextBox 4" id="4"/>
            <p:cNvSpPr txBox="true"/>
            <p:nvPr/>
          </p:nvSpPr>
          <p:spPr>
            <a:xfrm>
              <a:off x="0" y="-28575"/>
              <a:ext cx="14630400" cy="1308735"/>
            </a:xfrm>
            <a:prstGeom prst="rect">
              <a:avLst/>
            </a:prstGeom>
          </p:spPr>
          <p:txBody>
            <a:bodyPr anchor="ctr" rtlCol="false" tIns="0" lIns="0" bIns="0" rIns="0"/>
            <a:lstStyle/>
            <a:p>
              <a:pPr algn="l">
                <a:lnSpc>
                  <a:spcPts val="6480"/>
                </a:lnSpc>
              </a:pPr>
              <a:r>
                <a:rPr lang="en-US" sz="5400" b="true">
                  <a:solidFill>
                    <a:srgbClr val="1B2A4A"/>
                  </a:solidFill>
                  <a:latin typeface="Arial Bold"/>
                  <a:ea typeface="Arial Bold"/>
                  <a:cs typeface="Arial Bold"/>
                  <a:sym typeface="Arial Bold"/>
                </a:rPr>
                <a:t>Case Overview</a:t>
              </a:r>
            </a:p>
          </p:txBody>
        </p:sp>
      </p:grpSp>
      <p:grpSp>
        <p:nvGrpSpPr>
          <p:cNvPr name="Group 5" id="5"/>
          <p:cNvGrpSpPr/>
          <p:nvPr/>
        </p:nvGrpSpPr>
        <p:grpSpPr>
          <a:xfrm rot="0">
            <a:off x="1028700" y="4822757"/>
            <a:ext cx="15838763" cy="1371600"/>
            <a:chOff x="0" y="0"/>
            <a:chExt cx="21118351" cy="1828800"/>
          </a:xfrm>
        </p:grpSpPr>
        <p:sp>
          <p:nvSpPr>
            <p:cNvPr name="Freeform 6" id="6"/>
            <p:cNvSpPr/>
            <p:nvPr/>
          </p:nvSpPr>
          <p:spPr>
            <a:xfrm flipH="false" flipV="false" rot="0">
              <a:off x="0" y="0"/>
              <a:ext cx="21118350" cy="1828800"/>
            </a:xfrm>
            <a:custGeom>
              <a:avLst/>
              <a:gdLst/>
              <a:ahLst/>
              <a:cxnLst/>
              <a:rect r="r" b="b" t="t" l="l"/>
              <a:pathLst>
                <a:path h="1828800" w="21118350">
                  <a:moveTo>
                    <a:pt x="0" y="0"/>
                  </a:moveTo>
                  <a:lnTo>
                    <a:pt x="21118350" y="0"/>
                  </a:lnTo>
                  <a:lnTo>
                    <a:pt x="21118350" y="1828800"/>
                  </a:lnTo>
                  <a:lnTo>
                    <a:pt x="0" y="1828800"/>
                  </a:lnTo>
                  <a:close/>
                </a:path>
              </a:pathLst>
            </a:custGeom>
            <a:blipFill>
              <a:blip r:embed="rId3">
                <a:alphaModFix amt="0"/>
              </a:blip>
              <a:stretch>
                <a:fillRect l="0" t="-84446" r="40247" b="-84446"/>
              </a:stretch>
            </a:blipFill>
          </p:spPr>
        </p:sp>
        <p:sp>
          <p:nvSpPr>
            <p:cNvPr name="TextBox 7" id="7"/>
            <p:cNvSpPr txBox="true"/>
            <p:nvPr/>
          </p:nvSpPr>
          <p:spPr>
            <a:xfrm>
              <a:off x="0" y="-95250"/>
              <a:ext cx="21118351" cy="1924050"/>
            </a:xfrm>
            <a:prstGeom prst="rect">
              <a:avLst/>
            </a:prstGeom>
          </p:spPr>
          <p:txBody>
            <a:bodyPr anchor="ctr" rtlCol="false" tIns="0" lIns="0" bIns="0" rIns="0"/>
            <a:lstStyle/>
            <a:p>
              <a:pPr algn="just">
                <a:lnSpc>
                  <a:spcPts val="4050"/>
                </a:lnSpc>
              </a:pPr>
              <a:r>
                <a:rPr lang="en-US" sz="2700" b="true">
                  <a:solidFill>
                    <a:srgbClr val="22242A"/>
                  </a:solidFill>
                  <a:latin typeface="Arial Bold"/>
                  <a:ea typeface="Arial Bold"/>
                  <a:cs typeface="Arial Bold"/>
                  <a:sym typeface="Arial Bold"/>
                </a:rPr>
                <a:t>Shrewsbury and Telford Hospital NHS Trust (SaTH) </a:t>
              </a:r>
              <a:r>
                <a:rPr lang="en-US" sz="2700">
                  <a:solidFill>
                    <a:srgbClr val="22242A"/>
                  </a:solidFill>
                  <a:latin typeface="Arial"/>
                  <a:ea typeface="Arial"/>
                  <a:cs typeface="Arial"/>
                  <a:sym typeface="Arial"/>
                </a:rPr>
                <a:t>, one of the largest maternity safety failures in NHS history, spanning the 1970s to 2019.</a:t>
              </a:r>
            </a:p>
          </p:txBody>
        </p:sp>
      </p:grpSp>
      <p:grpSp>
        <p:nvGrpSpPr>
          <p:cNvPr name="Group 8" id="8"/>
          <p:cNvGrpSpPr/>
          <p:nvPr/>
        </p:nvGrpSpPr>
        <p:grpSpPr>
          <a:xfrm rot="0">
            <a:off x="1329246" y="5411402"/>
            <a:ext cx="12978186" cy="3566160"/>
            <a:chOff x="0" y="0"/>
            <a:chExt cx="17304248" cy="4754880"/>
          </a:xfrm>
        </p:grpSpPr>
        <p:sp>
          <p:nvSpPr>
            <p:cNvPr name="Freeform 9" id="9"/>
            <p:cNvSpPr/>
            <p:nvPr/>
          </p:nvSpPr>
          <p:spPr>
            <a:xfrm flipH="false" flipV="false" rot="0">
              <a:off x="0" y="0"/>
              <a:ext cx="17304248" cy="4754880"/>
            </a:xfrm>
            <a:custGeom>
              <a:avLst/>
              <a:gdLst/>
              <a:ahLst/>
              <a:cxnLst/>
              <a:rect r="r" b="b" t="t" l="l"/>
              <a:pathLst>
                <a:path h="4754880" w="17304248">
                  <a:moveTo>
                    <a:pt x="0" y="0"/>
                  </a:moveTo>
                  <a:lnTo>
                    <a:pt x="17304248" y="0"/>
                  </a:lnTo>
                  <a:lnTo>
                    <a:pt x="17304248" y="4754880"/>
                  </a:lnTo>
                  <a:lnTo>
                    <a:pt x="0" y="4754880"/>
                  </a:lnTo>
                  <a:close/>
                </a:path>
              </a:pathLst>
            </a:custGeom>
            <a:blipFill>
              <a:blip r:embed="rId3">
                <a:alphaModFix amt="0"/>
              </a:blip>
              <a:stretch>
                <a:fillRect l="0" t="-1710" r="27077" b="-1710"/>
              </a:stretch>
            </a:blipFill>
          </p:spPr>
        </p:sp>
        <p:sp>
          <p:nvSpPr>
            <p:cNvPr name="TextBox 10" id="10"/>
            <p:cNvSpPr txBox="true"/>
            <p:nvPr/>
          </p:nvSpPr>
          <p:spPr>
            <a:xfrm>
              <a:off x="0" y="-95250"/>
              <a:ext cx="17304248" cy="4850130"/>
            </a:xfrm>
            <a:prstGeom prst="rect">
              <a:avLst/>
            </a:prstGeom>
          </p:spPr>
          <p:txBody>
            <a:bodyPr anchor="ctr" rtlCol="false" tIns="0" lIns="0" bIns="0" rIns="0"/>
            <a:lstStyle/>
            <a:p>
              <a:pPr algn="just" marL="488632" indent="-244316" lvl="1">
                <a:lnSpc>
                  <a:spcPts val="4050"/>
                </a:lnSpc>
                <a:buFont typeface="Arial"/>
                <a:buChar char="•"/>
              </a:pPr>
              <a:r>
                <a:rPr lang="en-US" sz="2700">
                  <a:solidFill>
                    <a:srgbClr val="22242A"/>
                  </a:solidFill>
                  <a:latin typeface="Arial"/>
                  <a:ea typeface="Arial"/>
                  <a:cs typeface="Arial"/>
                  <a:sym typeface="Arial"/>
                </a:rPr>
                <a:t>Commissioned independent review headed by Donna Ockenden 2017.</a:t>
              </a:r>
            </a:p>
            <a:p>
              <a:pPr algn="just" marL="488632" indent="-244316" lvl="1">
                <a:lnSpc>
                  <a:spcPts val="4050"/>
                </a:lnSpc>
                <a:buFont typeface="Arial"/>
                <a:buChar char="•"/>
              </a:pPr>
              <a:r>
                <a:rPr lang="en-US" sz="2700">
                  <a:solidFill>
                    <a:srgbClr val="22242A"/>
                  </a:solidFill>
                  <a:latin typeface="Arial"/>
                  <a:ea typeface="Arial"/>
                  <a:cs typeface="Arial"/>
                  <a:sym typeface="Arial"/>
                </a:rPr>
                <a:t>Published final report 30 March 2022. (Ockenden, 2022)</a:t>
              </a:r>
            </a:p>
            <a:p>
              <a:pPr algn="just" marL="488632" indent="-244316" lvl="1">
                <a:lnSpc>
                  <a:spcPts val="4050"/>
                </a:lnSpc>
                <a:buFont typeface="Arial"/>
                <a:buChar char="•"/>
              </a:pPr>
              <a:r>
                <a:rPr lang="en-US" sz="2700">
                  <a:solidFill>
                    <a:srgbClr val="22242A"/>
                  </a:solidFill>
                  <a:latin typeface="Arial"/>
                  <a:ea typeface="Arial"/>
                  <a:cs typeface="Arial"/>
                  <a:sym typeface="Arial"/>
                </a:rPr>
                <a:t>Investigated avoidable deaths of babies and mothers, still births and injuries.</a:t>
              </a:r>
            </a:p>
            <a:p>
              <a:pPr algn="just" marL="488632" indent="-244316" lvl="1">
                <a:lnSpc>
                  <a:spcPts val="4050"/>
                </a:lnSpc>
                <a:buFont typeface="Arial"/>
                <a:buChar char="•"/>
              </a:pPr>
              <a:r>
                <a:rPr lang="en-US" sz="2700">
                  <a:solidFill>
                    <a:srgbClr val="22242A"/>
                  </a:solidFill>
                  <a:latin typeface="Arial"/>
                  <a:ea typeface="Arial"/>
                  <a:cs typeface="Arial"/>
                  <a:sym typeface="Arial"/>
                </a:rPr>
                <a:t>Discovered consistent failures in monitoring, escalation and incident investigation.</a:t>
              </a:r>
            </a:p>
          </p:txBody>
        </p:sp>
      </p:grpSp>
      <p:grpSp>
        <p:nvGrpSpPr>
          <p:cNvPr name="Group 11" id="11"/>
          <p:cNvGrpSpPr/>
          <p:nvPr/>
        </p:nvGrpSpPr>
        <p:grpSpPr>
          <a:xfrm rot="0">
            <a:off x="1028700" y="1783080"/>
            <a:ext cx="5050831" cy="2400300"/>
            <a:chOff x="0" y="0"/>
            <a:chExt cx="6734441" cy="3200400"/>
          </a:xfrm>
        </p:grpSpPr>
        <p:sp>
          <p:nvSpPr>
            <p:cNvPr name="Freeform 12" id="12"/>
            <p:cNvSpPr/>
            <p:nvPr/>
          </p:nvSpPr>
          <p:spPr>
            <a:xfrm flipH="false" flipV="false" rot="0">
              <a:off x="0" y="0"/>
              <a:ext cx="6734442" cy="3200400"/>
            </a:xfrm>
            <a:custGeom>
              <a:avLst/>
              <a:gdLst/>
              <a:ahLst/>
              <a:cxnLst/>
              <a:rect r="r" b="b" t="t" l="l"/>
              <a:pathLst>
                <a:path h="3200400" w="6734442">
                  <a:moveTo>
                    <a:pt x="0" y="146304"/>
                  </a:moveTo>
                  <a:cubicBezTo>
                    <a:pt x="0" y="65532"/>
                    <a:pt x="52460" y="0"/>
                    <a:pt x="117121" y="0"/>
                  </a:cubicBezTo>
                  <a:lnTo>
                    <a:pt x="6617321" y="0"/>
                  </a:lnTo>
                  <a:cubicBezTo>
                    <a:pt x="6681981" y="0"/>
                    <a:pt x="6734442" y="65532"/>
                    <a:pt x="6734442" y="146304"/>
                  </a:cubicBezTo>
                  <a:lnTo>
                    <a:pt x="6734442" y="3054096"/>
                  </a:lnTo>
                  <a:cubicBezTo>
                    <a:pt x="6734442" y="3134868"/>
                    <a:pt x="6681981" y="3200400"/>
                    <a:pt x="6617321" y="3200400"/>
                  </a:cubicBezTo>
                  <a:lnTo>
                    <a:pt x="117121" y="3200400"/>
                  </a:lnTo>
                  <a:cubicBezTo>
                    <a:pt x="52460" y="3200400"/>
                    <a:pt x="0" y="3134868"/>
                    <a:pt x="0" y="3054096"/>
                  </a:cubicBezTo>
                  <a:close/>
                </a:path>
              </a:pathLst>
            </a:custGeom>
            <a:solidFill>
              <a:srgbClr val="F4F6F9"/>
            </a:solidFill>
          </p:spPr>
        </p:sp>
      </p:grpSp>
      <p:grpSp>
        <p:nvGrpSpPr>
          <p:cNvPr name="Group 13" id="13"/>
          <p:cNvGrpSpPr/>
          <p:nvPr/>
        </p:nvGrpSpPr>
        <p:grpSpPr>
          <a:xfrm rot="0">
            <a:off x="1248301" y="1947672"/>
            <a:ext cx="4611628" cy="1028700"/>
            <a:chOff x="0" y="0"/>
            <a:chExt cx="6148838" cy="1371600"/>
          </a:xfrm>
        </p:grpSpPr>
        <p:sp>
          <p:nvSpPr>
            <p:cNvPr name="Freeform 14" id="14"/>
            <p:cNvSpPr/>
            <p:nvPr/>
          </p:nvSpPr>
          <p:spPr>
            <a:xfrm flipH="false" flipV="false" rot="0">
              <a:off x="0" y="0"/>
              <a:ext cx="6148837" cy="1371600"/>
            </a:xfrm>
            <a:custGeom>
              <a:avLst/>
              <a:gdLst/>
              <a:ahLst/>
              <a:cxnLst/>
              <a:rect r="r" b="b" t="t" l="l"/>
              <a:pathLst>
                <a:path h="1371600" w="6148837">
                  <a:moveTo>
                    <a:pt x="0" y="0"/>
                  </a:moveTo>
                  <a:lnTo>
                    <a:pt x="6148837" y="0"/>
                  </a:lnTo>
                  <a:lnTo>
                    <a:pt x="6148837" y="1371600"/>
                  </a:lnTo>
                  <a:lnTo>
                    <a:pt x="0" y="1371600"/>
                  </a:lnTo>
                  <a:close/>
                </a:path>
              </a:pathLst>
            </a:custGeom>
            <a:blipFill>
              <a:blip r:embed="rId3">
                <a:alphaModFix amt="0"/>
              </a:blip>
              <a:stretch>
                <a:fillRect l="0" t="-59116" r="-24917" b="-59116"/>
              </a:stretch>
            </a:blipFill>
          </p:spPr>
        </p:sp>
        <p:sp>
          <p:nvSpPr>
            <p:cNvPr name="TextBox 15" id="15"/>
            <p:cNvSpPr txBox="true"/>
            <p:nvPr/>
          </p:nvSpPr>
          <p:spPr>
            <a:xfrm>
              <a:off x="0" y="-19050"/>
              <a:ext cx="6148838" cy="1390650"/>
            </a:xfrm>
            <a:prstGeom prst="rect">
              <a:avLst/>
            </a:prstGeom>
          </p:spPr>
          <p:txBody>
            <a:bodyPr anchor="ctr" rtlCol="false" tIns="0" lIns="0" bIns="0" rIns="0"/>
            <a:lstStyle/>
            <a:p>
              <a:pPr algn="l">
                <a:lnSpc>
                  <a:spcPts val="5759"/>
                </a:lnSpc>
              </a:pPr>
              <a:r>
                <a:rPr lang="en-US" sz="4800" b="true">
                  <a:solidFill>
                    <a:srgbClr val="1B2A4A"/>
                  </a:solidFill>
                  <a:latin typeface="Arial Bold"/>
                  <a:ea typeface="Arial Bold"/>
                  <a:cs typeface="Arial Bold"/>
                  <a:sym typeface="Arial Bold"/>
                </a:rPr>
                <a:t>1,486</a:t>
              </a:r>
            </a:p>
          </p:txBody>
        </p:sp>
      </p:grpSp>
      <p:grpSp>
        <p:nvGrpSpPr>
          <p:cNvPr name="Group 16" id="16"/>
          <p:cNvGrpSpPr/>
          <p:nvPr/>
        </p:nvGrpSpPr>
        <p:grpSpPr>
          <a:xfrm rot="0">
            <a:off x="1248301" y="3086100"/>
            <a:ext cx="4611628" cy="891540"/>
            <a:chOff x="0" y="0"/>
            <a:chExt cx="6148838" cy="1188720"/>
          </a:xfrm>
        </p:grpSpPr>
        <p:sp>
          <p:nvSpPr>
            <p:cNvPr name="Freeform 17" id="17"/>
            <p:cNvSpPr/>
            <p:nvPr/>
          </p:nvSpPr>
          <p:spPr>
            <a:xfrm flipH="false" flipV="false" rot="0">
              <a:off x="0" y="0"/>
              <a:ext cx="6148837" cy="1188720"/>
            </a:xfrm>
            <a:custGeom>
              <a:avLst/>
              <a:gdLst/>
              <a:ahLst/>
              <a:cxnLst/>
              <a:rect r="r" b="b" t="t" l="l"/>
              <a:pathLst>
                <a:path h="1188720" w="6148837">
                  <a:moveTo>
                    <a:pt x="0" y="0"/>
                  </a:moveTo>
                  <a:lnTo>
                    <a:pt x="6148837" y="0"/>
                  </a:lnTo>
                  <a:lnTo>
                    <a:pt x="6148837" y="1188720"/>
                  </a:lnTo>
                  <a:lnTo>
                    <a:pt x="0" y="1188720"/>
                  </a:lnTo>
                  <a:close/>
                </a:path>
              </a:pathLst>
            </a:custGeom>
            <a:blipFill>
              <a:blip r:embed="rId3">
                <a:alphaModFix amt="0"/>
              </a:blip>
              <a:stretch>
                <a:fillRect l="0" t="-75903" r="-24917" b="-75903"/>
              </a:stretch>
            </a:blipFill>
          </p:spPr>
        </p:sp>
        <p:sp>
          <p:nvSpPr>
            <p:cNvPr name="TextBox 18" id="18"/>
            <p:cNvSpPr txBox="true"/>
            <p:nvPr/>
          </p:nvSpPr>
          <p:spPr>
            <a:xfrm>
              <a:off x="0" y="-28575"/>
              <a:ext cx="6148838" cy="1217295"/>
            </a:xfrm>
            <a:prstGeom prst="rect">
              <a:avLst/>
            </a:prstGeom>
          </p:spPr>
          <p:txBody>
            <a:bodyPr anchor="ctr" rtlCol="false" tIns="0" lIns="0" bIns="0" rIns="0"/>
            <a:lstStyle/>
            <a:p>
              <a:pPr algn="l">
                <a:lnSpc>
                  <a:spcPts val="3300"/>
                </a:lnSpc>
              </a:pPr>
              <a:r>
                <a:rPr lang="en-US" sz="2700">
                  <a:solidFill>
                    <a:srgbClr val="5C6B7A"/>
                  </a:solidFill>
                  <a:latin typeface="Arial"/>
                  <a:ea typeface="Arial"/>
                  <a:cs typeface="Arial"/>
                  <a:sym typeface="Arial"/>
                </a:rPr>
                <a:t>families' cases reviewed</a:t>
              </a:r>
            </a:p>
          </p:txBody>
        </p:sp>
      </p:grpSp>
      <p:grpSp>
        <p:nvGrpSpPr>
          <p:cNvPr name="Group 19" id="19"/>
          <p:cNvGrpSpPr/>
          <p:nvPr/>
        </p:nvGrpSpPr>
        <p:grpSpPr>
          <a:xfrm rot="0">
            <a:off x="6595671" y="1764998"/>
            <a:ext cx="5200089" cy="2400300"/>
            <a:chOff x="0" y="0"/>
            <a:chExt cx="6933452" cy="3200400"/>
          </a:xfrm>
        </p:grpSpPr>
        <p:grpSp>
          <p:nvGrpSpPr>
            <p:cNvPr name="Group 20" id="20"/>
            <p:cNvGrpSpPr/>
            <p:nvPr/>
          </p:nvGrpSpPr>
          <p:grpSpPr>
            <a:xfrm rot="0">
              <a:off x="0" y="0"/>
              <a:ext cx="6933452" cy="3200400"/>
              <a:chOff x="0" y="0"/>
              <a:chExt cx="6933452" cy="3200400"/>
            </a:xfrm>
          </p:grpSpPr>
          <p:sp>
            <p:nvSpPr>
              <p:cNvPr name="Freeform 21" id="21"/>
              <p:cNvSpPr/>
              <p:nvPr/>
            </p:nvSpPr>
            <p:spPr>
              <a:xfrm flipH="false" flipV="false" rot="0">
                <a:off x="0" y="0"/>
                <a:ext cx="6933452" cy="3200400"/>
              </a:xfrm>
              <a:custGeom>
                <a:avLst/>
                <a:gdLst/>
                <a:ahLst/>
                <a:cxnLst/>
                <a:rect r="r" b="b" t="t" l="l"/>
                <a:pathLst>
                  <a:path h="3200400" w="6933452">
                    <a:moveTo>
                      <a:pt x="0" y="146304"/>
                    </a:moveTo>
                    <a:cubicBezTo>
                      <a:pt x="0" y="65532"/>
                      <a:pt x="54011" y="0"/>
                      <a:pt x="120582" y="0"/>
                    </a:cubicBezTo>
                    <a:lnTo>
                      <a:pt x="6812870" y="0"/>
                    </a:lnTo>
                    <a:cubicBezTo>
                      <a:pt x="6879441" y="0"/>
                      <a:pt x="6933452" y="65532"/>
                      <a:pt x="6933452" y="146304"/>
                    </a:cubicBezTo>
                    <a:lnTo>
                      <a:pt x="6933452" y="3054096"/>
                    </a:lnTo>
                    <a:cubicBezTo>
                      <a:pt x="6933452" y="3134868"/>
                      <a:pt x="6879441" y="3200400"/>
                      <a:pt x="6812870" y="3200400"/>
                    </a:cubicBezTo>
                    <a:lnTo>
                      <a:pt x="120582" y="3200400"/>
                    </a:lnTo>
                    <a:cubicBezTo>
                      <a:pt x="54011" y="3200400"/>
                      <a:pt x="0" y="3134868"/>
                      <a:pt x="0" y="3054096"/>
                    </a:cubicBezTo>
                    <a:close/>
                  </a:path>
                </a:pathLst>
              </a:custGeom>
              <a:solidFill>
                <a:srgbClr val="F4F6F9"/>
              </a:solidFill>
            </p:spPr>
          </p:sp>
        </p:grpSp>
        <p:grpSp>
          <p:nvGrpSpPr>
            <p:cNvPr name="Group 22" id="22"/>
            <p:cNvGrpSpPr/>
            <p:nvPr/>
          </p:nvGrpSpPr>
          <p:grpSpPr>
            <a:xfrm rot="0">
              <a:off x="301454" y="219456"/>
              <a:ext cx="6330543" cy="1371600"/>
              <a:chOff x="0" y="0"/>
              <a:chExt cx="6330543" cy="1371600"/>
            </a:xfrm>
          </p:grpSpPr>
          <p:sp>
            <p:nvSpPr>
              <p:cNvPr name="Freeform 23" id="23"/>
              <p:cNvSpPr/>
              <p:nvPr/>
            </p:nvSpPr>
            <p:spPr>
              <a:xfrm flipH="false" flipV="false" rot="0">
                <a:off x="0" y="0"/>
                <a:ext cx="6330543" cy="1371600"/>
              </a:xfrm>
              <a:custGeom>
                <a:avLst/>
                <a:gdLst/>
                <a:ahLst/>
                <a:cxnLst/>
                <a:rect r="r" b="b" t="t" l="l"/>
                <a:pathLst>
                  <a:path h="1371600" w="6330543">
                    <a:moveTo>
                      <a:pt x="0" y="0"/>
                    </a:moveTo>
                    <a:lnTo>
                      <a:pt x="6330543" y="0"/>
                    </a:lnTo>
                    <a:lnTo>
                      <a:pt x="6330543" y="1371600"/>
                    </a:lnTo>
                    <a:lnTo>
                      <a:pt x="0" y="1371600"/>
                    </a:lnTo>
                    <a:close/>
                  </a:path>
                </a:pathLst>
              </a:custGeom>
              <a:blipFill>
                <a:blip r:embed="rId3">
                  <a:alphaModFix amt="0"/>
                </a:blip>
                <a:stretch>
                  <a:fillRect l="0" t="-59116" r="-21331" b="-59116"/>
                </a:stretch>
              </a:blipFill>
            </p:spPr>
          </p:sp>
          <p:sp>
            <p:nvSpPr>
              <p:cNvPr name="TextBox 24" id="24"/>
              <p:cNvSpPr txBox="true"/>
              <p:nvPr/>
            </p:nvSpPr>
            <p:spPr>
              <a:xfrm>
                <a:off x="0" y="-19050"/>
                <a:ext cx="6330543" cy="1390650"/>
              </a:xfrm>
              <a:prstGeom prst="rect">
                <a:avLst/>
              </a:prstGeom>
            </p:spPr>
            <p:txBody>
              <a:bodyPr anchor="ctr" rtlCol="false" tIns="0" lIns="0" bIns="0" rIns="0"/>
              <a:lstStyle/>
              <a:p>
                <a:pPr algn="l">
                  <a:lnSpc>
                    <a:spcPts val="5759"/>
                  </a:lnSpc>
                </a:pPr>
                <a:r>
                  <a:rPr lang="en-US" sz="4800" b="true">
                    <a:solidFill>
                      <a:srgbClr val="1B2A4A"/>
                    </a:solidFill>
                    <a:latin typeface="Arial Bold"/>
                    <a:ea typeface="Arial Bold"/>
                    <a:cs typeface="Arial Bold"/>
                    <a:sym typeface="Arial Bold"/>
                  </a:rPr>
                  <a:t>1,592</a:t>
                </a:r>
              </a:p>
            </p:txBody>
          </p:sp>
        </p:grpSp>
        <p:grpSp>
          <p:nvGrpSpPr>
            <p:cNvPr name="Group 25" id="25"/>
            <p:cNvGrpSpPr/>
            <p:nvPr/>
          </p:nvGrpSpPr>
          <p:grpSpPr>
            <a:xfrm rot="0">
              <a:off x="301454" y="1737360"/>
              <a:ext cx="6330543" cy="1188720"/>
              <a:chOff x="0" y="0"/>
              <a:chExt cx="6330543" cy="1188720"/>
            </a:xfrm>
          </p:grpSpPr>
          <p:sp>
            <p:nvSpPr>
              <p:cNvPr name="Freeform 26" id="26"/>
              <p:cNvSpPr/>
              <p:nvPr/>
            </p:nvSpPr>
            <p:spPr>
              <a:xfrm flipH="false" flipV="false" rot="0">
                <a:off x="0" y="0"/>
                <a:ext cx="6330543" cy="1188720"/>
              </a:xfrm>
              <a:custGeom>
                <a:avLst/>
                <a:gdLst/>
                <a:ahLst/>
                <a:cxnLst/>
                <a:rect r="r" b="b" t="t" l="l"/>
                <a:pathLst>
                  <a:path h="1188720" w="6330543">
                    <a:moveTo>
                      <a:pt x="0" y="0"/>
                    </a:moveTo>
                    <a:lnTo>
                      <a:pt x="6330543" y="0"/>
                    </a:lnTo>
                    <a:lnTo>
                      <a:pt x="6330543" y="1188720"/>
                    </a:lnTo>
                    <a:lnTo>
                      <a:pt x="0" y="1188720"/>
                    </a:lnTo>
                    <a:close/>
                  </a:path>
                </a:pathLst>
              </a:custGeom>
              <a:blipFill>
                <a:blip r:embed="rId3">
                  <a:alphaModFix amt="0"/>
                </a:blip>
                <a:stretch>
                  <a:fillRect l="0" t="-75903" r="-21331" b="-75903"/>
                </a:stretch>
              </a:blipFill>
            </p:spPr>
          </p:sp>
          <p:sp>
            <p:nvSpPr>
              <p:cNvPr name="TextBox 27" id="27"/>
              <p:cNvSpPr txBox="true"/>
              <p:nvPr/>
            </p:nvSpPr>
            <p:spPr>
              <a:xfrm>
                <a:off x="0" y="-28575"/>
                <a:ext cx="6330543" cy="1217295"/>
              </a:xfrm>
              <a:prstGeom prst="rect">
                <a:avLst/>
              </a:prstGeom>
            </p:spPr>
            <p:txBody>
              <a:bodyPr anchor="ctr" rtlCol="false" tIns="0" lIns="0" bIns="0" rIns="0"/>
              <a:lstStyle/>
              <a:p>
                <a:pPr algn="l">
                  <a:lnSpc>
                    <a:spcPts val="3300"/>
                  </a:lnSpc>
                </a:pPr>
                <a:r>
                  <a:rPr lang="en-US" sz="2700">
                    <a:solidFill>
                      <a:srgbClr val="5C6B7A"/>
                    </a:solidFill>
                    <a:latin typeface="Arial"/>
                    <a:ea typeface="Arial"/>
                    <a:cs typeface="Arial"/>
                    <a:sym typeface="Arial"/>
                  </a:rPr>
                  <a:t>clinical incidents investigated</a:t>
                </a:r>
              </a:p>
            </p:txBody>
          </p:sp>
        </p:grpSp>
      </p:grpSp>
      <p:grpSp>
        <p:nvGrpSpPr>
          <p:cNvPr name="Group 28" id="28"/>
          <p:cNvGrpSpPr/>
          <p:nvPr/>
        </p:nvGrpSpPr>
        <p:grpSpPr>
          <a:xfrm rot="0">
            <a:off x="12310110" y="1764998"/>
            <a:ext cx="5297065" cy="2400300"/>
            <a:chOff x="0" y="0"/>
            <a:chExt cx="7062753" cy="3200400"/>
          </a:xfrm>
        </p:grpSpPr>
        <p:grpSp>
          <p:nvGrpSpPr>
            <p:cNvPr name="Group 29" id="29"/>
            <p:cNvGrpSpPr/>
            <p:nvPr/>
          </p:nvGrpSpPr>
          <p:grpSpPr>
            <a:xfrm rot="0">
              <a:off x="0" y="0"/>
              <a:ext cx="7062753" cy="3200400"/>
              <a:chOff x="0" y="0"/>
              <a:chExt cx="7062753" cy="3200400"/>
            </a:xfrm>
          </p:grpSpPr>
          <p:sp>
            <p:nvSpPr>
              <p:cNvPr name="Freeform 30" id="30"/>
              <p:cNvSpPr/>
              <p:nvPr/>
            </p:nvSpPr>
            <p:spPr>
              <a:xfrm flipH="false" flipV="false" rot="0">
                <a:off x="0" y="0"/>
                <a:ext cx="7062753" cy="3200400"/>
              </a:xfrm>
              <a:custGeom>
                <a:avLst/>
                <a:gdLst/>
                <a:ahLst/>
                <a:cxnLst/>
                <a:rect r="r" b="b" t="t" l="l"/>
                <a:pathLst>
                  <a:path h="3200400" w="7062753">
                    <a:moveTo>
                      <a:pt x="0" y="146304"/>
                    </a:moveTo>
                    <a:cubicBezTo>
                      <a:pt x="0" y="65532"/>
                      <a:pt x="55018" y="0"/>
                      <a:pt x="122830" y="0"/>
                    </a:cubicBezTo>
                    <a:lnTo>
                      <a:pt x="6939923" y="0"/>
                    </a:lnTo>
                    <a:cubicBezTo>
                      <a:pt x="7007735" y="0"/>
                      <a:pt x="7062753" y="65532"/>
                      <a:pt x="7062753" y="146304"/>
                    </a:cubicBezTo>
                    <a:lnTo>
                      <a:pt x="7062753" y="3054096"/>
                    </a:lnTo>
                    <a:cubicBezTo>
                      <a:pt x="7062753" y="3134868"/>
                      <a:pt x="7007735" y="3200400"/>
                      <a:pt x="6939923" y="3200400"/>
                    </a:cubicBezTo>
                    <a:lnTo>
                      <a:pt x="122830" y="3200400"/>
                    </a:lnTo>
                    <a:cubicBezTo>
                      <a:pt x="55018" y="3200400"/>
                      <a:pt x="0" y="3134868"/>
                      <a:pt x="0" y="3054096"/>
                    </a:cubicBezTo>
                    <a:close/>
                  </a:path>
                </a:pathLst>
              </a:custGeom>
              <a:solidFill>
                <a:srgbClr val="F4F6F9"/>
              </a:solidFill>
            </p:spPr>
          </p:sp>
        </p:grpSp>
        <p:grpSp>
          <p:nvGrpSpPr>
            <p:cNvPr name="Group 31" id="31"/>
            <p:cNvGrpSpPr/>
            <p:nvPr/>
          </p:nvGrpSpPr>
          <p:grpSpPr>
            <a:xfrm rot="0">
              <a:off x="307076" y="219456"/>
              <a:ext cx="6448601" cy="1371600"/>
              <a:chOff x="0" y="0"/>
              <a:chExt cx="6448601" cy="1371600"/>
            </a:xfrm>
          </p:grpSpPr>
          <p:sp>
            <p:nvSpPr>
              <p:cNvPr name="Freeform 32" id="32"/>
              <p:cNvSpPr/>
              <p:nvPr/>
            </p:nvSpPr>
            <p:spPr>
              <a:xfrm flipH="false" flipV="false" rot="0">
                <a:off x="0" y="0"/>
                <a:ext cx="6448601" cy="1371600"/>
              </a:xfrm>
              <a:custGeom>
                <a:avLst/>
                <a:gdLst/>
                <a:ahLst/>
                <a:cxnLst/>
                <a:rect r="r" b="b" t="t" l="l"/>
                <a:pathLst>
                  <a:path h="1371600" w="6448601">
                    <a:moveTo>
                      <a:pt x="0" y="0"/>
                    </a:moveTo>
                    <a:lnTo>
                      <a:pt x="6448601" y="0"/>
                    </a:lnTo>
                    <a:lnTo>
                      <a:pt x="6448601" y="1371600"/>
                    </a:lnTo>
                    <a:lnTo>
                      <a:pt x="0" y="1371600"/>
                    </a:lnTo>
                    <a:close/>
                  </a:path>
                </a:pathLst>
              </a:custGeom>
              <a:blipFill>
                <a:blip r:embed="rId3">
                  <a:alphaModFix amt="0"/>
                </a:blip>
                <a:stretch>
                  <a:fillRect l="0" t="-59116" r="-19110" b="-59116"/>
                </a:stretch>
              </a:blipFill>
            </p:spPr>
          </p:sp>
          <p:sp>
            <p:nvSpPr>
              <p:cNvPr name="TextBox 33" id="33"/>
              <p:cNvSpPr txBox="true"/>
              <p:nvPr/>
            </p:nvSpPr>
            <p:spPr>
              <a:xfrm>
                <a:off x="0" y="-19050"/>
                <a:ext cx="6448601" cy="1390650"/>
              </a:xfrm>
              <a:prstGeom prst="rect">
                <a:avLst/>
              </a:prstGeom>
            </p:spPr>
            <p:txBody>
              <a:bodyPr anchor="ctr" rtlCol="false" tIns="0" lIns="0" bIns="0" rIns="0"/>
              <a:lstStyle/>
              <a:p>
                <a:pPr algn="l">
                  <a:lnSpc>
                    <a:spcPts val="5759"/>
                  </a:lnSpc>
                </a:pPr>
                <a:r>
                  <a:rPr lang="en-US" sz="4800" b="true">
                    <a:solidFill>
                      <a:srgbClr val="1B2A4A"/>
                    </a:solidFill>
                    <a:latin typeface="Arial Bold"/>
                    <a:ea typeface="Arial Bold"/>
                    <a:cs typeface="Arial Bold"/>
                    <a:sym typeface="Arial Bold"/>
                  </a:rPr>
                  <a:t>23 to 1,486</a:t>
                </a:r>
              </a:p>
            </p:txBody>
          </p:sp>
        </p:grpSp>
        <p:grpSp>
          <p:nvGrpSpPr>
            <p:cNvPr name="Group 34" id="34"/>
            <p:cNvGrpSpPr/>
            <p:nvPr/>
          </p:nvGrpSpPr>
          <p:grpSpPr>
            <a:xfrm rot="0">
              <a:off x="307076" y="1737360"/>
              <a:ext cx="6448601" cy="1188720"/>
              <a:chOff x="0" y="0"/>
              <a:chExt cx="6448601" cy="1188720"/>
            </a:xfrm>
          </p:grpSpPr>
          <p:sp>
            <p:nvSpPr>
              <p:cNvPr name="Freeform 35" id="35"/>
              <p:cNvSpPr/>
              <p:nvPr/>
            </p:nvSpPr>
            <p:spPr>
              <a:xfrm flipH="false" flipV="false" rot="0">
                <a:off x="0" y="0"/>
                <a:ext cx="6448601" cy="1188720"/>
              </a:xfrm>
              <a:custGeom>
                <a:avLst/>
                <a:gdLst/>
                <a:ahLst/>
                <a:cxnLst/>
                <a:rect r="r" b="b" t="t" l="l"/>
                <a:pathLst>
                  <a:path h="1188720" w="6448601">
                    <a:moveTo>
                      <a:pt x="0" y="0"/>
                    </a:moveTo>
                    <a:lnTo>
                      <a:pt x="6448601" y="0"/>
                    </a:lnTo>
                    <a:lnTo>
                      <a:pt x="6448601" y="1188720"/>
                    </a:lnTo>
                    <a:lnTo>
                      <a:pt x="0" y="1188720"/>
                    </a:lnTo>
                    <a:close/>
                  </a:path>
                </a:pathLst>
              </a:custGeom>
              <a:blipFill>
                <a:blip r:embed="rId3">
                  <a:alphaModFix amt="0"/>
                </a:blip>
                <a:stretch>
                  <a:fillRect l="0" t="-75903" r="-19110" b="-75903"/>
                </a:stretch>
              </a:blipFill>
            </p:spPr>
          </p:sp>
          <p:sp>
            <p:nvSpPr>
              <p:cNvPr name="TextBox 36" id="36"/>
              <p:cNvSpPr txBox="true"/>
              <p:nvPr/>
            </p:nvSpPr>
            <p:spPr>
              <a:xfrm>
                <a:off x="0" y="-28575"/>
                <a:ext cx="6448601" cy="1217295"/>
              </a:xfrm>
              <a:prstGeom prst="rect">
                <a:avLst/>
              </a:prstGeom>
            </p:spPr>
            <p:txBody>
              <a:bodyPr anchor="ctr" rtlCol="false" tIns="0" lIns="0" bIns="0" rIns="0"/>
              <a:lstStyle/>
              <a:p>
                <a:pPr algn="l">
                  <a:lnSpc>
                    <a:spcPts val="3300"/>
                  </a:lnSpc>
                </a:pPr>
                <a:r>
                  <a:rPr lang="en-US" sz="2700">
                    <a:solidFill>
                      <a:srgbClr val="5C6B7A"/>
                    </a:solidFill>
                    <a:latin typeface="Arial"/>
                    <a:ea typeface="Arial"/>
                    <a:cs typeface="Arial"/>
                    <a:sym typeface="Arial"/>
                  </a:rPr>
                  <a:t>growth in scope since 2017</a:t>
                </a:r>
              </a:p>
            </p:txBody>
          </p:sp>
        </p:grpSp>
      </p:grpSp>
      <p:grpSp>
        <p:nvGrpSpPr>
          <p:cNvPr name="Group 37" id="37"/>
          <p:cNvGrpSpPr/>
          <p:nvPr/>
        </p:nvGrpSpPr>
        <p:grpSpPr>
          <a:xfrm rot="0">
            <a:off x="1028700" y="4183380"/>
            <a:ext cx="10721937" cy="743899"/>
            <a:chOff x="0" y="0"/>
            <a:chExt cx="13685705" cy="949528"/>
          </a:xfrm>
        </p:grpSpPr>
        <p:sp>
          <p:nvSpPr>
            <p:cNvPr name="Freeform 38" id="38"/>
            <p:cNvSpPr/>
            <p:nvPr/>
          </p:nvSpPr>
          <p:spPr>
            <a:xfrm flipH="false" flipV="false" rot="0">
              <a:off x="0" y="0"/>
              <a:ext cx="13685706" cy="949528"/>
            </a:xfrm>
            <a:custGeom>
              <a:avLst/>
              <a:gdLst/>
              <a:ahLst/>
              <a:cxnLst/>
              <a:rect r="r" b="b" t="t" l="l"/>
              <a:pathLst>
                <a:path h="949528" w="13685706">
                  <a:moveTo>
                    <a:pt x="0" y="0"/>
                  </a:moveTo>
                  <a:lnTo>
                    <a:pt x="13685706" y="0"/>
                  </a:lnTo>
                  <a:lnTo>
                    <a:pt x="13685706" y="949528"/>
                  </a:lnTo>
                  <a:lnTo>
                    <a:pt x="0" y="949528"/>
                  </a:lnTo>
                  <a:close/>
                </a:path>
              </a:pathLst>
            </a:custGeom>
            <a:blipFill>
              <a:blip r:embed="rId3">
                <a:alphaModFix amt="0"/>
              </a:blip>
              <a:stretch>
                <a:fillRect l="0" t="-143740" r="38530" b="-101520"/>
              </a:stretch>
            </a:blipFill>
          </p:spPr>
        </p:sp>
        <p:sp>
          <p:nvSpPr>
            <p:cNvPr name="TextBox 39" id="39"/>
            <p:cNvSpPr txBox="true"/>
            <p:nvPr/>
          </p:nvSpPr>
          <p:spPr>
            <a:xfrm>
              <a:off x="0" y="-9525"/>
              <a:ext cx="13685705" cy="959053"/>
            </a:xfrm>
            <a:prstGeom prst="rect">
              <a:avLst/>
            </a:prstGeom>
          </p:spPr>
          <p:txBody>
            <a:bodyPr anchor="ctr" rtlCol="false" tIns="0" lIns="0" bIns="0" rIns="0"/>
            <a:lstStyle/>
            <a:p>
              <a:pPr algn="l">
                <a:lnSpc>
                  <a:spcPts val="2520"/>
                </a:lnSpc>
              </a:pPr>
              <a:r>
                <a:rPr lang="en-US" sz="2100" i="true">
                  <a:solidFill>
                    <a:srgbClr val="5C6B7A"/>
                  </a:solidFill>
                  <a:latin typeface="Arial Italics"/>
                  <a:ea typeface="Arial Italics"/>
                  <a:cs typeface="Arial Italics"/>
                  <a:sym typeface="Arial Italics"/>
                </a:rPr>
                <a:t>Source, Ockenden (2022) and Shrewsbury and Telford Hospital NHS Trust (2022)</a:t>
              </a:r>
            </a:p>
          </p:txBody>
        </p:sp>
      </p:gr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822960" y="617220"/>
            <a:ext cx="16596360" cy="960120"/>
            <a:chOff x="0" y="0"/>
            <a:chExt cx="22128480" cy="1280160"/>
          </a:xfrm>
        </p:grpSpPr>
        <p:sp>
          <p:nvSpPr>
            <p:cNvPr name="Freeform 3" id="3"/>
            <p:cNvSpPr/>
            <p:nvPr/>
          </p:nvSpPr>
          <p:spPr>
            <a:xfrm flipH="false" flipV="false" rot="0">
              <a:off x="0" y="0"/>
              <a:ext cx="22128480" cy="1280160"/>
            </a:xfrm>
            <a:custGeom>
              <a:avLst/>
              <a:gdLst/>
              <a:ahLst/>
              <a:cxnLst/>
              <a:rect r="r" b="b" t="t" l="l"/>
              <a:pathLst>
                <a:path h="1280160" w="22128480">
                  <a:moveTo>
                    <a:pt x="0" y="0"/>
                  </a:moveTo>
                  <a:lnTo>
                    <a:pt x="22128480" y="0"/>
                  </a:lnTo>
                  <a:lnTo>
                    <a:pt x="22128480" y="1280160"/>
                  </a:lnTo>
                  <a:lnTo>
                    <a:pt x="0" y="1280160"/>
                  </a:lnTo>
                  <a:close/>
                </a:path>
              </a:pathLst>
            </a:custGeom>
            <a:blipFill>
              <a:blip r:embed="rId3">
                <a:alphaModFix amt="0"/>
              </a:blip>
              <a:stretch>
                <a:fillRect l="0" t="-286812" r="0" b="-286812"/>
              </a:stretch>
            </a:blipFill>
          </p:spPr>
        </p:sp>
        <p:sp>
          <p:nvSpPr>
            <p:cNvPr name="TextBox 4" id="4"/>
            <p:cNvSpPr txBox="true"/>
            <p:nvPr/>
          </p:nvSpPr>
          <p:spPr>
            <a:xfrm>
              <a:off x="0" y="-19050"/>
              <a:ext cx="22128480" cy="1299210"/>
            </a:xfrm>
            <a:prstGeom prst="rect">
              <a:avLst/>
            </a:prstGeom>
          </p:spPr>
          <p:txBody>
            <a:bodyPr anchor="ctr" rtlCol="false" tIns="0" lIns="0" bIns="0" rIns="0"/>
            <a:lstStyle/>
            <a:p>
              <a:pPr algn="l">
                <a:lnSpc>
                  <a:spcPts val="5759"/>
                </a:lnSpc>
              </a:pPr>
              <a:r>
                <a:rPr lang="en-US" sz="4800" b="true">
                  <a:solidFill>
                    <a:srgbClr val="1B2A4A"/>
                  </a:solidFill>
                  <a:latin typeface="Arial Bold"/>
                  <a:ea typeface="Arial Bold"/>
                  <a:cs typeface="Arial Bold"/>
                  <a:sym typeface="Arial Bold"/>
                </a:rPr>
                <a:t>Theoretical Framework Overview</a:t>
              </a:r>
            </a:p>
          </p:txBody>
        </p:sp>
      </p:grpSp>
      <p:grpSp>
        <p:nvGrpSpPr>
          <p:cNvPr name="Group 5" id="5"/>
          <p:cNvGrpSpPr/>
          <p:nvPr/>
        </p:nvGrpSpPr>
        <p:grpSpPr>
          <a:xfrm rot="0">
            <a:off x="845820" y="8722995"/>
            <a:ext cx="16596360" cy="685800"/>
            <a:chOff x="0" y="0"/>
            <a:chExt cx="22128480" cy="914400"/>
          </a:xfrm>
        </p:grpSpPr>
        <p:sp>
          <p:nvSpPr>
            <p:cNvPr name="Freeform 6" id="6"/>
            <p:cNvSpPr/>
            <p:nvPr/>
          </p:nvSpPr>
          <p:spPr>
            <a:xfrm flipH="false" flipV="false" rot="0">
              <a:off x="0" y="0"/>
              <a:ext cx="22128480" cy="914400"/>
            </a:xfrm>
            <a:custGeom>
              <a:avLst/>
              <a:gdLst/>
              <a:ahLst/>
              <a:cxnLst/>
              <a:rect r="r" b="b" t="t" l="l"/>
              <a:pathLst>
                <a:path h="914400" w="22128480">
                  <a:moveTo>
                    <a:pt x="0" y="0"/>
                  </a:moveTo>
                  <a:lnTo>
                    <a:pt x="22128480" y="0"/>
                  </a:lnTo>
                  <a:lnTo>
                    <a:pt x="22128480" y="914400"/>
                  </a:lnTo>
                  <a:lnTo>
                    <a:pt x="0" y="914400"/>
                  </a:lnTo>
                  <a:close/>
                </a:path>
              </a:pathLst>
            </a:custGeom>
            <a:blipFill>
              <a:blip r:embed="rId3">
                <a:alphaModFix amt="0"/>
              </a:blip>
              <a:stretch>
                <a:fillRect l="0" t="-421537" r="0" b="-421537"/>
              </a:stretch>
            </a:blipFill>
          </p:spPr>
        </p:sp>
        <p:sp>
          <p:nvSpPr>
            <p:cNvPr name="TextBox 7" id="7"/>
            <p:cNvSpPr txBox="true"/>
            <p:nvPr/>
          </p:nvSpPr>
          <p:spPr>
            <a:xfrm>
              <a:off x="0" y="-57150"/>
              <a:ext cx="22128480" cy="971550"/>
            </a:xfrm>
            <a:prstGeom prst="rect">
              <a:avLst/>
            </a:prstGeom>
          </p:spPr>
          <p:txBody>
            <a:bodyPr anchor="ctr" rtlCol="false" tIns="0" lIns="0" bIns="0" rIns="0"/>
            <a:lstStyle/>
            <a:p>
              <a:pPr algn="l">
                <a:lnSpc>
                  <a:spcPts val="3600"/>
                </a:lnSpc>
              </a:pPr>
              <a:r>
                <a:rPr lang="en-US" sz="2700" i="true">
                  <a:solidFill>
                    <a:srgbClr val="5C6B7A"/>
                  </a:solidFill>
                  <a:latin typeface="Arial Italics"/>
                  <a:ea typeface="Arial Italics"/>
                  <a:cs typeface="Arial Italics"/>
                  <a:sym typeface="Arial Italics"/>
                </a:rPr>
                <a:t>Three complementary models are applied to build a full picture of the failure, grounded in systems thinking (Anderson, 2016)</a:t>
              </a:r>
            </a:p>
          </p:txBody>
        </p:sp>
      </p:grpSp>
      <p:grpSp>
        <p:nvGrpSpPr>
          <p:cNvPr name="Group 8" id="8"/>
          <p:cNvGrpSpPr/>
          <p:nvPr/>
        </p:nvGrpSpPr>
        <p:grpSpPr>
          <a:xfrm rot="0">
            <a:off x="720090" y="1783080"/>
            <a:ext cx="5280660" cy="6720840"/>
            <a:chOff x="0" y="0"/>
            <a:chExt cx="7040880" cy="8961120"/>
          </a:xfrm>
        </p:grpSpPr>
        <p:sp>
          <p:nvSpPr>
            <p:cNvPr name="Freeform 9" id="9"/>
            <p:cNvSpPr/>
            <p:nvPr/>
          </p:nvSpPr>
          <p:spPr>
            <a:xfrm flipH="false" flipV="false" rot="0">
              <a:off x="0" y="0"/>
              <a:ext cx="7040880" cy="8961120"/>
            </a:xfrm>
            <a:custGeom>
              <a:avLst/>
              <a:gdLst/>
              <a:ahLst/>
              <a:cxnLst/>
              <a:rect r="r" b="b" t="t" l="l"/>
              <a:pathLst>
                <a:path h="8961120" w="7040880">
                  <a:moveTo>
                    <a:pt x="0" y="182880"/>
                  </a:moveTo>
                  <a:cubicBezTo>
                    <a:pt x="0" y="81915"/>
                    <a:pt x="81915" y="0"/>
                    <a:pt x="182880" y="0"/>
                  </a:cubicBezTo>
                  <a:lnTo>
                    <a:pt x="6858000" y="0"/>
                  </a:lnTo>
                  <a:cubicBezTo>
                    <a:pt x="6958965" y="0"/>
                    <a:pt x="7040880" y="81915"/>
                    <a:pt x="7040880" y="182880"/>
                  </a:cubicBezTo>
                  <a:lnTo>
                    <a:pt x="7040880" y="8778240"/>
                  </a:lnTo>
                  <a:cubicBezTo>
                    <a:pt x="7040880" y="8879205"/>
                    <a:pt x="6958965" y="8961120"/>
                    <a:pt x="6858000" y="8961120"/>
                  </a:cubicBezTo>
                  <a:lnTo>
                    <a:pt x="182880" y="8961120"/>
                  </a:lnTo>
                  <a:cubicBezTo>
                    <a:pt x="81915" y="8961120"/>
                    <a:pt x="0" y="8879205"/>
                    <a:pt x="0" y="8778240"/>
                  </a:cubicBezTo>
                  <a:close/>
                </a:path>
              </a:pathLst>
            </a:custGeom>
            <a:solidFill>
              <a:srgbClr val="F4F6F9"/>
            </a:solidFill>
          </p:spPr>
        </p:sp>
      </p:grpSp>
      <p:grpSp>
        <p:nvGrpSpPr>
          <p:cNvPr name="Group 10" id="10"/>
          <p:cNvGrpSpPr/>
          <p:nvPr/>
        </p:nvGrpSpPr>
        <p:grpSpPr>
          <a:xfrm rot="0">
            <a:off x="2784348" y="2263140"/>
            <a:ext cx="1152144" cy="1152144"/>
            <a:chOff x="0" y="0"/>
            <a:chExt cx="1536192" cy="1536192"/>
          </a:xfrm>
        </p:grpSpPr>
        <p:sp>
          <p:nvSpPr>
            <p:cNvPr name="Freeform 11" id="11"/>
            <p:cNvSpPr/>
            <p:nvPr/>
          </p:nvSpPr>
          <p:spPr>
            <a:xfrm flipH="false" flipV="false" rot="0">
              <a:off x="0" y="0"/>
              <a:ext cx="1536192" cy="1536192"/>
            </a:xfrm>
            <a:custGeom>
              <a:avLst/>
              <a:gdLst/>
              <a:ahLst/>
              <a:cxnLst/>
              <a:rect r="r" b="b" t="t" l="l"/>
              <a:pathLst>
                <a:path h="1536192" w="1536192">
                  <a:moveTo>
                    <a:pt x="0" y="768096"/>
                  </a:moveTo>
                  <a:cubicBezTo>
                    <a:pt x="0" y="343916"/>
                    <a:pt x="343916" y="0"/>
                    <a:pt x="768096" y="0"/>
                  </a:cubicBezTo>
                  <a:cubicBezTo>
                    <a:pt x="1192276" y="0"/>
                    <a:pt x="1536192" y="343916"/>
                    <a:pt x="1536192" y="768096"/>
                  </a:cubicBezTo>
                  <a:cubicBezTo>
                    <a:pt x="1536192" y="1192276"/>
                    <a:pt x="1192276" y="1536192"/>
                    <a:pt x="768096" y="1536192"/>
                  </a:cubicBezTo>
                  <a:cubicBezTo>
                    <a:pt x="343916" y="1536192"/>
                    <a:pt x="0" y="1192276"/>
                    <a:pt x="0" y="768096"/>
                  </a:cubicBezTo>
                  <a:close/>
                </a:path>
              </a:pathLst>
            </a:custGeom>
            <a:solidFill>
              <a:srgbClr val="1B2A4A"/>
            </a:solidFill>
          </p:spPr>
        </p:sp>
      </p:grpSp>
      <p:grpSp>
        <p:nvGrpSpPr>
          <p:cNvPr name="Group 12" id="12"/>
          <p:cNvGrpSpPr/>
          <p:nvPr/>
        </p:nvGrpSpPr>
        <p:grpSpPr>
          <a:xfrm rot="0">
            <a:off x="2784348" y="2263140"/>
            <a:ext cx="1152144" cy="1152144"/>
            <a:chOff x="0" y="0"/>
            <a:chExt cx="1536192" cy="1536192"/>
          </a:xfrm>
        </p:grpSpPr>
        <p:sp>
          <p:nvSpPr>
            <p:cNvPr name="Freeform 13" id="13"/>
            <p:cNvSpPr/>
            <p:nvPr/>
          </p:nvSpPr>
          <p:spPr>
            <a:xfrm flipH="false" flipV="false" rot="0">
              <a:off x="0" y="0"/>
              <a:ext cx="1536192" cy="1536192"/>
            </a:xfrm>
            <a:custGeom>
              <a:avLst/>
              <a:gdLst/>
              <a:ahLst/>
              <a:cxnLst/>
              <a:rect r="r" b="b" t="t" l="l"/>
              <a:pathLst>
                <a:path h="1536192" w="1536192">
                  <a:moveTo>
                    <a:pt x="0" y="0"/>
                  </a:moveTo>
                  <a:lnTo>
                    <a:pt x="1536192" y="0"/>
                  </a:lnTo>
                  <a:lnTo>
                    <a:pt x="1536192" y="1536192"/>
                  </a:lnTo>
                  <a:lnTo>
                    <a:pt x="0" y="1536192"/>
                  </a:lnTo>
                  <a:close/>
                </a:path>
              </a:pathLst>
            </a:custGeom>
            <a:blipFill>
              <a:blip r:embed="rId3">
                <a:alphaModFix amt="0"/>
              </a:blip>
              <a:stretch>
                <a:fillRect l="-78303" t="0" r="-78303" b="0"/>
              </a:stretch>
            </a:blipFill>
          </p:spPr>
        </p:sp>
        <p:sp>
          <p:nvSpPr>
            <p:cNvPr name="TextBox 14" id="14"/>
            <p:cNvSpPr txBox="true"/>
            <p:nvPr/>
          </p:nvSpPr>
          <p:spPr>
            <a:xfrm>
              <a:off x="0" y="-19050"/>
              <a:ext cx="1536192" cy="1555242"/>
            </a:xfrm>
            <a:prstGeom prst="rect">
              <a:avLst/>
            </a:prstGeom>
          </p:spPr>
          <p:txBody>
            <a:bodyPr anchor="ctr" rtlCol="false" tIns="0" lIns="0" bIns="0" rIns="0"/>
            <a:lstStyle/>
            <a:p>
              <a:pPr algn="ctr">
                <a:lnSpc>
                  <a:spcPts val="4680"/>
                </a:lnSpc>
              </a:pPr>
              <a:r>
                <a:rPr lang="en-US" sz="3900" b="true">
                  <a:solidFill>
                    <a:srgbClr val="FFFFFF"/>
                  </a:solidFill>
                  <a:latin typeface="Arial Bold"/>
                  <a:ea typeface="Arial Bold"/>
                  <a:cs typeface="Arial Bold"/>
                  <a:sym typeface="Arial Bold"/>
                </a:rPr>
                <a:t>1</a:t>
              </a:r>
            </a:p>
          </p:txBody>
        </p:sp>
      </p:grpSp>
      <p:grpSp>
        <p:nvGrpSpPr>
          <p:cNvPr name="Group 15" id="15"/>
          <p:cNvGrpSpPr/>
          <p:nvPr/>
        </p:nvGrpSpPr>
        <p:grpSpPr>
          <a:xfrm rot="0">
            <a:off x="720090" y="3634740"/>
            <a:ext cx="5280660" cy="1234440"/>
            <a:chOff x="0" y="0"/>
            <a:chExt cx="7040880" cy="1645920"/>
          </a:xfrm>
        </p:grpSpPr>
        <p:sp>
          <p:nvSpPr>
            <p:cNvPr name="Freeform 16" id="16"/>
            <p:cNvSpPr/>
            <p:nvPr/>
          </p:nvSpPr>
          <p:spPr>
            <a:xfrm flipH="false" flipV="false" rot="0">
              <a:off x="0" y="0"/>
              <a:ext cx="7040880" cy="1645920"/>
            </a:xfrm>
            <a:custGeom>
              <a:avLst/>
              <a:gdLst/>
              <a:ahLst/>
              <a:cxnLst/>
              <a:rect r="r" b="b" t="t" l="l"/>
              <a:pathLst>
                <a:path h="1645920" w="7040880">
                  <a:moveTo>
                    <a:pt x="0" y="0"/>
                  </a:moveTo>
                  <a:lnTo>
                    <a:pt x="7040880" y="0"/>
                  </a:lnTo>
                  <a:lnTo>
                    <a:pt x="7040880" y="1645920"/>
                  </a:lnTo>
                  <a:lnTo>
                    <a:pt x="0" y="1645920"/>
                  </a:lnTo>
                  <a:close/>
                </a:path>
              </a:pathLst>
            </a:custGeom>
            <a:blipFill>
              <a:blip r:embed="rId3">
                <a:alphaModFix amt="0"/>
              </a:blip>
              <a:stretch>
                <a:fillRect l="0" t="-33352" r="0" b="-33352"/>
              </a:stretch>
            </a:blipFill>
          </p:spPr>
        </p:sp>
        <p:sp>
          <p:nvSpPr>
            <p:cNvPr name="TextBox 17" id="17"/>
            <p:cNvSpPr txBox="true"/>
            <p:nvPr/>
          </p:nvSpPr>
          <p:spPr>
            <a:xfrm>
              <a:off x="0" y="-28575"/>
              <a:ext cx="7040880" cy="1674495"/>
            </a:xfrm>
            <a:prstGeom prst="rect">
              <a:avLst/>
            </a:prstGeom>
          </p:spPr>
          <p:txBody>
            <a:bodyPr anchor="ctr" rtlCol="false" tIns="0" lIns="0" bIns="0" rIns="0"/>
            <a:lstStyle/>
            <a:p>
              <a:pPr algn="ctr">
                <a:lnSpc>
                  <a:spcPts val="3300"/>
                </a:lnSpc>
              </a:pPr>
              <a:r>
                <a:rPr lang="en-US" sz="2700" b="true">
                  <a:solidFill>
                    <a:srgbClr val="1B2A4A"/>
                  </a:solidFill>
                  <a:latin typeface="Arial Bold"/>
                  <a:ea typeface="Arial Bold"/>
                  <a:cs typeface="Arial Bold"/>
                  <a:sym typeface="Arial Bold"/>
                </a:rPr>
                <a:t>Swiss Cheese</a:t>
              </a:r>
            </a:p>
            <a:p>
              <a:pPr algn="ctr">
                <a:lnSpc>
                  <a:spcPts val="3300"/>
                </a:lnSpc>
              </a:pPr>
              <a:r>
                <a:rPr lang="en-US" sz="2700" b="true">
                  <a:solidFill>
                    <a:srgbClr val="1B2A4A"/>
                  </a:solidFill>
                  <a:latin typeface="Arial Bold"/>
                  <a:ea typeface="Arial Bold"/>
                  <a:cs typeface="Arial Bold"/>
                  <a:sym typeface="Arial Bold"/>
                </a:rPr>
                <a:t>Model</a:t>
              </a:r>
            </a:p>
          </p:txBody>
        </p:sp>
      </p:grpSp>
      <p:grpSp>
        <p:nvGrpSpPr>
          <p:cNvPr name="Group 18" id="18"/>
          <p:cNvGrpSpPr/>
          <p:nvPr/>
        </p:nvGrpSpPr>
        <p:grpSpPr>
          <a:xfrm rot="0">
            <a:off x="1131570" y="5006340"/>
            <a:ext cx="4457700" cy="3291840"/>
            <a:chOff x="0" y="0"/>
            <a:chExt cx="5943600" cy="4389120"/>
          </a:xfrm>
        </p:grpSpPr>
        <p:sp>
          <p:nvSpPr>
            <p:cNvPr name="Freeform 19" id="19"/>
            <p:cNvSpPr/>
            <p:nvPr/>
          </p:nvSpPr>
          <p:spPr>
            <a:xfrm flipH="false" flipV="false" rot="0">
              <a:off x="0" y="0"/>
              <a:ext cx="5943600" cy="4389120"/>
            </a:xfrm>
            <a:custGeom>
              <a:avLst/>
              <a:gdLst/>
              <a:ahLst/>
              <a:cxnLst/>
              <a:rect r="r" b="b" t="t" l="l"/>
              <a:pathLst>
                <a:path h="4389120" w="5943600">
                  <a:moveTo>
                    <a:pt x="0" y="0"/>
                  </a:moveTo>
                  <a:lnTo>
                    <a:pt x="5943600" y="0"/>
                  </a:lnTo>
                  <a:lnTo>
                    <a:pt x="5943600" y="4389120"/>
                  </a:lnTo>
                  <a:lnTo>
                    <a:pt x="0" y="4389120"/>
                  </a:lnTo>
                  <a:close/>
                </a:path>
              </a:pathLst>
            </a:custGeom>
            <a:blipFill>
              <a:blip r:embed="rId3">
                <a:alphaModFix amt="0"/>
              </a:blip>
              <a:stretch>
                <a:fillRect l="-44747" t="0" r="-44747" b="0"/>
              </a:stretch>
            </a:blipFill>
          </p:spPr>
        </p:sp>
        <p:sp>
          <p:nvSpPr>
            <p:cNvPr name="TextBox 20" id="20"/>
            <p:cNvSpPr txBox="true"/>
            <p:nvPr/>
          </p:nvSpPr>
          <p:spPr>
            <a:xfrm>
              <a:off x="0" y="-47625"/>
              <a:ext cx="5943600" cy="4436745"/>
            </a:xfrm>
            <a:prstGeom prst="rect">
              <a:avLst/>
            </a:prstGeom>
          </p:spPr>
          <p:txBody>
            <a:bodyPr anchor="ctr" rtlCol="false" tIns="0" lIns="0" bIns="0" rIns="0"/>
            <a:lstStyle/>
            <a:p>
              <a:pPr algn="ctr">
                <a:lnSpc>
                  <a:spcPts val="3599"/>
                </a:lnSpc>
              </a:pPr>
              <a:r>
                <a:rPr lang="en-US" sz="2700">
                  <a:solidFill>
                    <a:srgbClr val="22242A"/>
                  </a:solidFill>
                  <a:latin typeface="Arial"/>
                  <a:ea typeface="Arial"/>
                  <a:cs typeface="Arial"/>
                  <a:sym typeface="Arial"/>
                </a:rPr>
                <a:t>Illu</a:t>
              </a:r>
              <a:r>
                <a:rPr lang="en-US" sz="2700">
                  <a:solidFill>
                    <a:srgbClr val="22242A"/>
                  </a:solidFill>
                  <a:latin typeface="Arial"/>
                  <a:ea typeface="Arial"/>
                  <a:cs typeface="Arial"/>
                  <a:sym typeface="Arial"/>
                </a:rPr>
                <a:t>strates that all defense systems' weaknesses together have led to the occurrence of the accident (Reason, 2000).</a:t>
              </a:r>
            </a:p>
          </p:txBody>
        </p:sp>
      </p:grpSp>
      <p:grpSp>
        <p:nvGrpSpPr>
          <p:cNvPr name="Group 21" id="21"/>
          <p:cNvGrpSpPr/>
          <p:nvPr/>
        </p:nvGrpSpPr>
        <p:grpSpPr>
          <a:xfrm rot="0">
            <a:off x="6480810" y="1783080"/>
            <a:ext cx="5280660" cy="6720840"/>
            <a:chOff x="0" y="0"/>
            <a:chExt cx="7040880" cy="8961120"/>
          </a:xfrm>
        </p:grpSpPr>
        <p:sp>
          <p:nvSpPr>
            <p:cNvPr name="Freeform 22" id="22"/>
            <p:cNvSpPr/>
            <p:nvPr/>
          </p:nvSpPr>
          <p:spPr>
            <a:xfrm flipH="false" flipV="false" rot="0">
              <a:off x="0" y="0"/>
              <a:ext cx="7040880" cy="8961120"/>
            </a:xfrm>
            <a:custGeom>
              <a:avLst/>
              <a:gdLst/>
              <a:ahLst/>
              <a:cxnLst/>
              <a:rect r="r" b="b" t="t" l="l"/>
              <a:pathLst>
                <a:path h="8961120" w="7040880">
                  <a:moveTo>
                    <a:pt x="0" y="182880"/>
                  </a:moveTo>
                  <a:cubicBezTo>
                    <a:pt x="0" y="81915"/>
                    <a:pt x="81915" y="0"/>
                    <a:pt x="182880" y="0"/>
                  </a:cubicBezTo>
                  <a:lnTo>
                    <a:pt x="6858000" y="0"/>
                  </a:lnTo>
                  <a:cubicBezTo>
                    <a:pt x="6958965" y="0"/>
                    <a:pt x="7040880" y="81915"/>
                    <a:pt x="7040880" y="182880"/>
                  </a:cubicBezTo>
                  <a:lnTo>
                    <a:pt x="7040880" y="8778240"/>
                  </a:lnTo>
                  <a:cubicBezTo>
                    <a:pt x="7040880" y="8879205"/>
                    <a:pt x="6958965" y="8961120"/>
                    <a:pt x="6858000" y="8961120"/>
                  </a:cubicBezTo>
                  <a:lnTo>
                    <a:pt x="182880" y="8961120"/>
                  </a:lnTo>
                  <a:cubicBezTo>
                    <a:pt x="81915" y="8961120"/>
                    <a:pt x="0" y="8879205"/>
                    <a:pt x="0" y="8778240"/>
                  </a:cubicBezTo>
                  <a:close/>
                </a:path>
              </a:pathLst>
            </a:custGeom>
            <a:solidFill>
              <a:srgbClr val="F4F6F9"/>
            </a:solidFill>
          </p:spPr>
        </p:sp>
      </p:grpSp>
      <p:grpSp>
        <p:nvGrpSpPr>
          <p:cNvPr name="Group 23" id="23"/>
          <p:cNvGrpSpPr/>
          <p:nvPr/>
        </p:nvGrpSpPr>
        <p:grpSpPr>
          <a:xfrm rot="0">
            <a:off x="8545068" y="2263140"/>
            <a:ext cx="1152144" cy="1152144"/>
            <a:chOff x="0" y="0"/>
            <a:chExt cx="1536192" cy="1536192"/>
          </a:xfrm>
        </p:grpSpPr>
        <p:sp>
          <p:nvSpPr>
            <p:cNvPr name="Freeform 24" id="24"/>
            <p:cNvSpPr/>
            <p:nvPr/>
          </p:nvSpPr>
          <p:spPr>
            <a:xfrm flipH="false" flipV="false" rot="0">
              <a:off x="0" y="0"/>
              <a:ext cx="1536192" cy="1536192"/>
            </a:xfrm>
            <a:custGeom>
              <a:avLst/>
              <a:gdLst/>
              <a:ahLst/>
              <a:cxnLst/>
              <a:rect r="r" b="b" t="t" l="l"/>
              <a:pathLst>
                <a:path h="1536192" w="1536192">
                  <a:moveTo>
                    <a:pt x="0" y="768096"/>
                  </a:moveTo>
                  <a:cubicBezTo>
                    <a:pt x="0" y="343916"/>
                    <a:pt x="343916" y="0"/>
                    <a:pt x="768096" y="0"/>
                  </a:cubicBezTo>
                  <a:cubicBezTo>
                    <a:pt x="1192276" y="0"/>
                    <a:pt x="1536192" y="343916"/>
                    <a:pt x="1536192" y="768096"/>
                  </a:cubicBezTo>
                  <a:cubicBezTo>
                    <a:pt x="1536192" y="1192276"/>
                    <a:pt x="1192276" y="1536192"/>
                    <a:pt x="768096" y="1536192"/>
                  </a:cubicBezTo>
                  <a:cubicBezTo>
                    <a:pt x="343916" y="1536192"/>
                    <a:pt x="0" y="1192276"/>
                    <a:pt x="0" y="768096"/>
                  </a:cubicBezTo>
                  <a:close/>
                </a:path>
              </a:pathLst>
            </a:custGeom>
            <a:solidFill>
              <a:srgbClr val="5C6B7A"/>
            </a:solidFill>
          </p:spPr>
        </p:sp>
      </p:grpSp>
      <p:grpSp>
        <p:nvGrpSpPr>
          <p:cNvPr name="Group 25" id="25"/>
          <p:cNvGrpSpPr/>
          <p:nvPr/>
        </p:nvGrpSpPr>
        <p:grpSpPr>
          <a:xfrm rot="0">
            <a:off x="8545068" y="2263140"/>
            <a:ext cx="1152144" cy="1152144"/>
            <a:chOff x="0" y="0"/>
            <a:chExt cx="1536192" cy="1536192"/>
          </a:xfrm>
        </p:grpSpPr>
        <p:sp>
          <p:nvSpPr>
            <p:cNvPr name="Freeform 26" id="26"/>
            <p:cNvSpPr/>
            <p:nvPr/>
          </p:nvSpPr>
          <p:spPr>
            <a:xfrm flipH="false" flipV="false" rot="0">
              <a:off x="0" y="0"/>
              <a:ext cx="1536192" cy="1536192"/>
            </a:xfrm>
            <a:custGeom>
              <a:avLst/>
              <a:gdLst/>
              <a:ahLst/>
              <a:cxnLst/>
              <a:rect r="r" b="b" t="t" l="l"/>
              <a:pathLst>
                <a:path h="1536192" w="1536192">
                  <a:moveTo>
                    <a:pt x="0" y="0"/>
                  </a:moveTo>
                  <a:lnTo>
                    <a:pt x="1536192" y="0"/>
                  </a:lnTo>
                  <a:lnTo>
                    <a:pt x="1536192" y="1536192"/>
                  </a:lnTo>
                  <a:lnTo>
                    <a:pt x="0" y="1536192"/>
                  </a:lnTo>
                  <a:close/>
                </a:path>
              </a:pathLst>
            </a:custGeom>
            <a:blipFill>
              <a:blip r:embed="rId3">
                <a:alphaModFix amt="0"/>
              </a:blip>
              <a:stretch>
                <a:fillRect l="-78303" t="0" r="-78303" b="0"/>
              </a:stretch>
            </a:blipFill>
          </p:spPr>
        </p:sp>
        <p:sp>
          <p:nvSpPr>
            <p:cNvPr name="TextBox 27" id="27"/>
            <p:cNvSpPr txBox="true"/>
            <p:nvPr/>
          </p:nvSpPr>
          <p:spPr>
            <a:xfrm>
              <a:off x="0" y="-19050"/>
              <a:ext cx="1536192" cy="1555242"/>
            </a:xfrm>
            <a:prstGeom prst="rect">
              <a:avLst/>
            </a:prstGeom>
          </p:spPr>
          <p:txBody>
            <a:bodyPr anchor="ctr" rtlCol="false" tIns="0" lIns="0" bIns="0" rIns="0"/>
            <a:lstStyle/>
            <a:p>
              <a:pPr algn="ctr">
                <a:lnSpc>
                  <a:spcPts val="4680"/>
                </a:lnSpc>
              </a:pPr>
              <a:r>
                <a:rPr lang="en-US" sz="3900" b="true">
                  <a:solidFill>
                    <a:srgbClr val="FFFFFF"/>
                  </a:solidFill>
                  <a:latin typeface="Arial Bold"/>
                  <a:ea typeface="Arial Bold"/>
                  <a:cs typeface="Arial Bold"/>
                  <a:sym typeface="Arial Bold"/>
                </a:rPr>
                <a:t>2</a:t>
              </a:r>
            </a:p>
          </p:txBody>
        </p:sp>
      </p:grpSp>
      <p:grpSp>
        <p:nvGrpSpPr>
          <p:cNvPr name="Group 28" id="28"/>
          <p:cNvGrpSpPr/>
          <p:nvPr/>
        </p:nvGrpSpPr>
        <p:grpSpPr>
          <a:xfrm rot="0">
            <a:off x="6480810" y="3634740"/>
            <a:ext cx="5280660" cy="1234440"/>
            <a:chOff x="0" y="0"/>
            <a:chExt cx="7040880" cy="1645920"/>
          </a:xfrm>
        </p:grpSpPr>
        <p:sp>
          <p:nvSpPr>
            <p:cNvPr name="Freeform 29" id="29"/>
            <p:cNvSpPr/>
            <p:nvPr/>
          </p:nvSpPr>
          <p:spPr>
            <a:xfrm flipH="false" flipV="false" rot="0">
              <a:off x="0" y="0"/>
              <a:ext cx="7040880" cy="1645920"/>
            </a:xfrm>
            <a:custGeom>
              <a:avLst/>
              <a:gdLst/>
              <a:ahLst/>
              <a:cxnLst/>
              <a:rect r="r" b="b" t="t" l="l"/>
              <a:pathLst>
                <a:path h="1645920" w="7040880">
                  <a:moveTo>
                    <a:pt x="0" y="0"/>
                  </a:moveTo>
                  <a:lnTo>
                    <a:pt x="7040880" y="0"/>
                  </a:lnTo>
                  <a:lnTo>
                    <a:pt x="7040880" y="1645920"/>
                  </a:lnTo>
                  <a:lnTo>
                    <a:pt x="0" y="1645920"/>
                  </a:lnTo>
                  <a:close/>
                </a:path>
              </a:pathLst>
            </a:custGeom>
            <a:blipFill>
              <a:blip r:embed="rId3">
                <a:alphaModFix amt="0"/>
              </a:blip>
              <a:stretch>
                <a:fillRect l="0" t="-33352" r="0" b="-33352"/>
              </a:stretch>
            </a:blipFill>
          </p:spPr>
        </p:sp>
        <p:sp>
          <p:nvSpPr>
            <p:cNvPr name="TextBox 30" id="30"/>
            <p:cNvSpPr txBox="true"/>
            <p:nvPr/>
          </p:nvSpPr>
          <p:spPr>
            <a:xfrm>
              <a:off x="0" y="-28575"/>
              <a:ext cx="7040880" cy="1674495"/>
            </a:xfrm>
            <a:prstGeom prst="rect">
              <a:avLst/>
            </a:prstGeom>
          </p:spPr>
          <p:txBody>
            <a:bodyPr anchor="ctr" rtlCol="false" tIns="0" lIns="0" bIns="0" rIns="0"/>
            <a:lstStyle/>
            <a:p>
              <a:pPr algn="ctr">
                <a:lnSpc>
                  <a:spcPts val="3300"/>
                </a:lnSpc>
              </a:pPr>
              <a:r>
                <a:rPr lang="en-US" sz="2700" b="true">
                  <a:solidFill>
                    <a:srgbClr val="5C6B7A"/>
                  </a:solidFill>
                  <a:latin typeface="Arial Bold"/>
                  <a:ea typeface="Arial Bold"/>
                  <a:cs typeface="Arial Bold"/>
                  <a:sym typeface="Arial Bold"/>
                </a:rPr>
                <a:t>Root Cause</a:t>
              </a:r>
            </a:p>
            <a:p>
              <a:pPr algn="ctr">
                <a:lnSpc>
                  <a:spcPts val="3300"/>
                </a:lnSpc>
              </a:pPr>
              <a:r>
                <a:rPr lang="en-US" sz="2700" b="true">
                  <a:solidFill>
                    <a:srgbClr val="5C6B7A"/>
                  </a:solidFill>
                  <a:latin typeface="Arial Bold"/>
                  <a:ea typeface="Arial Bold"/>
                  <a:cs typeface="Arial Bold"/>
                  <a:sym typeface="Arial Bold"/>
                </a:rPr>
                <a:t>Analysis (Fishbone)</a:t>
              </a:r>
            </a:p>
          </p:txBody>
        </p:sp>
      </p:grpSp>
      <p:grpSp>
        <p:nvGrpSpPr>
          <p:cNvPr name="Group 31" id="31"/>
          <p:cNvGrpSpPr/>
          <p:nvPr/>
        </p:nvGrpSpPr>
        <p:grpSpPr>
          <a:xfrm rot="0">
            <a:off x="6892290" y="5006340"/>
            <a:ext cx="4457700" cy="3291840"/>
            <a:chOff x="0" y="0"/>
            <a:chExt cx="5943600" cy="4389120"/>
          </a:xfrm>
        </p:grpSpPr>
        <p:sp>
          <p:nvSpPr>
            <p:cNvPr name="Freeform 32" id="32"/>
            <p:cNvSpPr/>
            <p:nvPr/>
          </p:nvSpPr>
          <p:spPr>
            <a:xfrm flipH="false" flipV="false" rot="0">
              <a:off x="0" y="0"/>
              <a:ext cx="5943600" cy="4389120"/>
            </a:xfrm>
            <a:custGeom>
              <a:avLst/>
              <a:gdLst/>
              <a:ahLst/>
              <a:cxnLst/>
              <a:rect r="r" b="b" t="t" l="l"/>
              <a:pathLst>
                <a:path h="4389120" w="5943600">
                  <a:moveTo>
                    <a:pt x="0" y="0"/>
                  </a:moveTo>
                  <a:lnTo>
                    <a:pt x="5943600" y="0"/>
                  </a:lnTo>
                  <a:lnTo>
                    <a:pt x="5943600" y="4389120"/>
                  </a:lnTo>
                  <a:lnTo>
                    <a:pt x="0" y="4389120"/>
                  </a:lnTo>
                  <a:close/>
                </a:path>
              </a:pathLst>
            </a:custGeom>
            <a:blipFill>
              <a:blip r:embed="rId3">
                <a:alphaModFix amt="0"/>
              </a:blip>
              <a:stretch>
                <a:fillRect l="-44747" t="0" r="-44747" b="0"/>
              </a:stretch>
            </a:blipFill>
          </p:spPr>
        </p:sp>
        <p:sp>
          <p:nvSpPr>
            <p:cNvPr name="TextBox 33" id="33"/>
            <p:cNvSpPr txBox="true"/>
            <p:nvPr/>
          </p:nvSpPr>
          <p:spPr>
            <a:xfrm>
              <a:off x="0" y="-57150"/>
              <a:ext cx="5943600" cy="4446270"/>
            </a:xfrm>
            <a:prstGeom prst="rect">
              <a:avLst/>
            </a:prstGeom>
          </p:spPr>
          <p:txBody>
            <a:bodyPr anchor="ctr" rtlCol="false" tIns="0" lIns="0" bIns="0" rIns="0"/>
            <a:lstStyle/>
            <a:p>
              <a:pPr algn="ctr">
                <a:lnSpc>
                  <a:spcPts val="3600"/>
                </a:lnSpc>
              </a:pPr>
              <a:r>
                <a:rPr lang="en-US" sz="2700">
                  <a:solidFill>
                    <a:srgbClr val="22242A"/>
                  </a:solidFill>
                  <a:latin typeface="Arial"/>
                  <a:ea typeface="Arial"/>
                  <a:cs typeface="Arial"/>
                  <a:sym typeface="Arial"/>
                </a:rPr>
                <a:t>Examines th</a:t>
              </a:r>
              <a:r>
                <a:rPr lang="en-US" sz="2700">
                  <a:solidFill>
                    <a:srgbClr val="22242A"/>
                  </a:solidFill>
                  <a:latin typeface="Arial"/>
                  <a:ea typeface="Arial"/>
                  <a:cs typeface="Arial"/>
                  <a:sym typeface="Arial"/>
                </a:rPr>
                <a:t>e cause of the failure through People, Process, Policy, and Management dimensions (Ishikawa, 1976).</a:t>
              </a:r>
            </a:p>
          </p:txBody>
        </p:sp>
      </p:grpSp>
      <p:grpSp>
        <p:nvGrpSpPr>
          <p:cNvPr name="Group 34" id="34"/>
          <p:cNvGrpSpPr/>
          <p:nvPr/>
        </p:nvGrpSpPr>
        <p:grpSpPr>
          <a:xfrm rot="0">
            <a:off x="12241530" y="1783080"/>
            <a:ext cx="5280660" cy="6720840"/>
            <a:chOff x="0" y="0"/>
            <a:chExt cx="7040880" cy="8961120"/>
          </a:xfrm>
        </p:grpSpPr>
        <p:sp>
          <p:nvSpPr>
            <p:cNvPr name="Freeform 35" id="35"/>
            <p:cNvSpPr/>
            <p:nvPr/>
          </p:nvSpPr>
          <p:spPr>
            <a:xfrm flipH="false" flipV="false" rot="0">
              <a:off x="0" y="0"/>
              <a:ext cx="7040880" cy="8961120"/>
            </a:xfrm>
            <a:custGeom>
              <a:avLst/>
              <a:gdLst/>
              <a:ahLst/>
              <a:cxnLst/>
              <a:rect r="r" b="b" t="t" l="l"/>
              <a:pathLst>
                <a:path h="8961120" w="7040880">
                  <a:moveTo>
                    <a:pt x="0" y="182880"/>
                  </a:moveTo>
                  <a:cubicBezTo>
                    <a:pt x="0" y="81915"/>
                    <a:pt x="81915" y="0"/>
                    <a:pt x="182880" y="0"/>
                  </a:cubicBezTo>
                  <a:lnTo>
                    <a:pt x="6858000" y="0"/>
                  </a:lnTo>
                  <a:cubicBezTo>
                    <a:pt x="6958965" y="0"/>
                    <a:pt x="7040880" y="81915"/>
                    <a:pt x="7040880" y="182880"/>
                  </a:cubicBezTo>
                  <a:lnTo>
                    <a:pt x="7040880" y="8778240"/>
                  </a:lnTo>
                  <a:cubicBezTo>
                    <a:pt x="7040880" y="8879205"/>
                    <a:pt x="6958965" y="8961120"/>
                    <a:pt x="6858000" y="8961120"/>
                  </a:cubicBezTo>
                  <a:lnTo>
                    <a:pt x="182880" y="8961120"/>
                  </a:lnTo>
                  <a:cubicBezTo>
                    <a:pt x="81915" y="8961120"/>
                    <a:pt x="0" y="8879205"/>
                    <a:pt x="0" y="8778240"/>
                  </a:cubicBezTo>
                  <a:close/>
                </a:path>
              </a:pathLst>
            </a:custGeom>
            <a:solidFill>
              <a:srgbClr val="F4F6F9"/>
            </a:solidFill>
          </p:spPr>
        </p:sp>
      </p:grpSp>
      <p:grpSp>
        <p:nvGrpSpPr>
          <p:cNvPr name="Group 36" id="36"/>
          <p:cNvGrpSpPr/>
          <p:nvPr/>
        </p:nvGrpSpPr>
        <p:grpSpPr>
          <a:xfrm rot="0">
            <a:off x="14305788" y="2263140"/>
            <a:ext cx="1152144" cy="1152144"/>
            <a:chOff x="0" y="0"/>
            <a:chExt cx="1536192" cy="1536192"/>
          </a:xfrm>
        </p:grpSpPr>
        <p:sp>
          <p:nvSpPr>
            <p:cNvPr name="Freeform 37" id="37"/>
            <p:cNvSpPr/>
            <p:nvPr/>
          </p:nvSpPr>
          <p:spPr>
            <a:xfrm flipH="false" flipV="false" rot="0">
              <a:off x="0" y="0"/>
              <a:ext cx="1536192" cy="1536192"/>
            </a:xfrm>
            <a:custGeom>
              <a:avLst/>
              <a:gdLst/>
              <a:ahLst/>
              <a:cxnLst/>
              <a:rect r="r" b="b" t="t" l="l"/>
              <a:pathLst>
                <a:path h="1536192" w="1536192">
                  <a:moveTo>
                    <a:pt x="0" y="768096"/>
                  </a:moveTo>
                  <a:cubicBezTo>
                    <a:pt x="0" y="343916"/>
                    <a:pt x="343916" y="0"/>
                    <a:pt x="768096" y="0"/>
                  </a:cubicBezTo>
                  <a:cubicBezTo>
                    <a:pt x="1192276" y="0"/>
                    <a:pt x="1536192" y="343916"/>
                    <a:pt x="1536192" y="768096"/>
                  </a:cubicBezTo>
                  <a:cubicBezTo>
                    <a:pt x="1536192" y="1192276"/>
                    <a:pt x="1192276" y="1536192"/>
                    <a:pt x="768096" y="1536192"/>
                  </a:cubicBezTo>
                  <a:cubicBezTo>
                    <a:pt x="343916" y="1536192"/>
                    <a:pt x="0" y="1192276"/>
                    <a:pt x="0" y="768096"/>
                  </a:cubicBezTo>
                  <a:close/>
                </a:path>
              </a:pathLst>
            </a:custGeom>
            <a:solidFill>
              <a:srgbClr val="B5502F"/>
            </a:solidFill>
          </p:spPr>
        </p:sp>
      </p:grpSp>
      <p:grpSp>
        <p:nvGrpSpPr>
          <p:cNvPr name="Group 38" id="38"/>
          <p:cNvGrpSpPr/>
          <p:nvPr/>
        </p:nvGrpSpPr>
        <p:grpSpPr>
          <a:xfrm rot="0">
            <a:off x="14305788" y="2263140"/>
            <a:ext cx="1152144" cy="1152144"/>
            <a:chOff x="0" y="0"/>
            <a:chExt cx="1536192" cy="1536192"/>
          </a:xfrm>
        </p:grpSpPr>
        <p:sp>
          <p:nvSpPr>
            <p:cNvPr name="Freeform 39" id="39"/>
            <p:cNvSpPr/>
            <p:nvPr/>
          </p:nvSpPr>
          <p:spPr>
            <a:xfrm flipH="false" flipV="false" rot="0">
              <a:off x="0" y="0"/>
              <a:ext cx="1536192" cy="1536192"/>
            </a:xfrm>
            <a:custGeom>
              <a:avLst/>
              <a:gdLst/>
              <a:ahLst/>
              <a:cxnLst/>
              <a:rect r="r" b="b" t="t" l="l"/>
              <a:pathLst>
                <a:path h="1536192" w="1536192">
                  <a:moveTo>
                    <a:pt x="0" y="0"/>
                  </a:moveTo>
                  <a:lnTo>
                    <a:pt x="1536192" y="0"/>
                  </a:lnTo>
                  <a:lnTo>
                    <a:pt x="1536192" y="1536192"/>
                  </a:lnTo>
                  <a:lnTo>
                    <a:pt x="0" y="1536192"/>
                  </a:lnTo>
                  <a:close/>
                </a:path>
              </a:pathLst>
            </a:custGeom>
            <a:blipFill>
              <a:blip r:embed="rId3">
                <a:alphaModFix amt="0"/>
              </a:blip>
              <a:stretch>
                <a:fillRect l="-78303" t="0" r="-78303" b="0"/>
              </a:stretch>
            </a:blipFill>
          </p:spPr>
        </p:sp>
        <p:sp>
          <p:nvSpPr>
            <p:cNvPr name="TextBox 40" id="40"/>
            <p:cNvSpPr txBox="true"/>
            <p:nvPr/>
          </p:nvSpPr>
          <p:spPr>
            <a:xfrm>
              <a:off x="0" y="-19050"/>
              <a:ext cx="1536192" cy="1555242"/>
            </a:xfrm>
            <a:prstGeom prst="rect">
              <a:avLst/>
            </a:prstGeom>
          </p:spPr>
          <p:txBody>
            <a:bodyPr anchor="ctr" rtlCol="false" tIns="0" lIns="0" bIns="0" rIns="0"/>
            <a:lstStyle/>
            <a:p>
              <a:pPr algn="ctr">
                <a:lnSpc>
                  <a:spcPts val="4680"/>
                </a:lnSpc>
              </a:pPr>
              <a:r>
                <a:rPr lang="en-US" sz="3900" b="true">
                  <a:solidFill>
                    <a:srgbClr val="FFFFFF"/>
                  </a:solidFill>
                  <a:latin typeface="Arial Bold"/>
                  <a:ea typeface="Arial Bold"/>
                  <a:cs typeface="Arial Bold"/>
                  <a:sym typeface="Arial Bold"/>
                </a:rPr>
                <a:t>3</a:t>
              </a:r>
            </a:p>
          </p:txBody>
        </p:sp>
      </p:grpSp>
      <p:grpSp>
        <p:nvGrpSpPr>
          <p:cNvPr name="Group 41" id="41"/>
          <p:cNvGrpSpPr/>
          <p:nvPr/>
        </p:nvGrpSpPr>
        <p:grpSpPr>
          <a:xfrm rot="0">
            <a:off x="12241530" y="3634740"/>
            <a:ext cx="5280660" cy="1234440"/>
            <a:chOff x="0" y="0"/>
            <a:chExt cx="7040880" cy="1645920"/>
          </a:xfrm>
        </p:grpSpPr>
        <p:sp>
          <p:nvSpPr>
            <p:cNvPr name="Freeform 42" id="42"/>
            <p:cNvSpPr/>
            <p:nvPr/>
          </p:nvSpPr>
          <p:spPr>
            <a:xfrm flipH="false" flipV="false" rot="0">
              <a:off x="0" y="0"/>
              <a:ext cx="7040880" cy="1645920"/>
            </a:xfrm>
            <a:custGeom>
              <a:avLst/>
              <a:gdLst/>
              <a:ahLst/>
              <a:cxnLst/>
              <a:rect r="r" b="b" t="t" l="l"/>
              <a:pathLst>
                <a:path h="1645920" w="7040880">
                  <a:moveTo>
                    <a:pt x="0" y="0"/>
                  </a:moveTo>
                  <a:lnTo>
                    <a:pt x="7040880" y="0"/>
                  </a:lnTo>
                  <a:lnTo>
                    <a:pt x="7040880" y="1645920"/>
                  </a:lnTo>
                  <a:lnTo>
                    <a:pt x="0" y="1645920"/>
                  </a:lnTo>
                  <a:close/>
                </a:path>
              </a:pathLst>
            </a:custGeom>
            <a:blipFill>
              <a:blip r:embed="rId3">
                <a:alphaModFix amt="0"/>
              </a:blip>
              <a:stretch>
                <a:fillRect l="0" t="-33352" r="0" b="-33352"/>
              </a:stretch>
            </a:blipFill>
          </p:spPr>
        </p:sp>
        <p:sp>
          <p:nvSpPr>
            <p:cNvPr name="TextBox 43" id="43"/>
            <p:cNvSpPr txBox="true"/>
            <p:nvPr/>
          </p:nvSpPr>
          <p:spPr>
            <a:xfrm>
              <a:off x="0" y="-28575"/>
              <a:ext cx="7040880" cy="1674495"/>
            </a:xfrm>
            <a:prstGeom prst="rect">
              <a:avLst/>
            </a:prstGeom>
          </p:spPr>
          <p:txBody>
            <a:bodyPr anchor="ctr" rtlCol="false" tIns="0" lIns="0" bIns="0" rIns="0"/>
            <a:lstStyle/>
            <a:p>
              <a:pPr algn="ctr">
                <a:lnSpc>
                  <a:spcPts val="3300"/>
                </a:lnSpc>
              </a:pPr>
              <a:r>
                <a:rPr lang="en-US" sz="2700" b="true">
                  <a:solidFill>
                    <a:srgbClr val="B5502F"/>
                  </a:solidFill>
                  <a:latin typeface="Arial Bold"/>
                  <a:ea typeface="Arial Bold"/>
                  <a:cs typeface="Arial Bold"/>
                  <a:sym typeface="Arial Bold"/>
                </a:rPr>
                <a:t>Donabedian</a:t>
              </a:r>
            </a:p>
            <a:p>
              <a:pPr algn="ctr">
                <a:lnSpc>
                  <a:spcPts val="3300"/>
                </a:lnSpc>
              </a:pPr>
              <a:r>
                <a:rPr lang="en-US" sz="2700" b="true">
                  <a:solidFill>
                    <a:srgbClr val="B5502F"/>
                  </a:solidFill>
                  <a:latin typeface="Arial Bold"/>
                  <a:ea typeface="Arial Bold"/>
                  <a:cs typeface="Arial Bold"/>
                  <a:sym typeface="Arial Bold"/>
                </a:rPr>
                <a:t>Model</a:t>
              </a:r>
            </a:p>
          </p:txBody>
        </p:sp>
      </p:grpSp>
      <p:grpSp>
        <p:nvGrpSpPr>
          <p:cNvPr name="Group 44" id="44"/>
          <p:cNvGrpSpPr/>
          <p:nvPr/>
        </p:nvGrpSpPr>
        <p:grpSpPr>
          <a:xfrm rot="0">
            <a:off x="12653010" y="5006340"/>
            <a:ext cx="4457700" cy="3291840"/>
            <a:chOff x="0" y="0"/>
            <a:chExt cx="5943600" cy="4389120"/>
          </a:xfrm>
        </p:grpSpPr>
        <p:sp>
          <p:nvSpPr>
            <p:cNvPr name="Freeform 45" id="45"/>
            <p:cNvSpPr/>
            <p:nvPr/>
          </p:nvSpPr>
          <p:spPr>
            <a:xfrm flipH="false" flipV="false" rot="0">
              <a:off x="0" y="0"/>
              <a:ext cx="5943600" cy="4389120"/>
            </a:xfrm>
            <a:custGeom>
              <a:avLst/>
              <a:gdLst/>
              <a:ahLst/>
              <a:cxnLst/>
              <a:rect r="r" b="b" t="t" l="l"/>
              <a:pathLst>
                <a:path h="4389120" w="5943600">
                  <a:moveTo>
                    <a:pt x="0" y="0"/>
                  </a:moveTo>
                  <a:lnTo>
                    <a:pt x="5943600" y="0"/>
                  </a:lnTo>
                  <a:lnTo>
                    <a:pt x="5943600" y="4389120"/>
                  </a:lnTo>
                  <a:lnTo>
                    <a:pt x="0" y="4389120"/>
                  </a:lnTo>
                  <a:close/>
                </a:path>
              </a:pathLst>
            </a:custGeom>
            <a:blipFill>
              <a:blip r:embed="rId3">
                <a:alphaModFix amt="0"/>
              </a:blip>
              <a:stretch>
                <a:fillRect l="-44747" t="0" r="-44747" b="0"/>
              </a:stretch>
            </a:blipFill>
          </p:spPr>
        </p:sp>
        <p:sp>
          <p:nvSpPr>
            <p:cNvPr name="TextBox 46" id="46"/>
            <p:cNvSpPr txBox="true"/>
            <p:nvPr/>
          </p:nvSpPr>
          <p:spPr>
            <a:xfrm>
              <a:off x="0" y="-57150"/>
              <a:ext cx="5943600" cy="4446270"/>
            </a:xfrm>
            <a:prstGeom prst="rect">
              <a:avLst/>
            </a:prstGeom>
          </p:spPr>
          <p:txBody>
            <a:bodyPr anchor="ctr" rtlCol="false" tIns="0" lIns="0" bIns="0" rIns="0"/>
            <a:lstStyle/>
            <a:p>
              <a:pPr algn="ctr">
                <a:lnSpc>
                  <a:spcPts val="3600"/>
                </a:lnSpc>
              </a:pPr>
              <a:r>
                <a:rPr lang="en-US" sz="2700">
                  <a:solidFill>
                    <a:srgbClr val="22242A"/>
                  </a:solidFill>
                  <a:latin typeface="Arial"/>
                  <a:ea typeface="Arial"/>
                  <a:cs typeface="Arial"/>
                  <a:sym typeface="Arial"/>
                </a:rPr>
                <a:t>Look</a:t>
              </a:r>
              <a:r>
                <a:rPr lang="en-US" sz="2700">
                  <a:solidFill>
                    <a:srgbClr val="22242A"/>
                  </a:solidFill>
                  <a:latin typeface="Arial"/>
                  <a:ea typeface="Arial"/>
                  <a:cs typeface="Arial"/>
                  <a:sym typeface="Arial"/>
                </a:rPr>
                <a:t>s into the causal chain that starts with Structure, goes through Process, and ends up at Outcome (De Rosis et al., 2024).</a:t>
              </a:r>
            </a:p>
          </p:txBody>
        </p:sp>
      </p:gr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822960" y="548640"/>
            <a:ext cx="16596360" cy="960120"/>
            <a:chOff x="0" y="0"/>
            <a:chExt cx="22128480" cy="1280160"/>
          </a:xfrm>
        </p:grpSpPr>
        <p:sp>
          <p:nvSpPr>
            <p:cNvPr name="Freeform 3" id="3"/>
            <p:cNvSpPr/>
            <p:nvPr/>
          </p:nvSpPr>
          <p:spPr>
            <a:xfrm flipH="false" flipV="false" rot="0">
              <a:off x="0" y="0"/>
              <a:ext cx="22128480" cy="1280160"/>
            </a:xfrm>
            <a:custGeom>
              <a:avLst/>
              <a:gdLst/>
              <a:ahLst/>
              <a:cxnLst/>
              <a:rect r="r" b="b" t="t" l="l"/>
              <a:pathLst>
                <a:path h="1280160" w="22128480">
                  <a:moveTo>
                    <a:pt x="0" y="0"/>
                  </a:moveTo>
                  <a:lnTo>
                    <a:pt x="22128480" y="0"/>
                  </a:lnTo>
                  <a:lnTo>
                    <a:pt x="22128480" y="1280160"/>
                  </a:lnTo>
                  <a:lnTo>
                    <a:pt x="0" y="1280160"/>
                  </a:lnTo>
                  <a:close/>
                </a:path>
              </a:pathLst>
            </a:custGeom>
            <a:blipFill>
              <a:blip r:embed="rId3">
                <a:alphaModFix amt="0"/>
              </a:blip>
              <a:stretch>
                <a:fillRect l="0" t="-286812" r="0" b="-286812"/>
              </a:stretch>
            </a:blipFill>
          </p:spPr>
        </p:sp>
        <p:sp>
          <p:nvSpPr>
            <p:cNvPr name="TextBox 4" id="4"/>
            <p:cNvSpPr txBox="true"/>
            <p:nvPr/>
          </p:nvSpPr>
          <p:spPr>
            <a:xfrm>
              <a:off x="0" y="-19050"/>
              <a:ext cx="22128480" cy="1299210"/>
            </a:xfrm>
            <a:prstGeom prst="rect">
              <a:avLst/>
            </a:prstGeom>
          </p:spPr>
          <p:txBody>
            <a:bodyPr anchor="ctr" rtlCol="false" tIns="0" lIns="0" bIns="0" rIns="0"/>
            <a:lstStyle/>
            <a:p>
              <a:pPr algn="l">
                <a:lnSpc>
                  <a:spcPts val="5759"/>
                </a:lnSpc>
              </a:pPr>
              <a:r>
                <a:rPr lang="en-US" sz="4800" b="true">
                  <a:solidFill>
                    <a:srgbClr val="1B2A4A"/>
                  </a:solidFill>
                  <a:latin typeface="Arial Bold"/>
                  <a:ea typeface="Arial Bold"/>
                  <a:cs typeface="Arial Bold"/>
                  <a:sym typeface="Arial Bold"/>
                </a:rPr>
                <a:t>Root Cause Identification Using the Swiss Cheese Model</a:t>
              </a:r>
            </a:p>
          </p:txBody>
        </p:sp>
      </p:grpSp>
      <p:grpSp>
        <p:nvGrpSpPr>
          <p:cNvPr name="Group 5" id="5"/>
          <p:cNvGrpSpPr/>
          <p:nvPr/>
        </p:nvGrpSpPr>
        <p:grpSpPr>
          <a:xfrm rot="0">
            <a:off x="822960" y="1440180"/>
            <a:ext cx="16596360" cy="617220"/>
            <a:chOff x="0" y="0"/>
            <a:chExt cx="22128480" cy="822960"/>
          </a:xfrm>
        </p:grpSpPr>
        <p:sp>
          <p:nvSpPr>
            <p:cNvPr name="Freeform 6" id="6"/>
            <p:cNvSpPr/>
            <p:nvPr/>
          </p:nvSpPr>
          <p:spPr>
            <a:xfrm flipH="false" flipV="false" rot="0">
              <a:off x="0" y="0"/>
              <a:ext cx="22128480" cy="822960"/>
            </a:xfrm>
            <a:custGeom>
              <a:avLst/>
              <a:gdLst/>
              <a:ahLst/>
              <a:cxnLst/>
              <a:rect r="r" b="b" t="t" l="l"/>
              <a:pathLst>
                <a:path h="822960" w="22128480">
                  <a:moveTo>
                    <a:pt x="0" y="0"/>
                  </a:moveTo>
                  <a:lnTo>
                    <a:pt x="22128480" y="0"/>
                  </a:lnTo>
                  <a:lnTo>
                    <a:pt x="22128480" y="822960"/>
                  </a:lnTo>
                  <a:lnTo>
                    <a:pt x="0" y="822960"/>
                  </a:lnTo>
                  <a:close/>
                </a:path>
              </a:pathLst>
            </a:custGeom>
            <a:blipFill>
              <a:blip r:embed="rId3">
                <a:alphaModFix amt="0"/>
              </a:blip>
              <a:stretch>
                <a:fillRect l="0" t="-473931" r="0" b="-473931"/>
              </a:stretch>
            </a:blipFill>
          </p:spPr>
        </p:sp>
        <p:sp>
          <p:nvSpPr>
            <p:cNvPr name="TextBox 7" id="7"/>
            <p:cNvSpPr txBox="true"/>
            <p:nvPr/>
          </p:nvSpPr>
          <p:spPr>
            <a:xfrm>
              <a:off x="0" y="-19050"/>
              <a:ext cx="22128480" cy="842010"/>
            </a:xfrm>
            <a:prstGeom prst="rect">
              <a:avLst/>
            </a:prstGeom>
          </p:spPr>
          <p:txBody>
            <a:bodyPr anchor="ctr" rtlCol="false" tIns="0" lIns="0" bIns="0" rIns="0"/>
            <a:lstStyle/>
            <a:p>
              <a:pPr algn="l">
                <a:lnSpc>
                  <a:spcPts val="3240"/>
                </a:lnSpc>
              </a:pPr>
              <a:r>
                <a:rPr lang="en-US" sz="2700" i="true">
                  <a:solidFill>
                    <a:srgbClr val="5C6B7A"/>
                  </a:solidFill>
                  <a:latin typeface="Arial Italics"/>
                  <a:ea typeface="Arial Italics"/>
                  <a:cs typeface="Arial Italics"/>
                  <a:sym typeface="Arial Italics"/>
                </a:rPr>
                <a:t>Reason (2000) harm occurs when weaknesses in successive defensive layers align.</a:t>
              </a:r>
            </a:p>
          </p:txBody>
        </p:sp>
      </p:grpSp>
      <p:grpSp>
        <p:nvGrpSpPr>
          <p:cNvPr name="Group 8" id="8"/>
          <p:cNvGrpSpPr/>
          <p:nvPr/>
        </p:nvGrpSpPr>
        <p:grpSpPr>
          <a:xfrm rot="0">
            <a:off x="1019175" y="2527935"/>
            <a:ext cx="2625090" cy="3790950"/>
            <a:chOff x="0" y="0"/>
            <a:chExt cx="3500120" cy="5054600"/>
          </a:xfrm>
        </p:grpSpPr>
        <p:sp>
          <p:nvSpPr>
            <p:cNvPr name="Freeform 9" id="9"/>
            <p:cNvSpPr/>
            <p:nvPr/>
          </p:nvSpPr>
          <p:spPr>
            <a:xfrm flipH="false" flipV="false" rot="0">
              <a:off x="0" y="0"/>
              <a:ext cx="3500120" cy="5054600"/>
            </a:xfrm>
            <a:custGeom>
              <a:avLst/>
              <a:gdLst/>
              <a:ahLst/>
              <a:cxnLst/>
              <a:rect r="r" b="b" t="t" l="l"/>
              <a:pathLst>
                <a:path h="5054600" w="3500120">
                  <a:moveTo>
                    <a:pt x="0" y="110490"/>
                  </a:moveTo>
                  <a:cubicBezTo>
                    <a:pt x="0" y="49530"/>
                    <a:pt x="49530" y="0"/>
                    <a:pt x="110490" y="0"/>
                  </a:cubicBezTo>
                  <a:lnTo>
                    <a:pt x="3389630" y="0"/>
                  </a:lnTo>
                  <a:cubicBezTo>
                    <a:pt x="3450717" y="0"/>
                    <a:pt x="3500120" y="49530"/>
                    <a:pt x="3500120" y="110490"/>
                  </a:cubicBezTo>
                  <a:lnTo>
                    <a:pt x="3500120" y="4944110"/>
                  </a:lnTo>
                  <a:cubicBezTo>
                    <a:pt x="3500120" y="5005197"/>
                    <a:pt x="3450590" y="5054600"/>
                    <a:pt x="3389630" y="5054600"/>
                  </a:cubicBezTo>
                  <a:lnTo>
                    <a:pt x="110490" y="5054600"/>
                  </a:lnTo>
                  <a:cubicBezTo>
                    <a:pt x="49530" y="5054600"/>
                    <a:pt x="0" y="5005070"/>
                    <a:pt x="0" y="4944110"/>
                  </a:cubicBezTo>
                  <a:close/>
                </a:path>
              </a:pathLst>
            </a:custGeom>
            <a:solidFill>
              <a:srgbClr val="EFE3BE"/>
            </a:solidFill>
            <a:ln w="19050" cap="sq">
              <a:solidFill>
                <a:srgbClr val="D9A441"/>
              </a:solidFill>
              <a:prstDash val="solid"/>
              <a:miter/>
            </a:ln>
          </p:spPr>
        </p:sp>
      </p:grpSp>
      <p:grpSp>
        <p:nvGrpSpPr>
          <p:cNvPr name="Group 10" id="10"/>
          <p:cNvGrpSpPr/>
          <p:nvPr/>
        </p:nvGrpSpPr>
        <p:grpSpPr>
          <a:xfrm rot="0">
            <a:off x="1940528" y="2941796"/>
            <a:ext cx="782384" cy="782384"/>
            <a:chOff x="0" y="0"/>
            <a:chExt cx="1043178" cy="1043178"/>
          </a:xfrm>
        </p:grpSpPr>
        <p:sp>
          <p:nvSpPr>
            <p:cNvPr name="Freeform 11" id="11"/>
            <p:cNvSpPr/>
            <p:nvPr/>
          </p:nvSpPr>
          <p:spPr>
            <a:xfrm flipH="false" flipV="false" rot="0">
              <a:off x="0" y="0"/>
              <a:ext cx="1043178" cy="1043178"/>
            </a:xfrm>
            <a:custGeom>
              <a:avLst/>
              <a:gdLst/>
              <a:ahLst/>
              <a:cxnLst/>
              <a:rect r="r" b="b" t="t" l="l"/>
              <a:pathLst>
                <a:path h="1043178" w="1043178">
                  <a:moveTo>
                    <a:pt x="0" y="521589"/>
                  </a:moveTo>
                  <a:cubicBezTo>
                    <a:pt x="0" y="233553"/>
                    <a:pt x="233553" y="0"/>
                    <a:pt x="521589" y="0"/>
                  </a:cubicBezTo>
                  <a:cubicBezTo>
                    <a:pt x="809625" y="0"/>
                    <a:pt x="1043178" y="233553"/>
                    <a:pt x="1043178" y="521589"/>
                  </a:cubicBezTo>
                  <a:cubicBezTo>
                    <a:pt x="1043178" y="809625"/>
                    <a:pt x="809625" y="1043178"/>
                    <a:pt x="521589" y="1043178"/>
                  </a:cubicBezTo>
                  <a:cubicBezTo>
                    <a:pt x="233553" y="1043178"/>
                    <a:pt x="0" y="809625"/>
                    <a:pt x="0" y="521589"/>
                  </a:cubicBezTo>
                  <a:close/>
                </a:path>
              </a:pathLst>
            </a:custGeom>
            <a:solidFill>
              <a:srgbClr val="FFFFFF"/>
            </a:solidFill>
            <a:ln w="14288" cap="sq">
              <a:solidFill>
                <a:srgbClr val="5C6B7A"/>
              </a:solidFill>
              <a:prstDash val="solid"/>
              <a:miter/>
            </a:ln>
          </p:spPr>
        </p:sp>
      </p:grpSp>
      <p:grpSp>
        <p:nvGrpSpPr>
          <p:cNvPr name="Group 12" id="12"/>
          <p:cNvGrpSpPr/>
          <p:nvPr/>
        </p:nvGrpSpPr>
        <p:grpSpPr>
          <a:xfrm rot="0">
            <a:off x="1028700" y="6446520"/>
            <a:ext cx="2606040" cy="1028700"/>
            <a:chOff x="0" y="0"/>
            <a:chExt cx="3474720" cy="1371600"/>
          </a:xfrm>
        </p:grpSpPr>
        <p:sp>
          <p:nvSpPr>
            <p:cNvPr name="Freeform 13" id="13"/>
            <p:cNvSpPr/>
            <p:nvPr/>
          </p:nvSpPr>
          <p:spPr>
            <a:xfrm flipH="false" flipV="false" rot="0">
              <a:off x="0" y="0"/>
              <a:ext cx="3474720" cy="1371600"/>
            </a:xfrm>
            <a:custGeom>
              <a:avLst/>
              <a:gdLst/>
              <a:ahLst/>
              <a:cxnLst/>
              <a:rect r="r" b="b" t="t" l="l"/>
              <a:pathLst>
                <a:path h="1371600" w="3474720">
                  <a:moveTo>
                    <a:pt x="0" y="0"/>
                  </a:moveTo>
                  <a:lnTo>
                    <a:pt x="3474720" y="0"/>
                  </a:lnTo>
                  <a:lnTo>
                    <a:pt x="3474720" y="1371600"/>
                  </a:lnTo>
                  <a:lnTo>
                    <a:pt x="0" y="1371600"/>
                  </a:lnTo>
                  <a:close/>
                </a:path>
              </a:pathLst>
            </a:custGeom>
            <a:blipFill>
              <a:blip r:embed="rId3">
                <a:alphaModFix amt="0"/>
              </a:blip>
              <a:stretch>
                <a:fillRect l="-646" t="0" r="-646" b="0"/>
              </a:stretch>
            </a:blipFill>
          </p:spPr>
        </p:sp>
        <p:sp>
          <p:nvSpPr>
            <p:cNvPr name="TextBox 14" id="14"/>
            <p:cNvSpPr txBox="true"/>
            <p:nvPr/>
          </p:nvSpPr>
          <p:spPr>
            <a:xfrm>
              <a:off x="0" y="-28575"/>
              <a:ext cx="3474720" cy="1400175"/>
            </a:xfrm>
            <a:prstGeom prst="rect">
              <a:avLst/>
            </a:prstGeom>
          </p:spPr>
          <p:txBody>
            <a:bodyPr anchor="ctr" rtlCol="false" tIns="0" lIns="0" bIns="0" rIns="0"/>
            <a:lstStyle/>
            <a:p>
              <a:pPr algn="ctr">
                <a:lnSpc>
                  <a:spcPts val="3000"/>
                </a:lnSpc>
              </a:pPr>
              <a:r>
                <a:rPr lang="en-US" sz="2400" b="true">
                  <a:solidFill>
                    <a:srgbClr val="1B2A4A"/>
                  </a:solidFill>
                  <a:latin typeface="Arial Bold"/>
                  <a:ea typeface="Arial Bold"/>
                  <a:cs typeface="Arial Bold"/>
                  <a:sym typeface="Arial Bold"/>
                </a:rPr>
                <a:t>Staffing</a:t>
              </a:r>
            </a:p>
            <a:p>
              <a:pPr algn="ctr">
                <a:lnSpc>
                  <a:spcPts val="3000"/>
                </a:lnSpc>
              </a:pPr>
              <a:r>
                <a:rPr lang="en-US" sz="2400" b="true">
                  <a:solidFill>
                    <a:srgbClr val="1B2A4A"/>
                  </a:solidFill>
                  <a:latin typeface="Arial Bold"/>
                  <a:ea typeface="Arial Bold"/>
                  <a:cs typeface="Arial Bold"/>
                  <a:sym typeface="Arial Bold"/>
                </a:rPr>
                <a:t>Levels</a:t>
              </a:r>
            </a:p>
          </p:txBody>
        </p:sp>
      </p:grpSp>
      <p:grpSp>
        <p:nvGrpSpPr>
          <p:cNvPr name="Group 15" id="15"/>
          <p:cNvGrpSpPr/>
          <p:nvPr/>
        </p:nvGrpSpPr>
        <p:grpSpPr>
          <a:xfrm rot="0">
            <a:off x="4105275" y="2527935"/>
            <a:ext cx="2625090" cy="3790950"/>
            <a:chOff x="0" y="0"/>
            <a:chExt cx="3500120" cy="5054600"/>
          </a:xfrm>
        </p:grpSpPr>
        <p:sp>
          <p:nvSpPr>
            <p:cNvPr name="Freeform 16" id="16"/>
            <p:cNvSpPr/>
            <p:nvPr/>
          </p:nvSpPr>
          <p:spPr>
            <a:xfrm flipH="false" flipV="false" rot="0">
              <a:off x="0" y="0"/>
              <a:ext cx="3500120" cy="5054600"/>
            </a:xfrm>
            <a:custGeom>
              <a:avLst/>
              <a:gdLst/>
              <a:ahLst/>
              <a:cxnLst/>
              <a:rect r="r" b="b" t="t" l="l"/>
              <a:pathLst>
                <a:path h="5054600" w="3500120">
                  <a:moveTo>
                    <a:pt x="0" y="110490"/>
                  </a:moveTo>
                  <a:cubicBezTo>
                    <a:pt x="0" y="49530"/>
                    <a:pt x="49530" y="0"/>
                    <a:pt x="110490" y="0"/>
                  </a:cubicBezTo>
                  <a:lnTo>
                    <a:pt x="3389630" y="0"/>
                  </a:lnTo>
                  <a:cubicBezTo>
                    <a:pt x="3450717" y="0"/>
                    <a:pt x="3500120" y="49530"/>
                    <a:pt x="3500120" y="110490"/>
                  </a:cubicBezTo>
                  <a:lnTo>
                    <a:pt x="3500120" y="4944110"/>
                  </a:lnTo>
                  <a:cubicBezTo>
                    <a:pt x="3500120" y="5005197"/>
                    <a:pt x="3450590" y="5054600"/>
                    <a:pt x="3389630" y="5054600"/>
                  </a:cubicBezTo>
                  <a:lnTo>
                    <a:pt x="110490" y="5054600"/>
                  </a:lnTo>
                  <a:cubicBezTo>
                    <a:pt x="49530" y="5054600"/>
                    <a:pt x="0" y="5005070"/>
                    <a:pt x="0" y="4944110"/>
                  </a:cubicBezTo>
                  <a:close/>
                </a:path>
              </a:pathLst>
            </a:custGeom>
            <a:solidFill>
              <a:srgbClr val="F3E9C9"/>
            </a:solidFill>
            <a:ln w="19050" cap="sq">
              <a:solidFill>
                <a:srgbClr val="D9A441"/>
              </a:solidFill>
              <a:prstDash val="solid"/>
              <a:miter/>
            </a:ln>
          </p:spPr>
        </p:sp>
      </p:grpSp>
      <p:grpSp>
        <p:nvGrpSpPr>
          <p:cNvPr name="Group 17" id="17"/>
          <p:cNvGrpSpPr/>
          <p:nvPr/>
        </p:nvGrpSpPr>
        <p:grpSpPr>
          <a:xfrm rot="0">
            <a:off x="5026628" y="4587716"/>
            <a:ext cx="782384" cy="782384"/>
            <a:chOff x="0" y="0"/>
            <a:chExt cx="1043178" cy="1043178"/>
          </a:xfrm>
        </p:grpSpPr>
        <p:sp>
          <p:nvSpPr>
            <p:cNvPr name="Freeform 18" id="18"/>
            <p:cNvSpPr/>
            <p:nvPr/>
          </p:nvSpPr>
          <p:spPr>
            <a:xfrm flipH="false" flipV="false" rot="0">
              <a:off x="0" y="0"/>
              <a:ext cx="1043178" cy="1043178"/>
            </a:xfrm>
            <a:custGeom>
              <a:avLst/>
              <a:gdLst/>
              <a:ahLst/>
              <a:cxnLst/>
              <a:rect r="r" b="b" t="t" l="l"/>
              <a:pathLst>
                <a:path h="1043178" w="1043178">
                  <a:moveTo>
                    <a:pt x="0" y="521589"/>
                  </a:moveTo>
                  <a:cubicBezTo>
                    <a:pt x="0" y="233553"/>
                    <a:pt x="233553" y="0"/>
                    <a:pt x="521589" y="0"/>
                  </a:cubicBezTo>
                  <a:cubicBezTo>
                    <a:pt x="809625" y="0"/>
                    <a:pt x="1043178" y="233553"/>
                    <a:pt x="1043178" y="521589"/>
                  </a:cubicBezTo>
                  <a:cubicBezTo>
                    <a:pt x="1043178" y="809625"/>
                    <a:pt x="809625" y="1043178"/>
                    <a:pt x="521589" y="1043178"/>
                  </a:cubicBezTo>
                  <a:cubicBezTo>
                    <a:pt x="233553" y="1043178"/>
                    <a:pt x="0" y="809625"/>
                    <a:pt x="0" y="521589"/>
                  </a:cubicBezTo>
                  <a:close/>
                </a:path>
              </a:pathLst>
            </a:custGeom>
            <a:solidFill>
              <a:srgbClr val="FFFFFF"/>
            </a:solidFill>
            <a:ln w="14288" cap="sq">
              <a:solidFill>
                <a:srgbClr val="5C6B7A"/>
              </a:solidFill>
              <a:prstDash val="solid"/>
              <a:miter/>
            </a:ln>
          </p:spPr>
        </p:sp>
      </p:grpSp>
      <p:grpSp>
        <p:nvGrpSpPr>
          <p:cNvPr name="Group 19" id="19"/>
          <p:cNvGrpSpPr/>
          <p:nvPr/>
        </p:nvGrpSpPr>
        <p:grpSpPr>
          <a:xfrm rot="0">
            <a:off x="4114800" y="6446520"/>
            <a:ext cx="2606040" cy="1028700"/>
            <a:chOff x="0" y="0"/>
            <a:chExt cx="3474720" cy="1371600"/>
          </a:xfrm>
        </p:grpSpPr>
        <p:sp>
          <p:nvSpPr>
            <p:cNvPr name="Freeform 20" id="20"/>
            <p:cNvSpPr/>
            <p:nvPr/>
          </p:nvSpPr>
          <p:spPr>
            <a:xfrm flipH="false" flipV="false" rot="0">
              <a:off x="0" y="0"/>
              <a:ext cx="3474720" cy="1371600"/>
            </a:xfrm>
            <a:custGeom>
              <a:avLst/>
              <a:gdLst/>
              <a:ahLst/>
              <a:cxnLst/>
              <a:rect r="r" b="b" t="t" l="l"/>
              <a:pathLst>
                <a:path h="1371600" w="3474720">
                  <a:moveTo>
                    <a:pt x="0" y="0"/>
                  </a:moveTo>
                  <a:lnTo>
                    <a:pt x="3474720" y="0"/>
                  </a:lnTo>
                  <a:lnTo>
                    <a:pt x="3474720" y="1371600"/>
                  </a:lnTo>
                  <a:lnTo>
                    <a:pt x="0" y="1371600"/>
                  </a:lnTo>
                  <a:close/>
                </a:path>
              </a:pathLst>
            </a:custGeom>
            <a:blipFill>
              <a:blip r:embed="rId3">
                <a:alphaModFix amt="0"/>
              </a:blip>
              <a:stretch>
                <a:fillRect l="-646" t="0" r="-646" b="0"/>
              </a:stretch>
            </a:blipFill>
          </p:spPr>
        </p:sp>
        <p:sp>
          <p:nvSpPr>
            <p:cNvPr name="TextBox 21" id="21"/>
            <p:cNvSpPr txBox="true"/>
            <p:nvPr/>
          </p:nvSpPr>
          <p:spPr>
            <a:xfrm>
              <a:off x="0" y="-28575"/>
              <a:ext cx="3474720" cy="1400175"/>
            </a:xfrm>
            <a:prstGeom prst="rect">
              <a:avLst/>
            </a:prstGeom>
          </p:spPr>
          <p:txBody>
            <a:bodyPr anchor="ctr" rtlCol="false" tIns="0" lIns="0" bIns="0" rIns="0"/>
            <a:lstStyle/>
            <a:p>
              <a:pPr algn="ctr">
                <a:lnSpc>
                  <a:spcPts val="3000"/>
                </a:lnSpc>
              </a:pPr>
              <a:r>
                <a:rPr lang="en-US" sz="2400" b="true">
                  <a:solidFill>
                    <a:srgbClr val="1B2A4A"/>
                  </a:solidFill>
                  <a:latin typeface="Arial Bold"/>
                  <a:ea typeface="Arial Bold"/>
                  <a:cs typeface="Arial Bold"/>
                  <a:sym typeface="Arial Bold"/>
                </a:rPr>
                <a:t>Escalation</a:t>
              </a:r>
            </a:p>
            <a:p>
              <a:pPr algn="ctr">
                <a:lnSpc>
                  <a:spcPts val="3000"/>
                </a:lnSpc>
              </a:pPr>
              <a:r>
                <a:rPr lang="en-US" sz="2400" b="true">
                  <a:solidFill>
                    <a:srgbClr val="1B2A4A"/>
                  </a:solidFill>
                  <a:latin typeface="Arial Bold"/>
                  <a:ea typeface="Arial Bold"/>
                  <a:cs typeface="Arial Bold"/>
                  <a:sym typeface="Arial Bold"/>
                </a:rPr>
                <a:t>Policy</a:t>
              </a:r>
            </a:p>
          </p:txBody>
        </p:sp>
      </p:grpSp>
      <p:grpSp>
        <p:nvGrpSpPr>
          <p:cNvPr name="Group 22" id="22"/>
          <p:cNvGrpSpPr/>
          <p:nvPr/>
        </p:nvGrpSpPr>
        <p:grpSpPr>
          <a:xfrm rot="0">
            <a:off x="7191375" y="2527935"/>
            <a:ext cx="2625090" cy="3790950"/>
            <a:chOff x="0" y="0"/>
            <a:chExt cx="3500120" cy="5054600"/>
          </a:xfrm>
        </p:grpSpPr>
        <p:sp>
          <p:nvSpPr>
            <p:cNvPr name="Freeform 23" id="23"/>
            <p:cNvSpPr/>
            <p:nvPr/>
          </p:nvSpPr>
          <p:spPr>
            <a:xfrm flipH="false" flipV="false" rot="0">
              <a:off x="0" y="0"/>
              <a:ext cx="3500120" cy="5054600"/>
            </a:xfrm>
            <a:custGeom>
              <a:avLst/>
              <a:gdLst/>
              <a:ahLst/>
              <a:cxnLst/>
              <a:rect r="r" b="b" t="t" l="l"/>
              <a:pathLst>
                <a:path h="5054600" w="3500120">
                  <a:moveTo>
                    <a:pt x="0" y="110490"/>
                  </a:moveTo>
                  <a:cubicBezTo>
                    <a:pt x="0" y="49530"/>
                    <a:pt x="49530" y="0"/>
                    <a:pt x="110490" y="0"/>
                  </a:cubicBezTo>
                  <a:lnTo>
                    <a:pt x="3389630" y="0"/>
                  </a:lnTo>
                  <a:cubicBezTo>
                    <a:pt x="3450717" y="0"/>
                    <a:pt x="3500120" y="49530"/>
                    <a:pt x="3500120" y="110490"/>
                  </a:cubicBezTo>
                  <a:lnTo>
                    <a:pt x="3500120" y="4944110"/>
                  </a:lnTo>
                  <a:cubicBezTo>
                    <a:pt x="3500120" y="5005197"/>
                    <a:pt x="3450590" y="5054600"/>
                    <a:pt x="3389630" y="5054600"/>
                  </a:cubicBezTo>
                  <a:lnTo>
                    <a:pt x="110490" y="5054600"/>
                  </a:lnTo>
                  <a:cubicBezTo>
                    <a:pt x="49530" y="5054600"/>
                    <a:pt x="0" y="5005070"/>
                    <a:pt x="0" y="4944110"/>
                  </a:cubicBezTo>
                  <a:close/>
                </a:path>
              </a:pathLst>
            </a:custGeom>
            <a:solidFill>
              <a:srgbClr val="EFE3BE"/>
            </a:solidFill>
            <a:ln w="19050" cap="sq">
              <a:solidFill>
                <a:srgbClr val="D9A441"/>
              </a:solidFill>
              <a:prstDash val="solid"/>
              <a:miter/>
            </a:ln>
          </p:spPr>
        </p:sp>
      </p:grpSp>
      <p:grpSp>
        <p:nvGrpSpPr>
          <p:cNvPr name="Group 24" id="24"/>
          <p:cNvGrpSpPr/>
          <p:nvPr/>
        </p:nvGrpSpPr>
        <p:grpSpPr>
          <a:xfrm rot="0">
            <a:off x="8112728" y="3696176"/>
            <a:ext cx="782384" cy="782384"/>
            <a:chOff x="0" y="0"/>
            <a:chExt cx="1043178" cy="1043178"/>
          </a:xfrm>
        </p:grpSpPr>
        <p:sp>
          <p:nvSpPr>
            <p:cNvPr name="Freeform 25" id="25"/>
            <p:cNvSpPr/>
            <p:nvPr/>
          </p:nvSpPr>
          <p:spPr>
            <a:xfrm flipH="false" flipV="false" rot="0">
              <a:off x="0" y="0"/>
              <a:ext cx="1043178" cy="1043178"/>
            </a:xfrm>
            <a:custGeom>
              <a:avLst/>
              <a:gdLst/>
              <a:ahLst/>
              <a:cxnLst/>
              <a:rect r="r" b="b" t="t" l="l"/>
              <a:pathLst>
                <a:path h="1043178" w="1043178">
                  <a:moveTo>
                    <a:pt x="0" y="521589"/>
                  </a:moveTo>
                  <a:cubicBezTo>
                    <a:pt x="0" y="233553"/>
                    <a:pt x="233553" y="0"/>
                    <a:pt x="521589" y="0"/>
                  </a:cubicBezTo>
                  <a:cubicBezTo>
                    <a:pt x="809625" y="0"/>
                    <a:pt x="1043178" y="233553"/>
                    <a:pt x="1043178" y="521589"/>
                  </a:cubicBezTo>
                  <a:cubicBezTo>
                    <a:pt x="1043178" y="809625"/>
                    <a:pt x="809625" y="1043178"/>
                    <a:pt x="521589" y="1043178"/>
                  </a:cubicBezTo>
                  <a:cubicBezTo>
                    <a:pt x="233553" y="1043178"/>
                    <a:pt x="0" y="809625"/>
                    <a:pt x="0" y="521589"/>
                  </a:cubicBezTo>
                  <a:close/>
                </a:path>
              </a:pathLst>
            </a:custGeom>
            <a:solidFill>
              <a:srgbClr val="FFFFFF"/>
            </a:solidFill>
            <a:ln w="14288" cap="sq">
              <a:solidFill>
                <a:srgbClr val="5C6B7A"/>
              </a:solidFill>
              <a:prstDash val="solid"/>
              <a:miter/>
            </a:ln>
          </p:spPr>
        </p:sp>
      </p:grpSp>
      <p:grpSp>
        <p:nvGrpSpPr>
          <p:cNvPr name="Group 26" id="26"/>
          <p:cNvGrpSpPr/>
          <p:nvPr/>
        </p:nvGrpSpPr>
        <p:grpSpPr>
          <a:xfrm rot="0">
            <a:off x="7200900" y="6446520"/>
            <a:ext cx="2606040" cy="1028700"/>
            <a:chOff x="0" y="0"/>
            <a:chExt cx="3474720" cy="1371600"/>
          </a:xfrm>
        </p:grpSpPr>
        <p:sp>
          <p:nvSpPr>
            <p:cNvPr name="Freeform 27" id="27"/>
            <p:cNvSpPr/>
            <p:nvPr/>
          </p:nvSpPr>
          <p:spPr>
            <a:xfrm flipH="false" flipV="false" rot="0">
              <a:off x="0" y="0"/>
              <a:ext cx="3474720" cy="1371600"/>
            </a:xfrm>
            <a:custGeom>
              <a:avLst/>
              <a:gdLst/>
              <a:ahLst/>
              <a:cxnLst/>
              <a:rect r="r" b="b" t="t" l="l"/>
              <a:pathLst>
                <a:path h="1371600" w="3474720">
                  <a:moveTo>
                    <a:pt x="0" y="0"/>
                  </a:moveTo>
                  <a:lnTo>
                    <a:pt x="3474720" y="0"/>
                  </a:lnTo>
                  <a:lnTo>
                    <a:pt x="3474720" y="1371600"/>
                  </a:lnTo>
                  <a:lnTo>
                    <a:pt x="0" y="1371600"/>
                  </a:lnTo>
                  <a:close/>
                </a:path>
              </a:pathLst>
            </a:custGeom>
            <a:blipFill>
              <a:blip r:embed="rId3">
                <a:alphaModFix amt="0"/>
              </a:blip>
              <a:stretch>
                <a:fillRect l="-646" t="0" r="-646" b="0"/>
              </a:stretch>
            </a:blipFill>
          </p:spPr>
        </p:sp>
        <p:sp>
          <p:nvSpPr>
            <p:cNvPr name="TextBox 28" id="28"/>
            <p:cNvSpPr txBox="true"/>
            <p:nvPr/>
          </p:nvSpPr>
          <p:spPr>
            <a:xfrm>
              <a:off x="0" y="-28575"/>
              <a:ext cx="3474720" cy="1400175"/>
            </a:xfrm>
            <a:prstGeom prst="rect">
              <a:avLst/>
            </a:prstGeom>
          </p:spPr>
          <p:txBody>
            <a:bodyPr anchor="ctr" rtlCol="false" tIns="0" lIns="0" bIns="0" rIns="0"/>
            <a:lstStyle/>
            <a:p>
              <a:pPr algn="ctr">
                <a:lnSpc>
                  <a:spcPts val="3000"/>
                </a:lnSpc>
              </a:pPr>
              <a:r>
                <a:rPr lang="en-US" sz="2400" b="true">
                  <a:solidFill>
                    <a:srgbClr val="1B2A4A"/>
                  </a:solidFill>
                  <a:latin typeface="Arial Bold"/>
                  <a:ea typeface="Arial Bold"/>
                  <a:cs typeface="Arial Bold"/>
                  <a:sym typeface="Arial Bold"/>
                </a:rPr>
                <a:t>Staff</a:t>
              </a:r>
            </a:p>
            <a:p>
              <a:pPr algn="ctr">
                <a:lnSpc>
                  <a:spcPts val="3000"/>
                </a:lnSpc>
              </a:pPr>
              <a:r>
                <a:rPr lang="en-US" sz="2400" b="true">
                  <a:solidFill>
                    <a:srgbClr val="1B2A4A"/>
                  </a:solidFill>
                  <a:latin typeface="Arial Bold"/>
                  <a:ea typeface="Arial Bold"/>
                  <a:cs typeface="Arial Bold"/>
                  <a:sym typeface="Arial Bold"/>
                </a:rPr>
                <a:t>Training</a:t>
              </a:r>
            </a:p>
          </p:txBody>
        </p:sp>
      </p:grpSp>
      <p:grpSp>
        <p:nvGrpSpPr>
          <p:cNvPr name="Group 29" id="29"/>
          <p:cNvGrpSpPr/>
          <p:nvPr/>
        </p:nvGrpSpPr>
        <p:grpSpPr>
          <a:xfrm rot="0">
            <a:off x="10277475" y="2527935"/>
            <a:ext cx="2625090" cy="3790950"/>
            <a:chOff x="0" y="0"/>
            <a:chExt cx="3500120" cy="5054600"/>
          </a:xfrm>
        </p:grpSpPr>
        <p:sp>
          <p:nvSpPr>
            <p:cNvPr name="Freeform 30" id="30"/>
            <p:cNvSpPr/>
            <p:nvPr/>
          </p:nvSpPr>
          <p:spPr>
            <a:xfrm flipH="false" flipV="false" rot="0">
              <a:off x="0" y="0"/>
              <a:ext cx="3500120" cy="5054600"/>
            </a:xfrm>
            <a:custGeom>
              <a:avLst/>
              <a:gdLst/>
              <a:ahLst/>
              <a:cxnLst/>
              <a:rect r="r" b="b" t="t" l="l"/>
              <a:pathLst>
                <a:path h="5054600" w="3500120">
                  <a:moveTo>
                    <a:pt x="0" y="110490"/>
                  </a:moveTo>
                  <a:cubicBezTo>
                    <a:pt x="0" y="49530"/>
                    <a:pt x="49530" y="0"/>
                    <a:pt x="110490" y="0"/>
                  </a:cubicBezTo>
                  <a:lnTo>
                    <a:pt x="3389630" y="0"/>
                  </a:lnTo>
                  <a:cubicBezTo>
                    <a:pt x="3450717" y="0"/>
                    <a:pt x="3500120" y="49530"/>
                    <a:pt x="3500120" y="110490"/>
                  </a:cubicBezTo>
                  <a:lnTo>
                    <a:pt x="3500120" y="4944110"/>
                  </a:lnTo>
                  <a:cubicBezTo>
                    <a:pt x="3500120" y="5005197"/>
                    <a:pt x="3450590" y="5054600"/>
                    <a:pt x="3389630" y="5054600"/>
                  </a:cubicBezTo>
                  <a:lnTo>
                    <a:pt x="110490" y="5054600"/>
                  </a:lnTo>
                  <a:cubicBezTo>
                    <a:pt x="49530" y="5054600"/>
                    <a:pt x="0" y="5005070"/>
                    <a:pt x="0" y="4944110"/>
                  </a:cubicBezTo>
                  <a:close/>
                </a:path>
              </a:pathLst>
            </a:custGeom>
            <a:solidFill>
              <a:srgbClr val="F3E9C9"/>
            </a:solidFill>
            <a:ln w="19050" cap="sq">
              <a:solidFill>
                <a:srgbClr val="D9A441"/>
              </a:solidFill>
              <a:prstDash val="solid"/>
              <a:miter/>
            </a:ln>
          </p:spPr>
        </p:sp>
      </p:grpSp>
      <p:grpSp>
        <p:nvGrpSpPr>
          <p:cNvPr name="Group 31" id="31"/>
          <p:cNvGrpSpPr/>
          <p:nvPr/>
        </p:nvGrpSpPr>
        <p:grpSpPr>
          <a:xfrm rot="0">
            <a:off x="11198828" y="4930616"/>
            <a:ext cx="782384" cy="782384"/>
            <a:chOff x="0" y="0"/>
            <a:chExt cx="1043178" cy="1043178"/>
          </a:xfrm>
        </p:grpSpPr>
        <p:sp>
          <p:nvSpPr>
            <p:cNvPr name="Freeform 32" id="32"/>
            <p:cNvSpPr/>
            <p:nvPr/>
          </p:nvSpPr>
          <p:spPr>
            <a:xfrm flipH="false" flipV="false" rot="0">
              <a:off x="0" y="0"/>
              <a:ext cx="1043178" cy="1043178"/>
            </a:xfrm>
            <a:custGeom>
              <a:avLst/>
              <a:gdLst/>
              <a:ahLst/>
              <a:cxnLst/>
              <a:rect r="r" b="b" t="t" l="l"/>
              <a:pathLst>
                <a:path h="1043178" w="1043178">
                  <a:moveTo>
                    <a:pt x="0" y="521589"/>
                  </a:moveTo>
                  <a:cubicBezTo>
                    <a:pt x="0" y="233553"/>
                    <a:pt x="233553" y="0"/>
                    <a:pt x="521589" y="0"/>
                  </a:cubicBezTo>
                  <a:cubicBezTo>
                    <a:pt x="809625" y="0"/>
                    <a:pt x="1043178" y="233553"/>
                    <a:pt x="1043178" y="521589"/>
                  </a:cubicBezTo>
                  <a:cubicBezTo>
                    <a:pt x="1043178" y="809625"/>
                    <a:pt x="809625" y="1043178"/>
                    <a:pt x="521589" y="1043178"/>
                  </a:cubicBezTo>
                  <a:cubicBezTo>
                    <a:pt x="233553" y="1043178"/>
                    <a:pt x="0" y="809625"/>
                    <a:pt x="0" y="521589"/>
                  </a:cubicBezTo>
                  <a:close/>
                </a:path>
              </a:pathLst>
            </a:custGeom>
            <a:solidFill>
              <a:srgbClr val="FFFFFF"/>
            </a:solidFill>
            <a:ln w="14288" cap="sq">
              <a:solidFill>
                <a:srgbClr val="5C6B7A"/>
              </a:solidFill>
              <a:prstDash val="solid"/>
              <a:miter/>
            </a:ln>
          </p:spPr>
        </p:sp>
      </p:grpSp>
      <p:grpSp>
        <p:nvGrpSpPr>
          <p:cNvPr name="Group 33" id="33"/>
          <p:cNvGrpSpPr/>
          <p:nvPr/>
        </p:nvGrpSpPr>
        <p:grpSpPr>
          <a:xfrm rot="0">
            <a:off x="10287000" y="6446520"/>
            <a:ext cx="2606040" cy="1028700"/>
            <a:chOff x="0" y="0"/>
            <a:chExt cx="3474720" cy="1371600"/>
          </a:xfrm>
        </p:grpSpPr>
        <p:sp>
          <p:nvSpPr>
            <p:cNvPr name="Freeform 34" id="34"/>
            <p:cNvSpPr/>
            <p:nvPr/>
          </p:nvSpPr>
          <p:spPr>
            <a:xfrm flipH="false" flipV="false" rot="0">
              <a:off x="0" y="0"/>
              <a:ext cx="3474720" cy="1371600"/>
            </a:xfrm>
            <a:custGeom>
              <a:avLst/>
              <a:gdLst/>
              <a:ahLst/>
              <a:cxnLst/>
              <a:rect r="r" b="b" t="t" l="l"/>
              <a:pathLst>
                <a:path h="1371600" w="3474720">
                  <a:moveTo>
                    <a:pt x="0" y="0"/>
                  </a:moveTo>
                  <a:lnTo>
                    <a:pt x="3474720" y="0"/>
                  </a:lnTo>
                  <a:lnTo>
                    <a:pt x="3474720" y="1371600"/>
                  </a:lnTo>
                  <a:lnTo>
                    <a:pt x="0" y="1371600"/>
                  </a:lnTo>
                  <a:close/>
                </a:path>
              </a:pathLst>
            </a:custGeom>
            <a:blipFill>
              <a:blip r:embed="rId3">
                <a:alphaModFix amt="0"/>
              </a:blip>
              <a:stretch>
                <a:fillRect l="-646" t="0" r="-646" b="0"/>
              </a:stretch>
            </a:blipFill>
          </p:spPr>
        </p:sp>
        <p:sp>
          <p:nvSpPr>
            <p:cNvPr name="TextBox 35" id="35"/>
            <p:cNvSpPr txBox="true"/>
            <p:nvPr/>
          </p:nvSpPr>
          <p:spPr>
            <a:xfrm>
              <a:off x="0" y="-28575"/>
              <a:ext cx="3474720" cy="1400175"/>
            </a:xfrm>
            <a:prstGeom prst="rect">
              <a:avLst/>
            </a:prstGeom>
          </p:spPr>
          <p:txBody>
            <a:bodyPr anchor="ctr" rtlCol="false" tIns="0" lIns="0" bIns="0" rIns="0"/>
            <a:lstStyle/>
            <a:p>
              <a:pPr algn="ctr">
                <a:lnSpc>
                  <a:spcPts val="3000"/>
                </a:lnSpc>
              </a:pPr>
              <a:r>
                <a:rPr lang="en-US" sz="2400" b="true">
                  <a:solidFill>
                    <a:srgbClr val="1B2A4A"/>
                  </a:solidFill>
                  <a:latin typeface="Arial Bold"/>
                  <a:ea typeface="Arial Bold"/>
                  <a:cs typeface="Arial Bold"/>
                  <a:sym typeface="Arial Bold"/>
                </a:rPr>
                <a:t>Leadership</a:t>
              </a:r>
            </a:p>
            <a:p>
              <a:pPr algn="ctr">
                <a:lnSpc>
                  <a:spcPts val="3000"/>
                </a:lnSpc>
              </a:pPr>
              <a:r>
                <a:rPr lang="en-US" sz="2400" b="true">
                  <a:solidFill>
                    <a:srgbClr val="1B2A4A"/>
                  </a:solidFill>
                  <a:latin typeface="Arial Bold"/>
                  <a:ea typeface="Arial Bold"/>
                  <a:cs typeface="Arial Bold"/>
                  <a:sym typeface="Arial Bold"/>
                </a:rPr>
                <a:t>Culture</a:t>
              </a:r>
            </a:p>
          </p:txBody>
        </p:sp>
      </p:grpSp>
      <p:grpSp>
        <p:nvGrpSpPr>
          <p:cNvPr name="Group 36" id="36"/>
          <p:cNvGrpSpPr/>
          <p:nvPr/>
        </p:nvGrpSpPr>
        <p:grpSpPr>
          <a:xfrm rot="0">
            <a:off x="13363575" y="2527935"/>
            <a:ext cx="2625090" cy="3790950"/>
            <a:chOff x="0" y="0"/>
            <a:chExt cx="3500120" cy="5054600"/>
          </a:xfrm>
        </p:grpSpPr>
        <p:sp>
          <p:nvSpPr>
            <p:cNvPr name="Freeform 37" id="37"/>
            <p:cNvSpPr/>
            <p:nvPr/>
          </p:nvSpPr>
          <p:spPr>
            <a:xfrm flipH="false" flipV="false" rot="0">
              <a:off x="0" y="0"/>
              <a:ext cx="3500120" cy="5054600"/>
            </a:xfrm>
            <a:custGeom>
              <a:avLst/>
              <a:gdLst/>
              <a:ahLst/>
              <a:cxnLst/>
              <a:rect r="r" b="b" t="t" l="l"/>
              <a:pathLst>
                <a:path h="5054600" w="3500120">
                  <a:moveTo>
                    <a:pt x="0" y="110490"/>
                  </a:moveTo>
                  <a:cubicBezTo>
                    <a:pt x="0" y="49530"/>
                    <a:pt x="49530" y="0"/>
                    <a:pt x="110490" y="0"/>
                  </a:cubicBezTo>
                  <a:lnTo>
                    <a:pt x="3389630" y="0"/>
                  </a:lnTo>
                  <a:cubicBezTo>
                    <a:pt x="3450717" y="0"/>
                    <a:pt x="3500120" y="49530"/>
                    <a:pt x="3500120" y="110490"/>
                  </a:cubicBezTo>
                  <a:lnTo>
                    <a:pt x="3500120" y="4944110"/>
                  </a:lnTo>
                  <a:cubicBezTo>
                    <a:pt x="3500120" y="5005197"/>
                    <a:pt x="3450590" y="5054600"/>
                    <a:pt x="3389630" y="5054600"/>
                  </a:cubicBezTo>
                  <a:lnTo>
                    <a:pt x="110490" y="5054600"/>
                  </a:lnTo>
                  <a:cubicBezTo>
                    <a:pt x="49530" y="5054600"/>
                    <a:pt x="0" y="5005070"/>
                    <a:pt x="0" y="4944110"/>
                  </a:cubicBezTo>
                  <a:close/>
                </a:path>
              </a:pathLst>
            </a:custGeom>
            <a:solidFill>
              <a:srgbClr val="EFE3BE"/>
            </a:solidFill>
            <a:ln w="19050" cap="sq">
              <a:solidFill>
                <a:srgbClr val="D9A441"/>
              </a:solidFill>
              <a:prstDash val="solid"/>
              <a:miter/>
            </a:ln>
          </p:spPr>
        </p:sp>
      </p:grpSp>
      <p:grpSp>
        <p:nvGrpSpPr>
          <p:cNvPr name="Group 38" id="38"/>
          <p:cNvGrpSpPr/>
          <p:nvPr/>
        </p:nvGrpSpPr>
        <p:grpSpPr>
          <a:xfrm rot="0">
            <a:off x="14284928" y="3970496"/>
            <a:ext cx="782384" cy="782384"/>
            <a:chOff x="0" y="0"/>
            <a:chExt cx="1043178" cy="1043178"/>
          </a:xfrm>
        </p:grpSpPr>
        <p:sp>
          <p:nvSpPr>
            <p:cNvPr name="Freeform 39" id="39"/>
            <p:cNvSpPr/>
            <p:nvPr/>
          </p:nvSpPr>
          <p:spPr>
            <a:xfrm flipH="false" flipV="false" rot="0">
              <a:off x="0" y="0"/>
              <a:ext cx="1043178" cy="1043178"/>
            </a:xfrm>
            <a:custGeom>
              <a:avLst/>
              <a:gdLst/>
              <a:ahLst/>
              <a:cxnLst/>
              <a:rect r="r" b="b" t="t" l="l"/>
              <a:pathLst>
                <a:path h="1043178" w="1043178">
                  <a:moveTo>
                    <a:pt x="0" y="521589"/>
                  </a:moveTo>
                  <a:cubicBezTo>
                    <a:pt x="0" y="233553"/>
                    <a:pt x="233553" y="0"/>
                    <a:pt x="521589" y="0"/>
                  </a:cubicBezTo>
                  <a:cubicBezTo>
                    <a:pt x="809625" y="0"/>
                    <a:pt x="1043178" y="233553"/>
                    <a:pt x="1043178" y="521589"/>
                  </a:cubicBezTo>
                  <a:cubicBezTo>
                    <a:pt x="1043178" y="809625"/>
                    <a:pt x="809625" y="1043178"/>
                    <a:pt x="521589" y="1043178"/>
                  </a:cubicBezTo>
                  <a:cubicBezTo>
                    <a:pt x="233553" y="1043178"/>
                    <a:pt x="0" y="809625"/>
                    <a:pt x="0" y="521589"/>
                  </a:cubicBezTo>
                  <a:close/>
                </a:path>
              </a:pathLst>
            </a:custGeom>
            <a:solidFill>
              <a:srgbClr val="FFFFFF"/>
            </a:solidFill>
            <a:ln w="14288" cap="sq">
              <a:solidFill>
                <a:srgbClr val="5C6B7A"/>
              </a:solidFill>
              <a:prstDash val="solid"/>
              <a:miter/>
            </a:ln>
          </p:spPr>
        </p:sp>
      </p:grpSp>
      <p:grpSp>
        <p:nvGrpSpPr>
          <p:cNvPr name="Group 40" id="40"/>
          <p:cNvGrpSpPr/>
          <p:nvPr/>
        </p:nvGrpSpPr>
        <p:grpSpPr>
          <a:xfrm rot="0">
            <a:off x="13373100" y="6446520"/>
            <a:ext cx="2606040" cy="1028700"/>
            <a:chOff x="0" y="0"/>
            <a:chExt cx="3474720" cy="1371600"/>
          </a:xfrm>
        </p:grpSpPr>
        <p:sp>
          <p:nvSpPr>
            <p:cNvPr name="Freeform 41" id="41"/>
            <p:cNvSpPr/>
            <p:nvPr/>
          </p:nvSpPr>
          <p:spPr>
            <a:xfrm flipH="false" flipV="false" rot="0">
              <a:off x="0" y="0"/>
              <a:ext cx="3474720" cy="1371600"/>
            </a:xfrm>
            <a:custGeom>
              <a:avLst/>
              <a:gdLst/>
              <a:ahLst/>
              <a:cxnLst/>
              <a:rect r="r" b="b" t="t" l="l"/>
              <a:pathLst>
                <a:path h="1371600" w="3474720">
                  <a:moveTo>
                    <a:pt x="0" y="0"/>
                  </a:moveTo>
                  <a:lnTo>
                    <a:pt x="3474720" y="0"/>
                  </a:lnTo>
                  <a:lnTo>
                    <a:pt x="3474720" y="1371600"/>
                  </a:lnTo>
                  <a:lnTo>
                    <a:pt x="0" y="1371600"/>
                  </a:lnTo>
                  <a:close/>
                </a:path>
              </a:pathLst>
            </a:custGeom>
            <a:blipFill>
              <a:blip r:embed="rId3">
                <a:alphaModFix amt="0"/>
              </a:blip>
              <a:stretch>
                <a:fillRect l="-646" t="0" r="-646" b="0"/>
              </a:stretch>
            </a:blipFill>
          </p:spPr>
        </p:sp>
        <p:sp>
          <p:nvSpPr>
            <p:cNvPr name="TextBox 42" id="42"/>
            <p:cNvSpPr txBox="true"/>
            <p:nvPr/>
          </p:nvSpPr>
          <p:spPr>
            <a:xfrm>
              <a:off x="0" y="-28575"/>
              <a:ext cx="3474720" cy="1400175"/>
            </a:xfrm>
            <a:prstGeom prst="rect">
              <a:avLst/>
            </a:prstGeom>
          </p:spPr>
          <p:txBody>
            <a:bodyPr anchor="ctr" rtlCol="false" tIns="0" lIns="0" bIns="0" rIns="0"/>
            <a:lstStyle/>
            <a:p>
              <a:pPr algn="ctr">
                <a:lnSpc>
                  <a:spcPts val="3000"/>
                </a:lnSpc>
              </a:pPr>
              <a:r>
                <a:rPr lang="en-US" sz="2400" b="true">
                  <a:solidFill>
                    <a:srgbClr val="1B2A4A"/>
                  </a:solidFill>
                  <a:latin typeface="Arial Bold"/>
                  <a:ea typeface="Arial Bold"/>
                  <a:cs typeface="Arial Bold"/>
                  <a:sym typeface="Arial Bold"/>
                </a:rPr>
                <a:t>External</a:t>
              </a:r>
            </a:p>
            <a:p>
              <a:pPr algn="ctr">
                <a:lnSpc>
                  <a:spcPts val="3000"/>
                </a:lnSpc>
              </a:pPr>
              <a:r>
                <a:rPr lang="en-US" sz="2400" b="true">
                  <a:solidFill>
                    <a:srgbClr val="1B2A4A"/>
                  </a:solidFill>
                  <a:latin typeface="Arial Bold"/>
                  <a:ea typeface="Arial Bold"/>
                  <a:cs typeface="Arial Bold"/>
                  <a:sym typeface="Arial Bold"/>
                </a:rPr>
                <a:t>Oversight</a:t>
              </a:r>
            </a:p>
          </p:txBody>
        </p:sp>
      </p:grpSp>
      <p:grpSp>
        <p:nvGrpSpPr>
          <p:cNvPr name="Group 43" id="43"/>
          <p:cNvGrpSpPr/>
          <p:nvPr/>
        </p:nvGrpSpPr>
        <p:grpSpPr>
          <a:xfrm rot="0">
            <a:off x="822960" y="7612380"/>
            <a:ext cx="16596360" cy="2468880"/>
            <a:chOff x="0" y="0"/>
            <a:chExt cx="22128480" cy="3291840"/>
          </a:xfrm>
        </p:grpSpPr>
        <p:sp>
          <p:nvSpPr>
            <p:cNvPr name="Freeform 44" id="44"/>
            <p:cNvSpPr/>
            <p:nvPr/>
          </p:nvSpPr>
          <p:spPr>
            <a:xfrm flipH="false" flipV="false" rot="0">
              <a:off x="0" y="0"/>
              <a:ext cx="22128480" cy="3291840"/>
            </a:xfrm>
            <a:custGeom>
              <a:avLst/>
              <a:gdLst/>
              <a:ahLst/>
              <a:cxnLst/>
              <a:rect r="r" b="b" t="t" l="l"/>
              <a:pathLst>
                <a:path h="3291840" w="22128480">
                  <a:moveTo>
                    <a:pt x="0" y="109728"/>
                  </a:moveTo>
                  <a:cubicBezTo>
                    <a:pt x="0" y="49149"/>
                    <a:pt x="49149" y="0"/>
                    <a:pt x="109728" y="0"/>
                  </a:cubicBezTo>
                  <a:lnTo>
                    <a:pt x="22018752" y="0"/>
                  </a:lnTo>
                  <a:cubicBezTo>
                    <a:pt x="22079331" y="0"/>
                    <a:pt x="22128480" y="49149"/>
                    <a:pt x="22128480" y="109728"/>
                  </a:cubicBezTo>
                  <a:lnTo>
                    <a:pt x="22128480" y="3182112"/>
                  </a:lnTo>
                  <a:cubicBezTo>
                    <a:pt x="22128480" y="3242691"/>
                    <a:pt x="22079331" y="3291840"/>
                    <a:pt x="22018752" y="3291840"/>
                  </a:cubicBezTo>
                  <a:lnTo>
                    <a:pt x="109728" y="3291840"/>
                  </a:lnTo>
                  <a:cubicBezTo>
                    <a:pt x="49149" y="3291840"/>
                    <a:pt x="0" y="3242691"/>
                    <a:pt x="0" y="3182112"/>
                  </a:cubicBezTo>
                  <a:close/>
                </a:path>
              </a:pathLst>
            </a:custGeom>
            <a:solidFill>
              <a:srgbClr val="F4F6F9"/>
            </a:solidFill>
          </p:spPr>
        </p:sp>
      </p:grpSp>
      <p:sp>
        <p:nvSpPr>
          <p:cNvPr name="TextBox 45" id="45"/>
          <p:cNvSpPr txBox="true"/>
          <p:nvPr/>
        </p:nvSpPr>
        <p:spPr>
          <a:xfrm rot="0">
            <a:off x="1234440" y="7827645"/>
            <a:ext cx="15773400" cy="2049780"/>
          </a:xfrm>
          <a:prstGeom prst="rect">
            <a:avLst/>
          </a:prstGeom>
        </p:spPr>
        <p:txBody>
          <a:bodyPr anchor="t" rtlCol="false" tIns="0" lIns="0" bIns="0" rIns="0">
            <a:spAutoFit/>
          </a:bodyPr>
          <a:lstStyle/>
          <a:p>
            <a:pPr algn="just">
              <a:lnSpc>
                <a:spcPts val="4050"/>
              </a:lnSpc>
            </a:pPr>
            <a:r>
              <a:rPr lang="en-US" sz="2700">
                <a:solidFill>
                  <a:srgbClr val="1B2A4A"/>
                </a:solidFill>
                <a:latin typeface="Arial"/>
                <a:ea typeface="Arial"/>
                <a:cs typeface="Arial"/>
                <a:sym typeface="Arial"/>
              </a:rPr>
              <a:t>Main result, no single factor was responsible for the injury at the Shrewsbury and Telford Hospital. Inadequacies in the staffing, escalation, training, culture, and supervision processes kept occurring through decades to allow avoidable injuries to the mothers and their babies (Reason, 2000; Ockenden, 2022; Wiegmann et al., 2022</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857250" y="2571750"/>
            <a:ext cx="2971800" cy="5028752"/>
            <a:chOff x="0" y="0"/>
            <a:chExt cx="3962400" cy="6705003"/>
          </a:xfrm>
        </p:grpSpPr>
        <p:sp>
          <p:nvSpPr>
            <p:cNvPr name="Freeform 3" id="3" descr="image.png"/>
            <p:cNvSpPr/>
            <p:nvPr/>
          </p:nvSpPr>
          <p:spPr>
            <a:xfrm flipH="false" flipV="false" rot="0">
              <a:off x="0" y="0"/>
              <a:ext cx="3962400" cy="6704965"/>
            </a:xfrm>
            <a:custGeom>
              <a:avLst/>
              <a:gdLst/>
              <a:ahLst/>
              <a:cxnLst/>
              <a:rect r="r" b="b" t="t" l="l"/>
              <a:pathLst>
                <a:path h="6704965" w="3962400">
                  <a:moveTo>
                    <a:pt x="0" y="0"/>
                  </a:moveTo>
                  <a:lnTo>
                    <a:pt x="3962400" y="0"/>
                  </a:lnTo>
                  <a:lnTo>
                    <a:pt x="3962400" y="6704965"/>
                  </a:lnTo>
                  <a:lnTo>
                    <a:pt x="0" y="6704965"/>
                  </a:lnTo>
                  <a:lnTo>
                    <a:pt x="0" y="0"/>
                  </a:lnTo>
                  <a:close/>
                </a:path>
              </a:pathLst>
            </a:custGeom>
            <a:solidFill>
              <a:srgbClr val="1B2A4A"/>
            </a:solidFill>
          </p:spPr>
        </p:sp>
      </p:grpSp>
      <p:grpSp>
        <p:nvGrpSpPr>
          <p:cNvPr name="Group 4" id="4"/>
          <p:cNvGrpSpPr/>
          <p:nvPr/>
        </p:nvGrpSpPr>
        <p:grpSpPr>
          <a:xfrm rot="0">
            <a:off x="4257675" y="2571750"/>
            <a:ext cx="2971800" cy="5028752"/>
            <a:chOff x="0" y="0"/>
            <a:chExt cx="3962400" cy="6705003"/>
          </a:xfrm>
        </p:grpSpPr>
        <p:sp>
          <p:nvSpPr>
            <p:cNvPr name="Freeform 5" id="5" descr="image.png"/>
            <p:cNvSpPr/>
            <p:nvPr/>
          </p:nvSpPr>
          <p:spPr>
            <a:xfrm flipH="false" flipV="false" rot="0">
              <a:off x="0" y="0"/>
              <a:ext cx="3962400" cy="6704965"/>
            </a:xfrm>
            <a:custGeom>
              <a:avLst/>
              <a:gdLst/>
              <a:ahLst/>
              <a:cxnLst/>
              <a:rect r="r" b="b" t="t" l="l"/>
              <a:pathLst>
                <a:path h="6704965" w="3962400">
                  <a:moveTo>
                    <a:pt x="0" y="0"/>
                  </a:moveTo>
                  <a:lnTo>
                    <a:pt x="3962400" y="0"/>
                  </a:lnTo>
                  <a:lnTo>
                    <a:pt x="3962400" y="6704965"/>
                  </a:lnTo>
                  <a:lnTo>
                    <a:pt x="0" y="6704965"/>
                  </a:lnTo>
                  <a:lnTo>
                    <a:pt x="0" y="0"/>
                  </a:lnTo>
                  <a:close/>
                </a:path>
              </a:pathLst>
            </a:custGeom>
            <a:solidFill>
              <a:srgbClr val="1B2A4A"/>
            </a:solidFill>
          </p:spPr>
        </p:sp>
      </p:grpSp>
      <p:grpSp>
        <p:nvGrpSpPr>
          <p:cNvPr name="Group 6" id="6"/>
          <p:cNvGrpSpPr/>
          <p:nvPr/>
        </p:nvGrpSpPr>
        <p:grpSpPr>
          <a:xfrm rot="0">
            <a:off x="7658100" y="2571750"/>
            <a:ext cx="2971800" cy="5028752"/>
            <a:chOff x="0" y="0"/>
            <a:chExt cx="3962400" cy="6705003"/>
          </a:xfrm>
        </p:grpSpPr>
        <p:sp>
          <p:nvSpPr>
            <p:cNvPr name="Freeform 7" id="7" descr="image.png"/>
            <p:cNvSpPr/>
            <p:nvPr/>
          </p:nvSpPr>
          <p:spPr>
            <a:xfrm flipH="false" flipV="false" rot="0">
              <a:off x="0" y="0"/>
              <a:ext cx="3962400" cy="6704965"/>
            </a:xfrm>
            <a:custGeom>
              <a:avLst/>
              <a:gdLst/>
              <a:ahLst/>
              <a:cxnLst/>
              <a:rect r="r" b="b" t="t" l="l"/>
              <a:pathLst>
                <a:path h="6704965" w="3962400">
                  <a:moveTo>
                    <a:pt x="0" y="0"/>
                  </a:moveTo>
                  <a:lnTo>
                    <a:pt x="3962400" y="0"/>
                  </a:lnTo>
                  <a:lnTo>
                    <a:pt x="3962400" y="6704965"/>
                  </a:lnTo>
                  <a:lnTo>
                    <a:pt x="0" y="6704965"/>
                  </a:lnTo>
                  <a:lnTo>
                    <a:pt x="0" y="0"/>
                  </a:lnTo>
                  <a:close/>
                </a:path>
              </a:pathLst>
            </a:custGeom>
            <a:solidFill>
              <a:srgbClr val="1B2A4A"/>
            </a:solidFill>
          </p:spPr>
        </p:sp>
      </p:grpSp>
      <p:grpSp>
        <p:nvGrpSpPr>
          <p:cNvPr name="Group 8" id="8"/>
          <p:cNvGrpSpPr/>
          <p:nvPr/>
        </p:nvGrpSpPr>
        <p:grpSpPr>
          <a:xfrm rot="0">
            <a:off x="11058525" y="2571750"/>
            <a:ext cx="2971800" cy="5028752"/>
            <a:chOff x="0" y="0"/>
            <a:chExt cx="3962400" cy="6705003"/>
          </a:xfrm>
        </p:grpSpPr>
        <p:sp>
          <p:nvSpPr>
            <p:cNvPr name="Freeform 9" id="9" descr="image.png"/>
            <p:cNvSpPr/>
            <p:nvPr/>
          </p:nvSpPr>
          <p:spPr>
            <a:xfrm flipH="false" flipV="false" rot="0">
              <a:off x="0" y="0"/>
              <a:ext cx="3962400" cy="6704965"/>
            </a:xfrm>
            <a:custGeom>
              <a:avLst/>
              <a:gdLst/>
              <a:ahLst/>
              <a:cxnLst/>
              <a:rect r="r" b="b" t="t" l="l"/>
              <a:pathLst>
                <a:path h="6704965" w="3962400">
                  <a:moveTo>
                    <a:pt x="0" y="0"/>
                  </a:moveTo>
                  <a:lnTo>
                    <a:pt x="3962400" y="0"/>
                  </a:lnTo>
                  <a:lnTo>
                    <a:pt x="3962400" y="6704965"/>
                  </a:lnTo>
                  <a:lnTo>
                    <a:pt x="0" y="6704965"/>
                  </a:lnTo>
                  <a:lnTo>
                    <a:pt x="0" y="0"/>
                  </a:lnTo>
                  <a:close/>
                </a:path>
              </a:pathLst>
            </a:custGeom>
            <a:solidFill>
              <a:srgbClr val="1B2A4A"/>
            </a:solidFill>
          </p:spPr>
        </p:sp>
      </p:grpSp>
      <p:grpSp>
        <p:nvGrpSpPr>
          <p:cNvPr name="Group 10" id="10"/>
          <p:cNvGrpSpPr/>
          <p:nvPr/>
        </p:nvGrpSpPr>
        <p:grpSpPr>
          <a:xfrm rot="0">
            <a:off x="14458950" y="2571750"/>
            <a:ext cx="2971800" cy="5028752"/>
            <a:chOff x="0" y="0"/>
            <a:chExt cx="3962400" cy="6705003"/>
          </a:xfrm>
        </p:grpSpPr>
        <p:sp>
          <p:nvSpPr>
            <p:cNvPr name="Freeform 11" id="11" descr="image.png"/>
            <p:cNvSpPr/>
            <p:nvPr/>
          </p:nvSpPr>
          <p:spPr>
            <a:xfrm flipH="false" flipV="false" rot="0">
              <a:off x="0" y="0"/>
              <a:ext cx="3962400" cy="6704965"/>
            </a:xfrm>
            <a:custGeom>
              <a:avLst/>
              <a:gdLst/>
              <a:ahLst/>
              <a:cxnLst/>
              <a:rect r="r" b="b" t="t" l="l"/>
              <a:pathLst>
                <a:path h="6704965" w="3962400">
                  <a:moveTo>
                    <a:pt x="0" y="0"/>
                  </a:moveTo>
                  <a:lnTo>
                    <a:pt x="3962400" y="0"/>
                  </a:lnTo>
                  <a:lnTo>
                    <a:pt x="3962400" y="6704965"/>
                  </a:lnTo>
                  <a:lnTo>
                    <a:pt x="0" y="6704965"/>
                  </a:lnTo>
                  <a:lnTo>
                    <a:pt x="0" y="0"/>
                  </a:lnTo>
                  <a:close/>
                </a:path>
              </a:pathLst>
            </a:custGeom>
            <a:solidFill>
              <a:srgbClr val="1B2A4A"/>
            </a:solidFill>
          </p:spPr>
        </p:sp>
      </p:grpSp>
      <p:sp>
        <p:nvSpPr>
          <p:cNvPr name="TextBox 12" id="12"/>
          <p:cNvSpPr txBox="true"/>
          <p:nvPr/>
        </p:nvSpPr>
        <p:spPr>
          <a:xfrm rot="0">
            <a:off x="1300162" y="4200525"/>
            <a:ext cx="2190274" cy="771525"/>
          </a:xfrm>
          <a:prstGeom prst="rect">
            <a:avLst/>
          </a:prstGeom>
        </p:spPr>
        <p:txBody>
          <a:bodyPr anchor="t" rtlCol="false" tIns="0" lIns="0" bIns="0" rIns="0">
            <a:spAutoFit/>
          </a:bodyPr>
          <a:lstStyle/>
          <a:p>
            <a:pPr algn="l">
              <a:lnSpc>
                <a:spcPts val="2700"/>
              </a:lnSpc>
            </a:pPr>
            <a:r>
              <a:rPr lang="en-US" sz="2250" b="true">
                <a:solidFill>
                  <a:srgbClr val="F8FAFC"/>
                </a:solidFill>
                <a:latin typeface="Playfair Display Bold"/>
                <a:ea typeface="Playfair Display Bold"/>
                <a:cs typeface="Playfair Display Bold"/>
                <a:sym typeface="Playfair Display Bold"/>
              </a:rPr>
              <a:t>External Oversight</a:t>
            </a:r>
          </a:p>
        </p:txBody>
      </p:sp>
      <p:sp>
        <p:nvSpPr>
          <p:cNvPr name="TextBox 13" id="13"/>
          <p:cNvSpPr txBox="true"/>
          <p:nvPr/>
        </p:nvSpPr>
        <p:spPr>
          <a:xfrm rot="0">
            <a:off x="1300162" y="5119687"/>
            <a:ext cx="2085975" cy="1784985"/>
          </a:xfrm>
          <a:prstGeom prst="rect">
            <a:avLst/>
          </a:prstGeom>
        </p:spPr>
        <p:txBody>
          <a:bodyPr anchor="t" rtlCol="false" tIns="0" lIns="0" bIns="0" rIns="0">
            <a:spAutoFit/>
          </a:bodyPr>
          <a:lstStyle/>
          <a:p>
            <a:pPr algn="ctr">
              <a:lnSpc>
                <a:spcPts val="2880"/>
              </a:lnSpc>
            </a:pPr>
            <a:r>
              <a:rPr lang="en-US" sz="1800">
                <a:solidFill>
                  <a:srgbClr val="CBD5E1"/>
                </a:solidFill>
                <a:latin typeface="Inter Light"/>
                <a:ea typeface="Inter Light"/>
                <a:cs typeface="Inter Light"/>
                <a:sym typeface="Inter Light"/>
              </a:rPr>
              <a:t>Failure by regulatory agencies to recognize underperforming departments.</a:t>
            </a:r>
          </a:p>
        </p:txBody>
      </p:sp>
      <p:sp>
        <p:nvSpPr>
          <p:cNvPr name="TextBox 14" id="14"/>
          <p:cNvSpPr txBox="true"/>
          <p:nvPr/>
        </p:nvSpPr>
        <p:spPr>
          <a:xfrm rot="0">
            <a:off x="4700588" y="4200525"/>
            <a:ext cx="2190274" cy="771525"/>
          </a:xfrm>
          <a:prstGeom prst="rect">
            <a:avLst/>
          </a:prstGeom>
        </p:spPr>
        <p:txBody>
          <a:bodyPr anchor="t" rtlCol="false" tIns="0" lIns="0" bIns="0" rIns="0">
            <a:spAutoFit/>
          </a:bodyPr>
          <a:lstStyle/>
          <a:p>
            <a:pPr algn="l">
              <a:lnSpc>
                <a:spcPts val="2700"/>
              </a:lnSpc>
            </a:pPr>
            <a:r>
              <a:rPr lang="en-US" sz="2250" b="true">
                <a:solidFill>
                  <a:srgbClr val="F8FAFC"/>
                </a:solidFill>
                <a:latin typeface="Playfair Display Bold"/>
                <a:ea typeface="Playfair Display Bold"/>
                <a:cs typeface="Playfair Display Bold"/>
                <a:sym typeface="Playfair Display Bold"/>
              </a:rPr>
              <a:t>Leadership Culture</a:t>
            </a:r>
          </a:p>
        </p:txBody>
      </p:sp>
      <p:sp>
        <p:nvSpPr>
          <p:cNvPr name="TextBox 15" id="15"/>
          <p:cNvSpPr txBox="true"/>
          <p:nvPr/>
        </p:nvSpPr>
        <p:spPr>
          <a:xfrm rot="0">
            <a:off x="4700588" y="5119687"/>
            <a:ext cx="2085975" cy="1423035"/>
          </a:xfrm>
          <a:prstGeom prst="rect">
            <a:avLst/>
          </a:prstGeom>
        </p:spPr>
        <p:txBody>
          <a:bodyPr anchor="t" rtlCol="false" tIns="0" lIns="0" bIns="0" rIns="0">
            <a:spAutoFit/>
          </a:bodyPr>
          <a:lstStyle/>
          <a:p>
            <a:pPr algn="ctr">
              <a:lnSpc>
                <a:spcPts val="2880"/>
              </a:lnSpc>
            </a:pPr>
            <a:r>
              <a:rPr lang="en-US" sz="1800">
                <a:solidFill>
                  <a:srgbClr val="CBD5E1"/>
                </a:solidFill>
                <a:latin typeface="Inter Light"/>
                <a:ea typeface="Inter Light"/>
                <a:cs typeface="Inter Light"/>
                <a:sym typeface="Inter Light"/>
              </a:rPr>
              <a:t>Prioritizing targets over safety and being defensive and dismissive.</a:t>
            </a:r>
          </a:p>
        </p:txBody>
      </p:sp>
      <p:sp>
        <p:nvSpPr>
          <p:cNvPr name="TextBox 16" id="16"/>
          <p:cNvSpPr txBox="true"/>
          <p:nvPr/>
        </p:nvSpPr>
        <p:spPr>
          <a:xfrm rot="0">
            <a:off x="8101012" y="4200525"/>
            <a:ext cx="2190274" cy="385762"/>
          </a:xfrm>
          <a:prstGeom prst="rect">
            <a:avLst/>
          </a:prstGeom>
        </p:spPr>
        <p:txBody>
          <a:bodyPr anchor="t" rtlCol="false" tIns="0" lIns="0" bIns="0" rIns="0">
            <a:spAutoFit/>
          </a:bodyPr>
          <a:lstStyle/>
          <a:p>
            <a:pPr algn="l">
              <a:lnSpc>
                <a:spcPts val="2700"/>
              </a:lnSpc>
            </a:pPr>
            <a:r>
              <a:rPr lang="en-US" sz="2250" b="true">
                <a:solidFill>
                  <a:srgbClr val="F8FAFC"/>
                </a:solidFill>
                <a:latin typeface="Playfair Display Bold"/>
                <a:ea typeface="Playfair Display Bold"/>
                <a:cs typeface="Playfair Display Bold"/>
                <a:sym typeface="Playfair Display Bold"/>
              </a:rPr>
              <a:t>Staffing Levels</a:t>
            </a:r>
          </a:p>
        </p:txBody>
      </p:sp>
      <p:sp>
        <p:nvSpPr>
          <p:cNvPr name="TextBox 17" id="17"/>
          <p:cNvSpPr txBox="true"/>
          <p:nvPr/>
        </p:nvSpPr>
        <p:spPr>
          <a:xfrm rot="0">
            <a:off x="8101012" y="4733925"/>
            <a:ext cx="2085975" cy="1423035"/>
          </a:xfrm>
          <a:prstGeom prst="rect">
            <a:avLst/>
          </a:prstGeom>
        </p:spPr>
        <p:txBody>
          <a:bodyPr anchor="t" rtlCol="false" tIns="0" lIns="0" bIns="0" rIns="0">
            <a:spAutoFit/>
          </a:bodyPr>
          <a:lstStyle/>
          <a:p>
            <a:pPr algn="ctr">
              <a:lnSpc>
                <a:spcPts val="2880"/>
              </a:lnSpc>
            </a:pPr>
            <a:r>
              <a:rPr lang="en-US" sz="1800">
                <a:solidFill>
                  <a:srgbClr val="CBD5E1"/>
                </a:solidFill>
                <a:latin typeface="Inter Light"/>
                <a:ea typeface="Inter Light"/>
                <a:cs typeface="Inter Light"/>
                <a:sym typeface="Inter Light"/>
              </a:rPr>
              <a:t>Long-term understaffing and dependence on locum staff.</a:t>
            </a:r>
          </a:p>
        </p:txBody>
      </p:sp>
      <p:sp>
        <p:nvSpPr>
          <p:cNvPr name="TextBox 18" id="18"/>
          <p:cNvSpPr txBox="true"/>
          <p:nvPr/>
        </p:nvSpPr>
        <p:spPr>
          <a:xfrm rot="0">
            <a:off x="11501438" y="4200525"/>
            <a:ext cx="2190274" cy="385762"/>
          </a:xfrm>
          <a:prstGeom prst="rect">
            <a:avLst/>
          </a:prstGeom>
        </p:spPr>
        <p:txBody>
          <a:bodyPr anchor="t" rtlCol="false" tIns="0" lIns="0" bIns="0" rIns="0">
            <a:spAutoFit/>
          </a:bodyPr>
          <a:lstStyle/>
          <a:p>
            <a:pPr algn="l">
              <a:lnSpc>
                <a:spcPts val="2700"/>
              </a:lnSpc>
            </a:pPr>
            <a:r>
              <a:rPr lang="en-US" sz="2250" b="true">
                <a:solidFill>
                  <a:srgbClr val="F8FAFC"/>
                </a:solidFill>
                <a:latin typeface="Playfair Display Bold"/>
                <a:ea typeface="Playfair Display Bold"/>
                <a:cs typeface="Playfair Display Bold"/>
                <a:sym typeface="Playfair Display Bold"/>
              </a:rPr>
              <a:t>Staff Training</a:t>
            </a:r>
          </a:p>
        </p:txBody>
      </p:sp>
      <p:sp>
        <p:nvSpPr>
          <p:cNvPr name="TextBox 19" id="19"/>
          <p:cNvSpPr txBox="true"/>
          <p:nvPr/>
        </p:nvSpPr>
        <p:spPr>
          <a:xfrm rot="0">
            <a:off x="11501438" y="4733925"/>
            <a:ext cx="2085975" cy="1423035"/>
          </a:xfrm>
          <a:prstGeom prst="rect">
            <a:avLst/>
          </a:prstGeom>
        </p:spPr>
        <p:txBody>
          <a:bodyPr anchor="t" rtlCol="false" tIns="0" lIns="0" bIns="0" rIns="0">
            <a:spAutoFit/>
          </a:bodyPr>
          <a:lstStyle/>
          <a:p>
            <a:pPr algn="ctr">
              <a:lnSpc>
                <a:spcPts val="2880"/>
              </a:lnSpc>
            </a:pPr>
            <a:r>
              <a:rPr lang="en-US" sz="1800">
                <a:solidFill>
                  <a:srgbClr val="CBD5E1"/>
                </a:solidFill>
                <a:latin typeface="Inter Light"/>
                <a:ea typeface="Inter Light"/>
                <a:cs typeface="Inter Light"/>
                <a:sym typeface="Inter Light"/>
              </a:rPr>
              <a:t>Unable to complete mandatory multidisciplinary training programs.</a:t>
            </a:r>
          </a:p>
        </p:txBody>
      </p:sp>
      <p:sp>
        <p:nvSpPr>
          <p:cNvPr name="TextBox 20" id="20"/>
          <p:cNvSpPr txBox="true"/>
          <p:nvPr/>
        </p:nvSpPr>
        <p:spPr>
          <a:xfrm rot="0">
            <a:off x="14901862" y="4200525"/>
            <a:ext cx="2190274" cy="771525"/>
          </a:xfrm>
          <a:prstGeom prst="rect">
            <a:avLst/>
          </a:prstGeom>
        </p:spPr>
        <p:txBody>
          <a:bodyPr anchor="t" rtlCol="false" tIns="0" lIns="0" bIns="0" rIns="0">
            <a:spAutoFit/>
          </a:bodyPr>
          <a:lstStyle/>
          <a:p>
            <a:pPr algn="l">
              <a:lnSpc>
                <a:spcPts val="2700"/>
              </a:lnSpc>
            </a:pPr>
            <a:r>
              <a:rPr lang="en-US" sz="2250" b="true">
                <a:solidFill>
                  <a:srgbClr val="F8FAFC"/>
                </a:solidFill>
                <a:latin typeface="Playfair Display Bold"/>
                <a:ea typeface="Playfair Display Bold"/>
                <a:cs typeface="Playfair Display Bold"/>
                <a:sym typeface="Playfair Display Bold"/>
              </a:rPr>
              <a:t>Escalation Policy</a:t>
            </a:r>
          </a:p>
        </p:txBody>
      </p:sp>
      <p:sp>
        <p:nvSpPr>
          <p:cNvPr name="TextBox 21" id="21"/>
          <p:cNvSpPr txBox="true"/>
          <p:nvPr/>
        </p:nvSpPr>
        <p:spPr>
          <a:xfrm rot="0">
            <a:off x="14901862" y="5119687"/>
            <a:ext cx="2085975" cy="1061085"/>
          </a:xfrm>
          <a:prstGeom prst="rect">
            <a:avLst/>
          </a:prstGeom>
        </p:spPr>
        <p:txBody>
          <a:bodyPr anchor="t" rtlCol="false" tIns="0" lIns="0" bIns="0" rIns="0">
            <a:spAutoFit/>
          </a:bodyPr>
          <a:lstStyle/>
          <a:p>
            <a:pPr algn="ctr">
              <a:lnSpc>
                <a:spcPts val="2880"/>
              </a:lnSpc>
            </a:pPr>
            <a:r>
              <a:rPr lang="en-US" sz="1800">
                <a:solidFill>
                  <a:srgbClr val="CBD5E1"/>
                </a:solidFill>
                <a:latin typeface="Inter Light"/>
                <a:ea typeface="Inter Light"/>
                <a:cs typeface="Inter Light"/>
                <a:sym typeface="Inter Light"/>
              </a:rPr>
              <a:t>Toxic hierarchy that prevents raising of clinical issues.</a:t>
            </a:r>
          </a:p>
        </p:txBody>
      </p:sp>
      <p:grpSp>
        <p:nvGrpSpPr>
          <p:cNvPr name="Group 22" id="22"/>
          <p:cNvGrpSpPr/>
          <p:nvPr/>
        </p:nvGrpSpPr>
        <p:grpSpPr>
          <a:xfrm rot="0">
            <a:off x="1300162" y="3214688"/>
            <a:ext cx="642938" cy="571500"/>
            <a:chOff x="0" y="0"/>
            <a:chExt cx="857250" cy="762000"/>
          </a:xfrm>
        </p:grpSpPr>
        <p:sp>
          <p:nvSpPr>
            <p:cNvPr name="Freeform 23" id="23" descr="image.png"/>
            <p:cNvSpPr/>
            <p:nvPr/>
          </p:nvSpPr>
          <p:spPr>
            <a:xfrm flipH="false" flipV="false" rot="0">
              <a:off x="0" y="0"/>
              <a:ext cx="857250" cy="762000"/>
            </a:xfrm>
            <a:custGeom>
              <a:avLst/>
              <a:gdLst/>
              <a:ahLst/>
              <a:cxnLst/>
              <a:rect r="r" b="b" t="t" l="l"/>
              <a:pathLst>
                <a:path h="762000" w="857250">
                  <a:moveTo>
                    <a:pt x="0" y="0"/>
                  </a:moveTo>
                  <a:lnTo>
                    <a:pt x="857250" y="0"/>
                  </a:lnTo>
                  <a:lnTo>
                    <a:pt x="857250" y="762000"/>
                  </a:lnTo>
                  <a:lnTo>
                    <a:pt x="0" y="762000"/>
                  </a:lnTo>
                  <a:lnTo>
                    <a:pt x="0" y="0"/>
                  </a:lnTo>
                  <a:close/>
                </a:path>
              </a:pathLst>
            </a:custGeom>
            <a:blipFill>
              <a:blip r:embed="rId3"/>
              <a:stretch>
                <a:fillRect l="0" t="0" r="0" b="0"/>
              </a:stretch>
            </a:blipFill>
          </p:spPr>
        </p:sp>
      </p:grpSp>
      <p:grpSp>
        <p:nvGrpSpPr>
          <p:cNvPr name="Group 24" id="24"/>
          <p:cNvGrpSpPr/>
          <p:nvPr/>
        </p:nvGrpSpPr>
        <p:grpSpPr>
          <a:xfrm rot="0">
            <a:off x="4700588" y="3214688"/>
            <a:ext cx="642938" cy="571500"/>
            <a:chOff x="0" y="0"/>
            <a:chExt cx="857250" cy="762000"/>
          </a:xfrm>
        </p:grpSpPr>
        <p:sp>
          <p:nvSpPr>
            <p:cNvPr name="Freeform 25" id="25" descr="image.png"/>
            <p:cNvSpPr/>
            <p:nvPr/>
          </p:nvSpPr>
          <p:spPr>
            <a:xfrm flipH="false" flipV="false" rot="0">
              <a:off x="0" y="0"/>
              <a:ext cx="857250" cy="762000"/>
            </a:xfrm>
            <a:custGeom>
              <a:avLst/>
              <a:gdLst/>
              <a:ahLst/>
              <a:cxnLst/>
              <a:rect r="r" b="b" t="t" l="l"/>
              <a:pathLst>
                <a:path h="762000" w="857250">
                  <a:moveTo>
                    <a:pt x="0" y="0"/>
                  </a:moveTo>
                  <a:lnTo>
                    <a:pt x="857250" y="0"/>
                  </a:lnTo>
                  <a:lnTo>
                    <a:pt x="857250" y="762000"/>
                  </a:lnTo>
                  <a:lnTo>
                    <a:pt x="0" y="762000"/>
                  </a:lnTo>
                  <a:lnTo>
                    <a:pt x="0" y="0"/>
                  </a:lnTo>
                  <a:close/>
                </a:path>
              </a:pathLst>
            </a:custGeom>
            <a:blipFill>
              <a:blip r:embed="rId4"/>
              <a:stretch>
                <a:fillRect l="-1111" t="0" r="-1111" b="0"/>
              </a:stretch>
            </a:blipFill>
          </p:spPr>
        </p:sp>
      </p:grpSp>
      <p:grpSp>
        <p:nvGrpSpPr>
          <p:cNvPr name="Group 26" id="26"/>
          <p:cNvGrpSpPr/>
          <p:nvPr/>
        </p:nvGrpSpPr>
        <p:grpSpPr>
          <a:xfrm rot="0">
            <a:off x="8101012" y="3214688"/>
            <a:ext cx="714375" cy="571500"/>
            <a:chOff x="0" y="0"/>
            <a:chExt cx="952500" cy="762000"/>
          </a:xfrm>
        </p:grpSpPr>
        <p:sp>
          <p:nvSpPr>
            <p:cNvPr name="Freeform 27" id="27" descr="image.png"/>
            <p:cNvSpPr/>
            <p:nvPr/>
          </p:nvSpPr>
          <p:spPr>
            <a:xfrm flipH="false" flipV="false" rot="0">
              <a:off x="0" y="0"/>
              <a:ext cx="952500" cy="762000"/>
            </a:xfrm>
            <a:custGeom>
              <a:avLst/>
              <a:gdLst/>
              <a:ahLst/>
              <a:cxnLst/>
              <a:rect r="r" b="b" t="t" l="l"/>
              <a:pathLst>
                <a:path h="762000" w="952500">
                  <a:moveTo>
                    <a:pt x="0" y="0"/>
                  </a:moveTo>
                  <a:lnTo>
                    <a:pt x="952500" y="0"/>
                  </a:lnTo>
                  <a:lnTo>
                    <a:pt x="952500" y="762000"/>
                  </a:lnTo>
                  <a:lnTo>
                    <a:pt x="0" y="762000"/>
                  </a:lnTo>
                  <a:lnTo>
                    <a:pt x="0" y="0"/>
                  </a:lnTo>
                  <a:close/>
                </a:path>
              </a:pathLst>
            </a:custGeom>
            <a:blipFill>
              <a:blip r:embed="rId5"/>
              <a:stretch>
                <a:fillRect l="-1000" t="0" r="-1000" b="0"/>
              </a:stretch>
            </a:blipFill>
          </p:spPr>
        </p:sp>
      </p:grpSp>
      <p:grpSp>
        <p:nvGrpSpPr>
          <p:cNvPr name="Group 28" id="28"/>
          <p:cNvGrpSpPr/>
          <p:nvPr/>
        </p:nvGrpSpPr>
        <p:grpSpPr>
          <a:xfrm rot="0">
            <a:off x="11501438" y="3214688"/>
            <a:ext cx="500062" cy="571500"/>
            <a:chOff x="0" y="0"/>
            <a:chExt cx="666750" cy="762000"/>
          </a:xfrm>
        </p:grpSpPr>
        <p:sp>
          <p:nvSpPr>
            <p:cNvPr name="Freeform 29" id="29" descr="image.png"/>
            <p:cNvSpPr/>
            <p:nvPr/>
          </p:nvSpPr>
          <p:spPr>
            <a:xfrm flipH="false" flipV="false" rot="0">
              <a:off x="0" y="0"/>
              <a:ext cx="666750" cy="762000"/>
            </a:xfrm>
            <a:custGeom>
              <a:avLst/>
              <a:gdLst/>
              <a:ahLst/>
              <a:cxnLst/>
              <a:rect r="r" b="b" t="t" l="l"/>
              <a:pathLst>
                <a:path h="762000" w="666750">
                  <a:moveTo>
                    <a:pt x="0" y="0"/>
                  </a:moveTo>
                  <a:lnTo>
                    <a:pt x="666750" y="0"/>
                  </a:lnTo>
                  <a:lnTo>
                    <a:pt x="666750" y="762000"/>
                  </a:lnTo>
                  <a:lnTo>
                    <a:pt x="0" y="762000"/>
                  </a:lnTo>
                  <a:lnTo>
                    <a:pt x="0" y="0"/>
                  </a:lnTo>
                  <a:close/>
                </a:path>
              </a:pathLst>
            </a:custGeom>
            <a:blipFill>
              <a:blip r:embed="rId6"/>
              <a:stretch>
                <a:fillRect l="-1428" t="0" r="-1428" b="0"/>
              </a:stretch>
            </a:blipFill>
          </p:spPr>
        </p:sp>
      </p:grpSp>
      <p:grpSp>
        <p:nvGrpSpPr>
          <p:cNvPr name="Group 30" id="30"/>
          <p:cNvGrpSpPr/>
          <p:nvPr/>
        </p:nvGrpSpPr>
        <p:grpSpPr>
          <a:xfrm rot="0">
            <a:off x="14901862" y="3214688"/>
            <a:ext cx="571500" cy="571500"/>
            <a:chOff x="0" y="0"/>
            <a:chExt cx="762000" cy="762000"/>
          </a:xfrm>
        </p:grpSpPr>
        <p:sp>
          <p:nvSpPr>
            <p:cNvPr name="Freeform 31" id="31" descr="image.png"/>
            <p:cNvSpPr/>
            <p:nvPr/>
          </p:nvSpPr>
          <p:spPr>
            <a:xfrm flipH="false" flipV="false" rot="0">
              <a:off x="0" y="0"/>
              <a:ext cx="762000" cy="762000"/>
            </a:xfrm>
            <a:custGeom>
              <a:avLst/>
              <a:gdLst/>
              <a:ahLst/>
              <a:cxnLst/>
              <a:rect r="r" b="b" t="t" l="l"/>
              <a:pathLst>
                <a:path h="762000" w="762000">
                  <a:moveTo>
                    <a:pt x="0" y="0"/>
                  </a:moveTo>
                  <a:lnTo>
                    <a:pt x="762000" y="0"/>
                  </a:lnTo>
                  <a:lnTo>
                    <a:pt x="762000" y="762000"/>
                  </a:lnTo>
                  <a:lnTo>
                    <a:pt x="0" y="762000"/>
                  </a:lnTo>
                  <a:lnTo>
                    <a:pt x="0" y="0"/>
                  </a:lnTo>
                  <a:close/>
                </a:path>
              </a:pathLst>
            </a:custGeom>
            <a:blipFill>
              <a:blip r:embed="rId7"/>
              <a:stretch>
                <a:fillRect l="-1250" t="0" r="-1250" b="0"/>
              </a:stretch>
            </a:blipFill>
          </p:spPr>
        </p:sp>
      </p:grpSp>
      <p:sp>
        <p:nvSpPr>
          <p:cNvPr name="TextBox 32" id="32"/>
          <p:cNvSpPr txBox="true"/>
          <p:nvPr/>
        </p:nvSpPr>
        <p:spPr>
          <a:xfrm rot="0">
            <a:off x="8458200" y="7724327"/>
            <a:ext cx="9398677" cy="506730"/>
          </a:xfrm>
          <a:prstGeom prst="rect">
            <a:avLst/>
          </a:prstGeom>
        </p:spPr>
        <p:txBody>
          <a:bodyPr anchor="t" rtlCol="false" tIns="0" lIns="0" bIns="0" rIns="0">
            <a:spAutoFit/>
          </a:bodyPr>
          <a:lstStyle/>
          <a:p>
            <a:pPr algn="l">
              <a:lnSpc>
                <a:spcPts val="4050"/>
              </a:lnSpc>
            </a:pPr>
            <a:r>
              <a:rPr lang="en-US" sz="2700">
                <a:solidFill>
                  <a:srgbClr val="22242A"/>
                </a:solidFill>
                <a:latin typeface="Arial"/>
                <a:ea typeface="Arial"/>
                <a:cs typeface="Arial"/>
                <a:sym typeface="Arial"/>
              </a:rPr>
              <a:t>(Reason, 2000, Ockenden, 2022 and Wiegmann et al., 2022).</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822960" y="548640"/>
            <a:ext cx="16596360" cy="960120"/>
            <a:chOff x="0" y="0"/>
            <a:chExt cx="22128480" cy="1280160"/>
          </a:xfrm>
        </p:grpSpPr>
        <p:sp>
          <p:nvSpPr>
            <p:cNvPr name="Freeform 3" id="3"/>
            <p:cNvSpPr/>
            <p:nvPr/>
          </p:nvSpPr>
          <p:spPr>
            <a:xfrm flipH="false" flipV="false" rot="0">
              <a:off x="0" y="0"/>
              <a:ext cx="22128480" cy="1280160"/>
            </a:xfrm>
            <a:custGeom>
              <a:avLst/>
              <a:gdLst/>
              <a:ahLst/>
              <a:cxnLst/>
              <a:rect r="r" b="b" t="t" l="l"/>
              <a:pathLst>
                <a:path h="1280160" w="22128480">
                  <a:moveTo>
                    <a:pt x="0" y="0"/>
                  </a:moveTo>
                  <a:lnTo>
                    <a:pt x="22128480" y="0"/>
                  </a:lnTo>
                  <a:lnTo>
                    <a:pt x="22128480" y="1280160"/>
                  </a:lnTo>
                  <a:lnTo>
                    <a:pt x="0" y="1280160"/>
                  </a:lnTo>
                  <a:close/>
                </a:path>
              </a:pathLst>
            </a:custGeom>
            <a:blipFill>
              <a:blip r:embed="rId3">
                <a:alphaModFix amt="0"/>
              </a:blip>
              <a:stretch>
                <a:fillRect l="0" t="-286812" r="0" b="-286812"/>
              </a:stretch>
            </a:blipFill>
          </p:spPr>
        </p:sp>
        <p:sp>
          <p:nvSpPr>
            <p:cNvPr name="TextBox 4" id="4"/>
            <p:cNvSpPr txBox="true"/>
            <p:nvPr/>
          </p:nvSpPr>
          <p:spPr>
            <a:xfrm>
              <a:off x="0" y="-19050"/>
              <a:ext cx="22128480" cy="1299210"/>
            </a:xfrm>
            <a:prstGeom prst="rect">
              <a:avLst/>
            </a:prstGeom>
          </p:spPr>
          <p:txBody>
            <a:bodyPr anchor="ctr" rtlCol="false" tIns="0" lIns="0" bIns="0" rIns="0"/>
            <a:lstStyle/>
            <a:p>
              <a:pPr algn="l">
                <a:lnSpc>
                  <a:spcPts val="5759"/>
                </a:lnSpc>
              </a:pPr>
              <a:r>
                <a:rPr lang="en-US" sz="4800" b="true">
                  <a:solidFill>
                    <a:srgbClr val="1B2A4A"/>
                  </a:solidFill>
                  <a:latin typeface="Arial Bold"/>
                  <a:ea typeface="Arial Bold"/>
                  <a:cs typeface="Arial Bold"/>
                  <a:sym typeface="Arial Bold"/>
                </a:rPr>
                <a:t>Root Cause Analysis with the Fishbone Diagram</a:t>
              </a:r>
            </a:p>
          </p:txBody>
        </p:sp>
      </p:grpSp>
      <p:grpSp>
        <p:nvGrpSpPr>
          <p:cNvPr name="Group 5" id="5"/>
          <p:cNvGrpSpPr/>
          <p:nvPr/>
        </p:nvGrpSpPr>
        <p:grpSpPr>
          <a:xfrm rot="0">
            <a:off x="822960" y="1440180"/>
            <a:ext cx="16596360" cy="617220"/>
            <a:chOff x="0" y="0"/>
            <a:chExt cx="22128480" cy="822960"/>
          </a:xfrm>
        </p:grpSpPr>
        <p:sp>
          <p:nvSpPr>
            <p:cNvPr name="Freeform 6" id="6"/>
            <p:cNvSpPr/>
            <p:nvPr/>
          </p:nvSpPr>
          <p:spPr>
            <a:xfrm flipH="false" flipV="false" rot="0">
              <a:off x="0" y="0"/>
              <a:ext cx="22128480" cy="822960"/>
            </a:xfrm>
            <a:custGeom>
              <a:avLst/>
              <a:gdLst/>
              <a:ahLst/>
              <a:cxnLst/>
              <a:rect r="r" b="b" t="t" l="l"/>
              <a:pathLst>
                <a:path h="822960" w="22128480">
                  <a:moveTo>
                    <a:pt x="0" y="0"/>
                  </a:moveTo>
                  <a:lnTo>
                    <a:pt x="22128480" y="0"/>
                  </a:lnTo>
                  <a:lnTo>
                    <a:pt x="22128480" y="822960"/>
                  </a:lnTo>
                  <a:lnTo>
                    <a:pt x="0" y="822960"/>
                  </a:lnTo>
                  <a:close/>
                </a:path>
              </a:pathLst>
            </a:custGeom>
            <a:blipFill>
              <a:blip r:embed="rId3">
                <a:alphaModFix amt="0"/>
              </a:blip>
              <a:stretch>
                <a:fillRect l="0" t="-473931" r="0" b="-473931"/>
              </a:stretch>
            </a:blipFill>
          </p:spPr>
        </p:sp>
        <p:sp>
          <p:nvSpPr>
            <p:cNvPr name="TextBox 7" id="7"/>
            <p:cNvSpPr txBox="true"/>
            <p:nvPr/>
          </p:nvSpPr>
          <p:spPr>
            <a:xfrm>
              <a:off x="0" y="-19050"/>
              <a:ext cx="22128480" cy="842010"/>
            </a:xfrm>
            <a:prstGeom prst="rect">
              <a:avLst/>
            </a:prstGeom>
          </p:spPr>
          <p:txBody>
            <a:bodyPr anchor="ctr" rtlCol="false" tIns="0" lIns="0" bIns="0" rIns="0"/>
            <a:lstStyle/>
            <a:p>
              <a:pPr algn="l">
                <a:lnSpc>
                  <a:spcPts val="3240"/>
                </a:lnSpc>
              </a:pPr>
              <a:r>
                <a:rPr lang="en-US" sz="2700" i="true">
                  <a:solidFill>
                    <a:srgbClr val="5C6B7A"/>
                  </a:solidFill>
                  <a:latin typeface="Arial Italics"/>
                  <a:ea typeface="Arial Italics"/>
                  <a:cs typeface="Arial Italics"/>
                  <a:sym typeface="Arial Italics"/>
                </a:rPr>
                <a:t>Categorising contributing factors behind the SaTH maternity failures</a:t>
              </a:r>
            </a:p>
          </p:txBody>
        </p:sp>
      </p:grpSp>
      <p:grpSp>
        <p:nvGrpSpPr>
          <p:cNvPr name="Group 8" id="8"/>
          <p:cNvGrpSpPr/>
          <p:nvPr/>
        </p:nvGrpSpPr>
        <p:grpSpPr>
          <a:xfrm rot="0">
            <a:off x="1754505" y="5732145"/>
            <a:ext cx="13773150" cy="57150"/>
            <a:chOff x="0" y="0"/>
            <a:chExt cx="18364200" cy="76200"/>
          </a:xfrm>
        </p:grpSpPr>
        <p:sp>
          <p:nvSpPr>
            <p:cNvPr name="Freeform 9" id="9"/>
            <p:cNvSpPr/>
            <p:nvPr/>
          </p:nvSpPr>
          <p:spPr>
            <a:xfrm flipH="false" flipV="false" rot="0">
              <a:off x="0" y="0"/>
              <a:ext cx="18364200" cy="76200"/>
            </a:xfrm>
            <a:custGeom>
              <a:avLst/>
              <a:gdLst/>
              <a:ahLst/>
              <a:cxnLst/>
              <a:rect r="r" b="b" t="t" l="l"/>
              <a:pathLst>
                <a:path h="76200" w="18364200">
                  <a:moveTo>
                    <a:pt x="0" y="0"/>
                  </a:moveTo>
                  <a:lnTo>
                    <a:pt x="18364200" y="76200"/>
                  </a:lnTo>
                </a:path>
              </a:pathLst>
            </a:custGeom>
            <a:blipFill>
              <a:blip r:embed="rId3">
                <a:alphaModFix amt="0"/>
              </a:blip>
              <a:stretch>
                <a:fillRect l="0" t="-4645894" r="0" b="-4645894"/>
              </a:stretch>
            </a:blipFill>
            <a:ln w="57150" cap="sq">
              <a:solidFill>
                <a:srgbClr val="1B2A4A"/>
              </a:solidFill>
              <a:prstDash val="solid"/>
              <a:miter/>
            </a:ln>
          </p:spPr>
        </p:sp>
      </p:grpSp>
      <p:grpSp>
        <p:nvGrpSpPr>
          <p:cNvPr name="Group 10" id="10"/>
          <p:cNvGrpSpPr/>
          <p:nvPr/>
        </p:nvGrpSpPr>
        <p:grpSpPr>
          <a:xfrm rot="0">
            <a:off x="15567660" y="5074920"/>
            <a:ext cx="2194560" cy="1371600"/>
            <a:chOff x="0" y="0"/>
            <a:chExt cx="2926080" cy="1828800"/>
          </a:xfrm>
        </p:grpSpPr>
        <p:sp>
          <p:nvSpPr>
            <p:cNvPr name="Freeform 11" id="11"/>
            <p:cNvSpPr/>
            <p:nvPr/>
          </p:nvSpPr>
          <p:spPr>
            <a:xfrm flipH="false" flipV="false" rot="0">
              <a:off x="0" y="0"/>
              <a:ext cx="2926080" cy="1828800"/>
            </a:xfrm>
            <a:custGeom>
              <a:avLst/>
              <a:gdLst/>
              <a:ahLst/>
              <a:cxnLst/>
              <a:rect r="r" b="b" t="t" l="l"/>
              <a:pathLst>
                <a:path h="1828800" w="2926080">
                  <a:moveTo>
                    <a:pt x="0" y="146304"/>
                  </a:moveTo>
                  <a:cubicBezTo>
                    <a:pt x="0" y="65532"/>
                    <a:pt x="65532" y="0"/>
                    <a:pt x="146304" y="0"/>
                  </a:cubicBezTo>
                  <a:lnTo>
                    <a:pt x="2779776" y="0"/>
                  </a:lnTo>
                  <a:cubicBezTo>
                    <a:pt x="2860548" y="0"/>
                    <a:pt x="2926080" y="65532"/>
                    <a:pt x="2926080" y="146304"/>
                  </a:cubicBezTo>
                  <a:lnTo>
                    <a:pt x="2926080" y="1682496"/>
                  </a:lnTo>
                  <a:cubicBezTo>
                    <a:pt x="2926080" y="1763268"/>
                    <a:pt x="2860548" y="1828800"/>
                    <a:pt x="2779776" y="1828800"/>
                  </a:cubicBezTo>
                  <a:lnTo>
                    <a:pt x="146304" y="1828800"/>
                  </a:lnTo>
                  <a:cubicBezTo>
                    <a:pt x="65532" y="1828800"/>
                    <a:pt x="0" y="1763268"/>
                    <a:pt x="0" y="1682496"/>
                  </a:cubicBezTo>
                  <a:close/>
                </a:path>
              </a:pathLst>
            </a:custGeom>
            <a:solidFill>
              <a:srgbClr val="1B2A4A"/>
            </a:solidFill>
          </p:spPr>
        </p:sp>
      </p:grpSp>
      <p:grpSp>
        <p:nvGrpSpPr>
          <p:cNvPr name="Group 12" id="12"/>
          <p:cNvGrpSpPr/>
          <p:nvPr/>
        </p:nvGrpSpPr>
        <p:grpSpPr>
          <a:xfrm rot="0">
            <a:off x="15567660" y="5074920"/>
            <a:ext cx="2194560" cy="1371600"/>
            <a:chOff x="0" y="0"/>
            <a:chExt cx="2926080" cy="1828800"/>
          </a:xfrm>
        </p:grpSpPr>
        <p:sp>
          <p:nvSpPr>
            <p:cNvPr name="Freeform 13" id="13"/>
            <p:cNvSpPr/>
            <p:nvPr/>
          </p:nvSpPr>
          <p:spPr>
            <a:xfrm flipH="false" flipV="false" rot="0">
              <a:off x="0" y="0"/>
              <a:ext cx="2926080" cy="1828800"/>
            </a:xfrm>
            <a:custGeom>
              <a:avLst/>
              <a:gdLst/>
              <a:ahLst/>
              <a:cxnLst/>
              <a:rect r="r" b="b" t="t" l="l"/>
              <a:pathLst>
                <a:path h="1828800" w="2926080">
                  <a:moveTo>
                    <a:pt x="0" y="0"/>
                  </a:moveTo>
                  <a:lnTo>
                    <a:pt x="2926080" y="0"/>
                  </a:lnTo>
                  <a:lnTo>
                    <a:pt x="2926080" y="1828800"/>
                  </a:lnTo>
                  <a:lnTo>
                    <a:pt x="0" y="1828800"/>
                  </a:lnTo>
                  <a:close/>
                </a:path>
              </a:pathLst>
            </a:custGeom>
            <a:blipFill>
              <a:blip r:embed="rId3">
                <a:alphaModFix amt="0"/>
              </a:blip>
              <a:stretch>
                <a:fillRect l="-30189" t="0" r="-30189" b="0"/>
              </a:stretch>
            </a:blipFill>
          </p:spPr>
        </p:sp>
        <p:sp>
          <p:nvSpPr>
            <p:cNvPr name="TextBox 14" id="14"/>
            <p:cNvSpPr txBox="true"/>
            <p:nvPr/>
          </p:nvSpPr>
          <p:spPr>
            <a:xfrm>
              <a:off x="0" y="-9525"/>
              <a:ext cx="2926080" cy="1838325"/>
            </a:xfrm>
            <a:prstGeom prst="rect">
              <a:avLst/>
            </a:prstGeom>
          </p:spPr>
          <p:txBody>
            <a:bodyPr anchor="ctr" rtlCol="false" tIns="0" lIns="0" bIns="0" rIns="0"/>
            <a:lstStyle/>
            <a:p>
              <a:pPr algn="ctr">
                <a:lnSpc>
                  <a:spcPts val="2520"/>
                </a:lnSpc>
              </a:pPr>
              <a:r>
                <a:rPr lang="en-US" sz="2100" b="true">
                  <a:solidFill>
                    <a:srgbClr val="FFFFFF"/>
                  </a:solidFill>
                  <a:latin typeface="Arial Bold"/>
                  <a:ea typeface="Arial Bold"/>
                  <a:cs typeface="Arial Bold"/>
                  <a:sym typeface="Arial Bold"/>
                </a:rPr>
                <a:t>Preventable</a:t>
              </a:r>
            </a:p>
            <a:p>
              <a:pPr algn="ctr">
                <a:lnSpc>
                  <a:spcPts val="2520"/>
                </a:lnSpc>
              </a:pPr>
              <a:r>
                <a:rPr lang="en-US" sz="2100" b="true">
                  <a:solidFill>
                    <a:srgbClr val="FFFFFF"/>
                  </a:solidFill>
                  <a:latin typeface="Arial Bold"/>
                  <a:ea typeface="Arial Bold"/>
                  <a:cs typeface="Arial Bold"/>
                  <a:sym typeface="Arial Bold"/>
                </a:rPr>
                <a:t>Harm</a:t>
              </a:r>
            </a:p>
          </p:txBody>
        </p:sp>
      </p:grpSp>
      <p:grpSp>
        <p:nvGrpSpPr>
          <p:cNvPr name="Group 15" id="15"/>
          <p:cNvGrpSpPr/>
          <p:nvPr/>
        </p:nvGrpSpPr>
        <p:grpSpPr>
          <a:xfrm rot="0">
            <a:off x="3542347" y="4365308"/>
            <a:ext cx="1556385" cy="1419225"/>
            <a:chOff x="0" y="0"/>
            <a:chExt cx="2075180" cy="1892300"/>
          </a:xfrm>
        </p:grpSpPr>
        <p:sp>
          <p:nvSpPr>
            <p:cNvPr name="Freeform 16" id="16"/>
            <p:cNvSpPr/>
            <p:nvPr/>
          </p:nvSpPr>
          <p:spPr>
            <a:xfrm flipH="false" flipV="false" rot="0">
              <a:off x="0" y="0"/>
              <a:ext cx="2075180" cy="1892300"/>
            </a:xfrm>
            <a:custGeom>
              <a:avLst/>
              <a:gdLst/>
              <a:ahLst/>
              <a:cxnLst/>
              <a:rect r="r" b="b" t="t" l="l"/>
              <a:pathLst>
                <a:path h="1892300" w="2075180">
                  <a:moveTo>
                    <a:pt x="0" y="0"/>
                  </a:moveTo>
                  <a:lnTo>
                    <a:pt x="2075180" y="1892300"/>
                  </a:lnTo>
                </a:path>
              </a:pathLst>
            </a:custGeom>
            <a:blipFill>
              <a:blip r:embed="rId3">
                <a:alphaModFix amt="0"/>
              </a:blip>
              <a:stretch>
                <a:fillRect l="-66996" t="0" r="-66996" b="0"/>
              </a:stretch>
            </a:blipFill>
            <a:ln w="47625" cap="sq">
              <a:solidFill>
                <a:srgbClr val="D9A441"/>
              </a:solidFill>
              <a:prstDash val="solid"/>
              <a:miter/>
            </a:ln>
          </p:spPr>
        </p:sp>
      </p:grpSp>
      <p:grpSp>
        <p:nvGrpSpPr>
          <p:cNvPr name="Group 17" id="17"/>
          <p:cNvGrpSpPr/>
          <p:nvPr/>
        </p:nvGrpSpPr>
        <p:grpSpPr>
          <a:xfrm rot="0">
            <a:off x="3086100" y="3703320"/>
            <a:ext cx="2606040" cy="685800"/>
            <a:chOff x="0" y="0"/>
            <a:chExt cx="3474720" cy="914400"/>
          </a:xfrm>
        </p:grpSpPr>
        <p:sp>
          <p:nvSpPr>
            <p:cNvPr name="Freeform 18" id="18"/>
            <p:cNvSpPr/>
            <p:nvPr/>
          </p:nvSpPr>
          <p:spPr>
            <a:xfrm flipH="false" flipV="false" rot="0">
              <a:off x="0" y="0"/>
              <a:ext cx="3474720" cy="914400"/>
            </a:xfrm>
            <a:custGeom>
              <a:avLst/>
              <a:gdLst/>
              <a:ahLst/>
              <a:cxnLst/>
              <a:rect r="r" b="b" t="t" l="l"/>
              <a:pathLst>
                <a:path h="914400" w="3474720">
                  <a:moveTo>
                    <a:pt x="0" y="109728"/>
                  </a:moveTo>
                  <a:cubicBezTo>
                    <a:pt x="0" y="49149"/>
                    <a:pt x="49149" y="0"/>
                    <a:pt x="109728" y="0"/>
                  </a:cubicBezTo>
                  <a:lnTo>
                    <a:pt x="3364992" y="0"/>
                  </a:lnTo>
                  <a:cubicBezTo>
                    <a:pt x="3425571" y="0"/>
                    <a:pt x="3474720" y="49149"/>
                    <a:pt x="3474720" y="109728"/>
                  </a:cubicBezTo>
                  <a:lnTo>
                    <a:pt x="3474720" y="804672"/>
                  </a:lnTo>
                  <a:cubicBezTo>
                    <a:pt x="3474720" y="865251"/>
                    <a:pt x="3425571" y="914400"/>
                    <a:pt x="3364992" y="914400"/>
                  </a:cubicBezTo>
                  <a:lnTo>
                    <a:pt x="109728" y="914400"/>
                  </a:lnTo>
                  <a:cubicBezTo>
                    <a:pt x="49149" y="914400"/>
                    <a:pt x="0" y="865251"/>
                    <a:pt x="0" y="804672"/>
                  </a:cubicBezTo>
                  <a:close/>
                </a:path>
              </a:pathLst>
            </a:custGeom>
            <a:solidFill>
              <a:srgbClr val="1B2A4A"/>
            </a:solidFill>
          </p:spPr>
        </p:sp>
      </p:grpSp>
      <p:grpSp>
        <p:nvGrpSpPr>
          <p:cNvPr name="Group 19" id="19"/>
          <p:cNvGrpSpPr/>
          <p:nvPr/>
        </p:nvGrpSpPr>
        <p:grpSpPr>
          <a:xfrm rot="0">
            <a:off x="3086100" y="3703320"/>
            <a:ext cx="2606040" cy="685800"/>
            <a:chOff x="0" y="0"/>
            <a:chExt cx="3474720" cy="914400"/>
          </a:xfrm>
        </p:grpSpPr>
        <p:sp>
          <p:nvSpPr>
            <p:cNvPr name="Freeform 20" id="20"/>
            <p:cNvSpPr/>
            <p:nvPr/>
          </p:nvSpPr>
          <p:spPr>
            <a:xfrm flipH="false" flipV="false" rot="0">
              <a:off x="0" y="0"/>
              <a:ext cx="3474720" cy="914400"/>
            </a:xfrm>
            <a:custGeom>
              <a:avLst/>
              <a:gdLst/>
              <a:ahLst/>
              <a:cxnLst/>
              <a:rect r="r" b="b" t="t" l="l"/>
              <a:pathLst>
                <a:path h="914400" w="3474720">
                  <a:moveTo>
                    <a:pt x="0" y="0"/>
                  </a:moveTo>
                  <a:lnTo>
                    <a:pt x="3474720" y="0"/>
                  </a:lnTo>
                  <a:lnTo>
                    <a:pt x="3474720" y="914400"/>
                  </a:lnTo>
                  <a:lnTo>
                    <a:pt x="0" y="914400"/>
                  </a:lnTo>
                  <a:close/>
                </a:path>
              </a:pathLst>
            </a:custGeom>
            <a:blipFill>
              <a:blip r:embed="rId3">
                <a:alphaModFix amt="0"/>
              </a:blip>
              <a:stretch>
                <a:fillRect l="0" t="-24043" r="0" b="-24043"/>
              </a:stretch>
            </a:blipFill>
          </p:spPr>
        </p:sp>
        <p:sp>
          <p:nvSpPr>
            <p:cNvPr name="TextBox 21" id="21"/>
            <p:cNvSpPr txBox="true"/>
            <p:nvPr/>
          </p:nvSpPr>
          <p:spPr>
            <a:xfrm>
              <a:off x="0" y="-9525"/>
              <a:ext cx="3474720" cy="923925"/>
            </a:xfrm>
            <a:prstGeom prst="rect">
              <a:avLst/>
            </a:prstGeom>
          </p:spPr>
          <p:txBody>
            <a:bodyPr anchor="ctr" rtlCol="false" tIns="0" lIns="0" bIns="0" rIns="0"/>
            <a:lstStyle/>
            <a:p>
              <a:pPr algn="ctr">
                <a:lnSpc>
                  <a:spcPts val="2879"/>
                </a:lnSpc>
              </a:pPr>
              <a:r>
                <a:rPr lang="en-US" sz="2400" b="true">
                  <a:solidFill>
                    <a:srgbClr val="FFFFFF"/>
                  </a:solidFill>
                  <a:latin typeface="Arial Bold"/>
                  <a:ea typeface="Arial Bold"/>
                  <a:cs typeface="Arial Bold"/>
                  <a:sym typeface="Arial Bold"/>
                </a:rPr>
                <a:t>People</a:t>
              </a:r>
            </a:p>
          </p:txBody>
        </p:sp>
      </p:grpSp>
      <p:grpSp>
        <p:nvGrpSpPr>
          <p:cNvPr name="Group 22" id="22"/>
          <p:cNvGrpSpPr/>
          <p:nvPr/>
        </p:nvGrpSpPr>
        <p:grpSpPr>
          <a:xfrm rot="0">
            <a:off x="2811780" y="2674620"/>
            <a:ext cx="3154680" cy="891540"/>
            <a:chOff x="0" y="0"/>
            <a:chExt cx="4206240" cy="1188720"/>
          </a:xfrm>
        </p:grpSpPr>
        <p:sp>
          <p:nvSpPr>
            <p:cNvPr name="Freeform 23" id="23"/>
            <p:cNvSpPr/>
            <p:nvPr/>
          </p:nvSpPr>
          <p:spPr>
            <a:xfrm flipH="false" flipV="false" rot="0">
              <a:off x="0" y="0"/>
              <a:ext cx="4206240" cy="1188720"/>
            </a:xfrm>
            <a:custGeom>
              <a:avLst/>
              <a:gdLst/>
              <a:ahLst/>
              <a:cxnLst/>
              <a:rect r="r" b="b" t="t" l="l"/>
              <a:pathLst>
                <a:path h="1188720" w="4206240">
                  <a:moveTo>
                    <a:pt x="0" y="0"/>
                  </a:moveTo>
                  <a:lnTo>
                    <a:pt x="4206240" y="0"/>
                  </a:lnTo>
                  <a:lnTo>
                    <a:pt x="4206240" y="1188720"/>
                  </a:lnTo>
                  <a:lnTo>
                    <a:pt x="0" y="1188720"/>
                  </a:lnTo>
                  <a:close/>
                </a:path>
              </a:pathLst>
            </a:custGeom>
            <a:blipFill>
              <a:blip r:embed="rId3">
                <a:alphaModFix amt="0"/>
              </a:blip>
              <a:stretch>
                <a:fillRect l="0" t="-18947" r="0" b="-18947"/>
              </a:stretch>
            </a:blipFill>
          </p:spPr>
        </p:sp>
        <p:sp>
          <p:nvSpPr>
            <p:cNvPr name="TextBox 24" id="24"/>
            <p:cNvSpPr txBox="true"/>
            <p:nvPr/>
          </p:nvSpPr>
          <p:spPr>
            <a:xfrm>
              <a:off x="0" y="-9525"/>
              <a:ext cx="4206240" cy="1198245"/>
            </a:xfrm>
            <a:prstGeom prst="rect">
              <a:avLst/>
            </a:prstGeom>
          </p:spPr>
          <p:txBody>
            <a:bodyPr anchor="ctr" rtlCol="false" tIns="0" lIns="0" bIns="0" rIns="0"/>
            <a:lstStyle/>
            <a:p>
              <a:pPr algn="ctr">
                <a:lnSpc>
                  <a:spcPts val="2549"/>
                </a:lnSpc>
              </a:pPr>
              <a:r>
                <a:rPr lang="en-US" sz="2100">
                  <a:solidFill>
                    <a:srgbClr val="22242A"/>
                  </a:solidFill>
                  <a:latin typeface="Arial"/>
                  <a:ea typeface="Arial"/>
                  <a:cs typeface="Arial"/>
                  <a:sym typeface="Arial"/>
                </a:rPr>
                <a:t>E</a:t>
              </a:r>
              <a:r>
                <a:rPr lang="en-US" sz="2100">
                  <a:solidFill>
                    <a:srgbClr val="22242A"/>
                  </a:solidFill>
                  <a:latin typeface="Arial"/>
                  <a:ea typeface="Arial"/>
                  <a:cs typeface="Arial"/>
                  <a:sym typeface="Arial"/>
                </a:rPr>
                <a:t>scalation fears and culture of bullying.</a:t>
              </a:r>
            </a:p>
          </p:txBody>
        </p:sp>
      </p:grpSp>
      <p:grpSp>
        <p:nvGrpSpPr>
          <p:cNvPr name="Group 25" id="25"/>
          <p:cNvGrpSpPr/>
          <p:nvPr/>
        </p:nvGrpSpPr>
        <p:grpSpPr>
          <a:xfrm rot="0">
            <a:off x="6285547" y="5736908"/>
            <a:ext cx="1556385" cy="1419225"/>
            <a:chOff x="0" y="0"/>
            <a:chExt cx="2075180" cy="1892300"/>
          </a:xfrm>
        </p:grpSpPr>
        <p:sp>
          <p:nvSpPr>
            <p:cNvPr name="Freeform 26" id="26"/>
            <p:cNvSpPr/>
            <p:nvPr/>
          </p:nvSpPr>
          <p:spPr>
            <a:xfrm flipH="false" flipV="false" rot="0">
              <a:off x="0" y="0"/>
              <a:ext cx="2075180" cy="1892300"/>
            </a:xfrm>
            <a:custGeom>
              <a:avLst/>
              <a:gdLst/>
              <a:ahLst/>
              <a:cxnLst/>
              <a:rect r="r" b="b" t="t" l="l"/>
              <a:pathLst>
                <a:path h="1892300" w="2075180">
                  <a:moveTo>
                    <a:pt x="0" y="1892300"/>
                  </a:moveTo>
                  <a:lnTo>
                    <a:pt x="2075180" y="0"/>
                  </a:lnTo>
                </a:path>
              </a:pathLst>
            </a:custGeom>
            <a:blipFill>
              <a:blip r:embed="rId3">
                <a:alphaModFix amt="0"/>
              </a:blip>
              <a:stretch>
                <a:fillRect l="-66996" t="0" r="-66996" b="0"/>
              </a:stretch>
            </a:blipFill>
            <a:ln w="47625" cap="sq">
              <a:solidFill>
                <a:srgbClr val="D9A441"/>
              </a:solidFill>
              <a:prstDash val="solid"/>
              <a:miter/>
            </a:ln>
          </p:spPr>
        </p:sp>
      </p:grpSp>
      <p:grpSp>
        <p:nvGrpSpPr>
          <p:cNvPr name="Group 27" id="27"/>
          <p:cNvGrpSpPr/>
          <p:nvPr/>
        </p:nvGrpSpPr>
        <p:grpSpPr>
          <a:xfrm rot="0">
            <a:off x="5829300" y="7269480"/>
            <a:ext cx="2606040" cy="685800"/>
            <a:chOff x="0" y="0"/>
            <a:chExt cx="3474720" cy="914400"/>
          </a:xfrm>
        </p:grpSpPr>
        <p:sp>
          <p:nvSpPr>
            <p:cNvPr name="Freeform 28" id="28"/>
            <p:cNvSpPr/>
            <p:nvPr/>
          </p:nvSpPr>
          <p:spPr>
            <a:xfrm flipH="false" flipV="false" rot="0">
              <a:off x="0" y="0"/>
              <a:ext cx="3474720" cy="914400"/>
            </a:xfrm>
            <a:custGeom>
              <a:avLst/>
              <a:gdLst/>
              <a:ahLst/>
              <a:cxnLst/>
              <a:rect r="r" b="b" t="t" l="l"/>
              <a:pathLst>
                <a:path h="914400" w="3474720">
                  <a:moveTo>
                    <a:pt x="0" y="109728"/>
                  </a:moveTo>
                  <a:cubicBezTo>
                    <a:pt x="0" y="49149"/>
                    <a:pt x="49149" y="0"/>
                    <a:pt x="109728" y="0"/>
                  </a:cubicBezTo>
                  <a:lnTo>
                    <a:pt x="3364992" y="0"/>
                  </a:lnTo>
                  <a:cubicBezTo>
                    <a:pt x="3425571" y="0"/>
                    <a:pt x="3474720" y="49149"/>
                    <a:pt x="3474720" y="109728"/>
                  </a:cubicBezTo>
                  <a:lnTo>
                    <a:pt x="3474720" y="804672"/>
                  </a:lnTo>
                  <a:cubicBezTo>
                    <a:pt x="3474720" y="865251"/>
                    <a:pt x="3425571" y="914400"/>
                    <a:pt x="3364992" y="914400"/>
                  </a:cubicBezTo>
                  <a:lnTo>
                    <a:pt x="109728" y="914400"/>
                  </a:lnTo>
                  <a:cubicBezTo>
                    <a:pt x="49149" y="914400"/>
                    <a:pt x="0" y="865251"/>
                    <a:pt x="0" y="804672"/>
                  </a:cubicBezTo>
                  <a:close/>
                </a:path>
              </a:pathLst>
            </a:custGeom>
            <a:solidFill>
              <a:srgbClr val="1B2A4A"/>
            </a:solidFill>
          </p:spPr>
        </p:sp>
      </p:grpSp>
      <p:grpSp>
        <p:nvGrpSpPr>
          <p:cNvPr name="Group 29" id="29"/>
          <p:cNvGrpSpPr/>
          <p:nvPr/>
        </p:nvGrpSpPr>
        <p:grpSpPr>
          <a:xfrm rot="0">
            <a:off x="5829300" y="7269480"/>
            <a:ext cx="2606040" cy="685800"/>
            <a:chOff x="0" y="0"/>
            <a:chExt cx="3474720" cy="914400"/>
          </a:xfrm>
        </p:grpSpPr>
        <p:sp>
          <p:nvSpPr>
            <p:cNvPr name="Freeform 30" id="30"/>
            <p:cNvSpPr/>
            <p:nvPr/>
          </p:nvSpPr>
          <p:spPr>
            <a:xfrm flipH="false" flipV="false" rot="0">
              <a:off x="0" y="0"/>
              <a:ext cx="3474720" cy="914400"/>
            </a:xfrm>
            <a:custGeom>
              <a:avLst/>
              <a:gdLst/>
              <a:ahLst/>
              <a:cxnLst/>
              <a:rect r="r" b="b" t="t" l="l"/>
              <a:pathLst>
                <a:path h="914400" w="3474720">
                  <a:moveTo>
                    <a:pt x="0" y="0"/>
                  </a:moveTo>
                  <a:lnTo>
                    <a:pt x="3474720" y="0"/>
                  </a:lnTo>
                  <a:lnTo>
                    <a:pt x="3474720" y="914400"/>
                  </a:lnTo>
                  <a:lnTo>
                    <a:pt x="0" y="914400"/>
                  </a:lnTo>
                  <a:close/>
                </a:path>
              </a:pathLst>
            </a:custGeom>
            <a:blipFill>
              <a:blip r:embed="rId3">
                <a:alphaModFix amt="0"/>
              </a:blip>
              <a:stretch>
                <a:fillRect l="0" t="-24043" r="0" b="-24043"/>
              </a:stretch>
            </a:blipFill>
          </p:spPr>
        </p:sp>
        <p:sp>
          <p:nvSpPr>
            <p:cNvPr name="TextBox 31" id="31"/>
            <p:cNvSpPr txBox="true"/>
            <p:nvPr/>
          </p:nvSpPr>
          <p:spPr>
            <a:xfrm>
              <a:off x="0" y="-9525"/>
              <a:ext cx="3474720" cy="923925"/>
            </a:xfrm>
            <a:prstGeom prst="rect">
              <a:avLst/>
            </a:prstGeom>
          </p:spPr>
          <p:txBody>
            <a:bodyPr anchor="ctr" rtlCol="false" tIns="0" lIns="0" bIns="0" rIns="0"/>
            <a:lstStyle/>
            <a:p>
              <a:pPr algn="ctr">
                <a:lnSpc>
                  <a:spcPts val="2879"/>
                </a:lnSpc>
              </a:pPr>
              <a:r>
                <a:rPr lang="en-US" sz="2400" b="true">
                  <a:solidFill>
                    <a:srgbClr val="FFFFFF"/>
                  </a:solidFill>
                  <a:latin typeface="Arial Bold"/>
                  <a:ea typeface="Arial Bold"/>
                  <a:cs typeface="Arial Bold"/>
                  <a:sym typeface="Arial Bold"/>
                </a:rPr>
                <a:t>Process</a:t>
              </a:r>
            </a:p>
          </p:txBody>
        </p:sp>
      </p:grpSp>
      <p:grpSp>
        <p:nvGrpSpPr>
          <p:cNvPr name="Group 32" id="32"/>
          <p:cNvGrpSpPr/>
          <p:nvPr/>
        </p:nvGrpSpPr>
        <p:grpSpPr>
          <a:xfrm rot="0">
            <a:off x="5554980" y="8023860"/>
            <a:ext cx="3154680" cy="891540"/>
            <a:chOff x="0" y="0"/>
            <a:chExt cx="4206240" cy="1188720"/>
          </a:xfrm>
        </p:grpSpPr>
        <p:sp>
          <p:nvSpPr>
            <p:cNvPr name="Freeform 33" id="33"/>
            <p:cNvSpPr/>
            <p:nvPr/>
          </p:nvSpPr>
          <p:spPr>
            <a:xfrm flipH="false" flipV="false" rot="0">
              <a:off x="0" y="0"/>
              <a:ext cx="4206240" cy="1188720"/>
            </a:xfrm>
            <a:custGeom>
              <a:avLst/>
              <a:gdLst/>
              <a:ahLst/>
              <a:cxnLst/>
              <a:rect r="r" b="b" t="t" l="l"/>
              <a:pathLst>
                <a:path h="1188720" w="4206240">
                  <a:moveTo>
                    <a:pt x="0" y="0"/>
                  </a:moveTo>
                  <a:lnTo>
                    <a:pt x="4206240" y="0"/>
                  </a:lnTo>
                  <a:lnTo>
                    <a:pt x="4206240" y="1188720"/>
                  </a:lnTo>
                  <a:lnTo>
                    <a:pt x="0" y="1188720"/>
                  </a:lnTo>
                  <a:close/>
                </a:path>
              </a:pathLst>
            </a:custGeom>
            <a:blipFill>
              <a:blip r:embed="rId3">
                <a:alphaModFix amt="0"/>
              </a:blip>
              <a:stretch>
                <a:fillRect l="0" t="-18947" r="0" b="-18947"/>
              </a:stretch>
            </a:blipFill>
          </p:spPr>
        </p:sp>
        <p:sp>
          <p:nvSpPr>
            <p:cNvPr name="TextBox 34" id="34"/>
            <p:cNvSpPr txBox="true"/>
            <p:nvPr/>
          </p:nvSpPr>
          <p:spPr>
            <a:xfrm>
              <a:off x="0" y="-9525"/>
              <a:ext cx="4206240" cy="1198245"/>
            </a:xfrm>
            <a:prstGeom prst="rect">
              <a:avLst/>
            </a:prstGeom>
          </p:spPr>
          <p:txBody>
            <a:bodyPr anchor="ctr" rtlCol="false" tIns="0" lIns="0" bIns="0" rIns="0"/>
            <a:lstStyle/>
            <a:p>
              <a:pPr algn="ctr">
                <a:lnSpc>
                  <a:spcPts val="2549"/>
                </a:lnSpc>
              </a:pPr>
              <a:r>
                <a:rPr lang="en-US" sz="2100">
                  <a:solidFill>
                    <a:srgbClr val="22242A"/>
                  </a:solidFill>
                  <a:latin typeface="Arial"/>
                  <a:ea typeface="Arial"/>
                  <a:cs typeface="Arial"/>
                  <a:sym typeface="Arial"/>
                </a:rPr>
                <a:t>Lack</a:t>
              </a:r>
              <a:r>
                <a:rPr lang="en-US" sz="2100">
                  <a:solidFill>
                    <a:srgbClr val="22242A"/>
                  </a:solidFill>
                  <a:latin typeface="Arial"/>
                  <a:ea typeface="Arial"/>
                  <a:cs typeface="Arial"/>
                  <a:sym typeface="Arial"/>
                </a:rPr>
                <a:t> of investigations for critical incidents.</a:t>
              </a:r>
            </a:p>
          </p:txBody>
        </p:sp>
      </p:grpSp>
      <p:grpSp>
        <p:nvGrpSpPr>
          <p:cNvPr name="Group 35" id="35"/>
          <p:cNvGrpSpPr/>
          <p:nvPr/>
        </p:nvGrpSpPr>
        <p:grpSpPr>
          <a:xfrm rot="0">
            <a:off x="9028748" y="4365308"/>
            <a:ext cx="1556385" cy="1419225"/>
            <a:chOff x="0" y="0"/>
            <a:chExt cx="2075180" cy="1892300"/>
          </a:xfrm>
        </p:grpSpPr>
        <p:sp>
          <p:nvSpPr>
            <p:cNvPr name="Freeform 36" id="36"/>
            <p:cNvSpPr/>
            <p:nvPr/>
          </p:nvSpPr>
          <p:spPr>
            <a:xfrm flipH="false" flipV="false" rot="0">
              <a:off x="0" y="0"/>
              <a:ext cx="2075180" cy="1892300"/>
            </a:xfrm>
            <a:custGeom>
              <a:avLst/>
              <a:gdLst/>
              <a:ahLst/>
              <a:cxnLst/>
              <a:rect r="r" b="b" t="t" l="l"/>
              <a:pathLst>
                <a:path h="1892300" w="2075180">
                  <a:moveTo>
                    <a:pt x="0" y="0"/>
                  </a:moveTo>
                  <a:lnTo>
                    <a:pt x="2075180" y="1892300"/>
                  </a:lnTo>
                </a:path>
              </a:pathLst>
            </a:custGeom>
            <a:blipFill>
              <a:blip r:embed="rId3">
                <a:alphaModFix amt="0"/>
              </a:blip>
              <a:stretch>
                <a:fillRect l="-66996" t="0" r="-66996" b="0"/>
              </a:stretch>
            </a:blipFill>
            <a:ln w="47625" cap="sq">
              <a:solidFill>
                <a:srgbClr val="D9A441"/>
              </a:solidFill>
              <a:prstDash val="solid"/>
              <a:miter/>
            </a:ln>
          </p:spPr>
        </p:sp>
      </p:grpSp>
      <p:grpSp>
        <p:nvGrpSpPr>
          <p:cNvPr name="Group 37" id="37"/>
          <p:cNvGrpSpPr/>
          <p:nvPr/>
        </p:nvGrpSpPr>
        <p:grpSpPr>
          <a:xfrm rot="0">
            <a:off x="8572500" y="3703320"/>
            <a:ext cx="2606040" cy="685800"/>
            <a:chOff x="0" y="0"/>
            <a:chExt cx="3474720" cy="914400"/>
          </a:xfrm>
        </p:grpSpPr>
        <p:sp>
          <p:nvSpPr>
            <p:cNvPr name="Freeform 38" id="38"/>
            <p:cNvSpPr/>
            <p:nvPr/>
          </p:nvSpPr>
          <p:spPr>
            <a:xfrm flipH="false" flipV="false" rot="0">
              <a:off x="0" y="0"/>
              <a:ext cx="3474720" cy="914400"/>
            </a:xfrm>
            <a:custGeom>
              <a:avLst/>
              <a:gdLst/>
              <a:ahLst/>
              <a:cxnLst/>
              <a:rect r="r" b="b" t="t" l="l"/>
              <a:pathLst>
                <a:path h="914400" w="3474720">
                  <a:moveTo>
                    <a:pt x="0" y="109728"/>
                  </a:moveTo>
                  <a:cubicBezTo>
                    <a:pt x="0" y="49149"/>
                    <a:pt x="49149" y="0"/>
                    <a:pt x="109728" y="0"/>
                  </a:cubicBezTo>
                  <a:lnTo>
                    <a:pt x="3364992" y="0"/>
                  </a:lnTo>
                  <a:cubicBezTo>
                    <a:pt x="3425571" y="0"/>
                    <a:pt x="3474720" y="49149"/>
                    <a:pt x="3474720" y="109728"/>
                  </a:cubicBezTo>
                  <a:lnTo>
                    <a:pt x="3474720" y="804672"/>
                  </a:lnTo>
                  <a:cubicBezTo>
                    <a:pt x="3474720" y="865251"/>
                    <a:pt x="3425571" y="914400"/>
                    <a:pt x="3364992" y="914400"/>
                  </a:cubicBezTo>
                  <a:lnTo>
                    <a:pt x="109728" y="914400"/>
                  </a:lnTo>
                  <a:cubicBezTo>
                    <a:pt x="49149" y="914400"/>
                    <a:pt x="0" y="865251"/>
                    <a:pt x="0" y="804672"/>
                  </a:cubicBezTo>
                  <a:close/>
                </a:path>
              </a:pathLst>
            </a:custGeom>
            <a:solidFill>
              <a:srgbClr val="1B2A4A"/>
            </a:solidFill>
          </p:spPr>
        </p:sp>
      </p:grpSp>
      <p:grpSp>
        <p:nvGrpSpPr>
          <p:cNvPr name="Group 39" id="39"/>
          <p:cNvGrpSpPr/>
          <p:nvPr/>
        </p:nvGrpSpPr>
        <p:grpSpPr>
          <a:xfrm rot="0">
            <a:off x="8572500" y="3703320"/>
            <a:ext cx="2606040" cy="685800"/>
            <a:chOff x="0" y="0"/>
            <a:chExt cx="3474720" cy="914400"/>
          </a:xfrm>
        </p:grpSpPr>
        <p:sp>
          <p:nvSpPr>
            <p:cNvPr name="Freeform 40" id="40"/>
            <p:cNvSpPr/>
            <p:nvPr/>
          </p:nvSpPr>
          <p:spPr>
            <a:xfrm flipH="false" flipV="false" rot="0">
              <a:off x="0" y="0"/>
              <a:ext cx="3474720" cy="914400"/>
            </a:xfrm>
            <a:custGeom>
              <a:avLst/>
              <a:gdLst/>
              <a:ahLst/>
              <a:cxnLst/>
              <a:rect r="r" b="b" t="t" l="l"/>
              <a:pathLst>
                <a:path h="914400" w="3474720">
                  <a:moveTo>
                    <a:pt x="0" y="0"/>
                  </a:moveTo>
                  <a:lnTo>
                    <a:pt x="3474720" y="0"/>
                  </a:lnTo>
                  <a:lnTo>
                    <a:pt x="3474720" y="914400"/>
                  </a:lnTo>
                  <a:lnTo>
                    <a:pt x="0" y="914400"/>
                  </a:lnTo>
                  <a:close/>
                </a:path>
              </a:pathLst>
            </a:custGeom>
            <a:blipFill>
              <a:blip r:embed="rId3">
                <a:alphaModFix amt="0"/>
              </a:blip>
              <a:stretch>
                <a:fillRect l="0" t="-24043" r="0" b="-24043"/>
              </a:stretch>
            </a:blipFill>
          </p:spPr>
        </p:sp>
        <p:sp>
          <p:nvSpPr>
            <p:cNvPr name="TextBox 41" id="41"/>
            <p:cNvSpPr txBox="true"/>
            <p:nvPr/>
          </p:nvSpPr>
          <p:spPr>
            <a:xfrm>
              <a:off x="0" y="-9525"/>
              <a:ext cx="3474720" cy="923925"/>
            </a:xfrm>
            <a:prstGeom prst="rect">
              <a:avLst/>
            </a:prstGeom>
          </p:spPr>
          <p:txBody>
            <a:bodyPr anchor="ctr" rtlCol="false" tIns="0" lIns="0" bIns="0" rIns="0"/>
            <a:lstStyle/>
            <a:p>
              <a:pPr algn="ctr">
                <a:lnSpc>
                  <a:spcPts val="2879"/>
                </a:lnSpc>
              </a:pPr>
              <a:r>
                <a:rPr lang="en-US" sz="2400" b="true">
                  <a:solidFill>
                    <a:srgbClr val="FFFFFF"/>
                  </a:solidFill>
                  <a:latin typeface="Arial Bold"/>
                  <a:ea typeface="Arial Bold"/>
                  <a:cs typeface="Arial Bold"/>
                  <a:sym typeface="Arial Bold"/>
                </a:rPr>
                <a:t>Policy</a:t>
              </a:r>
            </a:p>
          </p:txBody>
        </p:sp>
      </p:grpSp>
      <p:grpSp>
        <p:nvGrpSpPr>
          <p:cNvPr name="Group 42" id="42"/>
          <p:cNvGrpSpPr/>
          <p:nvPr/>
        </p:nvGrpSpPr>
        <p:grpSpPr>
          <a:xfrm rot="0">
            <a:off x="8298180" y="2674620"/>
            <a:ext cx="3154680" cy="891540"/>
            <a:chOff x="0" y="0"/>
            <a:chExt cx="4206240" cy="1188720"/>
          </a:xfrm>
        </p:grpSpPr>
        <p:sp>
          <p:nvSpPr>
            <p:cNvPr name="Freeform 43" id="43"/>
            <p:cNvSpPr/>
            <p:nvPr/>
          </p:nvSpPr>
          <p:spPr>
            <a:xfrm flipH="false" flipV="false" rot="0">
              <a:off x="0" y="0"/>
              <a:ext cx="4206240" cy="1188720"/>
            </a:xfrm>
            <a:custGeom>
              <a:avLst/>
              <a:gdLst/>
              <a:ahLst/>
              <a:cxnLst/>
              <a:rect r="r" b="b" t="t" l="l"/>
              <a:pathLst>
                <a:path h="1188720" w="4206240">
                  <a:moveTo>
                    <a:pt x="0" y="0"/>
                  </a:moveTo>
                  <a:lnTo>
                    <a:pt x="4206240" y="0"/>
                  </a:lnTo>
                  <a:lnTo>
                    <a:pt x="4206240" y="1188720"/>
                  </a:lnTo>
                  <a:lnTo>
                    <a:pt x="0" y="1188720"/>
                  </a:lnTo>
                  <a:close/>
                </a:path>
              </a:pathLst>
            </a:custGeom>
            <a:blipFill>
              <a:blip r:embed="rId3">
                <a:alphaModFix amt="0"/>
              </a:blip>
              <a:stretch>
                <a:fillRect l="0" t="-18947" r="0" b="-18947"/>
              </a:stretch>
            </a:blipFill>
          </p:spPr>
        </p:sp>
        <p:sp>
          <p:nvSpPr>
            <p:cNvPr name="TextBox 44" id="44"/>
            <p:cNvSpPr txBox="true"/>
            <p:nvPr/>
          </p:nvSpPr>
          <p:spPr>
            <a:xfrm>
              <a:off x="0" y="-9525"/>
              <a:ext cx="4206240" cy="1198245"/>
            </a:xfrm>
            <a:prstGeom prst="rect">
              <a:avLst/>
            </a:prstGeom>
          </p:spPr>
          <p:txBody>
            <a:bodyPr anchor="ctr" rtlCol="false" tIns="0" lIns="0" bIns="0" rIns="0"/>
            <a:lstStyle/>
            <a:p>
              <a:pPr algn="ctr">
                <a:lnSpc>
                  <a:spcPts val="2549"/>
                </a:lnSpc>
              </a:pPr>
              <a:r>
                <a:rPr lang="en-US" sz="2100">
                  <a:solidFill>
                    <a:srgbClr val="22242A"/>
                  </a:solidFill>
                  <a:latin typeface="Arial"/>
                  <a:ea typeface="Arial"/>
                  <a:cs typeface="Arial"/>
                  <a:sym typeface="Arial"/>
                </a:rPr>
                <a:t>Non-compliance with fetal monitoring policies.</a:t>
              </a:r>
            </a:p>
          </p:txBody>
        </p:sp>
      </p:grpSp>
      <p:grpSp>
        <p:nvGrpSpPr>
          <p:cNvPr name="Group 45" id="45"/>
          <p:cNvGrpSpPr/>
          <p:nvPr/>
        </p:nvGrpSpPr>
        <p:grpSpPr>
          <a:xfrm rot="0">
            <a:off x="11771948" y="5736908"/>
            <a:ext cx="1556385" cy="1419225"/>
            <a:chOff x="0" y="0"/>
            <a:chExt cx="2075180" cy="1892300"/>
          </a:xfrm>
        </p:grpSpPr>
        <p:sp>
          <p:nvSpPr>
            <p:cNvPr name="Freeform 46" id="46"/>
            <p:cNvSpPr/>
            <p:nvPr/>
          </p:nvSpPr>
          <p:spPr>
            <a:xfrm flipH="false" flipV="false" rot="0">
              <a:off x="0" y="0"/>
              <a:ext cx="2075180" cy="1892300"/>
            </a:xfrm>
            <a:custGeom>
              <a:avLst/>
              <a:gdLst/>
              <a:ahLst/>
              <a:cxnLst/>
              <a:rect r="r" b="b" t="t" l="l"/>
              <a:pathLst>
                <a:path h="1892300" w="2075180">
                  <a:moveTo>
                    <a:pt x="0" y="1892300"/>
                  </a:moveTo>
                  <a:lnTo>
                    <a:pt x="2075180" y="0"/>
                  </a:lnTo>
                </a:path>
              </a:pathLst>
            </a:custGeom>
            <a:blipFill>
              <a:blip r:embed="rId3">
                <a:alphaModFix amt="0"/>
              </a:blip>
              <a:stretch>
                <a:fillRect l="-66996" t="0" r="-66996" b="0"/>
              </a:stretch>
            </a:blipFill>
            <a:ln w="47625" cap="sq">
              <a:solidFill>
                <a:srgbClr val="D9A441"/>
              </a:solidFill>
              <a:prstDash val="solid"/>
              <a:miter/>
            </a:ln>
          </p:spPr>
        </p:sp>
      </p:grpSp>
      <p:grpSp>
        <p:nvGrpSpPr>
          <p:cNvPr name="Group 47" id="47"/>
          <p:cNvGrpSpPr/>
          <p:nvPr/>
        </p:nvGrpSpPr>
        <p:grpSpPr>
          <a:xfrm rot="0">
            <a:off x="11315700" y="7269480"/>
            <a:ext cx="2606040" cy="685800"/>
            <a:chOff x="0" y="0"/>
            <a:chExt cx="3474720" cy="914400"/>
          </a:xfrm>
        </p:grpSpPr>
        <p:sp>
          <p:nvSpPr>
            <p:cNvPr name="Freeform 48" id="48"/>
            <p:cNvSpPr/>
            <p:nvPr/>
          </p:nvSpPr>
          <p:spPr>
            <a:xfrm flipH="false" flipV="false" rot="0">
              <a:off x="0" y="0"/>
              <a:ext cx="3474720" cy="914400"/>
            </a:xfrm>
            <a:custGeom>
              <a:avLst/>
              <a:gdLst/>
              <a:ahLst/>
              <a:cxnLst/>
              <a:rect r="r" b="b" t="t" l="l"/>
              <a:pathLst>
                <a:path h="914400" w="3474720">
                  <a:moveTo>
                    <a:pt x="0" y="109728"/>
                  </a:moveTo>
                  <a:cubicBezTo>
                    <a:pt x="0" y="49149"/>
                    <a:pt x="49149" y="0"/>
                    <a:pt x="109728" y="0"/>
                  </a:cubicBezTo>
                  <a:lnTo>
                    <a:pt x="3364992" y="0"/>
                  </a:lnTo>
                  <a:cubicBezTo>
                    <a:pt x="3425571" y="0"/>
                    <a:pt x="3474720" y="49149"/>
                    <a:pt x="3474720" y="109728"/>
                  </a:cubicBezTo>
                  <a:lnTo>
                    <a:pt x="3474720" y="804672"/>
                  </a:lnTo>
                  <a:cubicBezTo>
                    <a:pt x="3474720" y="865251"/>
                    <a:pt x="3425571" y="914400"/>
                    <a:pt x="3364992" y="914400"/>
                  </a:cubicBezTo>
                  <a:lnTo>
                    <a:pt x="109728" y="914400"/>
                  </a:lnTo>
                  <a:cubicBezTo>
                    <a:pt x="49149" y="914400"/>
                    <a:pt x="0" y="865251"/>
                    <a:pt x="0" y="804672"/>
                  </a:cubicBezTo>
                  <a:close/>
                </a:path>
              </a:pathLst>
            </a:custGeom>
            <a:solidFill>
              <a:srgbClr val="1B2A4A"/>
            </a:solidFill>
          </p:spPr>
        </p:sp>
      </p:grpSp>
      <p:grpSp>
        <p:nvGrpSpPr>
          <p:cNvPr name="Group 49" id="49"/>
          <p:cNvGrpSpPr/>
          <p:nvPr/>
        </p:nvGrpSpPr>
        <p:grpSpPr>
          <a:xfrm rot="0">
            <a:off x="11315700" y="7269480"/>
            <a:ext cx="2606040" cy="685800"/>
            <a:chOff x="0" y="0"/>
            <a:chExt cx="3474720" cy="914400"/>
          </a:xfrm>
        </p:grpSpPr>
        <p:sp>
          <p:nvSpPr>
            <p:cNvPr name="Freeform 50" id="50"/>
            <p:cNvSpPr/>
            <p:nvPr/>
          </p:nvSpPr>
          <p:spPr>
            <a:xfrm flipH="false" flipV="false" rot="0">
              <a:off x="0" y="0"/>
              <a:ext cx="3474720" cy="914400"/>
            </a:xfrm>
            <a:custGeom>
              <a:avLst/>
              <a:gdLst/>
              <a:ahLst/>
              <a:cxnLst/>
              <a:rect r="r" b="b" t="t" l="l"/>
              <a:pathLst>
                <a:path h="914400" w="3474720">
                  <a:moveTo>
                    <a:pt x="0" y="0"/>
                  </a:moveTo>
                  <a:lnTo>
                    <a:pt x="3474720" y="0"/>
                  </a:lnTo>
                  <a:lnTo>
                    <a:pt x="3474720" y="914400"/>
                  </a:lnTo>
                  <a:lnTo>
                    <a:pt x="0" y="914400"/>
                  </a:lnTo>
                  <a:close/>
                </a:path>
              </a:pathLst>
            </a:custGeom>
            <a:blipFill>
              <a:blip r:embed="rId3">
                <a:alphaModFix amt="0"/>
              </a:blip>
              <a:stretch>
                <a:fillRect l="0" t="-24043" r="0" b="-24043"/>
              </a:stretch>
            </a:blipFill>
          </p:spPr>
        </p:sp>
        <p:sp>
          <p:nvSpPr>
            <p:cNvPr name="TextBox 51" id="51"/>
            <p:cNvSpPr txBox="true"/>
            <p:nvPr/>
          </p:nvSpPr>
          <p:spPr>
            <a:xfrm>
              <a:off x="0" y="-9525"/>
              <a:ext cx="3474720" cy="923925"/>
            </a:xfrm>
            <a:prstGeom prst="rect">
              <a:avLst/>
            </a:prstGeom>
          </p:spPr>
          <p:txBody>
            <a:bodyPr anchor="ctr" rtlCol="false" tIns="0" lIns="0" bIns="0" rIns="0"/>
            <a:lstStyle/>
            <a:p>
              <a:pPr algn="ctr">
                <a:lnSpc>
                  <a:spcPts val="2879"/>
                </a:lnSpc>
              </a:pPr>
              <a:r>
                <a:rPr lang="en-US" sz="2400" b="true">
                  <a:solidFill>
                    <a:srgbClr val="FFFFFF"/>
                  </a:solidFill>
                  <a:latin typeface="Arial Bold"/>
                  <a:ea typeface="Arial Bold"/>
                  <a:cs typeface="Arial Bold"/>
                  <a:sym typeface="Arial Bold"/>
                </a:rPr>
                <a:t>Management</a:t>
              </a:r>
            </a:p>
          </p:txBody>
        </p:sp>
      </p:grpSp>
      <p:grpSp>
        <p:nvGrpSpPr>
          <p:cNvPr name="Group 52" id="52"/>
          <p:cNvGrpSpPr/>
          <p:nvPr/>
        </p:nvGrpSpPr>
        <p:grpSpPr>
          <a:xfrm rot="0">
            <a:off x="11041380" y="8023860"/>
            <a:ext cx="3154680" cy="1082989"/>
            <a:chOff x="0" y="0"/>
            <a:chExt cx="4206240" cy="1443985"/>
          </a:xfrm>
        </p:grpSpPr>
        <p:sp>
          <p:nvSpPr>
            <p:cNvPr name="Freeform 53" id="53"/>
            <p:cNvSpPr/>
            <p:nvPr/>
          </p:nvSpPr>
          <p:spPr>
            <a:xfrm flipH="false" flipV="false" rot="0">
              <a:off x="0" y="0"/>
              <a:ext cx="4206240" cy="1443985"/>
            </a:xfrm>
            <a:custGeom>
              <a:avLst/>
              <a:gdLst/>
              <a:ahLst/>
              <a:cxnLst/>
              <a:rect r="r" b="b" t="t" l="l"/>
              <a:pathLst>
                <a:path h="1443985" w="4206240">
                  <a:moveTo>
                    <a:pt x="0" y="0"/>
                  </a:moveTo>
                  <a:lnTo>
                    <a:pt x="4206240" y="0"/>
                  </a:lnTo>
                  <a:lnTo>
                    <a:pt x="4206240" y="1443985"/>
                  </a:lnTo>
                  <a:lnTo>
                    <a:pt x="0" y="1443985"/>
                  </a:lnTo>
                  <a:close/>
                </a:path>
              </a:pathLst>
            </a:custGeom>
            <a:blipFill>
              <a:blip r:embed="rId3">
                <a:alphaModFix amt="0"/>
              </a:blip>
              <a:stretch>
                <a:fillRect l="0" t="-15597" r="0" b="2080"/>
              </a:stretch>
            </a:blipFill>
          </p:spPr>
        </p:sp>
        <p:sp>
          <p:nvSpPr>
            <p:cNvPr name="TextBox 54" id="54"/>
            <p:cNvSpPr txBox="true"/>
            <p:nvPr/>
          </p:nvSpPr>
          <p:spPr>
            <a:xfrm>
              <a:off x="0" y="-9525"/>
              <a:ext cx="4206240" cy="1453510"/>
            </a:xfrm>
            <a:prstGeom prst="rect">
              <a:avLst/>
            </a:prstGeom>
          </p:spPr>
          <p:txBody>
            <a:bodyPr anchor="ctr" rtlCol="false" tIns="0" lIns="0" bIns="0" rIns="0"/>
            <a:lstStyle/>
            <a:p>
              <a:pPr algn="ctr">
                <a:lnSpc>
                  <a:spcPts val="2549"/>
                </a:lnSpc>
              </a:pPr>
              <a:r>
                <a:rPr lang="en-US" sz="2100">
                  <a:solidFill>
                    <a:srgbClr val="22242A"/>
                  </a:solidFill>
                  <a:latin typeface="Arial"/>
                  <a:ea typeface="Arial"/>
                  <a:cs typeface="Arial"/>
                  <a:sym typeface="Arial"/>
                </a:rPr>
                <a:t>Culture of l</a:t>
              </a:r>
              <a:r>
                <a:rPr lang="en-US" sz="2100">
                  <a:solidFill>
                    <a:srgbClr val="22242A"/>
                  </a:solidFill>
                  <a:latin typeface="Arial"/>
                  <a:ea typeface="Arial"/>
                  <a:cs typeface="Arial"/>
                  <a:sym typeface="Arial"/>
                </a:rPr>
                <a:t>eadership which discouraged listening.</a:t>
              </a:r>
            </a:p>
          </p:txBody>
        </p:sp>
      </p:grpSp>
      <p:grpSp>
        <p:nvGrpSpPr>
          <p:cNvPr name="Group 55" id="55"/>
          <p:cNvGrpSpPr/>
          <p:nvPr/>
        </p:nvGrpSpPr>
        <p:grpSpPr>
          <a:xfrm rot="0">
            <a:off x="822960" y="9121140"/>
            <a:ext cx="16596360" cy="1097280"/>
            <a:chOff x="0" y="0"/>
            <a:chExt cx="22128480" cy="1463040"/>
          </a:xfrm>
        </p:grpSpPr>
        <p:sp>
          <p:nvSpPr>
            <p:cNvPr name="Freeform 56" id="56"/>
            <p:cNvSpPr/>
            <p:nvPr/>
          </p:nvSpPr>
          <p:spPr>
            <a:xfrm flipH="false" flipV="false" rot="0">
              <a:off x="0" y="0"/>
              <a:ext cx="22128480" cy="1463040"/>
            </a:xfrm>
            <a:custGeom>
              <a:avLst/>
              <a:gdLst/>
              <a:ahLst/>
              <a:cxnLst/>
              <a:rect r="r" b="b" t="t" l="l"/>
              <a:pathLst>
                <a:path h="1463040" w="22128480">
                  <a:moveTo>
                    <a:pt x="0" y="109728"/>
                  </a:moveTo>
                  <a:cubicBezTo>
                    <a:pt x="0" y="49149"/>
                    <a:pt x="49149" y="0"/>
                    <a:pt x="109728" y="0"/>
                  </a:cubicBezTo>
                  <a:lnTo>
                    <a:pt x="22018752" y="0"/>
                  </a:lnTo>
                  <a:cubicBezTo>
                    <a:pt x="22079331" y="0"/>
                    <a:pt x="22128480" y="49149"/>
                    <a:pt x="22128480" y="109728"/>
                  </a:cubicBezTo>
                  <a:lnTo>
                    <a:pt x="22128480" y="1353312"/>
                  </a:lnTo>
                  <a:cubicBezTo>
                    <a:pt x="22128480" y="1413891"/>
                    <a:pt x="22079331" y="1463040"/>
                    <a:pt x="22018752" y="1463040"/>
                  </a:cubicBezTo>
                  <a:lnTo>
                    <a:pt x="109728" y="1463040"/>
                  </a:lnTo>
                  <a:cubicBezTo>
                    <a:pt x="49149" y="1463040"/>
                    <a:pt x="0" y="1413891"/>
                    <a:pt x="0" y="1353312"/>
                  </a:cubicBezTo>
                  <a:close/>
                </a:path>
              </a:pathLst>
            </a:custGeom>
            <a:solidFill>
              <a:srgbClr val="F4F6F9"/>
            </a:solidFill>
          </p:spPr>
        </p:sp>
      </p:grpSp>
      <p:grpSp>
        <p:nvGrpSpPr>
          <p:cNvPr name="Group 57" id="57"/>
          <p:cNvGrpSpPr/>
          <p:nvPr/>
        </p:nvGrpSpPr>
        <p:grpSpPr>
          <a:xfrm rot="0">
            <a:off x="1097280" y="9217152"/>
            <a:ext cx="16047720" cy="891540"/>
            <a:chOff x="0" y="0"/>
            <a:chExt cx="21396960" cy="1188720"/>
          </a:xfrm>
        </p:grpSpPr>
        <p:sp>
          <p:nvSpPr>
            <p:cNvPr name="Freeform 58" id="58"/>
            <p:cNvSpPr/>
            <p:nvPr/>
          </p:nvSpPr>
          <p:spPr>
            <a:xfrm flipH="false" flipV="false" rot="0">
              <a:off x="0" y="0"/>
              <a:ext cx="21396961" cy="1188720"/>
            </a:xfrm>
            <a:custGeom>
              <a:avLst/>
              <a:gdLst/>
              <a:ahLst/>
              <a:cxnLst/>
              <a:rect r="r" b="b" t="t" l="l"/>
              <a:pathLst>
                <a:path h="1188720" w="21396961">
                  <a:moveTo>
                    <a:pt x="0" y="0"/>
                  </a:moveTo>
                  <a:lnTo>
                    <a:pt x="21396961" y="0"/>
                  </a:lnTo>
                  <a:lnTo>
                    <a:pt x="21396961" y="1188720"/>
                  </a:lnTo>
                  <a:lnTo>
                    <a:pt x="0" y="1188720"/>
                  </a:lnTo>
                  <a:close/>
                </a:path>
              </a:pathLst>
            </a:custGeom>
            <a:blipFill>
              <a:blip r:embed="rId3">
                <a:alphaModFix amt="0"/>
              </a:blip>
              <a:stretch>
                <a:fillRect l="0" t="-300730" r="0" b="-300730"/>
              </a:stretch>
            </a:blipFill>
          </p:spPr>
        </p:sp>
        <p:sp>
          <p:nvSpPr>
            <p:cNvPr name="TextBox 59" id="59"/>
            <p:cNvSpPr txBox="true"/>
            <p:nvPr/>
          </p:nvSpPr>
          <p:spPr>
            <a:xfrm>
              <a:off x="0" y="-28575"/>
              <a:ext cx="21396960" cy="1217295"/>
            </a:xfrm>
            <a:prstGeom prst="rect">
              <a:avLst/>
            </a:prstGeom>
          </p:spPr>
          <p:txBody>
            <a:bodyPr anchor="ctr" rtlCol="false" tIns="0" lIns="0" bIns="0" rIns="0"/>
            <a:lstStyle/>
            <a:p>
              <a:pPr algn="l">
                <a:lnSpc>
                  <a:spcPts val="3300"/>
                </a:lnSpc>
              </a:pPr>
              <a:r>
                <a:rPr lang="en-US" sz="2700" i="true">
                  <a:solidFill>
                    <a:srgbClr val="1B2A4A"/>
                  </a:solidFill>
                  <a:latin typeface="Arial Italics"/>
                  <a:ea typeface="Arial Italics"/>
                  <a:cs typeface="Arial Italics"/>
                  <a:sym typeface="Arial Italics"/>
                </a:rPr>
                <a:t>RCA reframes isolated incidents as recurring, systemic patterns rather than individual error (Ishikawa, 1976 and Advancing Quality Alliance, 2023).</a:t>
              </a:r>
            </a:p>
          </p:txBody>
        </p:sp>
      </p:gr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822960" y="219419"/>
            <a:ext cx="16596360" cy="1618562"/>
            <a:chOff x="0" y="0"/>
            <a:chExt cx="22128480" cy="2158082"/>
          </a:xfrm>
        </p:grpSpPr>
        <p:sp>
          <p:nvSpPr>
            <p:cNvPr name="Freeform 3" id="3"/>
            <p:cNvSpPr/>
            <p:nvPr/>
          </p:nvSpPr>
          <p:spPr>
            <a:xfrm flipH="false" flipV="false" rot="0">
              <a:off x="0" y="0"/>
              <a:ext cx="22128480" cy="2158082"/>
            </a:xfrm>
            <a:custGeom>
              <a:avLst/>
              <a:gdLst/>
              <a:ahLst/>
              <a:cxnLst/>
              <a:rect r="r" b="b" t="t" l="l"/>
              <a:pathLst>
                <a:path h="2158082" w="22128480">
                  <a:moveTo>
                    <a:pt x="0" y="0"/>
                  </a:moveTo>
                  <a:lnTo>
                    <a:pt x="22128480" y="0"/>
                  </a:lnTo>
                  <a:lnTo>
                    <a:pt x="22128480" y="2158082"/>
                  </a:lnTo>
                  <a:lnTo>
                    <a:pt x="0" y="2158082"/>
                  </a:lnTo>
                  <a:close/>
                </a:path>
              </a:pathLst>
            </a:custGeom>
            <a:blipFill>
              <a:blip r:embed="rId3">
                <a:alphaModFix amt="0"/>
              </a:blip>
              <a:stretch>
                <a:fillRect l="0" t="-170135" r="0" b="-129454"/>
              </a:stretch>
            </a:blipFill>
          </p:spPr>
        </p:sp>
        <p:sp>
          <p:nvSpPr>
            <p:cNvPr name="TextBox 4" id="4"/>
            <p:cNvSpPr txBox="true"/>
            <p:nvPr/>
          </p:nvSpPr>
          <p:spPr>
            <a:xfrm>
              <a:off x="0" y="-28575"/>
              <a:ext cx="22128480" cy="2186657"/>
            </a:xfrm>
            <a:prstGeom prst="rect">
              <a:avLst/>
            </a:prstGeom>
          </p:spPr>
          <p:txBody>
            <a:bodyPr anchor="ctr" rtlCol="false" tIns="0" lIns="0" bIns="0" rIns="0"/>
            <a:lstStyle/>
            <a:p>
              <a:pPr algn="l">
                <a:lnSpc>
                  <a:spcPts val="5400"/>
                </a:lnSpc>
              </a:pPr>
              <a:r>
                <a:rPr lang="en-US" sz="4500" b="true">
                  <a:solidFill>
                    <a:srgbClr val="1B2A4A"/>
                  </a:solidFill>
                  <a:latin typeface="Arial Bold"/>
                  <a:ea typeface="Arial Bold"/>
                  <a:cs typeface="Arial Bold"/>
                  <a:sym typeface="Arial Bold"/>
                </a:rPr>
                <a:t>The Donabedian Model, From Structure to Process to Outcome</a:t>
              </a:r>
            </a:p>
          </p:txBody>
        </p:sp>
      </p:grpSp>
      <p:grpSp>
        <p:nvGrpSpPr>
          <p:cNvPr name="Group 5" id="5"/>
          <p:cNvGrpSpPr/>
          <p:nvPr/>
        </p:nvGrpSpPr>
        <p:grpSpPr>
          <a:xfrm rot="0">
            <a:off x="1028700" y="9036976"/>
            <a:ext cx="16596360" cy="685800"/>
            <a:chOff x="0" y="0"/>
            <a:chExt cx="22128480" cy="914400"/>
          </a:xfrm>
        </p:grpSpPr>
        <p:sp>
          <p:nvSpPr>
            <p:cNvPr name="Freeform 6" id="6"/>
            <p:cNvSpPr/>
            <p:nvPr/>
          </p:nvSpPr>
          <p:spPr>
            <a:xfrm flipH="false" flipV="false" rot="0">
              <a:off x="0" y="0"/>
              <a:ext cx="22128480" cy="914400"/>
            </a:xfrm>
            <a:custGeom>
              <a:avLst/>
              <a:gdLst/>
              <a:ahLst/>
              <a:cxnLst/>
              <a:rect r="r" b="b" t="t" l="l"/>
              <a:pathLst>
                <a:path h="914400" w="22128480">
                  <a:moveTo>
                    <a:pt x="0" y="0"/>
                  </a:moveTo>
                  <a:lnTo>
                    <a:pt x="22128480" y="0"/>
                  </a:lnTo>
                  <a:lnTo>
                    <a:pt x="22128480" y="914400"/>
                  </a:lnTo>
                  <a:lnTo>
                    <a:pt x="0" y="914400"/>
                  </a:lnTo>
                  <a:close/>
                </a:path>
              </a:pathLst>
            </a:custGeom>
            <a:blipFill>
              <a:blip r:embed="rId3">
                <a:alphaModFix amt="0"/>
              </a:blip>
              <a:stretch>
                <a:fillRect l="0" t="-421537" r="0" b="-421537"/>
              </a:stretch>
            </a:blipFill>
          </p:spPr>
        </p:sp>
        <p:sp>
          <p:nvSpPr>
            <p:cNvPr name="TextBox 7" id="7"/>
            <p:cNvSpPr txBox="true"/>
            <p:nvPr/>
          </p:nvSpPr>
          <p:spPr>
            <a:xfrm>
              <a:off x="0" y="-28575"/>
              <a:ext cx="22128480" cy="942975"/>
            </a:xfrm>
            <a:prstGeom prst="rect">
              <a:avLst/>
            </a:prstGeom>
          </p:spPr>
          <p:txBody>
            <a:bodyPr anchor="ctr" rtlCol="false" tIns="0" lIns="0" bIns="0" rIns="0"/>
            <a:lstStyle/>
            <a:p>
              <a:pPr algn="l">
                <a:lnSpc>
                  <a:spcPts val="3300"/>
                </a:lnSpc>
              </a:pPr>
              <a:r>
                <a:rPr lang="en-US" sz="2700" i="true">
                  <a:solidFill>
                    <a:srgbClr val="5C6B7A"/>
                  </a:solidFill>
                  <a:latin typeface="Arial Italics"/>
                  <a:ea typeface="Arial Italics"/>
                  <a:cs typeface="Arial Italics"/>
                  <a:sym typeface="Arial Italics"/>
                </a:rPr>
                <a:t>Tracing the causal chain from resourcing failures to patient harm (Donabedian, 1966 and Ayanian and Markel, 2016)</a:t>
              </a:r>
            </a:p>
          </p:txBody>
        </p:sp>
      </p:grpSp>
      <p:grpSp>
        <p:nvGrpSpPr>
          <p:cNvPr name="Group 8" id="8"/>
          <p:cNvGrpSpPr/>
          <p:nvPr/>
        </p:nvGrpSpPr>
        <p:grpSpPr>
          <a:xfrm rot="0">
            <a:off x="1028700" y="1837981"/>
            <a:ext cx="5074920" cy="6789420"/>
            <a:chOff x="0" y="0"/>
            <a:chExt cx="6766560" cy="9052560"/>
          </a:xfrm>
        </p:grpSpPr>
        <p:sp>
          <p:nvSpPr>
            <p:cNvPr name="Freeform 9" id="9"/>
            <p:cNvSpPr/>
            <p:nvPr/>
          </p:nvSpPr>
          <p:spPr>
            <a:xfrm flipH="false" flipV="false" rot="0">
              <a:off x="0" y="0"/>
              <a:ext cx="6766560" cy="9052560"/>
            </a:xfrm>
            <a:custGeom>
              <a:avLst/>
              <a:gdLst/>
              <a:ahLst/>
              <a:cxnLst/>
              <a:rect r="r" b="b" t="t" l="l"/>
              <a:pathLst>
                <a:path h="9052560" w="6766560">
                  <a:moveTo>
                    <a:pt x="0" y="182880"/>
                  </a:moveTo>
                  <a:cubicBezTo>
                    <a:pt x="0" y="81915"/>
                    <a:pt x="81915" y="0"/>
                    <a:pt x="182880" y="0"/>
                  </a:cubicBezTo>
                  <a:lnTo>
                    <a:pt x="6583680" y="0"/>
                  </a:lnTo>
                  <a:cubicBezTo>
                    <a:pt x="6684645" y="0"/>
                    <a:pt x="6766560" y="81915"/>
                    <a:pt x="6766560" y="182880"/>
                  </a:cubicBezTo>
                  <a:lnTo>
                    <a:pt x="6766560" y="8869680"/>
                  </a:lnTo>
                  <a:cubicBezTo>
                    <a:pt x="6766560" y="8970645"/>
                    <a:pt x="6684645" y="9052560"/>
                    <a:pt x="6583680" y="9052560"/>
                  </a:cubicBezTo>
                  <a:lnTo>
                    <a:pt x="182880" y="9052560"/>
                  </a:lnTo>
                  <a:cubicBezTo>
                    <a:pt x="81915" y="9052560"/>
                    <a:pt x="0" y="8970645"/>
                    <a:pt x="0" y="8869680"/>
                  </a:cubicBezTo>
                  <a:close/>
                </a:path>
              </a:pathLst>
            </a:custGeom>
            <a:solidFill>
              <a:srgbClr val="F4F6F9"/>
            </a:solidFill>
          </p:spPr>
        </p:sp>
      </p:grpSp>
      <p:grpSp>
        <p:nvGrpSpPr>
          <p:cNvPr name="Group 10" id="10"/>
          <p:cNvGrpSpPr/>
          <p:nvPr/>
        </p:nvGrpSpPr>
        <p:grpSpPr>
          <a:xfrm rot="0">
            <a:off x="3017520" y="2249461"/>
            <a:ext cx="1097280" cy="1097280"/>
            <a:chOff x="0" y="0"/>
            <a:chExt cx="1463040" cy="1463040"/>
          </a:xfrm>
        </p:grpSpPr>
        <p:sp>
          <p:nvSpPr>
            <p:cNvPr name="Freeform 11" id="11"/>
            <p:cNvSpPr/>
            <p:nvPr/>
          </p:nvSpPr>
          <p:spPr>
            <a:xfrm flipH="false" flipV="false" rot="0">
              <a:off x="0" y="0"/>
              <a:ext cx="1463040" cy="1463040"/>
            </a:xfrm>
            <a:custGeom>
              <a:avLst/>
              <a:gdLst/>
              <a:ahLst/>
              <a:cxnLst/>
              <a:rect r="r" b="b" t="t" l="l"/>
              <a:pathLst>
                <a:path h="1463040" w="1463040">
                  <a:moveTo>
                    <a:pt x="0" y="731520"/>
                  </a:moveTo>
                  <a:cubicBezTo>
                    <a:pt x="0" y="327533"/>
                    <a:pt x="327533" y="0"/>
                    <a:pt x="731520" y="0"/>
                  </a:cubicBezTo>
                  <a:cubicBezTo>
                    <a:pt x="1135507" y="0"/>
                    <a:pt x="1463040" y="327533"/>
                    <a:pt x="1463040" y="731520"/>
                  </a:cubicBezTo>
                  <a:cubicBezTo>
                    <a:pt x="1463040" y="1135507"/>
                    <a:pt x="1135507" y="1463040"/>
                    <a:pt x="731520" y="1463040"/>
                  </a:cubicBezTo>
                  <a:cubicBezTo>
                    <a:pt x="327533" y="1463040"/>
                    <a:pt x="0" y="1135507"/>
                    <a:pt x="0" y="731520"/>
                  </a:cubicBezTo>
                  <a:close/>
                </a:path>
              </a:pathLst>
            </a:custGeom>
            <a:solidFill>
              <a:srgbClr val="1B2A4A"/>
            </a:solidFill>
          </p:spPr>
        </p:sp>
      </p:grpSp>
      <p:grpSp>
        <p:nvGrpSpPr>
          <p:cNvPr name="Group 12" id="12"/>
          <p:cNvGrpSpPr/>
          <p:nvPr/>
        </p:nvGrpSpPr>
        <p:grpSpPr>
          <a:xfrm rot="0">
            <a:off x="3017520" y="2249461"/>
            <a:ext cx="1097280" cy="1097280"/>
            <a:chOff x="0" y="0"/>
            <a:chExt cx="1463040" cy="1463040"/>
          </a:xfrm>
        </p:grpSpPr>
        <p:sp>
          <p:nvSpPr>
            <p:cNvPr name="Freeform 13" id="13"/>
            <p:cNvSpPr/>
            <p:nvPr/>
          </p:nvSpPr>
          <p:spPr>
            <a:xfrm flipH="false" flipV="false" rot="0">
              <a:off x="0" y="0"/>
              <a:ext cx="1463040" cy="1463040"/>
            </a:xfrm>
            <a:custGeom>
              <a:avLst/>
              <a:gdLst/>
              <a:ahLst/>
              <a:cxnLst/>
              <a:rect r="r" b="b" t="t" l="l"/>
              <a:pathLst>
                <a:path h="1463040" w="1463040">
                  <a:moveTo>
                    <a:pt x="0" y="0"/>
                  </a:moveTo>
                  <a:lnTo>
                    <a:pt x="1463040" y="0"/>
                  </a:lnTo>
                  <a:lnTo>
                    <a:pt x="1463040" y="1463040"/>
                  </a:lnTo>
                  <a:lnTo>
                    <a:pt x="0" y="1463040"/>
                  </a:lnTo>
                  <a:close/>
                </a:path>
              </a:pathLst>
            </a:custGeom>
            <a:blipFill>
              <a:blip r:embed="rId3">
                <a:alphaModFix amt="0"/>
              </a:blip>
              <a:stretch>
                <a:fillRect l="-78303" t="0" r="-78303" b="0"/>
              </a:stretch>
            </a:blipFill>
          </p:spPr>
        </p:sp>
        <p:sp>
          <p:nvSpPr>
            <p:cNvPr name="TextBox 14" id="14"/>
            <p:cNvSpPr txBox="true"/>
            <p:nvPr/>
          </p:nvSpPr>
          <p:spPr>
            <a:xfrm>
              <a:off x="0" y="-28575"/>
              <a:ext cx="1463040" cy="1491615"/>
            </a:xfrm>
            <a:prstGeom prst="rect">
              <a:avLst/>
            </a:prstGeom>
          </p:spPr>
          <p:txBody>
            <a:bodyPr anchor="ctr" rtlCol="false" tIns="0" lIns="0" bIns="0" rIns="0"/>
            <a:lstStyle/>
            <a:p>
              <a:pPr algn="ctr">
                <a:lnSpc>
                  <a:spcPts val="4320"/>
                </a:lnSpc>
              </a:pPr>
              <a:r>
                <a:rPr lang="en-US" sz="3600" b="true">
                  <a:solidFill>
                    <a:srgbClr val="FFFFFF"/>
                  </a:solidFill>
                  <a:latin typeface="Arial Bold"/>
                  <a:ea typeface="Arial Bold"/>
                  <a:cs typeface="Arial Bold"/>
                  <a:sym typeface="Arial Bold"/>
                </a:rPr>
                <a:t>1</a:t>
              </a:r>
            </a:p>
          </p:txBody>
        </p:sp>
      </p:grpSp>
      <p:grpSp>
        <p:nvGrpSpPr>
          <p:cNvPr name="Group 15" id="15"/>
          <p:cNvGrpSpPr/>
          <p:nvPr/>
        </p:nvGrpSpPr>
        <p:grpSpPr>
          <a:xfrm rot="0">
            <a:off x="1028700" y="3552481"/>
            <a:ext cx="5074920" cy="685800"/>
            <a:chOff x="0" y="0"/>
            <a:chExt cx="6766560" cy="914400"/>
          </a:xfrm>
        </p:grpSpPr>
        <p:sp>
          <p:nvSpPr>
            <p:cNvPr name="Freeform 16" id="16"/>
            <p:cNvSpPr/>
            <p:nvPr/>
          </p:nvSpPr>
          <p:spPr>
            <a:xfrm flipH="false" flipV="false" rot="0">
              <a:off x="0" y="0"/>
              <a:ext cx="6766560" cy="914400"/>
            </a:xfrm>
            <a:custGeom>
              <a:avLst/>
              <a:gdLst/>
              <a:ahLst/>
              <a:cxnLst/>
              <a:rect r="r" b="b" t="t" l="l"/>
              <a:pathLst>
                <a:path h="914400" w="6766560">
                  <a:moveTo>
                    <a:pt x="0" y="0"/>
                  </a:moveTo>
                  <a:lnTo>
                    <a:pt x="6766560" y="0"/>
                  </a:lnTo>
                  <a:lnTo>
                    <a:pt x="6766560" y="914400"/>
                  </a:lnTo>
                  <a:lnTo>
                    <a:pt x="0" y="914400"/>
                  </a:lnTo>
                  <a:close/>
                </a:path>
              </a:pathLst>
            </a:custGeom>
            <a:blipFill>
              <a:blip r:embed="rId3">
                <a:alphaModFix amt="0"/>
              </a:blip>
              <a:stretch>
                <a:fillRect l="0" t="-94189" r="0" b="-94189"/>
              </a:stretch>
            </a:blipFill>
          </p:spPr>
        </p:sp>
        <p:sp>
          <p:nvSpPr>
            <p:cNvPr name="TextBox 17" id="17"/>
            <p:cNvSpPr txBox="true"/>
            <p:nvPr/>
          </p:nvSpPr>
          <p:spPr>
            <a:xfrm>
              <a:off x="0" y="-19050"/>
              <a:ext cx="6766560" cy="933450"/>
            </a:xfrm>
            <a:prstGeom prst="rect">
              <a:avLst/>
            </a:prstGeom>
          </p:spPr>
          <p:txBody>
            <a:bodyPr anchor="ctr" rtlCol="false" tIns="0" lIns="0" bIns="0" rIns="0"/>
            <a:lstStyle/>
            <a:p>
              <a:pPr algn="ctr">
                <a:lnSpc>
                  <a:spcPts val="3600"/>
                </a:lnSpc>
              </a:pPr>
              <a:r>
                <a:rPr lang="en-US" sz="3000" b="true">
                  <a:solidFill>
                    <a:srgbClr val="1B2A4A"/>
                  </a:solidFill>
                  <a:latin typeface="Arial Bold"/>
                  <a:ea typeface="Arial Bold"/>
                  <a:cs typeface="Arial Bold"/>
                  <a:sym typeface="Arial Bold"/>
                </a:rPr>
                <a:t>Structure</a:t>
              </a:r>
            </a:p>
          </p:txBody>
        </p:sp>
      </p:grpSp>
      <p:grpSp>
        <p:nvGrpSpPr>
          <p:cNvPr name="Group 18" id="18"/>
          <p:cNvGrpSpPr/>
          <p:nvPr/>
        </p:nvGrpSpPr>
        <p:grpSpPr>
          <a:xfrm rot="0">
            <a:off x="1193864" y="4447831"/>
            <a:ext cx="4744593" cy="3977640"/>
            <a:chOff x="0" y="0"/>
            <a:chExt cx="6326124" cy="5303520"/>
          </a:xfrm>
        </p:grpSpPr>
        <p:sp>
          <p:nvSpPr>
            <p:cNvPr name="Freeform 19" id="19"/>
            <p:cNvSpPr/>
            <p:nvPr/>
          </p:nvSpPr>
          <p:spPr>
            <a:xfrm flipH="false" flipV="false" rot="0">
              <a:off x="0" y="0"/>
              <a:ext cx="6326124" cy="5303520"/>
            </a:xfrm>
            <a:custGeom>
              <a:avLst/>
              <a:gdLst/>
              <a:ahLst/>
              <a:cxnLst/>
              <a:rect r="r" b="b" t="t" l="l"/>
              <a:pathLst>
                <a:path h="5303520" w="6326124">
                  <a:moveTo>
                    <a:pt x="0" y="0"/>
                  </a:moveTo>
                  <a:lnTo>
                    <a:pt x="6326124" y="0"/>
                  </a:lnTo>
                  <a:lnTo>
                    <a:pt x="6326124" y="5303520"/>
                  </a:lnTo>
                  <a:lnTo>
                    <a:pt x="0" y="5303520"/>
                  </a:lnTo>
                  <a:close/>
                </a:path>
              </a:pathLst>
            </a:custGeom>
            <a:blipFill>
              <a:blip r:embed="rId3">
                <a:alphaModFix amt="0"/>
              </a:blip>
              <a:stretch>
                <a:fillRect l="-62755" t="0" r="-52372" b="0"/>
              </a:stretch>
            </a:blipFill>
          </p:spPr>
        </p:sp>
        <p:sp>
          <p:nvSpPr>
            <p:cNvPr name="TextBox 20" id="20"/>
            <p:cNvSpPr txBox="true"/>
            <p:nvPr/>
          </p:nvSpPr>
          <p:spPr>
            <a:xfrm>
              <a:off x="0" y="-57150"/>
              <a:ext cx="6326124" cy="5360670"/>
            </a:xfrm>
            <a:prstGeom prst="rect">
              <a:avLst/>
            </a:prstGeom>
          </p:spPr>
          <p:txBody>
            <a:bodyPr anchor="ctr" rtlCol="false" tIns="0" lIns="0" bIns="0" rIns="0"/>
            <a:lstStyle/>
            <a:p>
              <a:pPr algn="l" marL="488632" indent="-244316" lvl="1">
                <a:lnSpc>
                  <a:spcPts val="3600"/>
                </a:lnSpc>
                <a:buFont typeface="Arial"/>
                <a:buChar char="•"/>
              </a:pPr>
              <a:r>
                <a:rPr lang="en-US" sz="2700">
                  <a:solidFill>
                    <a:srgbClr val="22242A"/>
                  </a:solidFill>
                  <a:latin typeface="Arial"/>
                  <a:ea typeface="Arial"/>
                  <a:cs typeface="Arial"/>
                  <a:sym typeface="Arial"/>
                </a:rPr>
                <a:t>Chronic staffing shortages</a:t>
              </a:r>
            </a:p>
            <a:p>
              <a:pPr algn="l" marL="488632" indent="-244316" lvl="1">
                <a:lnSpc>
                  <a:spcPts val="3600"/>
                </a:lnSpc>
                <a:buFont typeface="Arial"/>
                <a:buChar char="•"/>
              </a:pPr>
              <a:r>
                <a:rPr lang="en-US" sz="2700">
                  <a:solidFill>
                    <a:srgbClr val="22242A"/>
                  </a:solidFill>
                  <a:latin typeface="Arial"/>
                  <a:ea typeface="Arial"/>
                  <a:cs typeface="Arial"/>
                  <a:sym typeface="Arial"/>
                </a:rPr>
                <a:t>Substandard facilities</a:t>
              </a:r>
            </a:p>
            <a:p>
              <a:pPr algn="l" marL="488632" indent="-244316" lvl="1">
                <a:lnSpc>
                  <a:spcPts val="3600"/>
                </a:lnSpc>
                <a:buFont typeface="Arial"/>
                <a:buChar char="•"/>
              </a:pPr>
              <a:r>
                <a:rPr lang="en-US" sz="2700">
                  <a:solidFill>
                    <a:srgbClr val="22242A"/>
                  </a:solidFill>
                  <a:latin typeface="Arial"/>
                  <a:ea typeface="Arial"/>
                  <a:cs typeface="Arial"/>
                  <a:sym typeface="Arial"/>
                </a:rPr>
                <a:t>Flawed governance design</a:t>
              </a:r>
            </a:p>
          </p:txBody>
        </p:sp>
      </p:grpSp>
      <p:grpSp>
        <p:nvGrpSpPr>
          <p:cNvPr name="Group 21" id="21"/>
          <p:cNvGrpSpPr/>
          <p:nvPr/>
        </p:nvGrpSpPr>
        <p:grpSpPr>
          <a:xfrm rot="0">
            <a:off x="6184773" y="5204116"/>
            <a:ext cx="592074" cy="57150"/>
            <a:chOff x="0" y="0"/>
            <a:chExt cx="789432" cy="76200"/>
          </a:xfrm>
        </p:grpSpPr>
        <p:sp>
          <p:nvSpPr>
            <p:cNvPr name="Freeform 22" id="22"/>
            <p:cNvSpPr/>
            <p:nvPr/>
          </p:nvSpPr>
          <p:spPr>
            <a:xfrm flipH="false" flipV="false" rot="0">
              <a:off x="0" y="0"/>
              <a:ext cx="789432" cy="76200"/>
            </a:xfrm>
            <a:custGeom>
              <a:avLst/>
              <a:gdLst/>
              <a:ahLst/>
              <a:cxnLst/>
              <a:rect r="r" b="b" t="t" l="l"/>
              <a:pathLst>
                <a:path h="76200" w="789432">
                  <a:moveTo>
                    <a:pt x="0" y="0"/>
                  </a:moveTo>
                  <a:lnTo>
                    <a:pt x="789432" y="76200"/>
                  </a:lnTo>
                </a:path>
              </a:pathLst>
            </a:custGeom>
            <a:blipFill>
              <a:blip r:embed="rId3">
                <a:alphaModFix amt="0"/>
              </a:blip>
              <a:stretch>
                <a:fillRect l="0" t="-151864" r="0" b="-151864"/>
              </a:stretch>
            </a:blipFill>
            <a:ln w="57150" cap="sq">
              <a:solidFill>
                <a:srgbClr val="D9A441"/>
              </a:solidFill>
              <a:prstDash val="solid"/>
              <a:miter/>
            </a:ln>
          </p:spPr>
        </p:sp>
      </p:grpSp>
      <p:grpSp>
        <p:nvGrpSpPr>
          <p:cNvPr name="Group 23" id="23"/>
          <p:cNvGrpSpPr/>
          <p:nvPr/>
        </p:nvGrpSpPr>
        <p:grpSpPr>
          <a:xfrm rot="0">
            <a:off x="6858000" y="1837981"/>
            <a:ext cx="5074920" cy="6789420"/>
            <a:chOff x="0" y="0"/>
            <a:chExt cx="6766560" cy="9052560"/>
          </a:xfrm>
        </p:grpSpPr>
        <p:sp>
          <p:nvSpPr>
            <p:cNvPr name="Freeform 24" id="24"/>
            <p:cNvSpPr/>
            <p:nvPr/>
          </p:nvSpPr>
          <p:spPr>
            <a:xfrm flipH="false" flipV="false" rot="0">
              <a:off x="0" y="0"/>
              <a:ext cx="6766560" cy="9052560"/>
            </a:xfrm>
            <a:custGeom>
              <a:avLst/>
              <a:gdLst/>
              <a:ahLst/>
              <a:cxnLst/>
              <a:rect r="r" b="b" t="t" l="l"/>
              <a:pathLst>
                <a:path h="9052560" w="6766560">
                  <a:moveTo>
                    <a:pt x="0" y="182880"/>
                  </a:moveTo>
                  <a:cubicBezTo>
                    <a:pt x="0" y="81915"/>
                    <a:pt x="81915" y="0"/>
                    <a:pt x="182880" y="0"/>
                  </a:cubicBezTo>
                  <a:lnTo>
                    <a:pt x="6583680" y="0"/>
                  </a:lnTo>
                  <a:cubicBezTo>
                    <a:pt x="6684645" y="0"/>
                    <a:pt x="6766560" y="81915"/>
                    <a:pt x="6766560" y="182880"/>
                  </a:cubicBezTo>
                  <a:lnTo>
                    <a:pt x="6766560" y="8869680"/>
                  </a:lnTo>
                  <a:cubicBezTo>
                    <a:pt x="6766560" y="8970645"/>
                    <a:pt x="6684645" y="9052560"/>
                    <a:pt x="6583680" y="9052560"/>
                  </a:cubicBezTo>
                  <a:lnTo>
                    <a:pt x="182880" y="9052560"/>
                  </a:lnTo>
                  <a:cubicBezTo>
                    <a:pt x="81915" y="9052560"/>
                    <a:pt x="0" y="8970645"/>
                    <a:pt x="0" y="8869680"/>
                  </a:cubicBezTo>
                  <a:close/>
                </a:path>
              </a:pathLst>
            </a:custGeom>
            <a:solidFill>
              <a:srgbClr val="F4F6F9"/>
            </a:solidFill>
          </p:spPr>
        </p:sp>
      </p:grpSp>
      <p:grpSp>
        <p:nvGrpSpPr>
          <p:cNvPr name="Group 25" id="25"/>
          <p:cNvGrpSpPr/>
          <p:nvPr/>
        </p:nvGrpSpPr>
        <p:grpSpPr>
          <a:xfrm rot="0">
            <a:off x="8846820" y="2249461"/>
            <a:ext cx="1097280" cy="1097280"/>
            <a:chOff x="0" y="0"/>
            <a:chExt cx="1463040" cy="1463040"/>
          </a:xfrm>
        </p:grpSpPr>
        <p:sp>
          <p:nvSpPr>
            <p:cNvPr name="Freeform 26" id="26"/>
            <p:cNvSpPr/>
            <p:nvPr/>
          </p:nvSpPr>
          <p:spPr>
            <a:xfrm flipH="false" flipV="false" rot="0">
              <a:off x="0" y="0"/>
              <a:ext cx="1463040" cy="1463040"/>
            </a:xfrm>
            <a:custGeom>
              <a:avLst/>
              <a:gdLst/>
              <a:ahLst/>
              <a:cxnLst/>
              <a:rect r="r" b="b" t="t" l="l"/>
              <a:pathLst>
                <a:path h="1463040" w="1463040">
                  <a:moveTo>
                    <a:pt x="0" y="731520"/>
                  </a:moveTo>
                  <a:cubicBezTo>
                    <a:pt x="0" y="327533"/>
                    <a:pt x="327533" y="0"/>
                    <a:pt x="731520" y="0"/>
                  </a:cubicBezTo>
                  <a:cubicBezTo>
                    <a:pt x="1135507" y="0"/>
                    <a:pt x="1463040" y="327533"/>
                    <a:pt x="1463040" y="731520"/>
                  </a:cubicBezTo>
                  <a:cubicBezTo>
                    <a:pt x="1463040" y="1135507"/>
                    <a:pt x="1135507" y="1463040"/>
                    <a:pt x="731520" y="1463040"/>
                  </a:cubicBezTo>
                  <a:cubicBezTo>
                    <a:pt x="327533" y="1463040"/>
                    <a:pt x="0" y="1135507"/>
                    <a:pt x="0" y="731520"/>
                  </a:cubicBezTo>
                  <a:close/>
                </a:path>
              </a:pathLst>
            </a:custGeom>
            <a:solidFill>
              <a:srgbClr val="5C6B7A"/>
            </a:solidFill>
          </p:spPr>
        </p:sp>
      </p:grpSp>
      <p:grpSp>
        <p:nvGrpSpPr>
          <p:cNvPr name="Group 27" id="27"/>
          <p:cNvGrpSpPr/>
          <p:nvPr/>
        </p:nvGrpSpPr>
        <p:grpSpPr>
          <a:xfrm rot="0">
            <a:off x="8846820" y="2249461"/>
            <a:ext cx="1097280" cy="1097280"/>
            <a:chOff x="0" y="0"/>
            <a:chExt cx="1463040" cy="1463040"/>
          </a:xfrm>
        </p:grpSpPr>
        <p:sp>
          <p:nvSpPr>
            <p:cNvPr name="Freeform 28" id="28"/>
            <p:cNvSpPr/>
            <p:nvPr/>
          </p:nvSpPr>
          <p:spPr>
            <a:xfrm flipH="false" flipV="false" rot="0">
              <a:off x="0" y="0"/>
              <a:ext cx="1463040" cy="1463040"/>
            </a:xfrm>
            <a:custGeom>
              <a:avLst/>
              <a:gdLst/>
              <a:ahLst/>
              <a:cxnLst/>
              <a:rect r="r" b="b" t="t" l="l"/>
              <a:pathLst>
                <a:path h="1463040" w="1463040">
                  <a:moveTo>
                    <a:pt x="0" y="0"/>
                  </a:moveTo>
                  <a:lnTo>
                    <a:pt x="1463040" y="0"/>
                  </a:lnTo>
                  <a:lnTo>
                    <a:pt x="1463040" y="1463040"/>
                  </a:lnTo>
                  <a:lnTo>
                    <a:pt x="0" y="1463040"/>
                  </a:lnTo>
                  <a:close/>
                </a:path>
              </a:pathLst>
            </a:custGeom>
            <a:blipFill>
              <a:blip r:embed="rId3">
                <a:alphaModFix amt="0"/>
              </a:blip>
              <a:stretch>
                <a:fillRect l="-78303" t="0" r="-78303" b="0"/>
              </a:stretch>
            </a:blipFill>
          </p:spPr>
        </p:sp>
        <p:sp>
          <p:nvSpPr>
            <p:cNvPr name="TextBox 29" id="29"/>
            <p:cNvSpPr txBox="true"/>
            <p:nvPr/>
          </p:nvSpPr>
          <p:spPr>
            <a:xfrm>
              <a:off x="0" y="-28575"/>
              <a:ext cx="1463040" cy="1491615"/>
            </a:xfrm>
            <a:prstGeom prst="rect">
              <a:avLst/>
            </a:prstGeom>
          </p:spPr>
          <p:txBody>
            <a:bodyPr anchor="ctr" rtlCol="false" tIns="0" lIns="0" bIns="0" rIns="0"/>
            <a:lstStyle/>
            <a:p>
              <a:pPr algn="ctr">
                <a:lnSpc>
                  <a:spcPts val="4320"/>
                </a:lnSpc>
              </a:pPr>
              <a:r>
                <a:rPr lang="en-US" sz="3600" b="true">
                  <a:solidFill>
                    <a:srgbClr val="FFFFFF"/>
                  </a:solidFill>
                  <a:latin typeface="Arial Bold"/>
                  <a:ea typeface="Arial Bold"/>
                  <a:cs typeface="Arial Bold"/>
                  <a:sym typeface="Arial Bold"/>
                </a:rPr>
                <a:t>2</a:t>
              </a:r>
            </a:p>
          </p:txBody>
        </p:sp>
      </p:grpSp>
      <p:grpSp>
        <p:nvGrpSpPr>
          <p:cNvPr name="Group 30" id="30"/>
          <p:cNvGrpSpPr/>
          <p:nvPr/>
        </p:nvGrpSpPr>
        <p:grpSpPr>
          <a:xfrm rot="0">
            <a:off x="6858000" y="3552481"/>
            <a:ext cx="5074920" cy="685800"/>
            <a:chOff x="0" y="0"/>
            <a:chExt cx="6766560" cy="914400"/>
          </a:xfrm>
        </p:grpSpPr>
        <p:sp>
          <p:nvSpPr>
            <p:cNvPr name="Freeform 31" id="31"/>
            <p:cNvSpPr/>
            <p:nvPr/>
          </p:nvSpPr>
          <p:spPr>
            <a:xfrm flipH="false" flipV="false" rot="0">
              <a:off x="0" y="0"/>
              <a:ext cx="6766560" cy="914400"/>
            </a:xfrm>
            <a:custGeom>
              <a:avLst/>
              <a:gdLst/>
              <a:ahLst/>
              <a:cxnLst/>
              <a:rect r="r" b="b" t="t" l="l"/>
              <a:pathLst>
                <a:path h="914400" w="6766560">
                  <a:moveTo>
                    <a:pt x="0" y="0"/>
                  </a:moveTo>
                  <a:lnTo>
                    <a:pt x="6766560" y="0"/>
                  </a:lnTo>
                  <a:lnTo>
                    <a:pt x="6766560" y="914400"/>
                  </a:lnTo>
                  <a:lnTo>
                    <a:pt x="0" y="914400"/>
                  </a:lnTo>
                  <a:close/>
                </a:path>
              </a:pathLst>
            </a:custGeom>
            <a:blipFill>
              <a:blip r:embed="rId3">
                <a:alphaModFix amt="0"/>
              </a:blip>
              <a:stretch>
                <a:fillRect l="0" t="-94189" r="0" b="-94189"/>
              </a:stretch>
            </a:blipFill>
          </p:spPr>
        </p:sp>
        <p:sp>
          <p:nvSpPr>
            <p:cNvPr name="TextBox 32" id="32"/>
            <p:cNvSpPr txBox="true"/>
            <p:nvPr/>
          </p:nvSpPr>
          <p:spPr>
            <a:xfrm>
              <a:off x="0" y="-19050"/>
              <a:ext cx="6766560" cy="933450"/>
            </a:xfrm>
            <a:prstGeom prst="rect">
              <a:avLst/>
            </a:prstGeom>
          </p:spPr>
          <p:txBody>
            <a:bodyPr anchor="ctr" rtlCol="false" tIns="0" lIns="0" bIns="0" rIns="0"/>
            <a:lstStyle/>
            <a:p>
              <a:pPr algn="ctr">
                <a:lnSpc>
                  <a:spcPts val="3600"/>
                </a:lnSpc>
              </a:pPr>
              <a:r>
                <a:rPr lang="en-US" sz="3000" b="true">
                  <a:solidFill>
                    <a:srgbClr val="5C6B7A"/>
                  </a:solidFill>
                  <a:latin typeface="Arial Bold"/>
                  <a:ea typeface="Arial Bold"/>
                  <a:cs typeface="Arial Bold"/>
                  <a:sym typeface="Arial Bold"/>
                </a:rPr>
                <a:t>Process</a:t>
              </a:r>
            </a:p>
          </p:txBody>
        </p:sp>
      </p:grpSp>
      <p:grpSp>
        <p:nvGrpSpPr>
          <p:cNvPr name="Group 33" id="33"/>
          <p:cNvGrpSpPr/>
          <p:nvPr/>
        </p:nvGrpSpPr>
        <p:grpSpPr>
          <a:xfrm rot="0">
            <a:off x="6776847" y="4444021"/>
            <a:ext cx="5336667" cy="3977640"/>
            <a:chOff x="0" y="0"/>
            <a:chExt cx="7115556" cy="5303520"/>
          </a:xfrm>
        </p:grpSpPr>
        <p:sp>
          <p:nvSpPr>
            <p:cNvPr name="Freeform 34" id="34"/>
            <p:cNvSpPr/>
            <p:nvPr/>
          </p:nvSpPr>
          <p:spPr>
            <a:xfrm flipH="false" flipV="false" rot="0">
              <a:off x="0" y="0"/>
              <a:ext cx="7115556" cy="5303520"/>
            </a:xfrm>
            <a:custGeom>
              <a:avLst/>
              <a:gdLst/>
              <a:ahLst/>
              <a:cxnLst/>
              <a:rect r="r" b="b" t="t" l="l"/>
              <a:pathLst>
                <a:path h="5303520" w="7115556">
                  <a:moveTo>
                    <a:pt x="0" y="0"/>
                  </a:moveTo>
                  <a:lnTo>
                    <a:pt x="7115556" y="0"/>
                  </a:lnTo>
                  <a:lnTo>
                    <a:pt x="7115556" y="5303520"/>
                  </a:lnTo>
                  <a:lnTo>
                    <a:pt x="0" y="5303520"/>
                  </a:lnTo>
                  <a:close/>
                </a:path>
              </a:pathLst>
            </a:custGeom>
            <a:blipFill>
              <a:blip r:embed="rId3">
                <a:alphaModFix amt="0"/>
              </a:blip>
              <a:stretch>
                <a:fillRect l="-55792" t="0" r="-35467" b="0"/>
              </a:stretch>
            </a:blipFill>
          </p:spPr>
        </p:sp>
        <p:sp>
          <p:nvSpPr>
            <p:cNvPr name="TextBox 35" id="35"/>
            <p:cNvSpPr txBox="true"/>
            <p:nvPr/>
          </p:nvSpPr>
          <p:spPr>
            <a:xfrm>
              <a:off x="0" y="-57150"/>
              <a:ext cx="7115556" cy="5360670"/>
            </a:xfrm>
            <a:prstGeom prst="rect">
              <a:avLst/>
            </a:prstGeom>
          </p:spPr>
          <p:txBody>
            <a:bodyPr anchor="ctr" rtlCol="false" tIns="0" lIns="0" bIns="0" rIns="0"/>
            <a:lstStyle/>
            <a:p>
              <a:pPr algn="l" marL="488632" indent="-244316" lvl="1">
                <a:lnSpc>
                  <a:spcPts val="3600"/>
                </a:lnSpc>
                <a:buFont typeface="Arial"/>
                <a:buChar char="•"/>
              </a:pPr>
              <a:r>
                <a:rPr lang="en-US" sz="2700">
                  <a:solidFill>
                    <a:srgbClr val="22242A"/>
                  </a:solidFill>
                  <a:latin typeface="Arial"/>
                  <a:ea typeface="Arial"/>
                  <a:cs typeface="Arial"/>
                  <a:sym typeface="Arial"/>
                </a:rPr>
                <a:t>Deficient</a:t>
              </a:r>
              <a:r>
                <a:rPr lang="en-US" sz="2700">
                  <a:solidFill>
                    <a:srgbClr val="22242A"/>
                  </a:solidFill>
                  <a:latin typeface="Arial"/>
                  <a:ea typeface="Arial"/>
                  <a:cs typeface="Arial"/>
                  <a:sym typeface="Arial"/>
                </a:rPr>
                <a:t> fetal monitoring</a:t>
              </a:r>
            </a:p>
            <a:p>
              <a:pPr algn="l" marL="488632" indent="-244316" lvl="1">
                <a:lnSpc>
                  <a:spcPts val="3600"/>
                </a:lnSpc>
                <a:buFont typeface="Arial"/>
                <a:buChar char="•"/>
              </a:pPr>
              <a:r>
                <a:rPr lang="en-US" sz="2700">
                  <a:solidFill>
                    <a:srgbClr val="22242A"/>
                  </a:solidFill>
                  <a:latin typeface="Arial"/>
                  <a:ea typeface="Arial"/>
                  <a:cs typeface="Arial"/>
                  <a:sym typeface="Arial"/>
                </a:rPr>
                <a:t>Sub-standard SI investigations</a:t>
              </a:r>
            </a:p>
            <a:p>
              <a:pPr algn="l" marL="488632" indent="-244316" lvl="1">
                <a:lnSpc>
                  <a:spcPts val="3600"/>
                </a:lnSpc>
                <a:buFont typeface="Arial"/>
                <a:buChar char="•"/>
              </a:pPr>
              <a:r>
                <a:rPr lang="en-US" sz="2700">
                  <a:solidFill>
                    <a:srgbClr val="22242A"/>
                  </a:solidFill>
                  <a:latin typeface="Arial"/>
                  <a:ea typeface="Arial"/>
                  <a:cs typeface="Arial"/>
                  <a:sym typeface="Arial"/>
                </a:rPr>
                <a:t>Lack of escalation of issues</a:t>
              </a:r>
            </a:p>
          </p:txBody>
        </p:sp>
      </p:grpSp>
      <p:grpSp>
        <p:nvGrpSpPr>
          <p:cNvPr name="Group 36" id="36"/>
          <p:cNvGrpSpPr/>
          <p:nvPr/>
        </p:nvGrpSpPr>
        <p:grpSpPr>
          <a:xfrm rot="0">
            <a:off x="12014073" y="5204116"/>
            <a:ext cx="592074" cy="57150"/>
            <a:chOff x="0" y="0"/>
            <a:chExt cx="789432" cy="76200"/>
          </a:xfrm>
        </p:grpSpPr>
        <p:sp>
          <p:nvSpPr>
            <p:cNvPr name="Freeform 37" id="37"/>
            <p:cNvSpPr/>
            <p:nvPr/>
          </p:nvSpPr>
          <p:spPr>
            <a:xfrm flipH="false" flipV="false" rot="0">
              <a:off x="0" y="0"/>
              <a:ext cx="789432" cy="76200"/>
            </a:xfrm>
            <a:custGeom>
              <a:avLst/>
              <a:gdLst/>
              <a:ahLst/>
              <a:cxnLst/>
              <a:rect r="r" b="b" t="t" l="l"/>
              <a:pathLst>
                <a:path h="76200" w="789432">
                  <a:moveTo>
                    <a:pt x="0" y="0"/>
                  </a:moveTo>
                  <a:lnTo>
                    <a:pt x="789432" y="76200"/>
                  </a:lnTo>
                </a:path>
              </a:pathLst>
            </a:custGeom>
            <a:blipFill>
              <a:blip r:embed="rId3">
                <a:alphaModFix amt="0"/>
              </a:blip>
              <a:stretch>
                <a:fillRect l="0" t="-151864" r="0" b="-151864"/>
              </a:stretch>
            </a:blipFill>
            <a:ln w="57150" cap="sq">
              <a:solidFill>
                <a:srgbClr val="D9A441"/>
              </a:solidFill>
              <a:prstDash val="solid"/>
              <a:miter/>
            </a:ln>
          </p:spPr>
        </p:sp>
      </p:grpSp>
      <p:grpSp>
        <p:nvGrpSpPr>
          <p:cNvPr name="Group 38" id="38"/>
          <p:cNvGrpSpPr/>
          <p:nvPr/>
        </p:nvGrpSpPr>
        <p:grpSpPr>
          <a:xfrm rot="0">
            <a:off x="12687300" y="1837981"/>
            <a:ext cx="5074920" cy="6789420"/>
            <a:chOff x="0" y="0"/>
            <a:chExt cx="6766560" cy="9052560"/>
          </a:xfrm>
        </p:grpSpPr>
        <p:sp>
          <p:nvSpPr>
            <p:cNvPr name="Freeform 39" id="39"/>
            <p:cNvSpPr/>
            <p:nvPr/>
          </p:nvSpPr>
          <p:spPr>
            <a:xfrm flipH="false" flipV="false" rot="0">
              <a:off x="0" y="0"/>
              <a:ext cx="6766560" cy="9052560"/>
            </a:xfrm>
            <a:custGeom>
              <a:avLst/>
              <a:gdLst/>
              <a:ahLst/>
              <a:cxnLst/>
              <a:rect r="r" b="b" t="t" l="l"/>
              <a:pathLst>
                <a:path h="9052560" w="6766560">
                  <a:moveTo>
                    <a:pt x="0" y="182880"/>
                  </a:moveTo>
                  <a:cubicBezTo>
                    <a:pt x="0" y="81915"/>
                    <a:pt x="81915" y="0"/>
                    <a:pt x="182880" y="0"/>
                  </a:cubicBezTo>
                  <a:lnTo>
                    <a:pt x="6583680" y="0"/>
                  </a:lnTo>
                  <a:cubicBezTo>
                    <a:pt x="6684645" y="0"/>
                    <a:pt x="6766560" y="81915"/>
                    <a:pt x="6766560" y="182880"/>
                  </a:cubicBezTo>
                  <a:lnTo>
                    <a:pt x="6766560" y="8869680"/>
                  </a:lnTo>
                  <a:cubicBezTo>
                    <a:pt x="6766560" y="8970645"/>
                    <a:pt x="6684645" y="9052560"/>
                    <a:pt x="6583680" y="9052560"/>
                  </a:cubicBezTo>
                  <a:lnTo>
                    <a:pt x="182880" y="9052560"/>
                  </a:lnTo>
                  <a:cubicBezTo>
                    <a:pt x="81915" y="9052560"/>
                    <a:pt x="0" y="8970645"/>
                    <a:pt x="0" y="8869680"/>
                  </a:cubicBezTo>
                  <a:close/>
                </a:path>
              </a:pathLst>
            </a:custGeom>
            <a:solidFill>
              <a:srgbClr val="F4F6F9"/>
            </a:solidFill>
          </p:spPr>
        </p:sp>
      </p:grpSp>
      <p:grpSp>
        <p:nvGrpSpPr>
          <p:cNvPr name="Group 40" id="40"/>
          <p:cNvGrpSpPr/>
          <p:nvPr/>
        </p:nvGrpSpPr>
        <p:grpSpPr>
          <a:xfrm rot="0">
            <a:off x="14676120" y="2249461"/>
            <a:ext cx="1097280" cy="1097280"/>
            <a:chOff x="0" y="0"/>
            <a:chExt cx="1463040" cy="1463040"/>
          </a:xfrm>
        </p:grpSpPr>
        <p:sp>
          <p:nvSpPr>
            <p:cNvPr name="Freeform 41" id="41"/>
            <p:cNvSpPr/>
            <p:nvPr/>
          </p:nvSpPr>
          <p:spPr>
            <a:xfrm flipH="false" flipV="false" rot="0">
              <a:off x="0" y="0"/>
              <a:ext cx="1463040" cy="1463040"/>
            </a:xfrm>
            <a:custGeom>
              <a:avLst/>
              <a:gdLst/>
              <a:ahLst/>
              <a:cxnLst/>
              <a:rect r="r" b="b" t="t" l="l"/>
              <a:pathLst>
                <a:path h="1463040" w="1463040">
                  <a:moveTo>
                    <a:pt x="0" y="731520"/>
                  </a:moveTo>
                  <a:cubicBezTo>
                    <a:pt x="0" y="327533"/>
                    <a:pt x="327533" y="0"/>
                    <a:pt x="731520" y="0"/>
                  </a:cubicBezTo>
                  <a:cubicBezTo>
                    <a:pt x="1135507" y="0"/>
                    <a:pt x="1463040" y="327533"/>
                    <a:pt x="1463040" y="731520"/>
                  </a:cubicBezTo>
                  <a:cubicBezTo>
                    <a:pt x="1463040" y="1135507"/>
                    <a:pt x="1135507" y="1463040"/>
                    <a:pt x="731520" y="1463040"/>
                  </a:cubicBezTo>
                  <a:cubicBezTo>
                    <a:pt x="327533" y="1463040"/>
                    <a:pt x="0" y="1135507"/>
                    <a:pt x="0" y="731520"/>
                  </a:cubicBezTo>
                  <a:close/>
                </a:path>
              </a:pathLst>
            </a:custGeom>
            <a:solidFill>
              <a:srgbClr val="B5502F"/>
            </a:solidFill>
          </p:spPr>
        </p:sp>
      </p:grpSp>
      <p:grpSp>
        <p:nvGrpSpPr>
          <p:cNvPr name="Group 42" id="42"/>
          <p:cNvGrpSpPr/>
          <p:nvPr/>
        </p:nvGrpSpPr>
        <p:grpSpPr>
          <a:xfrm rot="0">
            <a:off x="14676120" y="2249461"/>
            <a:ext cx="1097280" cy="1097280"/>
            <a:chOff x="0" y="0"/>
            <a:chExt cx="1463040" cy="1463040"/>
          </a:xfrm>
        </p:grpSpPr>
        <p:sp>
          <p:nvSpPr>
            <p:cNvPr name="Freeform 43" id="43"/>
            <p:cNvSpPr/>
            <p:nvPr/>
          </p:nvSpPr>
          <p:spPr>
            <a:xfrm flipH="false" flipV="false" rot="0">
              <a:off x="0" y="0"/>
              <a:ext cx="1463040" cy="1463040"/>
            </a:xfrm>
            <a:custGeom>
              <a:avLst/>
              <a:gdLst/>
              <a:ahLst/>
              <a:cxnLst/>
              <a:rect r="r" b="b" t="t" l="l"/>
              <a:pathLst>
                <a:path h="1463040" w="1463040">
                  <a:moveTo>
                    <a:pt x="0" y="0"/>
                  </a:moveTo>
                  <a:lnTo>
                    <a:pt x="1463040" y="0"/>
                  </a:lnTo>
                  <a:lnTo>
                    <a:pt x="1463040" y="1463040"/>
                  </a:lnTo>
                  <a:lnTo>
                    <a:pt x="0" y="1463040"/>
                  </a:lnTo>
                  <a:close/>
                </a:path>
              </a:pathLst>
            </a:custGeom>
            <a:blipFill>
              <a:blip r:embed="rId3">
                <a:alphaModFix amt="0"/>
              </a:blip>
              <a:stretch>
                <a:fillRect l="-78303" t="0" r="-78303" b="0"/>
              </a:stretch>
            </a:blipFill>
          </p:spPr>
        </p:sp>
        <p:sp>
          <p:nvSpPr>
            <p:cNvPr name="TextBox 44" id="44"/>
            <p:cNvSpPr txBox="true"/>
            <p:nvPr/>
          </p:nvSpPr>
          <p:spPr>
            <a:xfrm>
              <a:off x="0" y="-28575"/>
              <a:ext cx="1463040" cy="1491615"/>
            </a:xfrm>
            <a:prstGeom prst="rect">
              <a:avLst/>
            </a:prstGeom>
          </p:spPr>
          <p:txBody>
            <a:bodyPr anchor="ctr" rtlCol="false" tIns="0" lIns="0" bIns="0" rIns="0"/>
            <a:lstStyle/>
            <a:p>
              <a:pPr algn="ctr">
                <a:lnSpc>
                  <a:spcPts val="4320"/>
                </a:lnSpc>
              </a:pPr>
              <a:r>
                <a:rPr lang="en-US" sz="3600" b="true">
                  <a:solidFill>
                    <a:srgbClr val="FFFFFF"/>
                  </a:solidFill>
                  <a:latin typeface="Arial Bold"/>
                  <a:ea typeface="Arial Bold"/>
                  <a:cs typeface="Arial Bold"/>
                  <a:sym typeface="Arial Bold"/>
                </a:rPr>
                <a:t>3</a:t>
              </a:r>
            </a:p>
          </p:txBody>
        </p:sp>
      </p:grpSp>
      <p:grpSp>
        <p:nvGrpSpPr>
          <p:cNvPr name="Group 45" id="45"/>
          <p:cNvGrpSpPr/>
          <p:nvPr/>
        </p:nvGrpSpPr>
        <p:grpSpPr>
          <a:xfrm rot="0">
            <a:off x="12687300" y="3552481"/>
            <a:ext cx="5074920" cy="685800"/>
            <a:chOff x="0" y="0"/>
            <a:chExt cx="6766560" cy="914400"/>
          </a:xfrm>
        </p:grpSpPr>
        <p:sp>
          <p:nvSpPr>
            <p:cNvPr name="Freeform 46" id="46"/>
            <p:cNvSpPr/>
            <p:nvPr/>
          </p:nvSpPr>
          <p:spPr>
            <a:xfrm flipH="false" flipV="false" rot="0">
              <a:off x="0" y="0"/>
              <a:ext cx="6766560" cy="914400"/>
            </a:xfrm>
            <a:custGeom>
              <a:avLst/>
              <a:gdLst/>
              <a:ahLst/>
              <a:cxnLst/>
              <a:rect r="r" b="b" t="t" l="l"/>
              <a:pathLst>
                <a:path h="914400" w="6766560">
                  <a:moveTo>
                    <a:pt x="0" y="0"/>
                  </a:moveTo>
                  <a:lnTo>
                    <a:pt x="6766560" y="0"/>
                  </a:lnTo>
                  <a:lnTo>
                    <a:pt x="6766560" y="914400"/>
                  </a:lnTo>
                  <a:lnTo>
                    <a:pt x="0" y="914400"/>
                  </a:lnTo>
                  <a:close/>
                </a:path>
              </a:pathLst>
            </a:custGeom>
            <a:blipFill>
              <a:blip r:embed="rId3">
                <a:alphaModFix amt="0"/>
              </a:blip>
              <a:stretch>
                <a:fillRect l="0" t="-94189" r="0" b="-94189"/>
              </a:stretch>
            </a:blipFill>
          </p:spPr>
        </p:sp>
        <p:sp>
          <p:nvSpPr>
            <p:cNvPr name="TextBox 47" id="47"/>
            <p:cNvSpPr txBox="true"/>
            <p:nvPr/>
          </p:nvSpPr>
          <p:spPr>
            <a:xfrm>
              <a:off x="0" y="-19050"/>
              <a:ext cx="6766560" cy="933450"/>
            </a:xfrm>
            <a:prstGeom prst="rect">
              <a:avLst/>
            </a:prstGeom>
          </p:spPr>
          <p:txBody>
            <a:bodyPr anchor="ctr" rtlCol="false" tIns="0" lIns="0" bIns="0" rIns="0"/>
            <a:lstStyle/>
            <a:p>
              <a:pPr algn="ctr">
                <a:lnSpc>
                  <a:spcPts val="3600"/>
                </a:lnSpc>
              </a:pPr>
              <a:r>
                <a:rPr lang="en-US" sz="3000" b="true">
                  <a:solidFill>
                    <a:srgbClr val="B5502F"/>
                  </a:solidFill>
                  <a:latin typeface="Arial Bold"/>
                  <a:ea typeface="Arial Bold"/>
                  <a:cs typeface="Arial Bold"/>
                  <a:sym typeface="Arial Bold"/>
                </a:rPr>
                <a:t>Outcome</a:t>
              </a:r>
            </a:p>
          </p:txBody>
        </p:sp>
      </p:grpSp>
      <p:grpSp>
        <p:nvGrpSpPr>
          <p:cNvPr name="Group 48" id="48"/>
          <p:cNvGrpSpPr/>
          <p:nvPr/>
        </p:nvGrpSpPr>
        <p:grpSpPr>
          <a:xfrm rot="0">
            <a:off x="12853797" y="4447831"/>
            <a:ext cx="4990662" cy="3977640"/>
            <a:chOff x="0" y="0"/>
            <a:chExt cx="6654216" cy="5303520"/>
          </a:xfrm>
        </p:grpSpPr>
        <p:sp>
          <p:nvSpPr>
            <p:cNvPr name="Freeform 49" id="49"/>
            <p:cNvSpPr/>
            <p:nvPr/>
          </p:nvSpPr>
          <p:spPr>
            <a:xfrm flipH="false" flipV="false" rot="0">
              <a:off x="0" y="0"/>
              <a:ext cx="6654216" cy="5303520"/>
            </a:xfrm>
            <a:custGeom>
              <a:avLst/>
              <a:gdLst/>
              <a:ahLst/>
              <a:cxnLst/>
              <a:rect r="r" b="b" t="t" l="l"/>
              <a:pathLst>
                <a:path h="5303520" w="6654216">
                  <a:moveTo>
                    <a:pt x="0" y="0"/>
                  </a:moveTo>
                  <a:lnTo>
                    <a:pt x="6654216" y="0"/>
                  </a:lnTo>
                  <a:lnTo>
                    <a:pt x="6654216" y="5303520"/>
                  </a:lnTo>
                  <a:lnTo>
                    <a:pt x="0" y="5303520"/>
                  </a:lnTo>
                  <a:close/>
                </a:path>
              </a:pathLst>
            </a:custGeom>
            <a:blipFill>
              <a:blip r:embed="rId3">
                <a:alphaModFix amt="0"/>
              </a:blip>
              <a:stretch>
                <a:fillRect l="-59660" t="0" r="-44859" b="0"/>
              </a:stretch>
            </a:blipFill>
          </p:spPr>
        </p:sp>
        <p:sp>
          <p:nvSpPr>
            <p:cNvPr name="TextBox 50" id="50"/>
            <p:cNvSpPr txBox="true"/>
            <p:nvPr/>
          </p:nvSpPr>
          <p:spPr>
            <a:xfrm>
              <a:off x="0" y="-57150"/>
              <a:ext cx="6654216" cy="5360670"/>
            </a:xfrm>
            <a:prstGeom prst="rect">
              <a:avLst/>
            </a:prstGeom>
          </p:spPr>
          <p:txBody>
            <a:bodyPr anchor="ctr" rtlCol="false" tIns="0" lIns="0" bIns="0" rIns="0"/>
            <a:lstStyle/>
            <a:p>
              <a:pPr algn="l" marL="488632" indent="-244316" lvl="1">
                <a:lnSpc>
                  <a:spcPts val="3600"/>
                </a:lnSpc>
                <a:buFont typeface="Arial"/>
                <a:buChar char="•"/>
              </a:pPr>
              <a:r>
                <a:rPr lang="en-US" sz="2700">
                  <a:solidFill>
                    <a:srgbClr val="22242A"/>
                  </a:solidFill>
                  <a:latin typeface="Arial"/>
                  <a:ea typeface="Arial"/>
                  <a:cs typeface="Arial"/>
                  <a:sym typeface="Arial"/>
                </a:rPr>
                <a:t>Un</a:t>
              </a:r>
              <a:r>
                <a:rPr lang="en-US" sz="2700">
                  <a:solidFill>
                    <a:srgbClr val="22242A"/>
                  </a:solidFill>
                  <a:latin typeface="Arial"/>
                  <a:ea typeface="Arial"/>
                  <a:cs typeface="Arial"/>
                  <a:sym typeface="Arial"/>
                </a:rPr>
                <a:t>necessary deaths of infants</a:t>
              </a:r>
            </a:p>
            <a:p>
              <a:pPr algn="l" marL="488632" indent="-244316" lvl="1">
                <a:lnSpc>
                  <a:spcPts val="3600"/>
                </a:lnSpc>
                <a:buFont typeface="Arial"/>
                <a:buChar char="•"/>
              </a:pPr>
              <a:r>
                <a:rPr lang="en-US" sz="2700">
                  <a:solidFill>
                    <a:srgbClr val="22242A"/>
                  </a:solidFill>
                  <a:latin typeface="Arial"/>
                  <a:ea typeface="Arial"/>
                  <a:cs typeface="Arial"/>
                  <a:sym typeface="Arial"/>
                </a:rPr>
                <a:t>Harm to mothers</a:t>
              </a:r>
            </a:p>
            <a:p>
              <a:pPr algn="l" marL="488632" indent="-244316" lvl="1">
                <a:lnSpc>
                  <a:spcPts val="3600"/>
                </a:lnSpc>
                <a:buFont typeface="Arial"/>
                <a:buChar char="•"/>
              </a:pPr>
              <a:r>
                <a:rPr lang="en-US" sz="2700">
                  <a:solidFill>
                    <a:srgbClr val="22242A"/>
                  </a:solidFill>
                  <a:latin typeface="Arial"/>
                  <a:ea typeface="Arial"/>
                  <a:cs typeface="Arial"/>
                  <a:sym typeface="Arial"/>
                </a:rPr>
                <a:t>Lasting effects on families</a:t>
              </a:r>
            </a:p>
          </p:txBody>
        </p:sp>
      </p:gr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822960" y="617220"/>
            <a:ext cx="16596360" cy="960120"/>
            <a:chOff x="0" y="0"/>
            <a:chExt cx="22128480" cy="1280160"/>
          </a:xfrm>
        </p:grpSpPr>
        <p:sp>
          <p:nvSpPr>
            <p:cNvPr name="Freeform 3" id="3"/>
            <p:cNvSpPr/>
            <p:nvPr/>
          </p:nvSpPr>
          <p:spPr>
            <a:xfrm flipH="false" flipV="false" rot="0">
              <a:off x="0" y="0"/>
              <a:ext cx="22128480" cy="1280160"/>
            </a:xfrm>
            <a:custGeom>
              <a:avLst/>
              <a:gdLst/>
              <a:ahLst/>
              <a:cxnLst/>
              <a:rect r="r" b="b" t="t" l="l"/>
              <a:pathLst>
                <a:path h="1280160" w="22128480">
                  <a:moveTo>
                    <a:pt x="0" y="0"/>
                  </a:moveTo>
                  <a:lnTo>
                    <a:pt x="22128480" y="0"/>
                  </a:lnTo>
                  <a:lnTo>
                    <a:pt x="22128480" y="1280160"/>
                  </a:lnTo>
                  <a:lnTo>
                    <a:pt x="0" y="1280160"/>
                  </a:lnTo>
                  <a:close/>
                </a:path>
              </a:pathLst>
            </a:custGeom>
            <a:blipFill>
              <a:blip r:embed="rId3">
                <a:alphaModFix amt="0"/>
              </a:blip>
              <a:stretch>
                <a:fillRect l="0" t="-791390" r="0" b="-791390"/>
              </a:stretch>
            </a:blipFill>
          </p:spPr>
        </p:sp>
        <p:sp>
          <p:nvSpPr>
            <p:cNvPr name="TextBox 4" id="4"/>
            <p:cNvSpPr txBox="true"/>
            <p:nvPr/>
          </p:nvSpPr>
          <p:spPr>
            <a:xfrm>
              <a:off x="0" y="-19050"/>
              <a:ext cx="22128480" cy="1299210"/>
            </a:xfrm>
            <a:prstGeom prst="rect">
              <a:avLst/>
            </a:prstGeom>
          </p:spPr>
          <p:txBody>
            <a:bodyPr anchor="ctr" rtlCol="false" tIns="0" lIns="0" bIns="0" rIns="0"/>
            <a:lstStyle/>
            <a:p>
              <a:pPr algn="l">
                <a:lnSpc>
                  <a:spcPts val="5759"/>
                </a:lnSpc>
              </a:pPr>
              <a:r>
                <a:rPr lang="en-US" sz="4800" b="true">
                  <a:solidFill>
                    <a:srgbClr val="1B2A4A"/>
                  </a:solidFill>
                  <a:latin typeface="Arial Bold"/>
                  <a:ea typeface="Arial Bold"/>
                  <a:cs typeface="Arial Bold"/>
                  <a:sym typeface="Arial Bold"/>
                </a:rPr>
                <a:t>Policy Issues at National Level</a:t>
              </a:r>
            </a:p>
          </p:txBody>
        </p:sp>
      </p:grpSp>
      <p:grpSp>
        <p:nvGrpSpPr>
          <p:cNvPr name="Group 5" id="5"/>
          <p:cNvGrpSpPr/>
          <p:nvPr/>
        </p:nvGrpSpPr>
        <p:grpSpPr>
          <a:xfrm rot="0">
            <a:off x="822960" y="1508760"/>
            <a:ext cx="16596360" cy="617220"/>
            <a:chOff x="0" y="0"/>
            <a:chExt cx="22128480" cy="822960"/>
          </a:xfrm>
        </p:grpSpPr>
        <p:sp>
          <p:nvSpPr>
            <p:cNvPr name="Freeform 6" id="6"/>
            <p:cNvSpPr/>
            <p:nvPr/>
          </p:nvSpPr>
          <p:spPr>
            <a:xfrm flipH="false" flipV="false" rot="0">
              <a:off x="0" y="0"/>
              <a:ext cx="22128480" cy="822960"/>
            </a:xfrm>
            <a:custGeom>
              <a:avLst/>
              <a:gdLst/>
              <a:ahLst/>
              <a:cxnLst/>
              <a:rect r="r" b="b" t="t" l="l"/>
              <a:pathLst>
                <a:path h="822960" w="22128480">
                  <a:moveTo>
                    <a:pt x="0" y="0"/>
                  </a:moveTo>
                  <a:lnTo>
                    <a:pt x="22128480" y="0"/>
                  </a:lnTo>
                  <a:lnTo>
                    <a:pt x="22128480" y="822960"/>
                  </a:lnTo>
                  <a:lnTo>
                    <a:pt x="0" y="822960"/>
                  </a:lnTo>
                  <a:close/>
                </a:path>
              </a:pathLst>
            </a:custGeom>
            <a:blipFill>
              <a:blip r:embed="rId4">
                <a:alphaModFix amt="0"/>
              </a:blip>
              <a:stretch>
                <a:fillRect l="0" t="-473931" r="0" b="-473931"/>
              </a:stretch>
            </a:blipFill>
          </p:spPr>
        </p:sp>
        <p:sp>
          <p:nvSpPr>
            <p:cNvPr name="TextBox 7" id="7"/>
            <p:cNvSpPr txBox="true"/>
            <p:nvPr/>
          </p:nvSpPr>
          <p:spPr>
            <a:xfrm>
              <a:off x="0" y="-19050"/>
              <a:ext cx="22128480" cy="842010"/>
            </a:xfrm>
            <a:prstGeom prst="rect">
              <a:avLst/>
            </a:prstGeom>
          </p:spPr>
          <p:txBody>
            <a:bodyPr anchor="ctr" rtlCol="false" tIns="0" lIns="0" bIns="0" rIns="0"/>
            <a:lstStyle/>
            <a:p>
              <a:pPr algn="l">
                <a:lnSpc>
                  <a:spcPts val="3240"/>
                </a:lnSpc>
              </a:pPr>
              <a:r>
                <a:rPr lang="en-US" sz="2700" i="true">
                  <a:solidFill>
                    <a:srgbClr val="5C6B7A"/>
                  </a:solidFill>
                  <a:latin typeface="Arial Italics"/>
                  <a:ea typeface="Arial Italics"/>
                  <a:cs typeface="Arial Italics"/>
                  <a:sym typeface="Arial Italics"/>
                </a:rPr>
                <a:t>Weaknesses at national level that allowed local failures to persist unchecked</a:t>
              </a:r>
            </a:p>
          </p:txBody>
        </p:sp>
      </p:grpSp>
      <p:grpSp>
        <p:nvGrpSpPr>
          <p:cNvPr name="Group 8" id="8"/>
          <p:cNvGrpSpPr/>
          <p:nvPr/>
        </p:nvGrpSpPr>
        <p:grpSpPr>
          <a:xfrm rot="0">
            <a:off x="586267" y="2468880"/>
            <a:ext cx="9619158" cy="6035040"/>
            <a:chOff x="0" y="0"/>
            <a:chExt cx="12825544" cy="8046720"/>
          </a:xfrm>
        </p:grpSpPr>
        <p:sp>
          <p:nvSpPr>
            <p:cNvPr name="Freeform 9" id="9"/>
            <p:cNvSpPr/>
            <p:nvPr/>
          </p:nvSpPr>
          <p:spPr>
            <a:xfrm flipH="false" flipV="false" rot="0">
              <a:off x="0" y="0"/>
              <a:ext cx="12825544" cy="8046720"/>
            </a:xfrm>
            <a:custGeom>
              <a:avLst/>
              <a:gdLst/>
              <a:ahLst/>
              <a:cxnLst/>
              <a:rect r="r" b="b" t="t" l="l"/>
              <a:pathLst>
                <a:path h="8046720" w="12825544">
                  <a:moveTo>
                    <a:pt x="0" y="182880"/>
                  </a:moveTo>
                  <a:cubicBezTo>
                    <a:pt x="0" y="81915"/>
                    <a:pt x="47477" y="0"/>
                    <a:pt x="105996" y="0"/>
                  </a:cubicBezTo>
                  <a:lnTo>
                    <a:pt x="12719548" y="0"/>
                  </a:lnTo>
                  <a:cubicBezTo>
                    <a:pt x="12778067" y="0"/>
                    <a:pt x="12825544" y="81915"/>
                    <a:pt x="12825544" y="182880"/>
                  </a:cubicBezTo>
                  <a:lnTo>
                    <a:pt x="12825544" y="7863840"/>
                  </a:lnTo>
                  <a:cubicBezTo>
                    <a:pt x="12825544" y="7964805"/>
                    <a:pt x="12778067" y="8046720"/>
                    <a:pt x="12719548" y="8046720"/>
                  </a:cubicBezTo>
                  <a:lnTo>
                    <a:pt x="105996" y="8046720"/>
                  </a:lnTo>
                  <a:cubicBezTo>
                    <a:pt x="47477" y="8046720"/>
                    <a:pt x="0" y="7964805"/>
                    <a:pt x="0" y="7863840"/>
                  </a:cubicBezTo>
                  <a:close/>
                </a:path>
              </a:pathLst>
            </a:custGeom>
            <a:solidFill>
              <a:srgbClr val="F4F6F9"/>
            </a:solidFill>
          </p:spPr>
        </p:sp>
      </p:grpSp>
      <p:grpSp>
        <p:nvGrpSpPr>
          <p:cNvPr name="Group 10" id="10"/>
          <p:cNvGrpSpPr/>
          <p:nvPr/>
        </p:nvGrpSpPr>
        <p:grpSpPr>
          <a:xfrm rot="0">
            <a:off x="822960" y="2948940"/>
            <a:ext cx="8777453" cy="5074920"/>
            <a:chOff x="0" y="0"/>
            <a:chExt cx="11703271" cy="6766560"/>
          </a:xfrm>
        </p:grpSpPr>
        <p:sp>
          <p:nvSpPr>
            <p:cNvPr name="Freeform 11" id="11"/>
            <p:cNvSpPr/>
            <p:nvPr/>
          </p:nvSpPr>
          <p:spPr>
            <a:xfrm flipH="false" flipV="false" rot="0">
              <a:off x="0" y="0"/>
              <a:ext cx="11703271" cy="6766560"/>
            </a:xfrm>
            <a:custGeom>
              <a:avLst/>
              <a:gdLst/>
              <a:ahLst/>
              <a:cxnLst/>
              <a:rect r="r" b="b" t="t" l="l"/>
              <a:pathLst>
                <a:path h="6766560" w="11703271">
                  <a:moveTo>
                    <a:pt x="0" y="0"/>
                  </a:moveTo>
                  <a:lnTo>
                    <a:pt x="11703271" y="0"/>
                  </a:lnTo>
                  <a:lnTo>
                    <a:pt x="11703271" y="6766560"/>
                  </a:lnTo>
                  <a:lnTo>
                    <a:pt x="0" y="6766560"/>
                  </a:lnTo>
                  <a:close/>
                </a:path>
              </a:pathLst>
            </a:custGeom>
            <a:blipFill>
              <a:blip r:embed="rId4">
                <a:alphaModFix amt="0"/>
              </a:blip>
              <a:stretch>
                <a:fillRect l="0" t="-9508" r="-76578" b="-9508"/>
              </a:stretch>
            </a:blipFill>
          </p:spPr>
        </p:sp>
        <p:sp>
          <p:nvSpPr>
            <p:cNvPr name="TextBox 12" id="12"/>
            <p:cNvSpPr txBox="true"/>
            <p:nvPr/>
          </p:nvSpPr>
          <p:spPr>
            <a:xfrm>
              <a:off x="0" y="-114300"/>
              <a:ext cx="11703271" cy="6880860"/>
            </a:xfrm>
            <a:prstGeom prst="rect">
              <a:avLst/>
            </a:prstGeom>
          </p:spPr>
          <p:txBody>
            <a:bodyPr anchor="ctr" rtlCol="false" tIns="0" lIns="0" bIns="0" rIns="0"/>
            <a:lstStyle/>
            <a:p>
              <a:pPr algn="just" marL="515779" indent="-257889" lvl="1">
                <a:lnSpc>
                  <a:spcPts val="4497"/>
                </a:lnSpc>
                <a:buFont typeface="Arial"/>
                <a:buChar char="•"/>
              </a:pPr>
              <a:r>
                <a:rPr lang="en-US" sz="2850">
                  <a:solidFill>
                    <a:srgbClr val="22242A"/>
                  </a:solidFill>
                  <a:latin typeface="Arial"/>
                  <a:ea typeface="Arial"/>
                  <a:cs typeface="Arial"/>
                  <a:sym typeface="Arial"/>
                </a:rPr>
                <a:t>Inexi</a:t>
              </a:r>
              <a:r>
                <a:rPr lang="en-US" sz="2850">
                  <a:solidFill>
                    <a:srgbClr val="22242A"/>
                  </a:solidFill>
                  <a:latin typeface="Arial"/>
                  <a:ea typeface="Arial"/>
                  <a:cs typeface="Arial"/>
                  <a:sym typeface="Arial"/>
                </a:rPr>
                <a:t>stence of obligatory and standardized guidance on maternal safety before 2022</a:t>
              </a:r>
            </a:p>
            <a:p>
              <a:pPr algn="just" marL="515779" indent="-257889" lvl="1">
                <a:lnSpc>
                  <a:spcPts val="4497"/>
                </a:lnSpc>
                <a:buFont typeface="Arial"/>
                <a:buChar char="•"/>
              </a:pPr>
              <a:r>
                <a:rPr lang="en-US" sz="2850">
                  <a:solidFill>
                    <a:srgbClr val="22242A"/>
                  </a:solidFill>
                  <a:latin typeface="Arial"/>
                  <a:ea typeface="Arial"/>
                  <a:cs typeface="Arial"/>
                  <a:sym typeface="Arial"/>
                </a:rPr>
                <a:t>Lack of enforcement of national fetal monitoring standards by all trusts.</a:t>
              </a:r>
            </a:p>
            <a:p>
              <a:pPr algn="just" marL="515779" indent="-257889" lvl="1">
                <a:lnSpc>
                  <a:spcPts val="4500"/>
                </a:lnSpc>
                <a:buFont typeface="Arial"/>
                <a:buChar char="•"/>
              </a:pPr>
              <a:r>
                <a:rPr lang="en-US" sz="2850">
                  <a:solidFill>
                    <a:srgbClr val="22242A"/>
                  </a:solidFill>
                  <a:latin typeface="Arial"/>
                  <a:ea typeface="Arial"/>
                  <a:cs typeface="Arial"/>
                  <a:sym typeface="Arial"/>
                </a:rPr>
                <a:t>No strong</a:t>
              </a:r>
              <a:r>
                <a:rPr lang="en-US" sz="2850">
                  <a:solidFill>
                    <a:srgbClr val="22242A"/>
                  </a:solidFill>
                  <a:latin typeface="Arial"/>
                  <a:ea typeface="Arial"/>
                  <a:cs typeface="Arial"/>
                  <a:sym typeface="Arial"/>
                </a:rPr>
                <a:t> external assurance from the regulators (Care Quality Commission) before escalation.</a:t>
              </a:r>
            </a:p>
            <a:p>
              <a:pPr algn="just" marL="515779" indent="-257889" lvl="1">
                <a:lnSpc>
                  <a:spcPts val="4500"/>
                </a:lnSpc>
                <a:buFont typeface="Arial"/>
                <a:buChar char="•"/>
              </a:pPr>
              <a:r>
                <a:rPr lang="en-US" sz="2850">
                  <a:solidFill>
                    <a:srgbClr val="22242A"/>
                  </a:solidFill>
                  <a:latin typeface="Arial"/>
                  <a:ea typeface="Arial"/>
                  <a:cs typeface="Arial"/>
                  <a:sym typeface="Arial"/>
                </a:rPr>
                <a:t>No unified national incident reporting system for maternities within the NHS.</a:t>
              </a:r>
            </a:p>
          </p:txBody>
        </p:sp>
      </p:grpSp>
      <p:grpSp>
        <p:nvGrpSpPr>
          <p:cNvPr name="Group 13" id="13"/>
          <p:cNvGrpSpPr/>
          <p:nvPr/>
        </p:nvGrpSpPr>
        <p:grpSpPr>
          <a:xfrm rot="0">
            <a:off x="586267" y="8709660"/>
            <a:ext cx="9619158" cy="891173"/>
            <a:chOff x="0" y="0"/>
            <a:chExt cx="12825544" cy="1188231"/>
          </a:xfrm>
        </p:grpSpPr>
        <p:sp>
          <p:nvSpPr>
            <p:cNvPr name="Freeform 14" id="14"/>
            <p:cNvSpPr/>
            <p:nvPr/>
          </p:nvSpPr>
          <p:spPr>
            <a:xfrm flipH="false" flipV="false" rot="0">
              <a:off x="0" y="0"/>
              <a:ext cx="12825544" cy="1188231"/>
            </a:xfrm>
            <a:custGeom>
              <a:avLst/>
              <a:gdLst/>
              <a:ahLst/>
              <a:cxnLst/>
              <a:rect r="r" b="b" t="t" l="l"/>
              <a:pathLst>
                <a:path h="1188231" w="12825544">
                  <a:moveTo>
                    <a:pt x="0" y="0"/>
                  </a:moveTo>
                  <a:lnTo>
                    <a:pt x="12825544" y="0"/>
                  </a:lnTo>
                  <a:lnTo>
                    <a:pt x="12825544" y="1188231"/>
                  </a:lnTo>
                  <a:lnTo>
                    <a:pt x="0" y="1188231"/>
                  </a:lnTo>
                  <a:close/>
                </a:path>
              </a:pathLst>
            </a:custGeom>
            <a:blipFill>
              <a:blip r:embed="rId4">
                <a:alphaModFix amt="0"/>
              </a:blip>
              <a:stretch>
                <a:fillRect l="0" t="-316698" r="-72534" b="-309043"/>
              </a:stretch>
            </a:blipFill>
          </p:spPr>
        </p:sp>
        <p:sp>
          <p:nvSpPr>
            <p:cNvPr name="TextBox 15" id="15"/>
            <p:cNvSpPr txBox="true"/>
            <p:nvPr/>
          </p:nvSpPr>
          <p:spPr>
            <a:xfrm>
              <a:off x="0" y="-47625"/>
              <a:ext cx="12825544" cy="1235856"/>
            </a:xfrm>
            <a:prstGeom prst="rect">
              <a:avLst/>
            </a:prstGeom>
          </p:spPr>
          <p:txBody>
            <a:bodyPr anchor="ctr" rtlCol="false" tIns="0" lIns="0" bIns="0" rIns="0"/>
            <a:lstStyle/>
            <a:p>
              <a:pPr algn="just">
                <a:lnSpc>
                  <a:spcPts val="3200"/>
                </a:lnSpc>
              </a:pPr>
              <a:r>
                <a:rPr lang="en-US" sz="2400" i="true">
                  <a:solidFill>
                    <a:srgbClr val="1B2A4A"/>
                  </a:solidFill>
                  <a:latin typeface="Arial Italics"/>
                  <a:ea typeface="Arial Italics"/>
                  <a:cs typeface="Arial Italics"/>
                  <a:sym typeface="Arial Italics"/>
                </a:rPr>
                <a:t>These gaps meant no external mechanism reliably caught local failures before they became systemic (Ockenden, 2022).</a:t>
              </a:r>
            </a:p>
          </p:txBody>
        </p:sp>
      </p:grpSp>
      <p:sp>
        <p:nvSpPr>
          <p:cNvPr name="Freeform 16" id="16"/>
          <p:cNvSpPr/>
          <p:nvPr/>
        </p:nvSpPr>
        <p:spPr>
          <a:xfrm flipH="false" flipV="false" rot="0">
            <a:off x="10376816" y="2263140"/>
            <a:ext cx="6621936" cy="6446520"/>
          </a:xfrm>
          <a:custGeom>
            <a:avLst/>
            <a:gdLst/>
            <a:ahLst/>
            <a:cxnLst/>
            <a:rect r="r" b="b" t="t" l="l"/>
            <a:pathLst>
              <a:path h="6446520" w="6621936">
                <a:moveTo>
                  <a:pt x="0" y="0"/>
                </a:moveTo>
                <a:lnTo>
                  <a:pt x="6621936" y="0"/>
                </a:lnTo>
                <a:lnTo>
                  <a:pt x="6621936" y="6446520"/>
                </a:lnTo>
                <a:lnTo>
                  <a:pt x="0" y="6446520"/>
                </a:lnTo>
                <a:lnTo>
                  <a:pt x="0" y="0"/>
                </a:lnTo>
                <a:close/>
              </a:path>
            </a:pathLst>
          </a:custGeom>
          <a:blipFill>
            <a:blip r:embed="rId5"/>
            <a:stretch>
              <a:fillRect l="0" t="0" r="0" b="0"/>
            </a:stretch>
          </a:blipFill>
        </p:spPr>
      </p:sp>
      <p:grpSp>
        <p:nvGrpSpPr>
          <p:cNvPr name="Group 17" id="17"/>
          <p:cNvGrpSpPr/>
          <p:nvPr/>
        </p:nvGrpSpPr>
        <p:grpSpPr>
          <a:xfrm rot="0">
            <a:off x="10708661" y="8709660"/>
            <a:ext cx="6550639" cy="822960"/>
            <a:chOff x="0" y="0"/>
            <a:chExt cx="8734185" cy="1097280"/>
          </a:xfrm>
        </p:grpSpPr>
        <p:sp>
          <p:nvSpPr>
            <p:cNvPr name="Freeform 18" id="18"/>
            <p:cNvSpPr/>
            <p:nvPr/>
          </p:nvSpPr>
          <p:spPr>
            <a:xfrm flipH="false" flipV="false" rot="0">
              <a:off x="0" y="0"/>
              <a:ext cx="8734185" cy="1097280"/>
            </a:xfrm>
            <a:custGeom>
              <a:avLst/>
              <a:gdLst/>
              <a:ahLst/>
              <a:cxnLst/>
              <a:rect r="r" b="b" t="t" l="l"/>
              <a:pathLst>
                <a:path h="1097280" w="8734185">
                  <a:moveTo>
                    <a:pt x="0" y="0"/>
                  </a:moveTo>
                  <a:lnTo>
                    <a:pt x="8734185" y="0"/>
                  </a:lnTo>
                  <a:lnTo>
                    <a:pt x="8734185" y="1097280"/>
                  </a:lnTo>
                  <a:lnTo>
                    <a:pt x="0" y="1097280"/>
                  </a:lnTo>
                  <a:close/>
                </a:path>
              </a:pathLst>
            </a:custGeom>
            <a:blipFill>
              <a:blip r:embed="rId4">
                <a:alphaModFix amt="0"/>
              </a:blip>
              <a:stretch>
                <a:fillRect l="0" t="-342948" r="-153354" b="-342948"/>
              </a:stretch>
            </a:blipFill>
          </p:spPr>
        </p:sp>
        <p:sp>
          <p:nvSpPr>
            <p:cNvPr name="TextBox 19" id="19"/>
            <p:cNvSpPr txBox="true"/>
            <p:nvPr/>
          </p:nvSpPr>
          <p:spPr>
            <a:xfrm>
              <a:off x="0" y="-47625"/>
              <a:ext cx="8734185" cy="1144905"/>
            </a:xfrm>
            <a:prstGeom prst="rect">
              <a:avLst/>
            </a:prstGeom>
          </p:spPr>
          <p:txBody>
            <a:bodyPr anchor="ctr" rtlCol="false" tIns="0" lIns="0" bIns="0" rIns="0"/>
            <a:lstStyle/>
            <a:p>
              <a:pPr algn="just">
                <a:lnSpc>
                  <a:spcPts val="3200"/>
                </a:lnSpc>
              </a:pPr>
              <a:r>
                <a:rPr lang="en-US" sz="2400" i="true">
                  <a:solidFill>
                    <a:srgbClr val="1B2A4A"/>
                  </a:solidFill>
                  <a:latin typeface="Arial Italics"/>
                  <a:ea typeface="Arial Italics"/>
                  <a:cs typeface="Arial Italics"/>
                  <a:sym typeface="Arial Italics"/>
                </a:rPr>
                <a:t>(I</a:t>
              </a:r>
              <a:r>
                <a:rPr lang="en-US" sz="2400" i="true">
                  <a:solidFill>
                    <a:srgbClr val="1B2A4A"/>
                  </a:solidFill>
                  <a:latin typeface="Arial Italics"/>
                  <a:ea typeface="Arial Italics"/>
                  <a:cs typeface="Arial Italics"/>
                  <a:sym typeface="Arial Italics"/>
                </a:rPr>
                <a:t>nternational Organization for Migration, n.d.).</a:t>
              </a:r>
            </a:p>
          </p:txBody>
        </p:sp>
      </p:gr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822960" y="617220"/>
            <a:ext cx="16596360" cy="960120"/>
            <a:chOff x="0" y="0"/>
            <a:chExt cx="22128480" cy="1280160"/>
          </a:xfrm>
        </p:grpSpPr>
        <p:sp>
          <p:nvSpPr>
            <p:cNvPr name="Freeform 3" id="3"/>
            <p:cNvSpPr/>
            <p:nvPr/>
          </p:nvSpPr>
          <p:spPr>
            <a:xfrm flipH="false" flipV="false" rot="0">
              <a:off x="0" y="0"/>
              <a:ext cx="22128480" cy="1280160"/>
            </a:xfrm>
            <a:custGeom>
              <a:avLst/>
              <a:gdLst/>
              <a:ahLst/>
              <a:cxnLst/>
              <a:rect r="r" b="b" t="t" l="l"/>
              <a:pathLst>
                <a:path h="1280160" w="22128480">
                  <a:moveTo>
                    <a:pt x="0" y="0"/>
                  </a:moveTo>
                  <a:lnTo>
                    <a:pt x="22128480" y="0"/>
                  </a:lnTo>
                  <a:lnTo>
                    <a:pt x="22128480" y="1280160"/>
                  </a:lnTo>
                  <a:lnTo>
                    <a:pt x="0" y="1280160"/>
                  </a:lnTo>
                  <a:close/>
                </a:path>
              </a:pathLst>
            </a:custGeom>
            <a:blipFill>
              <a:blip r:embed="rId3">
                <a:alphaModFix amt="0"/>
              </a:blip>
              <a:stretch>
                <a:fillRect l="0" t="-286812" r="0" b="-286812"/>
              </a:stretch>
            </a:blipFill>
          </p:spPr>
        </p:sp>
        <p:sp>
          <p:nvSpPr>
            <p:cNvPr name="TextBox 4" id="4"/>
            <p:cNvSpPr txBox="true"/>
            <p:nvPr/>
          </p:nvSpPr>
          <p:spPr>
            <a:xfrm>
              <a:off x="0" y="-19050"/>
              <a:ext cx="22128480" cy="1299210"/>
            </a:xfrm>
            <a:prstGeom prst="rect">
              <a:avLst/>
            </a:prstGeom>
          </p:spPr>
          <p:txBody>
            <a:bodyPr anchor="ctr" rtlCol="false" tIns="0" lIns="0" bIns="0" rIns="0"/>
            <a:lstStyle/>
            <a:p>
              <a:pPr algn="l">
                <a:lnSpc>
                  <a:spcPts val="5759"/>
                </a:lnSpc>
              </a:pPr>
              <a:r>
                <a:rPr lang="en-US" sz="4800" b="true">
                  <a:solidFill>
                    <a:srgbClr val="1B2A4A"/>
                  </a:solidFill>
                  <a:latin typeface="Arial Bold"/>
                  <a:ea typeface="Arial Bold"/>
                  <a:cs typeface="Arial Bold"/>
                  <a:sym typeface="Arial Bold"/>
                </a:rPr>
                <a:t>Policy Issues at Trust Level</a:t>
              </a:r>
            </a:p>
          </p:txBody>
        </p:sp>
      </p:grpSp>
      <p:grpSp>
        <p:nvGrpSpPr>
          <p:cNvPr name="Group 5" id="5"/>
          <p:cNvGrpSpPr/>
          <p:nvPr/>
        </p:nvGrpSpPr>
        <p:grpSpPr>
          <a:xfrm rot="0">
            <a:off x="822960" y="1508760"/>
            <a:ext cx="16596360" cy="617220"/>
            <a:chOff x="0" y="0"/>
            <a:chExt cx="22128480" cy="822960"/>
          </a:xfrm>
        </p:grpSpPr>
        <p:sp>
          <p:nvSpPr>
            <p:cNvPr name="Freeform 6" id="6"/>
            <p:cNvSpPr/>
            <p:nvPr/>
          </p:nvSpPr>
          <p:spPr>
            <a:xfrm flipH="false" flipV="false" rot="0">
              <a:off x="0" y="0"/>
              <a:ext cx="22128480" cy="822960"/>
            </a:xfrm>
            <a:custGeom>
              <a:avLst/>
              <a:gdLst/>
              <a:ahLst/>
              <a:cxnLst/>
              <a:rect r="r" b="b" t="t" l="l"/>
              <a:pathLst>
                <a:path h="822960" w="22128480">
                  <a:moveTo>
                    <a:pt x="0" y="0"/>
                  </a:moveTo>
                  <a:lnTo>
                    <a:pt x="22128480" y="0"/>
                  </a:lnTo>
                  <a:lnTo>
                    <a:pt x="22128480" y="822960"/>
                  </a:lnTo>
                  <a:lnTo>
                    <a:pt x="0" y="822960"/>
                  </a:lnTo>
                  <a:close/>
                </a:path>
              </a:pathLst>
            </a:custGeom>
            <a:blipFill>
              <a:blip r:embed="rId3">
                <a:alphaModFix amt="0"/>
              </a:blip>
              <a:stretch>
                <a:fillRect l="0" t="-473931" r="0" b="-473931"/>
              </a:stretch>
            </a:blipFill>
          </p:spPr>
        </p:sp>
        <p:sp>
          <p:nvSpPr>
            <p:cNvPr name="TextBox 7" id="7"/>
            <p:cNvSpPr txBox="true"/>
            <p:nvPr/>
          </p:nvSpPr>
          <p:spPr>
            <a:xfrm>
              <a:off x="0" y="-19050"/>
              <a:ext cx="22128480" cy="842010"/>
            </a:xfrm>
            <a:prstGeom prst="rect">
              <a:avLst/>
            </a:prstGeom>
          </p:spPr>
          <p:txBody>
            <a:bodyPr anchor="ctr" rtlCol="false" tIns="0" lIns="0" bIns="0" rIns="0"/>
            <a:lstStyle/>
            <a:p>
              <a:pPr algn="l">
                <a:lnSpc>
                  <a:spcPts val="3240"/>
                </a:lnSpc>
              </a:pPr>
              <a:r>
                <a:rPr lang="en-US" sz="2700" i="true">
                  <a:solidFill>
                    <a:srgbClr val="5C6B7A"/>
                  </a:solidFill>
                  <a:latin typeface="Arial Italics"/>
                  <a:ea typeface="Arial Italics"/>
                  <a:cs typeface="Arial Italics"/>
                  <a:sym typeface="Arial Italics"/>
                </a:rPr>
                <a:t>How SaTH itself failed to follow existing policy and guidance</a:t>
              </a:r>
            </a:p>
          </p:txBody>
        </p:sp>
      </p:grpSp>
      <p:grpSp>
        <p:nvGrpSpPr>
          <p:cNvPr name="Group 8" id="8"/>
          <p:cNvGrpSpPr/>
          <p:nvPr/>
        </p:nvGrpSpPr>
        <p:grpSpPr>
          <a:xfrm rot="0">
            <a:off x="822960" y="2537460"/>
            <a:ext cx="8828804" cy="6035040"/>
            <a:chOff x="0" y="0"/>
            <a:chExt cx="11771739" cy="8046720"/>
          </a:xfrm>
        </p:grpSpPr>
        <p:sp>
          <p:nvSpPr>
            <p:cNvPr name="Freeform 9" id="9"/>
            <p:cNvSpPr/>
            <p:nvPr/>
          </p:nvSpPr>
          <p:spPr>
            <a:xfrm flipH="false" flipV="false" rot="0">
              <a:off x="0" y="0"/>
              <a:ext cx="11771739" cy="8046720"/>
            </a:xfrm>
            <a:custGeom>
              <a:avLst/>
              <a:gdLst/>
              <a:ahLst/>
              <a:cxnLst/>
              <a:rect r="r" b="b" t="t" l="l"/>
              <a:pathLst>
                <a:path h="8046720" w="11771739">
                  <a:moveTo>
                    <a:pt x="0" y="182880"/>
                  </a:moveTo>
                  <a:cubicBezTo>
                    <a:pt x="0" y="81915"/>
                    <a:pt x="43577" y="0"/>
                    <a:pt x="97287" y="0"/>
                  </a:cubicBezTo>
                  <a:lnTo>
                    <a:pt x="11674452" y="0"/>
                  </a:lnTo>
                  <a:cubicBezTo>
                    <a:pt x="11728162" y="0"/>
                    <a:pt x="11771739" y="81915"/>
                    <a:pt x="11771739" y="182880"/>
                  </a:cubicBezTo>
                  <a:lnTo>
                    <a:pt x="11771739" y="7863840"/>
                  </a:lnTo>
                  <a:cubicBezTo>
                    <a:pt x="11771739" y="7964805"/>
                    <a:pt x="11728162" y="8046720"/>
                    <a:pt x="11674452" y="8046720"/>
                  </a:cubicBezTo>
                  <a:lnTo>
                    <a:pt x="97287" y="8046720"/>
                  </a:lnTo>
                  <a:cubicBezTo>
                    <a:pt x="43577" y="8046720"/>
                    <a:pt x="0" y="7964805"/>
                    <a:pt x="0" y="7863840"/>
                  </a:cubicBezTo>
                  <a:close/>
                </a:path>
              </a:pathLst>
            </a:custGeom>
            <a:solidFill>
              <a:srgbClr val="F4F6F9"/>
            </a:solidFill>
          </p:spPr>
        </p:sp>
      </p:grpSp>
      <p:grpSp>
        <p:nvGrpSpPr>
          <p:cNvPr name="Group 10" id="10"/>
          <p:cNvGrpSpPr/>
          <p:nvPr/>
        </p:nvGrpSpPr>
        <p:grpSpPr>
          <a:xfrm rot="0">
            <a:off x="1079581" y="3017520"/>
            <a:ext cx="8064419" cy="5074920"/>
            <a:chOff x="0" y="0"/>
            <a:chExt cx="10752559" cy="6766560"/>
          </a:xfrm>
        </p:grpSpPr>
        <p:sp>
          <p:nvSpPr>
            <p:cNvPr name="Freeform 11" id="11"/>
            <p:cNvSpPr/>
            <p:nvPr/>
          </p:nvSpPr>
          <p:spPr>
            <a:xfrm flipH="false" flipV="false" rot="0">
              <a:off x="0" y="0"/>
              <a:ext cx="10752558" cy="6766560"/>
            </a:xfrm>
            <a:custGeom>
              <a:avLst/>
              <a:gdLst/>
              <a:ahLst/>
              <a:cxnLst/>
              <a:rect r="r" b="b" t="t" l="l"/>
              <a:pathLst>
                <a:path h="6766560" w="10752558">
                  <a:moveTo>
                    <a:pt x="0" y="0"/>
                  </a:moveTo>
                  <a:lnTo>
                    <a:pt x="10752558" y="0"/>
                  </a:lnTo>
                  <a:lnTo>
                    <a:pt x="10752558" y="6766560"/>
                  </a:lnTo>
                  <a:lnTo>
                    <a:pt x="0" y="6766560"/>
                  </a:lnTo>
                  <a:close/>
                </a:path>
              </a:pathLst>
            </a:custGeom>
            <a:blipFill>
              <a:blip r:embed="rId3">
                <a:alphaModFix amt="0"/>
              </a:blip>
              <a:stretch>
                <a:fillRect l="0" t="-9508" r="-92190" b="-9508"/>
              </a:stretch>
            </a:blipFill>
          </p:spPr>
        </p:sp>
        <p:sp>
          <p:nvSpPr>
            <p:cNvPr name="TextBox 12" id="12"/>
            <p:cNvSpPr txBox="true"/>
            <p:nvPr/>
          </p:nvSpPr>
          <p:spPr>
            <a:xfrm>
              <a:off x="0" y="-123825"/>
              <a:ext cx="10752559" cy="6890385"/>
            </a:xfrm>
            <a:prstGeom prst="rect">
              <a:avLst/>
            </a:prstGeom>
          </p:spPr>
          <p:txBody>
            <a:bodyPr anchor="ctr" rtlCol="false" tIns="0" lIns="0" bIns="0" rIns="0"/>
            <a:lstStyle/>
            <a:p>
              <a:pPr algn="just" marL="515779" indent="-257889" lvl="1">
                <a:lnSpc>
                  <a:spcPts val="4500"/>
                </a:lnSpc>
                <a:buFont typeface="Arial"/>
                <a:buChar char="•"/>
              </a:pPr>
              <a:r>
                <a:rPr lang="en-US" sz="2850">
                  <a:solidFill>
                    <a:srgbClr val="22242A"/>
                  </a:solidFill>
                  <a:latin typeface="Arial"/>
                  <a:ea typeface="Arial"/>
                  <a:cs typeface="Arial"/>
                  <a:sym typeface="Arial"/>
                </a:rPr>
                <a:t>P</a:t>
              </a:r>
              <a:r>
                <a:rPr lang="en-US" sz="2850">
                  <a:solidFill>
                    <a:srgbClr val="22242A"/>
                  </a:solidFill>
                  <a:latin typeface="Arial"/>
                  <a:ea typeface="Arial"/>
                  <a:cs typeface="Arial"/>
                  <a:sym typeface="Arial"/>
                </a:rPr>
                <a:t>rocedures for escalation ignored in many documented incidents.</a:t>
              </a:r>
            </a:p>
            <a:p>
              <a:pPr algn="just" marL="515779" indent="-257889" lvl="1">
                <a:lnSpc>
                  <a:spcPts val="4500"/>
                </a:lnSpc>
                <a:buFont typeface="Arial"/>
                <a:buChar char="•"/>
              </a:pPr>
              <a:r>
                <a:rPr lang="en-US" sz="2850">
                  <a:solidFill>
                    <a:srgbClr val="22242A"/>
                  </a:solidFill>
                  <a:latin typeface="Arial"/>
                  <a:ea typeface="Arial"/>
                  <a:cs typeface="Arial"/>
                  <a:sym typeface="Arial"/>
                </a:rPr>
                <a:t>Investigations of serious incidents carried out under the necessary standard.</a:t>
              </a:r>
            </a:p>
            <a:p>
              <a:pPr algn="just" marL="515779" indent="-257889" lvl="1">
                <a:lnSpc>
                  <a:spcPts val="4500"/>
                </a:lnSpc>
                <a:buFont typeface="Arial"/>
                <a:buChar char="•"/>
              </a:pPr>
              <a:r>
                <a:rPr lang="en-US" sz="2850">
                  <a:solidFill>
                    <a:srgbClr val="22242A"/>
                  </a:solidFill>
                  <a:latin typeface="Arial"/>
                  <a:ea typeface="Arial"/>
                  <a:cs typeface="Arial"/>
                  <a:sym typeface="Arial"/>
                </a:rPr>
                <a:t>Families' complaints and concerns repeatedly dismissed or unheard.</a:t>
              </a:r>
            </a:p>
            <a:p>
              <a:pPr algn="just" marL="515779" indent="-257889" lvl="1">
                <a:lnSpc>
                  <a:spcPts val="4500"/>
                </a:lnSpc>
                <a:buFont typeface="Arial"/>
                <a:buChar char="•"/>
              </a:pPr>
              <a:r>
                <a:rPr lang="en-US" sz="2850">
                  <a:solidFill>
                    <a:srgbClr val="22242A"/>
                  </a:solidFill>
                  <a:latin typeface="Arial"/>
                  <a:ea typeface="Arial"/>
                  <a:cs typeface="Arial"/>
                  <a:sym typeface="Arial"/>
                </a:rPr>
                <a:t>Culture of defense made it difficult for employees to raise concerns.</a:t>
              </a:r>
            </a:p>
          </p:txBody>
        </p:sp>
      </p:grpSp>
      <p:grpSp>
        <p:nvGrpSpPr>
          <p:cNvPr name="Group 13" id="13"/>
          <p:cNvGrpSpPr/>
          <p:nvPr/>
        </p:nvGrpSpPr>
        <p:grpSpPr>
          <a:xfrm rot="0">
            <a:off x="822960" y="8846820"/>
            <a:ext cx="16596360" cy="1016857"/>
            <a:chOff x="0" y="0"/>
            <a:chExt cx="22128480" cy="1355809"/>
          </a:xfrm>
        </p:grpSpPr>
        <p:sp>
          <p:nvSpPr>
            <p:cNvPr name="Freeform 14" id="14"/>
            <p:cNvSpPr/>
            <p:nvPr/>
          </p:nvSpPr>
          <p:spPr>
            <a:xfrm flipH="false" flipV="false" rot="0">
              <a:off x="0" y="0"/>
              <a:ext cx="22128480" cy="1355809"/>
            </a:xfrm>
            <a:custGeom>
              <a:avLst/>
              <a:gdLst/>
              <a:ahLst/>
              <a:cxnLst/>
              <a:rect r="r" b="b" t="t" l="l"/>
              <a:pathLst>
                <a:path h="1355809" w="22128480">
                  <a:moveTo>
                    <a:pt x="0" y="0"/>
                  </a:moveTo>
                  <a:lnTo>
                    <a:pt x="22128480" y="0"/>
                  </a:lnTo>
                  <a:lnTo>
                    <a:pt x="22128480" y="1355809"/>
                  </a:lnTo>
                  <a:lnTo>
                    <a:pt x="0" y="1355809"/>
                  </a:lnTo>
                  <a:close/>
                </a:path>
              </a:pathLst>
            </a:custGeom>
            <a:blipFill>
              <a:blip r:embed="rId3">
                <a:alphaModFix amt="0"/>
              </a:blip>
              <a:stretch>
                <a:fillRect l="0" t="-277553" r="0" b="-258485"/>
              </a:stretch>
            </a:blipFill>
          </p:spPr>
        </p:sp>
        <p:sp>
          <p:nvSpPr>
            <p:cNvPr name="TextBox 15" id="15"/>
            <p:cNvSpPr txBox="true"/>
            <p:nvPr/>
          </p:nvSpPr>
          <p:spPr>
            <a:xfrm>
              <a:off x="0" y="-57150"/>
              <a:ext cx="22128480" cy="1412959"/>
            </a:xfrm>
            <a:prstGeom prst="rect">
              <a:avLst/>
            </a:prstGeom>
          </p:spPr>
          <p:txBody>
            <a:bodyPr anchor="ctr" rtlCol="false" tIns="0" lIns="0" bIns="0" rIns="0"/>
            <a:lstStyle/>
            <a:p>
              <a:pPr algn="just">
                <a:lnSpc>
                  <a:spcPts val="3600"/>
                </a:lnSpc>
              </a:pPr>
              <a:r>
                <a:rPr lang="en-US" sz="2700" i="true">
                  <a:solidFill>
                    <a:srgbClr val="1B2A4A"/>
                  </a:solidFill>
                  <a:latin typeface="Arial Italics"/>
                  <a:ea typeface="Arial Italics"/>
                  <a:cs typeface="Arial Italics"/>
                  <a:sym typeface="Arial Italics"/>
                </a:rPr>
                <a:t>Policy adherence failures at trust level compounded, rather than corrected, the gaps left by weak national standards.</a:t>
              </a:r>
            </a:p>
          </p:txBody>
        </p:sp>
      </p:grpSp>
      <p:sp>
        <p:nvSpPr>
          <p:cNvPr name="Freeform 16" id="16"/>
          <p:cNvSpPr/>
          <p:nvPr/>
        </p:nvSpPr>
        <p:spPr>
          <a:xfrm flipH="false" flipV="false" rot="0">
            <a:off x="10065376" y="2590108"/>
            <a:ext cx="7801277" cy="5226856"/>
          </a:xfrm>
          <a:custGeom>
            <a:avLst/>
            <a:gdLst/>
            <a:ahLst/>
            <a:cxnLst/>
            <a:rect r="r" b="b" t="t" l="l"/>
            <a:pathLst>
              <a:path h="5226856" w="7801277">
                <a:moveTo>
                  <a:pt x="0" y="0"/>
                </a:moveTo>
                <a:lnTo>
                  <a:pt x="7801277" y="0"/>
                </a:lnTo>
                <a:lnTo>
                  <a:pt x="7801277" y="5226855"/>
                </a:lnTo>
                <a:lnTo>
                  <a:pt x="0" y="5226855"/>
                </a:lnTo>
                <a:lnTo>
                  <a:pt x="0" y="0"/>
                </a:lnTo>
                <a:close/>
              </a:path>
            </a:pathLst>
          </a:custGeom>
          <a:blipFill>
            <a:blip r:embed="rId4"/>
            <a:stretch>
              <a:fillRect l="0" t="0" r="0" b="0"/>
            </a:stretch>
          </a:blipFill>
        </p:spPr>
      </p:sp>
      <p:grpSp>
        <p:nvGrpSpPr>
          <p:cNvPr name="Group 17" id="17"/>
          <p:cNvGrpSpPr/>
          <p:nvPr/>
        </p:nvGrpSpPr>
        <p:grpSpPr>
          <a:xfrm rot="0">
            <a:off x="12117681" y="7749540"/>
            <a:ext cx="3696669" cy="822960"/>
            <a:chOff x="0" y="0"/>
            <a:chExt cx="4928891" cy="1097280"/>
          </a:xfrm>
        </p:grpSpPr>
        <p:sp>
          <p:nvSpPr>
            <p:cNvPr name="Freeform 18" id="18"/>
            <p:cNvSpPr/>
            <p:nvPr/>
          </p:nvSpPr>
          <p:spPr>
            <a:xfrm flipH="false" flipV="false" rot="0">
              <a:off x="0" y="0"/>
              <a:ext cx="4928892" cy="1097280"/>
            </a:xfrm>
            <a:custGeom>
              <a:avLst/>
              <a:gdLst/>
              <a:ahLst/>
              <a:cxnLst/>
              <a:rect r="r" b="b" t="t" l="l"/>
              <a:pathLst>
                <a:path h="1097280" w="4928892">
                  <a:moveTo>
                    <a:pt x="0" y="0"/>
                  </a:moveTo>
                  <a:lnTo>
                    <a:pt x="4928892" y="0"/>
                  </a:lnTo>
                  <a:lnTo>
                    <a:pt x="4928892" y="1097280"/>
                  </a:lnTo>
                  <a:lnTo>
                    <a:pt x="0" y="1097280"/>
                  </a:lnTo>
                  <a:close/>
                </a:path>
              </a:pathLst>
            </a:custGeom>
            <a:blipFill>
              <a:blip r:embed="rId3">
                <a:alphaModFix amt="0"/>
              </a:blip>
              <a:stretch>
                <a:fillRect l="0" t="-342948" r="-348954" b="-342948"/>
              </a:stretch>
            </a:blipFill>
          </p:spPr>
        </p:sp>
        <p:sp>
          <p:nvSpPr>
            <p:cNvPr name="TextBox 19" id="19"/>
            <p:cNvSpPr txBox="true"/>
            <p:nvPr/>
          </p:nvSpPr>
          <p:spPr>
            <a:xfrm>
              <a:off x="0" y="-57150"/>
              <a:ext cx="4928891" cy="1154430"/>
            </a:xfrm>
            <a:prstGeom prst="rect">
              <a:avLst/>
            </a:prstGeom>
          </p:spPr>
          <p:txBody>
            <a:bodyPr anchor="ctr" rtlCol="false" tIns="0" lIns="0" bIns="0" rIns="0"/>
            <a:lstStyle/>
            <a:p>
              <a:pPr algn="just">
                <a:lnSpc>
                  <a:spcPts val="3600"/>
                </a:lnSpc>
              </a:pPr>
              <a:r>
                <a:rPr lang="en-US" sz="2700" i="true">
                  <a:solidFill>
                    <a:srgbClr val="1B2A4A"/>
                  </a:solidFill>
                  <a:latin typeface="Arial Italics"/>
                  <a:ea typeface="Arial Italics"/>
                  <a:cs typeface="Arial Italics"/>
                  <a:sym typeface="Arial Italics"/>
                </a:rPr>
                <a:t>(C</a:t>
              </a:r>
              <a:r>
                <a:rPr lang="en-US" sz="2700" i="true">
                  <a:solidFill>
                    <a:srgbClr val="1B2A4A"/>
                  </a:solidFill>
                  <a:latin typeface="Arial Italics"/>
                  <a:ea typeface="Arial Italics"/>
                  <a:cs typeface="Arial Italics"/>
                  <a:sym typeface="Arial Italics"/>
                </a:rPr>
                <a:t>onsultancy.uk, 2025).</a:t>
              </a:r>
            </a:p>
          </p:txBody>
        </p:sp>
      </p:gr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822960" y="617220"/>
            <a:ext cx="16596360" cy="960120"/>
            <a:chOff x="0" y="0"/>
            <a:chExt cx="22128480" cy="1280160"/>
          </a:xfrm>
        </p:grpSpPr>
        <p:sp>
          <p:nvSpPr>
            <p:cNvPr name="Freeform 3" id="3"/>
            <p:cNvSpPr/>
            <p:nvPr/>
          </p:nvSpPr>
          <p:spPr>
            <a:xfrm flipH="false" flipV="false" rot="0">
              <a:off x="0" y="0"/>
              <a:ext cx="22128480" cy="1280160"/>
            </a:xfrm>
            <a:custGeom>
              <a:avLst/>
              <a:gdLst/>
              <a:ahLst/>
              <a:cxnLst/>
              <a:rect r="r" b="b" t="t" l="l"/>
              <a:pathLst>
                <a:path h="1280160" w="22128480">
                  <a:moveTo>
                    <a:pt x="0" y="0"/>
                  </a:moveTo>
                  <a:lnTo>
                    <a:pt x="22128480" y="0"/>
                  </a:lnTo>
                  <a:lnTo>
                    <a:pt x="22128480" y="1280160"/>
                  </a:lnTo>
                  <a:lnTo>
                    <a:pt x="0" y="1280160"/>
                  </a:lnTo>
                  <a:close/>
                </a:path>
              </a:pathLst>
            </a:custGeom>
            <a:blipFill>
              <a:blip r:embed="rId3">
                <a:alphaModFix amt="0"/>
              </a:blip>
              <a:stretch>
                <a:fillRect l="0" t="-286812" r="0" b="-286812"/>
              </a:stretch>
            </a:blipFill>
          </p:spPr>
        </p:sp>
        <p:sp>
          <p:nvSpPr>
            <p:cNvPr name="TextBox 4" id="4"/>
            <p:cNvSpPr txBox="true"/>
            <p:nvPr/>
          </p:nvSpPr>
          <p:spPr>
            <a:xfrm>
              <a:off x="0" y="-19050"/>
              <a:ext cx="22128480" cy="1299210"/>
            </a:xfrm>
            <a:prstGeom prst="rect">
              <a:avLst/>
            </a:prstGeom>
          </p:spPr>
          <p:txBody>
            <a:bodyPr anchor="ctr" rtlCol="false" tIns="0" lIns="0" bIns="0" rIns="0"/>
            <a:lstStyle/>
            <a:p>
              <a:pPr algn="l">
                <a:lnSpc>
                  <a:spcPts val="5759"/>
                </a:lnSpc>
              </a:pPr>
              <a:r>
                <a:rPr lang="en-US" sz="4800" b="true">
                  <a:solidFill>
                    <a:srgbClr val="1B2A4A"/>
                  </a:solidFill>
                  <a:latin typeface="Arial Bold"/>
                  <a:ea typeface="Arial Bold"/>
                  <a:cs typeface="Arial Bold"/>
                  <a:sym typeface="Arial Bold"/>
                </a:rPr>
                <a:t>Impact on Quality and Efficiency</a:t>
              </a:r>
            </a:p>
          </p:txBody>
        </p:sp>
      </p:grpSp>
      <p:grpSp>
        <p:nvGrpSpPr>
          <p:cNvPr name="Group 5" id="5"/>
          <p:cNvGrpSpPr/>
          <p:nvPr/>
        </p:nvGrpSpPr>
        <p:grpSpPr>
          <a:xfrm rot="0">
            <a:off x="960120" y="2331720"/>
            <a:ext cx="7818120" cy="6035040"/>
            <a:chOff x="0" y="0"/>
            <a:chExt cx="10424160" cy="8046720"/>
          </a:xfrm>
        </p:grpSpPr>
        <p:sp>
          <p:nvSpPr>
            <p:cNvPr name="Freeform 6" id="6"/>
            <p:cNvSpPr/>
            <p:nvPr/>
          </p:nvSpPr>
          <p:spPr>
            <a:xfrm flipH="false" flipV="false" rot="0">
              <a:off x="0" y="0"/>
              <a:ext cx="10424160" cy="8046720"/>
            </a:xfrm>
            <a:custGeom>
              <a:avLst/>
              <a:gdLst/>
              <a:ahLst/>
              <a:cxnLst/>
              <a:rect r="r" b="b" t="t" l="l"/>
              <a:pathLst>
                <a:path h="8046720" w="10424160">
                  <a:moveTo>
                    <a:pt x="0" y="182880"/>
                  </a:moveTo>
                  <a:cubicBezTo>
                    <a:pt x="0" y="81915"/>
                    <a:pt x="81915" y="0"/>
                    <a:pt x="182880" y="0"/>
                  </a:cubicBezTo>
                  <a:lnTo>
                    <a:pt x="10241280" y="0"/>
                  </a:lnTo>
                  <a:cubicBezTo>
                    <a:pt x="10342245" y="0"/>
                    <a:pt x="10424160" y="81915"/>
                    <a:pt x="10424160" y="182880"/>
                  </a:cubicBezTo>
                  <a:lnTo>
                    <a:pt x="10424160" y="7863840"/>
                  </a:lnTo>
                  <a:cubicBezTo>
                    <a:pt x="10424160" y="7964805"/>
                    <a:pt x="10342245" y="8046720"/>
                    <a:pt x="10241280" y="8046720"/>
                  </a:cubicBezTo>
                  <a:lnTo>
                    <a:pt x="182880" y="8046720"/>
                  </a:lnTo>
                  <a:cubicBezTo>
                    <a:pt x="81915" y="8046720"/>
                    <a:pt x="0" y="7964805"/>
                    <a:pt x="0" y="7863840"/>
                  </a:cubicBezTo>
                  <a:close/>
                </a:path>
              </a:pathLst>
            </a:custGeom>
            <a:solidFill>
              <a:srgbClr val="F4F6F9"/>
            </a:solidFill>
          </p:spPr>
        </p:sp>
      </p:grpSp>
      <p:grpSp>
        <p:nvGrpSpPr>
          <p:cNvPr name="Group 7" id="7"/>
          <p:cNvGrpSpPr/>
          <p:nvPr/>
        </p:nvGrpSpPr>
        <p:grpSpPr>
          <a:xfrm rot="0">
            <a:off x="1440180" y="2811780"/>
            <a:ext cx="6858000" cy="891540"/>
            <a:chOff x="0" y="0"/>
            <a:chExt cx="9144000" cy="1188720"/>
          </a:xfrm>
        </p:grpSpPr>
        <p:sp>
          <p:nvSpPr>
            <p:cNvPr name="Freeform 8" id="8"/>
            <p:cNvSpPr/>
            <p:nvPr/>
          </p:nvSpPr>
          <p:spPr>
            <a:xfrm flipH="false" flipV="false" rot="0">
              <a:off x="0" y="0"/>
              <a:ext cx="9144000" cy="1188720"/>
            </a:xfrm>
            <a:custGeom>
              <a:avLst/>
              <a:gdLst/>
              <a:ahLst/>
              <a:cxnLst/>
              <a:rect r="r" b="b" t="t" l="l"/>
              <a:pathLst>
                <a:path h="1188720" w="9144000">
                  <a:moveTo>
                    <a:pt x="0" y="146304"/>
                  </a:moveTo>
                  <a:cubicBezTo>
                    <a:pt x="0" y="65532"/>
                    <a:pt x="65532" y="0"/>
                    <a:pt x="146304" y="0"/>
                  </a:cubicBezTo>
                  <a:lnTo>
                    <a:pt x="8997696" y="0"/>
                  </a:lnTo>
                  <a:cubicBezTo>
                    <a:pt x="9078468" y="0"/>
                    <a:pt x="9144000" y="65532"/>
                    <a:pt x="9144000" y="146304"/>
                  </a:cubicBezTo>
                  <a:lnTo>
                    <a:pt x="9144000" y="1042416"/>
                  </a:lnTo>
                  <a:cubicBezTo>
                    <a:pt x="9144000" y="1123188"/>
                    <a:pt x="9078468" y="1188720"/>
                    <a:pt x="8997696" y="1188720"/>
                  </a:cubicBezTo>
                  <a:lnTo>
                    <a:pt x="146304" y="1188720"/>
                  </a:lnTo>
                  <a:cubicBezTo>
                    <a:pt x="65532" y="1188720"/>
                    <a:pt x="0" y="1123188"/>
                    <a:pt x="0" y="1042416"/>
                  </a:cubicBezTo>
                  <a:close/>
                </a:path>
              </a:pathLst>
            </a:custGeom>
            <a:solidFill>
              <a:srgbClr val="1B2A4A"/>
            </a:solidFill>
          </p:spPr>
        </p:sp>
      </p:grpSp>
      <p:grpSp>
        <p:nvGrpSpPr>
          <p:cNvPr name="Group 9" id="9"/>
          <p:cNvGrpSpPr/>
          <p:nvPr/>
        </p:nvGrpSpPr>
        <p:grpSpPr>
          <a:xfrm rot="0">
            <a:off x="1440180" y="2811780"/>
            <a:ext cx="6858000" cy="891540"/>
            <a:chOff x="0" y="0"/>
            <a:chExt cx="9144000" cy="1188720"/>
          </a:xfrm>
        </p:grpSpPr>
        <p:sp>
          <p:nvSpPr>
            <p:cNvPr name="Freeform 10" id="10"/>
            <p:cNvSpPr/>
            <p:nvPr/>
          </p:nvSpPr>
          <p:spPr>
            <a:xfrm flipH="false" flipV="false" rot="0">
              <a:off x="0" y="0"/>
              <a:ext cx="9144000" cy="1188720"/>
            </a:xfrm>
            <a:custGeom>
              <a:avLst/>
              <a:gdLst/>
              <a:ahLst/>
              <a:cxnLst/>
              <a:rect r="r" b="b" t="t" l="l"/>
              <a:pathLst>
                <a:path h="1188720" w="9144000">
                  <a:moveTo>
                    <a:pt x="0" y="0"/>
                  </a:moveTo>
                  <a:lnTo>
                    <a:pt x="9144000" y="0"/>
                  </a:lnTo>
                  <a:lnTo>
                    <a:pt x="9144000" y="1188720"/>
                  </a:lnTo>
                  <a:lnTo>
                    <a:pt x="0" y="1188720"/>
                  </a:lnTo>
                  <a:close/>
                </a:path>
              </a:pathLst>
            </a:custGeom>
            <a:blipFill>
              <a:blip r:embed="rId3">
                <a:alphaModFix amt="0"/>
              </a:blip>
              <a:stretch>
                <a:fillRect l="0" t="-99884" r="0" b="-99884"/>
              </a:stretch>
            </a:blipFill>
          </p:spPr>
        </p:sp>
        <p:sp>
          <p:nvSpPr>
            <p:cNvPr name="TextBox 11" id="11"/>
            <p:cNvSpPr txBox="true"/>
            <p:nvPr/>
          </p:nvSpPr>
          <p:spPr>
            <a:xfrm>
              <a:off x="0" y="-19050"/>
              <a:ext cx="9144000" cy="1207770"/>
            </a:xfrm>
            <a:prstGeom prst="rect">
              <a:avLst/>
            </a:prstGeom>
          </p:spPr>
          <p:txBody>
            <a:bodyPr anchor="ctr" rtlCol="false" tIns="0" lIns="0" bIns="0" rIns="0"/>
            <a:lstStyle/>
            <a:p>
              <a:pPr algn="ctr">
                <a:lnSpc>
                  <a:spcPts val="3600"/>
                </a:lnSpc>
              </a:pPr>
              <a:r>
                <a:rPr lang="en-US" sz="3000" b="true">
                  <a:solidFill>
                    <a:srgbClr val="FFFFFF"/>
                  </a:solidFill>
                  <a:latin typeface="Arial Bold"/>
                  <a:ea typeface="Arial Bold"/>
                  <a:cs typeface="Arial Bold"/>
                  <a:sym typeface="Arial Bold"/>
                </a:rPr>
                <a:t>Quality</a:t>
              </a:r>
            </a:p>
          </p:txBody>
        </p:sp>
      </p:grpSp>
      <p:grpSp>
        <p:nvGrpSpPr>
          <p:cNvPr name="Group 12" id="12"/>
          <p:cNvGrpSpPr/>
          <p:nvPr/>
        </p:nvGrpSpPr>
        <p:grpSpPr>
          <a:xfrm rot="0">
            <a:off x="1508760" y="4183380"/>
            <a:ext cx="6720840" cy="3977640"/>
            <a:chOff x="0" y="0"/>
            <a:chExt cx="8961120" cy="5303520"/>
          </a:xfrm>
        </p:grpSpPr>
        <p:sp>
          <p:nvSpPr>
            <p:cNvPr name="Freeform 13" id="13"/>
            <p:cNvSpPr/>
            <p:nvPr/>
          </p:nvSpPr>
          <p:spPr>
            <a:xfrm flipH="false" flipV="false" rot="0">
              <a:off x="0" y="0"/>
              <a:ext cx="8961120" cy="5303520"/>
            </a:xfrm>
            <a:custGeom>
              <a:avLst/>
              <a:gdLst/>
              <a:ahLst/>
              <a:cxnLst/>
              <a:rect r="r" b="b" t="t" l="l"/>
              <a:pathLst>
                <a:path h="5303520" w="8961120">
                  <a:moveTo>
                    <a:pt x="0" y="0"/>
                  </a:moveTo>
                  <a:lnTo>
                    <a:pt x="8961120" y="0"/>
                  </a:lnTo>
                  <a:lnTo>
                    <a:pt x="8961120" y="5303520"/>
                  </a:lnTo>
                  <a:lnTo>
                    <a:pt x="0" y="5303520"/>
                  </a:lnTo>
                  <a:close/>
                </a:path>
              </a:pathLst>
            </a:custGeom>
            <a:blipFill>
              <a:blip r:embed="rId3">
                <a:alphaModFix amt="0"/>
              </a:blip>
              <a:stretch>
                <a:fillRect l="-25934" t="0" r="-25934" b="0"/>
              </a:stretch>
            </a:blipFill>
          </p:spPr>
        </p:sp>
        <p:sp>
          <p:nvSpPr>
            <p:cNvPr name="TextBox 14" id="14"/>
            <p:cNvSpPr txBox="true"/>
            <p:nvPr/>
          </p:nvSpPr>
          <p:spPr>
            <a:xfrm>
              <a:off x="0" y="-95250"/>
              <a:ext cx="8961120" cy="5398770"/>
            </a:xfrm>
            <a:prstGeom prst="rect">
              <a:avLst/>
            </a:prstGeom>
          </p:spPr>
          <p:txBody>
            <a:bodyPr anchor="ctr" rtlCol="false" tIns="0" lIns="0" bIns="0" rIns="0"/>
            <a:lstStyle/>
            <a:p>
              <a:pPr algn="l" marL="488632" indent="-244316" lvl="1">
                <a:lnSpc>
                  <a:spcPts val="4050"/>
                </a:lnSpc>
                <a:buFont typeface="Arial"/>
                <a:buChar char="•"/>
              </a:pPr>
              <a:r>
                <a:rPr lang="en-US" sz="2700">
                  <a:solidFill>
                    <a:srgbClr val="22242A"/>
                  </a:solidFill>
                  <a:latin typeface="Arial"/>
                  <a:ea typeface="Arial"/>
                  <a:cs typeface="Arial"/>
                  <a:sym typeface="Arial"/>
                </a:rPr>
                <a:t>Preventable infant and mother deaths</a:t>
              </a:r>
            </a:p>
            <a:p>
              <a:pPr algn="l" marL="488632" indent="-244316" lvl="1">
                <a:lnSpc>
                  <a:spcPts val="4050"/>
                </a:lnSpc>
                <a:buFont typeface="Arial"/>
                <a:buChar char="•"/>
              </a:pPr>
              <a:r>
                <a:rPr lang="en-US" sz="2700">
                  <a:solidFill>
                    <a:srgbClr val="22242A"/>
                  </a:solidFill>
                  <a:latin typeface="Arial"/>
                  <a:ea typeface="Arial"/>
                  <a:cs typeface="Arial"/>
                  <a:sym typeface="Arial"/>
                </a:rPr>
                <a:t>Avoidable lifelong damage and trauma.</a:t>
              </a:r>
            </a:p>
            <a:p>
              <a:pPr algn="l" marL="488632" indent="-244316" lvl="1">
                <a:lnSpc>
                  <a:spcPts val="4050"/>
                </a:lnSpc>
                <a:buFont typeface="Arial"/>
                <a:buChar char="•"/>
              </a:pPr>
              <a:r>
                <a:rPr lang="en-US" sz="2700">
                  <a:solidFill>
                    <a:srgbClr val="22242A"/>
                  </a:solidFill>
                  <a:latin typeface="Arial"/>
                  <a:ea typeface="Arial"/>
                  <a:cs typeface="Arial"/>
                  <a:sym typeface="Arial"/>
                </a:rPr>
                <a:t>Loss of public confidence in maternity services. (Ockenden, 2022)</a:t>
              </a:r>
            </a:p>
          </p:txBody>
        </p:sp>
      </p:grpSp>
      <p:grpSp>
        <p:nvGrpSpPr>
          <p:cNvPr name="Group 15" id="15"/>
          <p:cNvGrpSpPr/>
          <p:nvPr/>
        </p:nvGrpSpPr>
        <p:grpSpPr>
          <a:xfrm rot="0">
            <a:off x="9738360" y="2331720"/>
            <a:ext cx="7818120" cy="6035040"/>
            <a:chOff x="0" y="0"/>
            <a:chExt cx="10424160" cy="8046720"/>
          </a:xfrm>
        </p:grpSpPr>
        <p:sp>
          <p:nvSpPr>
            <p:cNvPr name="Freeform 16" id="16"/>
            <p:cNvSpPr/>
            <p:nvPr/>
          </p:nvSpPr>
          <p:spPr>
            <a:xfrm flipH="false" flipV="false" rot="0">
              <a:off x="0" y="0"/>
              <a:ext cx="10424160" cy="8046720"/>
            </a:xfrm>
            <a:custGeom>
              <a:avLst/>
              <a:gdLst/>
              <a:ahLst/>
              <a:cxnLst/>
              <a:rect r="r" b="b" t="t" l="l"/>
              <a:pathLst>
                <a:path h="8046720" w="10424160">
                  <a:moveTo>
                    <a:pt x="0" y="182880"/>
                  </a:moveTo>
                  <a:cubicBezTo>
                    <a:pt x="0" y="81915"/>
                    <a:pt x="81915" y="0"/>
                    <a:pt x="182880" y="0"/>
                  </a:cubicBezTo>
                  <a:lnTo>
                    <a:pt x="10241280" y="0"/>
                  </a:lnTo>
                  <a:cubicBezTo>
                    <a:pt x="10342245" y="0"/>
                    <a:pt x="10424160" y="81915"/>
                    <a:pt x="10424160" y="182880"/>
                  </a:cubicBezTo>
                  <a:lnTo>
                    <a:pt x="10424160" y="7863840"/>
                  </a:lnTo>
                  <a:cubicBezTo>
                    <a:pt x="10424160" y="7964805"/>
                    <a:pt x="10342245" y="8046720"/>
                    <a:pt x="10241280" y="8046720"/>
                  </a:cubicBezTo>
                  <a:lnTo>
                    <a:pt x="182880" y="8046720"/>
                  </a:lnTo>
                  <a:cubicBezTo>
                    <a:pt x="81915" y="8046720"/>
                    <a:pt x="0" y="7964805"/>
                    <a:pt x="0" y="7863840"/>
                  </a:cubicBezTo>
                  <a:close/>
                </a:path>
              </a:pathLst>
            </a:custGeom>
            <a:solidFill>
              <a:srgbClr val="F4F6F9"/>
            </a:solidFill>
          </p:spPr>
        </p:sp>
      </p:grpSp>
      <p:grpSp>
        <p:nvGrpSpPr>
          <p:cNvPr name="Group 17" id="17"/>
          <p:cNvGrpSpPr/>
          <p:nvPr/>
        </p:nvGrpSpPr>
        <p:grpSpPr>
          <a:xfrm rot="0">
            <a:off x="10218420" y="2811780"/>
            <a:ext cx="6858000" cy="891540"/>
            <a:chOff x="0" y="0"/>
            <a:chExt cx="9144000" cy="1188720"/>
          </a:xfrm>
        </p:grpSpPr>
        <p:sp>
          <p:nvSpPr>
            <p:cNvPr name="Freeform 18" id="18"/>
            <p:cNvSpPr/>
            <p:nvPr/>
          </p:nvSpPr>
          <p:spPr>
            <a:xfrm flipH="false" flipV="false" rot="0">
              <a:off x="0" y="0"/>
              <a:ext cx="9144000" cy="1188720"/>
            </a:xfrm>
            <a:custGeom>
              <a:avLst/>
              <a:gdLst/>
              <a:ahLst/>
              <a:cxnLst/>
              <a:rect r="r" b="b" t="t" l="l"/>
              <a:pathLst>
                <a:path h="1188720" w="9144000">
                  <a:moveTo>
                    <a:pt x="0" y="146304"/>
                  </a:moveTo>
                  <a:cubicBezTo>
                    <a:pt x="0" y="65532"/>
                    <a:pt x="65532" y="0"/>
                    <a:pt x="146304" y="0"/>
                  </a:cubicBezTo>
                  <a:lnTo>
                    <a:pt x="8997696" y="0"/>
                  </a:lnTo>
                  <a:cubicBezTo>
                    <a:pt x="9078468" y="0"/>
                    <a:pt x="9144000" y="65532"/>
                    <a:pt x="9144000" y="146304"/>
                  </a:cubicBezTo>
                  <a:lnTo>
                    <a:pt x="9144000" y="1042416"/>
                  </a:lnTo>
                  <a:cubicBezTo>
                    <a:pt x="9144000" y="1123188"/>
                    <a:pt x="9078468" y="1188720"/>
                    <a:pt x="8997696" y="1188720"/>
                  </a:cubicBezTo>
                  <a:lnTo>
                    <a:pt x="146304" y="1188720"/>
                  </a:lnTo>
                  <a:cubicBezTo>
                    <a:pt x="65532" y="1188720"/>
                    <a:pt x="0" y="1123188"/>
                    <a:pt x="0" y="1042416"/>
                  </a:cubicBezTo>
                  <a:close/>
                </a:path>
              </a:pathLst>
            </a:custGeom>
            <a:solidFill>
              <a:srgbClr val="5C6B7A"/>
            </a:solidFill>
          </p:spPr>
        </p:sp>
      </p:grpSp>
      <p:grpSp>
        <p:nvGrpSpPr>
          <p:cNvPr name="Group 19" id="19"/>
          <p:cNvGrpSpPr/>
          <p:nvPr/>
        </p:nvGrpSpPr>
        <p:grpSpPr>
          <a:xfrm rot="0">
            <a:off x="10218420" y="2811780"/>
            <a:ext cx="6858000" cy="891540"/>
            <a:chOff x="0" y="0"/>
            <a:chExt cx="9144000" cy="1188720"/>
          </a:xfrm>
        </p:grpSpPr>
        <p:sp>
          <p:nvSpPr>
            <p:cNvPr name="Freeform 20" id="20"/>
            <p:cNvSpPr/>
            <p:nvPr/>
          </p:nvSpPr>
          <p:spPr>
            <a:xfrm flipH="false" flipV="false" rot="0">
              <a:off x="0" y="0"/>
              <a:ext cx="9144000" cy="1188720"/>
            </a:xfrm>
            <a:custGeom>
              <a:avLst/>
              <a:gdLst/>
              <a:ahLst/>
              <a:cxnLst/>
              <a:rect r="r" b="b" t="t" l="l"/>
              <a:pathLst>
                <a:path h="1188720" w="9144000">
                  <a:moveTo>
                    <a:pt x="0" y="0"/>
                  </a:moveTo>
                  <a:lnTo>
                    <a:pt x="9144000" y="0"/>
                  </a:lnTo>
                  <a:lnTo>
                    <a:pt x="9144000" y="1188720"/>
                  </a:lnTo>
                  <a:lnTo>
                    <a:pt x="0" y="1188720"/>
                  </a:lnTo>
                  <a:close/>
                </a:path>
              </a:pathLst>
            </a:custGeom>
            <a:blipFill>
              <a:blip r:embed="rId3">
                <a:alphaModFix amt="0"/>
              </a:blip>
              <a:stretch>
                <a:fillRect l="0" t="-99884" r="0" b="-99884"/>
              </a:stretch>
            </a:blipFill>
          </p:spPr>
        </p:sp>
        <p:sp>
          <p:nvSpPr>
            <p:cNvPr name="TextBox 21" id="21"/>
            <p:cNvSpPr txBox="true"/>
            <p:nvPr/>
          </p:nvSpPr>
          <p:spPr>
            <a:xfrm>
              <a:off x="0" y="-19050"/>
              <a:ext cx="9144000" cy="1207770"/>
            </a:xfrm>
            <a:prstGeom prst="rect">
              <a:avLst/>
            </a:prstGeom>
          </p:spPr>
          <p:txBody>
            <a:bodyPr anchor="ctr" rtlCol="false" tIns="0" lIns="0" bIns="0" rIns="0"/>
            <a:lstStyle/>
            <a:p>
              <a:pPr algn="ctr">
                <a:lnSpc>
                  <a:spcPts val="3600"/>
                </a:lnSpc>
              </a:pPr>
              <a:r>
                <a:rPr lang="en-US" sz="3000" b="true">
                  <a:solidFill>
                    <a:srgbClr val="FFFFFF"/>
                  </a:solidFill>
                  <a:latin typeface="Arial Bold"/>
                  <a:ea typeface="Arial Bold"/>
                  <a:cs typeface="Arial Bold"/>
                  <a:sym typeface="Arial Bold"/>
                </a:rPr>
                <a:t>Efficiency</a:t>
              </a:r>
            </a:p>
          </p:txBody>
        </p:sp>
      </p:grpSp>
      <p:grpSp>
        <p:nvGrpSpPr>
          <p:cNvPr name="Group 22" id="22"/>
          <p:cNvGrpSpPr/>
          <p:nvPr/>
        </p:nvGrpSpPr>
        <p:grpSpPr>
          <a:xfrm rot="0">
            <a:off x="10287000" y="4183380"/>
            <a:ext cx="6720840" cy="3977640"/>
            <a:chOff x="0" y="0"/>
            <a:chExt cx="8961120" cy="5303520"/>
          </a:xfrm>
        </p:grpSpPr>
        <p:sp>
          <p:nvSpPr>
            <p:cNvPr name="Freeform 23" id="23"/>
            <p:cNvSpPr/>
            <p:nvPr/>
          </p:nvSpPr>
          <p:spPr>
            <a:xfrm flipH="false" flipV="false" rot="0">
              <a:off x="0" y="0"/>
              <a:ext cx="8961120" cy="5303520"/>
            </a:xfrm>
            <a:custGeom>
              <a:avLst/>
              <a:gdLst/>
              <a:ahLst/>
              <a:cxnLst/>
              <a:rect r="r" b="b" t="t" l="l"/>
              <a:pathLst>
                <a:path h="5303520" w="8961120">
                  <a:moveTo>
                    <a:pt x="0" y="0"/>
                  </a:moveTo>
                  <a:lnTo>
                    <a:pt x="8961120" y="0"/>
                  </a:lnTo>
                  <a:lnTo>
                    <a:pt x="8961120" y="5303520"/>
                  </a:lnTo>
                  <a:lnTo>
                    <a:pt x="0" y="5303520"/>
                  </a:lnTo>
                  <a:close/>
                </a:path>
              </a:pathLst>
            </a:custGeom>
            <a:blipFill>
              <a:blip r:embed="rId3">
                <a:alphaModFix amt="0"/>
              </a:blip>
              <a:stretch>
                <a:fillRect l="-25934" t="0" r="-25934" b="0"/>
              </a:stretch>
            </a:blipFill>
          </p:spPr>
        </p:sp>
        <p:sp>
          <p:nvSpPr>
            <p:cNvPr name="TextBox 24" id="24"/>
            <p:cNvSpPr txBox="true"/>
            <p:nvPr/>
          </p:nvSpPr>
          <p:spPr>
            <a:xfrm>
              <a:off x="0" y="-95250"/>
              <a:ext cx="8961120" cy="5398770"/>
            </a:xfrm>
            <a:prstGeom prst="rect">
              <a:avLst/>
            </a:prstGeom>
          </p:spPr>
          <p:txBody>
            <a:bodyPr anchor="ctr" rtlCol="false" tIns="0" lIns="0" bIns="0" rIns="0"/>
            <a:lstStyle/>
            <a:p>
              <a:pPr algn="l" marL="488632" indent="-244316" lvl="1">
                <a:lnSpc>
                  <a:spcPts val="4050"/>
                </a:lnSpc>
                <a:buFont typeface="Arial"/>
                <a:buChar char="•"/>
              </a:pPr>
              <a:r>
                <a:rPr lang="en-US" sz="2700">
                  <a:solidFill>
                    <a:srgbClr val="22242A"/>
                  </a:solidFill>
                  <a:latin typeface="Arial"/>
                  <a:ea typeface="Arial"/>
                  <a:cs typeface="Arial"/>
                  <a:sym typeface="Arial"/>
                </a:rPr>
                <a:t>Expen</a:t>
              </a:r>
              <a:r>
                <a:rPr lang="en-US" sz="2700">
                  <a:solidFill>
                    <a:srgbClr val="22242A"/>
                  </a:solidFill>
                  <a:latin typeface="Arial"/>
                  <a:ea typeface="Arial"/>
                  <a:cs typeface="Arial"/>
                  <a:sym typeface="Arial"/>
                </a:rPr>
                <a:t>sive re-investigations and reviews.</a:t>
              </a:r>
            </a:p>
            <a:p>
              <a:pPr algn="l" marL="488632" indent="-244316" lvl="1">
                <a:lnSpc>
                  <a:spcPts val="4050"/>
                </a:lnSpc>
                <a:buFont typeface="Arial"/>
                <a:buChar char="•"/>
              </a:pPr>
              <a:r>
                <a:rPr lang="en-US" sz="2700">
                  <a:solidFill>
                    <a:srgbClr val="22242A"/>
                  </a:solidFill>
                  <a:latin typeface="Arial"/>
                  <a:ea typeface="Arial"/>
                  <a:cs typeface="Arial"/>
                  <a:sym typeface="Arial"/>
                </a:rPr>
                <a:t>Litigation and compensation costs.</a:t>
              </a:r>
            </a:p>
            <a:p>
              <a:pPr algn="l" marL="488632" indent="-244316" lvl="1">
                <a:lnSpc>
                  <a:spcPts val="4050"/>
                </a:lnSpc>
                <a:buFont typeface="Arial"/>
                <a:buChar char="•"/>
              </a:pPr>
              <a:r>
                <a:rPr lang="en-US" sz="2700">
                  <a:solidFill>
                    <a:srgbClr val="22242A"/>
                  </a:solidFill>
                  <a:latin typeface="Arial"/>
                  <a:ea typeface="Arial"/>
                  <a:cs typeface="Arial"/>
                  <a:sym typeface="Arial"/>
                </a:rPr>
                <a:t>Resources wasted on process improvement. (Ockenden, 2022)</a:t>
              </a:r>
            </a:p>
          </p:txBody>
        </p:sp>
      </p:gr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822960" y="617220"/>
            <a:ext cx="16596360" cy="960120"/>
            <a:chOff x="0" y="0"/>
            <a:chExt cx="22128480" cy="1280160"/>
          </a:xfrm>
        </p:grpSpPr>
        <p:sp>
          <p:nvSpPr>
            <p:cNvPr name="Freeform 3" id="3"/>
            <p:cNvSpPr/>
            <p:nvPr/>
          </p:nvSpPr>
          <p:spPr>
            <a:xfrm flipH="false" flipV="false" rot="0">
              <a:off x="0" y="0"/>
              <a:ext cx="22128480" cy="1280160"/>
            </a:xfrm>
            <a:custGeom>
              <a:avLst/>
              <a:gdLst/>
              <a:ahLst/>
              <a:cxnLst/>
              <a:rect r="r" b="b" t="t" l="l"/>
              <a:pathLst>
                <a:path h="1280160" w="22128480">
                  <a:moveTo>
                    <a:pt x="0" y="0"/>
                  </a:moveTo>
                  <a:lnTo>
                    <a:pt x="22128480" y="0"/>
                  </a:lnTo>
                  <a:lnTo>
                    <a:pt x="22128480" y="1280160"/>
                  </a:lnTo>
                  <a:lnTo>
                    <a:pt x="0" y="1280160"/>
                  </a:lnTo>
                  <a:close/>
                </a:path>
              </a:pathLst>
            </a:custGeom>
            <a:blipFill>
              <a:blip r:embed="rId3">
                <a:alphaModFix amt="0"/>
              </a:blip>
              <a:stretch>
                <a:fillRect l="0" t="-286812" r="0" b="-286812"/>
              </a:stretch>
            </a:blipFill>
          </p:spPr>
        </p:sp>
        <p:sp>
          <p:nvSpPr>
            <p:cNvPr name="TextBox 4" id="4"/>
            <p:cNvSpPr txBox="true"/>
            <p:nvPr/>
          </p:nvSpPr>
          <p:spPr>
            <a:xfrm>
              <a:off x="0" y="-19050"/>
              <a:ext cx="22128480" cy="1299210"/>
            </a:xfrm>
            <a:prstGeom prst="rect">
              <a:avLst/>
            </a:prstGeom>
          </p:spPr>
          <p:txBody>
            <a:bodyPr anchor="ctr" rtlCol="false" tIns="0" lIns="0" bIns="0" rIns="0"/>
            <a:lstStyle/>
            <a:p>
              <a:pPr algn="l">
                <a:lnSpc>
                  <a:spcPts val="5759"/>
                </a:lnSpc>
              </a:pPr>
              <a:r>
                <a:rPr lang="en-US" sz="4800" b="true">
                  <a:solidFill>
                    <a:srgbClr val="1B2A4A"/>
                  </a:solidFill>
                  <a:latin typeface="Arial Bold"/>
                  <a:ea typeface="Arial Bold"/>
                  <a:cs typeface="Arial Bold"/>
                  <a:sym typeface="Arial Bold"/>
                </a:rPr>
                <a:t>Impact on Equity and Critical Evaluation</a:t>
              </a:r>
            </a:p>
          </p:txBody>
        </p:sp>
      </p:grpSp>
      <p:grpSp>
        <p:nvGrpSpPr>
          <p:cNvPr name="Group 5" id="5"/>
          <p:cNvGrpSpPr/>
          <p:nvPr/>
        </p:nvGrpSpPr>
        <p:grpSpPr>
          <a:xfrm rot="0">
            <a:off x="960120" y="1783080"/>
            <a:ext cx="16322040" cy="5280660"/>
            <a:chOff x="0" y="0"/>
            <a:chExt cx="21762720" cy="7040880"/>
          </a:xfrm>
        </p:grpSpPr>
        <p:sp>
          <p:nvSpPr>
            <p:cNvPr name="Freeform 6" id="6"/>
            <p:cNvSpPr/>
            <p:nvPr/>
          </p:nvSpPr>
          <p:spPr>
            <a:xfrm flipH="false" flipV="false" rot="0">
              <a:off x="0" y="0"/>
              <a:ext cx="21762720" cy="7040880"/>
            </a:xfrm>
            <a:custGeom>
              <a:avLst/>
              <a:gdLst/>
              <a:ahLst/>
              <a:cxnLst/>
              <a:rect r="r" b="b" t="t" l="l"/>
              <a:pathLst>
                <a:path h="7040880" w="21762720">
                  <a:moveTo>
                    <a:pt x="0" y="182880"/>
                  </a:moveTo>
                  <a:cubicBezTo>
                    <a:pt x="0" y="81915"/>
                    <a:pt x="81915" y="0"/>
                    <a:pt x="182880" y="0"/>
                  </a:cubicBezTo>
                  <a:lnTo>
                    <a:pt x="21579839" y="0"/>
                  </a:lnTo>
                  <a:cubicBezTo>
                    <a:pt x="21680804" y="0"/>
                    <a:pt x="21762720" y="81915"/>
                    <a:pt x="21762720" y="182880"/>
                  </a:cubicBezTo>
                  <a:lnTo>
                    <a:pt x="21762720" y="6858000"/>
                  </a:lnTo>
                  <a:cubicBezTo>
                    <a:pt x="21762720" y="6958965"/>
                    <a:pt x="21680804" y="7040880"/>
                    <a:pt x="21579839" y="7040880"/>
                  </a:cubicBezTo>
                  <a:lnTo>
                    <a:pt x="182880" y="7040880"/>
                  </a:lnTo>
                  <a:cubicBezTo>
                    <a:pt x="81915" y="7040880"/>
                    <a:pt x="0" y="6958965"/>
                    <a:pt x="0" y="6858000"/>
                  </a:cubicBezTo>
                  <a:close/>
                </a:path>
              </a:pathLst>
            </a:custGeom>
            <a:solidFill>
              <a:srgbClr val="F4F6F9"/>
            </a:solidFill>
          </p:spPr>
        </p:sp>
      </p:grpSp>
      <p:grpSp>
        <p:nvGrpSpPr>
          <p:cNvPr name="Group 7" id="7"/>
          <p:cNvGrpSpPr/>
          <p:nvPr/>
        </p:nvGrpSpPr>
        <p:grpSpPr>
          <a:xfrm rot="0">
            <a:off x="1371600" y="2125980"/>
            <a:ext cx="4389120" cy="822960"/>
            <a:chOff x="0" y="0"/>
            <a:chExt cx="5852160" cy="1097280"/>
          </a:xfrm>
        </p:grpSpPr>
        <p:sp>
          <p:nvSpPr>
            <p:cNvPr name="Freeform 8" id="8"/>
            <p:cNvSpPr/>
            <p:nvPr/>
          </p:nvSpPr>
          <p:spPr>
            <a:xfrm flipH="false" flipV="false" rot="0">
              <a:off x="0" y="0"/>
              <a:ext cx="5852160" cy="1097280"/>
            </a:xfrm>
            <a:custGeom>
              <a:avLst/>
              <a:gdLst/>
              <a:ahLst/>
              <a:cxnLst/>
              <a:rect r="r" b="b" t="t" l="l"/>
              <a:pathLst>
                <a:path h="1097280" w="5852160">
                  <a:moveTo>
                    <a:pt x="0" y="146304"/>
                  </a:moveTo>
                  <a:cubicBezTo>
                    <a:pt x="0" y="65532"/>
                    <a:pt x="65532" y="0"/>
                    <a:pt x="146304" y="0"/>
                  </a:cubicBezTo>
                  <a:lnTo>
                    <a:pt x="5705856" y="0"/>
                  </a:lnTo>
                  <a:cubicBezTo>
                    <a:pt x="5786628" y="0"/>
                    <a:pt x="5852160" y="65532"/>
                    <a:pt x="5852160" y="146304"/>
                  </a:cubicBezTo>
                  <a:lnTo>
                    <a:pt x="5852160" y="950976"/>
                  </a:lnTo>
                  <a:cubicBezTo>
                    <a:pt x="5852160" y="1031748"/>
                    <a:pt x="5786628" y="1097280"/>
                    <a:pt x="5705856" y="1097280"/>
                  </a:cubicBezTo>
                  <a:lnTo>
                    <a:pt x="146304" y="1097280"/>
                  </a:lnTo>
                  <a:cubicBezTo>
                    <a:pt x="65532" y="1097280"/>
                    <a:pt x="0" y="1031748"/>
                    <a:pt x="0" y="950976"/>
                  </a:cubicBezTo>
                  <a:close/>
                </a:path>
              </a:pathLst>
            </a:custGeom>
            <a:solidFill>
              <a:srgbClr val="B5502F"/>
            </a:solidFill>
          </p:spPr>
        </p:sp>
      </p:grpSp>
      <p:grpSp>
        <p:nvGrpSpPr>
          <p:cNvPr name="Group 9" id="9"/>
          <p:cNvGrpSpPr/>
          <p:nvPr/>
        </p:nvGrpSpPr>
        <p:grpSpPr>
          <a:xfrm rot="0">
            <a:off x="1371600" y="2125980"/>
            <a:ext cx="4389120" cy="822960"/>
            <a:chOff x="0" y="0"/>
            <a:chExt cx="5852160" cy="1097280"/>
          </a:xfrm>
        </p:grpSpPr>
        <p:sp>
          <p:nvSpPr>
            <p:cNvPr name="Freeform 10" id="10"/>
            <p:cNvSpPr/>
            <p:nvPr/>
          </p:nvSpPr>
          <p:spPr>
            <a:xfrm flipH="false" flipV="false" rot="0">
              <a:off x="0" y="0"/>
              <a:ext cx="5852160" cy="1097280"/>
            </a:xfrm>
            <a:custGeom>
              <a:avLst/>
              <a:gdLst/>
              <a:ahLst/>
              <a:cxnLst/>
              <a:rect r="r" b="b" t="t" l="l"/>
              <a:pathLst>
                <a:path h="1097280" w="5852160">
                  <a:moveTo>
                    <a:pt x="0" y="0"/>
                  </a:moveTo>
                  <a:lnTo>
                    <a:pt x="5852160" y="0"/>
                  </a:lnTo>
                  <a:lnTo>
                    <a:pt x="5852160" y="1097280"/>
                  </a:lnTo>
                  <a:lnTo>
                    <a:pt x="0" y="1097280"/>
                  </a:lnTo>
                  <a:close/>
                </a:path>
              </a:pathLst>
            </a:custGeom>
            <a:blipFill>
              <a:blip r:embed="rId3">
                <a:alphaModFix amt="0"/>
              </a:blip>
              <a:stretch>
                <a:fillRect l="0" t="-53920" r="0" b="-53920"/>
              </a:stretch>
            </a:blipFill>
          </p:spPr>
        </p:sp>
        <p:sp>
          <p:nvSpPr>
            <p:cNvPr name="TextBox 11" id="11"/>
            <p:cNvSpPr txBox="true"/>
            <p:nvPr/>
          </p:nvSpPr>
          <p:spPr>
            <a:xfrm>
              <a:off x="0" y="-19050"/>
              <a:ext cx="5852160" cy="1116330"/>
            </a:xfrm>
            <a:prstGeom prst="rect">
              <a:avLst/>
            </a:prstGeom>
          </p:spPr>
          <p:txBody>
            <a:bodyPr anchor="ctr" rtlCol="false" tIns="0" lIns="0" bIns="0" rIns="0"/>
            <a:lstStyle/>
            <a:p>
              <a:pPr algn="ctr">
                <a:lnSpc>
                  <a:spcPts val="3419"/>
                </a:lnSpc>
              </a:pPr>
              <a:r>
                <a:rPr lang="en-US" sz="2850" b="true">
                  <a:solidFill>
                    <a:srgbClr val="FFFFFF"/>
                  </a:solidFill>
                  <a:latin typeface="Arial Bold"/>
                  <a:ea typeface="Arial Bold"/>
                  <a:cs typeface="Arial Bold"/>
                  <a:sym typeface="Arial Bold"/>
                </a:rPr>
                <a:t>Equity</a:t>
              </a:r>
            </a:p>
          </p:txBody>
        </p:sp>
      </p:grpSp>
      <p:grpSp>
        <p:nvGrpSpPr>
          <p:cNvPr name="Group 12" id="12"/>
          <p:cNvGrpSpPr/>
          <p:nvPr/>
        </p:nvGrpSpPr>
        <p:grpSpPr>
          <a:xfrm rot="0">
            <a:off x="1371600" y="3154680"/>
            <a:ext cx="15499080" cy="3771900"/>
            <a:chOff x="0" y="0"/>
            <a:chExt cx="20665440" cy="5029200"/>
          </a:xfrm>
        </p:grpSpPr>
        <p:sp>
          <p:nvSpPr>
            <p:cNvPr name="Freeform 13" id="13"/>
            <p:cNvSpPr/>
            <p:nvPr/>
          </p:nvSpPr>
          <p:spPr>
            <a:xfrm flipH="false" flipV="false" rot="0">
              <a:off x="0" y="0"/>
              <a:ext cx="20665439" cy="5029200"/>
            </a:xfrm>
            <a:custGeom>
              <a:avLst/>
              <a:gdLst/>
              <a:ahLst/>
              <a:cxnLst/>
              <a:rect r="r" b="b" t="t" l="l"/>
              <a:pathLst>
                <a:path h="5029200" w="20665439">
                  <a:moveTo>
                    <a:pt x="0" y="0"/>
                  </a:moveTo>
                  <a:lnTo>
                    <a:pt x="20665439" y="0"/>
                  </a:lnTo>
                  <a:lnTo>
                    <a:pt x="20665439" y="5029200"/>
                  </a:lnTo>
                  <a:lnTo>
                    <a:pt x="0" y="5029200"/>
                  </a:lnTo>
                  <a:close/>
                </a:path>
              </a:pathLst>
            </a:custGeom>
            <a:blipFill>
              <a:blip r:embed="rId3">
                <a:alphaModFix amt="0"/>
              </a:blip>
              <a:stretch>
                <a:fillRect l="0" t="-30065" r="0" b="-30065"/>
              </a:stretch>
            </a:blipFill>
          </p:spPr>
        </p:sp>
        <p:sp>
          <p:nvSpPr>
            <p:cNvPr name="TextBox 14" id="14"/>
            <p:cNvSpPr txBox="true"/>
            <p:nvPr/>
          </p:nvSpPr>
          <p:spPr>
            <a:xfrm>
              <a:off x="0" y="-66675"/>
              <a:ext cx="20665440" cy="5095875"/>
            </a:xfrm>
            <a:prstGeom prst="rect">
              <a:avLst/>
            </a:prstGeom>
          </p:spPr>
          <p:txBody>
            <a:bodyPr anchor="ctr" rtlCol="false" tIns="0" lIns="0" bIns="0" rIns="0"/>
            <a:lstStyle/>
            <a:p>
              <a:pPr algn="just" marL="488632" indent="-244316" lvl="1">
                <a:lnSpc>
                  <a:spcPts val="3747"/>
                </a:lnSpc>
                <a:buFont typeface="Arial"/>
                <a:buChar char="•"/>
              </a:pPr>
              <a:r>
                <a:rPr lang="en-US" sz="2700">
                  <a:solidFill>
                    <a:srgbClr val="22242A"/>
                  </a:solidFill>
                  <a:latin typeface="Arial"/>
                  <a:ea typeface="Arial"/>
                  <a:cs typeface="Arial"/>
                  <a:sym typeface="Arial"/>
                </a:rPr>
                <a:t>Th</a:t>
              </a:r>
              <a:r>
                <a:rPr lang="en-US" sz="2700">
                  <a:solidFill>
                    <a:srgbClr val="22242A"/>
                  </a:solidFill>
                  <a:latin typeface="Arial"/>
                  <a:ea typeface="Arial"/>
                  <a:cs typeface="Arial"/>
                  <a:sym typeface="Arial"/>
                </a:rPr>
                <a:t>e fears and worries of families were deliberately ignored.</a:t>
              </a:r>
            </a:p>
            <a:p>
              <a:pPr algn="just" marL="488632" indent="-244316" lvl="1">
                <a:lnSpc>
                  <a:spcPts val="3750"/>
                </a:lnSpc>
                <a:buFont typeface="Arial"/>
                <a:buChar char="•"/>
              </a:pPr>
              <a:r>
                <a:rPr lang="en-US" sz="2700">
                  <a:solidFill>
                    <a:srgbClr val="22242A"/>
                  </a:solidFill>
                  <a:latin typeface="Arial"/>
                  <a:ea typeface="Arial"/>
                  <a:cs typeface="Arial"/>
                  <a:sym typeface="Arial"/>
                </a:rPr>
                <a:t>Imbala</a:t>
              </a:r>
              <a:r>
                <a:rPr lang="en-US" sz="2700">
                  <a:solidFill>
                    <a:srgbClr val="22242A"/>
                  </a:solidFill>
                  <a:latin typeface="Arial"/>
                  <a:ea typeface="Arial"/>
                  <a:cs typeface="Arial"/>
                  <a:sym typeface="Arial"/>
                </a:rPr>
                <a:t>nced voice within communities on how complaints were handled and managed (AIMS, 2022).</a:t>
              </a:r>
            </a:p>
            <a:p>
              <a:pPr algn="just" marL="488632" indent="-244316" lvl="1">
                <a:lnSpc>
                  <a:spcPts val="3750"/>
                </a:lnSpc>
                <a:buFont typeface="Arial"/>
                <a:buChar char="•"/>
              </a:pPr>
              <a:r>
                <a:rPr lang="en-US" sz="2700">
                  <a:solidFill>
                    <a:srgbClr val="22242A"/>
                  </a:solidFill>
                  <a:latin typeface="Arial"/>
                  <a:ea typeface="Arial"/>
                  <a:cs typeface="Arial"/>
                  <a:sym typeface="Arial"/>
                </a:rPr>
                <a:t>Midwives who worked on the frontline experienced feelings of fear and low morale from the review process (Plachouri et al., 2025).</a:t>
              </a:r>
            </a:p>
            <a:p>
              <a:pPr algn="just" marL="488632" indent="-244316" lvl="1">
                <a:lnSpc>
                  <a:spcPts val="3750"/>
                </a:lnSpc>
                <a:buFont typeface="Arial"/>
                <a:buChar char="•"/>
              </a:pPr>
              <a:r>
                <a:rPr lang="en-US" sz="2700">
                  <a:solidFill>
                    <a:srgbClr val="22242A"/>
                  </a:solidFill>
                  <a:latin typeface="Arial"/>
                  <a:ea typeface="Arial"/>
                  <a:cs typeface="Arial"/>
                  <a:sym typeface="Arial"/>
                </a:rPr>
                <a:t>Commentators wondered early on if the root causes had been properly addressed (Patient Safety Learning, 2022).</a:t>
              </a:r>
            </a:p>
          </p:txBody>
        </p:sp>
      </p:grpSp>
      <p:grpSp>
        <p:nvGrpSpPr>
          <p:cNvPr name="Group 15" id="15"/>
          <p:cNvGrpSpPr/>
          <p:nvPr/>
        </p:nvGrpSpPr>
        <p:grpSpPr>
          <a:xfrm rot="0">
            <a:off x="960120" y="7269480"/>
            <a:ext cx="16322040" cy="2880360"/>
            <a:chOff x="0" y="0"/>
            <a:chExt cx="21762720" cy="3840480"/>
          </a:xfrm>
        </p:grpSpPr>
        <p:sp>
          <p:nvSpPr>
            <p:cNvPr name="Freeform 16" id="16"/>
            <p:cNvSpPr/>
            <p:nvPr/>
          </p:nvSpPr>
          <p:spPr>
            <a:xfrm flipH="false" flipV="false" rot="0">
              <a:off x="0" y="0"/>
              <a:ext cx="21762720" cy="3840480"/>
            </a:xfrm>
            <a:custGeom>
              <a:avLst/>
              <a:gdLst/>
              <a:ahLst/>
              <a:cxnLst/>
              <a:rect r="r" b="b" t="t" l="l"/>
              <a:pathLst>
                <a:path h="3840480" w="21762720">
                  <a:moveTo>
                    <a:pt x="0" y="146304"/>
                  </a:moveTo>
                  <a:cubicBezTo>
                    <a:pt x="0" y="65532"/>
                    <a:pt x="65532" y="0"/>
                    <a:pt x="146304" y="0"/>
                  </a:cubicBezTo>
                  <a:lnTo>
                    <a:pt x="21616415" y="0"/>
                  </a:lnTo>
                  <a:cubicBezTo>
                    <a:pt x="21697187" y="0"/>
                    <a:pt x="21762720" y="65532"/>
                    <a:pt x="21762720" y="146304"/>
                  </a:cubicBezTo>
                  <a:lnTo>
                    <a:pt x="21762720" y="3694176"/>
                  </a:lnTo>
                  <a:cubicBezTo>
                    <a:pt x="21762720" y="3774948"/>
                    <a:pt x="21697187" y="3840480"/>
                    <a:pt x="21616415" y="3840480"/>
                  </a:cubicBezTo>
                  <a:lnTo>
                    <a:pt x="146304" y="3840480"/>
                  </a:lnTo>
                  <a:cubicBezTo>
                    <a:pt x="65532" y="3840480"/>
                    <a:pt x="0" y="3774948"/>
                    <a:pt x="0" y="3694176"/>
                  </a:cubicBezTo>
                  <a:close/>
                </a:path>
              </a:pathLst>
            </a:custGeom>
            <a:solidFill>
              <a:srgbClr val="1B2A4A"/>
            </a:solidFill>
          </p:spPr>
        </p:sp>
      </p:grpSp>
      <p:sp>
        <p:nvSpPr>
          <p:cNvPr name="TextBox 17" id="17"/>
          <p:cNvSpPr txBox="true"/>
          <p:nvPr/>
        </p:nvSpPr>
        <p:spPr>
          <a:xfrm rot="0">
            <a:off x="1371600" y="7587615"/>
            <a:ext cx="15361920" cy="2068830"/>
          </a:xfrm>
          <a:prstGeom prst="rect">
            <a:avLst/>
          </a:prstGeom>
        </p:spPr>
        <p:txBody>
          <a:bodyPr anchor="t" rtlCol="false" tIns="0" lIns="0" bIns="0" rIns="0">
            <a:spAutoFit/>
          </a:bodyPr>
          <a:lstStyle/>
          <a:p>
            <a:pPr algn="just">
              <a:lnSpc>
                <a:spcPts val="3300"/>
              </a:lnSpc>
            </a:pPr>
            <a:r>
              <a:rPr lang="en-US" sz="2700" b="true">
                <a:solidFill>
                  <a:srgbClr val="D9A441"/>
                </a:solidFill>
                <a:latin typeface="Arial Bold"/>
                <a:ea typeface="Arial Bold"/>
                <a:cs typeface="Arial Bold"/>
                <a:sym typeface="Arial Bold"/>
              </a:rPr>
              <a:t>Critical evaluation</a:t>
            </a:r>
          </a:p>
          <a:p>
            <a:pPr algn="just">
              <a:lnSpc>
                <a:spcPts val="3300"/>
              </a:lnSpc>
            </a:pPr>
            <a:r>
              <a:rPr lang="en-US" sz="2700">
                <a:solidFill>
                  <a:srgbClr val="FFFFFF"/>
                </a:solidFill>
                <a:latin typeface="Arial"/>
                <a:ea typeface="Arial"/>
                <a:cs typeface="Arial"/>
                <a:sym typeface="Arial"/>
              </a:rPr>
              <a:t>The Ockenden recommendations may not have sufficiently covered the equity gap or if not all families' experiences were represented in the response. There are critics who claim that some of the Ockenden recommendations were not evidence based (de Jonge et al., 2022). Thus, the issue arises whether crisis responses by policies are hasty and incomplete.</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822960" y="548640"/>
            <a:ext cx="16596360" cy="960120"/>
            <a:chOff x="0" y="0"/>
            <a:chExt cx="22128480" cy="1280160"/>
          </a:xfrm>
        </p:grpSpPr>
        <p:sp>
          <p:nvSpPr>
            <p:cNvPr name="Freeform 3" id="3"/>
            <p:cNvSpPr/>
            <p:nvPr/>
          </p:nvSpPr>
          <p:spPr>
            <a:xfrm flipH="false" flipV="false" rot="0">
              <a:off x="0" y="0"/>
              <a:ext cx="22128480" cy="1280160"/>
            </a:xfrm>
            <a:custGeom>
              <a:avLst/>
              <a:gdLst/>
              <a:ahLst/>
              <a:cxnLst/>
              <a:rect r="r" b="b" t="t" l="l"/>
              <a:pathLst>
                <a:path h="1280160" w="22128480">
                  <a:moveTo>
                    <a:pt x="0" y="0"/>
                  </a:moveTo>
                  <a:lnTo>
                    <a:pt x="22128480" y="0"/>
                  </a:lnTo>
                  <a:lnTo>
                    <a:pt x="22128480" y="1280160"/>
                  </a:lnTo>
                  <a:lnTo>
                    <a:pt x="0" y="1280160"/>
                  </a:lnTo>
                  <a:close/>
                </a:path>
              </a:pathLst>
            </a:custGeom>
            <a:blipFill>
              <a:blip r:embed="rId3">
                <a:alphaModFix amt="0"/>
              </a:blip>
              <a:stretch>
                <a:fillRect l="0" t="-286812" r="0" b="-286812"/>
              </a:stretch>
            </a:blipFill>
          </p:spPr>
        </p:sp>
        <p:sp>
          <p:nvSpPr>
            <p:cNvPr name="TextBox 4" id="4"/>
            <p:cNvSpPr txBox="true"/>
            <p:nvPr/>
          </p:nvSpPr>
          <p:spPr>
            <a:xfrm>
              <a:off x="0" y="-28575"/>
              <a:ext cx="22128480" cy="1308735"/>
            </a:xfrm>
            <a:prstGeom prst="rect">
              <a:avLst/>
            </a:prstGeom>
          </p:spPr>
          <p:txBody>
            <a:bodyPr anchor="ctr" rtlCol="false" tIns="0" lIns="0" bIns="0" rIns="0"/>
            <a:lstStyle/>
            <a:p>
              <a:pPr algn="l">
                <a:lnSpc>
                  <a:spcPts val="5400"/>
                </a:lnSpc>
              </a:pPr>
              <a:r>
                <a:rPr lang="en-US" sz="4500" b="true">
                  <a:solidFill>
                    <a:srgbClr val="1B2A4A"/>
                  </a:solidFill>
                  <a:latin typeface="Arial Bold"/>
                  <a:ea typeface="Arial Bold"/>
                  <a:cs typeface="Arial Bold"/>
                  <a:sym typeface="Arial Bold"/>
                </a:rPr>
                <a:t>Looking Ahead to the Component 2 Report</a:t>
              </a:r>
            </a:p>
          </p:txBody>
        </p:sp>
      </p:grpSp>
      <p:grpSp>
        <p:nvGrpSpPr>
          <p:cNvPr name="Group 5" id="5"/>
          <p:cNvGrpSpPr/>
          <p:nvPr/>
        </p:nvGrpSpPr>
        <p:grpSpPr>
          <a:xfrm rot="0">
            <a:off x="1817370" y="3291840"/>
            <a:ext cx="1234440" cy="1234440"/>
            <a:chOff x="0" y="0"/>
            <a:chExt cx="1645920" cy="1645920"/>
          </a:xfrm>
        </p:grpSpPr>
        <p:sp>
          <p:nvSpPr>
            <p:cNvPr name="Freeform 6" id="6"/>
            <p:cNvSpPr/>
            <p:nvPr/>
          </p:nvSpPr>
          <p:spPr>
            <a:xfrm flipH="false" flipV="false" rot="0">
              <a:off x="0" y="0"/>
              <a:ext cx="1645920" cy="1645920"/>
            </a:xfrm>
            <a:custGeom>
              <a:avLst/>
              <a:gdLst/>
              <a:ahLst/>
              <a:cxnLst/>
              <a:rect r="r" b="b" t="t" l="l"/>
              <a:pathLst>
                <a:path h="1645920" w="1645920">
                  <a:moveTo>
                    <a:pt x="0" y="822960"/>
                  </a:moveTo>
                  <a:cubicBezTo>
                    <a:pt x="0" y="368427"/>
                    <a:pt x="368427" y="0"/>
                    <a:pt x="822960" y="0"/>
                  </a:cubicBezTo>
                  <a:cubicBezTo>
                    <a:pt x="1277493" y="0"/>
                    <a:pt x="1645920" y="368427"/>
                    <a:pt x="1645920" y="822960"/>
                  </a:cubicBezTo>
                  <a:cubicBezTo>
                    <a:pt x="1645920" y="1277493"/>
                    <a:pt x="1277493" y="1645920"/>
                    <a:pt x="822960" y="1645920"/>
                  </a:cubicBezTo>
                  <a:cubicBezTo>
                    <a:pt x="368427" y="1645920"/>
                    <a:pt x="0" y="1277493"/>
                    <a:pt x="0" y="822960"/>
                  </a:cubicBezTo>
                  <a:close/>
                </a:path>
              </a:pathLst>
            </a:custGeom>
            <a:solidFill>
              <a:srgbClr val="1B2A4A"/>
            </a:solidFill>
          </p:spPr>
        </p:sp>
      </p:grpSp>
      <p:grpSp>
        <p:nvGrpSpPr>
          <p:cNvPr name="Group 7" id="7"/>
          <p:cNvGrpSpPr/>
          <p:nvPr/>
        </p:nvGrpSpPr>
        <p:grpSpPr>
          <a:xfrm rot="0">
            <a:off x="1817370" y="3291840"/>
            <a:ext cx="1234440" cy="1234440"/>
            <a:chOff x="0" y="0"/>
            <a:chExt cx="1645920" cy="1645920"/>
          </a:xfrm>
        </p:grpSpPr>
        <p:sp>
          <p:nvSpPr>
            <p:cNvPr name="Freeform 8" id="8"/>
            <p:cNvSpPr/>
            <p:nvPr/>
          </p:nvSpPr>
          <p:spPr>
            <a:xfrm flipH="false" flipV="false" rot="0">
              <a:off x="0" y="0"/>
              <a:ext cx="1645920" cy="1645920"/>
            </a:xfrm>
            <a:custGeom>
              <a:avLst/>
              <a:gdLst/>
              <a:ahLst/>
              <a:cxnLst/>
              <a:rect r="r" b="b" t="t" l="l"/>
              <a:pathLst>
                <a:path h="1645920" w="1645920">
                  <a:moveTo>
                    <a:pt x="0" y="0"/>
                  </a:moveTo>
                  <a:lnTo>
                    <a:pt x="1645920" y="0"/>
                  </a:lnTo>
                  <a:lnTo>
                    <a:pt x="1645920" y="1645920"/>
                  </a:lnTo>
                  <a:lnTo>
                    <a:pt x="0" y="1645920"/>
                  </a:lnTo>
                  <a:close/>
                </a:path>
              </a:pathLst>
            </a:custGeom>
            <a:blipFill>
              <a:blip r:embed="rId3">
                <a:alphaModFix amt="0"/>
              </a:blip>
              <a:stretch>
                <a:fillRect l="-78303" t="0" r="-78303" b="0"/>
              </a:stretch>
            </a:blipFill>
          </p:spPr>
        </p:sp>
        <p:sp>
          <p:nvSpPr>
            <p:cNvPr name="TextBox 9" id="9"/>
            <p:cNvSpPr txBox="true"/>
            <p:nvPr/>
          </p:nvSpPr>
          <p:spPr>
            <a:xfrm>
              <a:off x="0" y="-19050"/>
              <a:ext cx="1645920" cy="1664970"/>
            </a:xfrm>
            <a:prstGeom prst="rect">
              <a:avLst/>
            </a:prstGeom>
          </p:spPr>
          <p:txBody>
            <a:bodyPr anchor="ctr" rtlCol="false" tIns="0" lIns="0" bIns="0" rIns="0"/>
            <a:lstStyle/>
            <a:p>
              <a:pPr algn="ctr">
                <a:lnSpc>
                  <a:spcPts val="4680"/>
                </a:lnSpc>
              </a:pPr>
              <a:r>
                <a:rPr lang="en-US" sz="3900" b="true">
                  <a:solidFill>
                    <a:srgbClr val="FFFFFF"/>
                  </a:solidFill>
                  <a:latin typeface="Arial Bold"/>
                  <a:ea typeface="Arial Bold"/>
                  <a:cs typeface="Arial Bold"/>
                  <a:sym typeface="Arial Bold"/>
                </a:rPr>
                <a:t>1</a:t>
              </a:r>
            </a:p>
          </p:txBody>
        </p:sp>
      </p:grpSp>
      <p:grpSp>
        <p:nvGrpSpPr>
          <p:cNvPr name="Group 10" id="10"/>
          <p:cNvGrpSpPr/>
          <p:nvPr/>
        </p:nvGrpSpPr>
        <p:grpSpPr>
          <a:xfrm rot="0">
            <a:off x="960120" y="4732020"/>
            <a:ext cx="2948940" cy="1234440"/>
            <a:chOff x="0" y="0"/>
            <a:chExt cx="3931920" cy="1645920"/>
          </a:xfrm>
        </p:grpSpPr>
        <p:sp>
          <p:nvSpPr>
            <p:cNvPr name="Freeform 11" id="11"/>
            <p:cNvSpPr/>
            <p:nvPr/>
          </p:nvSpPr>
          <p:spPr>
            <a:xfrm flipH="false" flipV="false" rot="0">
              <a:off x="0" y="0"/>
              <a:ext cx="3931920" cy="1645920"/>
            </a:xfrm>
            <a:custGeom>
              <a:avLst/>
              <a:gdLst/>
              <a:ahLst/>
              <a:cxnLst/>
              <a:rect r="r" b="b" t="t" l="l"/>
              <a:pathLst>
                <a:path h="1645920" w="3931920">
                  <a:moveTo>
                    <a:pt x="0" y="0"/>
                  </a:moveTo>
                  <a:lnTo>
                    <a:pt x="3931920" y="0"/>
                  </a:lnTo>
                  <a:lnTo>
                    <a:pt x="3931920" y="1645920"/>
                  </a:lnTo>
                  <a:lnTo>
                    <a:pt x="0" y="1645920"/>
                  </a:lnTo>
                  <a:close/>
                </a:path>
              </a:pathLst>
            </a:custGeom>
            <a:blipFill>
              <a:blip r:embed="rId3">
                <a:alphaModFix amt="0"/>
              </a:blip>
              <a:stretch>
                <a:fillRect l="-3708" t="0" r="-3708" b="0"/>
              </a:stretch>
            </a:blipFill>
          </p:spPr>
        </p:sp>
        <p:sp>
          <p:nvSpPr>
            <p:cNvPr name="TextBox 12" id="12"/>
            <p:cNvSpPr txBox="true"/>
            <p:nvPr/>
          </p:nvSpPr>
          <p:spPr>
            <a:xfrm>
              <a:off x="0" y="-9525"/>
              <a:ext cx="3931920" cy="1655445"/>
            </a:xfrm>
            <a:prstGeom prst="rect">
              <a:avLst/>
            </a:prstGeom>
          </p:spPr>
          <p:txBody>
            <a:bodyPr anchor="ctr" rtlCol="false" tIns="0" lIns="0" bIns="0" rIns="0"/>
            <a:lstStyle/>
            <a:p>
              <a:pPr algn="ctr">
                <a:lnSpc>
                  <a:spcPts val="2850"/>
                </a:lnSpc>
              </a:pPr>
              <a:r>
                <a:rPr lang="en-US" sz="2400" b="true">
                  <a:solidFill>
                    <a:srgbClr val="1B2A4A"/>
                  </a:solidFill>
                  <a:latin typeface="Arial Bold"/>
                  <a:ea typeface="Arial Bold"/>
                  <a:cs typeface="Arial Bold"/>
                  <a:sym typeface="Arial Bold"/>
                </a:rPr>
                <a:t>Introduction</a:t>
              </a:r>
            </a:p>
          </p:txBody>
        </p:sp>
      </p:grpSp>
      <p:grpSp>
        <p:nvGrpSpPr>
          <p:cNvPr name="Group 13" id="13"/>
          <p:cNvGrpSpPr/>
          <p:nvPr/>
        </p:nvGrpSpPr>
        <p:grpSpPr>
          <a:xfrm rot="0">
            <a:off x="960120" y="5966460"/>
            <a:ext cx="2948940" cy="960120"/>
            <a:chOff x="0" y="0"/>
            <a:chExt cx="3931920" cy="1280160"/>
          </a:xfrm>
        </p:grpSpPr>
        <p:sp>
          <p:nvSpPr>
            <p:cNvPr name="Freeform 14" id="14"/>
            <p:cNvSpPr/>
            <p:nvPr/>
          </p:nvSpPr>
          <p:spPr>
            <a:xfrm flipH="false" flipV="false" rot="0">
              <a:off x="0" y="0"/>
              <a:ext cx="3931920" cy="1280160"/>
            </a:xfrm>
            <a:custGeom>
              <a:avLst/>
              <a:gdLst/>
              <a:ahLst/>
              <a:cxnLst/>
              <a:rect r="r" b="b" t="t" l="l"/>
              <a:pathLst>
                <a:path h="1280160" w="3931920">
                  <a:moveTo>
                    <a:pt x="0" y="0"/>
                  </a:moveTo>
                  <a:lnTo>
                    <a:pt x="3931920" y="0"/>
                  </a:lnTo>
                  <a:lnTo>
                    <a:pt x="3931920" y="1280160"/>
                  </a:lnTo>
                  <a:lnTo>
                    <a:pt x="0" y="1280160"/>
                  </a:lnTo>
                  <a:close/>
                </a:path>
              </a:pathLst>
            </a:custGeom>
            <a:blipFill>
              <a:blip r:embed="rId3">
                <a:alphaModFix amt="0"/>
              </a:blip>
              <a:stretch>
                <a:fillRect l="0" t="-9846" r="0" b="-9846"/>
              </a:stretch>
            </a:blipFill>
          </p:spPr>
        </p:sp>
        <p:sp>
          <p:nvSpPr>
            <p:cNvPr name="TextBox 15" id="15"/>
            <p:cNvSpPr txBox="true"/>
            <p:nvPr/>
          </p:nvSpPr>
          <p:spPr>
            <a:xfrm>
              <a:off x="0" y="-9525"/>
              <a:ext cx="3931920" cy="1289685"/>
            </a:xfrm>
            <a:prstGeom prst="rect">
              <a:avLst/>
            </a:prstGeom>
          </p:spPr>
          <p:txBody>
            <a:bodyPr anchor="ctr" rtlCol="false" tIns="0" lIns="0" bIns="0" rIns="0"/>
            <a:lstStyle/>
            <a:p>
              <a:pPr algn="ctr">
                <a:lnSpc>
                  <a:spcPts val="2549"/>
                </a:lnSpc>
              </a:pPr>
              <a:r>
                <a:rPr lang="en-US" sz="2100">
                  <a:solidFill>
                    <a:srgbClr val="5C6B7A"/>
                  </a:solidFill>
                  <a:latin typeface="Arial"/>
                  <a:ea typeface="Arial"/>
                  <a:cs typeface="Arial"/>
                  <a:sym typeface="Arial"/>
                </a:rPr>
                <a:t>Context and aims</a:t>
              </a:r>
            </a:p>
          </p:txBody>
        </p:sp>
      </p:grpSp>
      <p:grpSp>
        <p:nvGrpSpPr>
          <p:cNvPr name="Group 16" id="16"/>
          <p:cNvGrpSpPr/>
          <p:nvPr/>
        </p:nvGrpSpPr>
        <p:grpSpPr>
          <a:xfrm rot="0">
            <a:off x="3917442" y="3890010"/>
            <a:ext cx="326136" cy="38100"/>
            <a:chOff x="0" y="0"/>
            <a:chExt cx="434848" cy="50800"/>
          </a:xfrm>
        </p:grpSpPr>
        <p:sp>
          <p:nvSpPr>
            <p:cNvPr name="Freeform 17" id="17"/>
            <p:cNvSpPr/>
            <p:nvPr/>
          </p:nvSpPr>
          <p:spPr>
            <a:xfrm flipH="false" flipV="false" rot="0">
              <a:off x="0" y="0"/>
              <a:ext cx="434848" cy="50800"/>
            </a:xfrm>
            <a:custGeom>
              <a:avLst/>
              <a:gdLst/>
              <a:ahLst/>
              <a:cxnLst/>
              <a:rect r="r" b="b" t="t" l="l"/>
              <a:pathLst>
                <a:path h="50800" w="434848">
                  <a:moveTo>
                    <a:pt x="0" y="0"/>
                  </a:moveTo>
                  <a:lnTo>
                    <a:pt x="434848" y="50800"/>
                  </a:lnTo>
                </a:path>
              </a:pathLst>
            </a:custGeom>
            <a:blipFill>
              <a:blip r:embed="rId3">
                <a:alphaModFix amt="0"/>
              </a:blip>
              <a:stretch>
                <a:fillRect l="0" t="-116791" r="0" b="-116791"/>
              </a:stretch>
            </a:blipFill>
            <a:ln w="38100" cap="sq">
              <a:solidFill>
                <a:srgbClr val="5C6B7A"/>
              </a:solidFill>
              <a:prstDash val="solid"/>
              <a:miter/>
            </a:ln>
          </p:spPr>
        </p:sp>
      </p:grpSp>
      <p:grpSp>
        <p:nvGrpSpPr>
          <p:cNvPr name="Group 18" id="18"/>
          <p:cNvGrpSpPr/>
          <p:nvPr/>
        </p:nvGrpSpPr>
        <p:grpSpPr>
          <a:xfrm rot="0">
            <a:off x="5109210" y="3291840"/>
            <a:ext cx="1234440" cy="1234440"/>
            <a:chOff x="0" y="0"/>
            <a:chExt cx="1645920" cy="1645920"/>
          </a:xfrm>
        </p:grpSpPr>
        <p:sp>
          <p:nvSpPr>
            <p:cNvPr name="Freeform 19" id="19"/>
            <p:cNvSpPr/>
            <p:nvPr/>
          </p:nvSpPr>
          <p:spPr>
            <a:xfrm flipH="false" flipV="false" rot="0">
              <a:off x="0" y="0"/>
              <a:ext cx="1645920" cy="1645920"/>
            </a:xfrm>
            <a:custGeom>
              <a:avLst/>
              <a:gdLst/>
              <a:ahLst/>
              <a:cxnLst/>
              <a:rect r="r" b="b" t="t" l="l"/>
              <a:pathLst>
                <a:path h="1645920" w="1645920">
                  <a:moveTo>
                    <a:pt x="0" y="822960"/>
                  </a:moveTo>
                  <a:cubicBezTo>
                    <a:pt x="0" y="368427"/>
                    <a:pt x="368427" y="0"/>
                    <a:pt x="822960" y="0"/>
                  </a:cubicBezTo>
                  <a:cubicBezTo>
                    <a:pt x="1277493" y="0"/>
                    <a:pt x="1645920" y="368427"/>
                    <a:pt x="1645920" y="822960"/>
                  </a:cubicBezTo>
                  <a:cubicBezTo>
                    <a:pt x="1645920" y="1277493"/>
                    <a:pt x="1277493" y="1645920"/>
                    <a:pt x="822960" y="1645920"/>
                  </a:cubicBezTo>
                  <a:cubicBezTo>
                    <a:pt x="368427" y="1645920"/>
                    <a:pt x="0" y="1277493"/>
                    <a:pt x="0" y="822960"/>
                  </a:cubicBezTo>
                  <a:close/>
                </a:path>
              </a:pathLst>
            </a:custGeom>
            <a:solidFill>
              <a:srgbClr val="1B2A4A"/>
            </a:solidFill>
          </p:spPr>
        </p:sp>
      </p:grpSp>
      <p:grpSp>
        <p:nvGrpSpPr>
          <p:cNvPr name="Group 20" id="20"/>
          <p:cNvGrpSpPr/>
          <p:nvPr/>
        </p:nvGrpSpPr>
        <p:grpSpPr>
          <a:xfrm rot="0">
            <a:off x="5109210" y="3291840"/>
            <a:ext cx="1234440" cy="1234440"/>
            <a:chOff x="0" y="0"/>
            <a:chExt cx="1645920" cy="1645920"/>
          </a:xfrm>
        </p:grpSpPr>
        <p:sp>
          <p:nvSpPr>
            <p:cNvPr name="Freeform 21" id="21"/>
            <p:cNvSpPr/>
            <p:nvPr/>
          </p:nvSpPr>
          <p:spPr>
            <a:xfrm flipH="false" flipV="false" rot="0">
              <a:off x="0" y="0"/>
              <a:ext cx="1645920" cy="1645920"/>
            </a:xfrm>
            <a:custGeom>
              <a:avLst/>
              <a:gdLst/>
              <a:ahLst/>
              <a:cxnLst/>
              <a:rect r="r" b="b" t="t" l="l"/>
              <a:pathLst>
                <a:path h="1645920" w="1645920">
                  <a:moveTo>
                    <a:pt x="0" y="0"/>
                  </a:moveTo>
                  <a:lnTo>
                    <a:pt x="1645920" y="0"/>
                  </a:lnTo>
                  <a:lnTo>
                    <a:pt x="1645920" y="1645920"/>
                  </a:lnTo>
                  <a:lnTo>
                    <a:pt x="0" y="1645920"/>
                  </a:lnTo>
                  <a:close/>
                </a:path>
              </a:pathLst>
            </a:custGeom>
            <a:blipFill>
              <a:blip r:embed="rId3">
                <a:alphaModFix amt="0"/>
              </a:blip>
              <a:stretch>
                <a:fillRect l="-78303" t="0" r="-78303" b="0"/>
              </a:stretch>
            </a:blipFill>
          </p:spPr>
        </p:sp>
        <p:sp>
          <p:nvSpPr>
            <p:cNvPr name="TextBox 22" id="22"/>
            <p:cNvSpPr txBox="true"/>
            <p:nvPr/>
          </p:nvSpPr>
          <p:spPr>
            <a:xfrm>
              <a:off x="0" y="-19050"/>
              <a:ext cx="1645920" cy="1664970"/>
            </a:xfrm>
            <a:prstGeom prst="rect">
              <a:avLst/>
            </a:prstGeom>
          </p:spPr>
          <p:txBody>
            <a:bodyPr anchor="ctr" rtlCol="false" tIns="0" lIns="0" bIns="0" rIns="0"/>
            <a:lstStyle/>
            <a:p>
              <a:pPr algn="ctr">
                <a:lnSpc>
                  <a:spcPts val="4680"/>
                </a:lnSpc>
              </a:pPr>
              <a:r>
                <a:rPr lang="en-US" sz="3900" b="true">
                  <a:solidFill>
                    <a:srgbClr val="FFFFFF"/>
                  </a:solidFill>
                  <a:latin typeface="Arial Bold"/>
                  <a:ea typeface="Arial Bold"/>
                  <a:cs typeface="Arial Bold"/>
                  <a:sym typeface="Arial Bold"/>
                </a:rPr>
                <a:t>2</a:t>
              </a:r>
            </a:p>
          </p:txBody>
        </p:sp>
      </p:grpSp>
      <p:grpSp>
        <p:nvGrpSpPr>
          <p:cNvPr name="Group 23" id="23"/>
          <p:cNvGrpSpPr/>
          <p:nvPr/>
        </p:nvGrpSpPr>
        <p:grpSpPr>
          <a:xfrm rot="0">
            <a:off x="4251960" y="4732020"/>
            <a:ext cx="2948940" cy="1234440"/>
            <a:chOff x="0" y="0"/>
            <a:chExt cx="3931920" cy="1645920"/>
          </a:xfrm>
        </p:grpSpPr>
        <p:sp>
          <p:nvSpPr>
            <p:cNvPr name="Freeform 24" id="24"/>
            <p:cNvSpPr/>
            <p:nvPr/>
          </p:nvSpPr>
          <p:spPr>
            <a:xfrm flipH="false" flipV="false" rot="0">
              <a:off x="0" y="0"/>
              <a:ext cx="3931920" cy="1645920"/>
            </a:xfrm>
            <a:custGeom>
              <a:avLst/>
              <a:gdLst/>
              <a:ahLst/>
              <a:cxnLst/>
              <a:rect r="r" b="b" t="t" l="l"/>
              <a:pathLst>
                <a:path h="1645920" w="3931920">
                  <a:moveTo>
                    <a:pt x="0" y="0"/>
                  </a:moveTo>
                  <a:lnTo>
                    <a:pt x="3931920" y="0"/>
                  </a:lnTo>
                  <a:lnTo>
                    <a:pt x="3931920" y="1645920"/>
                  </a:lnTo>
                  <a:lnTo>
                    <a:pt x="0" y="1645920"/>
                  </a:lnTo>
                  <a:close/>
                </a:path>
              </a:pathLst>
            </a:custGeom>
            <a:blipFill>
              <a:blip r:embed="rId3">
                <a:alphaModFix amt="0"/>
              </a:blip>
              <a:stretch>
                <a:fillRect l="-3708" t="0" r="-3708" b="0"/>
              </a:stretch>
            </a:blipFill>
          </p:spPr>
        </p:sp>
        <p:sp>
          <p:nvSpPr>
            <p:cNvPr name="TextBox 25" id="25"/>
            <p:cNvSpPr txBox="true"/>
            <p:nvPr/>
          </p:nvSpPr>
          <p:spPr>
            <a:xfrm>
              <a:off x="0" y="-9525"/>
              <a:ext cx="3931920" cy="1655445"/>
            </a:xfrm>
            <a:prstGeom prst="rect">
              <a:avLst/>
            </a:prstGeom>
          </p:spPr>
          <p:txBody>
            <a:bodyPr anchor="ctr" rtlCol="false" tIns="0" lIns="0" bIns="0" rIns="0"/>
            <a:lstStyle/>
            <a:p>
              <a:pPr algn="ctr">
                <a:lnSpc>
                  <a:spcPts val="2850"/>
                </a:lnSpc>
              </a:pPr>
              <a:r>
                <a:rPr lang="en-US" sz="2400" b="true">
                  <a:solidFill>
                    <a:srgbClr val="1B2A4A"/>
                  </a:solidFill>
                  <a:latin typeface="Arial Bold"/>
                  <a:ea typeface="Arial Bold"/>
                  <a:cs typeface="Arial Bold"/>
                  <a:sym typeface="Arial Bold"/>
                </a:rPr>
                <a:t>Root Cause</a:t>
              </a:r>
            </a:p>
            <a:p>
              <a:pPr algn="ctr">
                <a:lnSpc>
                  <a:spcPts val="2850"/>
                </a:lnSpc>
              </a:pPr>
              <a:r>
                <a:rPr lang="en-US" sz="2400" b="true">
                  <a:solidFill>
                    <a:srgbClr val="1B2A4A"/>
                  </a:solidFill>
                  <a:latin typeface="Arial Bold"/>
                  <a:ea typeface="Arial Bold"/>
                  <a:cs typeface="Arial Bold"/>
                  <a:sym typeface="Arial Bold"/>
                </a:rPr>
                <a:t>Deep Dive</a:t>
              </a:r>
            </a:p>
          </p:txBody>
        </p:sp>
      </p:grpSp>
      <p:grpSp>
        <p:nvGrpSpPr>
          <p:cNvPr name="Group 26" id="26"/>
          <p:cNvGrpSpPr/>
          <p:nvPr/>
        </p:nvGrpSpPr>
        <p:grpSpPr>
          <a:xfrm rot="0">
            <a:off x="4251960" y="5966460"/>
            <a:ext cx="2948940" cy="960120"/>
            <a:chOff x="0" y="0"/>
            <a:chExt cx="3931920" cy="1280160"/>
          </a:xfrm>
        </p:grpSpPr>
        <p:sp>
          <p:nvSpPr>
            <p:cNvPr name="Freeform 27" id="27"/>
            <p:cNvSpPr/>
            <p:nvPr/>
          </p:nvSpPr>
          <p:spPr>
            <a:xfrm flipH="false" flipV="false" rot="0">
              <a:off x="0" y="0"/>
              <a:ext cx="3931920" cy="1280160"/>
            </a:xfrm>
            <a:custGeom>
              <a:avLst/>
              <a:gdLst/>
              <a:ahLst/>
              <a:cxnLst/>
              <a:rect r="r" b="b" t="t" l="l"/>
              <a:pathLst>
                <a:path h="1280160" w="3931920">
                  <a:moveTo>
                    <a:pt x="0" y="0"/>
                  </a:moveTo>
                  <a:lnTo>
                    <a:pt x="3931920" y="0"/>
                  </a:lnTo>
                  <a:lnTo>
                    <a:pt x="3931920" y="1280160"/>
                  </a:lnTo>
                  <a:lnTo>
                    <a:pt x="0" y="1280160"/>
                  </a:lnTo>
                  <a:close/>
                </a:path>
              </a:pathLst>
            </a:custGeom>
            <a:blipFill>
              <a:blip r:embed="rId3">
                <a:alphaModFix amt="0"/>
              </a:blip>
              <a:stretch>
                <a:fillRect l="0" t="-9846" r="0" b="-9846"/>
              </a:stretch>
            </a:blipFill>
          </p:spPr>
        </p:sp>
        <p:sp>
          <p:nvSpPr>
            <p:cNvPr name="TextBox 28" id="28"/>
            <p:cNvSpPr txBox="true"/>
            <p:nvPr/>
          </p:nvSpPr>
          <p:spPr>
            <a:xfrm>
              <a:off x="0" y="-9525"/>
              <a:ext cx="3931920" cy="1289685"/>
            </a:xfrm>
            <a:prstGeom prst="rect">
              <a:avLst/>
            </a:prstGeom>
          </p:spPr>
          <p:txBody>
            <a:bodyPr anchor="ctr" rtlCol="false" tIns="0" lIns="0" bIns="0" rIns="0"/>
            <a:lstStyle/>
            <a:p>
              <a:pPr algn="ctr">
                <a:lnSpc>
                  <a:spcPts val="2549"/>
                </a:lnSpc>
              </a:pPr>
              <a:r>
                <a:rPr lang="en-US" sz="2100">
                  <a:solidFill>
                    <a:srgbClr val="5C6B7A"/>
                  </a:solidFill>
                  <a:latin typeface="Arial"/>
                  <a:ea typeface="Arial"/>
                  <a:cs typeface="Arial"/>
                  <a:sym typeface="Arial"/>
                </a:rPr>
                <a:t>Expanded model application</a:t>
              </a:r>
            </a:p>
          </p:txBody>
        </p:sp>
      </p:grpSp>
      <p:grpSp>
        <p:nvGrpSpPr>
          <p:cNvPr name="Group 29" id="29"/>
          <p:cNvGrpSpPr/>
          <p:nvPr/>
        </p:nvGrpSpPr>
        <p:grpSpPr>
          <a:xfrm rot="0">
            <a:off x="7209282" y="3890010"/>
            <a:ext cx="326136" cy="38100"/>
            <a:chOff x="0" y="0"/>
            <a:chExt cx="434848" cy="50800"/>
          </a:xfrm>
        </p:grpSpPr>
        <p:sp>
          <p:nvSpPr>
            <p:cNvPr name="Freeform 30" id="30"/>
            <p:cNvSpPr/>
            <p:nvPr/>
          </p:nvSpPr>
          <p:spPr>
            <a:xfrm flipH="false" flipV="false" rot="0">
              <a:off x="0" y="0"/>
              <a:ext cx="434848" cy="50800"/>
            </a:xfrm>
            <a:custGeom>
              <a:avLst/>
              <a:gdLst/>
              <a:ahLst/>
              <a:cxnLst/>
              <a:rect r="r" b="b" t="t" l="l"/>
              <a:pathLst>
                <a:path h="50800" w="434848">
                  <a:moveTo>
                    <a:pt x="0" y="0"/>
                  </a:moveTo>
                  <a:lnTo>
                    <a:pt x="434848" y="50800"/>
                  </a:lnTo>
                </a:path>
              </a:pathLst>
            </a:custGeom>
            <a:blipFill>
              <a:blip r:embed="rId3">
                <a:alphaModFix amt="0"/>
              </a:blip>
              <a:stretch>
                <a:fillRect l="0" t="-116791" r="0" b="-116791"/>
              </a:stretch>
            </a:blipFill>
            <a:ln w="38100" cap="sq">
              <a:solidFill>
                <a:srgbClr val="5C6B7A"/>
              </a:solidFill>
              <a:prstDash val="solid"/>
              <a:miter/>
            </a:ln>
          </p:spPr>
        </p:sp>
      </p:grpSp>
      <p:grpSp>
        <p:nvGrpSpPr>
          <p:cNvPr name="Group 31" id="31"/>
          <p:cNvGrpSpPr/>
          <p:nvPr/>
        </p:nvGrpSpPr>
        <p:grpSpPr>
          <a:xfrm rot="0">
            <a:off x="8401050" y="3291840"/>
            <a:ext cx="1234440" cy="1234440"/>
            <a:chOff x="0" y="0"/>
            <a:chExt cx="1645920" cy="1645920"/>
          </a:xfrm>
        </p:grpSpPr>
        <p:sp>
          <p:nvSpPr>
            <p:cNvPr name="Freeform 32" id="32"/>
            <p:cNvSpPr/>
            <p:nvPr/>
          </p:nvSpPr>
          <p:spPr>
            <a:xfrm flipH="false" flipV="false" rot="0">
              <a:off x="0" y="0"/>
              <a:ext cx="1645920" cy="1645920"/>
            </a:xfrm>
            <a:custGeom>
              <a:avLst/>
              <a:gdLst/>
              <a:ahLst/>
              <a:cxnLst/>
              <a:rect r="r" b="b" t="t" l="l"/>
              <a:pathLst>
                <a:path h="1645920" w="1645920">
                  <a:moveTo>
                    <a:pt x="0" y="822960"/>
                  </a:moveTo>
                  <a:cubicBezTo>
                    <a:pt x="0" y="368427"/>
                    <a:pt x="368427" y="0"/>
                    <a:pt x="822960" y="0"/>
                  </a:cubicBezTo>
                  <a:cubicBezTo>
                    <a:pt x="1277493" y="0"/>
                    <a:pt x="1645920" y="368427"/>
                    <a:pt x="1645920" y="822960"/>
                  </a:cubicBezTo>
                  <a:cubicBezTo>
                    <a:pt x="1645920" y="1277493"/>
                    <a:pt x="1277493" y="1645920"/>
                    <a:pt x="822960" y="1645920"/>
                  </a:cubicBezTo>
                  <a:cubicBezTo>
                    <a:pt x="368427" y="1645920"/>
                    <a:pt x="0" y="1277493"/>
                    <a:pt x="0" y="822960"/>
                  </a:cubicBezTo>
                  <a:close/>
                </a:path>
              </a:pathLst>
            </a:custGeom>
            <a:solidFill>
              <a:srgbClr val="1B2A4A"/>
            </a:solidFill>
          </p:spPr>
        </p:sp>
      </p:grpSp>
      <p:grpSp>
        <p:nvGrpSpPr>
          <p:cNvPr name="Group 33" id="33"/>
          <p:cNvGrpSpPr/>
          <p:nvPr/>
        </p:nvGrpSpPr>
        <p:grpSpPr>
          <a:xfrm rot="0">
            <a:off x="8401050" y="3291840"/>
            <a:ext cx="1234440" cy="1234440"/>
            <a:chOff x="0" y="0"/>
            <a:chExt cx="1645920" cy="1645920"/>
          </a:xfrm>
        </p:grpSpPr>
        <p:sp>
          <p:nvSpPr>
            <p:cNvPr name="Freeform 34" id="34"/>
            <p:cNvSpPr/>
            <p:nvPr/>
          </p:nvSpPr>
          <p:spPr>
            <a:xfrm flipH="false" flipV="false" rot="0">
              <a:off x="0" y="0"/>
              <a:ext cx="1645920" cy="1645920"/>
            </a:xfrm>
            <a:custGeom>
              <a:avLst/>
              <a:gdLst/>
              <a:ahLst/>
              <a:cxnLst/>
              <a:rect r="r" b="b" t="t" l="l"/>
              <a:pathLst>
                <a:path h="1645920" w="1645920">
                  <a:moveTo>
                    <a:pt x="0" y="0"/>
                  </a:moveTo>
                  <a:lnTo>
                    <a:pt x="1645920" y="0"/>
                  </a:lnTo>
                  <a:lnTo>
                    <a:pt x="1645920" y="1645920"/>
                  </a:lnTo>
                  <a:lnTo>
                    <a:pt x="0" y="1645920"/>
                  </a:lnTo>
                  <a:close/>
                </a:path>
              </a:pathLst>
            </a:custGeom>
            <a:blipFill>
              <a:blip r:embed="rId3">
                <a:alphaModFix amt="0"/>
              </a:blip>
              <a:stretch>
                <a:fillRect l="-78303" t="0" r="-78303" b="0"/>
              </a:stretch>
            </a:blipFill>
          </p:spPr>
        </p:sp>
        <p:sp>
          <p:nvSpPr>
            <p:cNvPr name="TextBox 35" id="35"/>
            <p:cNvSpPr txBox="true"/>
            <p:nvPr/>
          </p:nvSpPr>
          <p:spPr>
            <a:xfrm>
              <a:off x="0" y="-19050"/>
              <a:ext cx="1645920" cy="1664970"/>
            </a:xfrm>
            <a:prstGeom prst="rect">
              <a:avLst/>
            </a:prstGeom>
          </p:spPr>
          <p:txBody>
            <a:bodyPr anchor="ctr" rtlCol="false" tIns="0" lIns="0" bIns="0" rIns="0"/>
            <a:lstStyle/>
            <a:p>
              <a:pPr algn="ctr">
                <a:lnSpc>
                  <a:spcPts val="4680"/>
                </a:lnSpc>
              </a:pPr>
              <a:r>
                <a:rPr lang="en-US" sz="3900" b="true">
                  <a:solidFill>
                    <a:srgbClr val="FFFFFF"/>
                  </a:solidFill>
                  <a:latin typeface="Arial Bold"/>
                  <a:ea typeface="Arial Bold"/>
                  <a:cs typeface="Arial Bold"/>
                  <a:sym typeface="Arial Bold"/>
                </a:rPr>
                <a:t>3</a:t>
              </a:r>
            </a:p>
          </p:txBody>
        </p:sp>
      </p:grpSp>
      <p:grpSp>
        <p:nvGrpSpPr>
          <p:cNvPr name="Group 36" id="36"/>
          <p:cNvGrpSpPr/>
          <p:nvPr/>
        </p:nvGrpSpPr>
        <p:grpSpPr>
          <a:xfrm rot="0">
            <a:off x="7543800" y="4732020"/>
            <a:ext cx="2948940" cy="1234440"/>
            <a:chOff x="0" y="0"/>
            <a:chExt cx="3931920" cy="1645920"/>
          </a:xfrm>
        </p:grpSpPr>
        <p:sp>
          <p:nvSpPr>
            <p:cNvPr name="Freeform 37" id="37"/>
            <p:cNvSpPr/>
            <p:nvPr/>
          </p:nvSpPr>
          <p:spPr>
            <a:xfrm flipH="false" flipV="false" rot="0">
              <a:off x="0" y="0"/>
              <a:ext cx="3931920" cy="1645920"/>
            </a:xfrm>
            <a:custGeom>
              <a:avLst/>
              <a:gdLst/>
              <a:ahLst/>
              <a:cxnLst/>
              <a:rect r="r" b="b" t="t" l="l"/>
              <a:pathLst>
                <a:path h="1645920" w="3931920">
                  <a:moveTo>
                    <a:pt x="0" y="0"/>
                  </a:moveTo>
                  <a:lnTo>
                    <a:pt x="3931920" y="0"/>
                  </a:lnTo>
                  <a:lnTo>
                    <a:pt x="3931920" y="1645920"/>
                  </a:lnTo>
                  <a:lnTo>
                    <a:pt x="0" y="1645920"/>
                  </a:lnTo>
                  <a:close/>
                </a:path>
              </a:pathLst>
            </a:custGeom>
            <a:blipFill>
              <a:blip r:embed="rId3">
                <a:alphaModFix amt="0"/>
              </a:blip>
              <a:stretch>
                <a:fillRect l="-3708" t="0" r="-3708" b="0"/>
              </a:stretch>
            </a:blipFill>
          </p:spPr>
        </p:sp>
        <p:sp>
          <p:nvSpPr>
            <p:cNvPr name="TextBox 38" id="38"/>
            <p:cNvSpPr txBox="true"/>
            <p:nvPr/>
          </p:nvSpPr>
          <p:spPr>
            <a:xfrm>
              <a:off x="0" y="-9525"/>
              <a:ext cx="3931920" cy="1655445"/>
            </a:xfrm>
            <a:prstGeom prst="rect">
              <a:avLst/>
            </a:prstGeom>
          </p:spPr>
          <p:txBody>
            <a:bodyPr anchor="ctr" rtlCol="false" tIns="0" lIns="0" bIns="0" rIns="0"/>
            <a:lstStyle/>
            <a:p>
              <a:pPr algn="ctr">
                <a:lnSpc>
                  <a:spcPts val="2850"/>
                </a:lnSpc>
              </a:pPr>
              <a:r>
                <a:rPr lang="en-US" sz="2400" b="true">
                  <a:solidFill>
                    <a:srgbClr val="1B2A4A"/>
                  </a:solidFill>
                  <a:latin typeface="Arial Bold"/>
                  <a:ea typeface="Arial Bold"/>
                  <a:cs typeface="Arial Bold"/>
                  <a:sym typeface="Arial Bold"/>
                </a:rPr>
                <a:t>Policy</a:t>
              </a:r>
            </a:p>
            <a:p>
              <a:pPr algn="ctr">
                <a:lnSpc>
                  <a:spcPts val="2850"/>
                </a:lnSpc>
              </a:pPr>
              <a:r>
                <a:rPr lang="en-US" sz="2400" b="true">
                  <a:solidFill>
                    <a:srgbClr val="1B2A4A"/>
                  </a:solidFill>
                  <a:latin typeface="Arial Bold"/>
                  <a:ea typeface="Arial Bold"/>
                  <a:cs typeface="Arial Bold"/>
                  <a:sym typeface="Arial Bold"/>
                </a:rPr>
                <a:t>Analysis</a:t>
              </a:r>
            </a:p>
          </p:txBody>
        </p:sp>
      </p:grpSp>
      <p:grpSp>
        <p:nvGrpSpPr>
          <p:cNvPr name="Group 39" id="39"/>
          <p:cNvGrpSpPr/>
          <p:nvPr/>
        </p:nvGrpSpPr>
        <p:grpSpPr>
          <a:xfrm rot="0">
            <a:off x="7543800" y="5966460"/>
            <a:ext cx="2948940" cy="960120"/>
            <a:chOff x="0" y="0"/>
            <a:chExt cx="3931920" cy="1280160"/>
          </a:xfrm>
        </p:grpSpPr>
        <p:sp>
          <p:nvSpPr>
            <p:cNvPr name="Freeform 40" id="40"/>
            <p:cNvSpPr/>
            <p:nvPr/>
          </p:nvSpPr>
          <p:spPr>
            <a:xfrm flipH="false" flipV="false" rot="0">
              <a:off x="0" y="0"/>
              <a:ext cx="3931920" cy="1280160"/>
            </a:xfrm>
            <a:custGeom>
              <a:avLst/>
              <a:gdLst/>
              <a:ahLst/>
              <a:cxnLst/>
              <a:rect r="r" b="b" t="t" l="l"/>
              <a:pathLst>
                <a:path h="1280160" w="3931920">
                  <a:moveTo>
                    <a:pt x="0" y="0"/>
                  </a:moveTo>
                  <a:lnTo>
                    <a:pt x="3931920" y="0"/>
                  </a:lnTo>
                  <a:lnTo>
                    <a:pt x="3931920" y="1280160"/>
                  </a:lnTo>
                  <a:lnTo>
                    <a:pt x="0" y="1280160"/>
                  </a:lnTo>
                  <a:close/>
                </a:path>
              </a:pathLst>
            </a:custGeom>
            <a:blipFill>
              <a:blip r:embed="rId3">
                <a:alphaModFix amt="0"/>
              </a:blip>
              <a:stretch>
                <a:fillRect l="0" t="-9846" r="0" b="-9846"/>
              </a:stretch>
            </a:blipFill>
          </p:spPr>
        </p:sp>
        <p:sp>
          <p:nvSpPr>
            <p:cNvPr name="TextBox 41" id="41"/>
            <p:cNvSpPr txBox="true"/>
            <p:nvPr/>
          </p:nvSpPr>
          <p:spPr>
            <a:xfrm>
              <a:off x="0" y="-9525"/>
              <a:ext cx="3931920" cy="1289685"/>
            </a:xfrm>
            <a:prstGeom prst="rect">
              <a:avLst/>
            </a:prstGeom>
          </p:spPr>
          <p:txBody>
            <a:bodyPr anchor="ctr" rtlCol="false" tIns="0" lIns="0" bIns="0" rIns="0"/>
            <a:lstStyle/>
            <a:p>
              <a:pPr algn="ctr">
                <a:lnSpc>
                  <a:spcPts val="2549"/>
                </a:lnSpc>
              </a:pPr>
              <a:r>
                <a:rPr lang="en-US" sz="2100">
                  <a:solidFill>
                    <a:srgbClr val="5C6B7A"/>
                  </a:solidFill>
                  <a:latin typeface="Arial"/>
                  <a:ea typeface="Arial"/>
                  <a:cs typeface="Arial"/>
                  <a:sym typeface="Arial"/>
                </a:rPr>
                <a:t>National and local impact</a:t>
              </a:r>
            </a:p>
          </p:txBody>
        </p:sp>
      </p:grpSp>
      <p:grpSp>
        <p:nvGrpSpPr>
          <p:cNvPr name="Group 42" id="42"/>
          <p:cNvGrpSpPr/>
          <p:nvPr/>
        </p:nvGrpSpPr>
        <p:grpSpPr>
          <a:xfrm rot="0">
            <a:off x="10501122" y="3890010"/>
            <a:ext cx="326136" cy="38100"/>
            <a:chOff x="0" y="0"/>
            <a:chExt cx="434848" cy="50800"/>
          </a:xfrm>
        </p:grpSpPr>
        <p:sp>
          <p:nvSpPr>
            <p:cNvPr name="Freeform 43" id="43"/>
            <p:cNvSpPr/>
            <p:nvPr/>
          </p:nvSpPr>
          <p:spPr>
            <a:xfrm flipH="false" flipV="false" rot="0">
              <a:off x="0" y="0"/>
              <a:ext cx="434848" cy="50800"/>
            </a:xfrm>
            <a:custGeom>
              <a:avLst/>
              <a:gdLst/>
              <a:ahLst/>
              <a:cxnLst/>
              <a:rect r="r" b="b" t="t" l="l"/>
              <a:pathLst>
                <a:path h="50800" w="434848">
                  <a:moveTo>
                    <a:pt x="0" y="0"/>
                  </a:moveTo>
                  <a:lnTo>
                    <a:pt x="434848" y="50800"/>
                  </a:lnTo>
                </a:path>
              </a:pathLst>
            </a:custGeom>
            <a:blipFill>
              <a:blip r:embed="rId3">
                <a:alphaModFix amt="0"/>
              </a:blip>
              <a:stretch>
                <a:fillRect l="0" t="-116791" r="0" b="-116791"/>
              </a:stretch>
            </a:blipFill>
            <a:ln w="38100" cap="sq">
              <a:solidFill>
                <a:srgbClr val="5C6B7A"/>
              </a:solidFill>
              <a:prstDash val="solid"/>
              <a:miter/>
            </a:ln>
          </p:spPr>
        </p:sp>
      </p:grpSp>
      <p:grpSp>
        <p:nvGrpSpPr>
          <p:cNvPr name="Group 44" id="44"/>
          <p:cNvGrpSpPr/>
          <p:nvPr/>
        </p:nvGrpSpPr>
        <p:grpSpPr>
          <a:xfrm rot="0">
            <a:off x="11692890" y="3291840"/>
            <a:ext cx="1234440" cy="1234440"/>
            <a:chOff x="0" y="0"/>
            <a:chExt cx="1645920" cy="1645920"/>
          </a:xfrm>
        </p:grpSpPr>
        <p:sp>
          <p:nvSpPr>
            <p:cNvPr name="Freeform 45" id="45"/>
            <p:cNvSpPr/>
            <p:nvPr/>
          </p:nvSpPr>
          <p:spPr>
            <a:xfrm flipH="false" flipV="false" rot="0">
              <a:off x="0" y="0"/>
              <a:ext cx="1645920" cy="1645920"/>
            </a:xfrm>
            <a:custGeom>
              <a:avLst/>
              <a:gdLst/>
              <a:ahLst/>
              <a:cxnLst/>
              <a:rect r="r" b="b" t="t" l="l"/>
              <a:pathLst>
                <a:path h="1645920" w="1645920">
                  <a:moveTo>
                    <a:pt x="0" y="822960"/>
                  </a:moveTo>
                  <a:cubicBezTo>
                    <a:pt x="0" y="368427"/>
                    <a:pt x="368427" y="0"/>
                    <a:pt x="822960" y="0"/>
                  </a:cubicBezTo>
                  <a:cubicBezTo>
                    <a:pt x="1277493" y="0"/>
                    <a:pt x="1645920" y="368427"/>
                    <a:pt x="1645920" y="822960"/>
                  </a:cubicBezTo>
                  <a:cubicBezTo>
                    <a:pt x="1645920" y="1277493"/>
                    <a:pt x="1277493" y="1645920"/>
                    <a:pt x="822960" y="1645920"/>
                  </a:cubicBezTo>
                  <a:cubicBezTo>
                    <a:pt x="368427" y="1645920"/>
                    <a:pt x="0" y="1277493"/>
                    <a:pt x="0" y="822960"/>
                  </a:cubicBezTo>
                  <a:close/>
                </a:path>
              </a:pathLst>
            </a:custGeom>
            <a:solidFill>
              <a:srgbClr val="1B2A4A"/>
            </a:solidFill>
          </p:spPr>
        </p:sp>
      </p:grpSp>
      <p:grpSp>
        <p:nvGrpSpPr>
          <p:cNvPr name="Group 46" id="46"/>
          <p:cNvGrpSpPr/>
          <p:nvPr/>
        </p:nvGrpSpPr>
        <p:grpSpPr>
          <a:xfrm rot="0">
            <a:off x="11692890" y="3291840"/>
            <a:ext cx="1234440" cy="1234440"/>
            <a:chOff x="0" y="0"/>
            <a:chExt cx="1645920" cy="1645920"/>
          </a:xfrm>
        </p:grpSpPr>
        <p:sp>
          <p:nvSpPr>
            <p:cNvPr name="Freeform 47" id="47"/>
            <p:cNvSpPr/>
            <p:nvPr/>
          </p:nvSpPr>
          <p:spPr>
            <a:xfrm flipH="false" flipV="false" rot="0">
              <a:off x="0" y="0"/>
              <a:ext cx="1645920" cy="1645920"/>
            </a:xfrm>
            <a:custGeom>
              <a:avLst/>
              <a:gdLst/>
              <a:ahLst/>
              <a:cxnLst/>
              <a:rect r="r" b="b" t="t" l="l"/>
              <a:pathLst>
                <a:path h="1645920" w="1645920">
                  <a:moveTo>
                    <a:pt x="0" y="0"/>
                  </a:moveTo>
                  <a:lnTo>
                    <a:pt x="1645920" y="0"/>
                  </a:lnTo>
                  <a:lnTo>
                    <a:pt x="1645920" y="1645920"/>
                  </a:lnTo>
                  <a:lnTo>
                    <a:pt x="0" y="1645920"/>
                  </a:lnTo>
                  <a:close/>
                </a:path>
              </a:pathLst>
            </a:custGeom>
            <a:blipFill>
              <a:blip r:embed="rId3">
                <a:alphaModFix amt="0"/>
              </a:blip>
              <a:stretch>
                <a:fillRect l="-78303" t="0" r="-78303" b="0"/>
              </a:stretch>
            </a:blipFill>
          </p:spPr>
        </p:sp>
        <p:sp>
          <p:nvSpPr>
            <p:cNvPr name="TextBox 48" id="48"/>
            <p:cNvSpPr txBox="true"/>
            <p:nvPr/>
          </p:nvSpPr>
          <p:spPr>
            <a:xfrm>
              <a:off x="0" y="-19050"/>
              <a:ext cx="1645920" cy="1664970"/>
            </a:xfrm>
            <a:prstGeom prst="rect">
              <a:avLst/>
            </a:prstGeom>
          </p:spPr>
          <p:txBody>
            <a:bodyPr anchor="ctr" rtlCol="false" tIns="0" lIns="0" bIns="0" rIns="0"/>
            <a:lstStyle/>
            <a:p>
              <a:pPr algn="ctr">
                <a:lnSpc>
                  <a:spcPts val="4680"/>
                </a:lnSpc>
              </a:pPr>
              <a:r>
                <a:rPr lang="en-US" sz="3900" b="true">
                  <a:solidFill>
                    <a:srgbClr val="FFFFFF"/>
                  </a:solidFill>
                  <a:latin typeface="Arial Bold"/>
                  <a:ea typeface="Arial Bold"/>
                  <a:cs typeface="Arial Bold"/>
                  <a:sym typeface="Arial Bold"/>
                </a:rPr>
                <a:t>4</a:t>
              </a:r>
            </a:p>
          </p:txBody>
        </p:sp>
      </p:grpSp>
      <p:grpSp>
        <p:nvGrpSpPr>
          <p:cNvPr name="Group 49" id="49"/>
          <p:cNvGrpSpPr/>
          <p:nvPr/>
        </p:nvGrpSpPr>
        <p:grpSpPr>
          <a:xfrm rot="0">
            <a:off x="10835640" y="4732020"/>
            <a:ext cx="2948940" cy="1234440"/>
            <a:chOff x="0" y="0"/>
            <a:chExt cx="3931920" cy="1645920"/>
          </a:xfrm>
        </p:grpSpPr>
        <p:sp>
          <p:nvSpPr>
            <p:cNvPr name="Freeform 50" id="50"/>
            <p:cNvSpPr/>
            <p:nvPr/>
          </p:nvSpPr>
          <p:spPr>
            <a:xfrm flipH="false" flipV="false" rot="0">
              <a:off x="0" y="0"/>
              <a:ext cx="3931920" cy="1645920"/>
            </a:xfrm>
            <a:custGeom>
              <a:avLst/>
              <a:gdLst/>
              <a:ahLst/>
              <a:cxnLst/>
              <a:rect r="r" b="b" t="t" l="l"/>
              <a:pathLst>
                <a:path h="1645920" w="3931920">
                  <a:moveTo>
                    <a:pt x="0" y="0"/>
                  </a:moveTo>
                  <a:lnTo>
                    <a:pt x="3931920" y="0"/>
                  </a:lnTo>
                  <a:lnTo>
                    <a:pt x="3931920" y="1645920"/>
                  </a:lnTo>
                  <a:lnTo>
                    <a:pt x="0" y="1645920"/>
                  </a:lnTo>
                  <a:close/>
                </a:path>
              </a:pathLst>
            </a:custGeom>
            <a:blipFill>
              <a:blip r:embed="rId3">
                <a:alphaModFix amt="0"/>
              </a:blip>
              <a:stretch>
                <a:fillRect l="-3708" t="0" r="-3708" b="0"/>
              </a:stretch>
            </a:blipFill>
          </p:spPr>
        </p:sp>
        <p:sp>
          <p:nvSpPr>
            <p:cNvPr name="TextBox 51" id="51"/>
            <p:cNvSpPr txBox="true"/>
            <p:nvPr/>
          </p:nvSpPr>
          <p:spPr>
            <a:xfrm>
              <a:off x="0" y="-9525"/>
              <a:ext cx="3931920" cy="1655445"/>
            </a:xfrm>
            <a:prstGeom prst="rect">
              <a:avLst/>
            </a:prstGeom>
          </p:spPr>
          <p:txBody>
            <a:bodyPr anchor="ctr" rtlCol="false" tIns="0" lIns="0" bIns="0" rIns="0"/>
            <a:lstStyle/>
            <a:p>
              <a:pPr algn="ctr">
                <a:lnSpc>
                  <a:spcPts val="2850"/>
                </a:lnSpc>
              </a:pPr>
              <a:r>
                <a:rPr lang="en-US" sz="2400" b="true">
                  <a:solidFill>
                    <a:srgbClr val="1B2A4A"/>
                  </a:solidFill>
                  <a:latin typeface="Arial Bold"/>
                  <a:ea typeface="Arial Bold"/>
                  <a:cs typeface="Arial Bold"/>
                  <a:sym typeface="Arial Bold"/>
                </a:rPr>
                <a:t>Impact</a:t>
              </a:r>
            </a:p>
            <a:p>
              <a:pPr algn="ctr">
                <a:lnSpc>
                  <a:spcPts val="2850"/>
                </a:lnSpc>
              </a:pPr>
              <a:r>
                <a:rPr lang="en-US" sz="2400" b="true">
                  <a:solidFill>
                    <a:srgbClr val="1B2A4A"/>
                  </a:solidFill>
                  <a:latin typeface="Arial Bold"/>
                  <a:ea typeface="Arial Bold"/>
                  <a:cs typeface="Arial Bold"/>
                  <a:sym typeface="Arial Bold"/>
                </a:rPr>
                <a:t>Evaluation</a:t>
              </a:r>
            </a:p>
          </p:txBody>
        </p:sp>
      </p:grpSp>
      <p:grpSp>
        <p:nvGrpSpPr>
          <p:cNvPr name="Group 52" id="52"/>
          <p:cNvGrpSpPr/>
          <p:nvPr/>
        </p:nvGrpSpPr>
        <p:grpSpPr>
          <a:xfrm rot="0">
            <a:off x="10835640" y="5966460"/>
            <a:ext cx="2948940" cy="960120"/>
            <a:chOff x="0" y="0"/>
            <a:chExt cx="3931920" cy="1280160"/>
          </a:xfrm>
        </p:grpSpPr>
        <p:sp>
          <p:nvSpPr>
            <p:cNvPr name="Freeform 53" id="53"/>
            <p:cNvSpPr/>
            <p:nvPr/>
          </p:nvSpPr>
          <p:spPr>
            <a:xfrm flipH="false" flipV="false" rot="0">
              <a:off x="0" y="0"/>
              <a:ext cx="3931920" cy="1280160"/>
            </a:xfrm>
            <a:custGeom>
              <a:avLst/>
              <a:gdLst/>
              <a:ahLst/>
              <a:cxnLst/>
              <a:rect r="r" b="b" t="t" l="l"/>
              <a:pathLst>
                <a:path h="1280160" w="3931920">
                  <a:moveTo>
                    <a:pt x="0" y="0"/>
                  </a:moveTo>
                  <a:lnTo>
                    <a:pt x="3931920" y="0"/>
                  </a:lnTo>
                  <a:lnTo>
                    <a:pt x="3931920" y="1280160"/>
                  </a:lnTo>
                  <a:lnTo>
                    <a:pt x="0" y="1280160"/>
                  </a:lnTo>
                  <a:close/>
                </a:path>
              </a:pathLst>
            </a:custGeom>
            <a:blipFill>
              <a:blip r:embed="rId3">
                <a:alphaModFix amt="0"/>
              </a:blip>
              <a:stretch>
                <a:fillRect l="0" t="-9846" r="0" b="-9846"/>
              </a:stretch>
            </a:blipFill>
          </p:spPr>
        </p:sp>
        <p:sp>
          <p:nvSpPr>
            <p:cNvPr name="TextBox 54" id="54"/>
            <p:cNvSpPr txBox="true"/>
            <p:nvPr/>
          </p:nvSpPr>
          <p:spPr>
            <a:xfrm>
              <a:off x="0" y="-9525"/>
              <a:ext cx="3931920" cy="1289685"/>
            </a:xfrm>
            <a:prstGeom prst="rect">
              <a:avLst/>
            </a:prstGeom>
          </p:spPr>
          <p:txBody>
            <a:bodyPr anchor="ctr" rtlCol="false" tIns="0" lIns="0" bIns="0" rIns="0"/>
            <a:lstStyle/>
            <a:p>
              <a:pPr algn="ctr">
                <a:lnSpc>
                  <a:spcPts val="2549"/>
                </a:lnSpc>
              </a:pPr>
              <a:r>
                <a:rPr lang="en-US" sz="2100">
                  <a:solidFill>
                    <a:srgbClr val="5C6B7A"/>
                  </a:solidFill>
                  <a:latin typeface="Arial"/>
                  <a:ea typeface="Arial"/>
                  <a:cs typeface="Arial"/>
                  <a:sym typeface="Arial"/>
                </a:rPr>
                <a:t>Quality, efficiency, equity</a:t>
              </a:r>
            </a:p>
          </p:txBody>
        </p:sp>
      </p:grpSp>
      <p:grpSp>
        <p:nvGrpSpPr>
          <p:cNvPr name="Group 55" id="55"/>
          <p:cNvGrpSpPr/>
          <p:nvPr/>
        </p:nvGrpSpPr>
        <p:grpSpPr>
          <a:xfrm rot="0">
            <a:off x="13792962" y="3890010"/>
            <a:ext cx="326136" cy="38100"/>
            <a:chOff x="0" y="0"/>
            <a:chExt cx="434848" cy="50800"/>
          </a:xfrm>
        </p:grpSpPr>
        <p:sp>
          <p:nvSpPr>
            <p:cNvPr name="Freeform 56" id="56"/>
            <p:cNvSpPr/>
            <p:nvPr/>
          </p:nvSpPr>
          <p:spPr>
            <a:xfrm flipH="false" flipV="false" rot="0">
              <a:off x="0" y="0"/>
              <a:ext cx="434848" cy="50800"/>
            </a:xfrm>
            <a:custGeom>
              <a:avLst/>
              <a:gdLst/>
              <a:ahLst/>
              <a:cxnLst/>
              <a:rect r="r" b="b" t="t" l="l"/>
              <a:pathLst>
                <a:path h="50800" w="434848">
                  <a:moveTo>
                    <a:pt x="0" y="0"/>
                  </a:moveTo>
                  <a:lnTo>
                    <a:pt x="434848" y="50800"/>
                  </a:lnTo>
                </a:path>
              </a:pathLst>
            </a:custGeom>
            <a:blipFill>
              <a:blip r:embed="rId3">
                <a:alphaModFix amt="0"/>
              </a:blip>
              <a:stretch>
                <a:fillRect l="0" t="-116791" r="0" b="-116791"/>
              </a:stretch>
            </a:blipFill>
            <a:ln w="38100" cap="sq">
              <a:solidFill>
                <a:srgbClr val="5C6B7A"/>
              </a:solidFill>
              <a:prstDash val="solid"/>
              <a:miter/>
            </a:ln>
          </p:spPr>
        </p:sp>
      </p:grpSp>
      <p:grpSp>
        <p:nvGrpSpPr>
          <p:cNvPr name="Group 57" id="57"/>
          <p:cNvGrpSpPr/>
          <p:nvPr/>
        </p:nvGrpSpPr>
        <p:grpSpPr>
          <a:xfrm rot="0">
            <a:off x="14984730" y="3291840"/>
            <a:ext cx="1234440" cy="1234440"/>
            <a:chOff x="0" y="0"/>
            <a:chExt cx="1645920" cy="1645920"/>
          </a:xfrm>
        </p:grpSpPr>
        <p:sp>
          <p:nvSpPr>
            <p:cNvPr name="Freeform 58" id="58"/>
            <p:cNvSpPr/>
            <p:nvPr/>
          </p:nvSpPr>
          <p:spPr>
            <a:xfrm flipH="false" flipV="false" rot="0">
              <a:off x="0" y="0"/>
              <a:ext cx="1645920" cy="1645920"/>
            </a:xfrm>
            <a:custGeom>
              <a:avLst/>
              <a:gdLst/>
              <a:ahLst/>
              <a:cxnLst/>
              <a:rect r="r" b="b" t="t" l="l"/>
              <a:pathLst>
                <a:path h="1645920" w="1645920">
                  <a:moveTo>
                    <a:pt x="0" y="822960"/>
                  </a:moveTo>
                  <a:cubicBezTo>
                    <a:pt x="0" y="368427"/>
                    <a:pt x="368427" y="0"/>
                    <a:pt x="822960" y="0"/>
                  </a:cubicBezTo>
                  <a:cubicBezTo>
                    <a:pt x="1277493" y="0"/>
                    <a:pt x="1645920" y="368427"/>
                    <a:pt x="1645920" y="822960"/>
                  </a:cubicBezTo>
                  <a:cubicBezTo>
                    <a:pt x="1645920" y="1277493"/>
                    <a:pt x="1277493" y="1645920"/>
                    <a:pt x="822960" y="1645920"/>
                  </a:cubicBezTo>
                  <a:cubicBezTo>
                    <a:pt x="368427" y="1645920"/>
                    <a:pt x="0" y="1277493"/>
                    <a:pt x="0" y="822960"/>
                  </a:cubicBezTo>
                  <a:close/>
                </a:path>
              </a:pathLst>
            </a:custGeom>
            <a:solidFill>
              <a:srgbClr val="D9A441"/>
            </a:solidFill>
          </p:spPr>
        </p:sp>
      </p:grpSp>
      <p:grpSp>
        <p:nvGrpSpPr>
          <p:cNvPr name="Group 59" id="59"/>
          <p:cNvGrpSpPr/>
          <p:nvPr/>
        </p:nvGrpSpPr>
        <p:grpSpPr>
          <a:xfrm rot="0">
            <a:off x="14984730" y="3291840"/>
            <a:ext cx="1234440" cy="1234440"/>
            <a:chOff x="0" y="0"/>
            <a:chExt cx="1645920" cy="1645920"/>
          </a:xfrm>
        </p:grpSpPr>
        <p:sp>
          <p:nvSpPr>
            <p:cNvPr name="Freeform 60" id="60"/>
            <p:cNvSpPr/>
            <p:nvPr/>
          </p:nvSpPr>
          <p:spPr>
            <a:xfrm flipH="false" flipV="false" rot="0">
              <a:off x="0" y="0"/>
              <a:ext cx="1645920" cy="1645920"/>
            </a:xfrm>
            <a:custGeom>
              <a:avLst/>
              <a:gdLst/>
              <a:ahLst/>
              <a:cxnLst/>
              <a:rect r="r" b="b" t="t" l="l"/>
              <a:pathLst>
                <a:path h="1645920" w="1645920">
                  <a:moveTo>
                    <a:pt x="0" y="0"/>
                  </a:moveTo>
                  <a:lnTo>
                    <a:pt x="1645920" y="0"/>
                  </a:lnTo>
                  <a:lnTo>
                    <a:pt x="1645920" y="1645920"/>
                  </a:lnTo>
                  <a:lnTo>
                    <a:pt x="0" y="1645920"/>
                  </a:lnTo>
                  <a:close/>
                </a:path>
              </a:pathLst>
            </a:custGeom>
            <a:blipFill>
              <a:blip r:embed="rId3">
                <a:alphaModFix amt="0"/>
              </a:blip>
              <a:stretch>
                <a:fillRect l="-78303" t="0" r="-78303" b="0"/>
              </a:stretch>
            </a:blipFill>
          </p:spPr>
        </p:sp>
        <p:sp>
          <p:nvSpPr>
            <p:cNvPr name="TextBox 61" id="61"/>
            <p:cNvSpPr txBox="true"/>
            <p:nvPr/>
          </p:nvSpPr>
          <p:spPr>
            <a:xfrm>
              <a:off x="0" y="-19050"/>
              <a:ext cx="1645920" cy="1664970"/>
            </a:xfrm>
            <a:prstGeom prst="rect">
              <a:avLst/>
            </a:prstGeom>
          </p:spPr>
          <p:txBody>
            <a:bodyPr anchor="ctr" rtlCol="false" tIns="0" lIns="0" bIns="0" rIns="0"/>
            <a:lstStyle/>
            <a:p>
              <a:pPr algn="ctr">
                <a:lnSpc>
                  <a:spcPts val="4680"/>
                </a:lnSpc>
              </a:pPr>
              <a:r>
                <a:rPr lang="en-US" sz="3900" b="true">
                  <a:solidFill>
                    <a:srgbClr val="1B2A4A"/>
                  </a:solidFill>
                  <a:latin typeface="Arial Bold"/>
                  <a:ea typeface="Arial Bold"/>
                  <a:cs typeface="Arial Bold"/>
                  <a:sym typeface="Arial Bold"/>
                </a:rPr>
                <a:t>5</a:t>
              </a:r>
            </a:p>
          </p:txBody>
        </p:sp>
      </p:grpSp>
      <p:grpSp>
        <p:nvGrpSpPr>
          <p:cNvPr name="Group 62" id="62"/>
          <p:cNvGrpSpPr/>
          <p:nvPr/>
        </p:nvGrpSpPr>
        <p:grpSpPr>
          <a:xfrm rot="0">
            <a:off x="14127480" y="4732020"/>
            <a:ext cx="2948940" cy="1234440"/>
            <a:chOff x="0" y="0"/>
            <a:chExt cx="3931920" cy="1645920"/>
          </a:xfrm>
        </p:grpSpPr>
        <p:sp>
          <p:nvSpPr>
            <p:cNvPr name="Freeform 63" id="63"/>
            <p:cNvSpPr/>
            <p:nvPr/>
          </p:nvSpPr>
          <p:spPr>
            <a:xfrm flipH="false" flipV="false" rot="0">
              <a:off x="0" y="0"/>
              <a:ext cx="3931920" cy="1645920"/>
            </a:xfrm>
            <a:custGeom>
              <a:avLst/>
              <a:gdLst/>
              <a:ahLst/>
              <a:cxnLst/>
              <a:rect r="r" b="b" t="t" l="l"/>
              <a:pathLst>
                <a:path h="1645920" w="3931920">
                  <a:moveTo>
                    <a:pt x="0" y="0"/>
                  </a:moveTo>
                  <a:lnTo>
                    <a:pt x="3931920" y="0"/>
                  </a:lnTo>
                  <a:lnTo>
                    <a:pt x="3931920" y="1645920"/>
                  </a:lnTo>
                  <a:lnTo>
                    <a:pt x="0" y="1645920"/>
                  </a:lnTo>
                  <a:close/>
                </a:path>
              </a:pathLst>
            </a:custGeom>
            <a:blipFill>
              <a:blip r:embed="rId3">
                <a:alphaModFix amt="0"/>
              </a:blip>
              <a:stretch>
                <a:fillRect l="-3708" t="0" r="-3708" b="0"/>
              </a:stretch>
            </a:blipFill>
          </p:spPr>
        </p:sp>
        <p:sp>
          <p:nvSpPr>
            <p:cNvPr name="TextBox 64" id="64"/>
            <p:cNvSpPr txBox="true"/>
            <p:nvPr/>
          </p:nvSpPr>
          <p:spPr>
            <a:xfrm>
              <a:off x="0" y="-9525"/>
              <a:ext cx="3931920" cy="1655445"/>
            </a:xfrm>
            <a:prstGeom prst="rect">
              <a:avLst/>
            </a:prstGeom>
          </p:spPr>
          <p:txBody>
            <a:bodyPr anchor="ctr" rtlCol="false" tIns="0" lIns="0" bIns="0" rIns="0"/>
            <a:lstStyle/>
            <a:p>
              <a:pPr algn="ctr">
                <a:lnSpc>
                  <a:spcPts val="2850"/>
                </a:lnSpc>
              </a:pPr>
              <a:r>
                <a:rPr lang="en-US" sz="2400" b="true">
                  <a:solidFill>
                    <a:srgbClr val="1B2A4A"/>
                  </a:solidFill>
                  <a:latin typeface="Arial Bold"/>
                  <a:ea typeface="Arial Bold"/>
                  <a:cs typeface="Arial Bold"/>
                  <a:sym typeface="Arial Bold"/>
                </a:rPr>
                <a:t>Recommendations</a:t>
              </a:r>
            </a:p>
          </p:txBody>
        </p:sp>
      </p:grpSp>
      <p:grpSp>
        <p:nvGrpSpPr>
          <p:cNvPr name="Group 65" id="65"/>
          <p:cNvGrpSpPr/>
          <p:nvPr/>
        </p:nvGrpSpPr>
        <p:grpSpPr>
          <a:xfrm rot="0">
            <a:off x="14127480" y="5966460"/>
            <a:ext cx="2948940" cy="960120"/>
            <a:chOff x="0" y="0"/>
            <a:chExt cx="3931920" cy="1280160"/>
          </a:xfrm>
        </p:grpSpPr>
        <p:sp>
          <p:nvSpPr>
            <p:cNvPr name="Freeform 66" id="66"/>
            <p:cNvSpPr/>
            <p:nvPr/>
          </p:nvSpPr>
          <p:spPr>
            <a:xfrm flipH="false" flipV="false" rot="0">
              <a:off x="0" y="0"/>
              <a:ext cx="3931920" cy="1280160"/>
            </a:xfrm>
            <a:custGeom>
              <a:avLst/>
              <a:gdLst/>
              <a:ahLst/>
              <a:cxnLst/>
              <a:rect r="r" b="b" t="t" l="l"/>
              <a:pathLst>
                <a:path h="1280160" w="3931920">
                  <a:moveTo>
                    <a:pt x="0" y="0"/>
                  </a:moveTo>
                  <a:lnTo>
                    <a:pt x="3931920" y="0"/>
                  </a:lnTo>
                  <a:lnTo>
                    <a:pt x="3931920" y="1280160"/>
                  </a:lnTo>
                  <a:lnTo>
                    <a:pt x="0" y="1280160"/>
                  </a:lnTo>
                  <a:close/>
                </a:path>
              </a:pathLst>
            </a:custGeom>
            <a:blipFill>
              <a:blip r:embed="rId3">
                <a:alphaModFix amt="0"/>
              </a:blip>
              <a:stretch>
                <a:fillRect l="0" t="-9846" r="0" b="-9846"/>
              </a:stretch>
            </a:blipFill>
          </p:spPr>
        </p:sp>
        <p:sp>
          <p:nvSpPr>
            <p:cNvPr name="TextBox 67" id="67"/>
            <p:cNvSpPr txBox="true"/>
            <p:nvPr/>
          </p:nvSpPr>
          <p:spPr>
            <a:xfrm>
              <a:off x="0" y="-9525"/>
              <a:ext cx="3931920" cy="1289685"/>
            </a:xfrm>
            <a:prstGeom prst="rect">
              <a:avLst/>
            </a:prstGeom>
          </p:spPr>
          <p:txBody>
            <a:bodyPr anchor="ctr" rtlCol="false" tIns="0" lIns="0" bIns="0" rIns="0"/>
            <a:lstStyle/>
            <a:p>
              <a:pPr algn="ctr">
                <a:lnSpc>
                  <a:spcPts val="2549"/>
                </a:lnSpc>
              </a:pPr>
              <a:r>
                <a:rPr lang="en-US" sz="2100">
                  <a:solidFill>
                    <a:srgbClr val="5C6B7A"/>
                  </a:solidFill>
                  <a:latin typeface="Arial"/>
                  <a:ea typeface="Arial"/>
                  <a:cs typeface="Arial"/>
                  <a:sym typeface="Arial"/>
                </a:rPr>
                <a:t>Actionable improvements</a:t>
              </a:r>
            </a:p>
          </p:txBody>
        </p:sp>
      </p:grpSp>
      <p:grpSp>
        <p:nvGrpSpPr>
          <p:cNvPr name="Group 68" id="68"/>
          <p:cNvGrpSpPr/>
          <p:nvPr/>
        </p:nvGrpSpPr>
        <p:grpSpPr>
          <a:xfrm rot="0">
            <a:off x="960120" y="7612380"/>
            <a:ext cx="16322040" cy="2194560"/>
            <a:chOff x="0" y="0"/>
            <a:chExt cx="21762720" cy="2926080"/>
          </a:xfrm>
        </p:grpSpPr>
        <p:sp>
          <p:nvSpPr>
            <p:cNvPr name="Freeform 69" id="69"/>
            <p:cNvSpPr/>
            <p:nvPr/>
          </p:nvSpPr>
          <p:spPr>
            <a:xfrm flipH="false" flipV="false" rot="0">
              <a:off x="0" y="0"/>
              <a:ext cx="21762720" cy="2926080"/>
            </a:xfrm>
            <a:custGeom>
              <a:avLst/>
              <a:gdLst/>
              <a:ahLst/>
              <a:cxnLst/>
              <a:rect r="r" b="b" t="t" l="l"/>
              <a:pathLst>
                <a:path h="2926080" w="21762720">
                  <a:moveTo>
                    <a:pt x="0" y="146304"/>
                  </a:moveTo>
                  <a:cubicBezTo>
                    <a:pt x="0" y="65532"/>
                    <a:pt x="65532" y="0"/>
                    <a:pt x="146304" y="0"/>
                  </a:cubicBezTo>
                  <a:lnTo>
                    <a:pt x="21616415" y="0"/>
                  </a:lnTo>
                  <a:cubicBezTo>
                    <a:pt x="21697187" y="0"/>
                    <a:pt x="21762720" y="65532"/>
                    <a:pt x="21762720" y="146304"/>
                  </a:cubicBezTo>
                  <a:lnTo>
                    <a:pt x="21762720" y="2779776"/>
                  </a:lnTo>
                  <a:cubicBezTo>
                    <a:pt x="21762720" y="2860548"/>
                    <a:pt x="21697187" y="2926080"/>
                    <a:pt x="21616415" y="2926080"/>
                  </a:cubicBezTo>
                  <a:lnTo>
                    <a:pt x="146304" y="2926080"/>
                  </a:lnTo>
                  <a:cubicBezTo>
                    <a:pt x="65532" y="2926080"/>
                    <a:pt x="0" y="2860548"/>
                    <a:pt x="0" y="2779776"/>
                  </a:cubicBezTo>
                  <a:close/>
                </a:path>
              </a:pathLst>
            </a:custGeom>
            <a:solidFill>
              <a:srgbClr val="F4F6F9"/>
            </a:solidFill>
          </p:spPr>
        </p:sp>
      </p:grpSp>
      <p:grpSp>
        <p:nvGrpSpPr>
          <p:cNvPr name="Group 70" id="70"/>
          <p:cNvGrpSpPr/>
          <p:nvPr/>
        </p:nvGrpSpPr>
        <p:grpSpPr>
          <a:xfrm rot="0">
            <a:off x="1303020" y="7749540"/>
            <a:ext cx="15636240" cy="1920240"/>
            <a:chOff x="0" y="0"/>
            <a:chExt cx="20848320" cy="2560320"/>
          </a:xfrm>
        </p:grpSpPr>
        <p:sp>
          <p:nvSpPr>
            <p:cNvPr name="Freeform 71" id="71"/>
            <p:cNvSpPr/>
            <p:nvPr/>
          </p:nvSpPr>
          <p:spPr>
            <a:xfrm flipH="false" flipV="false" rot="0">
              <a:off x="0" y="0"/>
              <a:ext cx="20848320" cy="2560320"/>
            </a:xfrm>
            <a:custGeom>
              <a:avLst/>
              <a:gdLst/>
              <a:ahLst/>
              <a:cxnLst/>
              <a:rect r="r" b="b" t="t" l="l"/>
              <a:pathLst>
                <a:path h="2560320" w="20848320">
                  <a:moveTo>
                    <a:pt x="0" y="0"/>
                  </a:moveTo>
                  <a:lnTo>
                    <a:pt x="20848320" y="0"/>
                  </a:lnTo>
                  <a:lnTo>
                    <a:pt x="20848320" y="2560320"/>
                  </a:lnTo>
                  <a:lnTo>
                    <a:pt x="0" y="2560320"/>
                  </a:lnTo>
                  <a:close/>
                </a:path>
              </a:pathLst>
            </a:custGeom>
            <a:blipFill>
              <a:blip r:embed="rId3">
                <a:alphaModFix amt="0"/>
              </a:blip>
              <a:stretch>
                <a:fillRect l="0" t="-108663" r="0" b="-108663"/>
              </a:stretch>
            </a:blipFill>
          </p:spPr>
        </p:sp>
        <p:sp>
          <p:nvSpPr>
            <p:cNvPr name="TextBox 72" id="72"/>
            <p:cNvSpPr txBox="true"/>
            <p:nvPr/>
          </p:nvSpPr>
          <p:spPr>
            <a:xfrm>
              <a:off x="0" y="-95250"/>
              <a:ext cx="20848320" cy="2655570"/>
            </a:xfrm>
            <a:prstGeom prst="rect">
              <a:avLst/>
            </a:prstGeom>
          </p:spPr>
          <p:txBody>
            <a:bodyPr anchor="ctr" rtlCol="false" tIns="0" lIns="0" bIns="0" rIns="0"/>
            <a:lstStyle/>
            <a:p>
              <a:pPr algn="just">
                <a:lnSpc>
                  <a:spcPts val="4050"/>
                </a:lnSpc>
              </a:pPr>
              <a:r>
                <a:rPr lang="en-US" sz="2700">
                  <a:solidFill>
                    <a:srgbClr val="22242A"/>
                  </a:solidFill>
                  <a:latin typeface="Arial"/>
                  <a:ea typeface="Arial"/>
                  <a:cs typeface="Arial"/>
                  <a:sym typeface="Arial"/>
                </a:rPr>
                <a:t>In Component 2, the analysis of the cause of the problem and the policies involved will be expanded further using the two theoretical models presented above and developing practical recommendations based on these findings.</a:t>
              </a:r>
            </a:p>
          </p:txBody>
        </p:sp>
      </p:gr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685800" y="2636981"/>
            <a:ext cx="16322040" cy="5280660"/>
            <a:chOff x="0" y="0"/>
            <a:chExt cx="21762720" cy="7040880"/>
          </a:xfrm>
        </p:grpSpPr>
        <p:sp>
          <p:nvSpPr>
            <p:cNvPr name="Freeform 3" id="3"/>
            <p:cNvSpPr/>
            <p:nvPr/>
          </p:nvSpPr>
          <p:spPr>
            <a:xfrm flipH="false" flipV="false" rot="0">
              <a:off x="0" y="0"/>
              <a:ext cx="21762720" cy="7040880"/>
            </a:xfrm>
            <a:custGeom>
              <a:avLst/>
              <a:gdLst/>
              <a:ahLst/>
              <a:cxnLst/>
              <a:rect r="r" b="b" t="t" l="l"/>
              <a:pathLst>
                <a:path h="7040880" w="21762720">
                  <a:moveTo>
                    <a:pt x="0" y="182880"/>
                  </a:moveTo>
                  <a:cubicBezTo>
                    <a:pt x="0" y="81915"/>
                    <a:pt x="81915" y="0"/>
                    <a:pt x="182880" y="0"/>
                  </a:cubicBezTo>
                  <a:lnTo>
                    <a:pt x="21579839" y="0"/>
                  </a:lnTo>
                  <a:cubicBezTo>
                    <a:pt x="21680804" y="0"/>
                    <a:pt x="21762720" y="81915"/>
                    <a:pt x="21762720" y="182880"/>
                  </a:cubicBezTo>
                  <a:lnTo>
                    <a:pt x="21762720" y="6858000"/>
                  </a:lnTo>
                  <a:cubicBezTo>
                    <a:pt x="21762720" y="6958965"/>
                    <a:pt x="21680804" y="7040880"/>
                    <a:pt x="21579839" y="7040880"/>
                  </a:cubicBezTo>
                  <a:lnTo>
                    <a:pt x="182880" y="7040880"/>
                  </a:lnTo>
                  <a:cubicBezTo>
                    <a:pt x="81915" y="7040880"/>
                    <a:pt x="0" y="6958965"/>
                    <a:pt x="0" y="6858000"/>
                  </a:cubicBezTo>
                  <a:close/>
                </a:path>
              </a:pathLst>
            </a:custGeom>
            <a:solidFill>
              <a:srgbClr val="F4F6F9"/>
            </a:solidFill>
          </p:spPr>
        </p:sp>
      </p:grpSp>
      <p:grpSp>
        <p:nvGrpSpPr>
          <p:cNvPr name="Group 4" id="4"/>
          <p:cNvGrpSpPr/>
          <p:nvPr/>
        </p:nvGrpSpPr>
        <p:grpSpPr>
          <a:xfrm rot="0">
            <a:off x="845820" y="1649655"/>
            <a:ext cx="3446997" cy="987326"/>
            <a:chOff x="0" y="0"/>
            <a:chExt cx="4595996" cy="1316434"/>
          </a:xfrm>
        </p:grpSpPr>
        <p:sp>
          <p:nvSpPr>
            <p:cNvPr name="Freeform 5" id="5"/>
            <p:cNvSpPr/>
            <p:nvPr/>
          </p:nvSpPr>
          <p:spPr>
            <a:xfrm flipH="false" flipV="false" rot="0">
              <a:off x="0" y="0"/>
              <a:ext cx="4595997" cy="1316434"/>
            </a:xfrm>
            <a:custGeom>
              <a:avLst/>
              <a:gdLst/>
              <a:ahLst/>
              <a:cxnLst/>
              <a:rect r="r" b="b" t="t" l="l"/>
              <a:pathLst>
                <a:path h="1316434" w="4595997">
                  <a:moveTo>
                    <a:pt x="0" y="0"/>
                  </a:moveTo>
                  <a:lnTo>
                    <a:pt x="4595997" y="0"/>
                  </a:lnTo>
                  <a:lnTo>
                    <a:pt x="4595997" y="1316434"/>
                  </a:lnTo>
                  <a:lnTo>
                    <a:pt x="0" y="1316434"/>
                  </a:lnTo>
                  <a:close/>
                </a:path>
              </a:pathLst>
            </a:custGeom>
            <a:blipFill>
              <a:blip r:embed="rId3">
                <a:alphaModFix amt="0"/>
              </a:blip>
              <a:stretch>
                <a:fillRect l="0" t="-278909" r="-381472" b="-276154"/>
              </a:stretch>
            </a:blipFill>
          </p:spPr>
        </p:sp>
        <p:sp>
          <p:nvSpPr>
            <p:cNvPr name="TextBox 6" id="6"/>
            <p:cNvSpPr txBox="true"/>
            <p:nvPr/>
          </p:nvSpPr>
          <p:spPr>
            <a:xfrm>
              <a:off x="0" y="-19050"/>
              <a:ext cx="4595996" cy="1335484"/>
            </a:xfrm>
            <a:prstGeom prst="rect">
              <a:avLst/>
            </a:prstGeom>
          </p:spPr>
          <p:txBody>
            <a:bodyPr anchor="ctr" rtlCol="false" tIns="0" lIns="0" bIns="0" rIns="0"/>
            <a:lstStyle/>
            <a:p>
              <a:pPr algn="l">
                <a:lnSpc>
                  <a:spcPts val="5759"/>
                </a:lnSpc>
              </a:pPr>
              <a:r>
                <a:rPr lang="en-US" sz="4800" b="true">
                  <a:solidFill>
                    <a:srgbClr val="1B2A4A"/>
                  </a:solidFill>
                  <a:latin typeface="Arial Bold"/>
                  <a:ea typeface="Arial Bold"/>
                  <a:cs typeface="Arial Bold"/>
                  <a:sym typeface="Arial Bold"/>
                </a:rPr>
                <a:t>Conclusion</a:t>
              </a:r>
            </a:p>
          </p:txBody>
        </p:sp>
      </p:grpSp>
      <p:grpSp>
        <p:nvGrpSpPr>
          <p:cNvPr name="Group 7" id="7"/>
          <p:cNvGrpSpPr/>
          <p:nvPr/>
        </p:nvGrpSpPr>
        <p:grpSpPr>
          <a:xfrm rot="0">
            <a:off x="1234440" y="3197257"/>
            <a:ext cx="14651668" cy="4160107"/>
            <a:chOff x="0" y="0"/>
            <a:chExt cx="19535557" cy="5546809"/>
          </a:xfrm>
        </p:grpSpPr>
        <p:sp>
          <p:nvSpPr>
            <p:cNvPr name="Freeform 8" id="8"/>
            <p:cNvSpPr/>
            <p:nvPr/>
          </p:nvSpPr>
          <p:spPr>
            <a:xfrm flipH="false" flipV="false" rot="0">
              <a:off x="0" y="0"/>
              <a:ext cx="19535556" cy="5546809"/>
            </a:xfrm>
            <a:custGeom>
              <a:avLst/>
              <a:gdLst/>
              <a:ahLst/>
              <a:cxnLst/>
              <a:rect r="r" b="b" t="t" l="l"/>
              <a:pathLst>
                <a:path h="5546809" w="19535556">
                  <a:moveTo>
                    <a:pt x="0" y="0"/>
                  </a:moveTo>
                  <a:lnTo>
                    <a:pt x="19535556" y="0"/>
                  </a:lnTo>
                  <a:lnTo>
                    <a:pt x="19535556" y="5546809"/>
                  </a:lnTo>
                  <a:lnTo>
                    <a:pt x="0" y="5546809"/>
                  </a:lnTo>
                  <a:close/>
                </a:path>
              </a:pathLst>
            </a:custGeom>
            <a:blipFill>
              <a:blip r:embed="rId3">
                <a:alphaModFix amt="0"/>
              </a:blip>
              <a:stretch>
                <a:fillRect l="-3824" t="0" r="-11480" b="-58257"/>
              </a:stretch>
            </a:blipFill>
          </p:spPr>
        </p:sp>
        <p:sp>
          <p:nvSpPr>
            <p:cNvPr name="TextBox 9" id="9"/>
            <p:cNvSpPr txBox="true"/>
            <p:nvPr/>
          </p:nvSpPr>
          <p:spPr>
            <a:xfrm>
              <a:off x="0" y="-95250"/>
              <a:ext cx="19535557" cy="5642059"/>
            </a:xfrm>
            <a:prstGeom prst="rect">
              <a:avLst/>
            </a:prstGeom>
          </p:spPr>
          <p:txBody>
            <a:bodyPr anchor="ctr" rtlCol="false" tIns="0" lIns="0" bIns="0" rIns="0"/>
            <a:lstStyle/>
            <a:p>
              <a:pPr algn="just" marL="488632" indent="-244316" lvl="1">
                <a:lnSpc>
                  <a:spcPts val="4050"/>
                </a:lnSpc>
                <a:buFont typeface="Arial"/>
                <a:buChar char="•"/>
              </a:pPr>
              <a:r>
                <a:rPr lang="en-US" sz="2700">
                  <a:solidFill>
                    <a:srgbClr val="22242A"/>
                  </a:solidFill>
                  <a:latin typeface="Arial"/>
                  <a:ea typeface="Arial"/>
                  <a:cs typeface="Arial"/>
                  <a:sym typeface="Arial"/>
                </a:rPr>
                <a:t>The SaTH maternity system failures were due to collective vulnerabilities in the staff, escalation process, training, culture, and oversight, rather than one reason (Reason, 2000).</a:t>
              </a:r>
            </a:p>
            <a:p>
              <a:pPr algn="just" marL="488632" indent="-244316" lvl="1">
                <a:lnSpc>
                  <a:spcPts val="4050"/>
                </a:lnSpc>
                <a:buFont typeface="Arial"/>
                <a:buChar char="•"/>
              </a:pPr>
              <a:r>
                <a:rPr lang="en-US" sz="2700">
                  <a:solidFill>
                    <a:srgbClr val="22242A"/>
                  </a:solidFill>
                  <a:latin typeface="Arial"/>
                  <a:ea typeface="Arial"/>
                  <a:cs typeface="Arial"/>
                  <a:sym typeface="Arial"/>
                </a:rPr>
                <a:t>The root cause analysis tools like the Fishbone Diagram and Donabedian Model reveal that the failure was systemic in nature, involving people, process, policy, and management.</a:t>
              </a:r>
            </a:p>
            <a:p>
              <a:pPr algn="just" marL="488632" indent="-244316" lvl="1">
                <a:lnSpc>
                  <a:spcPts val="4050"/>
                </a:lnSpc>
                <a:buFont typeface="Arial"/>
                <a:buChar char="•"/>
              </a:pPr>
              <a:r>
                <a:rPr lang="en-US" sz="2700">
                  <a:solidFill>
                    <a:srgbClr val="22242A"/>
                  </a:solidFill>
                  <a:latin typeface="Arial"/>
                  <a:ea typeface="Arial"/>
                  <a:cs typeface="Arial"/>
                  <a:sym typeface="Arial"/>
                </a:rPr>
                <a:t>Weaknesses in enforcing national policies and non-adherence at the trust level compounded their negative impact over many years.</a:t>
              </a:r>
            </a:p>
            <a:p>
              <a:pPr algn="just" marL="488632" indent="-244316" lvl="1">
                <a:lnSpc>
                  <a:spcPts val="4050"/>
                </a:lnSpc>
                <a:buFont typeface="Arial"/>
                <a:buChar char="•"/>
              </a:pPr>
              <a:r>
                <a:rPr lang="en-US" sz="2700">
                  <a:solidFill>
                    <a:srgbClr val="22242A"/>
                  </a:solidFill>
                  <a:latin typeface="Arial"/>
                  <a:ea typeface="Arial"/>
                  <a:cs typeface="Arial"/>
                  <a:sym typeface="Arial"/>
                </a:rPr>
                <a:t>The consequences extended from patient safety to efficiency, equity, and trust in maternity services.</a:t>
              </a:r>
            </a:p>
          </p:txBody>
        </p:sp>
      </p:grpSp>
      <p:grpSp>
        <p:nvGrpSpPr>
          <p:cNvPr name="Group 10" id="10"/>
          <p:cNvGrpSpPr/>
          <p:nvPr/>
        </p:nvGrpSpPr>
        <p:grpSpPr>
          <a:xfrm rot="0">
            <a:off x="1234440" y="8915400"/>
            <a:ext cx="15773400" cy="822960"/>
            <a:chOff x="0" y="0"/>
            <a:chExt cx="21031200" cy="1097280"/>
          </a:xfrm>
        </p:grpSpPr>
        <p:sp>
          <p:nvSpPr>
            <p:cNvPr name="Freeform 11" id="11"/>
            <p:cNvSpPr/>
            <p:nvPr/>
          </p:nvSpPr>
          <p:spPr>
            <a:xfrm flipH="false" flipV="false" rot="0">
              <a:off x="0" y="0"/>
              <a:ext cx="21031200" cy="1097280"/>
            </a:xfrm>
            <a:custGeom>
              <a:avLst/>
              <a:gdLst/>
              <a:ahLst/>
              <a:cxnLst/>
              <a:rect r="r" b="b" t="t" l="l"/>
              <a:pathLst>
                <a:path h="1097280" w="21031200">
                  <a:moveTo>
                    <a:pt x="0" y="0"/>
                  </a:moveTo>
                  <a:lnTo>
                    <a:pt x="21031200" y="0"/>
                  </a:lnTo>
                  <a:lnTo>
                    <a:pt x="21031200" y="1097280"/>
                  </a:lnTo>
                  <a:lnTo>
                    <a:pt x="0" y="1097280"/>
                  </a:lnTo>
                  <a:close/>
                </a:path>
              </a:pathLst>
            </a:custGeom>
            <a:blipFill>
              <a:blip r:embed="rId3">
                <a:alphaModFix amt="0"/>
              </a:blip>
              <a:stretch>
                <a:fillRect l="0" t="-323463" r="0" b="-323463"/>
              </a:stretch>
            </a:blipFill>
          </p:spPr>
        </p:sp>
        <p:sp>
          <p:nvSpPr>
            <p:cNvPr name="TextBox 12" id="12"/>
            <p:cNvSpPr txBox="true"/>
            <p:nvPr/>
          </p:nvSpPr>
          <p:spPr>
            <a:xfrm>
              <a:off x="0" y="-19050"/>
              <a:ext cx="21031200" cy="1116330"/>
            </a:xfrm>
            <a:prstGeom prst="rect">
              <a:avLst/>
            </a:prstGeom>
          </p:spPr>
          <p:txBody>
            <a:bodyPr anchor="ctr" rtlCol="false" tIns="0" lIns="0" bIns="0" rIns="0"/>
            <a:lstStyle/>
            <a:p>
              <a:pPr algn="l">
                <a:lnSpc>
                  <a:spcPts val="3240"/>
                </a:lnSpc>
              </a:pPr>
              <a:r>
                <a:rPr lang="en-US" sz="2700" i="true">
                  <a:solidFill>
                    <a:srgbClr val="5C6B7A"/>
                  </a:solidFill>
                  <a:latin typeface="Arial Italics"/>
                  <a:ea typeface="Arial Italics"/>
                  <a:cs typeface="Arial Italics"/>
                  <a:sym typeface="Arial Italics"/>
                </a:rPr>
                <a:t>These findings form the foundation for the deeper analysis and recommendations to follow in Component 2.</a:t>
              </a:r>
            </a:p>
          </p:txBody>
        </p:sp>
      </p:gr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685800" y="480060"/>
            <a:ext cx="16870680" cy="987326"/>
            <a:chOff x="0" y="0"/>
            <a:chExt cx="22494240" cy="1316434"/>
          </a:xfrm>
        </p:grpSpPr>
        <p:sp>
          <p:nvSpPr>
            <p:cNvPr name="Freeform 3" id="3"/>
            <p:cNvSpPr/>
            <p:nvPr/>
          </p:nvSpPr>
          <p:spPr>
            <a:xfrm flipH="false" flipV="false" rot="0">
              <a:off x="0" y="0"/>
              <a:ext cx="22494239" cy="1316434"/>
            </a:xfrm>
            <a:custGeom>
              <a:avLst/>
              <a:gdLst/>
              <a:ahLst/>
              <a:cxnLst/>
              <a:rect r="r" b="b" t="t" l="l"/>
              <a:pathLst>
                <a:path h="1316434" w="22494239">
                  <a:moveTo>
                    <a:pt x="0" y="0"/>
                  </a:moveTo>
                  <a:lnTo>
                    <a:pt x="22494239" y="0"/>
                  </a:lnTo>
                  <a:lnTo>
                    <a:pt x="22494239" y="1316434"/>
                  </a:lnTo>
                  <a:lnTo>
                    <a:pt x="0" y="1316434"/>
                  </a:lnTo>
                  <a:close/>
                </a:path>
              </a:pathLst>
            </a:custGeom>
            <a:blipFill>
              <a:blip r:embed="rId3">
                <a:alphaModFix amt="0"/>
              </a:blip>
              <a:stretch>
                <a:fillRect l="0" t="-294742" r="0" b="-271148"/>
              </a:stretch>
            </a:blipFill>
          </p:spPr>
        </p:sp>
        <p:sp>
          <p:nvSpPr>
            <p:cNvPr name="TextBox 4" id="4"/>
            <p:cNvSpPr txBox="true"/>
            <p:nvPr/>
          </p:nvSpPr>
          <p:spPr>
            <a:xfrm>
              <a:off x="0" y="-19050"/>
              <a:ext cx="22494240" cy="1335484"/>
            </a:xfrm>
            <a:prstGeom prst="rect">
              <a:avLst/>
            </a:prstGeom>
          </p:spPr>
          <p:txBody>
            <a:bodyPr anchor="ctr" rtlCol="false" tIns="0" lIns="0" bIns="0" rIns="0"/>
            <a:lstStyle/>
            <a:p>
              <a:pPr algn="l">
                <a:lnSpc>
                  <a:spcPts val="5759"/>
                </a:lnSpc>
              </a:pPr>
              <a:r>
                <a:rPr lang="en-US" b="true" sz="4800">
                  <a:solidFill>
                    <a:srgbClr val="1B2A4A"/>
                  </a:solidFill>
                  <a:latin typeface="Arial Bold"/>
                  <a:ea typeface="Arial Bold"/>
                  <a:cs typeface="Arial Bold"/>
                  <a:sym typeface="Arial Bold"/>
                </a:rPr>
                <a:t>References</a:t>
              </a:r>
            </a:p>
          </p:txBody>
        </p:sp>
      </p:grpSp>
      <p:grpSp>
        <p:nvGrpSpPr>
          <p:cNvPr name="Group 5" id="5"/>
          <p:cNvGrpSpPr/>
          <p:nvPr/>
        </p:nvGrpSpPr>
        <p:grpSpPr>
          <a:xfrm rot="0">
            <a:off x="467447" y="1467386"/>
            <a:ext cx="17292985" cy="8165752"/>
            <a:chOff x="0" y="0"/>
            <a:chExt cx="23057313" cy="10887670"/>
          </a:xfrm>
        </p:grpSpPr>
        <p:sp>
          <p:nvSpPr>
            <p:cNvPr name="Freeform 6" id="6"/>
            <p:cNvSpPr/>
            <p:nvPr/>
          </p:nvSpPr>
          <p:spPr>
            <a:xfrm flipH="false" flipV="false" rot="0">
              <a:off x="0" y="0"/>
              <a:ext cx="23057312" cy="10887670"/>
            </a:xfrm>
            <a:custGeom>
              <a:avLst/>
              <a:gdLst/>
              <a:ahLst/>
              <a:cxnLst/>
              <a:rect r="r" b="b" t="t" l="l"/>
              <a:pathLst>
                <a:path h="10887670" w="23057312">
                  <a:moveTo>
                    <a:pt x="0" y="282797"/>
                  </a:moveTo>
                  <a:cubicBezTo>
                    <a:pt x="0" y="126669"/>
                    <a:pt x="86788" y="0"/>
                    <a:pt x="193759" y="0"/>
                  </a:cubicBezTo>
                  <a:lnTo>
                    <a:pt x="22863553" y="0"/>
                  </a:lnTo>
                  <a:cubicBezTo>
                    <a:pt x="22970523" y="0"/>
                    <a:pt x="23057312" y="126669"/>
                    <a:pt x="23057312" y="282797"/>
                  </a:cubicBezTo>
                  <a:lnTo>
                    <a:pt x="23057312" y="10604873"/>
                  </a:lnTo>
                  <a:cubicBezTo>
                    <a:pt x="23057312" y="10761001"/>
                    <a:pt x="22970523" y="10887670"/>
                    <a:pt x="22863553" y="10887670"/>
                  </a:cubicBezTo>
                  <a:lnTo>
                    <a:pt x="193759" y="10887670"/>
                  </a:lnTo>
                  <a:cubicBezTo>
                    <a:pt x="86788" y="10887670"/>
                    <a:pt x="0" y="10761001"/>
                    <a:pt x="0" y="10604873"/>
                  </a:cubicBezTo>
                  <a:close/>
                </a:path>
              </a:pathLst>
            </a:custGeom>
            <a:solidFill>
              <a:srgbClr val="F4F6F9"/>
            </a:solidFill>
          </p:spPr>
        </p:sp>
      </p:grpSp>
      <p:sp>
        <p:nvSpPr>
          <p:cNvPr name="TextBox 7" id="7"/>
          <p:cNvSpPr txBox="true"/>
          <p:nvPr/>
        </p:nvSpPr>
        <p:spPr>
          <a:xfrm rot="0">
            <a:off x="685800" y="1676065"/>
            <a:ext cx="16297429" cy="6915820"/>
          </a:xfrm>
          <a:prstGeom prst="rect">
            <a:avLst/>
          </a:prstGeom>
        </p:spPr>
        <p:txBody>
          <a:bodyPr anchor="t" rtlCol="false" tIns="0" lIns="0" bIns="0" rIns="0">
            <a:spAutoFit/>
          </a:bodyPr>
          <a:lstStyle/>
          <a:p>
            <a:pPr algn="just" marL="431799" indent="-215899" lvl="1">
              <a:lnSpc>
                <a:spcPts val="2543"/>
              </a:lnSpc>
              <a:buFont typeface="Arial"/>
              <a:buChar char="•"/>
            </a:pPr>
            <a:r>
              <a:rPr lang="en-US" sz="1999">
                <a:solidFill>
                  <a:srgbClr val="22242A"/>
                </a:solidFill>
                <a:latin typeface="Arial"/>
                <a:ea typeface="Arial"/>
                <a:cs typeface="Arial"/>
                <a:sym typeface="Arial"/>
              </a:rPr>
              <a:t>Anderson, B.R. (2016) 'Improving healthcare by embracing systems theory', Journal of Thoracic and Cardiovascular Surgery, 152(2), pp. 593 to 594.</a:t>
            </a:r>
          </a:p>
          <a:p>
            <a:pPr algn="just" marL="431799" indent="-215899" lvl="1">
              <a:lnSpc>
                <a:spcPts val="2543"/>
              </a:lnSpc>
              <a:buFont typeface="Arial"/>
              <a:buChar char="•"/>
            </a:pPr>
            <a:r>
              <a:rPr lang="en-US" sz="1999">
                <a:solidFill>
                  <a:srgbClr val="22242A"/>
                </a:solidFill>
                <a:latin typeface="Arial"/>
                <a:ea typeface="Arial"/>
                <a:cs typeface="Arial"/>
                <a:sym typeface="Arial"/>
              </a:rPr>
              <a:t>Association for Improvements in the Maternity Services (2022) AIMS critique of the Ockenden Report. AIMS Journal.</a:t>
            </a:r>
          </a:p>
          <a:p>
            <a:pPr algn="just" marL="431799" indent="-215899" lvl="1">
              <a:lnSpc>
                <a:spcPts val="2543"/>
              </a:lnSpc>
              <a:buFont typeface="Arial"/>
              <a:buChar char="•"/>
            </a:pPr>
            <a:r>
              <a:rPr lang="en-US" sz="1999">
                <a:solidFill>
                  <a:srgbClr val="22242A"/>
                </a:solidFill>
                <a:latin typeface="Arial"/>
                <a:ea typeface="Arial"/>
                <a:cs typeface="Arial"/>
                <a:sym typeface="Arial"/>
              </a:rPr>
              <a:t>Advancing Quality Alliance (2023) Quality, Service Improvement and Redesign Tools. Cause and effect (fishbone). NHS England.</a:t>
            </a:r>
          </a:p>
          <a:p>
            <a:pPr algn="just" marL="431799" indent="-215899" lvl="1">
              <a:lnSpc>
                <a:spcPts val="2543"/>
              </a:lnSpc>
              <a:buFont typeface="Arial"/>
              <a:buChar char="•"/>
            </a:pPr>
            <a:r>
              <a:rPr lang="en-US" sz="1999">
                <a:solidFill>
                  <a:srgbClr val="22242A"/>
                </a:solidFill>
                <a:latin typeface="Arial"/>
                <a:ea typeface="Arial"/>
                <a:cs typeface="Arial"/>
                <a:sym typeface="Arial"/>
              </a:rPr>
              <a:t>Ayanian, J.Z. and Markel, H. (2016) 'Donabedian’s lasting framework for health care quality', New England Journal of Medicine, 375, pp. 205 to 207.</a:t>
            </a:r>
          </a:p>
          <a:p>
            <a:pPr algn="just" marL="431799" indent="-215899" lvl="1">
              <a:lnSpc>
                <a:spcPts val="2543"/>
              </a:lnSpc>
              <a:buFont typeface="Arial"/>
              <a:buChar char="•"/>
            </a:pPr>
            <a:r>
              <a:rPr lang="en-US" sz="1999">
                <a:solidFill>
                  <a:srgbClr val="22242A"/>
                </a:solidFill>
                <a:latin typeface="Arial"/>
                <a:ea typeface="Arial"/>
                <a:cs typeface="Arial"/>
                <a:sym typeface="Arial"/>
              </a:rPr>
              <a:t>de Jonge, A., De Vries, R. and Declercq, E. (2022) 'Where the Ockenden review goes wrong. Let us keep calm and follow the evidence', BJOG, 130(1), pp. 11 to 14.</a:t>
            </a:r>
          </a:p>
          <a:p>
            <a:pPr algn="just" marL="431799" indent="-215899" lvl="1">
              <a:lnSpc>
                <a:spcPts val="2543"/>
              </a:lnSpc>
              <a:buFont typeface="Arial"/>
              <a:buChar char="•"/>
            </a:pPr>
            <a:r>
              <a:rPr lang="en-US" sz="1999">
                <a:solidFill>
                  <a:srgbClr val="22242A"/>
                </a:solidFill>
                <a:latin typeface="Arial"/>
                <a:ea typeface="Arial"/>
                <a:cs typeface="Arial"/>
                <a:sym typeface="Arial"/>
              </a:rPr>
              <a:t>De Rosis, S. et al. (2024) 'Performance measurement and user centeredness in the healthcare sector. Opening the black box adapting the framework of Donabedian', International Journal of Health Planning and Management.</a:t>
            </a:r>
          </a:p>
          <a:p>
            <a:pPr algn="just" marL="431799" indent="-215899" lvl="1">
              <a:lnSpc>
                <a:spcPts val="2543"/>
              </a:lnSpc>
              <a:buFont typeface="Arial"/>
              <a:buChar char="•"/>
            </a:pPr>
            <a:r>
              <a:rPr lang="en-US" sz="1999">
                <a:solidFill>
                  <a:srgbClr val="22242A"/>
                </a:solidFill>
                <a:latin typeface="Arial"/>
                <a:ea typeface="Arial"/>
                <a:cs typeface="Arial"/>
                <a:sym typeface="Arial"/>
              </a:rPr>
              <a:t>Donabedian, A. (1966, reprinted 2005) 'Evaluating the quality of medical care', Milbank Quarterly, 83(4), pp. 691 to 729.</a:t>
            </a:r>
          </a:p>
          <a:p>
            <a:pPr algn="just" marL="431799" indent="-215899" lvl="1">
              <a:lnSpc>
                <a:spcPts val="2543"/>
              </a:lnSpc>
              <a:buFont typeface="Arial"/>
              <a:buChar char="•"/>
            </a:pPr>
            <a:r>
              <a:rPr lang="en-US" sz="1999">
                <a:solidFill>
                  <a:srgbClr val="22242A"/>
                </a:solidFill>
                <a:latin typeface="Arial"/>
                <a:ea typeface="Arial"/>
                <a:cs typeface="Arial"/>
                <a:sym typeface="Arial"/>
              </a:rPr>
              <a:t>Ishikawa, K. (1976) Guide to Quality Control. Tokyo. Asian Productivity Organization.</a:t>
            </a:r>
          </a:p>
          <a:p>
            <a:pPr algn="just" marL="431799" indent="-215899" lvl="1">
              <a:lnSpc>
                <a:spcPts val="2543"/>
              </a:lnSpc>
              <a:buFont typeface="Arial"/>
              <a:buChar char="•"/>
            </a:pPr>
            <a:r>
              <a:rPr lang="en-US" sz="1999">
                <a:solidFill>
                  <a:srgbClr val="22242A"/>
                </a:solidFill>
                <a:latin typeface="Arial"/>
                <a:ea typeface="Arial"/>
                <a:cs typeface="Arial"/>
                <a:sym typeface="Arial"/>
              </a:rPr>
              <a:t>Nicolay, C.R. et al. (2012) 'Systematic review of the application of quality improvement methodologies from the manufacturing industry to surgical healthcare', British Journal of Surgery, 99(3), pp. 324 to 335.</a:t>
            </a:r>
          </a:p>
          <a:p>
            <a:pPr algn="just" marL="431799" indent="-215899" lvl="1">
              <a:lnSpc>
                <a:spcPts val="2543"/>
              </a:lnSpc>
              <a:buFont typeface="Arial"/>
              <a:buChar char="•"/>
            </a:pPr>
            <a:r>
              <a:rPr lang="en-US" sz="1999">
                <a:solidFill>
                  <a:srgbClr val="22242A"/>
                </a:solidFill>
                <a:latin typeface="Arial"/>
                <a:ea typeface="Arial"/>
                <a:cs typeface="Arial"/>
                <a:sym typeface="Arial"/>
              </a:rPr>
              <a:t>Ockenden, D. (2022) Findings, Conclusions and Essential Actions from the Independent Review of Maternity Services at The Shrewsbury and Telford Hospital NHS Trust. London. Crown Copyright.</a:t>
            </a:r>
          </a:p>
          <a:p>
            <a:pPr algn="just" marL="431799" indent="-215899" lvl="1">
              <a:lnSpc>
                <a:spcPts val="2543"/>
              </a:lnSpc>
              <a:buFont typeface="Arial"/>
              <a:buChar char="•"/>
            </a:pPr>
            <a:r>
              <a:rPr lang="en-US" sz="1999">
                <a:solidFill>
                  <a:srgbClr val="22242A"/>
                </a:solidFill>
                <a:latin typeface="Arial"/>
                <a:ea typeface="Arial"/>
                <a:cs typeface="Arial"/>
                <a:sym typeface="Arial"/>
              </a:rPr>
              <a:t>Patient Safety Learning (2022) Initial response to the publication of the Ockenden Review.</a:t>
            </a:r>
          </a:p>
          <a:p>
            <a:pPr algn="just" marL="431799" indent="-215899" lvl="1">
              <a:lnSpc>
                <a:spcPts val="2543"/>
              </a:lnSpc>
              <a:buFont typeface="Arial"/>
              <a:buChar char="•"/>
            </a:pPr>
            <a:r>
              <a:rPr lang="en-US" sz="1999">
                <a:solidFill>
                  <a:srgbClr val="22242A"/>
                </a:solidFill>
                <a:latin typeface="Arial"/>
                <a:ea typeface="Arial"/>
                <a:cs typeface="Arial"/>
                <a:sym typeface="Arial"/>
              </a:rPr>
              <a:t>Plachouri, K. et al. (2025) 'An exploration of midwives’ perceptions of the Ockenden review. A qualitative study', Midwifery.</a:t>
            </a:r>
          </a:p>
          <a:p>
            <a:pPr algn="just" marL="431799" indent="-215899" lvl="1">
              <a:lnSpc>
                <a:spcPts val="2543"/>
              </a:lnSpc>
              <a:buFont typeface="Arial"/>
              <a:buChar char="•"/>
            </a:pPr>
            <a:r>
              <a:rPr lang="en-US" sz="1999">
                <a:solidFill>
                  <a:srgbClr val="22242A"/>
                </a:solidFill>
                <a:latin typeface="Arial"/>
                <a:ea typeface="Arial"/>
                <a:cs typeface="Arial"/>
                <a:sym typeface="Arial"/>
              </a:rPr>
              <a:t>Reason, J. (2000) 'Human error. Models and management', BMJ, 320(7237), pp. 768 to 770.</a:t>
            </a:r>
          </a:p>
          <a:p>
            <a:pPr algn="just" marL="431799" indent="-215899" lvl="1">
              <a:lnSpc>
                <a:spcPts val="2543"/>
              </a:lnSpc>
              <a:buFont typeface="Arial"/>
              <a:buChar char="•"/>
            </a:pPr>
            <a:r>
              <a:rPr lang="en-US" sz="1999">
                <a:solidFill>
                  <a:srgbClr val="22242A"/>
                </a:solidFill>
                <a:latin typeface="Arial"/>
                <a:ea typeface="Arial"/>
                <a:cs typeface="Arial"/>
                <a:sym typeface="Arial"/>
              </a:rPr>
              <a:t>Shrewsbury and Telford Hospital NHS Trust (2022) Annual Report 2021 to 2022.</a:t>
            </a:r>
          </a:p>
          <a:p>
            <a:pPr algn="just" marL="431799" indent="-215899" lvl="1">
              <a:lnSpc>
                <a:spcPts val="2545"/>
              </a:lnSpc>
              <a:buFont typeface="Arial"/>
              <a:buChar char="•"/>
            </a:pPr>
            <a:r>
              <a:rPr lang="en-US" sz="1999">
                <a:solidFill>
                  <a:srgbClr val="22242A"/>
                </a:solidFill>
                <a:latin typeface="Arial"/>
                <a:ea typeface="Arial"/>
                <a:cs typeface="Arial"/>
                <a:sym typeface="Arial"/>
              </a:rPr>
              <a:t>Wiegmann, D.A., Wood, L.J., Cohen, T.N. and Shappell, S.A. (2022) 'Understanding the Swiss Cheese Model and its application to patient safety', Journal of Patient Safety, 18(2), pp. 119 to 123.</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DAHP6OtSi0U</dc:identifier>
  <dcterms:modified xsi:type="dcterms:W3CDTF">2011-08-01T06:04:30Z</dcterms:modified>
  <cp:revision>1</cp:revision>
  <dc:title>MD Shamim Osman</dc:title>
</cp:coreProperties>
</file>