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94" autoAdjust="0"/>
    <p:restoredTop sz="94660"/>
  </p:normalViewPr>
  <p:slideViewPr>
    <p:cSldViewPr>
      <p:cViewPr varScale="1">
        <p:scale>
          <a:sx n="66" d="100"/>
          <a:sy n="66" d="100"/>
        </p:scale>
        <p:origin x="-1518"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561F855-02CB-4542-8F9B-E20CAA4C0409}" type="datetimeFigureOut">
              <a:rPr lang="en-US" smtClean="0"/>
              <a:pPr/>
              <a:t>12/3/2020</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7C6E77C-90C7-43C4-B8EA-3E2939E51F62}" type="slidenum">
              <a:rPr lang="en-IN" smtClean="0"/>
              <a:pPr/>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1" kern="1200" dirty="0">
                <a:solidFill>
                  <a:schemeClr val="tx1"/>
                </a:solidFill>
                <a:latin typeface="+mn-lt"/>
                <a:ea typeface="+mn-ea"/>
                <a:cs typeface="+mn-cs"/>
              </a:rPr>
              <a:t>Introduction</a:t>
            </a:r>
          </a:p>
          <a:p>
            <a:r>
              <a:rPr lang="en-IN" sz="1200" kern="1200" dirty="0">
                <a:solidFill>
                  <a:schemeClr val="tx1"/>
                </a:solidFill>
                <a:latin typeface="+mn-lt"/>
                <a:ea typeface="+mn-ea"/>
                <a:cs typeface="+mn-cs"/>
              </a:rPr>
              <a:t>Academic and employability skill termed as a major pillar in the accumulation of knowledge along with the development in the career path. The presence of the alignment with academic learning in respect to the execution of knowledge in the professional ground aids in increment in the working satire of the employees. Therefore, in respect to this study, this project will provide the information regarding the application of knowledge in respect to the academic skills like academic writing, cultural awareness, and physiological knowledge of children. Furthermore, this study will provide the information regarding the employability required in accumulation of job in nursing arena. Thus, it will provide the information regarding skill sets like time management skills, communication skill, adaptability, creative thinking are few of the skill sets for better accumulation of job.</a:t>
            </a:r>
          </a:p>
          <a:p>
            <a:r>
              <a:rPr lang="en-IN" sz="1200" kern="1200" dirty="0">
                <a:solidFill>
                  <a:schemeClr val="tx1"/>
                </a:solidFill>
                <a:latin typeface="+mn-lt"/>
                <a:ea typeface="+mn-ea"/>
                <a:cs typeface="+mn-cs"/>
              </a:rPr>
              <a:t>In reference to this study, this project will share the information regarding the accumulation of knowledge in the area of nursing for execution of job role as paediatrician. In addition, the study will share the information regarding the amalgamation of both academic skill along with professional skill for ingenious productivity. </a:t>
            </a:r>
          </a:p>
          <a:p>
            <a:endParaRPr lang="en-IN" dirty="0"/>
          </a:p>
        </p:txBody>
      </p:sp>
      <p:sp>
        <p:nvSpPr>
          <p:cNvPr id="4" name="Slide Number Placeholder 3"/>
          <p:cNvSpPr>
            <a:spLocks noGrp="1"/>
          </p:cNvSpPr>
          <p:nvPr>
            <p:ph type="sldNum" sz="quarter" idx="10"/>
          </p:nvPr>
        </p:nvSpPr>
        <p:spPr/>
        <p:txBody>
          <a:bodyPr/>
          <a:lstStyle/>
          <a:p>
            <a:fld id="{37C6E77C-90C7-43C4-B8EA-3E2939E51F62}" type="slidenum">
              <a:rPr lang="en-IN" smtClean="0"/>
              <a:pPr/>
              <a:t>3</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1" kern="1200" dirty="0">
                <a:solidFill>
                  <a:schemeClr val="tx1"/>
                </a:solidFill>
                <a:latin typeface="+mn-lt"/>
                <a:ea typeface="+mn-ea"/>
                <a:cs typeface="+mn-cs"/>
              </a:rPr>
              <a:t>Academic writing skill</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Academic writing can be defined as production of art of work that reflects the clear, concise and focused as well as structure that executes the better understanding for the reader. Therefore, in respect to the utilisation of the information, academic writing aids in enunciates about selection of the words that captivates the reader. In respect to its importance, in the field of nursing, it promotes the better understanding of the children issues as well as requirement. As stated by </a:t>
            </a:r>
            <a:r>
              <a:rPr lang="en-IN" sz="1200" kern="1200" dirty="0" err="1">
                <a:solidFill>
                  <a:schemeClr val="tx1"/>
                </a:solidFill>
                <a:latin typeface="+mn-lt"/>
                <a:ea typeface="+mn-ea"/>
                <a:cs typeface="+mn-cs"/>
              </a:rPr>
              <a:t>Nayak</a:t>
            </a:r>
            <a:r>
              <a:rPr lang="en-IN" sz="1200" kern="1200" dirty="0">
                <a:solidFill>
                  <a:schemeClr val="tx1"/>
                </a:solidFill>
                <a:latin typeface="+mn-lt"/>
                <a:ea typeface="+mn-ea"/>
                <a:cs typeface="+mn-cs"/>
              </a:rPr>
              <a:t> (2019), the acceleration of the knowledge in the writing helps the nurse to get prepared to face any unanticipated situation. Furthermore, the presence of academic writing provides supports in development of better communication and provision of better lifestyle to the paediatric patient. In addition, in respect to the nursing career, academic writing, it indulges the individual to assimilate in critical thinking that helps in creation of better solution to any issues. Therefore, in respect to the success, the presence of this skill set helps in accumulation of success in the career of an individual.</a:t>
            </a:r>
          </a:p>
          <a:p>
            <a:r>
              <a:rPr lang="en-IN" sz="1200" kern="1200" dirty="0">
                <a:solidFill>
                  <a:schemeClr val="tx1"/>
                </a:solidFill>
                <a:latin typeface="+mn-lt"/>
                <a:ea typeface="+mn-ea"/>
                <a:cs typeface="+mn-cs"/>
              </a:rPr>
              <a:t>In respect to my personal opinion and strength, This skill set serves as my major drawback. Therefore, the application of measurements like assimilation of information, increment in vocabulary can help me to increase my flaws.</a:t>
            </a:r>
          </a:p>
          <a:p>
            <a:endParaRPr lang="en-IN" dirty="0"/>
          </a:p>
        </p:txBody>
      </p:sp>
      <p:sp>
        <p:nvSpPr>
          <p:cNvPr id="4" name="Slide Number Placeholder 3"/>
          <p:cNvSpPr>
            <a:spLocks noGrp="1"/>
          </p:cNvSpPr>
          <p:nvPr>
            <p:ph type="sldNum" sz="quarter" idx="10"/>
          </p:nvPr>
        </p:nvSpPr>
        <p:spPr/>
        <p:txBody>
          <a:bodyPr/>
          <a:lstStyle/>
          <a:p>
            <a:fld id="{37C6E77C-90C7-43C4-B8EA-3E2939E51F62}" type="slidenum">
              <a:rPr lang="en-IN" smtClean="0"/>
              <a:pPr/>
              <a:t>4</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1" kern="1200" dirty="0">
                <a:solidFill>
                  <a:schemeClr val="tx1"/>
                </a:solidFill>
                <a:latin typeface="+mn-lt"/>
                <a:ea typeface="+mn-ea"/>
                <a:cs typeface="+mn-cs"/>
              </a:rPr>
              <a:t>Cultural awareness</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The accession of the nursing job demands understanding of the different cultural aspect that helps in accumulation of job in better manner. Therefore, in respect to the educational scenario, the presence and accession of learning of the different culture helps in creation of knowledge hailing from different cultural and social background. Therefore, as per the job structure, the increment of the information helps in addressing the nursing job. In addition, the prime importance of cultural awareness serves as prime tool to address execution of satisfaction to the patient (</a:t>
            </a:r>
            <a:r>
              <a:rPr lang="en-IN" sz="1200" kern="1200" dirty="0" err="1">
                <a:solidFill>
                  <a:schemeClr val="tx1"/>
                </a:solidFill>
                <a:latin typeface="+mn-lt"/>
                <a:ea typeface="+mn-ea"/>
                <a:cs typeface="+mn-cs"/>
              </a:rPr>
              <a:t>Hultsjö</a:t>
            </a:r>
            <a:r>
              <a:rPr lang="en-IN" sz="1200" kern="1200" dirty="0">
                <a:solidFill>
                  <a:schemeClr val="tx1"/>
                </a:solidFill>
                <a:latin typeface="+mn-lt"/>
                <a:ea typeface="+mn-ea"/>
                <a:cs typeface="+mn-cs"/>
              </a:rPr>
              <a:t> </a:t>
            </a:r>
            <a:r>
              <a:rPr lang="en-IN" sz="1200" i="1" kern="1200" dirty="0">
                <a:solidFill>
                  <a:schemeClr val="tx1"/>
                </a:solidFill>
                <a:latin typeface="+mn-lt"/>
                <a:ea typeface="+mn-ea"/>
                <a:cs typeface="+mn-cs"/>
              </a:rPr>
              <a:t>et al.,</a:t>
            </a:r>
            <a:r>
              <a:rPr lang="en-IN" sz="1200" kern="1200" dirty="0">
                <a:solidFill>
                  <a:schemeClr val="tx1"/>
                </a:solidFill>
                <a:latin typeface="+mn-lt"/>
                <a:ea typeface="+mn-ea"/>
                <a:cs typeface="+mn-cs"/>
              </a:rPr>
              <a:t> 2019). In respect to the prior mentioned profession, it can be stated to the fact that the presence of the cultural competences and respected knowledge helps in provision of best medical service to the children. Thus, the major role of importance of cultural awareness provides and develops relationship and understanding between patient and nurse. </a:t>
            </a:r>
          </a:p>
          <a:p>
            <a:endParaRPr lang="en-IN" dirty="0"/>
          </a:p>
        </p:txBody>
      </p:sp>
      <p:sp>
        <p:nvSpPr>
          <p:cNvPr id="4" name="Slide Number Placeholder 3"/>
          <p:cNvSpPr>
            <a:spLocks noGrp="1"/>
          </p:cNvSpPr>
          <p:nvPr>
            <p:ph type="sldNum" sz="quarter" idx="10"/>
          </p:nvPr>
        </p:nvSpPr>
        <p:spPr/>
        <p:txBody>
          <a:bodyPr/>
          <a:lstStyle/>
          <a:p>
            <a:fld id="{37C6E77C-90C7-43C4-B8EA-3E2939E51F62}" type="slidenum">
              <a:rPr lang="en-IN" smtClean="0"/>
              <a:pPr/>
              <a:t>5</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1" kern="1200" dirty="0">
                <a:solidFill>
                  <a:schemeClr val="tx1"/>
                </a:solidFill>
                <a:latin typeface="+mn-lt"/>
                <a:ea typeface="+mn-ea"/>
                <a:cs typeface="+mn-cs"/>
              </a:rPr>
              <a:t>Physiological knowledge</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The understanding of human physiology and psychology plays a pivotal role in the medical field. Therefore, in respect to nursing, the application of the above-mentioned skill set helps to understanding the present health condition of the children. Furthermore, it provides the necessary assistance to the nurse to take of the necessary decision as per the physiological condition of the paediatric patient. Therefore, in respect to the academic skill set, the adherence to the information and knowledge provides the necessary help in future prospectus. Furthermore, the accumulation of the knowledge regarding the symptoms and signs of illness helps in assimilation of knowledge for the nurse. Therefore, the presence of strong knowledge about the children health conditions, symptoms and diseases aids in creation of better commencement of the job. </a:t>
            </a:r>
          </a:p>
          <a:p>
            <a:endParaRPr lang="en-IN" dirty="0"/>
          </a:p>
        </p:txBody>
      </p:sp>
      <p:sp>
        <p:nvSpPr>
          <p:cNvPr id="4" name="Slide Number Placeholder 3"/>
          <p:cNvSpPr>
            <a:spLocks noGrp="1"/>
          </p:cNvSpPr>
          <p:nvPr>
            <p:ph type="sldNum" sz="quarter" idx="10"/>
          </p:nvPr>
        </p:nvSpPr>
        <p:spPr/>
        <p:txBody>
          <a:bodyPr/>
          <a:lstStyle/>
          <a:p>
            <a:fld id="{37C6E77C-90C7-43C4-B8EA-3E2939E51F62}" type="slidenum">
              <a:rPr lang="en-IN" smtClean="0"/>
              <a:pPr/>
              <a:t>6</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1" kern="1200" dirty="0">
                <a:solidFill>
                  <a:schemeClr val="tx1"/>
                </a:solidFill>
                <a:latin typeface="+mn-lt"/>
                <a:ea typeface="+mn-ea"/>
                <a:cs typeface="+mn-cs"/>
              </a:rPr>
              <a:t>Time management skill</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Time management skill can be defined as the utilisation of the time in proper manner that promotes commencement of job in given time. Furthermore, it helps in distribution of the job as per the need as well as requirement. Therefore, in respect to nursing, the human physiological condition aids in formulation of better medical condition of the paediatric patient.  In addition, the accession of the time management acts as a catalysing agent in respect to survive and accelerate better job condition in day-to-day activity (</a:t>
            </a:r>
            <a:r>
              <a:rPr lang="en-IN" sz="1200" kern="1200" dirty="0" err="1">
                <a:solidFill>
                  <a:schemeClr val="tx1"/>
                </a:solidFill>
                <a:latin typeface="+mn-lt"/>
                <a:ea typeface="+mn-ea"/>
                <a:cs typeface="+mn-cs"/>
              </a:rPr>
              <a:t>Gomathi</a:t>
            </a:r>
            <a:r>
              <a:rPr lang="en-IN" sz="1200" kern="1200" dirty="0">
                <a:solidFill>
                  <a:schemeClr val="tx1"/>
                </a:solidFill>
                <a:latin typeface="+mn-lt"/>
                <a:ea typeface="+mn-ea"/>
                <a:cs typeface="+mn-cs"/>
              </a:rPr>
              <a:t> </a:t>
            </a:r>
            <a:r>
              <a:rPr lang="en-IN" sz="1200" i="1" kern="1200" dirty="0">
                <a:solidFill>
                  <a:schemeClr val="tx1"/>
                </a:solidFill>
                <a:latin typeface="+mn-lt"/>
                <a:ea typeface="+mn-ea"/>
                <a:cs typeface="+mn-cs"/>
              </a:rPr>
              <a:t>et al.,</a:t>
            </a:r>
            <a:r>
              <a:rPr lang="en-IN" sz="1200" kern="1200" dirty="0">
                <a:solidFill>
                  <a:schemeClr val="tx1"/>
                </a:solidFill>
                <a:latin typeface="+mn-lt"/>
                <a:ea typeface="+mn-ea"/>
                <a:cs typeface="+mn-cs"/>
              </a:rPr>
              <a:t> 2017).  However, in respect to nursing, the application of time management helps in accomplishment of the project and the allocated job. Therefore, in respect to tool, the utilisation of trackers, taking notes and distribution of job helps in formulation of better job. In respect to the patient, the implication of the time management skill helps in deliberation of better productivity along with increment in satisfaction. In respect to the working satire, the utilisation of the prior mentioned skill set promotes and accesses the more work and better provision of care for the children. Lastly, in respect to the maintenance of the balance, the usage of the time management skill helps in generate balance between the personal as well as professional life. </a:t>
            </a:r>
          </a:p>
          <a:p>
            <a:r>
              <a:rPr lang="en-IN" sz="1200" kern="1200" dirty="0">
                <a:solidFill>
                  <a:schemeClr val="tx1"/>
                </a:solidFill>
                <a:latin typeface="+mn-lt"/>
                <a:ea typeface="+mn-ea"/>
                <a:cs typeface="+mn-cs"/>
              </a:rPr>
              <a:t>However, in respect to my personal  opinion and my skill set, I cater flaws in implication of diversification of time in respect to work as well as veracity. Therefore, the understanding of the proper time management skill and division of work can help me in creation of better mitigating my patients and their requirements.</a:t>
            </a:r>
          </a:p>
          <a:p>
            <a:endParaRPr lang="en-IN" dirty="0"/>
          </a:p>
        </p:txBody>
      </p:sp>
      <p:sp>
        <p:nvSpPr>
          <p:cNvPr id="4" name="Slide Number Placeholder 3"/>
          <p:cNvSpPr>
            <a:spLocks noGrp="1"/>
          </p:cNvSpPr>
          <p:nvPr>
            <p:ph type="sldNum" sz="quarter" idx="10"/>
          </p:nvPr>
        </p:nvSpPr>
        <p:spPr/>
        <p:txBody>
          <a:bodyPr/>
          <a:lstStyle/>
          <a:p>
            <a:fld id="{37C6E77C-90C7-43C4-B8EA-3E2939E51F62}" type="slidenum">
              <a:rPr lang="en-IN" smtClean="0"/>
              <a:pPr/>
              <a:t>7</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1" kern="1200" dirty="0">
                <a:solidFill>
                  <a:schemeClr val="tx1"/>
                </a:solidFill>
                <a:latin typeface="+mn-lt"/>
                <a:ea typeface="+mn-ea"/>
                <a:cs typeface="+mn-cs"/>
              </a:rPr>
              <a:t>Communication skill</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In respect to the communication, as mentioned above, the presence of the communication skill in both written as well as verbal communication helps in accomplishment of better job. Therefore, in respect to the communication, in nursing genre for children sectors aids in provision of better taking special care for the children. Firstly, the provision of the communication helps in narration of ingenious as well as individualised service to the paediatric patient. Therefore, it aids in understanding the challenges as well as helps in proliferation of the concern related to verbal communication with the child. Thus, it introduces feeling of safety, love and care. Therefore, it helps in establishment of cordial bond between the nurse and the child. In addition, the practicing of active communication results in understanding the psychology of the children. This helps in induction of necessary measurement that promotes better physiological condition for the paediatric patients. As stated by Kim and Han (2016), helps in addressing the issues along with better problem-solving skill. </a:t>
            </a:r>
          </a:p>
          <a:p>
            <a:endParaRPr lang="en-IN" dirty="0"/>
          </a:p>
        </p:txBody>
      </p:sp>
      <p:sp>
        <p:nvSpPr>
          <p:cNvPr id="4" name="Slide Number Placeholder 3"/>
          <p:cNvSpPr>
            <a:spLocks noGrp="1"/>
          </p:cNvSpPr>
          <p:nvPr>
            <p:ph type="sldNum" sz="quarter" idx="10"/>
          </p:nvPr>
        </p:nvSpPr>
        <p:spPr/>
        <p:txBody>
          <a:bodyPr/>
          <a:lstStyle/>
          <a:p>
            <a:fld id="{37C6E77C-90C7-43C4-B8EA-3E2939E51F62}" type="slidenum">
              <a:rPr lang="en-IN" smtClean="0"/>
              <a:pPr/>
              <a:t>8</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1" kern="1200" dirty="0">
                <a:solidFill>
                  <a:schemeClr val="tx1"/>
                </a:solidFill>
                <a:latin typeface="+mn-lt"/>
                <a:ea typeface="+mn-ea"/>
                <a:cs typeface="+mn-cs"/>
              </a:rPr>
              <a:t>Creative skill</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In respect to the creative skill, the application the creative and critical thinking helps to find solution and inclusion of innovative ways to address any serious medical condition. Furthermore, in respect to nursing, the utilisation of the creative skill in nursing escalates the innovative solution to the critical child related cases. For example, the usage of the creative skill helps to intricate to boost the moral value that promotes better cooperation from the patient side. In addition, according to the topic as the study revolves around the nursing, therefore, the accession of creative skill helps in introduction of moderation among the better health condition for the child. In respect to formation of trust and bonding,  the presence of creative skill addresses in captivation of child’s attention and provides necessary assistance for fast recovery. </a:t>
            </a:r>
          </a:p>
          <a:p>
            <a:endParaRPr lang="en-IN" dirty="0"/>
          </a:p>
        </p:txBody>
      </p:sp>
      <p:sp>
        <p:nvSpPr>
          <p:cNvPr id="4" name="Slide Number Placeholder 3"/>
          <p:cNvSpPr>
            <a:spLocks noGrp="1"/>
          </p:cNvSpPr>
          <p:nvPr>
            <p:ph type="sldNum" sz="quarter" idx="10"/>
          </p:nvPr>
        </p:nvSpPr>
        <p:spPr/>
        <p:txBody>
          <a:bodyPr/>
          <a:lstStyle/>
          <a:p>
            <a:fld id="{37C6E77C-90C7-43C4-B8EA-3E2939E51F62}" type="slidenum">
              <a:rPr lang="en-IN" smtClean="0"/>
              <a:pPr/>
              <a:t>9</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IN" sz="1200" b="1" kern="1200" dirty="0">
                <a:solidFill>
                  <a:schemeClr val="tx1"/>
                </a:solidFill>
                <a:latin typeface="+mn-lt"/>
                <a:ea typeface="+mn-ea"/>
                <a:cs typeface="+mn-cs"/>
              </a:rPr>
              <a:t>SWOT analysis</a:t>
            </a:r>
            <a:endParaRPr lang="en-IN" sz="1200" kern="1200" dirty="0">
              <a:solidFill>
                <a:schemeClr val="tx1"/>
              </a:solidFill>
              <a:latin typeface="+mn-lt"/>
              <a:ea typeface="+mn-ea"/>
              <a:cs typeface="+mn-cs"/>
            </a:endParaRPr>
          </a:p>
          <a:p>
            <a:r>
              <a:rPr lang="en-IN" sz="1200" b="1" kern="1200" dirty="0">
                <a:solidFill>
                  <a:schemeClr val="tx1"/>
                </a:solidFill>
                <a:latin typeface="+mn-lt"/>
                <a:ea typeface="+mn-ea"/>
                <a:cs typeface="+mn-cs"/>
              </a:rPr>
              <a:t>Strength</a:t>
            </a:r>
            <a:endParaRPr lang="en-IN" sz="1200" kern="1200" dirty="0">
              <a:solidFill>
                <a:schemeClr val="tx1"/>
              </a:solidFill>
              <a:latin typeface="+mn-lt"/>
              <a:ea typeface="+mn-ea"/>
              <a:cs typeface="+mn-cs"/>
            </a:endParaRPr>
          </a:p>
          <a:p>
            <a:r>
              <a:rPr lang="en-IN" sz="1200" b="1" kern="1200" dirty="0">
                <a:solidFill>
                  <a:schemeClr val="tx1"/>
                </a:solidFill>
                <a:latin typeface="+mn-lt"/>
                <a:ea typeface="+mn-ea"/>
                <a:cs typeface="+mn-cs"/>
              </a:rPr>
              <a:t>Weakness</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In respect to my strength, I believe about my confidence in creative skill in the prior mentioned job </a:t>
            </a:r>
          </a:p>
          <a:p>
            <a:r>
              <a:rPr lang="en-IN" sz="1200" kern="1200" dirty="0">
                <a:solidFill>
                  <a:schemeClr val="tx1"/>
                </a:solidFill>
                <a:latin typeface="+mn-lt"/>
                <a:ea typeface="+mn-ea"/>
                <a:cs typeface="+mn-cs"/>
              </a:rPr>
              <a:t>In addition, in respect to the educational satire, I have gained immense amount of knowledge in the area physiological condition.</a:t>
            </a:r>
          </a:p>
          <a:p>
            <a:r>
              <a:rPr lang="en-IN" sz="1200" kern="1200" dirty="0">
                <a:solidFill>
                  <a:schemeClr val="tx1"/>
                </a:solidFill>
                <a:latin typeface="+mn-lt"/>
                <a:ea typeface="+mn-ea"/>
                <a:cs typeface="+mn-cs"/>
              </a:rPr>
              <a:t>Furthermore, speaking about my strength, I cater confidence in adherence to the cultural awareness and its respective knowledge in the respective area.</a:t>
            </a:r>
          </a:p>
          <a:p>
            <a:r>
              <a:rPr lang="en-IN" sz="1200" kern="1200" dirty="0">
                <a:solidFill>
                  <a:schemeClr val="tx1"/>
                </a:solidFill>
                <a:latin typeface="+mn-lt"/>
                <a:ea typeface="+mn-ea"/>
                <a:cs typeface="+mn-cs"/>
              </a:rPr>
              <a:t>In context to my drawback, I fail to adjust time and diversified time in respect to the importance of job in nursing satire.</a:t>
            </a:r>
          </a:p>
          <a:p>
            <a:r>
              <a:rPr lang="en-IN" sz="1200" kern="1200" dirty="0">
                <a:solidFill>
                  <a:schemeClr val="tx1"/>
                </a:solidFill>
                <a:latin typeface="+mn-lt"/>
                <a:ea typeface="+mn-ea"/>
                <a:cs typeface="+mn-cs"/>
              </a:rPr>
              <a:t>On the other hand, I feel under confident in the field of communication in respect to patient.</a:t>
            </a:r>
          </a:p>
          <a:p>
            <a:r>
              <a:rPr lang="en-IN" sz="1200" kern="1200" dirty="0">
                <a:solidFill>
                  <a:schemeClr val="tx1"/>
                </a:solidFill>
                <a:latin typeface="+mn-lt"/>
                <a:ea typeface="+mn-ea"/>
                <a:cs typeface="+mn-cs"/>
              </a:rPr>
              <a:t>Moreover, in the area of academic writing, likewise, in communication,  this skill set defines about my drawback.</a:t>
            </a:r>
          </a:p>
          <a:p>
            <a:r>
              <a:rPr lang="en-IN" sz="1200" b="1" kern="1200" dirty="0">
                <a:solidFill>
                  <a:schemeClr val="tx1"/>
                </a:solidFill>
                <a:latin typeface="+mn-lt"/>
                <a:ea typeface="+mn-ea"/>
                <a:cs typeface="+mn-cs"/>
              </a:rPr>
              <a:t>Opportunities</a:t>
            </a:r>
            <a:endParaRPr lang="en-IN" sz="1200" kern="1200" dirty="0">
              <a:solidFill>
                <a:schemeClr val="tx1"/>
              </a:solidFill>
              <a:latin typeface="+mn-lt"/>
              <a:ea typeface="+mn-ea"/>
              <a:cs typeface="+mn-cs"/>
            </a:endParaRPr>
          </a:p>
          <a:p>
            <a:r>
              <a:rPr lang="en-IN" sz="1200" b="1" kern="1200" dirty="0">
                <a:solidFill>
                  <a:schemeClr val="tx1"/>
                </a:solidFill>
                <a:latin typeface="+mn-lt"/>
                <a:ea typeface="+mn-ea"/>
                <a:cs typeface="+mn-cs"/>
              </a:rPr>
              <a:t>Threat</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In respect to the opportunity, I can improve my time management skill by execution of diversification of the job as per the need and requirement.</a:t>
            </a:r>
          </a:p>
          <a:p>
            <a:r>
              <a:rPr lang="en-IN" sz="1200" kern="1200" dirty="0">
                <a:solidFill>
                  <a:schemeClr val="tx1"/>
                </a:solidFill>
                <a:latin typeface="+mn-lt"/>
                <a:ea typeface="+mn-ea"/>
                <a:cs typeface="+mn-cs"/>
              </a:rPr>
              <a:t>In addition, for communication both in verbal and academic writing, I can talk with my fellow colleagues in nursing field and patient in general topic. This can help me to enhance my communication skill. </a:t>
            </a:r>
          </a:p>
          <a:p>
            <a:r>
              <a:rPr lang="en-IN" sz="1200" kern="1200" dirty="0">
                <a:solidFill>
                  <a:schemeClr val="tx1"/>
                </a:solidFill>
                <a:latin typeface="+mn-lt"/>
                <a:ea typeface="+mn-ea"/>
                <a:cs typeface="+mn-cs"/>
              </a:rPr>
              <a:t>In addition, I can also indulge myself in reading fiction novels and writing on creative topic for improvement of academic writing skill. </a:t>
            </a:r>
          </a:p>
          <a:p>
            <a:r>
              <a:rPr lang="en-IN" sz="1200" kern="1200" dirty="0">
                <a:solidFill>
                  <a:schemeClr val="tx1"/>
                </a:solidFill>
                <a:latin typeface="+mn-lt"/>
                <a:ea typeface="+mn-ea"/>
                <a:cs typeface="+mn-cs"/>
              </a:rPr>
              <a:t>In respect to threat, I feel intermediated from my fellow colleagues who access both communication skills along with multi-tasking skills like creative.</a:t>
            </a:r>
          </a:p>
          <a:p>
            <a:r>
              <a:rPr lang="en-IN" sz="1200" kern="1200" dirty="0">
                <a:solidFill>
                  <a:schemeClr val="tx1"/>
                </a:solidFill>
                <a:latin typeface="+mn-lt"/>
                <a:ea typeface="+mn-ea"/>
                <a:cs typeface="+mn-cs"/>
              </a:rPr>
              <a:t>Moreover, I feel scare from the people who gain experience in good writing and time management skill.</a:t>
            </a:r>
          </a:p>
          <a:p>
            <a:r>
              <a:rPr lang="en-IN" sz="1200" kern="1200" dirty="0">
                <a:solidFill>
                  <a:schemeClr val="tx1"/>
                </a:solidFill>
                <a:latin typeface="+mn-lt"/>
                <a:ea typeface="+mn-ea"/>
                <a:cs typeface="+mn-cs"/>
              </a:rPr>
              <a:t> </a:t>
            </a:r>
          </a:p>
          <a:p>
            <a:r>
              <a:rPr lang="en-IN" sz="1200" b="1" kern="1200" dirty="0">
                <a:solidFill>
                  <a:schemeClr val="tx1"/>
                </a:solidFill>
                <a:latin typeface="+mn-lt"/>
                <a:ea typeface="+mn-ea"/>
                <a:cs typeface="+mn-cs"/>
              </a:rPr>
              <a:t>Table 1 : SWOT analysis</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37C6E77C-90C7-43C4-B8EA-3E2939E51F62}" type="slidenum">
              <a:rPr lang="en-IN" smtClean="0"/>
              <a:pPr/>
              <a:t>10</a:t>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IN" sz="1200" b="1" kern="1200" dirty="0">
                <a:solidFill>
                  <a:schemeClr val="tx1"/>
                </a:solidFill>
                <a:latin typeface="+mn-lt"/>
                <a:ea typeface="+mn-ea"/>
                <a:cs typeface="+mn-cs"/>
              </a:rPr>
              <a:t>Professional Development Plan</a:t>
            </a:r>
            <a:endParaRPr lang="en-IN" sz="1200" kern="1200" dirty="0">
              <a:solidFill>
                <a:schemeClr val="tx1"/>
              </a:solidFill>
              <a:latin typeface="+mn-lt"/>
              <a:ea typeface="+mn-ea"/>
              <a:cs typeface="+mn-cs"/>
            </a:endParaRPr>
          </a:p>
          <a:p>
            <a:r>
              <a:rPr lang="en-IN" sz="1200" b="1" kern="1200" dirty="0">
                <a:solidFill>
                  <a:schemeClr val="tx1"/>
                </a:solidFill>
                <a:latin typeface="+mn-lt"/>
                <a:ea typeface="+mn-ea"/>
                <a:cs typeface="+mn-cs"/>
              </a:rPr>
              <a:t>Specific</a:t>
            </a:r>
            <a:endParaRPr lang="en-IN" sz="1200" kern="1200" dirty="0">
              <a:solidFill>
                <a:schemeClr val="tx1"/>
              </a:solidFill>
              <a:latin typeface="+mn-lt"/>
              <a:ea typeface="+mn-ea"/>
              <a:cs typeface="+mn-cs"/>
            </a:endParaRPr>
          </a:p>
          <a:p>
            <a:r>
              <a:rPr lang="en-IN" sz="1200" b="1" kern="1200" dirty="0">
                <a:solidFill>
                  <a:schemeClr val="tx1"/>
                </a:solidFill>
                <a:latin typeface="+mn-lt"/>
                <a:ea typeface="+mn-ea"/>
                <a:cs typeface="+mn-cs"/>
              </a:rPr>
              <a:t>Measurable</a:t>
            </a:r>
            <a:endParaRPr lang="en-IN" sz="1200" kern="1200" dirty="0">
              <a:solidFill>
                <a:schemeClr val="tx1"/>
              </a:solidFill>
              <a:latin typeface="+mn-lt"/>
              <a:ea typeface="+mn-ea"/>
              <a:cs typeface="+mn-cs"/>
            </a:endParaRPr>
          </a:p>
          <a:p>
            <a:r>
              <a:rPr lang="en-IN" sz="1200" b="1" kern="1200" dirty="0">
                <a:solidFill>
                  <a:schemeClr val="tx1"/>
                </a:solidFill>
                <a:latin typeface="+mn-lt"/>
                <a:ea typeface="+mn-ea"/>
                <a:cs typeface="+mn-cs"/>
              </a:rPr>
              <a:t>Attainable</a:t>
            </a:r>
            <a:endParaRPr lang="en-IN" sz="1200" kern="1200" dirty="0">
              <a:solidFill>
                <a:schemeClr val="tx1"/>
              </a:solidFill>
              <a:latin typeface="+mn-lt"/>
              <a:ea typeface="+mn-ea"/>
              <a:cs typeface="+mn-cs"/>
            </a:endParaRPr>
          </a:p>
          <a:p>
            <a:r>
              <a:rPr lang="en-IN" sz="1200" b="1" kern="1200" dirty="0">
                <a:solidFill>
                  <a:schemeClr val="tx1"/>
                </a:solidFill>
                <a:latin typeface="+mn-lt"/>
                <a:ea typeface="+mn-ea"/>
                <a:cs typeface="+mn-cs"/>
              </a:rPr>
              <a:t>Relevant</a:t>
            </a:r>
            <a:endParaRPr lang="en-IN" sz="1200" kern="1200" dirty="0">
              <a:solidFill>
                <a:schemeClr val="tx1"/>
              </a:solidFill>
              <a:latin typeface="+mn-lt"/>
              <a:ea typeface="+mn-ea"/>
              <a:cs typeface="+mn-cs"/>
            </a:endParaRPr>
          </a:p>
          <a:p>
            <a:r>
              <a:rPr lang="en-IN" sz="1200" b="1" kern="1200" dirty="0">
                <a:solidFill>
                  <a:schemeClr val="tx1"/>
                </a:solidFill>
                <a:latin typeface="+mn-lt"/>
                <a:ea typeface="+mn-ea"/>
                <a:cs typeface="+mn-cs"/>
              </a:rPr>
              <a:t>Time</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Communication skill</a:t>
            </a:r>
          </a:p>
          <a:p>
            <a:r>
              <a:rPr lang="en-IN" sz="1200" kern="1200" dirty="0">
                <a:solidFill>
                  <a:schemeClr val="tx1"/>
                </a:solidFill>
                <a:latin typeface="+mn-lt"/>
                <a:ea typeface="+mn-ea"/>
                <a:cs typeface="+mn-cs"/>
              </a:rPr>
              <a:t>I can measure my communication skill by maintenance of the improvement in physical condition as well as mental condition of the paediatric children.</a:t>
            </a:r>
          </a:p>
          <a:p>
            <a:r>
              <a:rPr lang="en-IN" sz="1200" kern="1200" dirty="0">
                <a:solidFill>
                  <a:schemeClr val="tx1"/>
                </a:solidFill>
                <a:latin typeface="+mn-lt"/>
                <a:ea typeface="+mn-ea"/>
                <a:cs typeface="+mn-cs"/>
              </a:rPr>
              <a:t>Furthermore, the establishment of the bond and communication provides prove for improvement in communication skill</a:t>
            </a:r>
          </a:p>
          <a:p>
            <a:r>
              <a:rPr lang="en-IN" sz="1200" kern="1200" dirty="0">
                <a:solidFill>
                  <a:schemeClr val="tx1"/>
                </a:solidFill>
                <a:latin typeface="+mn-lt"/>
                <a:ea typeface="+mn-ea"/>
                <a:cs typeface="+mn-cs"/>
              </a:rPr>
              <a:t>In respect to gain confidence, I can engage myself in conversation with my fellow colleagues along with the patients.</a:t>
            </a:r>
          </a:p>
          <a:p>
            <a:r>
              <a:rPr lang="en-IN" sz="1200" kern="1200" dirty="0">
                <a:solidFill>
                  <a:schemeClr val="tx1"/>
                </a:solidFill>
                <a:latin typeface="+mn-lt"/>
                <a:ea typeface="+mn-ea"/>
                <a:cs typeface="+mn-cs"/>
              </a:rPr>
              <a:t>This can helps me to understand the present physiological condition of the child. Thus, it can help me to take necessary steps as per the demand of the situation.</a:t>
            </a:r>
          </a:p>
          <a:p>
            <a:r>
              <a:rPr lang="en-IN" sz="1200" kern="1200" dirty="0">
                <a:solidFill>
                  <a:schemeClr val="tx1"/>
                </a:solidFill>
                <a:latin typeface="+mn-lt"/>
                <a:ea typeface="+mn-ea"/>
                <a:cs typeface="+mn-cs"/>
              </a:rPr>
              <a:t>1-3 month</a:t>
            </a:r>
          </a:p>
          <a:p>
            <a:r>
              <a:rPr lang="en-IN" sz="1200" kern="1200" dirty="0">
                <a:solidFill>
                  <a:schemeClr val="tx1"/>
                </a:solidFill>
                <a:latin typeface="+mn-lt"/>
                <a:ea typeface="+mn-ea"/>
                <a:cs typeface="+mn-cs"/>
              </a:rPr>
              <a:t>Academic skill</a:t>
            </a:r>
          </a:p>
          <a:p>
            <a:r>
              <a:rPr lang="en-IN" sz="1200" kern="1200" dirty="0">
                <a:solidFill>
                  <a:schemeClr val="tx1"/>
                </a:solidFill>
                <a:latin typeface="+mn-lt"/>
                <a:ea typeface="+mn-ea"/>
                <a:cs typeface="+mn-cs"/>
              </a:rPr>
              <a:t>My increment and success in the medical case by accumulation of email and written conversation are the major tool to gauge the success. </a:t>
            </a:r>
          </a:p>
          <a:p>
            <a:r>
              <a:rPr lang="en-IN" sz="1200" kern="1200" dirty="0">
                <a:solidFill>
                  <a:schemeClr val="tx1"/>
                </a:solidFill>
                <a:latin typeface="+mn-lt"/>
                <a:ea typeface="+mn-ea"/>
                <a:cs typeface="+mn-cs"/>
              </a:rPr>
              <a:t>By increment in vocabulary as well as increment in writing email and other written activities, I can improve my academic writing skill.</a:t>
            </a:r>
          </a:p>
          <a:p>
            <a:r>
              <a:rPr lang="en-IN" sz="1200" kern="1200" dirty="0">
                <a:solidFill>
                  <a:schemeClr val="tx1"/>
                </a:solidFill>
                <a:latin typeface="+mn-lt"/>
                <a:ea typeface="+mn-ea"/>
                <a:cs typeface="+mn-cs"/>
              </a:rPr>
              <a:t>This can help me to gain better working satire in establishment of communication with the guardian of the child.</a:t>
            </a:r>
          </a:p>
          <a:p>
            <a:r>
              <a:rPr lang="en-IN" sz="1200" kern="1200" dirty="0">
                <a:solidFill>
                  <a:schemeClr val="tx1"/>
                </a:solidFill>
                <a:latin typeface="+mn-lt"/>
                <a:ea typeface="+mn-ea"/>
                <a:cs typeface="+mn-cs"/>
              </a:rPr>
              <a:t>2-4 month</a:t>
            </a:r>
          </a:p>
          <a:p>
            <a:r>
              <a:rPr lang="en-IN" sz="1200" kern="1200" dirty="0">
                <a:solidFill>
                  <a:schemeClr val="tx1"/>
                </a:solidFill>
                <a:latin typeface="+mn-lt"/>
                <a:ea typeface="+mn-ea"/>
                <a:cs typeface="+mn-cs"/>
              </a:rPr>
              <a:t>Time management</a:t>
            </a:r>
          </a:p>
          <a:p>
            <a:r>
              <a:rPr lang="en-IN" sz="1200" kern="1200" dirty="0">
                <a:solidFill>
                  <a:schemeClr val="tx1"/>
                </a:solidFill>
                <a:latin typeface="+mn-lt"/>
                <a:ea typeface="+mn-ea"/>
                <a:cs typeface="+mn-cs"/>
              </a:rPr>
              <a:t>In respect to time management, the accession of tool like distribution of job as per the requirement helps in commencement of job.</a:t>
            </a:r>
          </a:p>
          <a:p>
            <a:r>
              <a:rPr lang="en-IN" sz="1200" kern="1200" dirty="0">
                <a:solidFill>
                  <a:schemeClr val="tx1"/>
                </a:solidFill>
                <a:latin typeface="+mn-lt"/>
                <a:ea typeface="+mn-ea"/>
                <a:cs typeface="+mn-cs"/>
              </a:rPr>
              <a:t>I can access to improve my time management skill by selection and accomplishment of job as per the demand.</a:t>
            </a:r>
          </a:p>
          <a:p>
            <a:r>
              <a:rPr lang="en-IN" sz="1200" kern="1200" dirty="0">
                <a:solidFill>
                  <a:schemeClr val="tx1"/>
                </a:solidFill>
                <a:latin typeface="+mn-lt"/>
                <a:ea typeface="+mn-ea"/>
                <a:cs typeface="+mn-cs"/>
              </a:rPr>
              <a:t>This will provide me to deliberate better job and help in creation of better balance.</a:t>
            </a:r>
          </a:p>
          <a:p>
            <a:r>
              <a:rPr lang="en-IN" sz="1200" kern="1200" dirty="0">
                <a:solidFill>
                  <a:schemeClr val="tx1"/>
                </a:solidFill>
                <a:latin typeface="+mn-lt"/>
                <a:ea typeface="+mn-ea"/>
                <a:cs typeface="+mn-cs"/>
              </a:rPr>
              <a:t>1-3 month</a:t>
            </a:r>
          </a:p>
          <a:p>
            <a:r>
              <a:rPr lang="en-IN" sz="1200" b="1" kern="1200" dirty="0">
                <a:solidFill>
                  <a:schemeClr val="tx1"/>
                </a:solidFill>
                <a:latin typeface="+mn-lt"/>
                <a:ea typeface="+mn-ea"/>
                <a:cs typeface="+mn-cs"/>
              </a:rPr>
              <a:t>Table 2 : PDP</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37C6E77C-90C7-43C4-B8EA-3E2939E51F62}" type="slidenum">
              <a:rPr lang="en-IN" smtClean="0"/>
              <a:pPr/>
              <a:t>11</a:t>
            </a:fld>
            <a:endParaRPr lang="en-I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1" kern="1200" dirty="0">
                <a:solidFill>
                  <a:schemeClr val="tx1"/>
                </a:solidFill>
                <a:latin typeface="+mn-lt"/>
                <a:ea typeface="+mn-ea"/>
                <a:cs typeface="+mn-cs"/>
              </a:rPr>
              <a:t>Conclusion</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Based on the above discussion, it can be concluded to the fact that, the acceleration of academic and employability skill helps in better accession of the job in the field of nursing. This study defines about the role of the skill set like academic writing, communication skill and its importance in execution of the medical job. Therefore, it can be stated to the fact that, the presence of active communication in both verbal and written format helps in execution of job by satisfying needs of patients. Furthermore, this assignment provides information about the employability skill set, followed by SWOT analysis along with professional development plan. </a:t>
            </a:r>
          </a:p>
          <a:p>
            <a:endParaRPr lang="en-IN" dirty="0"/>
          </a:p>
        </p:txBody>
      </p:sp>
      <p:sp>
        <p:nvSpPr>
          <p:cNvPr id="4" name="Slide Number Placeholder 3"/>
          <p:cNvSpPr>
            <a:spLocks noGrp="1"/>
          </p:cNvSpPr>
          <p:nvPr>
            <p:ph type="sldNum" sz="quarter" idx="10"/>
          </p:nvPr>
        </p:nvSpPr>
        <p:spPr/>
        <p:txBody>
          <a:bodyPr/>
          <a:lstStyle/>
          <a:p>
            <a:fld id="{37C6E77C-90C7-43C4-B8EA-3E2939E51F62}" type="slidenum">
              <a:rPr lang="en-IN" smtClean="0"/>
              <a:pPr/>
              <a:t>12</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1D8BD707-D9CF-40AE-B4C6-C98DA3205C09}" type="datetimeFigureOut">
              <a:rPr lang="en-US" smtClean="0"/>
              <a:pPr/>
              <a:t>12/3/2020</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12/3/2020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D8BD707-D9CF-40AE-B4C6-C98DA3205C09}" type="datetimeFigureOut">
              <a:rPr lang="en-US" smtClean="0"/>
              <a:pPr/>
              <a:t>12/3/2020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12/3/2020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1D8BD707-D9CF-40AE-B4C6-C98DA3205C09}" type="datetimeFigureOut">
              <a:rPr lang="en-US" smtClean="0"/>
              <a:pPr/>
              <a:t>12/3/2020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1D8BD707-D9CF-40AE-B4C6-C98DA3205C09}" type="datetimeFigureOut">
              <a:rPr lang="en-US" smtClean="0"/>
              <a:pPr/>
              <a:t>12/3/2020</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B6F15528-21DE-4FAA-801E-634DDDAF4B2B}"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e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1D8BD707-D9CF-40AE-B4C6-C98DA3205C09}" type="datetimeFigureOut">
              <a:rPr lang="en-US" smtClean="0"/>
              <a:pPr/>
              <a:t>12/3/2020</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2.xml" /><Relationship Id="rId1" Type="http://schemas.openxmlformats.org/officeDocument/2006/relationships/slideLayout" Target="../slideLayouts/slideLayout4.xml" /></Relationships>
</file>

<file path=ppt/slides/_rels/slide5.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3.xml" /><Relationship Id="rId1" Type="http://schemas.openxmlformats.org/officeDocument/2006/relationships/slideLayout" Target="../slideLayouts/slideLayout4.xml" /></Relationships>
</file>

<file path=ppt/slides/_rels/slide6.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4.xml" /><Relationship Id="rId1" Type="http://schemas.openxmlformats.org/officeDocument/2006/relationships/slideLayout" Target="../slideLayouts/slideLayout4.xml" /></Relationships>
</file>

<file path=ppt/slides/_rels/slide7.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5.xml" /><Relationship Id="rId1" Type="http://schemas.openxmlformats.org/officeDocument/2006/relationships/slideLayout" Target="../slideLayouts/slideLayout4.xml" /></Relationships>
</file>

<file path=ppt/slides/_rels/slide8.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6.xml" /><Relationship Id="rId1" Type="http://schemas.openxmlformats.org/officeDocument/2006/relationships/slideLayout" Target="../slideLayouts/slideLayout4.xml" /></Relationships>
</file>

<file path=ppt/slides/_rels/slide9.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7.xml" /><Relationship Id="rId1" Type="http://schemas.openxmlformats.org/officeDocument/2006/relationships/slideLayout" Target="../slideLayouts/slideLayout4.xml" /></Relationships>
</file>

<file path=ppt/slides/_rels/slide10.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notesSlide" Target="../notesSlides/notesSlide8.xml" /><Relationship Id="rId1" Type="http://schemas.openxmlformats.org/officeDocument/2006/relationships/slideLayout" Target="../slideLayouts/slideLayout4.xml" /><Relationship Id="rId4" Type="http://schemas.openxmlformats.org/officeDocument/2006/relationships/image" Target="../media/image9.jpeg"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IN" b="1" dirty="0">
                <a:solidFill>
                  <a:srgbClr val="FF0000"/>
                </a:solidFill>
              </a:rPr>
              <a:t>ACADEMIC AND EMPLOYABILITY SKILLS</a:t>
            </a:r>
            <a:br>
              <a:rPr lang="en-IN" b="1" dirty="0">
                <a:solidFill>
                  <a:srgbClr val="FF0000"/>
                </a:solidFill>
              </a:rPr>
            </a:br>
            <a:endParaRPr lang="en-IN" b="1" dirty="0">
              <a:solidFill>
                <a:srgbClr val="FF0000"/>
              </a:solidFill>
            </a:endParaRPr>
          </a:p>
        </p:txBody>
      </p:sp>
      <p:sp>
        <p:nvSpPr>
          <p:cNvPr id="3" name="Subtitle 2"/>
          <p:cNvSpPr>
            <a:spLocks noGrp="1"/>
          </p:cNvSpPr>
          <p:nvPr>
            <p:ph type="subTitle" idx="1"/>
          </p:nvPr>
        </p:nvSpPr>
        <p:spPr/>
        <p:txBody>
          <a:bodyPr/>
          <a:lstStyle/>
          <a:p>
            <a:r>
              <a:rPr lang="en-US" dirty="0">
                <a:solidFill>
                  <a:srgbClr val="FF0000"/>
                </a:solidFill>
              </a:rPr>
              <a:t>Nursing Job</a:t>
            </a:r>
            <a:endParaRPr lang="en-IN" dirty="0">
              <a:solidFill>
                <a:srgbClr val="FF0000"/>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a:t>Slide 3---------------------Introduction</a:t>
            </a:r>
          </a:p>
          <a:p>
            <a:r>
              <a:rPr lang="en-US" dirty="0"/>
              <a:t>Slide 4 to 6 --------------Academic Skill.</a:t>
            </a:r>
          </a:p>
          <a:p>
            <a:r>
              <a:rPr lang="en-US" dirty="0"/>
              <a:t>Slide 7 to 9---------------Employability skill</a:t>
            </a:r>
          </a:p>
          <a:p>
            <a:r>
              <a:rPr lang="en-US" dirty="0"/>
              <a:t>Slide 10-------------------SWOT</a:t>
            </a:r>
          </a:p>
          <a:p>
            <a:r>
              <a:rPr lang="en-US" dirty="0"/>
              <a:t>Slide 11-------------------PDP</a:t>
            </a:r>
          </a:p>
          <a:p>
            <a:r>
              <a:rPr lang="en-US" dirty="0"/>
              <a:t>Slide 12-------------------Conclusion</a:t>
            </a:r>
          </a:p>
          <a:p>
            <a:r>
              <a:rPr lang="en-US" dirty="0"/>
              <a:t>Slide 13-------------------Reference List</a:t>
            </a:r>
            <a:endParaRPr lang="en-IN" dirty="0"/>
          </a:p>
        </p:txBody>
      </p:sp>
      <p:sp>
        <p:nvSpPr>
          <p:cNvPr id="2" name="Title 1"/>
          <p:cNvSpPr>
            <a:spLocks noGrp="1"/>
          </p:cNvSpPr>
          <p:nvPr>
            <p:ph type="title"/>
          </p:nvPr>
        </p:nvSpPr>
        <p:spPr/>
        <p:txBody>
          <a:bodyPr/>
          <a:lstStyle/>
          <a:p>
            <a:r>
              <a:rPr lang="en-US" dirty="0"/>
              <a:t>Table of Content</a:t>
            </a:r>
            <a:endParaRPr lang="en-IN"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IN" dirty="0"/>
              <a:t>Academic and employability skill termed as a major pillar in the accumulation of knowledge along with the development in the career path.</a:t>
            </a:r>
          </a:p>
          <a:p>
            <a:r>
              <a:rPr lang="en-IN" dirty="0"/>
              <a:t>This study will provide the information regarding the employability required in accumulation of job in nursing arena. </a:t>
            </a:r>
          </a:p>
        </p:txBody>
      </p:sp>
      <p:sp>
        <p:nvSpPr>
          <p:cNvPr id="2" name="Title 1"/>
          <p:cNvSpPr>
            <a:spLocks noGrp="1"/>
          </p:cNvSpPr>
          <p:nvPr>
            <p:ph type="title"/>
          </p:nvPr>
        </p:nvSpPr>
        <p:spPr/>
        <p:txBody>
          <a:bodyPr/>
          <a:lstStyle/>
          <a:p>
            <a:r>
              <a:rPr lang="en-US" dirty="0">
                <a:solidFill>
                  <a:srgbClr val="FF0000"/>
                </a:solidFill>
                <a:latin typeface="Aharoni" pitchFamily="2" charset="-79"/>
                <a:cs typeface="Aharoni" pitchFamily="2" charset="-79"/>
              </a:rPr>
              <a:t>Introduction</a:t>
            </a:r>
            <a:endParaRPr lang="en-IN" dirty="0">
              <a:solidFill>
                <a:srgbClr val="FF0000"/>
              </a:solidFill>
              <a:latin typeface="Aharoni" pitchFamily="2" charset="-79"/>
              <a:cs typeface="Aharoni" pitchFamily="2" charset="-79"/>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txBody>
          <a:bodyPr>
            <a:normAutofit fontScale="92500" lnSpcReduction="10000"/>
          </a:bodyPr>
          <a:lstStyle/>
          <a:p>
            <a:r>
              <a:rPr lang="en-IN" b="1" dirty="0"/>
              <a:t>Academic writing skill</a:t>
            </a:r>
            <a:endParaRPr lang="en-IN" dirty="0"/>
          </a:p>
          <a:p>
            <a:r>
              <a:rPr lang="en-IN" dirty="0"/>
              <a:t>Academic writing can be defined as production of art of work that reflects the clear, concise and focused as well as structure that executes the better understanding for the reader. </a:t>
            </a:r>
          </a:p>
        </p:txBody>
      </p:sp>
      <p:pic>
        <p:nvPicPr>
          <p:cNvPr id="5" name="Content Placeholder 4" descr="academic skill.jpg"/>
          <p:cNvPicPr>
            <a:picLocks noGrp="1" noChangeAspect="1"/>
          </p:cNvPicPr>
          <p:nvPr>
            <p:ph sz="half" idx="2"/>
          </p:nvPr>
        </p:nvPicPr>
        <p:blipFill>
          <a:blip r:embed="rId3"/>
          <a:stretch>
            <a:fillRect/>
          </a:stretch>
        </p:blipFill>
        <p:spPr>
          <a:xfrm>
            <a:off x="4648200" y="1926749"/>
            <a:ext cx="4038600" cy="36347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Title 1"/>
          <p:cNvSpPr>
            <a:spLocks noGrp="1"/>
          </p:cNvSpPr>
          <p:nvPr>
            <p:ph type="title"/>
          </p:nvPr>
        </p:nvSpPr>
        <p:spPr/>
        <p:txBody>
          <a:bodyPr>
            <a:normAutofit fontScale="90000"/>
          </a:bodyPr>
          <a:lstStyle/>
          <a:p>
            <a:r>
              <a:rPr lang="en-IN" b="1" dirty="0">
                <a:solidFill>
                  <a:srgbClr val="FF0000"/>
                </a:solidFill>
              </a:rPr>
              <a:t>Academic skill </a:t>
            </a:r>
            <a:br>
              <a:rPr lang="en-IN" dirty="0"/>
            </a:br>
            <a:endParaRPr lang="en-IN"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txBody>
          <a:bodyPr>
            <a:normAutofit fontScale="77500" lnSpcReduction="20000"/>
          </a:bodyPr>
          <a:lstStyle/>
          <a:p>
            <a:r>
              <a:rPr lang="en-IN" dirty="0"/>
              <a:t>The accession of the nursing job demands understanding of the different cultural aspect that helps in accumulation of job in better manner</a:t>
            </a:r>
          </a:p>
          <a:p>
            <a:r>
              <a:rPr lang="en-IN" dirty="0"/>
              <a:t>Therefore, in respect to the educational scenario, the presence and accession of learning of the different culture helps in creation of knowledge hailing from different cultural and social background</a:t>
            </a:r>
          </a:p>
        </p:txBody>
      </p:sp>
      <p:pic>
        <p:nvPicPr>
          <p:cNvPr id="5" name="Content Placeholder 4" descr="cultural awareness.jpg"/>
          <p:cNvPicPr>
            <a:picLocks noGrp="1" noChangeAspect="1"/>
          </p:cNvPicPr>
          <p:nvPr>
            <p:ph sz="half" idx="2"/>
          </p:nvPr>
        </p:nvPicPr>
        <p:blipFill>
          <a:blip r:embed="rId3"/>
          <a:stretch>
            <a:fillRect/>
          </a:stretch>
        </p:blipFill>
        <p:spPr>
          <a:xfrm>
            <a:off x="5486400" y="1524000"/>
            <a:ext cx="3014663" cy="40386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Title 1"/>
          <p:cNvSpPr>
            <a:spLocks noGrp="1"/>
          </p:cNvSpPr>
          <p:nvPr>
            <p:ph type="title"/>
          </p:nvPr>
        </p:nvSpPr>
        <p:spPr/>
        <p:txBody>
          <a:bodyPr/>
          <a:lstStyle/>
          <a:p>
            <a:r>
              <a:rPr lang="en-US" b="1" dirty="0">
                <a:solidFill>
                  <a:srgbClr val="FF0000"/>
                </a:solidFill>
              </a:rPr>
              <a:t>Cultural awareness</a:t>
            </a:r>
            <a:endParaRPr lang="en-IN" b="1" dirty="0">
              <a:solidFill>
                <a:srgbClr val="FF0000"/>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txBody>
          <a:bodyPr>
            <a:normAutofit fontScale="85000" lnSpcReduction="20000"/>
          </a:bodyPr>
          <a:lstStyle/>
          <a:p>
            <a:r>
              <a:rPr lang="en-IN" dirty="0"/>
              <a:t>The understanding of human physiology and psychology plays a pivotal role in the medical field. </a:t>
            </a:r>
          </a:p>
          <a:p>
            <a:r>
              <a:rPr lang="en-IN" dirty="0"/>
              <a:t>Therefore, in respect to nursing, the application of the above-mentioned skill set helps to understanding the present health condition of the children</a:t>
            </a:r>
          </a:p>
        </p:txBody>
      </p:sp>
      <p:pic>
        <p:nvPicPr>
          <p:cNvPr id="5" name="Content Placeholder 4" descr="Physiological knowledge.jpg"/>
          <p:cNvPicPr>
            <a:picLocks noGrp="1" noChangeAspect="1"/>
          </p:cNvPicPr>
          <p:nvPr>
            <p:ph sz="half" idx="2"/>
          </p:nvPr>
        </p:nvPicPr>
        <p:blipFill>
          <a:blip r:embed="rId3"/>
          <a:stretch>
            <a:fillRect/>
          </a:stretch>
        </p:blipFill>
        <p:spPr>
          <a:xfrm>
            <a:off x="4648200" y="1752600"/>
            <a:ext cx="4038600" cy="39624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Title 1"/>
          <p:cNvSpPr>
            <a:spLocks noGrp="1"/>
          </p:cNvSpPr>
          <p:nvPr>
            <p:ph type="title"/>
          </p:nvPr>
        </p:nvSpPr>
        <p:spPr/>
        <p:txBody>
          <a:bodyPr>
            <a:normAutofit fontScale="90000"/>
          </a:bodyPr>
          <a:lstStyle/>
          <a:p>
            <a:r>
              <a:rPr lang="en-IN" b="1" dirty="0">
                <a:solidFill>
                  <a:srgbClr val="FF0000"/>
                </a:solidFill>
              </a:rPr>
              <a:t>Physiological knowledge</a:t>
            </a:r>
            <a:br>
              <a:rPr lang="en-IN" dirty="0">
                <a:solidFill>
                  <a:srgbClr val="FF0000"/>
                </a:solidFill>
              </a:rPr>
            </a:br>
            <a:endParaRPr lang="en-IN" dirty="0">
              <a:solidFill>
                <a:srgbClr val="FF0000"/>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txBody>
          <a:bodyPr>
            <a:normAutofit fontScale="77500" lnSpcReduction="20000"/>
          </a:bodyPr>
          <a:lstStyle/>
          <a:p>
            <a:r>
              <a:rPr lang="en-IN" b="1" dirty="0"/>
              <a:t>Time management skill</a:t>
            </a:r>
          </a:p>
          <a:p>
            <a:r>
              <a:rPr lang="en-IN" dirty="0"/>
              <a:t>Time management skill can be defined as the utilisation of the time in proper manner that promotes commencement of job in given time</a:t>
            </a:r>
          </a:p>
          <a:p>
            <a:r>
              <a:rPr lang="en-IN" dirty="0"/>
              <a:t>In addition, the accession of the time management acts as a catalysing agent in respect to survive and accelerate better job condition in day-to-day activity</a:t>
            </a:r>
            <a:endParaRPr lang="en-IN" b="1" dirty="0"/>
          </a:p>
          <a:p>
            <a:endParaRPr lang="en-IN" dirty="0"/>
          </a:p>
          <a:p>
            <a:endParaRPr lang="en-US" dirty="0"/>
          </a:p>
          <a:p>
            <a:endParaRPr lang="en-IN" dirty="0"/>
          </a:p>
        </p:txBody>
      </p:sp>
      <p:pic>
        <p:nvPicPr>
          <p:cNvPr id="5" name="Content Placeholder 4" descr="Time management skill.jpg"/>
          <p:cNvPicPr>
            <a:picLocks noGrp="1" noChangeAspect="1"/>
          </p:cNvPicPr>
          <p:nvPr>
            <p:ph sz="half" idx="2"/>
          </p:nvPr>
        </p:nvPicPr>
        <p:blipFill>
          <a:blip r:embed="rId3" cstate="print"/>
          <a:stretch>
            <a:fillRect/>
          </a:stretch>
        </p:blipFill>
        <p:spPr>
          <a:xfrm>
            <a:off x="4648200" y="1600200"/>
            <a:ext cx="4038600" cy="41148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Title 1"/>
          <p:cNvSpPr>
            <a:spLocks noGrp="1"/>
          </p:cNvSpPr>
          <p:nvPr>
            <p:ph type="title"/>
          </p:nvPr>
        </p:nvSpPr>
        <p:spPr/>
        <p:txBody>
          <a:bodyPr>
            <a:normAutofit fontScale="90000"/>
          </a:bodyPr>
          <a:lstStyle/>
          <a:p>
            <a:r>
              <a:rPr lang="en-IN" b="1" dirty="0">
                <a:solidFill>
                  <a:srgbClr val="FF0000"/>
                </a:solidFill>
              </a:rPr>
              <a:t>Employability skill</a:t>
            </a:r>
            <a:br>
              <a:rPr lang="en-IN" dirty="0"/>
            </a:br>
            <a:endParaRPr lang="en-IN"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txBody>
          <a:bodyPr>
            <a:normAutofit fontScale="77500" lnSpcReduction="20000"/>
          </a:bodyPr>
          <a:lstStyle/>
          <a:p>
            <a:r>
              <a:rPr lang="en-IN" dirty="0"/>
              <a:t>In respect to the communication, as mentioned above, the presence of the communication skill in both written as well as verbal communication helps in accomplishment of better job</a:t>
            </a:r>
          </a:p>
          <a:p>
            <a:r>
              <a:rPr lang="en-IN" dirty="0"/>
              <a:t>Therefore, in respect to the communication, in nursing genre for children sectors aids in provision of better taking special care for the children.</a:t>
            </a:r>
          </a:p>
        </p:txBody>
      </p:sp>
      <p:pic>
        <p:nvPicPr>
          <p:cNvPr id="5" name="Content Placeholder 4" descr="benefit of deecision staff.png"/>
          <p:cNvPicPr>
            <a:picLocks noGrp="1" noChangeAspect="1"/>
          </p:cNvPicPr>
          <p:nvPr>
            <p:ph sz="half" idx="2"/>
          </p:nvPr>
        </p:nvPicPr>
        <p:blipFill>
          <a:blip r:embed="rId3"/>
          <a:stretch>
            <a:fillRect/>
          </a:stretch>
        </p:blipFill>
        <p:spPr>
          <a:xfrm>
            <a:off x="5191125" y="1524000"/>
            <a:ext cx="2952750" cy="311546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Title 1"/>
          <p:cNvSpPr>
            <a:spLocks noGrp="1"/>
          </p:cNvSpPr>
          <p:nvPr>
            <p:ph type="title"/>
          </p:nvPr>
        </p:nvSpPr>
        <p:spPr/>
        <p:txBody>
          <a:bodyPr>
            <a:normAutofit fontScale="90000"/>
          </a:bodyPr>
          <a:lstStyle/>
          <a:p>
            <a:r>
              <a:rPr lang="en-IN" b="1" dirty="0">
                <a:solidFill>
                  <a:srgbClr val="FF0000"/>
                </a:solidFill>
              </a:rPr>
              <a:t>Communication skill</a:t>
            </a:r>
            <a:br>
              <a:rPr lang="en-IN" dirty="0"/>
            </a:br>
            <a:endParaRPr lang="en-IN"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txBody>
          <a:bodyPr>
            <a:normAutofit fontScale="77500" lnSpcReduction="20000"/>
          </a:bodyPr>
          <a:lstStyle/>
          <a:p>
            <a:r>
              <a:rPr lang="en-IN" dirty="0"/>
              <a:t>In respect to the creative skill, the application the creative and critical thinking helps to find solution and inclusion of innovative ways to address any serious medical condition</a:t>
            </a:r>
          </a:p>
          <a:p>
            <a:r>
              <a:rPr lang="en-IN" dirty="0"/>
              <a:t>For example, the usage of the creative skill helps to intricate to boost the moral value that promotes better cooperation from the patient side.</a:t>
            </a:r>
          </a:p>
        </p:txBody>
      </p:sp>
      <p:pic>
        <p:nvPicPr>
          <p:cNvPr id="5" name="Content Placeholder 4" descr="Creative skill"/>
          <p:cNvPicPr>
            <a:picLocks noGrp="1" noChangeAspect="1"/>
          </p:cNvPicPr>
          <p:nvPr>
            <p:ph sz="half" idx="2"/>
          </p:nvPr>
        </p:nvPicPr>
        <p:blipFill>
          <a:blip r:embed="rId3"/>
          <a:stretch>
            <a:fillRect/>
          </a:stretch>
        </p:blipFill>
        <p:spPr>
          <a:xfrm>
            <a:off x="4648200" y="1676400"/>
            <a:ext cx="4038600" cy="38862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Title 1"/>
          <p:cNvSpPr>
            <a:spLocks noGrp="1"/>
          </p:cNvSpPr>
          <p:nvPr>
            <p:ph type="title"/>
          </p:nvPr>
        </p:nvSpPr>
        <p:spPr/>
        <p:txBody>
          <a:bodyPr>
            <a:normAutofit fontScale="90000"/>
          </a:bodyPr>
          <a:lstStyle/>
          <a:p>
            <a:r>
              <a:rPr lang="en-IN" b="1" dirty="0">
                <a:solidFill>
                  <a:srgbClr val="FF0000"/>
                </a:solidFill>
              </a:rPr>
              <a:t>Creative skill</a:t>
            </a:r>
            <a:br>
              <a:rPr lang="en-IN" dirty="0"/>
            </a:br>
            <a:endParaRPr lang="en-IN"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txBody>
          <a:bodyPr/>
          <a:lstStyle/>
          <a:p>
            <a:r>
              <a:rPr lang="en-IN" b="1" dirty="0"/>
              <a:t>Strength</a:t>
            </a:r>
          </a:p>
          <a:p>
            <a:r>
              <a:rPr lang="en-IN" b="1" dirty="0"/>
              <a:t>Weakness</a:t>
            </a:r>
          </a:p>
          <a:p>
            <a:r>
              <a:rPr lang="en-US" b="1" dirty="0"/>
              <a:t>Opportunity</a:t>
            </a:r>
          </a:p>
          <a:p>
            <a:r>
              <a:rPr lang="en-US" b="1" dirty="0"/>
              <a:t>Threat</a:t>
            </a:r>
            <a:endParaRPr lang="en-IN" dirty="0"/>
          </a:p>
        </p:txBody>
      </p:sp>
      <p:pic>
        <p:nvPicPr>
          <p:cNvPr id="5" name="Content Placeholder 4" descr="language.jpg"/>
          <p:cNvPicPr>
            <a:picLocks noGrp="1" noChangeAspect="1"/>
          </p:cNvPicPr>
          <p:nvPr>
            <p:ph sz="half" idx="2"/>
          </p:nvPr>
        </p:nvPicPr>
        <p:blipFill>
          <a:blip r:embed="rId3"/>
          <a:stretch>
            <a:fillRect/>
          </a:stretch>
        </p:blipFill>
        <p:spPr>
          <a:xfrm>
            <a:off x="5486400" y="1600200"/>
            <a:ext cx="2466975" cy="1847850"/>
          </a:xfrm>
        </p:spPr>
      </p:pic>
      <p:sp>
        <p:nvSpPr>
          <p:cNvPr id="2" name="Title 1"/>
          <p:cNvSpPr>
            <a:spLocks noGrp="1"/>
          </p:cNvSpPr>
          <p:nvPr>
            <p:ph type="title"/>
          </p:nvPr>
        </p:nvSpPr>
        <p:spPr/>
        <p:txBody>
          <a:bodyPr>
            <a:normAutofit fontScale="90000"/>
          </a:bodyPr>
          <a:lstStyle/>
          <a:p>
            <a:r>
              <a:rPr lang="en-IN" b="1" dirty="0">
                <a:solidFill>
                  <a:srgbClr val="FF0000"/>
                </a:solidFill>
              </a:rPr>
              <a:t>SWOT analysis</a:t>
            </a:r>
            <a:br>
              <a:rPr lang="en-IN" dirty="0"/>
            </a:br>
            <a:endParaRPr lang="en-IN" dirty="0"/>
          </a:p>
        </p:txBody>
      </p:sp>
      <p:pic>
        <p:nvPicPr>
          <p:cNvPr id="6" name="Picture 5" descr="personla communication.jpg"/>
          <p:cNvPicPr>
            <a:picLocks noChangeAspect="1"/>
          </p:cNvPicPr>
          <p:nvPr/>
        </p:nvPicPr>
        <p:blipFill>
          <a:blip r:embed="rId4"/>
          <a:stretch>
            <a:fillRect/>
          </a:stretch>
        </p:blipFill>
        <p:spPr>
          <a:xfrm>
            <a:off x="6096000" y="4038600"/>
            <a:ext cx="1733550" cy="1800225"/>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IN" dirty="0"/>
              <a:t>Communication skill</a:t>
            </a:r>
          </a:p>
          <a:p>
            <a:r>
              <a:rPr lang="en-IN" dirty="0"/>
              <a:t>Academic skill</a:t>
            </a:r>
          </a:p>
          <a:p>
            <a:r>
              <a:rPr lang="en-IN" dirty="0"/>
              <a:t>Time management</a:t>
            </a:r>
          </a:p>
        </p:txBody>
      </p:sp>
      <p:sp>
        <p:nvSpPr>
          <p:cNvPr id="2" name="Title 1"/>
          <p:cNvSpPr>
            <a:spLocks noGrp="1"/>
          </p:cNvSpPr>
          <p:nvPr>
            <p:ph type="title"/>
          </p:nvPr>
        </p:nvSpPr>
        <p:spPr/>
        <p:txBody>
          <a:bodyPr/>
          <a:lstStyle/>
          <a:p>
            <a:r>
              <a:rPr lang="en-US" b="1" dirty="0">
                <a:solidFill>
                  <a:srgbClr val="FF0000"/>
                </a:solidFill>
              </a:rPr>
              <a:t>Professional Development Plan</a:t>
            </a:r>
            <a:endParaRPr lang="en-IN" b="1" dirty="0">
              <a:solidFill>
                <a:srgbClr val="FF0000"/>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IN" dirty="0"/>
              <a:t>Based on the above discussion, it can be concluded to the fact that, the acceleration of academic and employability skill helps in better accession of the job in the field of nursing</a:t>
            </a:r>
          </a:p>
          <a:p>
            <a:r>
              <a:rPr lang="en-IN" dirty="0"/>
              <a:t>This study defines about the role of the skill set like academic writing, communication skill and its importance in execution of the medical job</a:t>
            </a:r>
          </a:p>
          <a:p>
            <a:r>
              <a:rPr lang="en-IN" dirty="0"/>
              <a:t>It is followed by SWOT analysis along with professional development plan. </a:t>
            </a:r>
          </a:p>
          <a:p>
            <a:endParaRPr lang="en-IN" dirty="0"/>
          </a:p>
        </p:txBody>
      </p:sp>
      <p:sp>
        <p:nvSpPr>
          <p:cNvPr id="2" name="Title 1"/>
          <p:cNvSpPr>
            <a:spLocks noGrp="1"/>
          </p:cNvSpPr>
          <p:nvPr>
            <p:ph type="title"/>
          </p:nvPr>
        </p:nvSpPr>
        <p:spPr/>
        <p:txBody>
          <a:bodyPr/>
          <a:lstStyle/>
          <a:p>
            <a:r>
              <a:rPr lang="en-US" b="1" dirty="0">
                <a:solidFill>
                  <a:srgbClr val="FF0000"/>
                </a:solidFill>
              </a:rPr>
              <a:t>Conclusion</a:t>
            </a:r>
            <a:endParaRPr lang="en-IN" b="1" dirty="0">
              <a:solidFill>
                <a:srgbClr val="FF0000"/>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55000" lnSpcReduction="20000"/>
          </a:bodyPr>
          <a:lstStyle/>
          <a:p>
            <a:r>
              <a:rPr lang="en-IN" dirty="0" err="1"/>
              <a:t>Gomathi</a:t>
            </a:r>
            <a:r>
              <a:rPr lang="en-IN" dirty="0"/>
              <a:t>, S., </a:t>
            </a:r>
            <a:r>
              <a:rPr lang="en-IN" dirty="0" err="1"/>
              <a:t>Jasmindebora</a:t>
            </a:r>
            <a:r>
              <a:rPr lang="en-IN" dirty="0"/>
              <a:t>, S. and Baba, V., 2017. Impact of Stress On Nursing Students. </a:t>
            </a:r>
            <a:r>
              <a:rPr lang="en-IN" i="1" dirty="0"/>
              <a:t>International Journal of Innovative Research and Advanced Studies (IJIRAS)</a:t>
            </a:r>
            <a:r>
              <a:rPr lang="en-IN" dirty="0"/>
              <a:t>, </a:t>
            </a:r>
            <a:r>
              <a:rPr lang="en-IN" i="1" dirty="0"/>
              <a:t>4</a:t>
            </a:r>
            <a:r>
              <a:rPr lang="en-IN" dirty="0"/>
              <a:t>(4), pp.107-110.</a:t>
            </a:r>
          </a:p>
          <a:p>
            <a:r>
              <a:rPr lang="en-IN" dirty="0" err="1"/>
              <a:t>Hultsjö</a:t>
            </a:r>
            <a:r>
              <a:rPr lang="en-IN" dirty="0"/>
              <a:t>, S., </a:t>
            </a:r>
            <a:r>
              <a:rPr lang="en-IN" dirty="0" err="1"/>
              <a:t>Bachrach-Lindström</a:t>
            </a:r>
            <a:r>
              <a:rPr lang="en-IN" dirty="0"/>
              <a:t>, M., </a:t>
            </a:r>
            <a:r>
              <a:rPr lang="en-IN" dirty="0" err="1"/>
              <a:t>Safipour</a:t>
            </a:r>
            <a:r>
              <a:rPr lang="en-IN" dirty="0"/>
              <a:t>, J. and </a:t>
            </a:r>
            <a:r>
              <a:rPr lang="en-IN" dirty="0" err="1"/>
              <a:t>Hadziabdic</a:t>
            </a:r>
            <a:r>
              <a:rPr lang="en-IN" dirty="0"/>
              <a:t>, E., 2019. “Cultural awareness requires more than theoretical education”-Nursing students’ experiences. Nurse education in practice, 39, pp.73-79.</a:t>
            </a:r>
          </a:p>
          <a:p>
            <a:r>
              <a:rPr lang="en-IN" dirty="0"/>
              <a:t>Kim, M.R. and Han, S.J., 2016. Critical thinking and communication skills in nursing students. </a:t>
            </a:r>
            <a:r>
              <a:rPr lang="en-IN" i="1" dirty="0"/>
              <a:t>Adv </a:t>
            </a:r>
            <a:r>
              <a:rPr lang="en-IN" i="1" dirty="0" err="1"/>
              <a:t>Sei</a:t>
            </a:r>
            <a:r>
              <a:rPr lang="en-IN" i="1" dirty="0"/>
              <a:t> Tec Letters</a:t>
            </a:r>
            <a:r>
              <a:rPr lang="en-IN" dirty="0"/>
              <a:t>, </a:t>
            </a:r>
            <a:r>
              <a:rPr lang="en-IN" i="1" dirty="0"/>
              <a:t>128</a:t>
            </a:r>
            <a:r>
              <a:rPr lang="en-IN" dirty="0"/>
              <a:t>, pp.33-7.</a:t>
            </a:r>
          </a:p>
          <a:p>
            <a:r>
              <a:rPr lang="en-IN" dirty="0" err="1"/>
              <a:t>Nayak</a:t>
            </a:r>
            <a:r>
              <a:rPr lang="en-IN" dirty="0"/>
              <a:t>, S.G., 2019. Impact of Procrastination and Time-Management on Academic Stress among Undergraduate Nursing Students: A Cross Sectional Study. </a:t>
            </a:r>
            <a:r>
              <a:rPr lang="en-IN" i="1" dirty="0"/>
              <a:t>International Journal of Caring Sciences</a:t>
            </a:r>
            <a:r>
              <a:rPr lang="en-IN" dirty="0"/>
              <a:t>, </a:t>
            </a:r>
            <a:r>
              <a:rPr lang="en-IN" i="1" dirty="0"/>
              <a:t>12</a:t>
            </a:r>
            <a:r>
              <a:rPr lang="en-IN" dirty="0"/>
              <a:t>(3).</a:t>
            </a:r>
          </a:p>
          <a:p>
            <a:r>
              <a:rPr lang="en-IN" dirty="0" err="1"/>
              <a:t>Öksüz</a:t>
            </a:r>
            <a:r>
              <a:rPr lang="en-IN" dirty="0"/>
              <a:t>, E., </a:t>
            </a:r>
            <a:r>
              <a:rPr lang="en-IN" dirty="0" err="1"/>
              <a:t>Guvenc</a:t>
            </a:r>
            <a:r>
              <a:rPr lang="en-IN" dirty="0"/>
              <a:t>, G. and </a:t>
            </a:r>
            <a:r>
              <a:rPr lang="en-IN" dirty="0" err="1"/>
              <a:t>Mumcu</a:t>
            </a:r>
            <a:r>
              <a:rPr lang="en-IN" dirty="0"/>
              <a:t>, S., 2018. Relationship between problematic internet use and time management among nursing students. </a:t>
            </a:r>
            <a:r>
              <a:rPr lang="en-IN" i="1" dirty="0"/>
              <a:t>CIN: Computers, Informatics, Nursing</a:t>
            </a:r>
            <a:r>
              <a:rPr lang="en-IN" dirty="0"/>
              <a:t>, </a:t>
            </a:r>
            <a:r>
              <a:rPr lang="en-IN" i="1" dirty="0"/>
              <a:t>36</a:t>
            </a:r>
            <a:r>
              <a:rPr lang="en-IN" dirty="0"/>
              <a:t>(1), pp.55-61.</a:t>
            </a:r>
          </a:p>
          <a:p>
            <a:endParaRPr lang="en-IN" dirty="0"/>
          </a:p>
        </p:txBody>
      </p:sp>
      <p:sp>
        <p:nvSpPr>
          <p:cNvPr id="2" name="Title 1"/>
          <p:cNvSpPr>
            <a:spLocks noGrp="1"/>
          </p:cNvSpPr>
          <p:nvPr>
            <p:ph type="title"/>
          </p:nvPr>
        </p:nvSpPr>
        <p:spPr/>
        <p:txBody>
          <a:bodyPr/>
          <a:lstStyle/>
          <a:p>
            <a:r>
              <a:rPr lang="en-US" dirty="0"/>
              <a:t>Reference List</a:t>
            </a:r>
            <a:endParaRPr lang="en-IN"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18</TotalTime>
  <Words>2516</Words>
  <Application>Microsoft Office PowerPoint</Application>
  <PresentationFormat>On-screen Show (4:3)</PresentationFormat>
  <Paragraphs>122</Paragraphs>
  <Slides>13</Slides>
  <Notes>10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Concourse</vt:lpstr>
      <vt:lpstr>ACADEMIC AND EMPLOYABILITY SKILLS </vt:lpstr>
      <vt:lpstr>Table of Content</vt:lpstr>
      <vt:lpstr>Introduction</vt:lpstr>
      <vt:lpstr>Academic skill  </vt:lpstr>
      <vt:lpstr>Cultural awareness</vt:lpstr>
      <vt:lpstr>Physiological knowledge </vt:lpstr>
      <vt:lpstr>Employability skill </vt:lpstr>
      <vt:lpstr>Communication skill </vt:lpstr>
      <vt:lpstr>Creative skill </vt:lpstr>
      <vt:lpstr>SWOT analysis </vt:lpstr>
      <vt:lpstr>Professional Development Plan</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 </dc:title>
  <cp:lastModifiedBy>Amelia Aivanoaiei</cp:lastModifiedBy>
  <cp:revision>6</cp:revision>
  <dcterms:created xsi:type="dcterms:W3CDTF">2006-08-16T00:00:00Z</dcterms:created>
  <dcterms:modified xsi:type="dcterms:W3CDTF">2020-12-03T07:27:35Z</dcterms:modified>
</cp:coreProperties>
</file>