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p:scale>
          <a:sx n="60" d="100"/>
          <a:sy n="60" d="100"/>
        </p:scale>
        <p:origin x="408"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AF596C1-A538-45E8-B4D4-E34BB1E14DB3}" type="datetimeFigureOut">
              <a:rPr lang="en-GB" smtClean="0"/>
              <a:t>29/12/2017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3354611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F596C1-A538-45E8-B4D4-E34BB1E14DB3}" type="datetimeFigureOut">
              <a:rPr lang="en-GB" smtClean="0"/>
              <a:t>29/12/2017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772017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F596C1-A538-45E8-B4D4-E34BB1E14DB3}" type="datetimeFigureOut">
              <a:rPr lang="en-GB" smtClean="0"/>
              <a:t>29/12/2017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374919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AF596C1-A538-45E8-B4D4-E34BB1E14DB3}" type="datetimeFigureOut">
              <a:rPr lang="en-GB" smtClean="0"/>
              <a:t>29/12/2017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141768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AF596C1-A538-45E8-B4D4-E34BB1E14DB3}" type="datetimeFigureOut">
              <a:rPr lang="en-GB" smtClean="0"/>
              <a:t>29/12/2017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1202046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AF596C1-A538-45E8-B4D4-E34BB1E14DB3}" type="datetimeFigureOut">
              <a:rPr lang="en-GB" smtClean="0"/>
              <a:t>29/12/2017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4044205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F596C1-A538-45E8-B4D4-E34BB1E14DB3}" type="datetimeFigureOut">
              <a:rPr lang="en-GB" smtClean="0"/>
              <a:t>29/12/2017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2334051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F596C1-A538-45E8-B4D4-E34BB1E14DB3}" type="datetimeFigureOut">
              <a:rPr lang="en-GB" smtClean="0"/>
              <a:t>29/12/2017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1077546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F596C1-A538-45E8-B4D4-E34BB1E14DB3}" type="datetimeFigureOut">
              <a:rPr lang="en-GB" smtClean="0"/>
              <a:t>29/12/2017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1958342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F596C1-A538-45E8-B4D4-E34BB1E14DB3}" type="datetimeFigureOut">
              <a:rPr lang="en-GB" smtClean="0"/>
              <a:t>29/12/2017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2467668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F596C1-A538-45E8-B4D4-E34BB1E14DB3}" type="datetimeFigureOut">
              <a:rPr lang="en-GB" smtClean="0"/>
              <a:t>29/12/2017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13E26-AAF1-4CC1-B03F-723E7BA542F1}" type="slidenum">
              <a:rPr lang="en-GB" smtClean="0"/>
              <a:t>‹#›</a:t>
            </a:fld>
            <a:endParaRPr lang="en-GB"/>
          </a:p>
        </p:txBody>
      </p:sp>
    </p:spTree>
    <p:extLst>
      <p:ext uri="{BB962C8B-B14F-4D97-AF65-F5344CB8AC3E}">
        <p14:creationId xmlns:p14="http://schemas.microsoft.com/office/powerpoint/2010/main" val="4242348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rgbClr val="7030A0"/>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F596C1-A538-45E8-B4D4-E34BB1E14DB3}" type="datetimeFigureOut">
              <a:rPr lang="en-GB" smtClean="0"/>
              <a:t>29/12/2017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713E26-AAF1-4CC1-B03F-723E7BA542F1}" type="slidenum">
              <a:rPr lang="en-GB" smtClean="0"/>
              <a:t>‹#›</a:t>
            </a:fld>
            <a:endParaRPr lang="en-GB"/>
          </a:p>
        </p:txBody>
      </p:sp>
    </p:spTree>
    <p:extLst>
      <p:ext uri="{BB962C8B-B14F-4D97-AF65-F5344CB8AC3E}">
        <p14:creationId xmlns:p14="http://schemas.microsoft.com/office/powerpoint/2010/main" val="24063472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www.simplypsychology.org/cognitive.html" TargetMode="External"/><Relationship Id="rId3" Type="http://schemas.openxmlformats.org/officeDocument/2006/relationships/hyperlink" Target="https://www.google.co.uk/search?q=maslow+a+theory+of+human+motivation&amp;source=lnms&amp;tbm=isch&amp;sa=X&amp;ved=0ahUKEwjJ7paqka_YAhXjAsAKHRBzAcIQ_AUICygC&amp;biw=976&amp;bih=466&amp;dpr=1.4" TargetMode="External"/><Relationship Id="rId7" Type="http://schemas.openxmlformats.org/officeDocument/2006/relationships/hyperlink" Target="https://simplypsychology.org/maslow.html" TargetMode="External"/><Relationship Id="rId12" Type="http://schemas.openxmlformats.org/officeDocument/2006/relationships/hyperlink" Target="https://study.com/academy/lesson/jerome-bruners-theory-of-development-discovery-learning-representation.html" TargetMode="External"/><Relationship Id="rId2" Type="http://schemas.openxmlformats.org/officeDocument/2006/relationships/hyperlink" Target="https://sociologytwynham.com/2008/12/20/hidden-curriculum-3/" TargetMode="External"/><Relationship Id="rId1" Type="http://schemas.openxmlformats.org/officeDocument/2006/relationships/slideLayout" Target="../slideLayouts/slideLayout2.xml"/><Relationship Id="rId6" Type="http://schemas.openxmlformats.org/officeDocument/2006/relationships/hyperlink" Target="http://www.psychologistanywhereanytime.com/famous_psychologist_and_psychologists/psychologist_famous_b_f_skinner.htm" TargetMode="External"/><Relationship Id="rId11" Type="http://schemas.openxmlformats.org/officeDocument/2006/relationships/hyperlink" Target="https://www.google.co.uk/url?sa=t&amp;rct=j&amp;q=&amp;esrc=s&amp;source=web&amp;cd=4&amp;cad=rja&amp;uact=8&amp;ved=0ahUKEwiul-mVtK_YAhWJLsAKHWssAlYQFgg-MAM&amp;url=https%3A%2F%2Fwww.simplypsychology.org%2Fbruner.html&amp;usg=AOvVaw3qzSEJLoqEYormT32UjO4h" TargetMode="External"/><Relationship Id="rId5" Type="http://schemas.openxmlformats.org/officeDocument/2006/relationships/hyperlink" Target="https://www.google.co.uk/url?sa=t&amp;rct=j&amp;q=&amp;esrc=s&amp;source=web&amp;cd=16&amp;cad=rja&amp;uact=8&amp;ved=0ahUKEwjV7cOwsq_YAhWhC8AKHR6XDtYQFghtMA8&amp;url=http://www.psychologistanywhereanytime.com/famous_psychologist_and_psychologists/psychologist_famous_b_f_skinner.htm&amp;usg=AOvVaw3cM_L6IAOyJ10nbvkC_V5A" TargetMode="External"/><Relationship Id="rId10" Type="http://schemas.openxmlformats.org/officeDocument/2006/relationships/hyperlink" Target="https://study.com/academy/lesson/hidden-curriculum-in-education-definition-examples-quiz.html" TargetMode="External"/><Relationship Id="rId4" Type="http://schemas.openxmlformats.org/officeDocument/2006/relationships/hyperlink" Target="http://www.instructionaldesign.org/theories/constructivist.html" TargetMode="External"/><Relationship Id="rId9" Type="http://schemas.openxmlformats.org/officeDocument/2006/relationships/hyperlink" Target="https://www.simplypsychology.org/operant-condition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35000">
              <a:srgbClr val="7030A0"/>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22612" y="4079648"/>
            <a:ext cx="2761166" cy="2394538"/>
          </a:xfrm>
          <a:prstGeom prst="rect">
            <a:avLst/>
          </a:prstGeom>
        </p:spPr>
      </p:pic>
      <p:sp>
        <p:nvSpPr>
          <p:cNvPr id="3" name="Subtitle 2"/>
          <p:cNvSpPr>
            <a:spLocks noGrp="1"/>
          </p:cNvSpPr>
          <p:nvPr>
            <p:ph type="subTitle" idx="1"/>
          </p:nvPr>
        </p:nvSpPr>
        <p:spPr>
          <a:xfrm>
            <a:off x="225083" y="208461"/>
            <a:ext cx="2928852" cy="3639127"/>
          </a:xfrm>
        </p:spPr>
        <p:txBody>
          <a:bodyPr>
            <a:normAutofit/>
          </a:bodyPr>
          <a:lstStyle/>
          <a:p>
            <a:pPr algn="l"/>
            <a:r>
              <a:rPr lang="en-GB" sz="1600" b="1" dirty="0" smtClean="0">
                <a:solidFill>
                  <a:schemeClr val="bg1"/>
                </a:solidFill>
              </a:rPr>
              <a:t>Maslow Hierarchy of Needs is linked to the Hidden Curriculum.  Maslow theory starts with basic needs and works its way up the hierarchy levels  of the pyramid.</a:t>
            </a:r>
          </a:p>
          <a:p>
            <a:pPr algn="l"/>
            <a:r>
              <a:rPr lang="en-GB" sz="1600" b="1" dirty="0" smtClean="0">
                <a:solidFill>
                  <a:schemeClr val="bg1"/>
                </a:solidFill>
              </a:rPr>
              <a:t>Maslow  is linked to help children engage with their social skills, breakfast clubs in the school for more deprived families.  </a:t>
            </a:r>
          </a:p>
          <a:p>
            <a:pPr algn="l"/>
            <a:r>
              <a:rPr lang="en-GB" sz="1600" b="1" dirty="0" smtClean="0">
                <a:solidFill>
                  <a:schemeClr val="bg1"/>
                </a:solidFill>
              </a:rPr>
              <a:t>Maslow says that buddy systems will help positive and social relationships with other pupils and teachers. </a:t>
            </a:r>
            <a:endParaRPr lang="en-GB" sz="1600" b="1" dirty="0">
              <a:solidFill>
                <a:schemeClr val="bg1"/>
              </a:solidFill>
            </a:endParaRPr>
          </a:p>
        </p:txBody>
      </p:sp>
      <p:sp>
        <p:nvSpPr>
          <p:cNvPr id="5" name="Rectangle 4"/>
          <p:cNvSpPr/>
          <p:nvPr/>
        </p:nvSpPr>
        <p:spPr>
          <a:xfrm>
            <a:off x="6564745" y="133039"/>
            <a:ext cx="5581977" cy="923330"/>
          </a:xfrm>
          <a:prstGeom prst="rect">
            <a:avLst/>
          </a:prstGeom>
          <a:noFill/>
        </p:spPr>
        <p:txBody>
          <a:bodyPr wrap="none" lIns="91440" tIns="45720" rIns="91440" bIns="45720">
            <a:spAutoFit/>
          </a:bodyPr>
          <a:lstStyle/>
          <a:p>
            <a:pPr algn="ctr"/>
            <a:r>
              <a:rPr lang="en-US" sz="5400" b="1" dirty="0" smtClean="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Hidden Curriculum</a:t>
            </a:r>
            <a:endPar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6" name="TextBox 5"/>
          <p:cNvSpPr txBox="1"/>
          <p:nvPr/>
        </p:nvSpPr>
        <p:spPr>
          <a:xfrm>
            <a:off x="7429088" y="903772"/>
            <a:ext cx="4572001" cy="4886275"/>
          </a:xfrm>
          <a:prstGeom prst="rect">
            <a:avLst/>
          </a:prstGeom>
          <a:noFill/>
        </p:spPr>
        <p:txBody>
          <a:bodyPr wrap="square" rtlCol="0">
            <a:spAutoFit/>
          </a:bodyPr>
          <a:lstStyle/>
          <a:p>
            <a:r>
              <a:rPr lang="en-GB" sz="1600" b="1" dirty="0" smtClean="0">
                <a:solidFill>
                  <a:schemeClr val="bg1"/>
                </a:solidFill>
              </a:rPr>
              <a:t>The Hidden Curriculum is taught outside of lesson plans.  In School X, the Hidden Curriculum consists of interaction with other pupils. For Example, Social skills, problem solving skills, ways to behave accordingly, within the Classroom setting.  The Hidden Curriculum promotes students to become to learn more independently. </a:t>
            </a:r>
          </a:p>
          <a:p>
            <a:r>
              <a:rPr lang="en-GB" sz="1600" b="1" dirty="0" smtClean="0">
                <a:solidFill>
                  <a:schemeClr val="bg1"/>
                </a:solidFill>
              </a:rPr>
              <a:t>School X also teaches to the children about their values and beliefs. For Instance, to dress smartly in the correct uniform, be punctual and work hard in all lessons. Therefore, in School X, students who work hard and behave in a positive manner will get rewarded for this. Skinner is linked to this as his theory believes in rewarding positive behaviour and sanctioning negative behaviour. School X uses Skinners theory to help encourage and promote positive behaviour and attitude within the classroom setting.  </a:t>
            </a:r>
          </a:p>
          <a:p>
            <a:endParaRPr lang="en-GB" sz="1600" b="1" dirty="0">
              <a:solidFill>
                <a:schemeClr val="bg1"/>
              </a:solidFill>
            </a:endParaRPr>
          </a:p>
        </p:txBody>
      </p:sp>
      <p:pic>
        <p:nvPicPr>
          <p:cNvPr id="7" name="Picture 6"/>
          <p:cNvPicPr>
            <a:picLocks noChangeAspect="1"/>
          </p:cNvPicPr>
          <p:nvPr/>
        </p:nvPicPr>
        <p:blipFill>
          <a:blip r:embed="rId3"/>
          <a:stretch>
            <a:fillRect/>
          </a:stretch>
        </p:blipFill>
        <p:spPr>
          <a:xfrm>
            <a:off x="3468405" y="208461"/>
            <a:ext cx="3028861" cy="2118521"/>
          </a:xfrm>
          <a:prstGeom prst="rect">
            <a:avLst/>
          </a:prstGeom>
        </p:spPr>
      </p:pic>
      <p:pic>
        <p:nvPicPr>
          <p:cNvPr id="8" name="Picture 7"/>
          <p:cNvPicPr>
            <a:picLocks noChangeAspect="1"/>
          </p:cNvPicPr>
          <p:nvPr/>
        </p:nvPicPr>
        <p:blipFill>
          <a:blip r:embed="rId4"/>
          <a:stretch>
            <a:fillRect/>
          </a:stretch>
        </p:blipFill>
        <p:spPr>
          <a:xfrm>
            <a:off x="9355734" y="5344683"/>
            <a:ext cx="2418925" cy="1414843"/>
          </a:xfrm>
          <a:prstGeom prst="rect">
            <a:avLst/>
          </a:prstGeom>
        </p:spPr>
      </p:pic>
      <p:sp>
        <p:nvSpPr>
          <p:cNvPr id="11" name="TextBox 10"/>
          <p:cNvSpPr txBox="1"/>
          <p:nvPr/>
        </p:nvSpPr>
        <p:spPr>
          <a:xfrm>
            <a:off x="3304888" y="2371487"/>
            <a:ext cx="4124200" cy="3130955"/>
          </a:xfrm>
          <a:prstGeom prst="rect">
            <a:avLst/>
          </a:prstGeom>
          <a:noFill/>
        </p:spPr>
        <p:txBody>
          <a:bodyPr wrap="square" rtlCol="0">
            <a:spAutoFit/>
          </a:bodyPr>
          <a:lstStyle/>
          <a:p>
            <a:r>
              <a:rPr lang="en-GB" b="1" dirty="0" smtClean="0">
                <a:solidFill>
                  <a:schemeClr val="bg1"/>
                </a:solidFill>
              </a:rPr>
              <a:t>In School X, the hidden curriculum that student are learning involves them:</a:t>
            </a:r>
          </a:p>
          <a:p>
            <a:pPr marL="285750" indent="-285750">
              <a:buFont typeface="Arial" panose="020B0604020202020204" pitchFamily="34" charset="0"/>
              <a:buChar char="•"/>
            </a:pPr>
            <a:r>
              <a:rPr lang="en-GB" b="1" dirty="0" smtClean="0">
                <a:solidFill>
                  <a:schemeClr val="bg1"/>
                </a:solidFill>
              </a:rPr>
              <a:t>To follow class rules and procedures</a:t>
            </a:r>
          </a:p>
          <a:p>
            <a:pPr marL="285750" indent="-285750">
              <a:buFont typeface="Arial" panose="020B0604020202020204" pitchFamily="34" charset="0"/>
              <a:buChar char="•"/>
            </a:pPr>
            <a:r>
              <a:rPr lang="en-GB" b="1" dirty="0" smtClean="0">
                <a:solidFill>
                  <a:schemeClr val="bg1"/>
                </a:solidFill>
              </a:rPr>
              <a:t>Politeness </a:t>
            </a:r>
          </a:p>
          <a:p>
            <a:pPr marL="285750" indent="-285750">
              <a:buFont typeface="Arial" panose="020B0604020202020204" pitchFamily="34" charset="0"/>
              <a:buChar char="•"/>
            </a:pPr>
            <a:r>
              <a:rPr lang="en-GB" b="1" dirty="0" smtClean="0">
                <a:solidFill>
                  <a:schemeClr val="bg1"/>
                </a:solidFill>
              </a:rPr>
              <a:t>Punctually</a:t>
            </a:r>
          </a:p>
          <a:p>
            <a:pPr marL="285750" indent="-285750">
              <a:buFont typeface="Arial" panose="020B0604020202020204" pitchFamily="34" charset="0"/>
              <a:buChar char="•"/>
            </a:pPr>
            <a:r>
              <a:rPr lang="en-GB" b="1" dirty="0">
                <a:solidFill>
                  <a:schemeClr val="bg1"/>
                </a:solidFill>
              </a:rPr>
              <a:t>S</a:t>
            </a:r>
            <a:r>
              <a:rPr lang="en-GB" b="1" dirty="0" smtClean="0">
                <a:solidFill>
                  <a:schemeClr val="bg1"/>
                </a:solidFill>
              </a:rPr>
              <a:t>chool uniform</a:t>
            </a:r>
          </a:p>
          <a:p>
            <a:pPr marL="285750" indent="-285750">
              <a:buFont typeface="Arial" panose="020B0604020202020204" pitchFamily="34" charset="0"/>
              <a:buChar char="•"/>
            </a:pPr>
            <a:r>
              <a:rPr lang="en-GB" b="1" dirty="0" smtClean="0">
                <a:solidFill>
                  <a:schemeClr val="bg1"/>
                </a:solidFill>
              </a:rPr>
              <a:t>ESTA  </a:t>
            </a:r>
          </a:p>
          <a:p>
            <a:pPr marL="285750" indent="-285750">
              <a:buFont typeface="Arial" panose="020B0604020202020204" pitchFamily="34" charset="0"/>
              <a:buChar char="•"/>
            </a:pPr>
            <a:r>
              <a:rPr lang="en-GB" b="1" dirty="0" smtClean="0">
                <a:solidFill>
                  <a:schemeClr val="bg1"/>
                </a:solidFill>
              </a:rPr>
              <a:t>Classroom Behaviour (disruptiveness)</a:t>
            </a:r>
          </a:p>
          <a:p>
            <a:pPr marL="285750" indent="-285750">
              <a:buFont typeface="Arial" panose="020B0604020202020204" pitchFamily="34" charset="0"/>
              <a:buChar char="•"/>
            </a:pPr>
            <a:r>
              <a:rPr lang="en-GB" b="1" dirty="0" smtClean="0">
                <a:solidFill>
                  <a:schemeClr val="bg1"/>
                </a:solidFill>
              </a:rPr>
              <a:t>Rewards and Sanctions</a:t>
            </a:r>
          </a:p>
          <a:p>
            <a:pPr marL="285750" indent="-285750">
              <a:buFont typeface="Arial" panose="020B0604020202020204" pitchFamily="34" charset="0"/>
              <a:buChar char="•"/>
            </a:pPr>
            <a:r>
              <a:rPr lang="en-GB" b="1" dirty="0" smtClean="0">
                <a:solidFill>
                  <a:schemeClr val="bg1"/>
                </a:solidFill>
              </a:rPr>
              <a:t>Life Skills </a:t>
            </a:r>
          </a:p>
          <a:p>
            <a:pPr marL="285750" indent="-285750">
              <a:buFont typeface="Arial" panose="020B0604020202020204" pitchFamily="34" charset="0"/>
              <a:buChar char="•"/>
            </a:pPr>
            <a:r>
              <a:rPr lang="en-GB" b="1" dirty="0" smtClean="0">
                <a:solidFill>
                  <a:schemeClr val="bg1"/>
                </a:solidFill>
              </a:rPr>
              <a:t>Social Skills </a:t>
            </a:r>
            <a:endParaRPr lang="en-GB" b="1" dirty="0">
              <a:solidFill>
                <a:schemeClr val="bg1"/>
              </a:solidFill>
            </a:endParaRPr>
          </a:p>
        </p:txBody>
      </p:sp>
      <p:sp>
        <p:nvSpPr>
          <p:cNvPr id="12" name="TextBox 11"/>
          <p:cNvSpPr txBox="1"/>
          <p:nvPr/>
        </p:nvSpPr>
        <p:spPr>
          <a:xfrm>
            <a:off x="3153934" y="5546946"/>
            <a:ext cx="5980689" cy="1212579"/>
          </a:xfrm>
          <a:prstGeom prst="rect">
            <a:avLst/>
          </a:prstGeom>
          <a:noFill/>
        </p:spPr>
        <p:txBody>
          <a:bodyPr wrap="square" rtlCol="0">
            <a:spAutoFit/>
          </a:bodyPr>
          <a:lstStyle/>
          <a:p>
            <a:r>
              <a:rPr lang="en-GB" b="1" dirty="0" smtClean="0">
                <a:solidFill>
                  <a:schemeClr val="bg1"/>
                </a:solidFill>
              </a:rPr>
              <a:t>Bruner's theory  is constructivist and is linked with Piaget’s cognitive development theory. Bruner theory is family engagement, child centred learning and creative independent thinking.</a:t>
            </a:r>
            <a:endParaRPr lang="en-GB" b="1" dirty="0">
              <a:solidFill>
                <a:schemeClr val="bg1"/>
              </a:solidFill>
            </a:endParaRPr>
          </a:p>
        </p:txBody>
      </p:sp>
    </p:spTree>
    <p:extLst>
      <p:ext uri="{BB962C8B-B14F-4D97-AF65-F5344CB8AC3E}">
        <p14:creationId xmlns:p14="http://schemas.microsoft.com/office/powerpoint/2010/main" val="1267312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4888" y="171943"/>
            <a:ext cx="3901225" cy="922762"/>
          </a:xfrm>
        </p:spPr>
        <p:txBody>
          <a:bodyPr/>
          <a:lstStyle/>
          <a:p>
            <a:r>
              <a:rPr lang="en-GB" b="1" dirty="0" smtClean="0"/>
              <a:t>Reference List</a:t>
            </a:r>
            <a:endParaRPr lang="en-GB" b="1" dirty="0"/>
          </a:p>
        </p:txBody>
      </p:sp>
      <p:sp>
        <p:nvSpPr>
          <p:cNvPr id="3" name="Content Placeholder 2"/>
          <p:cNvSpPr>
            <a:spLocks noGrp="1"/>
          </p:cNvSpPr>
          <p:nvPr>
            <p:ph idx="1"/>
          </p:nvPr>
        </p:nvSpPr>
        <p:spPr>
          <a:xfrm>
            <a:off x="515155" y="970670"/>
            <a:ext cx="11404129" cy="5887329"/>
          </a:xfrm>
          <a:solidFill>
            <a:schemeClr val="accent4">
              <a:lumMod val="40000"/>
              <a:lumOff val="60000"/>
              <a:alpha val="98000"/>
            </a:schemeClr>
          </a:solidFill>
        </p:spPr>
        <p:txBody>
          <a:bodyPr>
            <a:normAutofit/>
          </a:bodyPr>
          <a:lstStyle/>
          <a:p>
            <a:pPr marL="0" indent="0">
              <a:buNone/>
            </a:pPr>
            <a:r>
              <a:rPr lang="en-GB" sz="1600" b="1" dirty="0" smtClean="0">
                <a:effectLst/>
              </a:rPr>
              <a:t>C, H Thompson. (2008) </a:t>
            </a:r>
            <a:r>
              <a:rPr lang="en-GB" sz="1600" b="1" i="1" dirty="0" smtClean="0">
                <a:effectLst/>
              </a:rPr>
              <a:t>The Hidden Curriculum.</a:t>
            </a:r>
            <a:r>
              <a:rPr lang="en-GB" sz="1600" b="1" dirty="0" smtClean="0">
                <a:effectLst/>
              </a:rPr>
              <a:t> Accessed on: December 20 </a:t>
            </a:r>
            <a:endParaRPr lang="en-GB" sz="1600" b="1" dirty="0" smtClean="0"/>
          </a:p>
          <a:p>
            <a:r>
              <a:rPr lang="en-GB" sz="1600" b="1" dirty="0" smtClean="0">
                <a:hlinkClick r:id="rId2"/>
              </a:rPr>
              <a:t>https://sociologytwynham.com/2008/12/20/hidden-curriculum-3/</a:t>
            </a:r>
            <a:endParaRPr lang="en-GB" sz="1600" b="1" dirty="0"/>
          </a:p>
          <a:p>
            <a:pPr marL="0" indent="0">
              <a:buNone/>
            </a:pPr>
            <a:r>
              <a:rPr lang="en-GB" sz="1600" b="1" dirty="0" smtClean="0"/>
              <a:t>Maslow a theory of human motivation</a:t>
            </a:r>
          </a:p>
          <a:p>
            <a:r>
              <a:rPr lang="en-GB" sz="1600" b="1" dirty="0" smtClean="0">
                <a:hlinkClick r:id="rId3"/>
              </a:rPr>
              <a:t>https://www.google.co.uk/search?q=maslow+a+theory+of+human+motivation&amp;source=lnms&amp;tbm=isch&amp;sa=X&amp;ved=0ahUKEwjJ7paqka_YAhXjAsAKHRBzAcIQ_AUICygC&amp;biw=976&amp;bih=466&amp;dpr=1.4</a:t>
            </a:r>
            <a:endParaRPr lang="en-GB" sz="1600" b="1" dirty="0" smtClean="0"/>
          </a:p>
          <a:p>
            <a:pPr marL="0" indent="0">
              <a:buNone/>
            </a:pPr>
            <a:r>
              <a:rPr lang="en-GB" sz="1600" b="1" dirty="0" smtClean="0">
                <a:hlinkClick r:id="rId4"/>
              </a:rPr>
              <a:t>Buner, J.</a:t>
            </a:r>
          </a:p>
          <a:p>
            <a:r>
              <a:rPr lang="en-GB" sz="1600" b="1" dirty="0" smtClean="0">
                <a:hlinkClick r:id="rId4"/>
              </a:rPr>
              <a:t>http://www.instructionaldesign.org/theories/constructivist.html</a:t>
            </a:r>
            <a:endParaRPr lang="en-GB" sz="1600" b="1" dirty="0" smtClean="0"/>
          </a:p>
          <a:p>
            <a:pPr marL="0" indent="0">
              <a:buNone/>
            </a:pPr>
            <a:r>
              <a:rPr lang="en-GB" sz="1600" b="1" u="sng" dirty="0" smtClean="0">
                <a:hlinkClick r:id="rId5"/>
              </a:rPr>
              <a:t>Famous Psychologists - B.F. Skinner - Psychologist Anywhere Anytime</a:t>
            </a:r>
            <a:endParaRPr lang="en-GB" sz="1600" b="1" u="sng" dirty="0" smtClean="0">
              <a:hlinkClick r:id="rId6"/>
            </a:endParaRPr>
          </a:p>
          <a:p>
            <a:r>
              <a:rPr lang="en-GB" sz="1600" b="1" dirty="0" smtClean="0">
                <a:hlinkClick r:id="rId6"/>
              </a:rPr>
              <a:t>http://www.psychologistanywhereanytime.com/famous_psychologist_and_psychologists/psychologist_famous_b_f_skinner.htm</a:t>
            </a:r>
            <a:endParaRPr lang="en-GB" sz="1600" b="1" dirty="0" smtClean="0"/>
          </a:p>
          <a:p>
            <a:pPr marL="0" indent="0">
              <a:buNone/>
            </a:pPr>
            <a:r>
              <a:rPr lang="en-GB" sz="1600" b="1" dirty="0" err="1" smtClean="0"/>
              <a:t>McLead</a:t>
            </a:r>
            <a:r>
              <a:rPr lang="en-GB" sz="1600" b="1" dirty="0" smtClean="0"/>
              <a:t>, S. (2017) </a:t>
            </a:r>
            <a:r>
              <a:rPr lang="en-GB" sz="1600" b="1" i="1" dirty="0" smtClean="0"/>
              <a:t>Simply Psychology </a:t>
            </a:r>
            <a:endParaRPr lang="en-GB" sz="1600" b="1" i="1" dirty="0" smtClean="0">
              <a:hlinkClick r:id="rId7"/>
            </a:endParaRPr>
          </a:p>
          <a:p>
            <a:r>
              <a:rPr lang="en-GB" sz="1600" b="1" dirty="0" smtClean="0">
                <a:hlinkClick r:id="rId7"/>
              </a:rPr>
              <a:t>https://simplypsychology.org/maslow.html</a:t>
            </a:r>
            <a:endParaRPr lang="en-GB" sz="1600" dirty="0" smtClean="0">
              <a:hlinkClick r:id="rId4"/>
            </a:endParaRPr>
          </a:p>
          <a:p>
            <a:r>
              <a:rPr lang="en-GB" sz="1600" b="1" dirty="0" smtClean="0">
                <a:hlinkClick r:id="rId8"/>
              </a:rPr>
              <a:t>https://www.simplypsychology.org/cognitive.html</a:t>
            </a:r>
            <a:endParaRPr lang="en-GB" sz="1600" b="1" dirty="0"/>
          </a:p>
          <a:p>
            <a:r>
              <a:rPr lang="en-GB" sz="1600" b="1" dirty="0" smtClean="0">
                <a:hlinkClick r:id="rId9"/>
              </a:rPr>
              <a:t>https://www.simplypsychology.org/operant-conditioning.html</a:t>
            </a:r>
            <a:endParaRPr lang="en-GB" sz="1600" b="1" dirty="0" smtClean="0"/>
          </a:p>
          <a:p>
            <a:pPr marL="0" indent="0">
              <a:buNone/>
            </a:pPr>
            <a:r>
              <a:rPr lang="en-GB" sz="1600" b="1" dirty="0" smtClean="0">
                <a:hlinkClick r:id="rId10"/>
              </a:rPr>
              <a:t>Hidden Curriculum in Education: Definition </a:t>
            </a:r>
          </a:p>
          <a:p>
            <a:r>
              <a:rPr lang="en-GB" sz="1600" b="1" dirty="0" smtClean="0">
                <a:hlinkClick r:id="rId10"/>
              </a:rPr>
              <a:t>https://study.com/academy/lesson/hidden-curriculum-in-education-definition-examples-quiz.html</a:t>
            </a:r>
            <a:endParaRPr lang="en-GB" sz="1600" b="1" dirty="0" smtClean="0"/>
          </a:p>
          <a:p>
            <a:pPr marL="0" indent="0">
              <a:buNone/>
            </a:pPr>
            <a:r>
              <a:rPr lang="en-GB" sz="1600" b="1" dirty="0">
                <a:hlinkClick r:id="rId11"/>
              </a:rPr>
              <a:t>Bruner - Learning Theory in Education | Simply Psychology</a:t>
            </a:r>
            <a:endParaRPr lang="en-GB" sz="1600" b="1" dirty="0" smtClean="0">
              <a:hlinkClick r:id="rId12"/>
            </a:endParaRPr>
          </a:p>
          <a:p>
            <a:r>
              <a:rPr lang="en-GB" sz="1600" b="1" dirty="0" smtClean="0">
                <a:hlinkClick r:id="rId12"/>
              </a:rPr>
              <a:t>https://study.com/academy/lesson/jerome-bruners-theory-of-development-discovery-learning-representation.html</a:t>
            </a:r>
            <a:endParaRPr lang="en-GB" sz="1600" b="1" dirty="0" smtClean="0"/>
          </a:p>
          <a:p>
            <a:pPr marL="0" indent="0">
              <a:buNone/>
            </a:pPr>
            <a:endParaRPr lang="en-GB" sz="1600" b="1" dirty="0" smtClean="0"/>
          </a:p>
          <a:p>
            <a:endParaRPr lang="en-GB" sz="1600" b="1" dirty="0" smtClean="0"/>
          </a:p>
          <a:p>
            <a:pPr marL="0" indent="0">
              <a:buNone/>
            </a:pPr>
            <a:endParaRPr lang="en-GB" sz="1600" b="1" dirty="0" smtClean="0"/>
          </a:p>
          <a:p>
            <a:pPr marL="0" indent="0">
              <a:buNone/>
            </a:pPr>
            <a:endParaRPr lang="en-GB" sz="1600" b="1" dirty="0" smtClean="0"/>
          </a:p>
          <a:p>
            <a:pPr marL="0" indent="0">
              <a:buNone/>
            </a:pPr>
            <a:endParaRPr lang="en-GB" sz="1600" b="1" dirty="0" smtClean="0"/>
          </a:p>
          <a:p>
            <a:pPr marL="0" indent="0">
              <a:buNone/>
            </a:pPr>
            <a:endParaRPr lang="en-GB" sz="1600" b="1" dirty="0" smtClean="0"/>
          </a:p>
          <a:p>
            <a:endParaRPr lang="en-GB" sz="1600" b="1" dirty="0" smtClean="0"/>
          </a:p>
          <a:p>
            <a:endParaRPr lang="en-GB" sz="1600" b="1" dirty="0">
              <a:solidFill>
                <a:schemeClr val="bg1"/>
              </a:solidFill>
            </a:endParaRPr>
          </a:p>
        </p:txBody>
      </p:sp>
    </p:spTree>
    <p:extLst>
      <p:ext uri="{BB962C8B-B14F-4D97-AF65-F5344CB8AC3E}">
        <p14:creationId xmlns:p14="http://schemas.microsoft.com/office/powerpoint/2010/main" val="78219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165</TotalTime>
  <Words>373</Words>
  <Application>Microsoft Office PowerPoint</Application>
  <PresentationFormat>Widescreen</PresentationFormat>
  <Paragraphs>40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 thomas</dc:creator>
  <cp:lastModifiedBy>steph thomas</cp:lastModifiedBy>
  <cp:revision>14</cp:revision>
  <dcterms:created xsi:type="dcterms:W3CDTF">2017-12-29T11:33:25Z</dcterms:created>
  <dcterms:modified xsi:type="dcterms:W3CDTF">2017-12-29T14:19:13Z</dcterms:modified>
</cp:coreProperties>
</file>