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9"/>
  </p:notesMasterIdLst>
  <p:sldIdLst>
    <p:sldId id="296" r:id="rId2"/>
    <p:sldId id="257" r:id="rId3"/>
    <p:sldId id="286" r:id="rId4"/>
    <p:sldId id="258" r:id="rId5"/>
    <p:sldId id="256" r:id="rId6"/>
    <p:sldId id="259" r:id="rId7"/>
    <p:sldId id="260" r:id="rId8"/>
    <p:sldId id="261" r:id="rId9"/>
    <p:sldId id="262" r:id="rId10"/>
    <p:sldId id="263" r:id="rId11"/>
    <p:sldId id="264" r:id="rId12"/>
    <p:sldId id="265" r:id="rId13"/>
    <p:sldId id="266" r:id="rId14"/>
    <p:sldId id="268" r:id="rId15"/>
    <p:sldId id="269" r:id="rId16"/>
    <p:sldId id="270" r:id="rId17"/>
    <p:sldId id="271" r:id="rId18"/>
    <p:sldId id="272" r:id="rId19"/>
    <p:sldId id="274" r:id="rId20"/>
    <p:sldId id="275" r:id="rId21"/>
    <p:sldId id="276" r:id="rId22"/>
    <p:sldId id="288" r:id="rId23"/>
    <p:sldId id="289" r:id="rId24"/>
    <p:sldId id="290" r:id="rId25"/>
    <p:sldId id="291" r:id="rId26"/>
    <p:sldId id="295" r:id="rId27"/>
    <p:sldId id="277" r:id="rId28"/>
    <p:sldId id="292" r:id="rId29"/>
    <p:sldId id="293" r:id="rId30"/>
    <p:sldId id="279" r:id="rId31"/>
    <p:sldId id="294" r:id="rId32"/>
    <p:sldId id="280" r:id="rId33"/>
    <p:sldId id="281" r:id="rId34"/>
    <p:sldId id="282" r:id="rId35"/>
    <p:sldId id="283" r:id="rId36"/>
    <p:sldId id="284" r:id="rId37"/>
    <p:sldId id="285" r:id="rId3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2" autoAdjust="0"/>
    <p:restoredTop sz="94660"/>
  </p:normalViewPr>
  <p:slideViewPr>
    <p:cSldViewPr snapToGrid="0">
      <p:cViewPr varScale="1">
        <p:scale>
          <a:sx n="83" d="100"/>
          <a:sy n="83" d="100"/>
        </p:scale>
        <p:origin x="796"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adbfecbc5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adbfecbc5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adbfecbc51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adbfecbc51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adbfecbc51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adbfecbc51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adbfecbc51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adbfecbc51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adbfecbc51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adbfecbc51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adbfecbc51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adbfecbc5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adbfecbc51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adbfecbc51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adbfecbc51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adbfecbc51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adbfecbc51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adbfecbc51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adbfecbc51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adbfecbc51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adbfecbc5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adbfecbc5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adbfecbc5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adbfecbc5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adbfecbc51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adbfecbc51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adbfecbc51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adbfecbc51_0_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adbfecbc51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adbfecbc51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adbfecbc51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adbfecbc51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adbfecbc51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adbfecbc51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adbfecbc51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adbfecbc51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adbfecbc51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adbfecbc51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adbfecbc51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 name="Google Shape;191;gadbfecbc51_0_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adbfecbc51_0_1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adbfecbc51_0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adbfecbc51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adbfecbc51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adbfecbc51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adbfecbc51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adbfecbc51_0_1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adbfecbc51_0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gadbfecbc51_0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9" name="Google Shape;219;gadbfecbc51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adbfecbc51_0_1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adbfecbc51_0_1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hyperlink" Target="https://attain.co.uk/"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hyperlink" Target="https://www.independent.co.uk/news/health/nhs-medication-errors-deaths-prescription-drugs-jeremy-hunt-york-university-health-a8224226.html" TargetMode="External"/><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hyperlink" Target="https://doi.org/10.1037/amp0000298" TargetMode="External"/><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newsmoor.com/tuckmans-model-five-stages-of-group-and-team"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Press Releases 2018 | University of Wales Trinity Saint David"/>
          <p:cNvPicPr>
            <a:picLocks noChangeAspect="1" noChangeArrowheads="1"/>
          </p:cNvPicPr>
          <p:nvPr/>
        </p:nvPicPr>
        <p:blipFill>
          <a:blip r:embed="rId2"/>
          <a:srcRect/>
          <a:stretch>
            <a:fillRect/>
          </a:stretch>
        </p:blipFill>
        <p:spPr bwMode="auto">
          <a:xfrm>
            <a:off x="796707" y="1229764"/>
            <a:ext cx="7496175" cy="3000376"/>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1" name="Google Shape;61;p14"/>
          <p:cNvSpPr txBox="1">
            <a:spLocks noGrp="1"/>
          </p:cNvSpPr>
          <p:nvPr>
            <p:ph type="body" idx="1"/>
          </p:nvPr>
        </p:nvSpPr>
        <p:spPr>
          <a:xfrm>
            <a:off x="269659" y="1583399"/>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500" dirty="0">
                <a:solidFill>
                  <a:schemeClr val="dk1"/>
                </a:solidFill>
              </a:rPr>
              <a:t>WE ARE GROUP NO.4 AND OUR NAMES ARE AS FOLLOWS:</a:t>
            </a:r>
            <a:endParaRPr sz="1500" dirty="0">
              <a:solidFill>
                <a:schemeClr val="dk1"/>
              </a:solidFill>
            </a:endParaRPr>
          </a:p>
          <a:p>
            <a:pPr marL="0" lvl="0" indent="0" algn="l" rtl="0">
              <a:spcBef>
                <a:spcPts val="0"/>
              </a:spcBef>
              <a:spcAft>
                <a:spcPts val="0"/>
              </a:spcAft>
              <a:buClr>
                <a:schemeClr val="dk1"/>
              </a:buClr>
              <a:buSzPts val="1100"/>
              <a:buFont typeface="Arial"/>
              <a:buNone/>
            </a:pPr>
            <a:endParaRPr sz="1500" dirty="0">
              <a:solidFill>
                <a:schemeClr val="dk1"/>
              </a:solidFill>
            </a:endParaRPr>
          </a:p>
          <a:p>
            <a:pPr marL="0" lvl="0" indent="0" algn="l" rtl="0">
              <a:spcBef>
                <a:spcPts val="0"/>
              </a:spcBef>
              <a:spcAft>
                <a:spcPts val="0"/>
              </a:spcAft>
              <a:buClr>
                <a:schemeClr val="dk1"/>
              </a:buClr>
              <a:buSzPts val="1100"/>
              <a:buFont typeface="Arial"/>
              <a:buNone/>
            </a:pPr>
            <a:r>
              <a:rPr lang="en" sz="1500" dirty="0">
                <a:solidFill>
                  <a:schemeClr val="dk1"/>
                </a:solidFill>
              </a:rPr>
              <a:t>NAMES OF STUDENTS:    STUDENT NUMBERS:</a:t>
            </a:r>
            <a:endParaRPr sz="1500" dirty="0">
              <a:solidFill>
                <a:schemeClr val="dk1"/>
              </a:solidFill>
            </a:endParaRPr>
          </a:p>
          <a:p>
            <a:pPr marL="0" lvl="0" indent="0" algn="l" rtl="0">
              <a:spcBef>
                <a:spcPts val="0"/>
              </a:spcBef>
              <a:spcAft>
                <a:spcPts val="0"/>
              </a:spcAft>
              <a:buClr>
                <a:schemeClr val="dk1"/>
              </a:buClr>
              <a:buSzPts val="1100"/>
              <a:buFont typeface="Arial"/>
              <a:buNone/>
            </a:pPr>
            <a:r>
              <a:rPr lang="en" sz="1500" b="1" dirty="0">
                <a:solidFill>
                  <a:schemeClr val="dk1"/>
                </a:solidFill>
              </a:rPr>
              <a:t>JAMAL SESAY                    1919235</a:t>
            </a:r>
            <a:endParaRPr sz="1500" b="1" dirty="0">
              <a:solidFill>
                <a:schemeClr val="dk1"/>
              </a:solidFill>
            </a:endParaRPr>
          </a:p>
          <a:p>
            <a:pPr marL="0" lvl="0" indent="0" algn="l" rtl="0">
              <a:spcBef>
                <a:spcPts val="0"/>
              </a:spcBef>
              <a:spcAft>
                <a:spcPts val="0"/>
              </a:spcAft>
              <a:buClr>
                <a:schemeClr val="dk1"/>
              </a:buClr>
              <a:buSzPts val="1100"/>
              <a:buFont typeface="Arial"/>
              <a:buNone/>
            </a:pPr>
            <a:r>
              <a:rPr lang="en" sz="1500" b="1" dirty="0">
                <a:solidFill>
                  <a:schemeClr val="dk1"/>
                </a:solidFill>
              </a:rPr>
              <a:t>LARA ADIGUN                     1920483</a:t>
            </a:r>
            <a:endParaRPr sz="1500" b="1" dirty="0">
              <a:solidFill>
                <a:schemeClr val="dk1"/>
              </a:solidFill>
            </a:endParaRPr>
          </a:p>
          <a:p>
            <a:pPr marL="0" lvl="0" indent="0" algn="l" rtl="0">
              <a:spcBef>
                <a:spcPts val="0"/>
              </a:spcBef>
              <a:spcAft>
                <a:spcPts val="0"/>
              </a:spcAft>
              <a:buClr>
                <a:schemeClr val="dk1"/>
              </a:buClr>
              <a:buSzPts val="1100"/>
              <a:buFont typeface="Arial"/>
              <a:buNone/>
            </a:pPr>
            <a:r>
              <a:rPr lang="en" sz="1500" b="1" dirty="0">
                <a:solidFill>
                  <a:schemeClr val="dk1"/>
                </a:solidFill>
              </a:rPr>
              <a:t>TRACY  GREEN                   1920947</a:t>
            </a:r>
            <a:endParaRPr sz="1500" b="1" dirty="0">
              <a:solidFill>
                <a:schemeClr val="dk1"/>
              </a:solidFill>
            </a:endParaRPr>
          </a:p>
          <a:p>
            <a:pPr marL="0" lvl="0" indent="0" algn="l" rtl="0">
              <a:spcBef>
                <a:spcPts val="0"/>
              </a:spcBef>
              <a:spcAft>
                <a:spcPts val="0"/>
              </a:spcAft>
              <a:buClr>
                <a:schemeClr val="dk1"/>
              </a:buClr>
              <a:buSzPts val="1100"/>
              <a:buFont typeface="Arial"/>
              <a:buNone/>
            </a:pPr>
            <a:r>
              <a:rPr lang="en" sz="1500" b="1" dirty="0">
                <a:solidFill>
                  <a:schemeClr val="dk1"/>
                </a:solidFill>
              </a:rPr>
              <a:t>MANUELLA  ALVES            1919641</a:t>
            </a:r>
            <a:endParaRPr sz="2200" b="1" dirty="0"/>
          </a:p>
        </p:txBody>
      </p:sp>
      <p:sp>
        <p:nvSpPr>
          <p:cNvPr id="4" name="Google Shape;54;p13"/>
          <p:cNvSpPr txBox="1">
            <a:spLocks/>
          </p:cNvSpPr>
          <p:nvPr/>
        </p:nvSpPr>
        <p:spPr>
          <a:xfrm>
            <a:off x="-199697" y="252247"/>
            <a:ext cx="9595945" cy="850216"/>
          </a:xfrm>
          <a:prstGeom prst="rect">
            <a:avLst/>
          </a:prstGeom>
          <a:noFill/>
          <a:ln>
            <a:noFill/>
          </a:ln>
        </p:spPr>
        <p:txBody>
          <a:bodyPr spcFirstLastPara="1" wrap="square" lIns="91425" tIns="91425" rIns="91425" bIns="91425" anchor="b" anchorCtr="0">
            <a:noAutofit/>
          </a:bodyPr>
          <a:lstStyle/>
          <a:p>
            <a:pPr marL="0" marR="0" lvl="0" indent="0" algn="ctr" defTabSz="914400" rtl="0" eaLnBrk="1" fontAlgn="auto" latinLnBrk="0" hangingPunct="1">
              <a:lnSpc>
                <a:spcPct val="115000"/>
              </a:lnSpc>
              <a:spcBef>
                <a:spcPts val="0"/>
              </a:spcBef>
              <a:spcAft>
                <a:spcPts val="0"/>
              </a:spcAft>
              <a:buClr>
                <a:schemeClr val="dk1"/>
              </a:buClr>
              <a:buSzPts val="1100"/>
              <a:buFont typeface="Arial"/>
              <a:buNone/>
              <a:tabLst/>
              <a:defRPr/>
            </a:pPr>
            <a:r>
              <a:rPr kumimoji="0" lang="en-GB" sz="2300" b="1" i="0" u="none" strike="noStrike" kern="0" cap="none" spc="0" normalizeH="0" baseline="0" noProof="0" dirty="0">
                <a:ln>
                  <a:noFill/>
                </a:ln>
                <a:solidFill>
                  <a:schemeClr val="dk1"/>
                </a:solidFill>
                <a:effectLst/>
                <a:highlight>
                  <a:srgbClr val="FFFF00"/>
                </a:highlight>
                <a:uLnTx/>
                <a:uFillTx/>
                <a:latin typeface="Arial"/>
                <a:ea typeface="Arial"/>
                <a:cs typeface="Arial"/>
                <a:sym typeface="Arial"/>
              </a:rPr>
              <a:t>Module Title: EFFECTIVE TEAM WORKING &amp; COMMUNICATION</a:t>
            </a:r>
          </a:p>
          <a:p>
            <a:pPr marL="0" marR="0" lvl="0" indent="0" algn="ctr" defTabSz="914400" rtl="0" eaLnBrk="1" fontAlgn="auto" latinLnBrk="0" hangingPunct="1">
              <a:lnSpc>
                <a:spcPct val="115000"/>
              </a:lnSpc>
              <a:spcBef>
                <a:spcPts val="0"/>
              </a:spcBef>
              <a:spcAft>
                <a:spcPts val="0"/>
              </a:spcAft>
              <a:buClr>
                <a:schemeClr val="dk1"/>
              </a:buClr>
              <a:buSzPts val="1100"/>
              <a:buFont typeface="Arial"/>
              <a:buNone/>
              <a:tabLst/>
              <a:defRPr/>
            </a:pPr>
            <a:r>
              <a:rPr lang="en-GB" sz="1600" b="1" dirty="0">
                <a:solidFill>
                  <a:schemeClr val="dk1"/>
                </a:solidFill>
                <a:highlight>
                  <a:srgbClr val="FFFF00"/>
                </a:highlight>
              </a:rPr>
              <a:t>Assignment title: Group Presentation (BMSW4002)</a:t>
            </a:r>
            <a:endParaRPr kumimoji="0" lang="en-GB" sz="1600" b="1" i="0" u="none" strike="noStrike" kern="0" cap="none" spc="0" normalizeH="0" baseline="0" noProof="0" dirty="0">
              <a:ln>
                <a:noFill/>
              </a:ln>
              <a:solidFill>
                <a:schemeClr val="dk1"/>
              </a:solidFill>
              <a:effectLst/>
              <a:highlight>
                <a:srgbClr val="FFFF00"/>
              </a:highlight>
              <a:uLnTx/>
              <a:uFillTx/>
              <a:latin typeface="Arial"/>
              <a:ea typeface="Arial"/>
              <a:cs typeface="Arial"/>
              <a:sym typeface="Arial"/>
            </a:endParaRPr>
          </a:p>
        </p:txBody>
      </p:sp>
      <p:sp>
        <p:nvSpPr>
          <p:cNvPr id="6" name="TextBox 5"/>
          <p:cNvSpPr txBox="1"/>
          <p:nvPr/>
        </p:nvSpPr>
        <p:spPr>
          <a:xfrm>
            <a:off x="2879834" y="1208689"/>
            <a:ext cx="4056993" cy="307777"/>
          </a:xfrm>
          <a:prstGeom prst="rect">
            <a:avLst/>
          </a:prstGeom>
          <a:noFill/>
        </p:spPr>
        <p:txBody>
          <a:bodyPr wrap="square" rtlCol="0">
            <a:spAutoFit/>
          </a:bodyPr>
          <a:lstStyle/>
          <a:p>
            <a:r>
              <a:rPr lang="en-GB" b="1" dirty="0"/>
              <a:t>Lecturer’s name: Joanna Walsh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0680" y="0"/>
            <a:ext cx="8520600" cy="572700"/>
          </a:xfrm>
        </p:spPr>
        <p:txBody>
          <a:bodyPr/>
          <a:lstStyle/>
          <a:p>
            <a:pPr algn="ctr"/>
            <a:r>
              <a:rPr lang="en-GB" dirty="0"/>
              <a:t>Table of Contents</a:t>
            </a:r>
          </a:p>
        </p:txBody>
      </p:sp>
      <p:sp>
        <p:nvSpPr>
          <p:cNvPr id="5" name="TextBox 4"/>
          <p:cNvSpPr txBox="1"/>
          <p:nvPr/>
        </p:nvSpPr>
        <p:spPr>
          <a:xfrm>
            <a:off x="241738" y="515007"/>
            <a:ext cx="8639503" cy="5262979"/>
          </a:xfrm>
          <a:prstGeom prst="rect">
            <a:avLst/>
          </a:prstGeom>
          <a:noFill/>
        </p:spPr>
        <p:txBody>
          <a:bodyPr wrap="square" rtlCol="0">
            <a:spAutoFit/>
          </a:bodyPr>
          <a:lstStyle/>
          <a:p>
            <a:r>
              <a:rPr lang="en-GB" dirty="0"/>
              <a:t>Introduction………………………………………………………………………….……………………………slide 6</a:t>
            </a:r>
          </a:p>
          <a:p>
            <a:endParaRPr lang="en-GB" dirty="0"/>
          </a:p>
          <a:p>
            <a:r>
              <a:rPr lang="en-GB" dirty="0"/>
              <a:t>Aims…………………………………………………………………………………………….…………………slide 9</a:t>
            </a:r>
          </a:p>
          <a:p>
            <a:endParaRPr lang="en-GB" dirty="0"/>
          </a:p>
          <a:p>
            <a:r>
              <a:rPr lang="en-GB" dirty="0"/>
              <a:t>Teamwork definition……………………………………………………………………………………………slide 11</a:t>
            </a:r>
          </a:p>
          <a:p>
            <a:endParaRPr lang="en-GB" dirty="0"/>
          </a:p>
          <a:p>
            <a:r>
              <a:rPr lang="en-GB" dirty="0"/>
              <a:t>Teambuilding Steps…………………………………………………………………………………….………slide 12</a:t>
            </a:r>
          </a:p>
          <a:p>
            <a:endParaRPr lang="en-GB" dirty="0"/>
          </a:p>
          <a:p>
            <a:r>
              <a:rPr lang="en-GB" dirty="0"/>
              <a:t>Benefits of Team working……………......…......………………………………………………...…………..slide 14</a:t>
            </a:r>
          </a:p>
          <a:p>
            <a:endParaRPr lang="en-GB" dirty="0"/>
          </a:p>
          <a:p>
            <a:r>
              <a:rPr lang="en-GB" dirty="0"/>
              <a:t>Team development stages……………………………………………………………………….....…………slide 15</a:t>
            </a:r>
          </a:p>
          <a:p>
            <a:endParaRPr lang="en-GB" dirty="0"/>
          </a:p>
          <a:p>
            <a:r>
              <a:rPr lang="en-GB" dirty="0"/>
              <a:t>Team roles………………………………………………………………………………………………………slide 21</a:t>
            </a:r>
          </a:p>
          <a:p>
            <a:endParaRPr lang="en-GB" dirty="0"/>
          </a:p>
          <a:p>
            <a:r>
              <a:rPr lang="en-GB" dirty="0"/>
              <a:t>Managing conflict……………………………………………………………………………………….………slide 27</a:t>
            </a:r>
          </a:p>
          <a:p>
            <a:endParaRPr lang="en-GB" dirty="0"/>
          </a:p>
          <a:p>
            <a:r>
              <a:rPr lang="en-GB" dirty="0"/>
              <a:t>Successful team development…………………….....……………………………………………………….slide 30</a:t>
            </a:r>
          </a:p>
          <a:p>
            <a:endParaRPr lang="en-GB" dirty="0"/>
          </a:p>
          <a:p>
            <a:r>
              <a:rPr lang="en-GB" dirty="0"/>
              <a:t>Conclusion……………………………………………………………………………………………...……….slide 32</a:t>
            </a:r>
          </a:p>
          <a:p>
            <a:endParaRPr lang="en-GB" dirty="0"/>
          </a:p>
          <a:p>
            <a:r>
              <a:rPr lang="en-GB" dirty="0"/>
              <a:t>References………………………………………………………………………………………………......….slide 33</a:t>
            </a:r>
          </a:p>
          <a:p>
            <a:endParaRPr lang="en-GB" dirty="0"/>
          </a:p>
          <a:p>
            <a:endParaRPr lang="en-GB" dirty="0"/>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Attain Company Consultants</a:t>
            </a:r>
            <a:endParaRPr/>
          </a:p>
        </p:txBody>
      </p:sp>
      <p:pic>
        <p:nvPicPr>
          <p:cNvPr id="67" name="Google Shape;67;p15"/>
          <p:cNvPicPr preferRelativeResize="0"/>
          <p:nvPr/>
        </p:nvPicPr>
        <p:blipFill>
          <a:blip r:embed="rId3">
            <a:alphaModFix/>
          </a:blip>
          <a:stretch>
            <a:fillRect/>
          </a:stretch>
        </p:blipFill>
        <p:spPr>
          <a:xfrm>
            <a:off x="0" y="1614488"/>
            <a:ext cx="9144000" cy="2828925"/>
          </a:xfrm>
          <a:prstGeom prst="rect">
            <a:avLst/>
          </a:prstGeom>
          <a:noFill/>
          <a:ln>
            <a:noFill/>
          </a:ln>
        </p:spPr>
      </p:pic>
      <p:sp>
        <p:nvSpPr>
          <p:cNvPr id="2" name="TextBox 1">
            <a:extLst>
              <a:ext uri="{FF2B5EF4-FFF2-40B4-BE49-F238E27FC236}">
                <a16:creationId xmlns:a16="http://schemas.microsoft.com/office/drawing/2014/main" id="{78B7E271-C2B2-4F64-8D39-4F3D70E8A359}"/>
              </a:ext>
            </a:extLst>
          </p:cNvPr>
          <p:cNvSpPr txBox="1"/>
          <p:nvPr/>
        </p:nvSpPr>
        <p:spPr>
          <a:xfrm>
            <a:off x="1362100" y="4203167"/>
            <a:ext cx="3227294" cy="738664"/>
          </a:xfrm>
          <a:prstGeom prst="rect">
            <a:avLst/>
          </a:prstGeom>
          <a:noFill/>
        </p:spPr>
        <p:txBody>
          <a:bodyPr wrap="square" rtlCol="0">
            <a:spAutoFit/>
          </a:bodyPr>
          <a:lstStyle/>
          <a:p>
            <a:r>
              <a:rPr lang="en-GB">
                <a:hlinkClick r:id="rId4"/>
              </a:rPr>
              <a:t>Health care services | Healthcare strategy consulting | NHS partner - Attain</a:t>
            </a:r>
            <a:endParaRPr lang="en-GB" dirty="0"/>
          </a:p>
        </p:txBody>
      </p:sp>
      <p:pic>
        <p:nvPicPr>
          <p:cNvPr id="6" name="Google Shape;68;p15"/>
          <p:cNvPicPr preferRelativeResize="0"/>
          <p:nvPr/>
        </p:nvPicPr>
        <p:blipFill>
          <a:blip r:embed="rId5">
            <a:alphaModFix/>
          </a:blip>
          <a:stretch>
            <a:fillRect/>
          </a:stretch>
        </p:blipFill>
        <p:spPr>
          <a:xfrm>
            <a:off x="5081955" y="0"/>
            <a:ext cx="2708030" cy="186065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5" name="Google Shape;55;p13"/>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Introduction of who we are &amp; what we stand for</a:t>
            </a:r>
            <a:endParaRPr/>
          </a:p>
        </p:txBody>
      </p:sp>
      <p:sp>
        <p:nvSpPr>
          <p:cNvPr id="75" name="Google Shape;75;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a:buNone/>
            </a:pPr>
            <a:r>
              <a:rPr lang="en-GB" sz="1400" dirty="0">
                <a:solidFill>
                  <a:schemeClr val="tx1"/>
                </a:solidFill>
              </a:rPr>
              <a:t>We are consultants from Attain Organization with five years experiences gained. </a:t>
            </a:r>
          </a:p>
          <a:p>
            <a:pPr marL="114300" indent="0" algn="just">
              <a:lnSpc>
                <a:spcPct val="107000"/>
              </a:lnSpc>
              <a:spcAft>
                <a:spcPts val="800"/>
              </a:spcAft>
              <a:buNone/>
            </a:pPr>
            <a:r>
              <a:rPr lang="en-GB" sz="1400" dirty="0">
                <a:effectLst/>
                <a:latin typeface="+mj-lt"/>
                <a:ea typeface="Calibri" panose="020F0502020204030204" pitchFamily="34" charset="0"/>
                <a:cs typeface="Calibri" panose="020F0502020204030204" pitchFamily="34" charset="0"/>
              </a:rPr>
              <a:t>Attain Health Management service was founded in 2011 by Mark, Martin and Struan, with inspirational ambition of bringing health care, consulting and industry expertise to life. Attain has  a growth of 80+ teams  and is situated at 2-4 Packhorse Road gardens Cross Buckinghamshire, SL9 7QE.</a:t>
            </a:r>
            <a:endParaRPr lang="en-GB" sz="1400" dirty="0">
              <a:solidFill>
                <a:schemeClr val="tx1"/>
              </a:solidFill>
              <a:latin typeface="+mj-lt"/>
            </a:endParaRPr>
          </a:p>
          <a:p>
            <a:pPr>
              <a:buNone/>
            </a:pPr>
            <a:r>
              <a:rPr lang="en-GB" sz="1400" dirty="0">
                <a:solidFill>
                  <a:schemeClr val="tx1"/>
                </a:solidFill>
              </a:rPr>
              <a:t>We would like to advise the surgical teams in the NHS, including the Excel care nursing homes in London on how to build an excellent team for an outstanding performance towards patient safety. This is because there have been potential issues in areas of staffing, and their performances due to poor team working as identified by the Care Quality Commissioning.</a:t>
            </a:r>
          </a:p>
          <a:p>
            <a:pPr>
              <a:buNone/>
            </a:pPr>
            <a:r>
              <a:rPr lang="en-GB" sz="1400" dirty="0">
                <a:solidFill>
                  <a:schemeClr val="tx1"/>
                </a:solidFill>
              </a:rPr>
              <a:t>We work in partnership with NHS and local authorities to transform health and wellbeing. </a:t>
            </a:r>
          </a:p>
          <a:p>
            <a:pPr>
              <a:buNone/>
            </a:pPr>
            <a:endParaRPr lang="en-GB" sz="1400" dirty="0">
              <a:solidFill>
                <a:schemeClr val="tx1"/>
              </a:solidFill>
            </a:endParaRPr>
          </a:p>
          <a:p>
            <a:pPr>
              <a:buNone/>
            </a:pPr>
            <a:r>
              <a:rPr lang="en-GB" sz="1400" dirty="0">
                <a:solidFill>
                  <a:schemeClr val="tx1"/>
                </a:solidFill>
              </a:rPr>
              <a:t> Our specialties and expertise involves planning, design and delivery of quality social care for patients' wellbeing in the NHS and public sectors.</a:t>
            </a:r>
          </a:p>
          <a:p>
            <a:pPr>
              <a:buNone/>
            </a:pPr>
            <a:endParaRPr lang="en-GB" sz="1400" dirty="0">
              <a:solidFill>
                <a:schemeClr val="tx1"/>
              </a:solidFill>
            </a:endParaRPr>
          </a:p>
          <a:p>
            <a:pPr>
              <a:buNone/>
            </a:pPr>
            <a:r>
              <a:rPr lang="en-GB" sz="1400" dirty="0">
                <a:solidFill>
                  <a:schemeClr val="tx1"/>
                </a:solidFill>
              </a:rPr>
              <a:t>We have an outstanding reputation for what we do to impact lives across health and social care and we have moved from a local service delivery to transformation and commercial bases.</a:t>
            </a:r>
          </a:p>
          <a:p>
            <a:pPr>
              <a:buNone/>
            </a:pPr>
            <a:endParaRPr lang="en-GB" sz="1000" dirty="0">
              <a:solidFill>
                <a:schemeClr val="tx1"/>
              </a:solidFill>
            </a:endParaRPr>
          </a:p>
          <a:p>
            <a:pPr marL="0" lvl="0" indent="0" algn="l" rtl="0">
              <a:spcBef>
                <a:spcPts val="0"/>
              </a:spcBef>
              <a:spcAft>
                <a:spcPts val="0"/>
              </a:spcAft>
              <a:buNone/>
            </a:pPr>
            <a:endParaRPr sz="21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7"/>
          <p:cNvSpPr txBox="1">
            <a:spLocks noGrp="1"/>
          </p:cNvSpPr>
          <p:nvPr>
            <p:ph type="body" idx="1"/>
          </p:nvPr>
        </p:nvSpPr>
        <p:spPr>
          <a:xfrm>
            <a:off x="280169" y="595427"/>
            <a:ext cx="8520600" cy="3416400"/>
          </a:xfrm>
          <a:prstGeom prst="rect">
            <a:avLst/>
          </a:prstGeom>
        </p:spPr>
        <p:txBody>
          <a:bodyPr spcFirstLastPara="1" wrap="square" lIns="91425" tIns="91425" rIns="91425" bIns="91425" anchor="t" anchorCtr="0">
            <a:noAutofit/>
          </a:bodyPr>
          <a:lstStyle/>
          <a:p>
            <a:pPr>
              <a:buNone/>
            </a:pPr>
            <a:r>
              <a:rPr lang="en-GB" sz="1600" dirty="0">
                <a:solidFill>
                  <a:schemeClr val="tx1"/>
                </a:solidFill>
              </a:rPr>
              <a:t>In addition, our good reputation is not just for what we do, but the methods we use to do it as collaborative professionals working with staff across all levels.</a:t>
            </a:r>
          </a:p>
          <a:p>
            <a:pPr>
              <a:buNone/>
            </a:pPr>
            <a:r>
              <a:rPr lang="en-GB" sz="1600" dirty="0">
                <a:solidFill>
                  <a:schemeClr val="tx1"/>
                </a:solidFill>
              </a:rPr>
              <a:t> We prioritize our supports in building effective team work as a vital tool or frame-work for organizational success.</a:t>
            </a:r>
          </a:p>
          <a:p>
            <a:pPr>
              <a:buNone/>
            </a:pPr>
            <a:endParaRPr lang="en-GB" sz="1600" dirty="0">
              <a:solidFill>
                <a:schemeClr val="tx1"/>
              </a:solidFill>
            </a:endParaRPr>
          </a:p>
          <a:p>
            <a:pPr>
              <a:buNone/>
            </a:pPr>
            <a:r>
              <a:rPr lang="en-GB" sz="1600" dirty="0">
                <a:solidFill>
                  <a:schemeClr val="tx1"/>
                </a:solidFill>
              </a:rPr>
              <a:t>We have demonstrated our expert experiences and delivered a real transformation in our partnership working with clinicians, patients and managers on long and short-term hands- on delivery.</a:t>
            </a:r>
          </a:p>
          <a:p>
            <a:pPr>
              <a:buNone/>
            </a:pPr>
            <a:endParaRPr lang="en-GB" sz="1600" dirty="0">
              <a:solidFill>
                <a:schemeClr val="tx1"/>
              </a:solidFill>
            </a:endParaRPr>
          </a:p>
          <a:p>
            <a:pPr>
              <a:buNone/>
            </a:pPr>
            <a:r>
              <a:rPr lang="en-GB" sz="1600" dirty="0">
                <a:solidFill>
                  <a:schemeClr val="tx1"/>
                </a:solidFill>
              </a:rPr>
              <a:t>Attain Healthcare team is driven by a set of values and a clear desire to make a change. </a:t>
            </a:r>
          </a:p>
          <a:p>
            <a:pPr>
              <a:buNone/>
            </a:pPr>
            <a:r>
              <a:rPr lang="en-GB" sz="1600" dirty="0">
                <a:solidFill>
                  <a:schemeClr val="tx1"/>
                </a:solidFill>
              </a:rPr>
              <a:t>One of our core values we set is Teamwork, including wellbeing, responsiveness, transparency, and community work-base to make a difference through change. </a:t>
            </a:r>
          </a:p>
          <a:p>
            <a:pPr marL="0" lvl="0" indent="0" algn="l" rtl="0">
              <a:spcBef>
                <a:spcPts val="0"/>
              </a:spcBef>
              <a:spcAft>
                <a:spcPts val="0"/>
              </a:spcAft>
              <a:buClr>
                <a:schemeClr val="dk1"/>
              </a:buClr>
              <a:buSzPts val="1100"/>
              <a:buFont typeface="Arial"/>
              <a:buNone/>
            </a:pPr>
            <a:endParaRPr lang="en-GB" sz="1500" dirty="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8"/>
          <p:cNvSpPr txBox="1">
            <a:spLocks noGrp="1"/>
          </p:cNvSpPr>
          <p:nvPr>
            <p:ph type="body" idx="1"/>
          </p:nvPr>
        </p:nvSpPr>
        <p:spPr>
          <a:xfrm>
            <a:off x="311700" y="863550"/>
            <a:ext cx="8520600" cy="3416400"/>
          </a:xfrm>
          <a:prstGeom prst="rect">
            <a:avLst/>
          </a:prstGeom>
        </p:spPr>
        <p:txBody>
          <a:bodyPr spcFirstLastPara="1" wrap="square" lIns="91425" tIns="91425" rIns="91425" bIns="91425" anchor="t" anchorCtr="0">
            <a:noAutofit/>
          </a:bodyPr>
          <a:lstStyle/>
          <a:p>
            <a:pPr marL="0" indent="0">
              <a:buClr>
                <a:schemeClr val="dk1"/>
              </a:buClr>
              <a:buSzPts val="1100"/>
              <a:buNone/>
            </a:pPr>
            <a:r>
              <a:rPr lang="en-GB" sz="1400" dirty="0">
                <a:solidFill>
                  <a:schemeClr val="tx1"/>
                </a:solidFill>
              </a:rPr>
              <a:t>Our level of concern with interests to connect them in Teams set us apart. Some of our areas of expertise also include;</a:t>
            </a:r>
          </a:p>
          <a:p>
            <a:pPr marL="0" lvl="0" indent="0" algn="l" rtl="0">
              <a:spcBef>
                <a:spcPts val="0"/>
              </a:spcBef>
              <a:spcAft>
                <a:spcPts val="0"/>
              </a:spcAft>
              <a:buClr>
                <a:schemeClr val="dk1"/>
              </a:buClr>
              <a:buSzPts val="1100"/>
              <a:buFont typeface="Arial"/>
              <a:buNone/>
            </a:pPr>
            <a:endParaRPr sz="1300">
              <a:solidFill>
                <a:schemeClr val="dk1"/>
              </a:solidFill>
            </a:endParaRPr>
          </a:p>
          <a:p>
            <a:pPr marL="457200" lvl="0" indent="-311150" algn="l" rtl="0">
              <a:spcBef>
                <a:spcPts val="0"/>
              </a:spcBef>
              <a:spcAft>
                <a:spcPts val="0"/>
              </a:spcAft>
              <a:buClr>
                <a:schemeClr val="dk1"/>
              </a:buClr>
              <a:buSzPts val="1300"/>
              <a:buChar char="●"/>
            </a:pPr>
            <a:r>
              <a:rPr lang="en" sz="1300" dirty="0">
                <a:solidFill>
                  <a:schemeClr val="dk1"/>
                </a:solidFill>
              </a:rPr>
              <a:t>Primary care</a:t>
            </a:r>
            <a:endParaRPr sz="1300">
              <a:solidFill>
                <a:schemeClr val="dk1"/>
              </a:solidFill>
            </a:endParaRPr>
          </a:p>
          <a:p>
            <a:pPr marL="457200" lvl="0" indent="-311150" algn="l" rtl="0">
              <a:spcBef>
                <a:spcPts val="0"/>
              </a:spcBef>
              <a:spcAft>
                <a:spcPts val="0"/>
              </a:spcAft>
              <a:buClr>
                <a:schemeClr val="dk1"/>
              </a:buClr>
              <a:buSzPts val="1300"/>
              <a:buChar char="●"/>
            </a:pPr>
            <a:r>
              <a:rPr lang="en" sz="1300" dirty="0">
                <a:solidFill>
                  <a:schemeClr val="dk1"/>
                </a:solidFill>
              </a:rPr>
              <a:t>Mental health and learning disabilities</a:t>
            </a:r>
            <a:endParaRPr sz="1300">
              <a:solidFill>
                <a:schemeClr val="dk1"/>
              </a:solidFill>
            </a:endParaRPr>
          </a:p>
          <a:p>
            <a:pPr marL="457200" lvl="0" indent="-311150" algn="l" rtl="0">
              <a:spcBef>
                <a:spcPts val="0"/>
              </a:spcBef>
              <a:spcAft>
                <a:spcPts val="0"/>
              </a:spcAft>
              <a:buClr>
                <a:schemeClr val="dk1"/>
              </a:buClr>
              <a:buSzPts val="1300"/>
              <a:buChar char="●"/>
            </a:pPr>
            <a:r>
              <a:rPr lang="en" sz="1300" dirty="0">
                <a:solidFill>
                  <a:schemeClr val="dk1"/>
                </a:solidFill>
              </a:rPr>
              <a:t>Diagnostics and Cancer</a:t>
            </a:r>
            <a:endParaRPr sz="1300">
              <a:solidFill>
                <a:schemeClr val="dk1"/>
              </a:solidFill>
            </a:endParaRPr>
          </a:p>
          <a:p>
            <a:pPr marL="457200" lvl="0" indent="-311150" algn="l" rtl="0">
              <a:spcBef>
                <a:spcPts val="0"/>
              </a:spcBef>
              <a:spcAft>
                <a:spcPts val="0"/>
              </a:spcAft>
              <a:buClr>
                <a:schemeClr val="dk1"/>
              </a:buClr>
              <a:buSzPts val="1300"/>
              <a:buChar char="●"/>
            </a:pPr>
            <a:r>
              <a:rPr lang="en" sz="1300" dirty="0">
                <a:solidFill>
                  <a:schemeClr val="dk1"/>
                </a:solidFill>
              </a:rPr>
              <a:t>Acute care</a:t>
            </a:r>
            <a:endParaRPr sz="1300">
              <a:solidFill>
                <a:schemeClr val="dk1"/>
              </a:solidFill>
            </a:endParaRPr>
          </a:p>
          <a:p>
            <a:pPr marL="457200" lvl="0" indent="-311150" algn="l" rtl="0">
              <a:spcBef>
                <a:spcPts val="0"/>
              </a:spcBef>
              <a:spcAft>
                <a:spcPts val="0"/>
              </a:spcAft>
              <a:buClr>
                <a:schemeClr val="dk1"/>
              </a:buClr>
              <a:buSzPts val="1300"/>
              <a:buChar char="●"/>
            </a:pPr>
            <a:r>
              <a:rPr lang="en" sz="1300" dirty="0">
                <a:solidFill>
                  <a:schemeClr val="dk1"/>
                </a:solidFill>
              </a:rPr>
              <a:t>Integration</a:t>
            </a:r>
            <a:endParaRPr sz="1300">
              <a:solidFill>
                <a:schemeClr val="dk1"/>
              </a:solidFill>
            </a:endParaRPr>
          </a:p>
          <a:p>
            <a:pPr marL="457200" lvl="0" indent="-311150" algn="l" rtl="0">
              <a:spcBef>
                <a:spcPts val="0"/>
              </a:spcBef>
              <a:spcAft>
                <a:spcPts val="0"/>
              </a:spcAft>
              <a:buClr>
                <a:schemeClr val="dk1"/>
              </a:buClr>
              <a:buSzPts val="1300"/>
              <a:buChar char="●"/>
            </a:pPr>
            <a:r>
              <a:rPr lang="en" sz="1300" dirty="0">
                <a:solidFill>
                  <a:schemeClr val="dk1"/>
                </a:solidFill>
              </a:rPr>
              <a:t>Urgent and Emergency care</a:t>
            </a:r>
            <a:endParaRPr sz="1300">
              <a:solidFill>
                <a:schemeClr val="dk1"/>
              </a:solidFill>
            </a:endParaRPr>
          </a:p>
          <a:p>
            <a:pPr marL="457200" lvl="0" indent="-311150" algn="l" rtl="0">
              <a:spcBef>
                <a:spcPts val="0"/>
              </a:spcBef>
              <a:spcAft>
                <a:spcPts val="0"/>
              </a:spcAft>
              <a:buClr>
                <a:schemeClr val="dk1"/>
              </a:buClr>
              <a:buSzPts val="1300"/>
              <a:buChar char="●"/>
            </a:pPr>
            <a:r>
              <a:rPr lang="en" sz="1300" dirty="0">
                <a:solidFill>
                  <a:schemeClr val="dk1"/>
                </a:solidFill>
              </a:rPr>
              <a:t>Technology Partner</a:t>
            </a:r>
            <a:endParaRPr sz="1300">
              <a:solidFill>
                <a:schemeClr val="dk1"/>
              </a:solidFill>
            </a:endParaRPr>
          </a:p>
          <a:p>
            <a:pPr marL="457200" lvl="0" indent="-311150" algn="l" rtl="0">
              <a:spcBef>
                <a:spcPts val="0"/>
              </a:spcBef>
              <a:spcAft>
                <a:spcPts val="0"/>
              </a:spcAft>
              <a:buClr>
                <a:schemeClr val="dk1"/>
              </a:buClr>
              <a:buSzPts val="1300"/>
              <a:buChar char="●"/>
            </a:pPr>
            <a:r>
              <a:rPr lang="en" sz="1300" dirty="0">
                <a:solidFill>
                  <a:schemeClr val="dk1"/>
                </a:solidFill>
              </a:rPr>
              <a:t>Planned Care</a:t>
            </a:r>
            <a:endParaRPr sz="1300">
              <a:solidFill>
                <a:schemeClr val="dk1"/>
              </a:solidFill>
            </a:endParaRPr>
          </a:p>
          <a:p>
            <a:pPr marL="457200" lvl="0" indent="-311150" algn="l" rtl="0">
              <a:spcBef>
                <a:spcPts val="0"/>
              </a:spcBef>
              <a:spcAft>
                <a:spcPts val="0"/>
              </a:spcAft>
              <a:buClr>
                <a:schemeClr val="dk1"/>
              </a:buClr>
              <a:buSzPts val="1300"/>
              <a:buChar char="●"/>
            </a:pPr>
            <a:r>
              <a:rPr lang="en" sz="1300" dirty="0">
                <a:solidFill>
                  <a:schemeClr val="dk1"/>
                </a:solidFill>
              </a:rPr>
              <a:t>Workforce</a:t>
            </a:r>
            <a:endParaRPr sz="20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9"/>
          <p:cNvSpPr txBox="1">
            <a:spLocks noGrp="1"/>
          </p:cNvSpPr>
          <p:nvPr>
            <p:ph type="body" idx="1"/>
          </p:nvPr>
        </p:nvSpPr>
        <p:spPr>
          <a:xfrm>
            <a:off x="325820" y="863549"/>
            <a:ext cx="8506479" cy="349824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400" b="1" dirty="0">
                <a:solidFill>
                  <a:schemeClr val="dk1"/>
                </a:solidFill>
              </a:rPr>
              <a:t>Aim</a:t>
            </a:r>
            <a:r>
              <a:rPr lang="en" sz="1400" dirty="0">
                <a:solidFill>
                  <a:schemeClr val="dk1"/>
                </a:solidFill>
              </a:rPr>
              <a:t>: </a:t>
            </a:r>
            <a:endParaRPr sz="1400">
              <a:solidFill>
                <a:schemeClr val="dk1"/>
              </a:solidFill>
            </a:endParaRPr>
          </a:p>
          <a:p>
            <a:pPr marL="0" lvl="0" indent="0" algn="l" rtl="0">
              <a:spcBef>
                <a:spcPts val="0"/>
              </a:spcBef>
              <a:spcAft>
                <a:spcPts val="0"/>
              </a:spcAft>
              <a:buClr>
                <a:schemeClr val="dk1"/>
              </a:buClr>
              <a:buSzPts val="1100"/>
              <a:buFont typeface="Arial"/>
              <a:buNone/>
            </a:pPr>
            <a:r>
              <a:rPr lang="en" sz="1400" dirty="0">
                <a:solidFill>
                  <a:schemeClr val="dk1"/>
                </a:solidFill>
              </a:rPr>
              <a:t>To critically examine in details, and identify the satisfaction of members in interprofessional teams, and   find possible ways to improve interprofessional relationships, leadership, and team climate in a hospital context.</a:t>
            </a:r>
            <a:endParaRPr sz="1400">
              <a:solidFill>
                <a:schemeClr val="dk1"/>
              </a:solidFill>
            </a:endParaRPr>
          </a:p>
          <a:p>
            <a:pPr marL="0" lvl="0" indent="0" algn="l" rtl="0">
              <a:spcBef>
                <a:spcPts val="0"/>
              </a:spcBef>
              <a:spcAft>
                <a:spcPts val="0"/>
              </a:spcAft>
              <a:buClr>
                <a:schemeClr val="dk1"/>
              </a:buClr>
              <a:buSzPts val="1100"/>
              <a:buFont typeface="Arial"/>
              <a:buNone/>
            </a:pPr>
            <a:endParaRPr sz="1400">
              <a:solidFill>
                <a:schemeClr val="dk1"/>
              </a:solidFill>
            </a:endParaRPr>
          </a:p>
          <a:p>
            <a:pPr marL="0" lvl="0" indent="0" algn="l" rtl="0">
              <a:spcBef>
                <a:spcPts val="0"/>
              </a:spcBef>
              <a:spcAft>
                <a:spcPts val="0"/>
              </a:spcAft>
              <a:buClr>
                <a:schemeClr val="dk1"/>
              </a:buClr>
              <a:buSzPts val="1100"/>
              <a:buFont typeface="Arial"/>
              <a:buNone/>
            </a:pPr>
            <a:r>
              <a:rPr lang="en" sz="1400" b="1" dirty="0">
                <a:solidFill>
                  <a:schemeClr val="dk1"/>
                </a:solidFill>
              </a:rPr>
              <a:t>Objectives</a:t>
            </a:r>
            <a:r>
              <a:rPr lang="en" sz="1400" dirty="0">
                <a:solidFill>
                  <a:schemeClr val="dk1"/>
                </a:solidFill>
              </a:rPr>
              <a:t>: </a:t>
            </a:r>
            <a:endParaRPr sz="1400">
              <a:solidFill>
                <a:schemeClr val="dk1"/>
              </a:solidFill>
            </a:endParaRPr>
          </a:p>
          <a:p>
            <a:pPr marL="0" lvl="0" indent="0" algn="l" rtl="0">
              <a:spcBef>
                <a:spcPts val="0"/>
              </a:spcBef>
              <a:spcAft>
                <a:spcPts val="0"/>
              </a:spcAft>
              <a:buClr>
                <a:schemeClr val="dk1"/>
              </a:buClr>
              <a:buSzPts val="1100"/>
              <a:buFont typeface="Arial"/>
              <a:buNone/>
            </a:pPr>
            <a:r>
              <a:rPr lang="en" sz="1400" dirty="0">
                <a:solidFill>
                  <a:schemeClr val="dk1"/>
                </a:solidFill>
              </a:rPr>
              <a:t>To improve the standard of care based on truly facilitating change among the NHS and public sectors for example; hospital surgical teamwork, including domiciliary and nursing homes teamworking.</a:t>
            </a:r>
          </a:p>
          <a:p>
            <a:pPr marL="0" lvl="0" indent="0" algn="l" rtl="0">
              <a:spcBef>
                <a:spcPts val="0"/>
              </a:spcBef>
              <a:spcAft>
                <a:spcPts val="0"/>
              </a:spcAft>
              <a:buClr>
                <a:schemeClr val="dk1"/>
              </a:buClr>
              <a:buSzPts val="1100"/>
              <a:buFont typeface="Arial"/>
              <a:buNone/>
            </a:pPr>
            <a:endParaRPr sz="1400">
              <a:solidFill>
                <a:schemeClr val="dk1"/>
              </a:solidFill>
            </a:endParaRPr>
          </a:p>
          <a:p>
            <a:pPr marL="0" lvl="0" indent="0" algn="l" rtl="0">
              <a:spcBef>
                <a:spcPts val="0"/>
              </a:spcBef>
              <a:spcAft>
                <a:spcPts val="0"/>
              </a:spcAft>
              <a:buClr>
                <a:schemeClr val="dk1"/>
              </a:buClr>
              <a:buSzPts val="1100"/>
              <a:buFont typeface="Arial"/>
              <a:buNone/>
            </a:pPr>
            <a:r>
              <a:rPr lang="en" sz="1400" b="1" dirty="0">
                <a:solidFill>
                  <a:schemeClr val="dk1"/>
                </a:solidFill>
              </a:rPr>
              <a:t>Rationale/purpose:</a:t>
            </a:r>
            <a:endParaRPr sz="1400" b="1">
              <a:solidFill>
                <a:schemeClr val="dk1"/>
              </a:solidFill>
            </a:endParaRPr>
          </a:p>
          <a:p>
            <a:pPr marL="0" indent="0">
              <a:buClr>
                <a:schemeClr val="dk1"/>
              </a:buClr>
              <a:buSzPts val="1100"/>
              <a:buNone/>
            </a:pPr>
            <a:r>
              <a:rPr lang="en-GB" sz="1400" dirty="0">
                <a:solidFill>
                  <a:schemeClr val="tx1"/>
                </a:solidFill>
              </a:rPr>
              <a:t>Health care organizations in the UK are facing challenges with highly task complex and complicated issues that are specialize which needed inter-professional  team working  (Joachim et al., 2018). For example; the increased significant surgical mortality rates associated with ageing, and failure to rescue the elderly has been described as a potential issues in hospitals and care homes (</a:t>
            </a:r>
            <a:r>
              <a:rPr lang="en-GB" sz="1400" dirty="0" err="1">
                <a:solidFill>
                  <a:schemeClr val="tx1"/>
                </a:solidFill>
              </a:rPr>
              <a:t>Fagerstrom</a:t>
            </a:r>
            <a:r>
              <a:rPr lang="en-GB" sz="1400" dirty="0">
                <a:solidFill>
                  <a:schemeClr val="tx1"/>
                </a:solidFill>
              </a:rPr>
              <a:t> et al., 2018). </a:t>
            </a:r>
          </a:p>
          <a:p>
            <a:pPr marL="0" lvl="0" indent="0" algn="l" rtl="0">
              <a:spcBef>
                <a:spcPts val="0"/>
              </a:spcBef>
              <a:spcAft>
                <a:spcPts val="0"/>
              </a:spcAft>
              <a:buClr>
                <a:schemeClr val="dk1"/>
              </a:buClr>
              <a:buSzPts val="1100"/>
              <a:buFont typeface="Arial"/>
              <a:buNone/>
            </a:pPr>
            <a:endParaRPr sz="1400">
              <a:solidFill>
                <a:schemeClr val="dk1"/>
              </a:solidFill>
            </a:endParaRPr>
          </a:p>
          <a:p>
            <a:pPr marL="0" lvl="0" indent="0" algn="l" rtl="0">
              <a:spcBef>
                <a:spcPts val="0"/>
              </a:spcBef>
              <a:spcAft>
                <a:spcPts val="0"/>
              </a:spcAft>
              <a:buClr>
                <a:schemeClr val="dk1"/>
              </a:buClr>
              <a:buSzPts val="1100"/>
              <a:buFont typeface="Arial"/>
              <a:buNone/>
            </a:pPr>
            <a:endParaRPr sz="21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0"/>
          <p:cNvSpPr txBox="1">
            <a:spLocks noGrp="1"/>
          </p:cNvSpPr>
          <p:nvPr>
            <p:ph type="body" idx="1"/>
          </p:nvPr>
        </p:nvSpPr>
        <p:spPr>
          <a:xfrm>
            <a:off x="311700" y="863550"/>
            <a:ext cx="8520600" cy="3416400"/>
          </a:xfrm>
          <a:prstGeom prst="rect">
            <a:avLst/>
          </a:prstGeom>
        </p:spPr>
        <p:txBody>
          <a:bodyPr spcFirstLastPara="1" wrap="square" lIns="91425" tIns="91425" rIns="91425" bIns="91425" anchor="t" anchorCtr="0">
            <a:noAutofit/>
          </a:bodyPr>
          <a:lstStyle/>
          <a:p>
            <a:r>
              <a:rPr lang="en-GB" sz="1600" dirty="0">
                <a:solidFill>
                  <a:schemeClr val="tx1"/>
                </a:solidFill>
              </a:rPr>
              <a:t>The multiple factors led to surgical mortality increase in NHS hospitals could be; macro-system hospital resources, medication errors, under-staffing, inadequate technology, non-effective teamwork and lack of training which has led to incidents reporting of patient safety (Tigard DW, 2019).</a:t>
            </a:r>
          </a:p>
          <a:p>
            <a:pPr>
              <a:buNone/>
            </a:pPr>
            <a:endParaRPr lang="en-GB" sz="1600" dirty="0">
              <a:solidFill>
                <a:schemeClr val="tx1"/>
              </a:solidFill>
            </a:endParaRPr>
          </a:p>
          <a:p>
            <a:r>
              <a:rPr lang="en-GB" sz="1600" dirty="0">
                <a:solidFill>
                  <a:schemeClr val="tx1"/>
                </a:solidFill>
              </a:rPr>
              <a:t>It has been reported that 22,300 deaths occurs every year, and hundreds of millions of prescribing errors and mix - ups in care organizations including the NHS is mainly due to lack of team focus, and team member satisfaction at work (King, 2018). </a:t>
            </a:r>
          </a:p>
          <a:p>
            <a:pPr>
              <a:buNone/>
            </a:pPr>
            <a:endParaRPr lang="en-GB" sz="1600" dirty="0">
              <a:solidFill>
                <a:schemeClr val="tx1"/>
              </a:solidFill>
            </a:endParaRPr>
          </a:p>
          <a:p>
            <a:r>
              <a:rPr lang="en-GB" sz="1600" dirty="0">
                <a:solidFill>
                  <a:schemeClr val="tx1"/>
                </a:solidFill>
              </a:rPr>
              <a:t>In regards, there is a need for healthcare professionals including managers to work collaboratively within inter-professional work teams (from different professional backgrounds) to ensure patient safety and quality of care.</a:t>
            </a:r>
          </a:p>
          <a:p>
            <a:pPr marL="0" lvl="0" indent="0" algn="l" rtl="0">
              <a:spcBef>
                <a:spcPts val="0"/>
              </a:spcBef>
              <a:spcAft>
                <a:spcPts val="1600"/>
              </a:spcAft>
              <a:buNone/>
            </a:pPr>
            <a:endParaRPr sz="1600">
              <a:solidFill>
                <a:schemeClr val="tx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r>
              <a:rPr lang="en-GB" dirty="0"/>
              <a:t>What is team work, and why is it relevant?</a:t>
            </a:r>
          </a:p>
        </p:txBody>
      </p:sp>
      <p:sp>
        <p:nvSpPr>
          <p:cNvPr id="101" name="Google Shape;101;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a:buNone/>
            </a:pPr>
            <a:r>
              <a:rPr lang="en-GB" sz="1200" dirty="0"/>
              <a:t> </a:t>
            </a:r>
          </a:p>
          <a:p>
            <a:pPr>
              <a:buNone/>
            </a:pPr>
            <a:r>
              <a:rPr lang="en-GB" sz="1600" dirty="0">
                <a:solidFill>
                  <a:schemeClr val="tx1"/>
                </a:solidFill>
              </a:rPr>
              <a:t>Teamwork is a collaborative effort and enthusiastic role of a group towards achieving a common goal, and to complete a task most effectively and efficiently than lone individual working (Aga et al., 2016).. Effective teamwork and communication are important to secure patient safety and deliver high quality of care, in an organization (Meier C, 2014). Team work can also reduce misunderstanding of staff roles and responsibilities. Lack of team work may cause unintentional patient harm (Muller et al., 2016).</a:t>
            </a:r>
          </a:p>
          <a:p>
            <a:pPr marL="0" lvl="0" indent="0" algn="l" rtl="0">
              <a:spcBef>
                <a:spcPts val="0"/>
              </a:spcBef>
              <a:spcAft>
                <a:spcPts val="0"/>
              </a:spcAft>
              <a:buClr>
                <a:schemeClr val="dk1"/>
              </a:buClr>
              <a:buSzPts val="1100"/>
              <a:buFont typeface="Arial"/>
              <a:buNone/>
            </a:pPr>
            <a:endParaRPr sz="1200" dirty="0">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Team building steps &amp; considerations for managers to follow for outstanding performances</a:t>
            </a:r>
            <a:endParaRPr/>
          </a:p>
        </p:txBody>
      </p:sp>
      <p:sp>
        <p:nvSpPr>
          <p:cNvPr id="107" name="Google Shape;107;p22"/>
          <p:cNvSpPr txBox="1">
            <a:spLocks noGrp="1"/>
          </p:cNvSpPr>
          <p:nvPr>
            <p:ph type="body" idx="1"/>
          </p:nvPr>
        </p:nvSpPr>
        <p:spPr>
          <a:xfrm>
            <a:off x="311700" y="1583950"/>
            <a:ext cx="8520600" cy="3416400"/>
          </a:xfrm>
          <a:prstGeom prst="rect">
            <a:avLst/>
          </a:prstGeom>
        </p:spPr>
        <p:txBody>
          <a:bodyPr spcFirstLastPara="1" wrap="square" lIns="91425" tIns="91425" rIns="91425" bIns="91425" anchor="t" anchorCtr="0">
            <a:noAutofit/>
          </a:bodyPr>
          <a:lstStyle/>
          <a:p>
            <a:pPr>
              <a:buNone/>
            </a:pPr>
            <a:r>
              <a:rPr lang="en-GB" sz="1400" dirty="0">
                <a:solidFill>
                  <a:schemeClr val="tx1"/>
                </a:solidFill>
              </a:rPr>
              <a:t>The following are our professional steps for NHS and Excel care home managers to follow and foster team building towards patients’ safety. </a:t>
            </a:r>
          </a:p>
          <a:p>
            <a:pPr>
              <a:buNone/>
            </a:pPr>
            <a:endParaRPr lang="en-GB" sz="1400" dirty="0">
              <a:solidFill>
                <a:schemeClr val="tx1"/>
              </a:solidFill>
            </a:endParaRPr>
          </a:p>
          <a:p>
            <a:r>
              <a:rPr lang="en-GB" sz="1400" b="1" dirty="0">
                <a:solidFill>
                  <a:schemeClr val="tx1"/>
                </a:solidFill>
              </a:rPr>
              <a:t>Good leadership skills</a:t>
            </a:r>
            <a:r>
              <a:rPr lang="en-GB" sz="1400" dirty="0">
                <a:solidFill>
                  <a:schemeClr val="tx1"/>
                </a:solidFill>
              </a:rPr>
              <a:t>— managers should enhance good leadership qualities with competence enough to foster team building, and facilitate change by not only to delegated task but to develop trust,  honesty, and to show transparency relationship with their employees at work to carry out duties with confidence in their absence (</a:t>
            </a:r>
            <a:r>
              <a:rPr lang="en-GB" sz="1400" dirty="0" err="1">
                <a:solidFill>
                  <a:schemeClr val="tx1"/>
                </a:solidFill>
              </a:rPr>
              <a:t>Savithian</a:t>
            </a:r>
            <a:r>
              <a:rPr lang="en-GB" sz="1400" dirty="0">
                <a:solidFill>
                  <a:schemeClr val="tx1"/>
                </a:solidFill>
              </a:rPr>
              <a:t> </a:t>
            </a:r>
            <a:r>
              <a:rPr lang="en-GB" sz="1400" dirty="0" err="1">
                <a:solidFill>
                  <a:schemeClr val="tx1"/>
                </a:solidFill>
              </a:rPr>
              <a:t>Rathapalan</a:t>
            </a:r>
            <a:r>
              <a:rPr lang="en-GB" sz="1400" dirty="0">
                <a:solidFill>
                  <a:schemeClr val="tx1"/>
                </a:solidFill>
              </a:rPr>
              <a:t>, 2019) (Martha et al., 2018).</a:t>
            </a:r>
          </a:p>
          <a:p>
            <a:pPr>
              <a:buNone/>
            </a:pPr>
            <a:endParaRPr lang="en-GB" sz="1400" dirty="0">
              <a:solidFill>
                <a:schemeClr val="tx1"/>
              </a:solidFill>
            </a:endParaRPr>
          </a:p>
          <a:p>
            <a:r>
              <a:rPr lang="en-GB" sz="1400" b="1" dirty="0">
                <a:solidFill>
                  <a:schemeClr val="tx1"/>
                </a:solidFill>
              </a:rPr>
              <a:t>Communication platform-</a:t>
            </a:r>
            <a:r>
              <a:rPr lang="en-GB" sz="1400" dirty="0">
                <a:solidFill>
                  <a:schemeClr val="tx1"/>
                </a:solidFill>
              </a:rPr>
              <a:t>-- managers are advised to create a platform for staff teams to speak-up about issues at higher risks for immediate intervention (</a:t>
            </a:r>
            <a:r>
              <a:rPr lang="en-GB" sz="1400" dirty="0" err="1">
                <a:solidFill>
                  <a:schemeClr val="tx1"/>
                </a:solidFill>
              </a:rPr>
              <a:t>MarBornay</a:t>
            </a:r>
            <a:r>
              <a:rPr lang="en-GB" sz="1400" dirty="0">
                <a:solidFill>
                  <a:schemeClr val="tx1"/>
                </a:solidFill>
              </a:rPr>
              <a:t>-</a:t>
            </a:r>
            <a:r>
              <a:rPr lang="en-GB" sz="1400" dirty="0" err="1">
                <a:solidFill>
                  <a:schemeClr val="tx1"/>
                </a:solidFill>
              </a:rPr>
              <a:t>barrachina</a:t>
            </a:r>
            <a:r>
              <a:rPr lang="en-GB" sz="1400" dirty="0">
                <a:solidFill>
                  <a:schemeClr val="tx1"/>
                </a:solidFill>
              </a:rPr>
              <a:t>, and Ines </a:t>
            </a:r>
            <a:r>
              <a:rPr lang="en-GB" sz="1400" dirty="0" err="1">
                <a:solidFill>
                  <a:schemeClr val="tx1"/>
                </a:solidFill>
              </a:rPr>
              <a:t>Herrer</a:t>
            </a:r>
            <a:r>
              <a:rPr lang="en-GB" sz="1400" dirty="0">
                <a:solidFill>
                  <a:schemeClr val="tx1"/>
                </a:solidFill>
              </a:rPr>
              <a:t>, 2017).</a:t>
            </a:r>
          </a:p>
          <a:p>
            <a:pPr>
              <a:buNone/>
            </a:pPr>
            <a:endParaRPr lang="en-GB" sz="1400" dirty="0">
              <a:solidFill>
                <a:schemeClr val="tx1"/>
              </a:solidFill>
            </a:endParaRPr>
          </a:p>
          <a:p>
            <a:r>
              <a:rPr lang="en-GB" sz="1400" dirty="0">
                <a:solidFill>
                  <a:schemeClr val="tx1"/>
                </a:solidFill>
              </a:rPr>
              <a:t> Managers are to improve strategic human resource management to promote team members and job satisfaction (Aga et al,.2016).</a:t>
            </a:r>
          </a:p>
          <a:p>
            <a:pPr>
              <a:buNone/>
            </a:pPr>
            <a:r>
              <a:rPr lang="en-GB" sz="1400" dirty="0">
                <a:solidFill>
                  <a:schemeClr val="tx1"/>
                </a:solidFill>
              </a:rPr>
              <a:t> </a:t>
            </a:r>
          </a:p>
          <a:p>
            <a:pPr marL="0" lvl="0" indent="0" algn="l" rtl="0">
              <a:spcBef>
                <a:spcPts val="0"/>
              </a:spcBef>
              <a:spcAft>
                <a:spcPts val="0"/>
              </a:spcAft>
              <a:buClr>
                <a:schemeClr val="dk1"/>
              </a:buClr>
              <a:buSzPts val="1100"/>
              <a:buFont typeface="Arial"/>
              <a:buNone/>
            </a:pPr>
            <a:endParaRPr sz="21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3"/>
          <p:cNvSpPr txBox="1">
            <a:spLocks noGrp="1"/>
          </p:cNvSpPr>
          <p:nvPr>
            <p:ph type="body" idx="1"/>
          </p:nvPr>
        </p:nvSpPr>
        <p:spPr>
          <a:xfrm>
            <a:off x="311700" y="863550"/>
            <a:ext cx="8520600" cy="3416400"/>
          </a:xfrm>
          <a:prstGeom prst="rect">
            <a:avLst/>
          </a:prstGeom>
        </p:spPr>
        <p:txBody>
          <a:bodyPr spcFirstLastPara="1" wrap="square" lIns="91425" tIns="91425" rIns="91425" bIns="91425" anchor="t" anchorCtr="0">
            <a:noAutofit/>
          </a:bodyPr>
          <a:lstStyle/>
          <a:p>
            <a:r>
              <a:rPr lang="en-GB" dirty="0">
                <a:solidFill>
                  <a:schemeClr val="tx1"/>
                </a:solidFill>
              </a:rPr>
              <a:t>Managers should adopt standardized behaviours and build a friendship working team, share common team language as an effective strategy to improve team work and reduce clinical errors including surgical and medication errors (Ulrich and Manning Crider, 2017) (</a:t>
            </a:r>
            <a:r>
              <a:rPr lang="en-GB" dirty="0" err="1">
                <a:solidFill>
                  <a:schemeClr val="tx1"/>
                </a:solidFill>
              </a:rPr>
              <a:t>Antay</a:t>
            </a:r>
            <a:r>
              <a:rPr lang="en-GB" dirty="0">
                <a:solidFill>
                  <a:schemeClr val="tx1"/>
                </a:solidFill>
              </a:rPr>
              <a:t> et al., 2018). </a:t>
            </a:r>
          </a:p>
          <a:p>
            <a:pPr>
              <a:buNone/>
            </a:pPr>
            <a:endParaRPr lang="en-GB" dirty="0">
              <a:solidFill>
                <a:schemeClr val="tx1"/>
              </a:solidFill>
            </a:endParaRPr>
          </a:p>
          <a:p>
            <a:r>
              <a:rPr lang="en-GB" b="1" dirty="0">
                <a:solidFill>
                  <a:srgbClr val="FF0000"/>
                </a:solidFill>
              </a:rPr>
              <a:t>Decision making-</a:t>
            </a:r>
            <a:r>
              <a:rPr lang="en-GB" dirty="0">
                <a:solidFill>
                  <a:schemeClr val="tx1"/>
                </a:solidFill>
              </a:rPr>
              <a:t>-- team members should be given an open-ended project by managers to determine the best solution and allow them  make decisions rather than managers delegating tasks (</a:t>
            </a:r>
            <a:r>
              <a:rPr lang="en-GB" dirty="0" err="1">
                <a:solidFill>
                  <a:schemeClr val="tx1"/>
                </a:solidFill>
              </a:rPr>
              <a:t>Bougzala</a:t>
            </a:r>
            <a:r>
              <a:rPr lang="en-GB" dirty="0">
                <a:solidFill>
                  <a:schemeClr val="tx1"/>
                </a:solidFill>
              </a:rPr>
              <a:t> De </a:t>
            </a:r>
            <a:r>
              <a:rPr lang="en-GB" dirty="0" err="1">
                <a:solidFill>
                  <a:schemeClr val="tx1"/>
                </a:solidFill>
              </a:rPr>
              <a:t>Vreede</a:t>
            </a:r>
            <a:r>
              <a:rPr lang="en-GB" dirty="0">
                <a:solidFill>
                  <a:schemeClr val="tx1"/>
                </a:solidFill>
              </a:rPr>
              <a:t>, 2015)</a:t>
            </a:r>
          </a:p>
          <a:p>
            <a:pPr marL="0" lvl="0" indent="0" algn="l" rtl="0">
              <a:spcBef>
                <a:spcPts val="0"/>
              </a:spcBef>
              <a:spcAft>
                <a:spcPts val="160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Benefits of team working</a:t>
            </a:r>
            <a:endParaRPr/>
          </a:p>
        </p:txBody>
      </p:sp>
      <p:sp>
        <p:nvSpPr>
          <p:cNvPr id="124" name="Google Shape;124;p2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r>
              <a:rPr lang="en-GB" sz="1600" dirty="0">
                <a:solidFill>
                  <a:schemeClr val="tx1"/>
                </a:solidFill>
              </a:rPr>
              <a:t>Teamwork improves mutual staff support, knowledge and skills sharing, timely intervention and discharge.</a:t>
            </a:r>
          </a:p>
          <a:p>
            <a:pPr>
              <a:buNone/>
            </a:pPr>
            <a:endParaRPr lang="en-GB" sz="1600" dirty="0">
              <a:solidFill>
                <a:schemeClr val="tx1"/>
              </a:solidFill>
            </a:endParaRPr>
          </a:p>
          <a:p>
            <a:r>
              <a:rPr lang="en-GB" sz="1600" dirty="0">
                <a:solidFill>
                  <a:schemeClr val="tx1"/>
                </a:solidFill>
              </a:rPr>
              <a:t> Teamwork reduces the impact on patient contact time, and increases productivity, and reliability.</a:t>
            </a:r>
          </a:p>
          <a:p>
            <a:pPr>
              <a:buNone/>
            </a:pPr>
            <a:endParaRPr lang="en-GB" sz="1600" dirty="0">
              <a:solidFill>
                <a:schemeClr val="tx1"/>
              </a:solidFill>
            </a:endParaRPr>
          </a:p>
          <a:p>
            <a:r>
              <a:rPr lang="en-GB" sz="1600" dirty="0">
                <a:solidFill>
                  <a:schemeClr val="tx1"/>
                </a:solidFill>
              </a:rPr>
              <a:t> Teamwork provides more resources, and operational efficiency in organization.</a:t>
            </a:r>
          </a:p>
          <a:p>
            <a:pPr>
              <a:buNone/>
            </a:pPr>
            <a:endParaRPr lang="en-GB" sz="1600" dirty="0">
              <a:solidFill>
                <a:schemeClr val="tx1"/>
              </a:solidFill>
            </a:endParaRPr>
          </a:p>
          <a:p>
            <a:r>
              <a:rPr lang="en-GB" sz="1600" dirty="0">
                <a:solidFill>
                  <a:schemeClr val="tx1"/>
                </a:solidFill>
              </a:rPr>
              <a:t> Team work examines problems from a variety of perspectives, identifies errors, and introduces the option to divide a workload between team members for meeting deadlines.</a:t>
            </a:r>
          </a:p>
          <a:p>
            <a:pPr marL="0" lvl="0" indent="0" algn="l" rtl="0">
              <a:spcBef>
                <a:spcPts val="0"/>
              </a:spcBef>
              <a:spcAft>
                <a:spcPts val="1600"/>
              </a:spcAft>
              <a:buNone/>
            </a:pP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Stages of team development</a:t>
            </a:r>
            <a:endParaRPr/>
          </a:p>
        </p:txBody>
      </p:sp>
      <p:sp>
        <p:nvSpPr>
          <p:cNvPr id="130" name="Google Shape;130;p26"/>
          <p:cNvSpPr txBox="1">
            <a:spLocks noGrp="1"/>
          </p:cNvSpPr>
          <p:nvPr>
            <p:ph type="body" idx="1"/>
          </p:nvPr>
        </p:nvSpPr>
        <p:spPr>
          <a:xfrm>
            <a:off x="311700" y="1534175"/>
            <a:ext cx="8520600" cy="3416400"/>
          </a:xfrm>
          <a:prstGeom prst="rect">
            <a:avLst/>
          </a:prstGeom>
        </p:spPr>
        <p:txBody>
          <a:bodyPr spcFirstLastPara="1" wrap="square" lIns="91425" tIns="91425" rIns="91425" bIns="91425" anchor="t" anchorCtr="0">
            <a:noAutofit/>
          </a:bodyPr>
          <a:lstStyle/>
          <a:p>
            <a:r>
              <a:rPr lang="en-GB" b="1" dirty="0">
                <a:solidFill>
                  <a:schemeClr val="tx1"/>
                </a:solidFill>
              </a:rPr>
              <a:t>Tuckman's theory for team development was selected.</a:t>
            </a:r>
            <a:endParaRPr lang="en-GB" dirty="0">
              <a:solidFill>
                <a:schemeClr val="tx1"/>
              </a:solidFill>
            </a:endParaRPr>
          </a:p>
          <a:p>
            <a:r>
              <a:rPr lang="en-GB" dirty="0">
                <a:solidFill>
                  <a:schemeClr val="tx1"/>
                </a:solidFill>
              </a:rPr>
              <a:t>According to Bruce </a:t>
            </a:r>
            <a:r>
              <a:rPr lang="en-GB" dirty="0" err="1">
                <a:solidFill>
                  <a:schemeClr val="tx1"/>
                </a:solidFill>
              </a:rPr>
              <a:t>Tuckman</a:t>
            </a:r>
            <a:r>
              <a:rPr lang="en-GB" dirty="0">
                <a:solidFill>
                  <a:schemeClr val="tx1"/>
                </a:solidFill>
              </a:rPr>
              <a:t> (1965-1984)   teams undergo five  developmental stages as a critical path to project success (</a:t>
            </a:r>
            <a:r>
              <a:rPr lang="en-GB" dirty="0" err="1">
                <a:solidFill>
                  <a:schemeClr val="tx1"/>
                </a:solidFill>
              </a:rPr>
              <a:t>Ingason</a:t>
            </a:r>
            <a:r>
              <a:rPr lang="en-GB" dirty="0">
                <a:solidFill>
                  <a:schemeClr val="tx1"/>
                </a:solidFill>
              </a:rPr>
              <a:t> and </a:t>
            </a:r>
            <a:r>
              <a:rPr lang="en-GB" dirty="0" err="1">
                <a:solidFill>
                  <a:schemeClr val="tx1"/>
                </a:solidFill>
              </a:rPr>
              <a:t>Jonasson</a:t>
            </a:r>
            <a:r>
              <a:rPr lang="en-GB" dirty="0">
                <a:solidFill>
                  <a:schemeClr val="tx1"/>
                </a:solidFill>
              </a:rPr>
              <a:t>, 2018). These stages includes; 'Forming,' 'Storming,' '</a:t>
            </a:r>
            <a:r>
              <a:rPr lang="en-GB" dirty="0" err="1">
                <a:solidFill>
                  <a:schemeClr val="tx1"/>
                </a:solidFill>
              </a:rPr>
              <a:t>Norming</a:t>
            </a:r>
            <a:r>
              <a:rPr lang="en-GB" dirty="0">
                <a:solidFill>
                  <a:schemeClr val="tx1"/>
                </a:solidFill>
              </a:rPr>
              <a:t>,' 'Performing,' and 'Adjourning.'</a:t>
            </a:r>
          </a:p>
          <a:p>
            <a:pPr marL="0" lvl="0" indent="0" algn="l" rtl="0">
              <a:spcBef>
                <a:spcPts val="0"/>
              </a:spcBef>
              <a:spcAft>
                <a:spcPts val="1600"/>
              </a:spcAft>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7"/>
          <p:cNvSpPr txBox="1">
            <a:spLocks noGrp="1"/>
          </p:cNvSpPr>
          <p:nvPr>
            <p:ph type="title"/>
          </p:nvPr>
        </p:nvSpPr>
        <p:spPr>
          <a:xfrm>
            <a:off x="623400" y="86705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Stage 1: Forming</a:t>
            </a:r>
            <a:endParaRPr/>
          </a:p>
        </p:txBody>
      </p:sp>
      <p:sp>
        <p:nvSpPr>
          <p:cNvPr id="136" name="Google Shape;136;p27"/>
          <p:cNvSpPr txBox="1">
            <a:spLocks noGrp="1"/>
          </p:cNvSpPr>
          <p:nvPr>
            <p:ph type="body" idx="1"/>
          </p:nvPr>
        </p:nvSpPr>
        <p:spPr>
          <a:xfrm>
            <a:off x="0" y="1881554"/>
            <a:ext cx="8520600" cy="3707228"/>
          </a:xfrm>
          <a:prstGeom prst="rect">
            <a:avLst/>
          </a:prstGeom>
        </p:spPr>
        <p:txBody>
          <a:bodyPr spcFirstLastPara="1" wrap="square" lIns="91425" tIns="91425" rIns="91425" bIns="91425" anchor="t" anchorCtr="0">
            <a:noAutofit/>
          </a:bodyPr>
          <a:lstStyle/>
          <a:p>
            <a:r>
              <a:rPr lang="en-GB" sz="1300" b="1" dirty="0">
                <a:solidFill>
                  <a:srgbClr val="FF0000"/>
                </a:solidFill>
              </a:rPr>
              <a:t>Initial Stage:  </a:t>
            </a:r>
            <a:r>
              <a:rPr lang="en-GB" sz="1300" b="1" dirty="0">
                <a:solidFill>
                  <a:schemeClr val="tx1"/>
                </a:solidFill>
              </a:rPr>
              <a:t>team members from different set of backgrounds will meet and introduce each other, share information about their experiences, </a:t>
            </a:r>
            <a:r>
              <a:rPr lang="en-GB" sz="1300" dirty="0">
                <a:solidFill>
                  <a:schemeClr val="tx1"/>
                </a:solidFill>
              </a:rPr>
              <a:t>or have first impressions of each other (</a:t>
            </a:r>
            <a:r>
              <a:rPr lang="en-GB" sz="1300" dirty="0" err="1">
                <a:solidFill>
                  <a:schemeClr val="tx1"/>
                </a:solidFill>
              </a:rPr>
              <a:t>Rahma</a:t>
            </a:r>
            <a:r>
              <a:rPr lang="en-GB" sz="1300" dirty="0">
                <a:solidFill>
                  <a:schemeClr val="tx1"/>
                </a:solidFill>
              </a:rPr>
              <a:t>, et al., 2015).</a:t>
            </a:r>
          </a:p>
          <a:p>
            <a:pPr>
              <a:buNone/>
            </a:pPr>
            <a:endParaRPr lang="en-GB" sz="1300" dirty="0">
              <a:solidFill>
                <a:schemeClr val="tx1"/>
              </a:solidFill>
            </a:endParaRPr>
          </a:p>
          <a:p>
            <a:r>
              <a:rPr lang="en-GB" sz="1300" dirty="0">
                <a:solidFill>
                  <a:schemeClr val="tx1"/>
                </a:solidFill>
              </a:rPr>
              <a:t> </a:t>
            </a:r>
            <a:r>
              <a:rPr lang="en-GB" sz="1300" b="1" dirty="0">
                <a:solidFill>
                  <a:srgbClr val="FF0000"/>
                </a:solidFill>
              </a:rPr>
              <a:t>Introduction of team project, goals and  roles: </a:t>
            </a:r>
            <a:r>
              <a:rPr lang="en-GB" sz="1300" dirty="0">
                <a:solidFill>
                  <a:schemeClr val="tx1"/>
                </a:solidFill>
              </a:rPr>
              <a:t>Managers will introduce their proposed project to team members  where they will learn about the objectives, understand specific and direct team goals of the project (</a:t>
            </a:r>
            <a:r>
              <a:rPr lang="en-GB" sz="1300" dirty="0" err="1">
                <a:solidFill>
                  <a:schemeClr val="tx1"/>
                </a:solidFill>
              </a:rPr>
              <a:t>Guiguan</a:t>
            </a:r>
            <a:r>
              <a:rPr lang="en-GB" sz="1300" dirty="0">
                <a:solidFill>
                  <a:schemeClr val="tx1"/>
                </a:solidFill>
              </a:rPr>
              <a:t>, et al., 2018) and their roles to play in the team (</a:t>
            </a:r>
            <a:r>
              <a:rPr lang="en-GB" sz="1300" dirty="0" err="1">
                <a:solidFill>
                  <a:schemeClr val="tx1"/>
                </a:solidFill>
              </a:rPr>
              <a:t>Henique</a:t>
            </a:r>
            <a:r>
              <a:rPr lang="en-GB" sz="1300" dirty="0">
                <a:solidFill>
                  <a:schemeClr val="tx1"/>
                </a:solidFill>
              </a:rPr>
              <a:t>, et al., 2018). </a:t>
            </a:r>
          </a:p>
          <a:p>
            <a:pPr>
              <a:buNone/>
            </a:pPr>
            <a:endParaRPr lang="en-GB" sz="1300" dirty="0">
              <a:solidFill>
                <a:schemeClr val="tx1"/>
              </a:solidFill>
            </a:endParaRPr>
          </a:p>
          <a:p>
            <a:r>
              <a:rPr lang="en-GB" sz="1300" b="1" dirty="0">
                <a:solidFill>
                  <a:srgbClr val="FF0000"/>
                </a:solidFill>
              </a:rPr>
              <a:t>Team “Norms” </a:t>
            </a:r>
            <a:r>
              <a:rPr lang="en-GB" sz="1300" dirty="0">
                <a:solidFill>
                  <a:schemeClr val="tx1"/>
                </a:solidFill>
              </a:rPr>
              <a:t>members are not yet working on the project at this stage, but depends on the team leader for guidance at this stage (Camilla et al., 2015) on the other hand, team members can identify their individual background knowledge and skills through discussion as to know how to work well together for better outcomes. All team members should be involved by team leaders to determine team roles and responsibilities, and to understand the relevance of developing teamwork ("team norms"). </a:t>
            </a:r>
          </a:p>
          <a:p>
            <a:pPr marL="0" lvl="0" indent="0" algn="l" rtl="0">
              <a:spcBef>
                <a:spcPts val="0"/>
              </a:spcBef>
              <a:spcAft>
                <a:spcPts val="1600"/>
              </a:spcAft>
              <a:buNone/>
            </a:pPr>
            <a:endParaRPr/>
          </a:p>
        </p:txBody>
      </p:sp>
      <p:pic>
        <p:nvPicPr>
          <p:cNvPr id="137" name="Google Shape;137;p27"/>
          <p:cNvPicPr preferRelativeResize="0"/>
          <p:nvPr/>
        </p:nvPicPr>
        <p:blipFill>
          <a:blip r:embed="rId3">
            <a:alphaModFix/>
          </a:blip>
          <a:stretch>
            <a:fillRect/>
          </a:stretch>
        </p:blipFill>
        <p:spPr>
          <a:xfrm>
            <a:off x="5776546" y="0"/>
            <a:ext cx="2857500" cy="184638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8"/>
          <p:cNvSpPr txBox="1">
            <a:spLocks noGrp="1"/>
          </p:cNvSpPr>
          <p:nvPr>
            <p:ph type="title"/>
          </p:nvPr>
        </p:nvSpPr>
        <p:spPr>
          <a:xfrm>
            <a:off x="623400" y="726379"/>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Stage 2: Storming</a:t>
            </a:r>
            <a:endParaRPr/>
          </a:p>
        </p:txBody>
      </p:sp>
      <p:sp>
        <p:nvSpPr>
          <p:cNvPr id="143" name="Google Shape;143;p28"/>
          <p:cNvSpPr txBox="1">
            <a:spLocks noGrp="1"/>
          </p:cNvSpPr>
          <p:nvPr>
            <p:ph type="body" idx="1"/>
          </p:nvPr>
        </p:nvSpPr>
        <p:spPr>
          <a:xfrm>
            <a:off x="0" y="1516085"/>
            <a:ext cx="8520600" cy="3416400"/>
          </a:xfrm>
          <a:prstGeom prst="rect">
            <a:avLst/>
          </a:prstGeom>
        </p:spPr>
        <p:txBody>
          <a:bodyPr spcFirstLastPara="1" wrap="square" lIns="91425" tIns="91425" rIns="91425" bIns="91425" anchor="t" anchorCtr="0">
            <a:noAutofit/>
          </a:bodyPr>
          <a:lstStyle/>
          <a:p>
            <a:r>
              <a:rPr lang="en-GB" sz="1300" b="1" dirty="0">
                <a:solidFill>
                  <a:srgbClr val="FF0000"/>
                </a:solidFill>
              </a:rPr>
              <a:t>Team meeting</a:t>
            </a:r>
            <a:r>
              <a:rPr lang="en-GB" sz="1300" dirty="0">
                <a:solidFill>
                  <a:schemeClr val="tx1"/>
                </a:solidFill>
              </a:rPr>
              <a:t>:  team members will meet and start working together here; on the contrary, team members will compete with each other for status and acceptance of their individual ideas and thoughts (Sutherland and </a:t>
            </a:r>
            <a:r>
              <a:rPr lang="en-GB" sz="1300" dirty="0" err="1">
                <a:solidFill>
                  <a:schemeClr val="tx1"/>
                </a:solidFill>
              </a:rPr>
              <a:t>Stroot</a:t>
            </a:r>
            <a:r>
              <a:rPr lang="en-GB" sz="1300" dirty="0">
                <a:solidFill>
                  <a:schemeClr val="tx1"/>
                </a:solidFill>
              </a:rPr>
              <a:t>, 2017) which  may cause unavoidable team conflict (</a:t>
            </a:r>
            <a:r>
              <a:rPr lang="en-GB" sz="1300" dirty="0" err="1">
                <a:solidFill>
                  <a:schemeClr val="tx1"/>
                </a:solidFill>
              </a:rPr>
              <a:t>Klunder</a:t>
            </a:r>
            <a:r>
              <a:rPr lang="en-GB" sz="1300" dirty="0">
                <a:solidFill>
                  <a:schemeClr val="tx1"/>
                </a:solidFill>
              </a:rPr>
              <a:t>, et al., 2016). </a:t>
            </a:r>
          </a:p>
          <a:p>
            <a:pPr>
              <a:buNone/>
            </a:pPr>
            <a:endParaRPr lang="en-GB" sz="1300" dirty="0">
              <a:solidFill>
                <a:schemeClr val="tx1"/>
              </a:solidFill>
            </a:endParaRPr>
          </a:p>
          <a:p>
            <a:r>
              <a:rPr lang="en-GB" sz="1300" b="1" dirty="0">
                <a:solidFill>
                  <a:srgbClr val="FF0000"/>
                </a:solidFill>
              </a:rPr>
              <a:t>Team leader guidance</a:t>
            </a:r>
            <a:r>
              <a:rPr lang="en-GB" sz="1300" dirty="0">
                <a:solidFill>
                  <a:schemeClr val="tx1"/>
                </a:solidFill>
              </a:rPr>
              <a:t>: alongside progress at this stage, members of the team will need team leader guidance to help them solve problems together, function both independently, and together as a team (Kirstin, et al., 2016). Team leaders may also coach some team members to be more assertive or be able to put their point across politely, without upsetting one another, while others should be more effective listeners  in meetings.</a:t>
            </a:r>
          </a:p>
          <a:p>
            <a:pPr>
              <a:buNone/>
            </a:pPr>
            <a:endParaRPr lang="en-GB" sz="1300" dirty="0">
              <a:solidFill>
                <a:schemeClr val="tx1"/>
              </a:solidFill>
            </a:endParaRPr>
          </a:p>
          <a:p>
            <a:r>
              <a:rPr lang="en-GB" sz="1300" b="1" dirty="0">
                <a:solidFill>
                  <a:srgbClr val="FF0000"/>
                </a:solidFill>
              </a:rPr>
              <a:t>Key leadership skills: </a:t>
            </a:r>
            <a:r>
              <a:rPr lang="en-GB" sz="1300" dirty="0">
                <a:solidFill>
                  <a:schemeClr val="tx1"/>
                </a:solidFill>
              </a:rPr>
              <a:t>even though storming  stage can be difficult and challenging for some members who dislike conflict (Sutherland, and </a:t>
            </a:r>
            <a:r>
              <a:rPr lang="en-GB" sz="1300" dirty="0" err="1">
                <a:solidFill>
                  <a:schemeClr val="tx1"/>
                </a:solidFill>
              </a:rPr>
              <a:t>Stroot</a:t>
            </a:r>
            <a:r>
              <a:rPr lang="en-GB" sz="1300" dirty="0">
                <a:solidFill>
                  <a:schemeClr val="tx1"/>
                </a:solidFill>
              </a:rPr>
              <a:t>, 2017) however,  team leaders should possess multi-task skills, to  facilitate team members (</a:t>
            </a:r>
            <a:r>
              <a:rPr lang="en-GB" sz="1300" dirty="0" err="1">
                <a:solidFill>
                  <a:schemeClr val="tx1"/>
                </a:solidFill>
              </a:rPr>
              <a:t>Charalampos</a:t>
            </a:r>
            <a:r>
              <a:rPr lang="en-GB" sz="1300" dirty="0">
                <a:solidFill>
                  <a:schemeClr val="tx1"/>
                </a:solidFill>
              </a:rPr>
              <a:t>, et al.,2015) and to ensure they respect and listen to each other's different  ideas.  One   team member is not allowed to dominate or control all conversations, neither to change any contributions from other  team members</a:t>
            </a:r>
            <a:endParaRPr sz="1300">
              <a:solidFill>
                <a:schemeClr val="tx1"/>
              </a:solidFill>
            </a:endParaRPr>
          </a:p>
        </p:txBody>
      </p:sp>
      <p:pic>
        <p:nvPicPr>
          <p:cNvPr id="144" name="Google Shape;144;p28"/>
          <p:cNvPicPr preferRelativeResize="0"/>
          <p:nvPr/>
        </p:nvPicPr>
        <p:blipFill>
          <a:blip r:embed="rId3">
            <a:alphaModFix/>
          </a:blip>
          <a:stretch>
            <a:fillRect/>
          </a:stretch>
        </p:blipFill>
        <p:spPr>
          <a:xfrm>
            <a:off x="5556739" y="0"/>
            <a:ext cx="3288323" cy="149469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9"/>
          <p:cNvSpPr txBox="1">
            <a:spLocks noGrp="1"/>
          </p:cNvSpPr>
          <p:nvPr>
            <p:ph type="title"/>
          </p:nvPr>
        </p:nvSpPr>
        <p:spPr>
          <a:xfrm>
            <a:off x="623400" y="849471"/>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Stage 3: Norming</a:t>
            </a:r>
            <a:endParaRPr/>
          </a:p>
        </p:txBody>
      </p:sp>
      <p:sp>
        <p:nvSpPr>
          <p:cNvPr id="150" name="Google Shape;150;p29"/>
          <p:cNvSpPr txBox="1">
            <a:spLocks noGrp="1"/>
          </p:cNvSpPr>
          <p:nvPr>
            <p:ph type="body" idx="1"/>
          </p:nvPr>
        </p:nvSpPr>
        <p:spPr>
          <a:xfrm>
            <a:off x="311700" y="1727100"/>
            <a:ext cx="8520600" cy="3416400"/>
          </a:xfrm>
          <a:prstGeom prst="rect">
            <a:avLst/>
          </a:prstGeom>
        </p:spPr>
        <p:txBody>
          <a:bodyPr spcFirstLastPara="1" wrap="square" lIns="91425" tIns="91425" rIns="91425" bIns="91425" anchor="t" anchorCtr="0">
            <a:noAutofit/>
          </a:bodyPr>
          <a:lstStyle/>
          <a:p>
            <a:r>
              <a:rPr lang="en-GB" sz="1300" b="1" dirty="0">
                <a:solidFill>
                  <a:srgbClr val="FF0000"/>
                </a:solidFill>
              </a:rPr>
              <a:t>The "</a:t>
            </a:r>
            <a:r>
              <a:rPr lang="en-GB" sz="1300" b="1" dirty="0" err="1">
                <a:solidFill>
                  <a:srgbClr val="FF0000"/>
                </a:solidFill>
              </a:rPr>
              <a:t>norming</a:t>
            </a:r>
            <a:r>
              <a:rPr lang="en-GB" sz="1300" b="1" dirty="0">
                <a:solidFill>
                  <a:srgbClr val="FF0000"/>
                </a:solidFill>
              </a:rPr>
              <a:t>" stage </a:t>
            </a:r>
            <a:r>
              <a:rPr lang="en-GB" sz="1300" dirty="0">
                <a:solidFill>
                  <a:schemeClr val="tx1"/>
                </a:solidFill>
              </a:rPr>
              <a:t>is the starting point for progress for team members as they begin to work effectively in a team (</a:t>
            </a:r>
            <a:r>
              <a:rPr lang="en-GB" sz="1300" dirty="0" err="1">
                <a:solidFill>
                  <a:schemeClr val="tx1"/>
                </a:solidFill>
              </a:rPr>
              <a:t>SooJeong</a:t>
            </a:r>
            <a:r>
              <a:rPr lang="en-GB" sz="1300" dirty="0">
                <a:solidFill>
                  <a:schemeClr val="tx1"/>
                </a:solidFill>
              </a:rPr>
              <a:t> Han et al.,2020). </a:t>
            </a:r>
          </a:p>
          <a:p>
            <a:r>
              <a:rPr lang="en-GB" sz="1300" dirty="0">
                <a:solidFill>
                  <a:schemeClr val="tx1"/>
                </a:solidFill>
              </a:rPr>
              <a:t>Team members at this stage, are no longer focusing on their individual views and goals; rather, they focus more now on developing ways to work together through knowledge sharing, processes and procedures (2020). </a:t>
            </a:r>
          </a:p>
          <a:p>
            <a:r>
              <a:rPr lang="en-GB" sz="1300" b="1" dirty="0">
                <a:solidFill>
                  <a:srgbClr val="FF0000"/>
                </a:solidFill>
              </a:rPr>
              <a:t>Team relationship-</a:t>
            </a:r>
            <a:r>
              <a:rPr lang="en-GB" sz="1300" dirty="0">
                <a:solidFill>
                  <a:schemeClr val="tx1"/>
                </a:solidFill>
              </a:rPr>
              <a:t>-- the team will begin to trust, and respect each other’s point of views and opinion, value team  relationship, and begin to see team work as normal (</a:t>
            </a:r>
            <a:r>
              <a:rPr lang="en-GB" sz="1300" dirty="0" err="1">
                <a:solidFill>
                  <a:schemeClr val="tx1"/>
                </a:solidFill>
              </a:rPr>
              <a:t>Kanwal</a:t>
            </a:r>
            <a:r>
              <a:rPr lang="en-GB" sz="1300" dirty="0">
                <a:solidFill>
                  <a:schemeClr val="tx1"/>
                </a:solidFill>
              </a:rPr>
              <a:t> et al., 2019).</a:t>
            </a:r>
          </a:p>
          <a:p>
            <a:pPr>
              <a:buNone/>
            </a:pPr>
            <a:r>
              <a:rPr lang="en-GB" sz="1300" dirty="0">
                <a:solidFill>
                  <a:schemeClr val="tx1"/>
                </a:solidFill>
              </a:rPr>
              <a:t> </a:t>
            </a:r>
          </a:p>
          <a:p>
            <a:r>
              <a:rPr lang="en-GB" sz="1300" dirty="0">
                <a:solidFill>
                  <a:schemeClr val="tx1"/>
                </a:solidFill>
              </a:rPr>
              <a:t>The team has now agreed to work together and is guided by team rules on how to share information and resolve team conflict, and to find possible ways to get the job done and achieve common goal.</a:t>
            </a:r>
          </a:p>
          <a:p>
            <a:endParaRPr lang="en-GB" sz="1300" dirty="0">
              <a:solidFill>
                <a:schemeClr val="tx1"/>
              </a:solidFill>
            </a:endParaRPr>
          </a:p>
          <a:p>
            <a:r>
              <a:rPr lang="en-GB" sz="1300" dirty="0">
                <a:solidFill>
                  <a:schemeClr val="tx1"/>
                </a:solidFill>
              </a:rPr>
              <a:t>Team leaders should allow team members to make own decisions as they work positively now with shared responsibilities, and ability to resolve group conflict. However, team leaders can monitor their team effectiveness and only step in when and where needed.  </a:t>
            </a:r>
          </a:p>
          <a:p>
            <a:pPr marL="0" lvl="0" indent="0" algn="l" rtl="0">
              <a:spcBef>
                <a:spcPts val="0"/>
              </a:spcBef>
              <a:spcAft>
                <a:spcPts val="0"/>
              </a:spcAft>
              <a:buClr>
                <a:schemeClr val="dk1"/>
              </a:buClr>
              <a:buSzPts val="1100"/>
              <a:buFont typeface="Arial"/>
              <a:buNone/>
            </a:pPr>
            <a:endParaRPr sz="1300">
              <a:solidFill>
                <a:schemeClr val="tx1"/>
              </a:solidFill>
            </a:endParaRPr>
          </a:p>
        </p:txBody>
      </p:sp>
      <p:pic>
        <p:nvPicPr>
          <p:cNvPr id="151" name="Google Shape;151;p29"/>
          <p:cNvPicPr preferRelativeResize="0"/>
          <p:nvPr/>
        </p:nvPicPr>
        <p:blipFill>
          <a:blip r:embed="rId3">
            <a:alphaModFix/>
          </a:blip>
          <a:stretch>
            <a:fillRect/>
          </a:stretch>
        </p:blipFill>
        <p:spPr>
          <a:xfrm>
            <a:off x="5680817" y="0"/>
            <a:ext cx="2857500" cy="179363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31"/>
          <p:cNvSpPr txBox="1">
            <a:spLocks noGrp="1"/>
          </p:cNvSpPr>
          <p:nvPr>
            <p:ph type="title"/>
          </p:nvPr>
        </p:nvSpPr>
        <p:spPr>
          <a:xfrm>
            <a:off x="623400" y="796718"/>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Stage 4: Performing</a:t>
            </a:r>
            <a:endParaRPr/>
          </a:p>
        </p:txBody>
      </p:sp>
      <p:sp>
        <p:nvSpPr>
          <p:cNvPr id="162" name="Google Shape;162;p31"/>
          <p:cNvSpPr txBox="1">
            <a:spLocks noGrp="1"/>
          </p:cNvSpPr>
          <p:nvPr>
            <p:ph type="body" idx="1"/>
          </p:nvPr>
        </p:nvSpPr>
        <p:spPr>
          <a:xfrm>
            <a:off x="223777" y="1943782"/>
            <a:ext cx="8520600" cy="3416400"/>
          </a:xfrm>
          <a:prstGeom prst="rect">
            <a:avLst/>
          </a:prstGeom>
        </p:spPr>
        <p:txBody>
          <a:bodyPr spcFirstLastPara="1" wrap="square" lIns="91425" tIns="91425" rIns="91425" bIns="91425" anchor="t" anchorCtr="0">
            <a:noAutofit/>
          </a:bodyPr>
          <a:lstStyle/>
          <a:p>
            <a:r>
              <a:rPr lang="en-GB" sz="1300" b="1" dirty="0">
                <a:solidFill>
                  <a:srgbClr val="FF0000"/>
                </a:solidFill>
              </a:rPr>
              <a:t>In the "Performing" stage</a:t>
            </a:r>
            <a:r>
              <a:rPr lang="en-GB" sz="1300" dirty="0">
                <a:solidFill>
                  <a:schemeClr val="tx1"/>
                </a:solidFill>
              </a:rPr>
              <a:t>, teams are functioning well at a higher level with the focus to achieve their set goal as a group (</a:t>
            </a:r>
            <a:r>
              <a:rPr lang="en-GB" sz="1300" dirty="0" err="1">
                <a:solidFill>
                  <a:schemeClr val="tx1"/>
                </a:solidFill>
              </a:rPr>
              <a:t>Gede</a:t>
            </a:r>
            <a:r>
              <a:rPr lang="en-GB" sz="1300" dirty="0">
                <a:solidFill>
                  <a:schemeClr val="tx1"/>
                </a:solidFill>
              </a:rPr>
              <a:t>, and Riana, 2020). Team trust has built among members with interdependence as they got to know each other through effective communication. </a:t>
            </a:r>
          </a:p>
          <a:p>
            <a:r>
              <a:rPr lang="en-GB" sz="1300" dirty="0">
                <a:solidFill>
                  <a:schemeClr val="tx1"/>
                </a:solidFill>
              </a:rPr>
              <a:t>The team is highly motivated to get the job done; they can make decisions and solve problems quickly and effectively. </a:t>
            </a:r>
          </a:p>
          <a:p>
            <a:r>
              <a:rPr lang="en-GB" sz="1300" dirty="0">
                <a:solidFill>
                  <a:schemeClr val="tx1"/>
                </a:solidFill>
              </a:rPr>
              <a:t>Managers including team leaders orally praise and acknowledge team members’ performance to empower them towards achieving more future goals.</a:t>
            </a:r>
          </a:p>
          <a:p>
            <a:r>
              <a:rPr lang="en-GB" sz="1300" dirty="0">
                <a:solidFill>
                  <a:schemeClr val="tx1"/>
                </a:solidFill>
              </a:rPr>
              <a:t> Team members can apply a “Bottom- up approach” by sharing information through team leaders when decision needed to reach higher authorities in their organization.</a:t>
            </a:r>
          </a:p>
          <a:p>
            <a:r>
              <a:rPr lang="en-GB" sz="1300" dirty="0">
                <a:solidFill>
                  <a:schemeClr val="tx1"/>
                </a:solidFill>
              </a:rPr>
              <a:t> Some team members will stop at stage 3 ("</a:t>
            </a:r>
            <a:r>
              <a:rPr lang="en-GB" sz="1300" dirty="0" err="1">
                <a:solidFill>
                  <a:schemeClr val="tx1"/>
                </a:solidFill>
              </a:rPr>
              <a:t>norming</a:t>
            </a:r>
            <a:r>
              <a:rPr lang="en-GB" sz="1300" dirty="0">
                <a:solidFill>
                  <a:schemeClr val="tx1"/>
                </a:solidFill>
              </a:rPr>
              <a:t>" stage) when they begin to learn and respect individual opinions and value their differences, and get prepared to work together as a team.</a:t>
            </a:r>
          </a:p>
          <a:p>
            <a:r>
              <a:rPr lang="en-GB" sz="1300" dirty="0">
                <a:solidFill>
                  <a:schemeClr val="tx1"/>
                </a:solidFill>
              </a:rPr>
              <a:t>It is also possible that teams revert to "forming" and "storming" stages if the need arise for example; a new member joining the team, or one team member begins to work alone.</a:t>
            </a:r>
          </a:p>
          <a:p>
            <a:pPr marL="0" lvl="0" indent="0" algn="l" rtl="0">
              <a:spcBef>
                <a:spcPts val="0"/>
              </a:spcBef>
              <a:spcAft>
                <a:spcPts val="0"/>
              </a:spcAft>
              <a:buClr>
                <a:schemeClr val="dk1"/>
              </a:buClr>
              <a:buSzPts val="1100"/>
              <a:buFont typeface="Arial"/>
              <a:buNone/>
            </a:pPr>
            <a:endParaRPr sz="1700"/>
          </a:p>
        </p:txBody>
      </p:sp>
      <p:pic>
        <p:nvPicPr>
          <p:cNvPr id="163" name="Google Shape;163;p31"/>
          <p:cNvPicPr preferRelativeResize="0"/>
          <p:nvPr/>
        </p:nvPicPr>
        <p:blipFill>
          <a:blip r:embed="rId3">
            <a:alphaModFix/>
          </a:blip>
          <a:stretch>
            <a:fillRect/>
          </a:stretch>
        </p:blipFill>
        <p:spPr>
          <a:xfrm>
            <a:off x="6393400" y="0"/>
            <a:ext cx="2268350" cy="17012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Stage 5: Adjourning</a:t>
            </a:r>
            <a:endParaRPr/>
          </a:p>
        </p:txBody>
      </p:sp>
      <p:sp>
        <p:nvSpPr>
          <p:cNvPr id="169" name="Google Shape;169;p3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r>
              <a:rPr lang="en-GB" sz="1300" b="1" dirty="0">
                <a:solidFill>
                  <a:srgbClr val="FF0000"/>
                </a:solidFill>
              </a:rPr>
              <a:t>"Adjourning" stage-</a:t>
            </a:r>
            <a:r>
              <a:rPr lang="en-GB" sz="1300" dirty="0">
                <a:solidFill>
                  <a:schemeClr val="tx1"/>
                </a:solidFill>
              </a:rPr>
              <a:t>-- is the ending part of the project and team members are beginning to move into their different directions  or working environments (Tuckman's model, 2019). </a:t>
            </a:r>
          </a:p>
          <a:p>
            <a:r>
              <a:rPr lang="en-GB" sz="1300" dirty="0">
                <a:solidFill>
                  <a:schemeClr val="tx1"/>
                </a:solidFill>
              </a:rPr>
              <a:t>Team wellbeing is more relevant to observe by leaders at this point rather than examining the journey of 4 developmental stages till here. </a:t>
            </a:r>
          </a:p>
          <a:p>
            <a:r>
              <a:rPr lang="en-GB" sz="1300" dirty="0">
                <a:solidFill>
                  <a:schemeClr val="tx1"/>
                </a:solidFill>
              </a:rPr>
              <a:t> Team members should evaluate team performances to know what went well or wrong, and make plans towards improvement for future projects (</a:t>
            </a:r>
            <a:r>
              <a:rPr lang="en-GB" sz="1300" dirty="0" err="1">
                <a:solidFill>
                  <a:schemeClr val="tx1"/>
                </a:solidFill>
              </a:rPr>
              <a:t>Tabassi</a:t>
            </a:r>
            <a:r>
              <a:rPr lang="en-GB" sz="1300" dirty="0">
                <a:solidFill>
                  <a:schemeClr val="tx1"/>
                </a:solidFill>
              </a:rPr>
              <a:t>, et al.,2017). </a:t>
            </a:r>
          </a:p>
          <a:p>
            <a:r>
              <a:rPr lang="en-GB" sz="1300" dirty="0">
                <a:solidFill>
                  <a:schemeClr val="tx1"/>
                </a:solidFill>
              </a:rPr>
              <a:t>After team has successfully reached the benchmarking, members will appreciate each other and say goodbye, as they go their separate ways, though some excellent team players will continue to communicate with each other and become a very knit group.</a:t>
            </a:r>
          </a:p>
          <a:p>
            <a:pPr marL="0" lvl="0" indent="0" algn="l" rtl="0">
              <a:spcBef>
                <a:spcPts val="0"/>
              </a:spcBef>
              <a:spcAft>
                <a:spcPts val="1600"/>
              </a:spcAft>
              <a:buNone/>
            </a:pPr>
            <a:endParaRPr/>
          </a:p>
        </p:txBody>
      </p:sp>
      <p:pic>
        <p:nvPicPr>
          <p:cNvPr id="170" name="Google Shape;170;p32"/>
          <p:cNvPicPr preferRelativeResize="0"/>
          <p:nvPr/>
        </p:nvPicPr>
        <p:blipFill>
          <a:blip r:embed="rId3">
            <a:alphaModFix/>
          </a:blip>
          <a:stretch>
            <a:fillRect/>
          </a:stretch>
        </p:blipFill>
        <p:spPr>
          <a:xfrm>
            <a:off x="5371844" y="3235569"/>
            <a:ext cx="2857500" cy="190793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Belbin’s Nine Team Roles</a:t>
            </a:r>
            <a:endParaRPr/>
          </a:p>
        </p:txBody>
      </p:sp>
      <p:sp>
        <p:nvSpPr>
          <p:cNvPr id="176" name="Google Shape;176;p3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indent="0">
              <a:buNone/>
            </a:pPr>
            <a:r>
              <a:rPr lang="en-GB" sz="2000" dirty="0">
                <a:solidFill>
                  <a:schemeClr val="tx1"/>
                </a:solidFill>
              </a:rPr>
              <a:t>Belbin described “team” as a congregation of individuals not only with Job titles, but also with different mix of behaviours called ‘Belbin’ Team Roles. For a team to function effectively in organization, it must adopt Belbin’s nine clusters of behaviour key roles consisted of strengths, and weaknesses (</a:t>
            </a:r>
            <a:r>
              <a:rPr lang="en-GB" sz="2000" dirty="0" err="1">
                <a:solidFill>
                  <a:schemeClr val="tx1"/>
                </a:solidFill>
              </a:rPr>
              <a:t>Heery</a:t>
            </a:r>
            <a:r>
              <a:rPr lang="en-GB" sz="2000" dirty="0">
                <a:solidFill>
                  <a:schemeClr val="tx1"/>
                </a:solidFill>
              </a:rPr>
              <a:t> and Noon, 2017).</a:t>
            </a:r>
            <a:endParaRPr sz="20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328925" y="738554"/>
          <a:ext cx="8297642" cy="1565031"/>
        </p:xfrm>
        <a:graphic>
          <a:graphicData uri="http://schemas.openxmlformats.org/drawingml/2006/table">
            <a:tbl>
              <a:tblPr/>
              <a:tblGrid>
                <a:gridCol w="4148821">
                  <a:extLst>
                    <a:ext uri="{9D8B030D-6E8A-4147-A177-3AD203B41FA5}">
                      <a16:colId xmlns:a16="http://schemas.microsoft.com/office/drawing/2014/main" val="20000"/>
                    </a:ext>
                  </a:extLst>
                </a:gridCol>
                <a:gridCol w="4148821">
                  <a:extLst>
                    <a:ext uri="{9D8B030D-6E8A-4147-A177-3AD203B41FA5}">
                      <a16:colId xmlns:a16="http://schemas.microsoft.com/office/drawing/2014/main" val="20001"/>
                    </a:ext>
                  </a:extLst>
                </a:gridCol>
              </a:tblGrid>
              <a:tr h="223576">
                <a:tc>
                  <a:txBody>
                    <a:bodyPr/>
                    <a:lstStyle/>
                    <a:p>
                      <a:pPr algn="ctr">
                        <a:lnSpc>
                          <a:spcPct val="115000"/>
                        </a:lnSpc>
                        <a:spcAft>
                          <a:spcPts val="0"/>
                        </a:spcAft>
                      </a:pPr>
                      <a:r>
                        <a:rPr lang="en-GB" sz="1100" b="1" dirty="0">
                          <a:latin typeface="Arial"/>
                          <a:ea typeface="Arial"/>
                        </a:rPr>
                        <a:t>Strengths of team roles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Arial"/>
                          <a:ea typeface="Arial"/>
                        </a:rPr>
                        <a:t>Weaknesses</a:t>
                      </a:r>
                      <a:endParaRPr lang="en-GB" sz="110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341455">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Friendly and socially confident</a:t>
                      </a:r>
                      <a:r>
                        <a:rPr lang="en-GB" sz="1100" b="1" baseline="0" dirty="0">
                          <a:latin typeface="Arial"/>
                          <a:ea typeface="Arial"/>
                        </a:rPr>
                        <a:t> with communication skills.</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Energetic.</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Seek out for opportunities and make contacts</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Bring new ideas into team</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Optimistic—showing hope for the future with great expectations and can easily lose interest over something.</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Easily forgetful to</a:t>
                      </a:r>
                      <a:r>
                        <a:rPr lang="en-GB" sz="1100" b="1" baseline="0" dirty="0">
                          <a:latin typeface="Arial"/>
                          <a:ea typeface="Arial"/>
                        </a:rPr>
                        <a:t> contact prospective customers as promised</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6" name="TextBox 5"/>
          <p:cNvSpPr txBox="1"/>
          <p:nvPr/>
        </p:nvSpPr>
        <p:spPr>
          <a:xfrm>
            <a:off x="2901461" y="281354"/>
            <a:ext cx="4255477" cy="338554"/>
          </a:xfrm>
          <a:prstGeom prst="rect">
            <a:avLst/>
          </a:prstGeom>
          <a:noFill/>
        </p:spPr>
        <p:txBody>
          <a:bodyPr wrap="square" rtlCol="0">
            <a:spAutoFit/>
          </a:bodyPr>
          <a:lstStyle/>
          <a:p>
            <a:r>
              <a:rPr lang="en-GB" sz="1600" b="1" dirty="0">
                <a:solidFill>
                  <a:srgbClr val="FF0000"/>
                </a:solidFill>
              </a:rPr>
              <a:t>RESOURCE INVESTIGATOR</a:t>
            </a:r>
          </a:p>
        </p:txBody>
      </p:sp>
      <p:sp>
        <p:nvSpPr>
          <p:cNvPr id="7" name="TextBox 6"/>
          <p:cNvSpPr txBox="1"/>
          <p:nvPr/>
        </p:nvSpPr>
        <p:spPr>
          <a:xfrm>
            <a:off x="3194538" y="2702168"/>
            <a:ext cx="4255477" cy="338554"/>
          </a:xfrm>
          <a:prstGeom prst="rect">
            <a:avLst/>
          </a:prstGeom>
          <a:noFill/>
        </p:spPr>
        <p:txBody>
          <a:bodyPr wrap="square" rtlCol="0">
            <a:spAutoFit/>
          </a:bodyPr>
          <a:lstStyle/>
          <a:p>
            <a:r>
              <a:rPr lang="en-GB" sz="1600" b="1" dirty="0">
                <a:solidFill>
                  <a:srgbClr val="FF0000"/>
                </a:solidFill>
              </a:rPr>
              <a:t>TEAM WORKER</a:t>
            </a:r>
          </a:p>
        </p:txBody>
      </p:sp>
      <p:graphicFrame>
        <p:nvGraphicFramePr>
          <p:cNvPr id="8" name="Table 7"/>
          <p:cNvGraphicFramePr>
            <a:graphicFrameLocks noGrp="1"/>
          </p:cNvGraphicFramePr>
          <p:nvPr/>
        </p:nvGraphicFramePr>
        <p:xfrm>
          <a:off x="318819" y="3224312"/>
          <a:ext cx="8350396" cy="1558702"/>
        </p:xfrm>
        <a:graphic>
          <a:graphicData uri="http://schemas.openxmlformats.org/drawingml/2006/table">
            <a:tbl>
              <a:tblPr/>
              <a:tblGrid>
                <a:gridCol w="4175198">
                  <a:extLst>
                    <a:ext uri="{9D8B030D-6E8A-4147-A177-3AD203B41FA5}">
                      <a16:colId xmlns:a16="http://schemas.microsoft.com/office/drawing/2014/main" val="20000"/>
                    </a:ext>
                  </a:extLst>
                </a:gridCol>
                <a:gridCol w="4175198">
                  <a:extLst>
                    <a:ext uri="{9D8B030D-6E8A-4147-A177-3AD203B41FA5}">
                      <a16:colId xmlns:a16="http://schemas.microsoft.com/office/drawing/2014/main" val="20001"/>
                    </a:ext>
                  </a:extLst>
                </a:gridCol>
              </a:tblGrid>
              <a:tr h="259784">
                <a:tc>
                  <a:txBody>
                    <a:bodyPr/>
                    <a:lstStyle/>
                    <a:p>
                      <a:pPr algn="ctr">
                        <a:lnSpc>
                          <a:spcPct val="115000"/>
                        </a:lnSpc>
                        <a:spcAft>
                          <a:spcPts val="0"/>
                        </a:spcAft>
                      </a:pPr>
                      <a:r>
                        <a:rPr lang="en-GB" sz="1100" b="1" dirty="0">
                          <a:latin typeface="Arial"/>
                          <a:ea typeface="Arial"/>
                        </a:rPr>
                        <a:t>Strengths of team roles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Arial"/>
                          <a:ea typeface="Arial"/>
                        </a:rPr>
                        <a:t>Weaknesses</a:t>
                      </a:r>
                      <a:endParaRPr lang="en-GB" sz="110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298918">
                <a:tc>
                  <a:txBody>
                    <a:bodyPr/>
                    <a:lstStyle/>
                    <a:p>
                      <a:pPr>
                        <a:lnSpc>
                          <a:spcPct val="115000"/>
                        </a:lnSpc>
                        <a:spcAft>
                          <a:spcPts val="0"/>
                        </a:spcAft>
                        <a:buFont typeface="Wingdings" pitchFamily="2" charset="2"/>
                        <a:buChar char="v"/>
                      </a:pPr>
                      <a:r>
                        <a:rPr lang="en-GB" sz="1100" dirty="0">
                          <a:latin typeface="Arial"/>
                          <a:ea typeface="Arial"/>
                        </a:rPr>
                        <a:t>Reliability with social skills</a:t>
                      </a:r>
                    </a:p>
                    <a:p>
                      <a:pPr>
                        <a:lnSpc>
                          <a:spcPct val="115000"/>
                        </a:lnSpc>
                        <a:spcAft>
                          <a:spcPts val="0"/>
                        </a:spcAft>
                        <a:buFont typeface="Wingdings" pitchFamily="2" charset="2"/>
                        <a:buChar char="v"/>
                      </a:pPr>
                      <a:r>
                        <a:rPr lang="en-GB" sz="1100" b="1" dirty="0">
                          <a:latin typeface="Arial"/>
                          <a:ea typeface="Arial"/>
                        </a:rPr>
                        <a:t>Understanding and avoids problems</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Willing to work with others </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Uses the team’s various skills effectively</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May be indecisive</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Avoids confrontation</a:t>
                      </a:r>
                      <a:r>
                        <a:rPr lang="en-GB" sz="1100" b="1" baseline="0" dirty="0">
                          <a:latin typeface="Arial"/>
                          <a:ea typeface="Arial"/>
                        </a:rPr>
                        <a:t> and </a:t>
                      </a:r>
                      <a:r>
                        <a:rPr lang="en-GB" sz="1100" b="1" dirty="0">
                          <a:latin typeface="Arial"/>
                          <a:ea typeface="Arial"/>
                        </a:rPr>
                        <a:t>conflict</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May be hesitant to make decisions not popular with the group</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474784" y="762467"/>
          <a:ext cx="8229600" cy="1470778"/>
        </p:xfrm>
        <a:graphic>
          <a:graphicData uri="http://schemas.openxmlformats.org/drawingml/2006/table">
            <a:tbl>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245130">
                <a:tc>
                  <a:txBody>
                    <a:bodyPr/>
                    <a:lstStyle/>
                    <a:p>
                      <a:pPr algn="ctr">
                        <a:lnSpc>
                          <a:spcPct val="115000"/>
                        </a:lnSpc>
                        <a:spcAft>
                          <a:spcPts val="0"/>
                        </a:spcAft>
                      </a:pPr>
                      <a:r>
                        <a:rPr lang="en-GB" sz="1100" b="1" dirty="0">
                          <a:latin typeface="Arial"/>
                          <a:ea typeface="Arial"/>
                        </a:rPr>
                        <a:t>Strengths of team roles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Arial"/>
                          <a:ea typeface="Arial"/>
                        </a:rPr>
                        <a:t>Weaknesses</a:t>
                      </a:r>
                      <a:endParaRPr lang="en-GB" sz="110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225648">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Maturity</a:t>
                      </a:r>
                      <a:r>
                        <a:rPr lang="en-GB" sz="1100" b="1" baseline="0" dirty="0">
                          <a:latin typeface="Arial"/>
                          <a:ea typeface="Arial"/>
                        </a:rPr>
                        <a:t> and ability to make decisions.</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Clearly sets out goals</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confident</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Possibly manipulative</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May put workload onto others and not taken responsibility</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May over delegate tasks </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545123" y="3200400"/>
          <a:ext cx="8209720" cy="1661746"/>
        </p:xfrm>
        <a:graphic>
          <a:graphicData uri="http://schemas.openxmlformats.org/drawingml/2006/table">
            <a:tbl>
              <a:tblPr/>
              <a:tblGrid>
                <a:gridCol w="4104860">
                  <a:extLst>
                    <a:ext uri="{9D8B030D-6E8A-4147-A177-3AD203B41FA5}">
                      <a16:colId xmlns:a16="http://schemas.microsoft.com/office/drawing/2014/main" val="20000"/>
                    </a:ext>
                  </a:extLst>
                </a:gridCol>
                <a:gridCol w="4104860">
                  <a:extLst>
                    <a:ext uri="{9D8B030D-6E8A-4147-A177-3AD203B41FA5}">
                      <a16:colId xmlns:a16="http://schemas.microsoft.com/office/drawing/2014/main" val="20001"/>
                    </a:ext>
                  </a:extLst>
                </a:gridCol>
              </a:tblGrid>
              <a:tr h="282154">
                <a:tc>
                  <a:txBody>
                    <a:bodyPr/>
                    <a:lstStyle/>
                    <a:p>
                      <a:pPr algn="ctr">
                        <a:lnSpc>
                          <a:spcPct val="115000"/>
                        </a:lnSpc>
                        <a:spcAft>
                          <a:spcPts val="0"/>
                        </a:spcAft>
                      </a:pPr>
                      <a:r>
                        <a:rPr lang="en-GB" sz="1100" b="1" dirty="0">
                          <a:latin typeface="Arial"/>
                          <a:ea typeface="Arial"/>
                        </a:rPr>
                        <a:t>Strengths of team roles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Arial"/>
                          <a:ea typeface="Arial"/>
                        </a:rPr>
                        <a:t>Weaknesses</a:t>
                      </a:r>
                      <a:endParaRPr lang="en-GB" sz="110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379592">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Highly creative and initiative thinker</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Produces ideas with problem solving skills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Possibly too busy to communicate efficiently</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forgetfulness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6" name="TextBox 5"/>
          <p:cNvSpPr txBox="1"/>
          <p:nvPr/>
        </p:nvSpPr>
        <p:spPr>
          <a:xfrm>
            <a:off x="3217984" y="228600"/>
            <a:ext cx="2989385" cy="338554"/>
          </a:xfrm>
          <a:prstGeom prst="rect">
            <a:avLst/>
          </a:prstGeom>
          <a:noFill/>
        </p:spPr>
        <p:txBody>
          <a:bodyPr wrap="square" rtlCol="0">
            <a:spAutoFit/>
          </a:bodyPr>
          <a:lstStyle/>
          <a:p>
            <a:r>
              <a:rPr lang="en-GB" sz="1600" b="1" dirty="0">
                <a:solidFill>
                  <a:srgbClr val="FF0000"/>
                </a:solidFill>
              </a:rPr>
              <a:t>CO - ORDINATOR</a:t>
            </a:r>
          </a:p>
        </p:txBody>
      </p:sp>
      <p:sp>
        <p:nvSpPr>
          <p:cNvPr id="7" name="TextBox 6"/>
          <p:cNvSpPr txBox="1"/>
          <p:nvPr/>
        </p:nvSpPr>
        <p:spPr>
          <a:xfrm>
            <a:off x="3792415" y="2702169"/>
            <a:ext cx="2989385" cy="338554"/>
          </a:xfrm>
          <a:prstGeom prst="rect">
            <a:avLst/>
          </a:prstGeom>
          <a:noFill/>
        </p:spPr>
        <p:txBody>
          <a:bodyPr wrap="square" rtlCol="0">
            <a:spAutoFit/>
          </a:bodyPr>
          <a:lstStyle/>
          <a:p>
            <a:r>
              <a:rPr lang="en-GB" sz="1600" b="1" dirty="0">
                <a:solidFill>
                  <a:srgbClr val="FF0000"/>
                </a:solidFill>
              </a:rPr>
              <a:t>PLANT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48476" y="788524"/>
          <a:ext cx="8455908" cy="1567814"/>
        </p:xfrm>
        <a:graphic>
          <a:graphicData uri="http://schemas.openxmlformats.org/drawingml/2006/table">
            <a:tbl>
              <a:tblPr/>
              <a:tblGrid>
                <a:gridCol w="4227954">
                  <a:extLst>
                    <a:ext uri="{9D8B030D-6E8A-4147-A177-3AD203B41FA5}">
                      <a16:colId xmlns:a16="http://schemas.microsoft.com/office/drawing/2014/main" val="20000"/>
                    </a:ext>
                  </a:extLst>
                </a:gridCol>
                <a:gridCol w="4227954">
                  <a:extLst>
                    <a:ext uri="{9D8B030D-6E8A-4147-A177-3AD203B41FA5}">
                      <a16:colId xmlns:a16="http://schemas.microsoft.com/office/drawing/2014/main" val="20001"/>
                    </a:ext>
                  </a:extLst>
                </a:gridCol>
              </a:tblGrid>
              <a:tr h="313562">
                <a:tc>
                  <a:txBody>
                    <a:bodyPr/>
                    <a:lstStyle/>
                    <a:p>
                      <a:pPr algn="ctr">
                        <a:lnSpc>
                          <a:spcPct val="115000"/>
                        </a:lnSpc>
                        <a:spcAft>
                          <a:spcPts val="0"/>
                        </a:spcAft>
                      </a:pPr>
                      <a:r>
                        <a:rPr lang="en-GB" sz="1100" b="1" dirty="0">
                          <a:latin typeface="Arial"/>
                          <a:ea typeface="Arial"/>
                        </a:rPr>
                        <a:t>Strengths of team roles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Arial"/>
                          <a:ea typeface="Arial"/>
                        </a:rPr>
                        <a:t>Weaknesses</a:t>
                      </a:r>
                      <a:endParaRPr lang="en-GB" sz="110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254252">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Strategic, with</a:t>
                      </a:r>
                      <a:r>
                        <a:rPr lang="en-GB" sz="1100" b="1" baseline="0" dirty="0">
                          <a:latin typeface="Arial"/>
                          <a:ea typeface="Arial"/>
                        </a:rPr>
                        <a:t> evaluation skills </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Makes decisions rationally</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May lack drive to inspire others</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Overly critical or judgemental</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Slow to finalize decisions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283649" y="3355878"/>
          <a:ext cx="8280058" cy="1567814"/>
        </p:xfrm>
        <a:graphic>
          <a:graphicData uri="http://schemas.openxmlformats.org/drawingml/2006/table">
            <a:tbl>
              <a:tblPr/>
              <a:tblGrid>
                <a:gridCol w="4140029">
                  <a:extLst>
                    <a:ext uri="{9D8B030D-6E8A-4147-A177-3AD203B41FA5}">
                      <a16:colId xmlns:a16="http://schemas.microsoft.com/office/drawing/2014/main" val="20000"/>
                    </a:ext>
                  </a:extLst>
                </a:gridCol>
                <a:gridCol w="4140029">
                  <a:extLst>
                    <a:ext uri="{9D8B030D-6E8A-4147-A177-3AD203B41FA5}">
                      <a16:colId xmlns:a16="http://schemas.microsoft.com/office/drawing/2014/main" val="20001"/>
                    </a:ext>
                  </a:extLst>
                </a:gridCol>
              </a:tblGrid>
              <a:tr h="313563">
                <a:tc>
                  <a:txBody>
                    <a:bodyPr/>
                    <a:lstStyle/>
                    <a:p>
                      <a:pPr algn="ctr">
                        <a:lnSpc>
                          <a:spcPct val="115000"/>
                        </a:lnSpc>
                        <a:spcAft>
                          <a:spcPts val="0"/>
                        </a:spcAft>
                      </a:pPr>
                      <a:r>
                        <a:rPr lang="en-GB" sz="1100" b="1" dirty="0">
                          <a:latin typeface="Arial"/>
                          <a:ea typeface="Arial"/>
                        </a:rPr>
                        <a:t>Strengths of team roles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Arial"/>
                          <a:ea typeface="Arial"/>
                        </a:rPr>
                        <a:t>Weaknesses</a:t>
                      </a:r>
                      <a:endParaRPr lang="en-GB" sz="110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254251">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Single minded</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Dedicated</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Provides specialist knowledge</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Contributes lesser</a:t>
                      </a:r>
                      <a:r>
                        <a:rPr lang="en-GB" sz="1100" b="1" baseline="0" dirty="0">
                          <a:latin typeface="Arial"/>
                          <a:ea typeface="Arial"/>
                        </a:rPr>
                        <a:t> in advance</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Can overload with information</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6" name="TextBox 5"/>
          <p:cNvSpPr txBox="1"/>
          <p:nvPr/>
        </p:nvSpPr>
        <p:spPr>
          <a:xfrm>
            <a:off x="2883876" y="298939"/>
            <a:ext cx="4325815" cy="338554"/>
          </a:xfrm>
          <a:prstGeom prst="rect">
            <a:avLst/>
          </a:prstGeom>
          <a:noFill/>
        </p:spPr>
        <p:txBody>
          <a:bodyPr wrap="square" rtlCol="0">
            <a:spAutoFit/>
          </a:bodyPr>
          <a:lstStyle/>
          <a:p>
            <a:r>
              <a:rPr lang="en-GB" sz="1600" b="1" dirty="0">
                <a:solidFill>
                  <a:srgbClr val="FF0000"/>
                </a:solidFill>
              </a:rPr>
              <a:t>MONITOR EVALUATOR</a:t>
            </a:r>
          </a:p>
        </p:txBody>
      </p:sp>
      <p:sp>
        <p:nvSpPr>
          <p:cNvPr id="7" name="TextBox 6"/>
          <p:cNvSpPr txBox="1"/>
          <p:nvPr/>
        </p:nvSpPr>
        <p:spPr>
          <a:xfrm>
            <a:off x="3358662" y="2795954"/>
            <a:ext cx="4097215" cy="338554"/>
          </a:xfrm>
          <a:prstGeom prst="rect">
            <a:avLst/>
          </a:prstGeom>
          <a:noFill/>
        </p:spPr>
        <p:txBody>
          <a:bodyPr wrap="square" rtlCol="0">
            <a:spAutoFit/>
          </a:bodyPr>
          <a:lstStyle/>
          <a:p>
            <a:r>
              <a:rPr lang="en-GB" sz="1600" b="1" dirty="0">
                <a:solidFill>
                  <a:srgbClr val="FF0000"/>
                </a:solidFill>
              </a:rPr>
              <a:t>SPECIALIST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30895" y="718184"/>
          <a:ext cx="8649336" cy="1567815"/>
        </p:xfrm>
        <a:graphic>
          <a:graphicData uri="http://schemas.openxmlformats.org/drawingml/2006/table">
            <a:tbl>
              <a:tblPr/>
              <a:tblGrid>
                <a:gridCol w="4324668">
                  <a:extLst>
                    <a:ext uri="{9D8B030D-6E8A-4147-A177-3AD203B41FA5}">
                      <a16:colId xmlns:a16="http://schemas.microsoft.com/office/drawing/2014/main" val="20000"/>
                    </a:ext>
                  </a:extLst>
                </a:gridCol>
                <a:gridCol w="4324668">
                  <a:extLst>
                    <a:ext uri="{9D8B030D-6E8A-4147-A177-3AD203B41FA5}">
                      <a16:colId xmlns:a16="http://schemas.microsoft.com/office/drawing/2014/main" val="20001"/>
                    </a:ext>
                  </a:extLst>
                </a:gridCol>
              </a:tblGrid>
              <a:tr h="313563">
                <a:tc>
                  <a:txBody>
                    <a:bodyPr/>
                    <a:lstStyle/>
                    <a:p>
                      <a:pPr algn="ctr">
                        <a:lnSpc>
                          <a:spcPct val="115000"/>
                        </a:lnSpc>
                        <a:spcAft>
                          <a:spcPts val="0"/>
                        </a:spcAft>
                      </a:pPr>
                      <a:r>
                        <a:rPr lang="en-GB" sz="1100" b="1" dirty="0">
                          <a:latin typeface="Arial"/>
                          <a:ea typeface="Arial"/>
                        </a:rPr>
                        <a:t>Strengths of team roles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Arial"/>
                          <a:ea typeface="Arial"/>
                        </a:rPr>
                        <a:t>Weaknesses</a:t>
                      </a:r>
                      <a:endParaRPr lang="en-GB" sz="110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254252">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Thrives under pressure</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Doesn’t lose focus</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Courage to overcome obstacles (action</a:t>
                      </a:r>
                      <a:r>
                        <a:rPr lang="en-GB" sz="1100" b="1" baseline="0" dirty="0">
                          <a:latin typeface="Arial"/>
                          <a:ea typeface="Arial"/>
                        </a:rPr>
                        <a:t> skills).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May be affected or harmed</a:t>
                      </a:r>
                      <a:r>
                        <a:rPr lang="en-GB" sz="1100" b="1" baseline="0" dirty="0">
                          <a:latin typeface="Arial"/>
                          <a:ea typeface="Arial"/>
                        </a:rPr>
                        <a:t> by</a:t>
                      </a:r>
                      <a:r>
                        <a:rPr lang="en-GB" sz="1100" b="1" dirty="0">
                          <a:latin typeface="Arial"/>
                          <a:ea typeface="Arial"/>
                        </a:rPr>
                        <a:t>  provocation</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Can offend people’s feelings</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Possibly aggressive to get their way</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266063" y="3066053"/>
          <a:ext cx="8578998" cy="1769716"/>
        </p:xfrm>
        <a:graphic>
          <a:graphicData uri="http://schemas.openxmlformats.org/drawingml/2006/table">
            <a:tbl>
              <a:tblPr/>
              <a:tblGrid>
                <a:gridCol w="4289499">
                  <a:extLst>
                    <a:ext uri="{9D8B030D-6E8A-4147-A177-3AD203B41FA5}">
                      <a16:colId xmlns:a16="http://schemas.microsoft.com/office/drawing/2014/main" val="20000"/>
                    </a:ext>
                  </a:extLst>
                </a:gridCol>
                <a:gridCol w="4289499">
                  <a:extLst>
                    <a:ext uri="{9D8B030D-6E8A-4147-A177-3AD203B41FA5}">
                      <a16:colId xmlns:a16="http://schemas.microsoft.com/office/drawing/2014/main" val="20001"/>
                    </a:ext>
                  </a:extLst>
                </a:gridCol>
              </a:tblGrid>
              <a:tr h="294953">
                <a:tc>
                  <a:txBody>
                    <a:bodyPr/>
                    <a:lstStyle/>
                    <a:p>
                      <a:pPr algn="ctr">
                        <a:lnSpc>
                          <a:spcPct val="115000"/>
                        </a:lnSpc>
                        <a:spcAft>
                          <a:spcPts val="0"/>
                        </a:spcAft>
                      </a:pPr>
                      <a:r>
                        <a:rPr lang="en-GB" sz="1100" b="1" dirty="0">
                          <a:latin typeface="Arial"/>
                          <a:ea typeface="Arial"/>
                        </a:rPr>
                        <a:t>Strengths of team roles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Arial"/>
                          <a:ea typeface="Arial"/>
                        </a:rPr>
                        <a:t>Weaknesses</a:t>
                      </a:r>
                      <a:endParaRPr lang="en-GB" sz="110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74763">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Practical skills</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Reliable</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Efficient</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Transforms ideas into actions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Perhaps sometimes inflexible</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Slow to respond to new possibilities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6" name="TextBox 5"/>
          <p:cNvSpPr txBox="1"/>
          <p:nvPr/>
        </p:nvSpPr>
        <p:spPr>
          <a:xfrm>
            <a:off x="3868616" y="263769"/>
            <a:ext cx="4079631" cy="338554"/>
          </a:xfrm>
          <a:prstGeom prst="rect">
            <a:avLst/>
          </a:prstGeom>
          <a:noFill/>
        </p:spPr>
        <p:txBody>
          <a:bodyPr wrap="square" rtlCol="0">
            <a:spAutoFit/>
          </a:bodyPr>
          <a:lstStyle/>
          <a:p>
            <a:r>
              <a:rPr lang="en-GB" sz="1600" b="1" dirty="0">
                <a:solidFill>
                  <a:srgbClr val="FF0000"/>
                </a:solidFill>
              </a:rPr>
              <a:t>SHAPER</a:t>
            </a:r>
          </a:p>
        </p:txBody>
      </p:sp>
      <p:sp>
        <p:nvSpPr>
          <p:cNvPr id="7" name="TextBox 6"/>
          <p:cNvSpPr txBox="1"/>
          <p:nvPr/>
        </p:nvSpPr>
        <p:spPr>
          <a:xfrm>
            <a:off x="3376247" y="2602523"/>
            <a:ext cx="3182815" cy="338554"/>
          </a:xfrm>
          <a:prstGeom prst="rect">
            <a:avLst/>
          </a:prstGeom>
          <a:noFill/>
        </p:spPr>
        <p:txBody>
          <a:bodyPr wrap="square" rtlCol="0">
            <a:spAutoFit/>
          </a:bodyPr>
          <a:lstStyle/>
          <a:p>
            <a:r>
              <a:rPr lang="en-GB" sz="1600" b="1" dirty="0">
                <a:solidFill>
                  <a:srgbClr val="FF0000"/>
                </a:solidFill>
              </a:rPr>
              <a:t>IMPLEMENTER</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301233" y="1360345"/>
          <a:ext cx="8192136" cy="1980731"/>
        </p:xfrm>
        <a:graphic>
          <a:graphicData uri="http://schemas.openxmlformats.org/drawingml/2006/table">
            <a:tbl>
              <a:tblPr/>
              <a:tblGrid>
                <a:gridCol w="4096068">
                  <a:extLst>
                    <a:ext uri="{9D8B030D-6E8A-4147-A177-3AD203B41FA5}">
                      <a16:colId xmlns:a16="http://schemas.microsoft.com/office/drawing/2014/main" val="20000"/>
                    </a:ext>
                  </a:extLst>
                </a:gridCol>
                <a:gridCol w="4096068">
                  <a:extLst>
                    <a:ext uri="{9D8B030D-6E8A-4147-A177-3AD203B41FA5}">
                      <a16:colId xmlns:a16="http://schemas.microsoft.com/office/drawing/2014/main" val="20001"/>
                    </a:ext>
                  </a:extLst>
                </a:gridCol>
              </a:tblGrid>
              <a:tr h="334865">
                <a:tc>
                  <a:txBody>
                    <a:bodyPr/>
                    <a:lstStyle/>
                    <a:p>
                      <a:pPr algn="ctr">
                        <a:lnSpc>
                          <a:spcPct val="115000"/>
                        </a:lnSpc>
                        <a:spcAft>
                          <a:spcPts val="0"/>
                        </a:spcAft>
                      </a:pPr>
                      <a:r>
                        <a:rPr lang="en-GB" sz="1100" b="1" dirty="0">
                          <a:latin typeface="Arial"/>
                          <a:ea typeface="Arial"/>
                        </a:rPr>
                        <a:t>Strengths of team roles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Arial"/>
                          <a:ea typeface="Arial"/>
                        </a:rPr>
                        <a:t>Weaknesses</a:t>
                      </a:r>
                      <a:endParaRPr lang="en-GB" sz="110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645866">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Practical and willing to perform duty well thoroughly.</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Reliable</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Efficient</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Transforms ideas into actions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buFont typeface="Wingdings" pitchFamily="2" charset="2"/>
                        <a:buChar char="v"/>
                      </a:pP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Perhaps sometimes inflexible</a:t>
                      </a:r>
                      <a:endParaRPr lang="en-GB" sz="1100" dirty="0">
                        <a:latin typeface="Arial"/>
                        <a:ea typeface="Arial"/>
                      </a:endParaRPr>
                    </a:p>
                    <a:p>
                      <a:pPr>
                        <a:lnSpc>
                          <a:spcPct val="115000"/>
                        </a:lnSpc>
                        <a:spcAft>
                          <a:spcPts val="0"/>
                        </a:spcAft>
                        <a:buFont typeface="Wingdings" pitchFamily="2" charset="2"/>
                        <a:buChar char="v"/>
                      </a:pPr>
                      <a:r>
                        <a:rPr lang="en-GB" sz="1100" b="1" dirty="0">
                          <a:latin typeface="Arial"/>
                          <a:ea typeface="Arial"/>
                        </a:rPr>
                        <a:t>Slow to respond to new possibilities</a:t>
                      </a:r>
                      <a:endParaRPr lang="en-GB" sz="1100" dirty="0">
                        <a:latin typeface="Arial"/>
                        <a:ea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5" name="TextBox 4"/>
          <p:cNvSpPr txBox="1"/>
          <p:nvPr/>
        </p:nvSpPr>
        <p:spPr>
          <a:xfrm>
            <a:off x="2971800" y="597877"/>
            <a:ext cx="5011615" cy="338554"/>
          </a:xfrm>
          <a:prstGeom prst="rect">
            <a:avLst/>
          </a:prstGeom>
          <a:noFill/>
        </p:spPr>
        <p:txBody>
          <a:bodyPr wrap="square" rtlCol="0">
            <a:spAutoFit/>
          </a:bodyPr>
          <a:lstStyle/>
          <a:p>
            <a:r>
              <a:rPr lang="en-GB" sz="1600" b="1" dirty="0">
                <a:solidFill>
                  <a:srgbClr val="FF0000"/>
                </a:solidFill>
              </a:rPr>
              <a:t>COMPLETER/ FINISHER</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Managing conflict</a:t>
            </a:r>
            <a:endParaRPr/>
          </a:p>
        </p:txBody>
      </p:sp>
      <p:sp>
        <p:nvSpPr>
          <p:cNvPr id="182" name="Google Shape;182;p34"/>
          <p:cNvSpPr txBox="1">
            <a:spLocks noGrp="1"/>
          </p:cNvSpPr>
          <p:nvPr>
            <p:ph type="body" idx="1"/>
          </p:nvPr>
        </p:nvSpPr>
        <p:spPr>
          <a:xfrm>
            <a:off x="207469" y="1152474"/>
            <a:ext cx="8624831" cy="3765307"/>
          </a:xfrm>
          <a:prstGeom prst="rect">
            <a:avLst/>
          </a:prstGeom>
        </p:spPr>
        <p:txBody>
          <a:bodyPr spcFirstLastPara="1" wrap="square" lIns="91425" tIns="91425" rIns="91425" bIns="91425" anchor="t" anchorCtr="0">
            <a:noAutofit/>
          </a:bodyPr>
          <a:lstStyle/>
          <a:p>
            <a:pPr marL="0" indent="0">
              <a:buNone/>
            </a:pPr>
            <a:r>
              <a:rPr lang="en-GB" sz="2000" dirty="0">
                <a:solidFill>
                  <a:schemeClr val="tx1"/>
                </a:solidFill>
              </a:rPr>
              <a:t>The term “Conflict” refers to a state of disagreement or clash that may arise between two or more parties in an organization (Bang, et al., 2015, pp.715-728 914). As a result, conflict may have direct implications for patients and their delivery of care, it poses threats to one's physical, mental and emotional health including a performance at work (Ting </a:t>
            </a:r>
            <a:r>
              <a:rPr lang="en-GB" sz="2000" dirty="0" err="1">
                <a:solidFill>
                  <a:schemeClr val="tx1"/>
                </a:solidFill>
              </a:rPr>
              <a:t>wang</a:t>
            </a:r>
            <a:r>
              <a:rPr lang="en-GB" sz="2000" dirty="0">
                <a:solidFill>
                  <a:schemeClr val="tx1"/>
                </a:solidFill>
              </a:rPr>
              <a:t>, et al., 2020).</a:t>
            </a:r>
          </a:p>
          <a:p>
            <a:pPr marL="0" lvl="0" indent="0" algn="l" rtl="0">
              <a:spcBef>
                <a:spcPts val="0"/>
              </a:spcBef>
              <a:spcAft>
                <a:spcPts val="0"/>
              </a:spcAft>
              <a:buNone/>
            </a:pPr>
            <a:endParaRPr sz="2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311700" y="783198"/>
            <a:ext cx="8520600" cy="3416400"/>
          </a:xfrm>
        </p:spPr>
        <p:txBody>
          <a:bodyPr/>
          <a:lstStyle/>
          <a:p>
            <a:pPr>
              <a:buNone/>
            </a:pPr>
            <a:r>
              <a:rPr lang="en-GB" sz="1600" dirty="0">
                <a:solidFill>
                  <a:schemeClr val="tx1"/>
                </a:solidFill>
              </a:rPr>
              <a:t>●    The basis of conflict may vary but it is an integral part of the society.</a:t>
            </a:r>
          </a:p>
          <a:p>
            <a:pPr>
              <a:buNone/>
            </a:pPr>
            <a:endParaRPr lang="en-GB" sz="1600" dirty="0">
              <a:solidFill>
                <a:schemeClr val="tx1"/>
              </a:solidFill>
            </a:endParaRPr>
          </a:p>
          <a:p>
            <a:pPr>
              <a:buNone/>
            </a:pPr>
            <a:r>
              <a:rPr lang="en-GB" sz="1600" dirty="0">
                <a:solidFill>
                  <a:schemeClr val="tx1"/>
                </a:solidFill>
              </a:rPr>
              <a:t>●    Conflict brews when individual possess varied interest and opinions and are unwilling to compromise for whatever reason.</a:t>
            </a:r>
          </a:p>
          <a:p>
            <a:pPr>
              <a:buNone/>
            </a:pPr>
            <a:endParaRPr lang="en-GB" sz="1600" dirty="0">
              <a:solidFill>
                <a:schemeClr val="tx1"/>
              </a:solidFill>
            </a:endParaRPr>
          </a:p>
          <a:p>
            <a:pPr>
              <a:buNone/>
            </a:pPr>
            <a:r>
              <a:rPr lang="en-GB" sz="1600" dirty="0">
                <a:solidFill>
                  <a:schemeClr val="tx1"/>
                </a:solidFill>
              </a:rPr>
              <a:t>●    Conflict management is the process for handling disputes and disagreements between two or multiple parties.</a:t>
            </a:r>
          </a:p>
          <a:p>
            <a:pPr>
              <a:buNone/>
            </a:pPr>
            <a:endParaRPr lang="en-GB" sz="1600" dirty="0">
              <a:solidFill>
                <a:schemeClr val="tx1"/>
              </a:solidFill>
            </a:endParaRPr>
          </a:p>
          <a:p>
            <a:pPr>
              <a:buNone/>
            </a:pPr>
            <a:r>
              <a:rPr lang="en-GB" sz="1600" dirty="0">
                <a:solidFill>
                  <a:schemeClr val="tx1"/>
                </a:solidFill>
              </a:rPr>
              <a:t>●    It also refers to techniques and ideas designed to reduce the negative effects of conflict and enhance the positive outcomes for all parties involved.</a:t>
            </a:r>
          </a:p>
          <a:p>
            <a:pPr>
              <a:buNone/>
            </a:pPr>
            <a:endParaRPr lang="en-GB" sz="1600" dirty="0">
              <a:solidFill>
                <a:schemeClr val="tx1"/>
              </a:solidFill>
            </a:endParaRPr>
          </a:p>
          <a:p>
            <a:pPr>
              <a:buNone/>
            </a:pP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94115" y="624937"/>
            <a:ext cx="8520600" cy="3416400"/>
          </a:xfrm>
        </p:spPr>
        <p:txBody>
          <a:bodyPr/>
          <a:lstStyle/>
          <a:p>
            <a:pPr>
              <a:buNone/>
            </a:pPr>
            <a:endParaRPr lang="en-GB" sz="1600" dirty="0">
              <a:solidFill>
                <a:schemeClr val="tx1"/>
              </a:solidFill>
            </a:endParaRPr>
          </a:p>
          <a:p>
            <a:pPr>
              <a:buNone/>
            </a:pPr>
            <a:r>
              <a:rPr lang="en-GB" sz="1600" dirty="0">
                <a:solidFill>
                  <a:schemeClr val="tx1"/>
                </a:solidFill>
              </a:rPr>
              <a:t>●   Conflict management aims at reducing the harmful effects of workplace incompatibility swiftly and effectively.</a:t>
            </a:r>
          </a:p>
          <a:p>
            <a:pPr>
              <a:buNone/>
            </a:pPr>
            <a:endParaRPr lang="en-GB" sz="1600" dirty="0">
              <a:solidFill>
                <a:schemeClr val="tx1"/>
              </a:solidFill>
            </a:endParaRPr>
          </a:p>
          <a:p>
            <a:pPr>
              <a:buNone/>
            </a:pPr>
            <a:r>
              <a:rPr lang="en-GB" sz="1600" dirty="0">
                <a:solidFill>
                  <a:schemeClr val="tx1"/>
                </a:solidFill>
              </a:rPr>
              <a:t>●   This is because the longer the organization waits, the larger the conflict can potentially grow over time.</a:t>
            </a:r>
          </a:p>
          <a:p>
            <a:pPr>
              <a:buNone/>
            </a:pPr>
            <a:endParaRPr lang="en-GB" sz="1600" dirty="0">
              <a:solidFill>
                <a:schemeClr val="tx1"/>
              </a:solidFill>
            </a:endParaRPr>
          </a:p>
          <a:p>
            <a:r>
              <a:rPr lang="en-GB" sz="1600" dirty="0">
                <a:solidFill>
                  <a:schemeClr val="tx1"/>
                </a:solidFill>
              </a:rPr>
              <a:t>The identified conflict management strategies in the workplace according to literature include: collaborating, competing, avoiding, accommodating and compromising</a:t>
            </a:r>
          </a:p>
          <a:p>
            <a:pPr>
              <a:buNone/>
            </a:pPr>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Successful team development</a:t>
            </a:r>
            <a:endParaRPr/>
          </a:p>
        </p:txBody>
      </p:sp>
      <p:sp>
        <p:nvSpPr>
          <p:cNvPr id="194" name="Google Shape;194;p3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r>
              <a:rPr lang="en-GB" dirty="0">
                <a:solidFill>
                  <a:schemeClr val="tx1"/>
                </a:solidFill>
              </a:rPr>
              <a:t>Good/Effective teamwork describes a synergistic way of working with each committed person towards the realisation of a shared goal.</a:t>
            </a:r>
          </a:p>
          <a:p>
            <a:r>
              <a:rPr lang="en-GB" dirty="0">
                <a:solidFill>
                  <a:schemeClr val="tx1"/>
                </a:solidFill>
              </a:rPr>
              <a:t>It maximises the individual strengths of team members to bring out their best.</a:t>
            </a:r>
          </a:p>
          <a:p>
            <a:r>
              <a:rPr lang="en-GB" dirty="0">
                <a:solidFill>
                  <a:schemeClr val="tx1"/>
                </a:solidFill>
              </a:rPr>
              <a:t>The fundamental skills of effective teamwork in an organisation are communication, delegation, efficiency, ideas and support.</a:t>
            </a:r>
          </a:p>
          <a:p>
            <a:r>
              <a:rPr lang="en-GB" dirty="0">
                <a:solidFill>
                  <a:schemeClr val="tx1"/>
                </a:solidFill>
              </a:rPr>
              <a:t>All these must be made smooth and everyone be aware of their roles.</a:t>
            </a:r>
          </a:p>
          <a:p>
            <a:r>
              <a:rPr lang="en-GB" dirty="0">
                <a:solidFill>
                  <a:schemeClr val="tx1"/>
                </a:solidFill>
              </a:rPr>
              <a:t>Teamwork is all about group achievement and not individual achievement.</a:t>
            </a:r>
          </a:p>
          <a:p>
            <a:r>
              <a:rPr lang="en-GB" dirty="0">
                <a:solidFill>
                  <a:schemeClr val="tx1"/>
                </a:solidFill>
              </a:rPr>
              <a:t>It starts from the top (leaders) to the bottom level.</a:t>
            </a:r>
          </a:p>
          <a:p>
            <a:r>
              <a:rPr lang="en-GB" dirty="0">
                <a:solidFill>
                  <a:schemeClr val="tx1"/>
                </a:solidFill>
              </a:rPr>
              <a:t>It comes with establish team rules and it is an exercise that must be taken together.</a:t>
            </a:r>
          </a:p>
          <a:p>
            <a:pPr marL="0" lvl="0" indent="0" algn="l" rtl="0">
              <a:spcBef>
                <a:spcPts val="0"/>
              </a:spcBef>
              <a:spcAft>
                <a:spcPts val="1600"/>
              </a:spcAft>
              <a:buNone/>
            </a:pPr>
            <a:endParaRPr sz="20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11700" y="835952"/>
            <a:ext cx="8520600" cy="3416400"/>
          </a:xfrm>
        </p:spPr>
        <p:txBody>
          <a:bodyPr/>
          <a:lstStyle/>
          <a:p>
            <a:pPr>
              <a:buNone/>
            </a:pPr>
            <a:r>
              <a:rPr lang="en-GB" dirty="0">
                <a:solidFill>
                  <a:schemeClr val="tx1"/>
                </a:solidFill>
              </a:rPr>
              <a:t>A successful team should enhance continuous knowledge-based training for professional development towards problem solving and productivity</a:t>
            </a:r>
          </a:p>
          <a:p>
            <a:pPr>
              <a:buNone/>
            </a:pPr>
            <a:endParaRPr lang="en-GB" dirty="0">
              <a:solidFill>
                <a:schemeClr val="tx1"/>
              </a:solidFill>
            </a:endParaRPr>
          </a:p>
          <a:p>
            <a:r>
              <a:rPr lang="en-GB" dirty="0">
                <a:solidFill>
                  <a:schemeClr val="tx1"/>
                </a:solidFill>
              </a:rPr>
              <a:t>For effective teamwork to be achieved, there must be clarity of purpose and workers recognised and rewarded appropriately.</a:t>
            </a:r>
          </a:p>
          <a:p>
            <a:pPr>
              <a:buNone/>
            </a:pPr>
            <a:endParaRPr lang="en-GB" dirty="0">
              <a:solidFill>
                <a:schemeClr val="tx1"/>
              </a:solidFill>
            </a:endParaRPr>
          </a:p>
          <a:p>
            <a:r>
              <a:rPr lang="en-GB" dirty="0">
                <a:solidFill>
                  <a:schemeClr val="tx1"/>
                </a:solidFill>
              </a:rPr>
              <a:t>The five effective teamwork strategies discussed in the literature are: developing diversity in the team, the team come first, group problem-solving, encouraging free thinking, and creating time for fun.</a:t>
            </a:r>
          </a:p>
          <a:p>
            <a:pPr>
              <a:buNone/>
            </a:pPr>
            <a:endParaRPr lang="en-GB" dirty="0">
              <a:solidFill>
                <a:schemeClr val="tx1"/>
              </a:solidFill>
            </a:endParaRPr>
          </a:p>
          <a:p>
            <a:r>
              <a:rPr lang="en-GB" dirty="0">
                <a:solidFill>
                  <a:schemeClr val="tx1"/>
                </a:solidFill>
              </a:rPr>
              <a:t>Effective teamwork strategies can help bring groups of people together to work and achieving common goals.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Conclusion</a:t>
            </a:r>
            <a:endParaRPr/>
          </a:p>
        </p:txBody>
      </p:sp>
      <p:sp>
        <p:nvSpPr>
          <p:cNvPr id="200" name="Google Shape;200;p3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indent="0">
              <a:spcAft>
                <a:spcPts val="1600"/>
              </a:spcAft>
              <a:buNone/>
            </a:pPr>
            <a:r>
              <a:rPr lang="en-GB" dirty="0">
                <a:solidFill>
                  <a:schemeClr val="tx1"/>
                </a:solidFill>
              </a:rPr>
              <a:t>In conclusion, this presentation has demonstrated the importance of teamwork, managing conflict, and successful team development especially where a goal is set to be reached. It has shown the advantages of working within a group in comparison to working alone, because of the greater accomplishments that can be achieved. Teamwork is essential for patient safety too, as it is only an effective team that can ensure minimal risks and provide the best care possible for the patient. The steps of teamwork, and Belbin’s team roles are also analyzed and described as an effective or strategic tool to foster change in care organizations for  business productivity and to achieve common goals. Tuckman’s theory summarizes how team working is built, the different stages of teamwork, and ultimately gives directions that both team members and team leaders should follow to maximize their effectiveness.</a:t>
            </a:r>
          </a:p>
          <a:p>
            <a:pPr marL="0" lvl="0" indent="0" algn="l" rtl="0">
              <a:spcBef>
                <a:spcPts val="0"/>
              </a:spcBef>
              <a:spcAft>
                <a:spcPts val="1600"/>
              </a:spcAft>
              <a:buNone/>
            </a:pP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8"/>
          <p:cNvSpPr txBox="1">
            <a:spLocks noGrp="1"/>
          </p:cNvSpPr>
          <p:nvPr>
            <p:ph type="title"/>
          </p:nvPr>
        </p:nvSpPr>
        <p:spPr>
          <a:xfrm>
            <a:off x="311700" y="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BIBLIOGRAPHY</a:t>
            </a:r>
            <a:endParaRPr/>
          </a:p>
        </p:txBody>
      </p:sp>
      <p:sp>
        <p:nvSpPr>
          <p:cNvPr id="206" name="Google Shape;206;p38"/>
          <p:cNvSpPr txBox="1">
            <a:spLocks noGrp="1"/>
          </p:cNvSpPr>
          <p:nvPr>
            <p:ph type="body" idx="1"/>
          </p:nvPr>
        </p:nvSpPr>
        <p:spPr>
          <a:xfrm>
            <a:off x="311700" y="430924"/>
            <a:ext cx="8520600" cy="3558176"/>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900" dirty="0">
                <a:solidFill>
                  <a:schemeClr val="dk1"/>
                </a:solidFill>
              </a:rPr>
              <a:t>Aga D, Noorderhaven N, Vallejo B (2016) Transformational leadership and project success: The mediating role of team building. International Journal of Project Management, 34:806–818</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Alex Matthews King, Health Correspondent, 2018</a:t>
            </a:r>
            <a:endParaRPr sz="900">
              <a:solidFill>
                <a:schemeClr val="dk1"/>
              </a:solidFill>
            </a:endParaRPr>
          </a:p>
          <a:p>
            <a:pPr marL="0" lvl="0" indent="0" algn="l" rtl="0">
              <a:spcBef>
                <a:spcPts val="0"/>
              </a:spcBef>
              <a:spcAft>
                <a:spcPts val="0"/>
              </a:spcAft>
              <a:buClr>
                <a:schemeClr val="dk1"/>
              </a:buClr>
              <a:buSzPts val="1100"/>
              <a:buFont typeface="Arial"/>
              <a:buNone/>
            </a:pPr>
            <a:r>
              <a:rPr lang="en" sz="900" u="sng" dirty="0">
                <a:solidFill>
                  <a:srgbClr val="1155CC"/>
                </a:solidFill>
                <a:hlinkClick r:id="rId3">
                  <a:extLst>
                    <a:ext uri="{A12FA001-AC4F-418D-AE19-62706E023703}">
                      <ahyp:hlinkClr xmlns:ahyp="http://schemas.microsoft.com/office/drawing/2018/hyperlinkcolor" val="tx"/>
                    </a:ext>
                  </a:extLst>
                </a:hlinkClick>
              </a:rPr>
              <a:t>https://www.independent.co.uk/news/health/nhs-medication-errors-deaths-prescription-drugs-jeremy-hunt-york-university-health-a8224226.html</a:t>
            </a:r>
            <a:r>
              <a:rPr lang="en" sz="900" dirty="0">
                <a:solidFill>
                  <a:schemeClr val="dk1"/>
                </a:solidFill>
              </a:rPr>
              <a:t> </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Amin Akhavan Tabassi, Kamand M. Roufechaei, Abu Hassan Abu Bakar, Nor'Aini Yusof, Linking Team Condition and Team Performance: A Transformational Leadership Approach, Project Management Journal, 10.1177/875697281704800203, 48, 2, (22-38), (2017).</a:t>
            </a:r>
            <a:endParaRPr sz="900">
              <a:solidFill>
                <a:schemeClr val="dk1"/>
              </a:solidFill>
            </a:endParaRPr>
          </a:p>
          <a:p>
            <a:pPr marL="0" indent="0">
              <a:buClr>
                <a:schemeClr val="dk1"/>
              </a:buClr>
              <a:buSzPts val="1100"/>
              <a:buNone/>
            </a:pPr>
            <a:endParaRPr lang="en-GB" sz="900" dirty="0"/>
          </a:p>
          <a:p>
            <a:pPr marL="0" indent="0">
              <a:buClr>
                <a:schemeClr val="dk1"/>
              </a:buClr>
              <a:buSzPts val="1100"/>
              <a:buNone/>
            </a:pPr>
            <a:r>
              <a:rPr lang="en-GB" sz="900" dirty="0" err="1"/>
              <a:t>Antay</a:t>
            </a:r>
            <a:r>
              <a:rPr lang="en-GB" sz="900" dirty="0"/>
              <a:t> L. Parker, Lydia L. Forsythe, Ingrid K. </a:t>
            </a:r>
            <a:r>
              <a:rPr lang="en-GB" sz="900" dirty="0" err="1"/>
              <a:t>Kohlmorgen</a:t>
            </a:r>
            <a:r>
              <a:rPr lang="en-GB" sz="900" dirty="0"/>
              <a:t>, </a:t>
            </a:r>
            <a:r>
              <a:rPr lang="en-GB" sz="900" dirty="0" err="1"/>
              <a:t>TeamSTEPPS</a:t>
            </a:r>
            <a:r>
              <a:rPr lang="en-GB" sz="900" dirty="0"/>
              <a:t>®: An evidence‐based approach to reduce clinical errors threatening safety in outpatient settings: An integrative review, Journal of Healthcare Risk Management, 10.1002/jhrm.21352, </a:t>
            </a:r>
            <a:r>
              <a:rPr lang="en-GB" sz="900" b="1" dirty="0"/>
              <a:t>38</a:t>
            </a:r>
            <a:r>
              <a:rPr lang="en-GB" sz="900" dirty="0"/>
              <a:t>, 4, (19-31), (2018).</a:t>
            </a: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Bang, Hojin; park, Jong Gyu Social Behavior and personality; an international journal, Volume 43, Number 5, 2015, pp. 715-728(14).</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Boughzala I, De Vreede G (2015) Evaluating team collaboration quality: the development and field application of a collaboration maturity model. J Manag Info Syst 32(3):129–157</a:t>
            </a: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Delivering compassionate care: the enablers and barriers. Angela Christiansen, British Journal of Nursing, 2015</a:t>
            </a:r>
            <a:endParaRPr sz="900">
              <a:solidFill>
                <a:schemeClr val="dk1"/>
              </a:solidFill>
            </a:endParaRPr>
          </a:p>
          <a:p>
            <a:pPr marL="0" lvl="0" indent="0" algn="l" rtl="0">
              <a:spcBef>
                <a:spcPts val="0"/>
              </a:spcBef>
              <a:spcAft>
                <a:spcPts val="0"/>
              </a:spcAft>
              <a:buClr>
                <a:schemeClr val="dk1"/>
              </a:buClr>
              <a:buSzPts val="1100"/>
              <a:buFont typeface="Arial"/>
              <a:buNone/>
            </a:pPr>
            <a:endParaRPr lang="en-GB" sz="900" dirty="0">
              <a:solidFill>
                <a:schemeClr val="dk1"/>
              </a:solidFill>
            </a:endParaRPr>
          </a:p>
          <a:p>
            <a:pPr marL="0" lvl="0" indent="0" algn="l" rtl="0">
              <a:spcBef>
                <a:spcPts val="0"/>
              </a:spcBef>
              <a:spcAft>
                <a:spcPts val="0"/>
              </a:spcAft>
              <a:buClr>
                <a:schemeClr val="dk1"/>
              </a:buClr>
              <a:buSzPts val="1100"/>
              <a:buFont typeface="Arial"/>
              <a:buNone/>
            </a:pPr>
            <a:r>
              <a:rPr lang="en-GB" sz="900" dirty="0">
                <a:solidFill>
                  <a:schemeClr val="dk1"/>
                </a:solidFill>
              </a:rPr>
              <a:t>Edmond  </a:t>
            </a:r>
            <a:r>
              <a:rPr lang="en-GB" sz="900" dirty="0" err="1">
                <a:solidFill>
                  <a:schemeClr val="dk1"/>
                </a:solidFill>
              </a:rPr>
              <a:t>Heery</a:t>
            </a:r>
            <a:r>
              <a:rPr lang="en-GB" sz="900" dirty="0">
                <a:solidFill>
                  <a:schemeClr val="dk1"/>
                </a:solidFill>
              </a:rPr>
              <a:t> and Mike Noon (2017) Belbin’s Team Roles; Oxford University press, Published online; </a:t>
            </a:r>
            <a:r>
              <a:rPr lang="en-GB" sz="900" dirty="0" err="1">
                <a:solidFill>
                  <a:schemeClr val="dk1"/>
                </a:solidFill>
              </a:rPr>
              <a:t>elSBN</a:t>
            </a:r>
            <a:r>
              <a:rPr lang="en-GB" sz="900" dirty="0">
                <a:solidFill>
                  <a:schemeClr val="dk1"/>
                </a:solidFill>
              </a:rPr>
              <a:t>: 9780191827822</a:t>
            </a:r>
            <a:endParaRPr sz="900">
              <a:solidFill>
                <a:schemeClr val="dk1"/>
              </a:solidFill>
            </a:endParaRPr>
          </a:p>
          <a:p>
            <a:pPr marL="0" lvl="0" indent="0" algn="l" rtl="0">
              <a:spcBef>
                <a:spcPts val="0"/>
              </a:spcBef>
              <a:spcAft>
                <a:spcPts val="0"/>
              </a:spcAft>
              <a:buClr>
                <a:schemeClr val="dk1"/>
              </a:buClr>
              <a:buSzPts val="1100"/>
              <a:buFont typeface="Arial"/>
              <a:buNone/>
            </a:pPr>
            <a:endParaRPr lang="en" sz="900" dirty="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Emma Y. Zhao, Sherry M. B. Thatcher, Karen A. Jehn, Instigating, Engaging in, and Managing Group Conflict: A Review of the Literature Addressing the Critical </a:t>
            </a:r>
          </a:p>
          <a:p>
            <a:pPr marL="0" lvl="0" indent="0" algn="l" rtl="0">
              <a:spcBef>
                <a:spcPts val="0"/>
              </a:spcBef>
              <a:spcAft>
                <a:spcPts val="0"/>
              </a:spcAft>
              <a:buClr>
                <a:schemeClr val="dk1"/>
              </a:buClr>
              <a:buSzPts val="1100"/>
              <a:buFont typeface="Arial"/>
              <a:buNone/>
            </a:pPr>
            <a:endParaRPr lang="en" sz="900" dirty="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Role of the Leader in Group Conflict, Academy of Management Annals, 10.5465/annals.2016.0153, 13, 1, (112-147), (2019).</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Gede Riana, Creating performance through innovations influenced by knowledge sharing and absorption capacity at the Bali weaving industry association, Research Journal of Textile and Apparel, 10.1108/RJTA-06-2019-0025, 24, 1, (38-52), (2020).</a:t>
            </a:r>
            <a:endParaRPr sz="900">
              <a:solidFill>
                <a:schemeClr val="dk1"/>
              </a:solidFill>
            </a:endParaRPr>
          </a:p>
          <a:p>
            <a:pPr marL="0" lvl="0" indent="0" algn="l" rtl="0">
              <a:spcBef>
                <a:spcPts val="0"/>
              </a:spcBef>
              <a:spcAft>
                <a:spcPts val="1600"/>
              </a:spcAft>
              <a:buNone/>
            </a:pP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39"/>
          <p:cNvSpPr txBox="1">
            <a:spLocks noGrp="1"/>
          </p:cNvSpPr>
          <p:nvPr>
            <p:ph type="body" idx="1"/>
          </p:nvPr>
        </p:nvSpPr>
        <p:spPr>
          <a:xfrm>
            <a:off x="311700" y="54032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100" dirty="0">
                <a:solidFill>
                  <a:schemeClr val="dk1"/>
                </a:solidFill>
              </a:rPr>
              <a:t>Green B, Oeppen RS, Smith DW,Brennan PA Challenging hierarchy in healthcare teams - ways to flatten gradients to improve teamwork and patient care. Br J Oral Maxillofac Surg 2017;55:449- https://www.ncbi.nlm.nih.gov/pubmed/28343734. doi:10.1016/j.bjoms.2017.02.010 pmid:28343734</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Guiquan Li, Haixin Liu, Yaxuan Luo, Directive versus participative leadership: Dispositional antecedents and team consequences, Journal of Occupational and Organizational Psychology, 10.1111/joop.12213, 91, 3, (645-664), (2018). </a:t>
            </a:r>
            <a:endParaRPr sz="1100">
              <a:solidFill>
                <a:schemeClr val="dk1"/>
              </a:solidFill>
            </a:endParaRPr>
          </a:p>
          <a:p>
            <a:pPr marL="0" lvl="0" indent="0" algn="l" rtl="0">
              <a:spcBef>
                <a:spcPts val="0"/>
              </a:spcBef>
              <a:spcAft>
                <a:spcPts val="0"/>
              </a:spcAft>
              <a:buClr>
                <a:schemeClr val="dk1"/>
              </a:buClr>
              <a:buSzPts val="1100"/>
              <a:buFont typeface="Arial"/>
              <a:buNone/>
            </a:pPr>
            <a:endParaRPr lang="en" sz="1100" dirty="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Henrique Muzzio, Fernando Gomes Paiva Júnior, Organizational Creativity Management: Discussion Elements, Revista de Administração Contemporânea, 10.1590/1982-7849rac2018170409, 22, 6, (922-939), (2018).</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Hensman A, Wright S, Nathan K. Role of out-of-hour nurse coordination in children's hospital. Nurs child Young people 2015;27:16-21</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How can ways of working with others be developed to improve perinatal mental health care? Lucy Ablett, British Journal of Midwifery, 2019</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Ingason, H. T. and Jonasson, H. I. 2018. Project ethics: The Critical Path to Project Success - applying an ethical risk assessment tool to a large infrastructure project. International Project Management Association Research Conference 2017, UTS ePRESS, Sydney: NSW, pp. 1-12. https:// doi.org/10.5130/pmrp. ipmarc2017.563</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In, J., Jia, M., Ma, Z., &amp; Liao, G. (2020). Team leader's conflict management styles and innovation performance in entrepreneurial teams. International Journal of Conflict Management, 31(3), 373–392. https://doi.org/10.1108/IJCMA-09-2019-0168</a:t>
            </a:r>
            <a:endParaRPr sz="1100">
              <a:solidFill>
                <a:schemeClr val="dk1"/>
              </a:solidFill>
            </a:endParaRPr>
          </a:p>
          <a:p>
            <a:pPr marL="0" lvl="0" indent="0" algn="l" rtl="0">
              <a:spcBef>
                <a:spcPts val="0"/>
              </a:spcBef>
              <a:spcAft>
                <a:spcPts val="1600"/>
              </a:spcAft>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40"/>
          <p:cNvSpPr txBox="1">
            <a:spLocks noGrp="1"/>
          </p:cNvSpPr>
          <p:nvPr>
            <p:ph type="body" idx="1"/>
          </p:nvPr>
        </p:nvSpPr>
        <p:spPr>
          <a:xfrm>
            <a:off x="311700" y="15302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100">
                <a:solidFill>
                  <a:schemeClr val="dk1"/>
                </a:solidFill>
              </a:rPr>
              <a:t>J. Klünder, K. Schneider, F. Kortum, J. Straube, L. Handke and S. Kauffeld, "Communication in teams-an expression of social conflicts", Human-Centered and Error-Resilient Systems Development, pp. 111-129, 2016.</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J. Klünder, O. Karras, N. Prenner and K. Schneider, "Modeling and analyzing information flow in development teams as a pipe system", Third International Workshop on Human Factors in Modeling (HuFaMo 2018). CEUR-WS, pp. 3-10, 2018.</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Journal of Cardio-Thoracic Surgery, Volume 57, Issue 3, March 2020, Pages 512–519, https://doi.org/10.1093/ejcts/ezz261</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Kanwal Nasim, Muhammad Zahid Zahid Iqbal, Linking relationship quality and resourcefulness to group performance, International Journal of Productivity and Performance Management, 10.1108/IJPPM-03-2018-0126, (2019).</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Körner M, e Junying Liu, Zhipeng Cui, Yingbin Feng, Srinath Perera, Jie Han, Impact of culture differences on performance of international construction joint ventures: the moderating role of conflict management, Engineering, Construction and Architectural Management, 10.1108/ECAM-02-2019-0111, ahead-of-print, ahead-of-print, (2020).</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Korner, M., Butof, S., Muller, C., Zimmermann, L., Becker, S., &amp; Bengel, J. (2016). Interprofessional teamwork and team interventions in chronic care: A systematic review. Journal of Interprofessional Care, 30, 15–28. doi:10.3109/13561820.2015.1051616</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Lynne Kerrigan, An introduction to effective leadership of teams. The Veterinary Nurse, 2018</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Mar Bornay-Barrachina, Inés Herrero, Team Creative Environment as a Mediator Between CWX and R&amp;D Team Performance and Moderating Boundary Conditions, Journal of Business and Psychology, 10.1007/s10869-017-9495-8, 33, 2, (311-323), (2017).</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Meier C. Importance of good teamwork in urgent care services. Emerg Nurse. 2014;22:32–36. doi: 10.7748/en.22.7.32.e1312.</a:t>
            </a:r>
            <a:endParaRPr sz="1100">
              <a:solidFill>
                <a:schemeClr val="dk1"/>
              </a:solidFill>
            </a:endParaRPr>
          </a:p>
          <a:p>
            <a:pPr marL="0" lvl="0" indent="0" algn="l" rtl="0">
              <a:spcBef>
                <a:spcPts val="0"/>
              </a:spcBef>
              <a:spcAft>
                <a:spcPts val="1600"/>
              </a:spcAft>
              <a:buNone/>
            </a:pP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41"/>
          <p:cNvSpPr txBox="1">
            <a:spLocks noGrp="1"/>
          </p:cNvSpPr>
          <p:nvPr>
            <p:ph type="body" idx="1"/>
          </p:nvPr>
        </p:nvSpPr>
        <p:spPr>
          <a:xfrm>
            <a:off x="311700" y="55775"/>
            <a:ext cx="8520600" cy="3416400"/>
          </a:xfrm>
          <a:prstGeom prst="rect">
            <a:avLst/>
          </a:prstGeom>
        </p:spPr>
        <p:txBody>
          <a:bodyPr spcFirstLastPara="1" wrap="square" lIns="91425" tIns="91425" rIns="91425" bIns="91425" anchor="t" anchorCtr="0">
            <a:noAutofit/>
          </a:bodyPr>
          <a:lstStyle/>
          <a:p>
            <a:pPr lvl="0">
              <a:buNone/>
            </a:pPr>
            <a:r>
              <a:rPr lang="en-GB" sz="1100" dirty="0"/>
              <a:t>Martha L. </a:t>
            </a:r>
            <a:r>
              <a:rPr lang="en-GB" sz="1100" dirty="0" err="1"/>
              <a:t>Grubaugh</a:t>
            </a:r>
            <a:r>
              <a:rPr lang="en-GB" sz="1100" dirty="0"/>
              <a:t>, Linda Flynn, Relationships Among Nurse Manager Leadership Skills, Conflict Management, and Unit Teamwork, JONA: The Journal of Nursing Administration, 10.1097/NNA.0000000000000633, </a:t>
            </a:r>
            <a:r>
              <a:rPr lang="en-GB" sz="1100" b="1" dirty="0"/>
              <a:t>48</a:t>
            </a:r>
            <a:r>
              <a:rPr lang="en-GB" sz="1100" dirty="0"/>
              <a:t>, 7/8, (383-388), (2018).</a:t>
            </a:r>
            <a:endParaRPr lang="en" sz="1100" dirty="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Mishra, M. S., &amp; Sahoo, C. K. (2015). Organizational Effort towards Performance Management System: A Key to Success. Industrial Engineering Letters, 5(2), 2015</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Moore J, Everly M, Bauer R (2016) Multigenerational challenges: team-building for positive clinical workforce outcomes. Online J Issues Nurs 21(2):3.</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Patton LJ, Tidwell JD, Falder-Saeed KL et al.. Ensuring safe transfer of pediatric patients: a quality improvement project to standardize handoff communication. J Pediatr Nurs 2017; 34:44-52.</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Paul A. Nutting et al., Medscape. Charlie Brown, Leader, 2019,  Journey to the Patient-centered Medical Home: A Qualitative Analysis of the Experiences of Practices in the National Demonstration Project.</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Pennell C, Flynn L, Boulton B et al. . A before-after study of multidisciplinary out-of-hours handover: combining management and frontline efforts to create sustainable improvement. Int J Qual Health Care 2017; 29:228-33</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Prasad, K. D. V., Rao, M., &amp; Vaidya, D. R. (2019). Gamification and Resource Pooling for Improving Operational Efficiency and Effective Management of Human Resources: A Case Study with an Ecommerce Company. International Journal of Management (IJM), 10(6). [17].</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Rosen, M. A., DiazGranados, D., Dietz, A. S., Benishek, L. E., Thompson, D., Pronovost, P. J., &amp; Weaver, S. J. (2018). Teamwork in healthcare: Key discoveries enabling safer, high-quality care. The American psychologist, 73(4), 433–450. </a:t>
            </a:r>
            <a:r>
              <a:rPr lang="en" sz="1100" u="sng" dirty="0">
                <a:solidFill>
                  <a:srgbClr val="1155CC"/>
                </a:solidFill>
                <a:hlinkClick r:id="rId3">
                  <a:extLst>
                    <a:ext uri="{A12FA001-AC4F-418D-AE19-62706E023703}">
                      <ahyp:hlinkClr xmlns:ahyp="http://schemas.microsoft.com/office/drawing/2018/hyperlinkcolor" val="tx"/>
                    </a:ext>
                  </a:extLst>
                </a:hlinkClick>
              </a:rPr>
              <a:t>https://doi.org/10.1037/amp0000298</a:t>
            </a:r>
            <a:endParaRPr sz="1100">
              <a:solidFill>
                <a:schemeClr val="dk1"/>
              </a:solidFill>
            </a:endParaRPr>
          </a:p>
          <a:p>
            <a:pPr marL="0" lvl="0" indent="0" algn="l" rtl="0">
              <a:spcBef>
                <a:spcPts val="0"/>
              </a:spcBef>
              <a:spcAft>
                <a:spcPts val="0"/>
              </a:spcAft>
              <a:buClr>
                <a:schemeClr val="dk1"/>
              </a:buClr>
              <a:buSzPts val="1100"/>
              <a:buFont typeface="Arial"/>
              <a:buNone/>
            </a:pPr>
            <a:endParaRPr lang="en" sz="1100" dirty="0">
              <a:solidFill>
                <a:schemeClr val="dk1"/>
              </a:solidFill>
            </a:endParaRPr>
          </a:p>
          <a:p>
            <a:pPr marL="0" lvl="0" indent="0" algn="l" rtl="0">
              <a:spcBef>
                <a:spcPts val="0"/>
              </a:spcBef>
              <a:spcAft>
                <a:spcPts val="0"/>
              </a:spcAft>
              <a:buClr>
                <a:schemeClr val="dk1"/>
              </a:buClr>
              <a:buSzPts val="1100"/>
              <a:buFont typeface="Arial"/>
              <a:buNone/>
            </a:pPr>
            <a:r>
              <a:rPr lang="en" sz="1100" dirty="0">
                <a:solidFill>
                  <a:schemeClr val="dk1"/>
                </a:solidFill>
              </a:rPr>
              <a:t>Savithiri Ratnapalan, Leader, 2019.  37 Leading and managing change in healthcare organizations. </a:t>
            </a: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1600"/>
              </a:spcAft>
              <a:buNone/>
            </a:pP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42"/>
          <p:cNvSpPr txBox="1">
            <a:spLocks noGrp="1"/>
          </p:cNvSpPr>
          <p:nvPr>
            <p:ph type="body" idx="1"/>
          </p:nvPr>
        </p:nvSpPr>
        <p:spPr>
          <a:xfrm>
            <a:off x="311700" y="293800"/>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Soo Jeoung Han, Mehrangiz Abadi, Bora Jin, Jie Chen, Cultivating interdisciplinary team creativity through an intensive design competition, Higher Education, Skills and Work-Based Learning, 10.1108/HESWBL-06-2020-0141, ahead-of-print, ahead-of-print, (2020).</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Tuckman's Model of the five stages of group development </a:t>
            </a:r>
            <a:endParaRPr sz="900">
              <a:solidFill>
                <a:schemeClr val="dk1"/>
              </a:solidFill>
            </a:endParaRPr>
          </a:p>
          <a:p>
            <a:pPr marL="0" lvl="0" indent="0" algn="l" rtl="0">
              <a:spcBef>
                <a:spcPts val="0"/>
              </a:spcBef>
              <a:spcAft>
                <a:spcPts val="0"/>
              </a:spcAft>
              <a:buClr>
                <a:schemeClr val="dk1"/>
              </a:buClr>
              <a:buSzPts val="1100"/>
              <a:buFont typeface="Arial"/>
              <a:buNone/>
            </a:pPr>
            <a:r>
              <a:rPr lang="en" sz="900" u="sng" dirty="0">
                <a:solidFill>
                  <a:srgbClr val="1155CC"/>
                </a:solidFill>
                <a:hlinkClick r:id="rId3">
                  <a:extLst>
                    <a:ext uri="{A12FA001-AC4F-418D-AE19-62706E023703}">
                      <ahyp:hlinkClr xmlns:ahyp="http://schemas.microsoft.com/office/drawing/2018/hyperlinkcolor" val="tx"/>
                    </a:ext>
                  </a:extLst>
                </a:hlinkClick>
              </a:rPr>
              <a:t>https://newsmoor.com/tuckmans-model-five-stages-of-group-and-team</a:t>
            </a:r>
            <a:r>
              <a:rPr lang="en" sz="900" dirty="0">
                <a:solidFill>
                  <a:schemeClr val="dk1"/>
                </a:solidFill>
              </a:rPr>
              <a:t> (2019) </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Taking a case study approach to assessing alternative leadership models in health care. Jonathan Harris et al., British Journal of Nursing, 2018.</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Task shifting to improve the provision of integrated chronic care: realist evaluation of a lay health worker intervention in rural South Africa.  Felix Limbani et al., Global Health, 2019</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Team approaches in palliative care: a review of the literature. GVMC Fernando et al., International Journal of Palliative Nursing, 2019</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Teams, tribes and patient safety: overcoming barriers to effective teamwork in healthcare. Weller J, et al. Postgrad Med J. 2014. PMID: 24398594 Review.</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Tigard DW. Taking the blame: appropriate responses to medical error. J Med Ethics 2019;45:101–5. 10.1136/medethics-2017-104687 - </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Ulrich B, Manning Crider N (2017) Using teams to improve outcomes and performance. Nephrol Nurs J 44(2):141–151</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Weinberg DB, Cooney-Miner D, Perloff JN, Babington L, Avgar AC. Building collaborative capacity: promoting interdisciplinary teamwork in the absence of formal teams. Med Care. 2011;49:716–723. doi: 10.1097/MLR.0b013e318215da3f. </a:t>
            </a:r>
            <a:endParaRPr sz="900">
              <a:solidFill>
                <a:schemeClr val="dk1"/>
              </a:solidFill>
            </a:endParaRPr>
          </a:p>
          <a:p>
            <a:pPr marL="0" lvl="0" indent="0" algn="l" rtl="0">
              <a:spcBef>
                <a:spcPts val="0"/>
              </a:spcBef>
              <a:spcAft>
                <a:spcPts val="0"/>
              </a:spcAft>
              <a:buClr>
                <a:schemeClr val="dk1"/>
              </a:buClr>
              <a:buSzPts val="1100"/>
              <a:buFont typeface="Arial"/>
              <a:buNone/>
            </a:pPr>
            <a:endParaRPr sz="900">
              <a:solidFill>
                <a:schemeClr val="dk1"/>
              </a:solidFill>
            </a:endParaRPr>
          </a:p>
          <a:p>
            <a:pPr marL="0" lvl="0" indent="0" algn="l" rtl="0">
              <a:spcBef>
                <a:spcPts val="0"/>
              </a:spcBef>
              <a:spcAft>
                <a:spcPts val="0"/>
              </a:spcAft>
              <a:buClr>
                <a:schemeClr val="dk1"/>
              </a:buClr>
              <a:buSzPts val="1100"/>
              <a:buFont typeface="Arial"/>
              <a:buNone/>
            </a:pPr>
            <a:r>
              <a:rPr lang="en" sz="900" dirty="0">
                <a:solidFill>
                  <a:schemeClr val="dk1"/>
                </a:solidFill>
              </a:rPr>
              <a:t>Youngyoung, Choi, Social Behaviour and personality: an international journal, volume 41, Number 4, 2013, pp. 687-692(6).</a:t>
            </a:r>
            <a:endParaRPr sz="9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160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3088</TotalTime>
  <Words>4820</Words>
  <Application>Microsoft Office PowerPoint</Application>
  <PresentationFormat>On-screen Show (16:9)</PresentationFormat>
  <Paragraphs>350</Paragraphs>
  <Slides>37</Slides>
  <Notes>27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37</vt:i4>
      </vt:variant>
    </vt:vector>
  </HeadingPairs>
  <TitlesOfParts>
    <vt:vector size="40" baseType="lpstr">
      <vt:lpstr>Arial</vt:lpstr>
      <vt:lpstr>Wingdings</vt:lpstr>
      <vt:lpstr>Simple Light</vt:lpstr>
      <vt:lpstr>PowerPoint Presentation</vt:lpstr>
      <vt:lpstr>PowerPoint Presentation</vt:lpstr>
      <vt:lpstr>Table of Contents</vt:lpstr>
      <vt:lpstr>Attain Company Consultants</vt:lpstr>
      <vt:lpstr>PowerPoint Presentation</vt:lpstr>
      <vt:lpstr>Introduction of who we are &amp; what we stand for</vt:lpstr>
      <vt:lpstr>PowerPoint Presentation</vt:lpstr>
      <vt:lpstr>PowerPoint Presentation</vt:lpstr>
      <vt:lpstr>PowerPoint Presentation</vt:lpstr>
      <vt:lpstr>PowerPoint Presentation</vt:lpstr>
      <vt:lpstr>What is team work, and why is it relevant?</vt:lpstr>
      <vt:lpstr>Team building steps &amp; considerations for managers to follow for outstanding performances</vt:lpstr>
      <vt:lpstr>PowerPoint Presentation</vt:lpstr>
      <vt:lpstr>Benefits of team working</vt:lpstr>
      <vt:lpstr>Stages of team development</vt:lpstr>
      <vt:lpstr>Stage 1: Forming</vt:lpstr>
      <vt:lpstr>Stage 2: Storming</vt:lpstr>
      <vt:lpstr>Stage 3: Norming</vt:lpstr>
      <vt:lpstr>Stage 4: Performing</vt:lpstr>
      <vt:lpstr>Stage 5: Adjourning</vt:lpstr>
      <vt:lpstr>Belbin’s Nine Team Roles</vt:lpstr>
      <vt:lpstr>PowerPoint Presentation</vt:lpstr>
      <vt:lpstr>PowerPoint Presentation</vt:lpstr>
      <vt:lpstr>PowerPoint Presentation</vt:lpstr>
      <vt:lpstr>PowerPoint Presentation</vt:lpstr>
      <vt:lpstr>PowerPoint Presentation</vt:lpstr>
      <vt:lpstr>Managing conflict</vt:lpstr>
      <vt:lpstr>PowerPoint Presentation</vt:lpstr>
      <vt:lpstr>PowerPoint Presentation</vt:lpstr>
      <vt:lpstr>Successful team development</vt:lpstr>
      <vt:lpstr>PowerPoint Presentation</vt:lpstr>
      <vt:lpstr>Conclusion</vt:lpstr>
      <vt:lpstr>BIBLIOGRAPHY</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PRESENTATION: ATTAIN ORGANISATION</dc:title>
  <dc:creator>margaret sesay</dc:creator>
  <cp:lastModifiedBy>margaret sesay</cp:lastModifiedBy>
  <cp:revision>66</cp:revision>
  <dcterms:modified xsi:type="dcterms:W3CDTF">2020-12-11T16:53:38Z</dcterms:modified>
</cp:coreProperties>
</file>