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70" r:id="rId15"/>
    <p:sldId id="271" r:id="rId16"/>
    <p:sldId id="272" r:id="rId17"/>
    <p:sldId id="273" r:id="rId18"/>
    <p:sldId id="274" r:id="rId19"/>
    <p:sldId id="275"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4" d="100"/>
          <a:sy n="104" d="100"/>
        </p:scale>
        <p:origin x="1732" y="5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705600" y="4206240"/>
            <a:ext cx="960120" cy="457200"/>
          </a:xfrm>
        </p:spPr>
        <p:txBody>
          <a:bodyPr/>
          <a:lstStyle/>
          <a:p>
            <a:fld id="{56089C79-B22D-4631-9807-9105B97C7D34}" type="datetimeFigureOut">
              <a:rPr lang="en-US" smtClean="0"/>
              <a:t>11/5/2025</a:t>
            </a:fld>
            <a:endParaRPr lang="en-US"/>
          </a:p>
        </p:txBody>
      </p:sp>
      <p:sp>
        <p:nvSpPr>
          <p:cNvPr id="17" name="Footer Placeholder 16"/>
          <p:cNvSpPr>
            <a:spLocks noGrp="1"/>
          </p:cNvSpPr>
          <p:nvPr>
            <p:ph type="ftr" sz="quarter" idx="11"/>
          </p:nvPr>
        </p:nvSpPr>
        <p:spPr>
          <a:xfrm>
            <a:off x="5410200" y="4205288"/>
            <a:ext cx="1295400" cy="457200"/>
          </a:xfrm>
        </p:spPr>
        <p:txBody>
          <a:bodyPr/>
          <a:lstStyle/>
          <a:p>
            <a:endParaRPr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98E391CE-CE06-4681-8CE2-17CC4FB07D0C}"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6089C79-B22D-4631-9807-9105B97C7D3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E391CE-CE06-4681-8CE2-17CC4FB07D0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6089C79-B22D-4631-9807-9105B97C7D3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E391CE-CE06-4681-8CE2-17CC4FB07D0C}"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6089C79-B22D-4631-9807-9105B97C7D34}"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E391CE-CE06-4681-8CE2-17CC4FB07D0C}"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p:txBody>
          <a:bodyPr rtlCol="0"/>
          <a:lstStyle/>
          <a:p>
            <a:fld id="{56089C79-B22D-4631-9807-9105B97C7D34}" type="datetimeFigureOut">
              <a:rPr lang="en-US" smtClean="0"/>
              <a:t>11/5/2025</a:t>
            </a:fld>
            <a:endParaRPr lang="en-US"/>
          </a:p>
        </p:txBody>
      </p:sp>
      <p:sp>
        <p:nvSpPr>
          <p:cNvPr id="27" name="Slide Number Placeholder 26"/>
          <p:cNvSpPr>
            <a:spLocks noGrp="1"/>
          </p:cNvSpPr>
          <p:nvPr>
            <p:ph type="sldNum" sz="quarter" idx="11"/>
          </p:nvPr>
        </p:nvSpPr>
        <p:spPr/>
        <p:txBody>
          <a:bodyPr rtlCol="0"/>
          <a:lstStyle/>
          <a:p>
            <a:fld id="{98E391CE-CE06-4681-8CE2-17CC4FB07D0C}" type="slidenum">
              <a:rPr lang="en-US" smtClean="0"/>
              <a:t>‹#›</a:t>
            </a:fld>
            <a:endParaRPr lang="en-US"/>
          </a:p>
        </p:txBody>
      </p:sp>
      <p:sp>
        <p:nvSpPr>
          <p:cNvPr id="28" name="Footer Placeholder 27"/>
          <p:cNvSpPr>
            <a:spLocks noGrp="1"/>
          </p:cNvSpPr>
          <p:nvPr>
            <p:ph type="ftr" sz="quarter" idx="12"/>
          </p:nvPr>
        </p:nvSpPr>
        <p:spPr/>
        <p:txBody>
          <a:bodyPr rtlCol="0"/>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a:t>Click to edit Master title style</a:t>
            </a:r>
          </a:p>
        </p:txBody>
      </p:sp>
      <p:sp>
        <p:nvSpPr>
          <p:cNvPr id="3" name="Date Placeholder 2"/>
          <p:cNvSpPr>
            <a:spLocks noGrp="1"/>
          </p:cNvSpPr>
          <p:nvPr>
            <p:ph type="dt" sz="half" idx="10"/>
          </p:nvPr>
        </p:nvSpPr>
        <p:spPr>
          <a:xfrm>
            <a:off x="6583680" y="612648"/>
            <a:ext cx="957264" cy="457200"/>
          </a:xfrm>
        </p:spPr>
        <p:txBody>
          <a:bodyPr/>
          <a:lstStyle/>
          <a:p>
            <a:fld id="{56089C79-B22D-4631-9807-9105B97C7D34}" type="datetimeFigureOut">
              <a:rPr lang="en-US" smtClean="0"/>
              <a:t>11/5/2025</a:t>
            </a:fld>
            <a:endParaRPr lang="en-US"/>
          </a:p>
        </p:txBody>
      </p:sp>
      <p:sp>
        <p:nvSpPr>
          <p:cNvPr id="4" name="Footer Placeholder 3"/>
          <p:cNvSpPr>
            <a:spLocks noGrp="1"/>
          </p:cNvSpPr>
          <p:nvPr>
            <p:ph type="ftr" sz="quarter" idx="11"/>
          </p:nvPr>
        </p:nvSpPr>
        <p:spPr>
          <a:xfrm>
            <a:off x="5257800" y="612648"/>
            <a:ext cx="1325880" cy="457200"/>
          </a:xfrm>
        </p:spPr>
        <p:txBody>
          <a:bodyPr/>
          <a:lstStyle/>
          <a:p>
            <a:endParaRPr lang="en-US"/>
          </a:p>
        </p:txBody>
      </p:sp>
      <p:sp>
        <p:nvSpPr>
          <p:cNvPr id="5" name="Slide Number Placeholder 4"/>
          <p:cNvSpPr>
            <a:spLocks noGrp="1"/>
          </p:cNvSpPr>
          <p:nvPr>
            <p:ph type="sldNum" sz="quarter" idx="12"/>
          </p:nvPr>
        </p:nvSpPr>
        <p:spPr>
          <a:xfrm>
            <a:off x="8174736" y="2272"/>
            <a:ext cx="762000" cy="365760"/>
          </a:xfrm>
        </p:spPr>
        <p:txBody>
          <a:bodyPr/>
          <a:lstStyle/>
          <a:p>
            <a:fld id="{98E391CE-CE06-4681-8CE2-17CC4FB07D0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089C79-B22D-4631-9807-9105B97C7D34}" type="datetimeFigureOut">
              <a:rPr lang="en-US" smtClean="0"/>
              <a:t>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8E391CE-CE06-4681-8CE2-17CC4FB07D0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6089C79-B22D-4631-9807-9105B97C7D34}"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E391CE-CE06-4681-8CE2-17CC4FB07D0C}"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6089C79-B22D-4631-9807-9105B97C7D34}"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E391CE-CE06-4681-8CE2-17CC4FB07D0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6089C79-B22D-4631-9807-9105B97C7D3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E391CE-CE06-4681-8CE2-17CC4FB07D0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6089C79-B22D-4631-9807-9105B97C7D3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E391CE-CE06-4681-8CE2-17CC4FB07D0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fi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4000"/>
            <a:lum/>
          </a:blip>
          <a:srcRect/>
          <a:stretch>
            <a:fillRect l="-4000" r="-4000"/>
          </a:stretch>
        </a:blipFill>
        <a:effectLst/>
      </p:bgPr>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56089C79-B22D-4631-9807-9105B97C7D34}" type="datetimeFigureOut">
              <a:rPr lang="en-US" smtClean="0"/>
              <a:t>11/5/2025</a:t>
            </a:fld>
            <a:endParaRPr lang="en-US"/>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US"/>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98E391CE-CE06-4681-8CE2-17CC4FB07D0C}"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57200" y="838200"/>
            <a:ext cx="7772400" cy="2536825"/>
          </a:xfrm>
        </p:spPr>
        <p:txBody>
          <a:bodyPr>
            <a:normAutofit/>
          </a:bodyPr>
          <a:lstStyle/>
          <a:p>
            <a:pPr algn="ctr"/>
            <a:r>
              <a:rPr lang="en-US" dirty="0"/>
              <a:t>Care Plan for a  Patient with Type 2 Diabetes Mellitus</a:t>
            </a:r>
          </a:p>
        </p:txBody>
      </p:sp>
      <p:sp>
        <p:nvSpPr>
          <p:cNvPr id="7" name="Subtitle 6"/>
          <p:cNvSpPr>
            <a:spLocks noGrp="1"/>
          </p:cNvSpPr>
          <p:nvPr>
            <p:ph type="subTitle" idx="1"/>
          </p:nvPr>
        </p:nvSpPr>
        <p:spPr>
          <a:xfrm>
            <a:off x="1371600" y="3581400"/>
            <a:ext cx="6400800" cy="2743200"/>
          </a:xfrm>
        </p:spPr>
        <p:txBody>
          <a:bodyPr>
            <a:normAutofit/>
          </a:bodyPr>
          <a:lstStyle/>
          <a:p>
            <a:br>
              <a:rPr lang="en-US" dirty="0"/>
            </a:br>
            <a:r>
              <a:rPr lang="en-US" b="1" dirty="0"/>
              <a:t>Module:</a:t>
            </a:r>
            <a:r>
              <a:rPr lang="en-US" dirty="0"/>
              <a:t> BMHP5023 – Introduction to the Human Body and Physiology</a:t>
            </a:r>
            <a:br>
              <a:rPr lang="en-US" dirty="0"/>
            </a:br>
            <a:r>
              <a:rPr lang="en-US" b="1" dirty="0"/>
              <a:t>Student Name:</a:t>
            </a:r>
            <a:br>
              <a:rPr lang="en-US" dirty="0"/>
            </a:br>
            <a:r>
              <a:rPr lang="en-US" b="1" dirty="0"/>
              <a:t>Student ID:</a:t>
            </a:r>
            <a:br>
              <a:rPr lang="en-US" dirty="0"/>
            </a:br>
            <a:r>
              <a:rPr lang="en-US" b="1" dirty="0"/>
              <a:t>Lecturer:</a:t>
            </a:r>
            <a:endParaRPr lang="en-US" dirty="0"/>
          </a:p>
        </p:txBody>
      </p:sp>
    </p:spTree>
    <p:extLst>
      <p:ext uri="{BB962C8B-B14F-4D97-AF65-F5344CB8AC3E}">
        <p14:creationId xmlns:p14="http://schemas.microsoft.com/office/powerpoint/2010/main" val="18623720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95400"/>
            <a:ext cx="8229600" cy="4953000"/>
          </a:xfrm>
        </p:spPr>
        <p:txBody>
          <a:bodyPr>
            <a:normAutofit lnSpcReduction="10000"/>
          </a:bodyPr>
          <a:lstStyle/>
          <a:p>
            <a:pPr marL="0" indent="0">
              <a:buNone/>
            </a:pPr>
            <a:r>
              <a:rPr lang="en-US" b="1" dirty="0"/>
              <a:t>Learning Outcomes</a:t>
            </a:r>
            <a:endParaRPr lang="en-US" dirty="0"/>
          </a:p>
          <a:p>
            <a:r>
              <a:rPr lang="en-US" dirty="0"/>
              <a:t>LO1: Demonstrate critical understanding of body structure and healthy function.</a:t>
            </a:r>
          </a:p>
          <a:p>
            <a:r>
              <a:rPr lang="en-US" dirty="0"/>
              <a:t>LO2: Analyze how health data supports care planning.</a:t>
            </a:r>
          </a:p>
          <a:p>
            <a:pPr marL="0" indent="0">
              <a:buNone/>
            </a:pPr>
            <a:r>
              <a:rPr lang="en-US" b="1" dirty="0"/>
              <a:t>Overview</a:t>
            </a:r>
            <a:endParaRPr lang="en-US" dirty="0"/>
          </a:p>
          <a:p>
            <a:r>
              <a:rPr lang="en-US" dirty="0"/>
              <a:t>Anatomy and physiology of glucose regulation</a:t>
            </a:r>
          </a:p>
          <a:p>
            <a:r>
              <a:rPr lang="en-US" dirty="0"/>
              <a:t>Impact of Type 2 Diabetes on body systems</a:t>
            </a:r>
          </a:p>
          <a:p>
            <a:r>
              <a:rPr lang="en-US" dirty="0"/>
              <a:t>patient case and risk factors</a:t>
            </a:r>
          </a:p>
          <a:p>
            <a:r>
              <a:rPr lang="en-US" dirty="0"/>
              <a:t>Evidence-based care plan following NHS and NICE guidelines</a:t>
            </a:r>
          </a:p>
          <a:p>
            <a:endParaRPr lang="en-US" dirty="0"/>
          </a:p>
        </p:txBody>
      </p:sp>
    </p:spTree>
    <p:extLst>
      <p:ext uri="{BB962C8B-B14F-4D97-AF65-F5344CB8AC3E}">
        <p14:creationId xmlns:p14="http://schemas.microsoft.com/office/powerpoint/2010/main" val="2881574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838200"/>
            <a:ext cx="8229600" cy="990600"/>
          </a:xfrm>
        </p:spPr>
        <p:txBody>
          <a:bodyPr>
            <a:normAutofit/>
          </a:bodyPr>
          <a:lstStyle/>
          <a:p>
            <a:r>
              <a:rPr lang="en-US" sz="4400" dirty="0"/>
              <a:t>Case</a:t>
            </a:r>
          </a:p>
        </p:txBody>
      </p:sp>
      <p:sp>
        <p:nvSpPr>
          <p:cNvPr id="3" name="Content Placeholder 2"/>
          <p:cNvSpPr>
            <a:spLocks noGrp="1"/>
          </p:cNvSpPr>
          <p:nvPr>
            <p:ph idx="1"/>
          </p:nvPr>
        </p:nvSpPr>
        <p:spPr>
          <a:xfrm>
            <a:off x="381000" y="2362200"/>
            <a:ext cx="8229600" cy="4876800"/>
          </a:xfrm>
        </p:spPr>
        <p:txBody>
          <a:bodyPr>
            <a:normAutofit/>
          </a:bodyPr>
          <a:lstStyle/>
          <a:p>
            <a:pPr marL="0" indent="0">
              <a:buNone/>
            </a:pPr>
            <a:r>
              <a:rPr lang="en-US" dirty="0"/>
              <a:t>A 55-year-old Male presents with feeling tired, needing to urinate often, and experiencing blurred vision as a clinical history. The patient is overweight with a BMI of (31 kg/m²), has unbalanced diet , and does not engage in much physical activity. There is also family history of diabetes and blood pressure.</a:t>
            </a:r>
          </a:p>
          <a:p>
            <a:pPr marL="0" indent="0">
              <a:buNone/>
            </a:pPr>
            <a:r>
              <a:rPr lang="en-US" dirty="0"/>
              <a:t>Diagnosis:- Type 2 Diabetes Mellitus (HbA1c = 8.1%)</a:t>
            </a:r>
          </a:p>
          <a:p>
            <a:pPr marL="0" indent="0">
              <a:buNone/>
            </a:pPr>
            <a:endParaRPr lang="en-US" dirty="0"/>
          </a:p>
        </p:txBody>
      </p:sp>
    </p:spTree>
    <p:extLst>
      <p:ext uri="{BB962C8B-B14F-4D97-AF65-F5344CB8AC3E}">
        <p14:creationId xmlns:p14="http://schemas.microsoft.com/office/powerpoint/2010/main" val="4257369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1066800"/>
          </a:xfrm>
        </p:spPr>
        <p:txBody>
          <a:bodyPr/>
          <a:lstStyle/>
          <a:p>
            <a:r>
              <a:rPr lang="en-US" dirty="0"/>
              <a:t>Key Risk Factors</a:t>
            </a:r>
          </a:p>
        </p:txBody>
      </p:sp>
      <p:sp>
        <p:nvSpPr>
          <p:cNvPr id="3" name="Content Placeholder 2"/>
          <p:cNvSpPr>
            <a:spLocks noGrp="1"/>
          </p:cNvSpPr>
          <p:nvPr>
            <p:ph idx="1"/>
          </p:nvPr>
        </p:nvSpPr>
        <p:spPr>
          <a:xfrm>
            <a:off x="381000" y="1752600"/>
            <a:ext cx="8229600" cy="4876800"/>
          </a:xfrm>
        </p:spPr>
        <p:txBody>
          <a:bodyPr/>
          <a:lstStyle/>
          <a:p>
            <a:r>
              <a:rPr lang="en-US" dirty="0"/>
              <a:t>Being over 45 years old</a:t>
            </a:r>
          </a:p>
          <a:p>
            <a:r>
              <a:rPr lang="en-US" dirty="0"/>
              <a:t>having a family history of diabetes</a:t>
            </a:r>
          </a:p>
          <a:p>
            <a:r>
              <a:rPr lang="en-US" dirty="0"/>
              <a:t>being obese or having a poor diet</a:t>
            </a:r>
          </a:p>
          <a:p>
            <a:r>
              <a:rPr lang="en-US" dirty="0"/>
              <a:t>lack of physical activity</a:t>
            </a:r>
          </a:p>
          <a:p>
            <a:r>
              <a:rPr lang="en-US" dirty="0"/>
              <a:t>high blood pressure and </a:t>
            </a:r>
          </a:p>
          <a:p>
            <a:r>
              <a:rPr lang="en-US" dirty="0"/>
              <a:t>high cholesterol. </a:t>
            </a:r>
          </a:p>
          <a:p>
            <a:pPr marL="0" indent="0">
              <a:buNone/>
            </a:pPr>
            <a:endParaRPr lang="en-US" dirty="0"/>
          </a:p>
          <a:p>
            <a:pPr>
              <a:buFont typeface="Wingdings" panose="05000000000000000000" pitchFamily="2" charset="2"/>
              <a:buChar char="q"/>
            </a:pPr>
            <a:r>
              <a:rPr lang="en-US" dirty="0"/>
              <a:t>Additionally, individuals of South Asian or African-Caribbean descent are at a higher risk.</a:t>
            </a:r>
          </a:p>
        </p:txBody>
      </p:sp>
    </p:spTree>
    <p:extLst>
      <p:ext uri="{BB962C8B-B14F-4D97-AF65-F5344CB8AC3E}">
        <p14:creationId xmlns:p14="http://schemas.microsoft.com/office/powerpoint/2010/main" val="3669040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762000"/>
            <a:ext cx="8229600" cy="1447800"/>
          </a:xfrm>
        </p:spPr>
        <p:txBody>
          <a:bodyPr>
            <a:noAutofit/>
          </a:bodyPr>
          <a:lstStyle/>
          <a:p>
            <a:br>
              <a:rPr lang="en-US" b="1" dirty="0"/>
            </a:br>
            <a:r>
              <a:rPr lang="en-US" b="1" dirty="0"/>
              <a:t>The Pancreas and Endocrine System</a:t>
            </a:r>
            <a:br>
              <a:rPr lang="en-US" b="1" dirty="0"/>
            </a:br>
            <a:endParaRPr lang="en-US" dirty="0"/>
          </a:p>
        </p:txBody>
      </p:sp>
      <p:sp>
        <p:nvSpPr>
          <p:cNvPr id="3" name="Content Placeholder 2"/>
          <p:cNvSpPr>
            <a:spLocks noGrp="1"/>
          </p:cNvSpPr>
          <p:nvPr>
            <p:ph idx="1"/>
          </p:nvPr>
        </p:nvSpPr>
        <p:spPr>
          <a:xfrm>
            <a:off x="304800" y="1974980"/>
            <a:ext cx="8229600" cy="4876800"/>
          </a:xfrm>
        </p:spPr>
        <p:txBody>
          <a:bodyPr>
            <a:normAutofit lnSpcReduction="10000"/>
          </a:bodyPr>
          <a:lstStyle/>
          <a:p>
            <a:pPr marL="0" indent="0">
              <a:buNone/>
            </a:pPr>
            <a:br>
              <a:rPr lang="en-US" dirty="0"/>
            </a:br>
            <a:r>
              <a:rPr lang="en-US" dirty="0"/>
              <a:t>The pancreas has two main functions:- producing enzymes to break down foods (exocrine function) and producing hormones to regulate blood sugar (endocrine function) is it’s priority . In the pancreas there is the Islets of Langerhans and have different types of cells: </a:t>
            </a:r>
          </a:p>
          <a:p>
            <a:pPr marL="0" indent="0" algn="ctr">
              <a:buNone/>
            </a:pPr>
            <a:r>
              <a:rPr lang="en-US" dirty="0"/>
              <a:t>1. The 1</a:t>
            </a:r>
            <a:r>
              <a:rPr lang="en-US" baseline="30000" dirty="0"/>
              <a:t>st</a:t>
            </a:r>
            <a:r>
              <a:rPr lang="en-US" dirty="0"/>
              <a:t> one is beta cells that produce insulin and </a:t>
            </a:r>
          </a:p>
          <a:p>
            <a:pPr marL="0" indent="0" algn="ctr">
              <a:buNone/>
            </a:pPr>
            <a:r>
              <a:rPr lang="en-US" dirty="0"/>
              <a:t>2.The 2</a:t>
            </a:r>
            <a:r>
              <a:rPr lang="en-US" baseline="30000" dirty="0"/>
              <a:t>nd</a:t>
            </a:r>
            <a:r>
              <a:rPr lang="en-US" dirty="0"/>
              <a:t> one is alpha cells that produce glucagon. </a:t>
            </a:r>
          </a:p>
          <a:p>
            <a:pPr marL="0" indent="0">
              <a:buNone/>
            </a:pPr>
            <a:r>
              <a:rPr lang="en-US" dirty="0"/>
              <a:t>Insulin aids muscle and fat cells absorb glucose, this helps to keep blood sugar levels normal.</a:t>
            </a:r>
          </a:p>
          <a:p>
            <a:pPr marL="0" indent="0">
              <a:buNone/>
            </a:pPr>
            <a:endParaRPr lang="en-US" dirty="0"/>
          </a:p>
        </p:txBody>
      </p:sp>
    </p:spTree>
    <p:extLst>
      <p:ext uri="{BB962C8B-B14F-4D97-AF65-F5344CB8AC3E}">
        <p14:creationId xmlns:p14="http://schemas.microsoft.com/office/powerpoint/2010/main" val="2716601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57200" y="1524000"/>
            <a:ext cx="8229600" cy="4150580"/>
          </a:xfrm>
        </p:spPr>
      </p:pic>
      <p:sp>
        <p:nvSpPr>
          <p:cNvPr id="7" name="TextBox 6"/>
          <p:cNvSpPr txBox="1"/>
          <p:nvPr/>
        </p:nvSpPr>
        <p:spPr>
          <a:xfrm>
            <a:off x="5486400" y="5726668"/>
            <a:ext cx="3668486" cy="369332"/>
          </a:xfrm>
          <a:prstGeom prst="rect">
            <a:avLst/>
          </a:prstGeom>
          <a:noFill/>
        </p:spPr>
        <p:txBody>
          <a:bodyPr wrap="square" rtlCol="0">
            <a:spAutoFit/>
          </a:bodyPr>
          <a:lstStyle/>
          <a:p>
            <a:r>
              <a:rPr lang="en-US" dirty="0"/>
              <a:t>Fig 1: “Source: OpenStax, 2022”</a:t>
            </a:r>
          </a:p>
        </p:txBody>
      </p:sp>
    </p:spTree>
    <p:extLst>
      <p:ext uri="{BB962C8B-B14F-4D97-AF65-F5344CB8AC3E}">
        <p14:creationId xmlns:p14="http://schemas.microsoft.com/office/powerpoint/2010/main" val="163897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physiology of glucose regulation</a:t>
            </a:r>
          </a:p>
        </p:txBody>
      </p:sp>
      <p:sp>
        <p:nvSpPr>
          <p:cNvPr id="3" name="Content Placeholder 2"/>
          <p:cNvSpPr>
            <a:spLocks noGrp="1"/>
          </p:cNvSpPr>
          <p:nvPr>
            <p:ph idx="1"/>
          </p:nvPr>
        </p:nvSpPr>
        <p:spPr/>
        <p:txBody>
          <a:bodyPr>
            <a:normAutofit fontScale="92500" lnSpcReduction="20000"/>
          </a:bodyPr>
          <a:lstStyle/>
          <a:p>
            <a:pPr marL="0" indent="0">
              <a:buNone/>
            </a:pPr>
            <a:r>
              <a:rPr lang="en-US" dirty="0"/>
              <a:t>It contains a lots of key processes. </a:t>
            </a:r>
          </a:p>
          <a:p>
            <a:pPr marL="0" indent="0">
              <a:buNone/>
            </a:pPr>
            <a:r>
              <a:rPr lang="en-US" dirty="0"/>
              <a:t>After eating a meal, blood sugar level will increase as a result  the release of insulin to counterattack. </a:t>
            </a:r>
          </a:p>
          <a:p>
            <a:pPr marL="0" indent="0">
              <a:buNone/>
            </a:pPr>
            <a:r>
              <a:rPr lang="en-US" dirty="0"/>
              <a:t>Insulin will help facilitate the process of up taking glucose and its storage as glycogen in the liver and muscles. </a:t>
            </a:r>
          </a:p>
          <a:p>
            <a:pPr marL="0" indent="0">
              <a:buNone/>
            </a:pPr>
            <a:r>
              <a:rPr lang="en-US" dirty="0"/>
              <a:t>But when there is no food like during fasting glucagon is released, which inductees the breakdown of glycogen to  maintain normal glucose levels. </a:t>
            </a:r>
          </a:p>
          <a:p>
            <a:pPr marL="0" indent="0">
              <a:buNone/>
            </a:pPr>
            <a:r>
              <a:rPr lang="en-US" dirty="0"/>
              <a:t>Overall, a proper balance between insulin and glucagon is best for maintain blood glucose levels within the range of 4 to 7 mmol/L.</a:t>
            </a:r>
          </a:p>
        </p:txBody>
      </p:sp>
    </p:spTree>
    <p:extLst>
      <p:ext uri="{BB962C8B-B14F-4D97-AF65-F5344CB8AC3E}">
        <p14:creationId xmlns:p14="http://schemas.microsoft.com/office/powerpoint/2010/main" val="3902503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066800"/>
            <a:ext cx="7238999"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3429000" y="6019800"/>
            <a:ext cx="5715000" cy="646331"/>
          </a:xfrm>
          <a:prstGeom prst="rect">
            <a:avLst/>
          </a:prstGeom>
          <a:noFill/>
        </p:spPr>
        <p:txBody>
          <a:bodyPr wrap="square" rtlCol="0">
            <a:spAutoFit/>
          </a:bodyPr>
          <a:lstStyle/>
          <a:p>
            <a:r>
              <a:rPr lang="en-US" dirty="0"/>
              <a:t>Fig 2: Blood glucose level negative feedback loop</a:t>
            </a:r>
          </a:p>
          <a:p>
            <a:endParaRPr lang="en-US" dirty="0"/>
          </a:p>
        </p:txBody>
      </p:sp>
    </p:spTree>
    <p:extLst>
      <p:ext uri="{BB962C8B-B14F-4D97-AF65-F5344CB8AC3E}">
        <p14:creationId xmlns:p14="http://schemas.microsoft.com/office/powerpoint/2010/main" val="1125891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762000"/>
            <a:ext cx="8229600" cy="990600"/>
          </a:xfrm>
        </p:spPr>
        <p:txBody>
          <a:bodyPr>
            <a:noAutofit/>
          </a:bodyPr>
          <a:lstStyle/>
          <a:p>
            <a:br>
              <a:rPr lang="en-US" dirty="0"/>
            </a:br>
            <a:r>
              <a:rPr lang="en-US" dirty="0"/>
              <a:t>Pathophysiology of Type 2 Diabetes</a:t>
            </a:r>
            <a:br>
              <a:rPr lang="en-US" dirty="0"/>
            </a:br>
            <a:endParaRPr lang="en-US" dirty="0"/>
          </a:p>
        </p:txBody>
      </p:sp>
      <p:sp>
        <p:nvSpPr>
          <p:cNvPr id="3" name="Content Placeholder 2"/>
          <p:cNvSpPr>
            <a:spLocks noGrp="1"/>
          </p:cNvSpPr>
          <p:nvPr>
            <p:ph idx="1"/>
          </p:nvPr>
        </p:nvSpPr>
        <p:spPr>
          <a:xfrm>
            <a:off x="457200" y="1950098"/>
            <a:ext cx="8229600" cy="4876800"/>
          </a:xfrm>
        </p:spPr>
        <p:txBody>
          <a:bodyPr/>
          <a:lstStyle/>
          <a:p>
            <a:pPr marL="0" indent="0">
              <a:buNone/>
            </a:pPr>
            <a:r>
              <a:rPr lang="en-US" dirty="0"/>
              <a:t>In Type 2 Diabetes Mellitus, The human cells develop a resistance to insulin, and if this keep going the pancreas can’t do it’s proper work anymore that the reason  blood sugar stays high. </a:t>
            </a:r>
          </a:p>
          <a:p>
            <a:pPr marL="0" indent="0">
              <a:buNone/>
            </a:pPr>
            <a:r>
              <a:rPr lang="en-US" dirty="0"/>
              <a:t>When blood sugars stays high it can cause insignificant damage to our organs such as blood vessels, nerves, kidneys, and the eyes. </a:t>
            </a:r>
          </a:p>
          <a:p>
            <a:pPr marL="0" indent="0">
              <a:buNone/>
            </a:pPr>
            <a:r>
              <a:rPr lang="en-US" dirty="0"/>
              <a:t>Issues like obesity, a diet high in fats, and a lack of physical activity will increase insulin resistance.</a:t>
            </a:r>
          </a:p>
        </p:txBody>
      </p:sp>
    </p:spTree>
    <p:extLst>
      <p:ext uri="{BB962C8B-B14F-4D97-AF65-F5344CB8AC3E}">
        <p14:creationId xmlns:p14="http://schemas.microsoft.com/office/powerpoint/2010/main" val="7139306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09600"/>
            <a:ext cx="8229600" cy="990600"/>
          </a:xfrm>
        </p:spPr>
        <p:txBody>
          <a:bodyPr>
            <a:normAutofit fontScale="90000"/>
          </a:bodyPr>
          <a:lstStyle/>
          <a:p>
            <a:pPr lvl="0" fontAlgn="base">
              <a:spcAft>
                <a:spcPct val="0"/>
              </a:spcAft>
            </a:pPr>
            <a:br>
              <a:rPr lang="en-US" altLang="en-US" b="1" dirty="0">
                <a:solidFill>
                  <a:schemeClr val="tx1"/>
                </a:solidFill>
                <a:latin typeface="Arial" charset="0"/>
                <a:cs typeface="Arial" charset="0"/>
              </a:rPr>
            </a:br>
            <a:r>
              <a:rPr lang="en-US" altLang="en-US" sz="4400" b="1" dirty="0">
                <a:solidFill>
                  <a:schemeClr val="tx1"/>
                </a:solidFill>
                <a:latin typeface="Arial" charset="0"/>
                <a:cs typeface="Arial" charset="0"/>
              </a:rPr>
              <a:t>Impact on Body Systems</a:t>
            </a:r>
            <a:br>
              <a:rPr lang="en-US" altLang="en-US" sz="9600" dirty="0">
                <a:solidFill>
                  <a:schemeClr val="tx1"/>
                </a:solidFill>
                <a:latin typeface="Arial" charset="0"/>
                <a:cs typeface="Arial" charset="0"/>
              </a:rPr>
            </a:br>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675449740"/>
              </p:ext>
            </p:extLst>
          </p:nvPr>
        </p:nvGraphicFramePr>
        <p:xfrm>
          <a:off x="152400" y="1828800"/>
          <a:ext cx="6096000" cy="438912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System</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Complications</a:t>
                      </a:r>
                    </a:p>
                    <a:p>
                      <a:endParaRPr lang="en-US" dirty="0"/>
                    </a:p>
                  </a:txBody>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Cardiovascular</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Atherosclerosis, hypertension, heart disease</a:t>
                      </a:r>
                    </a:p>
                    <a:p>
                      <a:endParaRPr lang="en-US" dirty="0"/>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Renal</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Diabetic nephropathy</a:t>
                      </a:r>
                    </a:p>
                    <a:p>
                      <a:endParaRPr lang="en-US" dirty="0"/>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Nervous</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Peripheral neuropathy</a:t>
                      </a:r>
                    </a:p>
                    <a:p>
                      <a:endParaRPr lang="en-US" dirty="0"/>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Eyes</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Retinopathy, vision loss</a:t>
                      </a:r>
                    </a:p>
                    <a:p>
                      <a:endParaRPr lang="en-US" dirty="0"/>
                    </a:p>
                  </a:txBody>
                  <a:tcPr/>
                </a:tc>
                <a:extLst>
                  <a:ext uri="{0D108BD9-81ED-4DB2-BD59-A6C34878D82A}">
                    <a16:rowId xmlns:a16="http://schemas.microsoft.com/office/drawing/2014/main" val="10004"/>
                  </a:ext>
                </a:extLst>
              </a:tr>
              <a:tr h="48768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Integumentary</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Delayed wound healing, foot ulcers</a:t>
                      </a:r>
                    </a:p>
                    <a:p>
                      <a:endParaRPr lang="en-US" dirty="0"/>
                    </a:p>
                  </a:txBody>
                  <a:tcPr/>
                </a:tc>
                <a:extLst>
                  <a:ext uri="{0D108BD9-81ED-4DB2-BD59-A6C34878D82A}">
                    <a16:rowId xmlns:a16="http://schemas.microsoft.com/office/drawing/2014/main" val="10005"/>
                  </a:ext>
                </a:extLst>
              </a:tr>
            </a:tbl>
          </a:graphicData>
        </a:graphic>
      </p:graphicFrame>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8400" y="2312437"/>
            <a:ext cx="2895600" cy="32765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239853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Lifestyle and Environmental Factors</a:t>
            </a:r>
          </a:p>
        </p:txBody>
      </p:sp>
      <p:sp>
        <p:nvSpPr>
          <p:cNvPr id="3" name="Content Placeholder 2"/>
          <p:cNvSpPr>
            <a:spLocks noGrp="1"/>
          </p:cNvSpPr>
          <p:nvPr>
            <p:ph idx="1"/>
          </p:nvPr>
        </p:nvSpPr>
        <p:spPr/>
        <p:txBody>
          <a:bodyPr>
            <a:normAutofit fontScale="92500" lnSpcReduction="10000"/>
          </a:bodyPr>
          <a:lstStyle/>
          <a:p>
            <a:pPr marL="0" indent="0">
              <a:buNone/>
            </a:pPr>
            <a:r>
              <a:rPr lang="en-US" dirty="0"/>
              <a:t>Many patients I’ve come across face similar barriers, especially around diet and access to healthy food </a:t>
            </a:r>
          </a:p>
          <a:p>
            <a:r>
              <a:rPr lang="en-US" dirty="0"/>
              <a:t>Lack of nutrition and high sugar consumption will increase insulin resistance. </a:t>
            </a:r>
          </a:p>
          <a:p>
            <a:r>
              <a:rPr lang="en-US" dirty="0"/>
              <a:t>If the person doesn’t do much  physical activity it will delay glucose absorption by muscles.</a:t>
            </a:r>
          </a:p>
          <a:p>
            <a:r>
              <a:rPr lang="en-US" dirty="0"/>
              <a:t>stress and inadequate sleep impacts glucose regulation by elevate cortisol levels.</a:t>
            </a:r>
          </a:p>
          <a:p>
            <a:r>
              <a:rPr lang="en-US" dirty="0"/>
              <a:t>Socioeconomic issues also can play an important part, as it restrict access to healthy food options and medical assistance.</a:t>
            </a:r>
          </a:p>
        </p:txBody>
      </p:sp>
    </p:spTree>
    <p:extLst>
      <p:ext uri="{BB962C8B-B14F-4D97-AF65-F5344CB8AC3E}">
        <p14:creationId xmlns:p14="http://schemas.microsoft.com/office/powerpoint/2010/main" val="7165197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sz="4400" dirty="0"/>
            </a:br>
            <a:r>
              <a:rPr lang="en-US" sz="4400" dirty="0"/>
              <a:t>Evidence-Based Care Plan</a:t>
            </a:r>
            <a:br>
              <a:rPr lang="en-US" dirty="0"/>
            </a:br>
            <a:endParaRPr lang="en-US" dirty="0"/>
          </a:p>
        </p:txBody>
      </p:sp>
      <p:sp>
        <p:nvSpPr>
          <p:cNvPr id="3" name="Content Placeholder 2"/>
          <p:cNvSpPr>
            <a:spLocks noGrp="1"/>
          </p:cNvSpPr>
          <p:nvPr>
            <p:ph idx="1"/>
          </p:nvPr>
        </p:nvSpPr>
        <p:spPr/>
        <p:txBody>
          <a:bodyPr>
            <a:normAutofit fontScale="92500" lnSpcReduction="20000"/>
          </a:bodyPr>
          <a:lstStyle/>
          <a:p>
            <a:pPr marL="0" indent="0">
              <a:buNone/>
            </a:pPr>
            <a:r>
              <a:rPr lang="en-US" dirty="0"/>
              <a:t>The Goals are to Control the glucose levels, avoid complications, and improve lifestyle.</a:t>
            </a:r>
          </a:p>
          <a:p>
            <a:pPr marL="0" indent="0">
              <a:buNone/>
            </a:pPr>
            <a:r>
              <a:rPr lang="en-US" dirty="0"/>
              <a:t>    Interventions</a:t>
            </a:r>
          </a:p>
          <a:p>
            <a:pPr marL="0" indent="0">
              <a:buNone/>
            </a:pPr>
            <a:r>
              <a:rPr lang="en-US" b="1" dirty="0"/>
              <a:t>Medication</a:t>
            </a:r>
            <a:r>
              <a:rPr lang="en-US" dirty="0"/>
              <a:t>: Metformin is 1</a:t>
            </a:r>
            <a:r>
              <a:rPr lang="en-US" baseline="30000" dirty="0"/>
              <a:t>st</a:t>
            </a:r>
            <a:r>
              <a:rPr lang="en-US" dirty="0"/>
              <a:t> in line but if the glucose level remains the same we have to add another medication.</a:t>
            </a:r>
          </a:p>
          <a:p>
            <a:pPr marL="0" indent="0">
              <a:buNone/>
            </a:pPr>
            <a:r>
              <a:rPr lang="en-US" b="1" dirty="0"/>
              <a:t>Diet</a:t>
            </a:r>
            <a:r>
              <a:rPr lang="en-US" dirty="0"/>
              <a:t>: patient should eat a balanced meal, manage portion sizes, and reduce intake of sugars.</a:t>
            </a:r>
          </a:p>
          <a:p>
            <a:pPr marL="0" indent="0">
              <a:buNone/>
            </a:pPr>
            <a:r>
              <a:rPr lang="en-US" b="1" dirty="0"/>
              <a:t>Exercise</a:t>
            </a:r>
            <a:r>
              <a:rPr lang="en-US" dirty="0"/>
              <a:t>: physical activity is a must , patient should aim 150 min per week</a:t>
            </a:r>
          </a:p>
          <a:p>
            <a:pPr marL="0" indent="0">
              <a:buNone/>
            </a:pPr>
            <a:r>
              <a:rPr lang="en-US" dirty="0"/>
              <a:t>Tell the patient to quit smoking and reduce alcohol consumption.</a:t>
            </a:r>
          </a:p>
        </p:txBody>
      </p:sp>
    </p:spTree>
    <p:extLst>
      <p:ext uri="{BB962C8B-B14F-4D97-AF65-F5344CB8AC3E}">
        <p14:creationId xmlns:p14="http://schemas.microsoft.com/office/powerpoint/2010/main" val="1639678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914400"/>
            <a:ext cx="8382000" cy="990600"/>
          </a:xfrm>
        </p:spPr>
        <p:txBody>
          <a:bodyPr>
            <a:noAutofit/>
          </a:bodyPr>
          <a:lstStyle/>
          <a:p>
            <a:r>
              <a:rPr lang="en-US" dirty="0"/>
              <a:t>Patient Education &amp; Self-Management</a:t>
            </a:r>
          </a:p>
        </p:txBody>
      </p:sp>
      <p:sp>
        <p:nvSpPr>
          <p:cNvPr id="3" name="Content Placeholder 2"/>
          <p:cNvSpPr>
            <a:spLocks noGrp="1"/>
          </p:cNvSpPr>
          <p:nvPr>
            <p:ph idx="1"/>
          </p:nvPr>
        </p:nvSpPr>
        <p:spPr/>
        <p:txBody>
          <a:bodyPr>
            <a:normAutofit fontScale="92500" lnSpcReduction="20000"/>
          </a:bodyPr>
          <a:lstStyle/>
          <a:p>
            <a:pPr marL="0" indent="0">
              <a:buNone/>
            </a:pPr>
            <a:r>
              <a:rPr lang="en-US" dirty="0"/>
              <a:t>In my care plan, My goal is to consent the patient instead of uttering their choices. </a:t>
            </a:r>
          </a:p>
          <a:p>
            <a:pPr marL="0" indent="0">
              <a:buNone/>
            </a:pPr>
            <a:r>
              <a:rPr lang="en-US" dirty="0"/>
              <a:t>This includes </a:t>
            </a:r>
          </a:p>
          <a:p>
            <a:r>
              <a:rPr lang="en-US" dirty="0"/>
              <a:t>providing education on glucose monitoring and the importance of to follow their medication routine. </a:t>
            </a:r>
          </a:p>
          <a:p>
            <a:r>
              <a:rPr lang="en-US" dirty="0"/>
              <a:t>I will advise them to participate in programs that will give them insight about DM, such as DESMOND. </a:t>
            </a:r>
          </a:p>
          <a:p>
            <a:r>
              <a:rPr lang="en-US" dirty="0"/>
              <a:t>I will teach them which are and are not the symptoms of both low and high blood sugar. </a:t>
            </a:r>
          </a:p>
          <a:p>
            <a:r>
              <a:rPr lang="en-US" dirty="0"/>
              <a:t>support them in setting goals and staying motivated for long term lifestyle changes.</a:t>
            </a:r>
          </a:p>
        </p:txBody>
      </p:sp>
    </p:spTree>
    <p:extLst>
      <p:ext uri="{BB962C8B-B14F-4D97-AF65-F5344CB8AC3E}">
        <p14:creationId xmlns:p14="http://schemas.microsoft.com/office/powerpoint/2010/main" val="1905713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533400"/>
            <a:ext cx="8915400" cy="990600"/>
          </a:xfrm>
        </p:spPr>
        <p:txBody>
          <a:bodyPr>
            <a:noAutofit/>
          </a:bodyPr>
          <a:lstStyle/>
          <a:p>
            <a:r>
              <a:rPr lang="en-US" dirty="0"/>
              <a:t>Ethical &amp; Communication Considerations</a:t>
            </a:r>
          </a:p>
        </p:txBody>
      </p:sp>
      <p:sp>
        <p:nvSpPr>
          <p:cNvPr id="3" name="Content Placeholder 2"/>
          <p:cNvSpPr>
            <a:spLocks noGrp="1"/>
          </p:cNvSpPr>
          <p:nvPr>
            <p:ph idx="1"/>
          </p:nvPr>
        </p:nvSpPr>
        <p:spPr>
          <a:xfrm>
            <a:off x="457200" y="1676400"/>
            <a:ext cx="8229600" cy="4876800"/>
          </a:xfrm>
        </p:spPr>
        <p:txBody>
          <a:bodyPr>
            <a:normAutofit lnSpcReduction="10000"/>
          </a:bodyPr>
          <a:lstStyle/>
          <a:p>
            <a:r>
              <a:rPr lang="en-US" dirty="0"/>
              <a:t>Let patient's  make their own decisions by respecting their integrity and keep their information reserved. </a:t>
            </a:r>
          </a:p>
          <a:p>
            <a:r>
              <a:rPr lang="en-US" dirty="0"/>
              <a:t>Communicate with patient clearly as much as possible  and impartial manner.</a:t>
            </a:r>
          </a:p>
          <a:p>
            <a:r>
              <a:rPr lang="en-US" dirty="0"/>
              <a:t>Make sure that we get informed consent from the patient  before making any alternative to the treatment. </a:t>
            </a:r>
          </a:p>
          <a:p>
            <a:r>
              <a:rPr lang="en-US" dirty="0"/>
              <a:t>Encourage the patient decision-making. </a:t>
            </a:r>
          </a:p>
          <a:p>
            <a:r>
              <a:rPr lang="en-US" dirty="0"/>
              <a:t>Provide a schedule for a day to day diet and exercise.</a:t>
            </a:r>
          </a:p>
        </p:txBody>
      </p:sp>
    </p:spTree>
    <p:extLst>
      <p:ext uri="{BB962C8B-B14F-4D97-AF65-F5344CB8AC3E}">
        <p14:creationId xmlns:p14="http://schemas.microsoft.com/office/powerpoint/2010/main" val="25649724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181599" y="1447800"/>
            <a:ext cx="3962401" cy="4324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13" name="Table 12"/>
          <p:cNvGraphicFramePr>
            <a:graphicFrameLocks noGrp="1"/>
          </p:cNvGraphicFramePr>
          <p:nvPr>
            <p:extLst>
              <p:ext uri="{D42A27DB-BD31-4B8C-83A1-F6EECF244321}">
                <p14:modId xmlns:p14="http://schemas.microsoft.com/office/powerpoint/2010/main" val="3635839795"/>
              </p:ext>
            </p:extLst>
          </p:nvPr>
        </p:nvGraphicFramePr>
        <p:xfrm>
          <a:off x="0" y="838200"/>
          <a:ext cx="5181600" cy="5318760"/>
        </p:xfrm>
        <a:graphic>
          <a:graphicData uri="http://schemas.openxmlformats.org/drawingml/2006/table">
            <a:tbl>
              <a:tblPr firstRow="1" bandRow="1">
                <a:tableStyleId>{5C22544A-7EE6-4342-B048-85BDC9FD1C3A}</a:tableStyleId>
              </a:tblPr>
              <a:tblGrid>
                <a:gridCol w="21336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Professional</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Role</a:t>
                      </a:r>
                    </a:p>
                    <a:p>
                      <a:endParaRPr lang="en-US" dirty="0"/>
                    </a:p>
                  </a:txBody>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GP</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Overall management &amp; medication</a:t>
                      </a:r>
                    </a:p>
                    <a:p>
                      <a:endParaRPr lang="en-US" dirty="0"/>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Pharmacist</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Medication evaluation</a:t>
                      </a:r>
                    </a:p>
                  </a:txBody>
                  <a:tcPr/>
                </a:tc>
                <a:extLst>
                  <a:ext uri="{0D108BD9-81ED-4DB2-BD59-A6C34878D82A}">
                    <a16:rowId xmlns:a16="http://schemas.microsoft.com/office/drawing/2014/main" val="10002"/>
                  </a:ext>
                </a:extLst>
              </a:tr>
              <a:tr h="9296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Dietitian</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Nutrition and meal planning</a:t>
                      </a:r>
                    </a:p>
                    <a:p>
                      <a:endParaRPr lang="en-US" dirty="0"/>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Podiatrist</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Foot care &amp; ulcer prevention</a:t>
                      </a:r>
                    </a:p>
                    <a:p>
                      <a:endParaRPr lang="en-US" dirty="0"/>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Ophthalmologist</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Eye screening</a:t>
                      </a:r>
                    </a:p>
                    <a:p>
                      <a:endParaRPr lang="en-US" dirty="0"/>
                    </a:p>
                  </a:txBody>
                  <a:tcPr/>
                </a:tc>
                <a:extLst>
                  <a:ext uri="{0D108BD9-81ED-4DB2-BD59-A6C34878D82A}">
                    <a16:rowId xmlns:a16="http://schemas.microsoft.com/office/drawing/2014/main" val="10005"/>
                  </a:ext>
                </a:extLst>
              </a:tr>
              <a:tr h="12192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Diabetes Nurse</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Education &amp; follow-up</a:t>
                      </a:r>
                    </a:p>
                    <a:p>
                      <a:endParaRPr lang="en-US" dirty="0"/>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446201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457200" y="609600"/>
            <a:ext cx="8229600" cy="990600"/>
          </a:xfrm>
        </p:spPr>
        <p:txBody>
          <a:bodyPr/>
          <a:lstStyle/>
          <a:p>
            <a:r>
              <a:rPr lang="en-US" dirty="0"/>
              <a:t>Assessment and Monitoring</a:t>
            </a:r>
          </a:p>
        </p:txBody>
      </p:sp>
      <p:sp>
        <p:nvSpPr>
          <p:cNvPr id="6" name="Content Placeholder 5"/>
          <p:cNvSpPr>
            <a:spLocks noGrp="1"/>
          </p:cNvSpPr>
          <p:nvPr>
            <p:ph idx="1"/>
          </p:nvPr>
        </p:nvSpPr>
        <p:spPr>
          <a:xfrm>
            <a:off x="304800" y="1600200"/>
            <a:ext cx="8229600" cy="4876800"/>
          </a:xfrm>
        </p:spPr>
        <p:txBody>
          <a:bodyPr>
            <a:normAutofit fontScale="92500"/>
          </a:bodyPr>
          <a:lstStyle/>
          <a:p>
            <a:r>
              <a:rPr lang="en-US" dirty="0"/>
              <a:t>Monitor the levels of HbA1c  every 3 to 6 months. </a:t>
            </a:r>
          </a:p>
          <a:p>
            <a:r>
              <a:rPr lang="en-US" dirty="0"/>
              <a:t>Keep the blood pressure and BMI in a good level a and adherence to lifestyle changes. </a:t>
            </a:r>
          </a:p>
          <a:p>
            <a:r>
              <a:rPr lang="en-US" dirty="0"/>
              <a:t>medications and meal plans should be as planned by the physician.</a:t>
            </a:r>
          </a:p>
          <a:p>
            <a:r>
              <a:rPr lang="en-US" dirty="0"/>
              <a:t>Foot examinations </a:t>
            </a:r>
          </a:p>
          <a:p>
            <a:r>
              <a:rPr lang="en-US" dirty="0"/>
              <a:t>Assess patient satisfaction and comprehension. </a:t>
            </a:r>
          </a:p>
          <a:p>
            <a:r>
              <a:rPr lang="en-US" dirty="0"/>
              <a:t>Maintain ongoing documentation and provide feedback for enhancement.</a:t>
            </a:r>
          </a:p>
          <a:p>
            <a:r>
              <a:rPr lang="en-US" dirty="0"/>
              <a:t>Regular review also helps maintain trust and encourages the patient to stay committed.</a:t>
            </a:r>
          </a:p>
        </p:txBody>
      </p:sp>
    </p:spTree>
    <p:extLst>
      <p:ext uri="{BB962C8B-B14F-4D97-AF65-F5344CB8AC3E}">
        <p14:creationId xmlns:p14="http://schemas.microsoft.com/office/powerpoint/2010/main" val="267411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762000"/>
            <a:ext cx="8229600" cy="990600"/>
          </a:xfrm>
        </p:spPr>
        <p:txBody>
          <a:bodyPr/>
          <a:lstStyle/>
          <a:p>
            <a:r>
              <a:rPr lang="en-US" dirty="0"/>
              <a:t>Conclusion</a:t>
            </a:r>
          </a:p>
        </p:txBody>
      </p:sp>
      <p:sp>
        <p:nvSpPr>
          <p:cNvPr id="3" name="Content Placeholder 2"/>
          <p:cNvSpPr>
            <a:spLocks noGrp="1"/>
          </p:cNvSpPr>
          <p:nvPr>
            <p:ph idx="1"/>
          </p:nvPr>
        </p:nvSpPr>
        <p:spPr>
          <a:xfrm>
            <a:off x="381000" y="2057400"/>
            <a:ext cx="8229600" cy="4876800"/>
          </a:xfrm>
        </p:spPr>
        <p:txBody>
          <a:bodyPr/>
          <a:lstStyle/>
          <a:p>
            <a:pPr marL="0" indent="0">
              <a:buNone/>
            </a:pPr>
            <a:r>
              <a:rPr lang="en-US" dirty="0"/>
              <a:t>Treating Type 2 Diabetes patient will require not just medication but also knowing anatomy, physiology, and the patient’s lifestyle are crucial for creating real and effective care plans. In this case teamwork between healthcare professionals like physician, nurses and pharmacists can make a big difference to long-term health outcomes.</a:t>
            </a:r>
          </a:p>
        </p:txBody>
      </p:sp>
    </p:spTree>
    <p:extLst>
      <p:ext uri="{BB962C8B-B14F-4D97-AF65-F5344CB8AC3E}">
        <p14:creationId xmlns:p14="http://schemas.microsoft.com/office/powerpoint/2010/main" val="6952615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990600"/>
          </a:xfrm>
        </p:spPr>
        <p:txBody>
          <a:bodyPr>
            <a:normAutofit fontScale="90000"/>
          </a:bodyPr>
          <a:lstStyle/>
          <a:p>
            <a:br>
              <a:rPr lang="en-US" dirty="0"/>
            </a:br>
            <a:r>
              <a:rPr lang="en-US" sz="4400" dirty="0"/>
              <a:t>References </a:t>
            </a:r>
            <a:br>
              <a:rPr lang="en-US" dirty="0"/>
            </a:br>
            <a:endParaRPr lang="en-US" dirty="0"/>
          </a:p>
        </p:txBody>
      </p:sp>
      <p:sp>
        <p:nvSpPr>
          <p:cNvPr id="3" name="Content Placeholder 2"/>
          <p:cNvSpPr>
            <a:spLocks noGrp="1"/>
          </p:cNvSpPr>
          <p:nvPr>
            <p:ph idx="1"/>
          </p:nvPr>
        </p:nvSpPr>
        <p:spPr>
          <a:xfrm>
            <a:off x="447870" y="1407367"/>
            <a:ext cx="8458200" cy="4876800"/>
          </a:xfrm>
        </p:spPr>
        <p:txBody>
          <a:bodyPr>
            <a:noAutofit/>
          </a:bodyPr>
          <a:lstStyle/>
          <a:p>
            <a:r>
              <a:rPr lang="en-US" sz="2400" dirty="0"/>
              <a:t>British Heart Foundation (2022) </a:t>
            </a:r>
            <a:r>
              <a:rPr lang="en-US" sz="2400" i="1" dirty="0"/>
              <a:t>Diabetes and heart disease.</a:t>
            </a:r>
            <a:r>
              <a:rPr lang="en-US" sz="2400" dirty="0"/>
              <a:t> Available at: https://www.bhf.org.uk .</a:t>
            </a:r>
          </a:p>
          <a:p>
            <a:r>
              <a:rPr lang="en-US" sz="2400" dirty="0"/>
              <a:t>Diabetes UK (2023) </a:t>
            </a:r>
            <a:r>
              <a:rPr lang="en-US" sz="2400" i="1" dirty="0"/>
              <a:t>Understanding type 2 diabetes.</a:t>
            </a:r>
            <a:r>
              <a:rPr lang="en-US" sz="2400" dirty="0"/>
              <a:t> Available at: https://www.diabetes.org.uk.</a:t>
            </a:r>
          </a:p>
          <a:p>
            <a:r>
              <a:rPr lang="en-US" sz="2400" dirty="0" err="1"/>
              <a:t>Goke</a:t>
            </a:r>
            <a:r>
              <a:rPr lang="en-US" sz="2400" dirty="0"/>
              <a:t>, B. (2008) ‘Islet cell function: alpha and beta cells—partners towards </a:t>
            </a:r>
            <a:r>
              <a:rPr lang="en-US" sz="2400" dirty="0" err="1"/>
              <a:t>normoglycaemia</a:t>
            </a:r>
            <a:r>
              <a:rPr lang="en-US" sz="2400" dirty="0"/>
              <a:t>’, </a:t>
            </a:r>
            <a:r>
              <a:rPr lang="en-US" sz="2400" i="1" dirty="0"/>
              <a:t>International Journal of Clinical Practice Supplement</a:t>
            </a:r>
            <a:r>
              <a:rPr lang="en-US" sz="2400" dirty="0"/>
              <a:t>, 159, pp. 2–7.</a:t>
            </a:r>
          </a:p>
          <a:p>
            <a:r>
              <a:rPr lang="en-US" sz="2400" dirty="0"/>
              <a:t>Kumar, P. and Clark, M. (2020) </a:t>
            </a:r>
            <a:r>
              <a:rPr lang="en-US" sz="2400" i="1" dirty="0"/>
              <a:t>Clinical medicine.</a:t>
            </a:r>
            <a:r>
              <a:rPr lang="en-US" sz="2400" dirty="0"/>
              <a:t> 10th </a:t>
            </a:r>
            <a:r>
              <a:rPr lang="en-US" sz="2400" dirty="0" err="1"/>
              <a:t>edn</a:t>
            </a:r>
            <a:r>
              <a:rPr lang="en-US" sz="2400" dirty="0"/>
              <a:t>. London: Elsevier.</a:t>
            </a:r>
          </a:p>
          <a:p>
            <a:r>
              <a:rPr lang="en-US" sz="2400" dirty="0" err="1"/>
              <a:t>Marieb</a:t>
            </a:r>
            <a:r>
              <a:rPr lang="en-US" sz="2400" dirty="0"/>
              <a:t>, E.N. and Hoehn, K. (2021) </a:t>
            </a:r>
            <a:r>
              <a:rPr lang="en-US" sz="2400" i="1" dirty="0"/>
              <a:t>Human anatomy and physiology.</a:t>
            </a:r>
            <a:r>
              <a:rPr lang="en-US" sz="2400" dirty="0"/>
              <a:t> 12th </a:t>
            </a:r>
            <a:r>
              <a:rPr lang="en-US" sz="2400" dirty="0" err="1"/>
              <a:t>edn</a:t>
            </a:r>
            <a:r>
              <a:rPr lang="en-US" sz="2400" dirty="0"/>
              <a:t>. London: Pearson.</a:t>
            </a:r>
          </a:p>
        </p:txBody>
      </p:sp>
    </p:spTree>
    <p:extLst>
      <p:ext uri="{BB962C8B-B14F-4D97-AF65-F5344CB8AC3E}">
        <p14:creationId xmlns:p14="http://schemas.microsoft.com/office/powerpoint/2010/main" val="35548407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05000"/>
            <a:ext cx="8229600" cy="4325112"/>
          </a:xfrm>
        </p:spPr>
        <p:txBody>
          <a:bodyPr>
            <a:normAutofit lnSpcReduction="10000"/>
          </a:bodyPr>
          <a:lstStyle/>
          <a:p>
            <a:r>
              <a:rPr lang="en-US" sz="2600" dirty="0"/>
              <a:t>NHS (2023) </a:t>
            </a:r>
            <a:r>
              <a:rPr lang="en-US" sz="2600" i="1" dirty="0"/>
              <a:t>Overview of type 2 diabetes.</a:t>
            </a:r>
            <a:r>
              <a:rPr lang="en-US" sz="2600" dirty="0"/>
              <a:t> Available at: </a:t>
            </a:r>
            <a:r>
              <a:rPr lang="en-US" sz="2600" dirty="0">
                <a:hlinkClick r:id="rId2"/>
              </a:rPr>
              <a:t>https://www.nhs.uk</a:t>
            </a:r>
            <a:r>
              <a:rPr lang="en-US" sz="2600" dirty="0"/>
              <a:t>.</a:t>
            </a:r>
          </a:p>
          <a:p>
            <a:r>
              <a:rPr lang="en-US" sz="2600" dirty="0"/>
              <a:t>NICE (2022) </a:t>
            </a:r>
            <a:r>
              <a:rPr lang="en-US" sz="2600" i="1" dirty="0"/>
              <a:t>Type 2 diabetes in adults: Management (NG28).</a:t>
            </a:r>
            <a:r>
              <a:rPr lang="en-US" sz="2600" dirty="0"/>
              <a:t> London: National Institute for Health and Care Excellence. </a:t>
            </a:r>
          </a:p>
          <a:p>
            <a:r>
              <a:rPr lang="en-US" sz="2600" dirty="0" err="1"/>
              <a:t>Ripsin</a:t>
            </a:r>
            <a:r>
              <a:rPr lang="en-US" sz="2600" dirty="0"/>
              <a:t>, C.M., Kang, H. and Urban, R.J. (2019) ‘Management of blood glucose in type 2 diabetes mellitus’, </a:t>
            </a:r>
            <a:r>
              <a:rPr lang="en-US" sz="2600" i="1" dirty="0"/>
              <a:t>American Family Physician</a:t>
            </a:r>
            <a:r>
              <a:rPr lang="en-US" sz="2600" dirty="0"/>
              <a:t>, 100(6), pp. 316–324.</a:t>
            </a:r>
          </a:p>
          <a:p>
            <a:r>
              <a:rPr lang="en-US" sz="2600" dirty="0"/>
              <a:t>World Health Organization (2022) </a:t>
            </a:r>
            <a:r>
              <a:rPr lang="en-US" sz="2600" i="1" dirty="0"/>
              <a:t>Global report on diabetes.</a:t>
            </a:r>
            <a:r>
              <a:rPr lang="en-US" sz="2600" dirty="0"/>
              <a:t> Geneva: WHO.</a:t>
            </a:r>
          </a:p>
          <a:p>
            <a:endParaRPr lang="en-US" dirty="0"/>
          </a:p>
        </p:txBody>
      </p:sp>
    </p:spTree>
    <p:extLst>
      <p:ext uri="{BB962C8B-B14F-4D97-AF65-F5344CB8AC3E}">
        <p14:creationId xmlns:p14="http://schemas.microsoft.com/office/powerpoint/2010/main" val="6803427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445</TotalTime>
  <Words>1272</Words>
  <Application>Microsoft Office PowerPoint</Application>
  <PresentationFormat>On-screen Show (4:3)</PresentationFormat>
  <Paragraphs>112</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Georgia</vt:lpstr>
      <vt:lpstr>Trebuchet MS</vt:lpstr>
      <vt:lpstr>Wingdings</vt:lpstr>
      <vt:lpstr>Wingdings 2</vt:lpstr>
      <vt:lpstr>Urban</vt:lpstr>
      <vt:lpstr>Care Plan for a  Patient with Type 2 Diabetes Mellitus</vt:lpstr>
      <vt:lpstr>PowerPoint Presentation</vt:lpstr>
      <vt:lpstr>Case</vt:lpstr>
      <vt:lpstr>Key Risk Factors</vt:lpstr>
      <vt:lpstr> The Pancreas and Endocrine System </vt:lpstr>
      <vt:lpstr>PowerPoint Presentation</vt:lpstr>
      <vt:lpstr>The physiology of glucose regulation</vt:lpstr>
      <vt:lpstr>PowerPoint Presentation</vt:lpstr>
      <vt:lpstr> Pathophysiology of Type 2 Diabetes </vt:lpstr>
      <vt:lpstr> Impact on Body Systems </vt:lpstr>
      <vt:lpstr>Lifestyle and Environmental Factors</vt:lpstr>
      <vt:lpstr> Evidence-Based Care Plan </vt:lpstr>
      <vt:lpstr>Patient Education &amp; Self-Management</vt:lpstr>
      <vt:lpstr>Ethical &amp; Communication Considerations</vt:lpstr>
      <vt:lpstr>PowerPoint Presentation</vt:lpstr>
      <vt:lpstr>Assessment and Monitoring</vt:lpstr>
      <vt:lpstr>Conclusion</vt:lpstr>
      <vt:lpstr> References  </vt:lpstr>
      <vt:lpstr>PowerPoint Presentation</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a  Patient with Type 2 Diabetes Mellitus</dc:title>
  <dc:creator>ismail - [2010]</dc:creator>
  <cp:lastModifiedBy>Yonathan Wondimu</cp:lastModifiedBy>
  <cp:revision>36</cp:revision>
  <dcterms:created xsi:type="dcterms:W3CDTF">2025-10-11T09:59:57Z</dcterms:created>
  <dcterms:modified xsi:type="dcterms:W3CDTF">2025-11-05T18:06:56Z</dcterms:modified>
</cp:coreProperties>
</file>