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A3939-0875-4485-8E28-C6B49E6F9B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298E80-C5AB-4332-96E8-C0FB2E96CA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C87E2B-9D95-4871-A8F9-2C9AEBC80E67}"/>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5" name="Footer Placeholder 4">
            <a:extLst>
              <a:ext uri="{FF2B5EF4-FFF2-40B4-BE49-F238E27FC236}">
                <a16:creationId xmlns:a16="http://schemas.microsoft.com/office/drawing/2014/main" id="{59A3F05B-FACE-4137-984C-39C0505929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ACC4C8-DEA0-4D1B-981F-D1E4311CF300}"/>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1404452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31E5B-B393-458E-88DD-72ED32A392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EC9EA7-CBC6-4CFB-B904-7088972ADC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8D2643-10ED-4681-B5E3-FD8171E2E16F}"/>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5" name="Footer Placeholder 4">
            <a:extLst>
              <a:ext uri="{FF2B5EF4-FFF2-40B4-BE49-F238E27FC236}">
                <a16:creationId xmlns:a16="http://schemas.microsoft.com/office/drawing/2014/main" id="{03CB3256-A177-4AD7-B92F-40FAB27BCF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AE9160-88D4-47D1-940B-7695548F2DEC}"/>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779324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1F092-2D8E-4AF5-9182-734C45D025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414074-E2CC-433B-B8BB-6AE265F87C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D64A3C-902F-4C3B-9A98-00406DA00BC0}"/>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5" name="Footer Placeholder 4">
            <a:extLst>
              <a:ext uri="{FF2B5EF4-FFF2-40B4-BE49-F238E27FC236}">
                <a16:creationId xmlns:a16="http://schemas.microsoft.com/office/drawing/2014/main" id="{2F7DCC78-6DEE-45E2-9EF8-1519A1B229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54BECF-8ED3-4789-BAC9-6AA5C4B89906}"/>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1133678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942BE-5865-446D-85C0-17736029F2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26F87B-1CCB-48C9-98E8-91E3B10734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DE4D04-E689-420F-8EB9-373FA3DFC4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D5FB8E-D745-411E-A1D5-031E8A9624AE}"/>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6" name="Footer Placeholder 5">
            <a:extLst>
              <a:ext uri="{FF2B5EF4-FFF2-40B4-BE49-F238E27FC236}">
                <a16:creationId xmlns:a16="http://schemas.microsoft.com/office/drawing/2014/main" id="{E47EBE3D-718F-4172-A01E-C31619048F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E70B80-09F7-408A-8B93-42B3D0AFD827}"/>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2024683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BBA21-74DF-474B-BA11-E515B5B995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F675DF-F516-4A6A-AE85-B967273957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EFD4C-B650-4D94-85F6-4B56FF9182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2C5B18-A4B0-4048-A2F8-F5FF951BDF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CD4B57-2666-4030-AFEA-9933BD19C4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B02CFD-B972-461C-B294-2A941E67DD4B}"/>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8" name="Footer Placeholder 7">
            <a:extLst>
              <a:ext uri="{FF2B5EF4-FFF2-40B4-BE49-F238E27FC236}">
                <a16:creationId xmlns:a16="http://schemas.microsoft.com/office/drawing/2014/main" id="{D24BC0B0-83EA-496A-9556-BCFF70C116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F12C1B-30FD-42F7-BE25-26811E349AC3}"/>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364348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B8940-1353-4E17-AF54-8FE9E0AE8F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D6E1AD-9AA2-42B4-A198-4C5BE77BC557}"/>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4" name="Footer Placeholder 3">
            <a:extLst>
              <a:ext uri="{FF2B5EF4-FFF2-40B4-BE49-F238E27FC236}">
                <a16:creationId xmlns:a16="http://schemas.microsoft.com/office/drawing/2014/main" id="{5CD7D90E-89F0-49BF-AAC7-623878AD7A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9F6ACCE-856D-4725-A5AA-929CDB1D88E4}"/>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2334978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4DA099-7D72-4A2D-8D94-BED6CC076D69}"/>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3" name="Footer Placeholder 2">
            <a:extLst>
              <a:ext uri="{FF2B5EF4-FFF2-40B4-BE49-F238E27FC236}">
                <a16:creationId xmlns:a16="http://schemas.microsoft.com/office/drawing/2014/main" id="{1620AD64-110F-409E-BA73-F1DB9E01FE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936060-FD10-4C71-8B4C-5FBB066D818E}"/>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37568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E5EF7-7820-4AD1-A8A9-8CE472462C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B851A9-98AF-4875-8B91-4A6D1362BB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C54389-C403-4929-B2FB-DB0ECA755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CCD93F-18B0-493D-BEF4-25BCA4F82901}"/>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6" name="Footer Placeholder 5">
            <a:extLst>
              <a:ext uri="{FF2B5EF4-FFF2-40B4-BE49-F238E27FC236}">
                <a16:creationId xmlns:a16="http://schemas.microsoft.com/office/drawing/2014/main" id="{0CD8900F-5A06-4D21-8859-1396A76A82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B855C2-CF2B-4C4F-8DA5-0285F3238B2F}"/>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2188926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2FAF-255C-4E15-BA42-A459A68CC4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D29305-8E34-48C8-BE63-42C253CA84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64697A-7048-4EAA-92F0-B9ED9B8C48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ABCE87-B86A-43C8-838E-0BBB33A09215}"/>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6" name="Footer Placeholder 5">
            <a:extLst>
              <a:ext uri="{FF2B5EF4-FFF2-40B4-BE49-F238E27FC236}">
                <a16:creationId xmlns:a16="http://schemas.microsoft.com/office/drawing/2014/main" id="{74CAD676-D4F1-41D4-9927-52AC69CE32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1DF048-61F3-40A7-B9DF-AEDB90C19642}"/>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120332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3FD43-577D-467F-967A-86D6D51AF0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E9F99A-AC44-4C18-B722-B871162F6B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BDFB2-48FA-4FAB-868F-E7E9A6AA1CEA}"/>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5" name="Footer Placeholder 4">
            <a:extLst>
              <a:ext uri="{FF2B5EF4-FFF2-40B4-BE49-F238E27FC236}">
                <a16:creationId xmlns:a16="http://schemas.microsoft.com/office/drawing/2014/main" id="{7809DE9D-2128-4704-89F4-DA74AC08A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EED8AF-ED3B-4C9A-ADB0-05286D3C7512}"/>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2130557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A6E9B6-107A-4D5A-AA09-05419D4CAF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7506B9-FA5F-4B5E-8A6B-1B7C87402F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380A4D-6703-4F08-B653-B7A9E7584DFA}"/>
              </a:ext>
            </a:extLst>
          </p:cNvPr>
          <p:cNvSpPr>
            <a:spLocks noGrp="1"/>
          </p:cNvSpPr>
          <p:nvPr>
            <p:ph type="dt" sz="half" idx="10"/>
          </p:nvPr>
        </p:nvSpPr>
        <p:spPr/>
        <p:txBody>
          <a:bodyPr/>
          <a:lstStyle/>
          <a:p>
            <a:fld id="{FDA780F6-C92D-4807-8C75-A960152DCEE4}" type="datetimeFigureOut">
              <a:rPr lang="en-GB" smtClean="0"/>
              <a:t>07/12/2022</a:t>
            </a:fld>
            <a:endParaRPr lang="en-GB"/>
          </a:p>
        </p:txBody>
      </p:sp>
      <p:sp>
        <p:nvSpPr>
          <p:cNvPr id="5" name="Footer Placeholder 4">
            <a:extLst>
              <a:ext uri="{FF2B5EF4-FFF2-40B4-BE49-F238E27FC236}">
                <a16:creationId xmlns:a16="http://schemas.microsoft.com/office/drawing/2014/main" id="{1864F22A-617A-4DAE-896E-0FD05BA273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4C3895-CBDC-44E1-8BF1-95487978B2A6}"/>
              </a:ext>
            </a:extLst>
          </p:cNvPr>
          <p:cNvSpPr>
            <a:spLocks noGrp="1"/>
          </p:cNvSpPr>
          <p:nvPr>
            <p:ph type="sldNum" sz="quarter" idx="12"/>
          </p:nvPr>
        </p:nvSpPr>
        <p:spPr/>
        <p:txBody>
          <a:bodyPr/>
          <a:lstStyle/>
          <a:p>
            <a:fld id="{FC7C88CA-7ADB-49F2-B5D6-0112F0D0CD35}" type="slidenum">
              <a:rPr lang="en-GB" smtClean="0"/>
              <a:t>‹#›</a:t>
            </a:fld>
            <a:endParaRPr lang="en-GB"/>
          </a:p>
        </p:txBody>
      </p:sp>
    </p:spTree>
    <p:extLst>
      <p:ext uri="{BB962C8B-B14F-4D97-AF65-F5344CB8AC3E}">
        <p14:creationId xmlns:p14="http://schemas.microsoft.com/office/powerpoint/2010/main" val="889982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363258-9994-4D53-9BED-2A06EB07E1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4BB363-DBA8-45EE-B867-348AF85591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FF2FDD-594D-45FE-B7AE-6102FC65F1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A780F6-C92D-4807-8C75-A960152DCEE4}" type="datetimeFigureOut">
              <a:rPr lang="en-GB" smtClean="0"/>
              <a:t>07/12/2022</a:t>
            </a:fld>
            <a:endParaRPr lang="en-GB"/>
          </a:p>
        </p:txBody>
      </p:sp>
      <p:sp>
        <p:nvSpPr>
          <p:cNvPr id="5" name="Footer Placeholder 4">
            <a:extLst>
              <a:ext uri="{FF2B5EF4-FFF2-40B4-BE49-F238E27FC236}">
                <a16:creationId xmlns:a16="http://schemas.microsoft.com/office/drawing/2014/main" id="{8D8D12B3-545D-45AA-BA88-E4B253FD02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2EE365-3684-4970-8395-992D42EEFF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7C88CA-7ADB-49F2-B5D6-0112F0D0CD35}" type="slidenum">
              <a:rPr lang="en-GB" smtClean="0"/>
              <a:t>‹#›</a:t>
            </a:fld>
            <a:endParaRPr lang="en-GB"/>
          </a:p>
        </p:txBody>
      </p:sp>
    </p:spTree>
    <p:extLst>
      <p:ext uri="{BB962C8B-B14F-4D97-AF65-F5344CB8AC3E}">
        <p14:creationId xmlns:p14="http://schemas.microsoft.com/office/powerpoint/2010/main" val="4011281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ailchimp.com/en-gb/marketing-glossary/digital-market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D0FD1-C25E-420D-BB47-96E6FC7844C7}"/>
              </a:ext>
            </a:extLst>
          </p:cNvPr>
          <p:cNvSpPr>
            <a:spLocks noGrp="1"/>
          </p:cNvSpPr>
          <p:nvPr>
            <p:ph type="ctrTitle"/>
          </p:nvPr>
        </p:nvSpPr>
        <p:spPr>
          <a:xfrm>
            <a:off x="1523999" y="654269"/>
            <a:ext cx="9204434" cy="1395248"/>
          </a:xfrm>
        </p:spPr>
        <p:txBody>
          <a:bodyPr>
            <a:normAutofit fontScale="90000"/>
          </a:bodyPr>
          <a:lstStyle/>
          <a:p>
            <a:r>
              <a:rPr lang="en-GB" dirty="0"/>
              <a:t>Sainsburys – Marketing relationship</a:t>
            </a:r>
          </a:p>
        </p:txBody>
      </p:sp>
      <p:sp>
        <p:nvSpPr>
          <p:cNvPr id="3" name="Subtitle 2">
            <a:extLst>
              <a:ext uri="{FF2B5EF4-FFF2-40B4-BE49-F238E27FC236}">
                <a16:creationId xmlns:a16="http://schemas.microsoft.com/office/drawing/2014/main" id="{21A5DE38-0A23-44F1-BFC5-CA8033472A67}"/>
              </a:ext>
            </a:extLst>
          </p:cNvPr>
          <p:cNvSpPr>
            <a:spLocks noGrp="1"/>
          </p:cNvSpPr>
          <p:nvPr>
            <p:ph type="subTitle" idx="1"/>
          </p:nvPr>
        </p:nvSpPr>
        <p:spPr>
          <a:xfrm>
            <a:off x="1524000" y="3090041"/>
            <a:ext cx="9204434" cy="2822028"/>
          </a:xfrm>
        </p:spPr>
        <p:txBody>
          <a:bodyPr/>
          <a:lstStyle/>
          <a:p>
            <a:r>
              <a:rPr lang="en-GB" dirty="0"/>
              <a:t>Digital marketing – “</a:t>
            </a:r>
            <a:r>
              <a:rPr lang="en-US" b="0" i="0" dirty="0">
                <a:solidFill>
                  <a:srgbClr val="241C15"/>
                </a:solidFill>
                <a:effectLst/>
                <a:latin typeface="Graphik Web"/>
              </a:rPr>
              <a:t>Any marketing that uses electronic devices and can be used by marketing specialists to convey promotional messaging and measure its impact through your customer journey.” (Mailchimp. 2022)</a:t>
            </a:r>
          </a:p>
          <a:p>
            <a:endParaRPr lang="en-GB" dirty="0"/>
          </a:p>
        </p:txBody>
      </p:sp>
    </p:spTree>
    <p:extLst>
      <p:ext uri="{BB962C8B-B14F-4D97-AF65-F5344CB8AC3E}">
        <p14:creationId xmlns:p14="http://schemas.microsoft.com/office/powerpoint/2010/main" val="4086372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28D0D-6D4F-48D9-8A96-8CD47DEF4ABB}"/>
              </a:ext>
            </a:extLst>
          </p:cNvPr>
          <p:cNvSpPr>
            <a:spLocks noGrp="1"/>
          </p:cNvSpPr>
          <p:nvPr>
            <p:ph type="title"/>
          </p:nvPr>
        </p:nvSpPr>
        <p:spPr/>
        <p:txBody>
          <a:bodyPr/>
          <a:lstStyle/>
          <a:p>
            <a:r>
              <a:rPr lang="en-GB" dirty="0"/>
              <a:t>Using digital marketing in an organisation</a:t>
            </a:r>
          </a:p>
        </p:txBody>
      </p:sp>
      <p:sp>
        <p:nvSpPr>
          <p:cNvPr id="3" name="Content Placeholder 2">
            <a:extLst>
              <a:ext uri="{FF2B5EF4-FFF2-40B4-BE49-F238E27FC236}">
                <a16:creationId xmlns:a16="http://schemas.microsoft.com/office/drawing/2014/main" id="{294DAF7D-48B8-4A80-9864-CC814191AA28}"/>
              </a:ext>
            </a:extLst>
          </p:cNvPr>
          <p:cNvSpPr>
            <a:spLocks noGrp="1"/>
          </p:cNvSpPr>
          <p:nvPr>
            <p:ph idx="1"/>
          </p:nvPr>
        </p:nvSpPr>
        <p:spPr>
          <a:xfrm>
            <a:off x="838200" y="1545022"/>
            <a:ext cx="10515600" cy="5234150"/>
          </a:xfrm>
        </p:spPr>
        <p:txBody>
          <a:bodyPr/>
          <a:lstStyle/>
          <a:p>
            <a:pPr marL="0" indent="0">
              <a:buNone/>
            </a:pPr>
            <a:r>
              <a:rPr lang="en-US" dirty="0">
                <a:solidFill>
                  <a:srgbClr val="4A4A4A"/>
                </a:solidFill>
                <a:latin typeface="Open Sans" panose="020B0604020202020204" pitchFamily="34" charset="0"/>
              </a:rPr>
              <a:t>“</a:t>
            </a:r>
            <a:r>
              <a:rPr lang="en-US" sz="2000" b="0" i="0" dirty="0">
                <a:solidFill>
                  <a:srgbClr val="4A4A4A"/>
                </a:solidFill>
                <a:effectLst/>
                <a:latin typeface="Open Sans" panose="020B0604020202020204" pitchFamily="34" charset="0"/>
              </a:rPr>
              <a:t>The main advantage of digital marketing is that a targeted audience can be reached in a cost-effective and measurable way.”</a:t>
            </a:r>
            <a:r>
              <a:rPr lang="en-US" sz="2000" b="0" i="0" dirty="0">
                <a:solidFill>
                  <a:srgbClr val="4A4A4A"/>
                </a:solidFill>
                <a:effectLst/>
                <a:latin typeface="Open Sans" panose="020B0606030504020204" pitchFamily="34" charset="0"/>
              </a:rPr>
              <a:t> nibusinessinfo.co.uk).</a:t>
            </a:r>
            <a:endParaRPr lang="en-US" sz="2000" b="0" i="0" dirty="0">
              <a:solidFill>
                <a:srgbClr val="4A4A4A"/>
              </a:solidFill>
              <a:effectLst/>
              <a:latin typeface="Open Sans" panose="020B0604020202020204" pitchFamily="34" charset="0"/>
            </a:endParaRPr>
          </a:p>
          <a:p>
            <a:pPr marL="0" indent="0">
              <a:buNone/>
            </a:pPr>
            <a:r>
              <a:rPr lang="en-US" sz="2000" dirty="0">
                <a:solidFill>
                  <a:srgbClr val="4A4A4A"/>
                </a:solidFill>
                <a:latin typeface="Open Sans" panose="020B0604020202020204" pitchFamily="34" charset="0"/>
              </a:rPr>
              <a:t>Digital marketing can bring a lot of advantages but one of them is personalization: “</a:t>
            </a:r>
            <a:r>
              <a:rPr lang="en-US" sz="2000" b="0" i="0" dirty="0">
                <a:solidFill>
                  <a:srgbClr val="4A4A4A"/>
                </a:solidFill>
                <a:effectLst/>
                <a:latin typeface="Open Sans" panose="020B0606030504020204" pitchFamily="34" charset="0"/>
              </a:rPr>
              <a:t>if your customer database is linked to your website, then whenever someone visits the site, you can greet them with targeted offers.”(nibusinessinfo.co.uk).</a:t>
            </a:r>
          </a:p>
          <a:p>
            <a:pPr marL="0" indent="0">
              <a:buNone/>
            </a:pPr>
            <a:r>
              <a:rPr lang="en-US" sz="2000" dirty="0">
                <a:solidFill>
                  <a:srgbClr val="4A4A4A"/>
                </a:solidFill>
                <a:latin typeface="Open Sans" panose="020B0606030504020204" pitchFamily="34" charset="0"/>
              </a:rPr>
              <a:t>One of the disadvantages is: “</a:t>
            </a:r>
            <a:r>
              <a:rPr lang="en-US" sz="2000" b="0" i="0" dirty="0">
                <a:solidFill>
                  <a:srgbClr val="4A4A4A"/>
                </a:solidFill>
                <a:effectLst/>
                <a:latin typeface="Open Sans" panose="020B0606030504020204" pitchFamily="34" charset="0"/>
              </a:rPr>
              <a:t>High competition - while you can reach a global audience with digital marketing, you are also up against global competition. It can be a challenge to stand out against competitors and to grab attention among the many messages aimed at consumers online. ” (nibusinessinfo.co.uk).</a:t>
            </a:r>
          </a:p>
          <a:p>
            <a:pPr marL="0" indent="0">
              <a:buNone/>
            </a:pPr>
            <a:r>
              <a:rPr lang="en-US" sz="2000" dirty="0">
                <a:solidFill>
                  <a:srgbClr val="4A4A4A"/>
                </a:solidFill>
                <a:latin typeface="Open Sans" panose="020B0606030504020204" pitchFamily="34" charset="0"/>
              </a:rPr>
              <a:t>One of the benefits of using social media in relation to CRM is that the staff of the organization can communicate in real time with the customers using the live chat section, so in this scenario they can sale more items faster, fulfilling the customer’s needs on time. –(</a:t>
            </a:r>
            <a:r>
              <a:rPr lang="en-US" sz="2000" b="0" i="0" dirty="0">
                <a:solidFill>
                  <a:srgbClr val="4A4A4A"/>
                </a:solidFill>
                <a:effectLst/>
                <a:latin typeface="Open Sans" panose="020B0606030504020204" pitchFamily="34" charset="0"/>
              </a:rPr>
              <a:t>nibusinessinfo.co.uk).</a:t>
            </a:r>
          </a:p>
          <a:p>
            <a:pPr marL="0" indent="0">
              <a:buNone/>
            </a:pPr>
            <a:r>
              <a:rPr lang="en-US" sz="2000" dirty="0">
                <a:solidFill>
                  <a:srgbClr val="4A4A4A"/>
                </a:solidFill>
                <a:latin typeface="Open Sans" panose="020B0606030504020204" pitchFamily="34" charset="0"/>
              </a:rPr>
              <a:t>“</a:t>
            </a:r>
            <a:r>
              <a:rPr lang="en-US" sz="2000" b="0" i="0" dirty="0">
                <a:solidFill>
                  <a:srgbClr val="4B4F58"/>
                </a:solidFill>
                <a:effectLst/>
                <a:latin typeface="Poppins" panose="020B0502040204020203" pitchFamily="2" charset="0"/>
              </a:rPr>
              <a:t>the negative side is that customers may share opinions that can be harmful to your organization’s reputation in the marketplace.” (OneDesk.com, 2010). </a:t>
            </a:r>
            <a:endParaRPr lang="en-US" sz="2000" dirty="0">
              <a:solidFill>
                <a:srgbClr val="4A4A4A"/>
              </a:solidFill>
              <a:latin typeface="Open Sans" panose="020B0606030504020204" pitchFamily="34" charset="0"/>
            </a:endParaRPr>
          </a:p>
          <a:p>
            <a:pPr marL="0" indent="0">
              <a:buNone/>
            </a:pPr>
            <a:endParaRPr lang="en-US" sz="2000" dirty="0">
              <a:solidFill>
                <a:srgbClr val="4A4A4A"/>
              </a:solidFill>
              <a:latin typeface="Open Sans" panose="020B0606030504020204" pitchFamily="34" charset="0"/>
            </a:endParaRPr>
          </a:p>
          <a:p>
            <a:pPr marL="0" indent="0">
              <a:buNone/>
            </a:pPr>
            <a:endParaRPr lang="en-US" sz="2000" b="0" i="0" dirty="0">
              <a:solidFill>
                <a:srgbClr val="4A4A4A"/>
              </a:solidFill>
              <a:effectLst/>
              <a:latin typeface="Open Sans" panose="020B0606030504020204" pitchFamily="34" charset="0"/>
            </a:endParaRPr>
          </a:p>
          <a:p>
            <a:pPr marL="0" indent="0">
              <a:buNone/>
            </a:pPr>
            <a:endParaRPr lang="en-US" sz="2000" b="0" i="0" dirty="0">
              <a:solidFill>
                <a:srgbClr val="4A4A4A"/>
              </a:solidFill>
              <a:effectLst/>
              <a:latin typeface="Open Sans" panose="020B0606030504020204" pitchFamily="34" charset="0"/>
            </a:endParaRPr>
          </a:p>
          <a:p>
            <a:pPr marL="0" indent="0">
              <a:buNone/>
            </a:pPr>
            <a:endParaRPr lang="en-US" dirty="0">
              <a:solidFill>
                <a:srgbClr val="4A4A4A"/>
              </a:solidFill>
              <a:latin typeface="Open Sans" panose="020B0606030504020204" pitchFamily="34" charset="0"/>
            </a:endParaRPr>
          </a:p>
          <a:p>
            <a:pPr marL="0" indent="0">
              <a:buNone/>
            </a:pPr>
            <a:endParaRPr lang="en-US" dirty="0">
              <a:solidFill>
                <a:srgbClr val="4A4A4A"/>
              </a:solidFill>
              <a:latin typeface="Open Sans" panose="020B0606030504020204" pitchFamily="34" charset="0"/>
            </a:endParaRPr>
          </a:p>
          <a:p>
            <a:pPr marL="0" indent="0">
              <a:buNone/>
            </a:pPr>
            <a:endParaRPr lang="en-US" dirty="0">
              <a:solidFill>
                <a:srgbClr val="4A4A4A"/>
              </a:solidFill>
              <a:latin typeface="Open Sans" panose="020B0606030504020204" pitchFamily="34" charset="0"/>
            </a:endParaRPr>
          </a:p>
          <a:p>
            <a:pPr marL="0" indent="0">
              <a:buNone/>
            </a:pPr>
            <a:endParaRPr lang="en-GB" dirty="0"/>
          </a:p>
        </p:txBody>
      </p:sp>
    </p:spTree>
    <p:extLst>
      <p:ext uri="{BB962C8B-B14F-4D97-AF65-F5344CB8AC3E}">
        <p14:creationId xmlns:p14="http://schemas.microsoft.com/office/powerpoint/2010/main" val="2172016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8AD5A-6E95-4BE6-9E10-E7D89CDEE77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F41E3C6-84E7-440F-8985-D23BFCAE65A9}"/>
              </a:ext>
            </a:extLst>
          </p:cNvPr>
          <p:cNvSpPr>
            <a:spLocks noGrp="1"/>
          </p:cNvSpPr>
          <p:nvPr>
            <p:ph idx="1"/>
          </p:nvPr>
        </p:nvSpPr>
        <p:spPr>
          <a:xfrm>
            <a:off x="838200" y="1825625"/>
            <a:ext cx="10515600" cy="4567292"/>
          </a:xfrm>
        </p:spPr>
        <p:txBody>
          <a:bodyPr>
            <a:normAutofit fontScale="77500" lnSpcReduction="20000"/>
          </a:bodyPr>
          <a:lstStyle/>
          <a:p>
            <a:r>
              <a:rPr lang="en-US" b="0" i="0" dirty="0">
                <a:solidFill>
                  <a:srgbClr val="2C3E50"/>
                </a:solidFill>
                <a:effectLst/>
                <a:latin typeface="Calibri" panose="020F0502020204030204" pitchFamily="34" charset="0"/>
              </a:rPr>
              <a:t>Mailchimp (2022). </a:t>
            </a:r>
            <a:r>
              <a:rPr lang="en-US" b="0" i="1" dirty="0">
                <a:solidFill>
                  <a:srgbClr val="2C3E50"/>
                </a:solidFill>
                <a:effectLst/>
                <a:latin typeface="Calibri" panose="020F0502020204030204" pitchFamily="34" charset="0"/>
              </a:rPr>
              <a:t>What is Digital Marketing? A Beginner’s Guide</a:t>
            </a:r>
            <a:r>
              <a:rPr lang="en-US" b="0" i="0" dirty="0">
                <a:solidFill>
                  <a:srgbClr val="2C3E50"/>
                </a:solidFill>
                <a:effectLst/>
                <a:latin typeface="Calibri" panose="020F0502020204030204" pitchFamily="34" charset="0"/>
              </a:rPr>
              <a:t>. [online] Mailchimp. Available at: </a:t>
            </a:r>
            <a:r>
              <a:rPr lang="en-US" b="0" i="0" dirty="0">
                <a:solidFill>
                  <a:srgbClr val="2C3E50"/>
                </a:solidFill>
                <a:effectLst/>
                <a:latin typeface="Calibri" panose="020F0502020204030204" pitchFamily="34" charset="0"/>
                <a:hlinkClick r:id="rId2"/>
              </a:rPr>
              <a:t>https://mailchimp.com/en-gb/marketing-glossary/digital-marketing/</a:t>
            </a:r>
            <a:r>
              <a:rPr lang="en-US" b="0" i="0" dirty="0">
                <a:solidFill>
                  <a:srgbClr val="2C3E50"/>
                </a:solidFill>
                <a:effectLst/>
                <a:latin typeface="Calibri" panose="020F0502020204030204" pitchFamily="34" charset="0"/>
              </a:rPr>
              <a:t>.</a:t>
            </a:r>
          </a:p>
          <a:p>
            <a:r>
              <a:rPr lang="en-US" i="1" dirty="0">
                <a:effectLst/>
              </a:rPr>
              <a:t>Develop a Digital Marketing Plan</a:t>
            </a:r>
            <a:r>
              <a:rPr lang="en-US" dirty="0">
                <a:effectLst/>
              </a:rPr>
              <a:t> </a:t>
            </a:r>
            <a:r>
              <a:rPr lang="en-US" i="1" dirty="0">
                <a:effectLst/>
              </a:rPr>
              <a:t>Advantages and disadvantages of digital marketing</a:t>
            </a:r>
            <a:r>
              <a:rPr lang="en-US" dirty="0">
                <a:effectLst/>
              </a:rPr>
              <a:t>. Available at: https://www.nibusinessinfo.co.uk/content/advantages-and-disadvantages-digital-marketing (Accessed: December 9, 2022). </a:t>
            </a:r>
          </a:p>
          <a:p>
            <a:r>
              <a:rPr lang="en-US" i="1" dirty="0">
                <a:effectLst/>
              </a:rPr>
              <a:t>Develop a Digital Marketing Plan</a:t>
            </a:r>
            <a:r>
              <a:rPr lang="en-US" dirty="0">
                <a:effectLst/>
              </a:rPr>
              <a:t> </a:t>
            </a:r>
            <a:r>
              <a:rPr lang="en-US" i="1" dirty="0">
                <a:effectLst/>
              </a:rPr>
              <a:t>Advantages and disadvantages of digital marketing</a:t>
            </a:r>
            <a:r>
              <a:rPr lang="en-US" dirty="0">
                <a:effectLst/>
              </a:rPr>
              <a:t>. Available at: https://www.nibusinessinfo.co.uk/content/advantages-and-disadvantages-digital-marketing (Accessed: December 9, 2022). </a:t>
            </a:r>
          </a:p>
          <a:p>
            <a:r>
              <a:rPr lang="en-US" dirty="0" err="1">
                <a:effectLst/>
              </a:rPr>
              <a:t>Constantinides</a:t>
            </a:r>
            <a:r>
              <a:rPr lang="en-US" dirty="0">
                <a:effectLst/>
              </a:rPr>
              <a:t>, C. (2021) </a:t>
            </a:r>
            <a:r>
              <a:rPr lang="en-US" i="1" dirty="0">
                <a:effectLst/>
              </a:rPr>
              <a:t>How social media affects customer relationships</a:t>
            </a:r>
            <a:r>
              <a:rPr lang="en-US" dirty="0">
                <a:effectLst/>
              </a:rPr>
              <a:t>, </a:t>
            </a:r>
            <a:r>
              <a:rPr lang="en-US" i="1" dirty="0" err="1">
                <a:effectLst/>
              </a:rPr>
              <a:t>OneDesk</a:t>
            </a:r>
            <a:r>
              <a:rPr lang="en-US" i="1" dirty="0">
                <a:effectLst/>
              </a:rPr>
              <a:t> Software App</a:t>
            </a:r>
            <a:r>
              <a:rPr lang="en-US" dirty="0">
                <a:effectLst/>
              </a:rPr>
              <a:t>. Available at: https://www.onedesk.com/social-media-and-customer-relationships/ (Accessed: December 9, 2022). </a:t>
            </a:r>
          </a:p>
          <a:p>
            <a:r>
              <a:rPr lang="en-US" i="1" dirty="0">
                <a:effectLst/>
              </a:rPr>
              <a:t>Develop a Digital Marketing Plan</a:t>
            </a:r>
            <a:r>
              <a:rPr lang="en-US" dirty="0">
                <a:effectLst/>
              </a:rPr>
              <a:t> (no date) </a:t>
            </a:r>
            <a:r>
              <a:rPr lang="en-US" i="1" dirty="0">
                <a:effectLst/>
              </a:rPr>
              <a:t>Advantages and disadvantages of digital marketing</a:t>
            </a:r>
            <a:r>
              <a:rPr lang="en-US" dirty="0">
                <a:effectLst/>
              </a:rPr>
              <a:t>. Available at: https://www.nibusinessinfo.co.uk/content/advantages-and-disadvantages-digital-marketing (Accessed: December 9, 2022). </a:t>
            </a:r>
          </a:p>
          <a:p>
            <a:endParaRPr lang="en-US" dirty="0">
              <a:effectLst/>
            </a:endParaRPr>
          </a:p>
          <a:p>
            <a:endParaRPr lang="en-GB" dirty="0"/>
          </a:p>
        </p:txBody>
      </p:sp>
    </p:spTree>
    <p:extLst>
      <p:ext uri="{BB962C8B-B14F-4D97-AF65-F5344CB8AC3E}">
        <p14:creationId xmlns:p14="http://schemas.microsoft.com/office/powerpoint/2010/main" val="20588302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3132</TotalTime>
  <Words>452</Words>
  <Application>Microsoft Office PowerPoint</Application>
  <PresentationFormat>Widescreen</PresentationFormat>
  <Paragraphs>19</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Graphik Web</vt:lpstr>
      <vt:lpstr>Arial</vt:lpstr>
      <vt:lpstr>Calibri</vt:lpstr>
      <vt:lpstr>Calibri Light</vt:lpstr>
      <vt:lpstr>Open Sans</vt:lpstr>
      <vt:lpstr>Poppins</vt:lpstr>
      <vt:lpstr>Office Theme</vt:lpstr>
      <vt:lpstr>Sainsburys – Marketing relationship</vt:lpstr>
      <vt:lpstr>Using digital marketing in an organisation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Sainsburys</dc:title>
  <dc:creator>Beniamin Luca (1914668)</dc:creator>
  <cp:lastModifiedBy>Beniamin Luca (1914668)</cp:lastModifiedBy>
  <cp:revision>3</cp:revision>
  <dcterms:created xsi:type="dcterms:W3CDTF">2022-12-07T04:23:22Z</dcterms:created>
  <dcterms:modified xsi:type="dcterms:W3CDTF">2022-12-09T08:36:01Z</dcterms:modified>
</cp:coreProperties>
</file>