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9674CB-32DF-4CE8-AA6B-8321C0166D8D}" v="2" dt="2026-10-06T15:53:28.1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8" d="100"/>
          <a:sy n="88" d="100"/>
        </p:scale>
        <p:origin x="96" y="5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bie Mayers" userId="df311953914e95f4" providerId="LiveId" clId="{EF33559C-F986-4BB7-8E65-0B148C326D3B}"/>
    <pc:docChg chg="custSel modSld">
      <pc:chgData name="Abbie Mayers" userId="df311953914e95f4" providerId="LiveId" clId="{EF33559C-F986-4BB7-8E65-0B148C326D3B}" dt="2026-10-06T16:39:01.731" v="26" actId="33524"/>
      <pc:docMkLst>
        <pc:docMk/>
      </pc:docMkLst>
      <pc:sldChg chg="modSp mod">
        <pc:chgData name="Abbie Mayers" userId="df311953914e95f4" providerId="LiveId" clId="{EF33559C-F986-4BB7-8E65-0B148C326D3B}" dt="2026-10-06T16:39:01.731" v="26" actId="33524"/>
        <pc:sldMkLst>
          <pc:docMk/>
          <pc:sldMk cId="109857222" sldId="256"/>
        </pc:sldMkLst>
        <pc:spChg chg="mod">
          <ac:chgData name="Abbie Mayers" userId="df311953914e95f4" providerId="LiveId" clId="{EF33559C-F986-4BB7-8E65-0B148C326D3B}" dt="2026-10-06T15:50:42.309" v="1" actId="1076"/>
          <ac:spMkLst>
            <pc:docMk/>
            <pc:sldMk cId="109857222" sldId="256"/>
            <ac:spMk id="4" creationId="{3E731DDA-25DC-25A8-5A33-1E268CFC02F1}"/>
          </ac:spMkLst>
        </pc:spChg>
        <pc:spChg chg="mod">
          <ac:chgData name="Abbie Mayers" userId="df311953914e95f4" providerId="LiveId" clId="{EF33559C-F986-4BB7-8E65-0B148C326D3B}" dt="2026-10-06T16:39:01.731" v="26" actId="33524"/>
          <ac:spMkLst>
            <pc:docMk/>
            <pc:sldMk cId="109857222" sldId="256"/>
            <ac:spMk id="6" creationId="{A6218EA8-B351-FFA5-9642-896A61D7BB32}"/>
          </ac:spMkLst>
        </pc:spChg>
      </pc:sldChg>
      <pc:sldChg chg="modSp mod">
        <pc:chgData name="Abbie Mayers" userId="df311953914e95f4" providerId="LiveId" clId="{EF33559C-F986-4BB7-8E65-0B148C326D3B}" dt="2026-10-06T15:56:38.481" v="25" actId="20577"/>
        <pc:sldMkLst>
          <pc:docMk/>
          <pc:sldMk cId="1063872988" sldId="257"/>
        </pc:sldMkLst>
        <pc:spChg chg="mod">
          <ac:chgData name="Abbie Mayers" userId="df311953914e95f4" providerId="LiveId" clId="{EF33559C-F986-4BB7-8E65-0B148C326D3B}" dt="2026-10-06T15:56:38.481" v="25" actId="20577"/>
          <ac:spMkLst>
            <pc:docMk/>
            <pc:sldMk cId="1063872988" sldId="257"/>
            <ac:spMk id="3" creationId="{D23CCA33-19F2-321C-B0CD-1CEDC07C460C}"/>
          </ac:spMkLst>
        </pc:spChg>
      </pc:sldChg>
      <pc:sldChg chg="addSp modSp mod">
        <pc:chgData name="Abbie Mayers" userId="df311953914e95f4" providerId="LiveId" clId="{EF33559C-F986-4BB7-8E65-0B148C326D3B}" dt="2026-10-06T15:56:12.261" v="19" actId="208"/>
        <pc:sldMkLst>
          <pc:docMk/>
          <pc:sldMk cId="2775998632" sldId="258"/>
        </pc:sldMkLst>
        <pc:spChg chg="mod">
          <ac:chgData name="Abbie Mayers" userId="df311953914e95f4" providerId="LiveId" clId="{EF33559C-F986-4BB7-8E65-0B148C326D3B}" dt="2026-10-06T15:49:07.800" v="0" actId="255"/>
          <ac:spMkLst>
            <pc:docMk/>
            <pc:sldMk cId="2775998632" sldId="258"/>
            <ac:spMk id="2" creationId="{6C314315-1E3F-7F2F-B416-C539335556E6}"/>
          </ac:spMkLst>
        </pc:spChg>
        <pc:spChg chg="add mod">
          <ac:chgData name="Abbie Mayers" userId="df311953914e95f4" providerId="LiveId" clId="{EF33559C-F986-4BB7-8E65-0B148C326D3B}" dt="2026-10-06T15:56:12.261" v="19" actId="208"/>
          <ac:spMkLst>
            <pc:docMk/>
            <pc:sldMk cId="2775998632" sldId="258"/>
            <ac:spMk id="3" creationId="{DAC63647-3D24-2917-8D0E-3262EF1BDA3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06/10/2026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06/10/2026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06/10/2026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doi.org/10.4135/9781473910188.n22" TargetMode="External"/><Relationship Id="rId2" Type="http://schemas.openxmlformats.org/officeDocument/2006/relationships/hyperlink" Target="https://doi.org/10.4324/9781041054948.(Accessed" TargetMode="External"/><Relationship Id="rId1" Type="http://schemas.openxmlformats.org/officeDocument/2006/relationships/slideLayout" Target="../slideLayouts/slideLayout2.xml"/><Relationship Id="rId6" Type="http://schemas.openxmlformats.org/officeDocument/2006/relationships/hyperlink" Target="https://showcasetraining.co.uk/2023/12/06/the-importance-of-reflective-practice-in-early-years/" TargetMode="External"/><Relationship Id="rId5" Type="http://schemas.openxmlformats.org/officeDocument/2006/relationships/hyperlink" Target="https://ar.inspiredpencil.com/pictures-2023/reflective-practice-clipart" TargetMode="External"/><Relationship Id="rId4" Type="http://schemas.openxmlformats.org/officeDocument/2006/relationships/hyperlink" Target="https://www.twinkl.com.br/blog/reflective-practice-for-early-years-apprentices-and-students-pviblogapprent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731DDA-25DC-25A8-5A33-1E268CFC02F1}"/>
              </a:ext>
            </a:extLst>
          </p:cNvPr>
          <p:cNvSpPr txBox="1"/>
          <p:nvPr/>
        </p:nvSpPr>
        <p:spPr>
          <a:xfrm>
            <a:off x="66808" y="40428"/>
            <a:ext cx="3220064" cy="1754326"/>
          </a:xfrm>
          <a:prstGeom prst="rect">
            <a:avLst/>
          </a:prstGeom>
          <a:noFill/>
          <a:ln>
            <a:solidFill>
              <a:schemeClr val="accent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dirty="0"/>
              <a:t>What is reflective practice ?</a:t>
            </a:r>
          </a:p>
          <a:p>
            <a:r>
              <a:rPr lang="en-GB" sz="1200" dirty="0">
                <a:ea typeface="+mn-lt"/>
                <a:cs typeface="+mn-lt"/>
              </a:rPr>
              <a:t>Reflective practice, according to Hayes et al. (2025), is a continuous process that allows Early Years workers to critically analyse their experiences, attitudes, and behaviours. According to the authors, practitioners can better understand their professional role and consistently raise the standard of care and instruction they offer by engaging in reflection.</a:t>
            </a:r>
            <a:endParaRPr lang="en-GB" sz="1200" dirty="0"/>
          </a:p>
        </p:txBody>
      </p:sp>
      <p:sp>
        <p:nvSpPr>
          <p:cNvPr id="5" name="TextBox 4">
            <a:extLst>
              <a:ext uri="{FF2B5EF4-FFF2-40B4-BE49-F238E27FC236}">
                <a16:creationId xmlns:a16="http://schemas.microsoft.com/office/drawing/2014/main" id="{F76F7E6D-B461-5932-EDCA-EF54CF6D25DD}"/>
              </a:ext>
            </a:extLst>
          </p:cNvPr>
          <p:cNvSpPr txBox="1"/>
          <p:nvPr/>
        </p:nvSpPr>
        <p:spPr>
          <a:xfrm>
            <a:off x="5428380" y="2315450"/>
            <a:ext cx="2703870" cy="3139321"/>
          </a:xfrm>
          <a:prstGeom prst="rect">
            <a:avLst/>
          </a:prstGeom>
          <a:noFill/>
          <a:ln>
            <a:solidFill>
              <a:schemeClr val="accent3">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u="sng" dirty="0"/>
              <a:t>Why is reflective practice important ?</a:t>
            </a:r>
          </a:p>
          <a:p>
            <a:r>
              <a:rPr lang="en-GB" sz="1100" dirty="0">
                <a:ea typeface="+mn-lt"/>
                <a:cs typeface="+mn-lt"/>
              </a:rPr>
              <a:t>Hayes et al. (2025) assert that reflective practice is crucial because it motivates practitioners to pursue lifelong learning. Reflection helps professionals recognise strengths and opportunities for development, ensuring they remain sensitive to the changing needs of children, families and communities.</a:t>
            </a:r>
            <a:endParaRPr lang="en-GB" sz="1100" dirty="0"/>
          </a:p>
          <a:p>
            <a:endParaRPr lang="en-GB" sz="1100" dirty="0"/>
          </a:p>
          <a:p>
            <a:r>
              <a:rPr lang="en-GB" sz="1100" dirty="0">
                <a:ea typeface="+mn-lt"/>
                <a:cs typeface="+mn-lt"/>
              </a:rPr>
              <a:t>The authors also point out that by enabling practitioners to assess how their choices affect children's development and welfare, reflection promotes professional accountability. Reflective practice helps practitioners gain professional discernment, self-assurance, and critical thinking abilities.</a:t>
            </a:r>
            <a:endParaRPr lang="en-GB" sz="1100" dirty="0"/>
          </a:p>
        </p:txBody>
      </p:sp>
      <p:sp>
        <p:nvSpPr>
          <p:cNvPr id="6" name="TextBox 5">
            <a:extLst>
              <a:ext uri="{FF2B5EF4-FFF2-40B4-BE49-F238E27FC236}">
                <a16:creationId xmlns:a16="http://schemas.microsoft.com/office/drawing/2014/main" id="{A6218EA8-B351-FFA5-9642-896A61D7BB32}"/>
              </a:ext>
            </a:extLst>
          </p:cNvPr>
          <p:cNvSpPr txBox="1"/>
          <p:nvPr/>
        </p:nvSpPr>
        <p:spPr>
          <a:xfrm>
            <a:off x="9609640" y="3882814"/>
            <a:ext cx="2212258" cy="2631490"/>
          </a:xfrm>
          <a:prstGeom prst="rect">
            <a:avLst/>
          </a:prstGeom>
          <a:noFill/>
          <a:ln>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u="sng" dirty="0"/>
              <a:t>The theory of reflection</a:t>
            </a:r>
          </a:p>
          <a:p>
            <a:r>
              <a:rPr lang="en-GB" sz="1100" dirty="0">
                <a:ea typeface="+mn-lt"/>
                <a:cs typeface="+mn-lt"/>
              </a:rPr>
              <a:t>According to Hayes et al. (2025), reflection helps close the gap between theory and practice. Practitioners employ reflection to understand why they make decisions and how these decisions affect children's experiences, as opposed to merely adhering to rules or procedures.</a:t>
            </a:r>
            <a:endParaRPr lang="en-GB" sz="1100" dirty="0"/>
          </a:p>
          <a:p>
            <a:endParaRPr lang="en-GB" sz="1100" dirty="0"/>
          </a:p>
          <a:p>
            <a:r>
              <a:rPr lang="en-GB" sz="1100" dirty="0">
                <a:ea typeface="+mn-lt"/>
                <a:cs typeface="+mn-lt"/>
              </a:rPr>
              <a:t>This approach motivates them to promote deeper professional practice.</a:t>
            </a:r>
            <a:endParaRPr lang="en-GB" sz="1100" dirty="0"/>
          </a:p>
        </p:txBody>
      </p:sp>
      <p:sp>
        <p:nvSpPr>
          <p:cNvPr id="7" name="TextBox 6">
            <a:extLst>
              <a:ext uri="{FF2B5EF4-FFF2-40B4-BE49-F238E27FC236}">
                <a16:creationId xmlns:a16="http://schemas.microsoft.com/office/drawing/2014/main" id="{7E007A10-D14A-B493-D877-6A0FF3CCB0FB}"/>
              </a:ext>
            </a:extLst>
          </p:cNvPr>
          <p:cNvSpPr txBox="1"/>
          <p:nvPr/>
        </p:nvSpPr>
        <p:spPr>
          <a:xfrm>
            <a:off x="492076" y="3108756"/>
            <a:ext cx="3109451" cy="3308598"/>
          </a:xfrm>
          <a:prstGeom prst="rect">
            <a:avLst/>
          </a:prstGeom>
          <a:noFill/>
          <a:ln>
            <a:solidFill>
              <a:schemeClr val="accent1">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u="sng" dirty="0"/>
              <a:t>Conclusion</a:t>
            </a:r>
            <a:endParaRPr lang="en-US" sz="1100" u="sng" dirty="0"/>
          </a:p>
          <a:p>
            <a:r>
              <a:rPr lang="en-GB" sz="1100" dirty="0">
                <a:ea typeface="+mn-lt"/>
                <a:cs typeface="+mn-lt"/>
              </a:rPr>
              <a:t>Effective Early Years practice is largely dependent on reflective practice. It aids professionals in assessing experiences, developing their professional abilities, and improving kid outcomes. Hallet (2013) explains that reflection supports professional growth and continuous improvement, while Hanson and Appleby (2015) highlight its role in critical thinking and evaluating practice. According to Hayes et al. (2025), reflective practice helps practitioners develop into self-assured, responsible, and adaptable professionals who can change with the needs of families and children. Gibbs, Kolb, and Schön are examples of reflective models that offer helpful frameworks to support this process and aid practitioners in becoming successful Early Years professionals.</a:t>
            </a:r>
            <a:endParaRPr lang="en-GB" sz="1100" dirty="0"/>
          </a:p>
        </p:txBody>
      </p:sp>
      <p:sp>
        <p:nvSpPr>
          <p:cNvPr id="8" name="TextBox 7">
            <a:extLst>
              <a:ext uri="{FF2B5EF4-FFF2-40B4-BE49-F238E27FC236}">
                <a16:creationId xmlns:a16="http://schemas.microsoft.com/office/drawing/2014/main" id="{ACE88684-F813-880F-A355-66E00918EDF1}"/>
              </a:ext>
            </a:extLst>
          </p:cNvPr>
          <p:cNvSpPr txBox="1"/>
          <p:nvPr/>
        </p:nvSpPr>
        <p:spPr>
          <a:xfrm>
            <a:off x="5657849" y="228599"/>
            <a:ext cx="5300662" cy="26161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u="sng" dirty="0">
                <a:latin typeface="Segoe UI"/>
                <a:cs typeface="Segoe UI"/>
              </a:rPr>
              <a:t>The Importance of Reflective Practice in Early Years</a:t>
            </a:r>
            <a:endParaRPr lang="en-US" sz="4000" b="1" u="sng"/>
          </a:p>
          <a:p>
            <a:endParaRPr lang="en-GB" sz="4400" b="1" u="sng" dirty="0"/>
          </a:p>
        </p:txBody>
      </p:sp>
      <p:pic>
        <p:nvPicPr>
          <p:cNvPr id="9" name="Picture 8" descr="Early Years Learning Framework: Belonging, Being, and Becoming - ABC ...">
            <a:extLst>
              <a:ext uri="{FF2B5EF4-FFF2-40B4-BE49-F238E27FC236}">
                <a16:creationId xmlns:a16="http://schemas.microsoft.com/office/drawing/2014/main" id="{E1594B15-59C1-A64D-24C0-419E69EA566E}"/>
              </a:ext>
            </a:extLst>
          </p:cNvPr>
          <p:cNvPicPr>
            <a:picLocks noChangeAspect="1"/>
          </p:cNvPicPr>
          <p:nvPr/>
        </p:nvPicPr>
        <p:blipFill>
          <a:blip r:embed="rId2"/>
          <a:stretch>
            <a:fillRect/>
          </a:stretch>
        </p:blipFill>
        <p:spPr>
          <a:xfrm>
            <a:off x="8922589" y="1716297"/>
            <a:ext cx="2743200" cy="1714500"/>
          </a:xfrm>
          <a:prstGeom prst="rect">
            <a:avLst/>
          </a:prstGeom>
          <a:ln>
            <a:solidFill>
              <a:schemeClr val="accent5">
                <a:lumMod val="60000"/>
                <a:lumOff val="40000"/>
              </a:schemeClr>
            </a:solidFill>
          </a:ln>
        </p:spPr>
      </p:pic>
      <p:pic>
        <p:nvPicPr>
          <p:cNvPr id="10" name="Picture 9" descr="Reflective Practice Clipart">
            <a:extLst>
              <a:ext uri="{FF2B5EF4-FFF2-40B4-BE49-F238E27FC236}">
                <a16:creationId xmlns:a16="http://schemas.microsoft.com/office/drawing/2014/main" id="{7C2804A5-E721-CBC4-4115-68D88E48EE9C}"/>
              </a:ext>
            </a:extLst>
          </p:cNvPr>
          <p:cNvPicPr>
            <a:picLocks noChangeAspect="1"/>
          </p:cNvPicPr>
          <p:nvPr/>
        </p:nvPicPr>
        <p:blipFill>
          <a:blip r:embed="rId3"/>
          <a:stretch>
            <a:fillRect/>
          </a:stretch>
        </p:blipFill>
        <p:spPr>
          <a:xfrm>
            <a:off x="3682041" y="444979"/>
            <a:ext cx="1974012" cy="1482306"/>
          </a:xfrm>
          <a:prstGeom prst="rect">
            <a:avLst/>
          </a:prstGeom>
          <a:ln>
            <a:solidFill>
              <a:srgbClr val="FF0000"/>
            </a:solidFill>
          </a:ln>
        </p:spPr>
      </p:pic>
      <p:pic>
        <p:nvPicPr>
          <p:cNvPr id="11" name="Picture 10" descr="Reflective practice in Early years by on Prezi">
            <a:extLst>
              <a:ext uri="{FF2B5EF4-FFF2-40B4-BE49-F238E27FC236}">
                <a16:creationId xmlns:a16="http://schemas.microsoft.com/office/drawing/2014/main" id="{4FCDB15C-332D-D05F-4BE7-2701B8D91983}"/>
              </a:ext>
            </a:extLst>
          </p:cNvPr>
          <p:cNvPicPr>
            <a:picLocks noChangeAspect="1"/>
          </p:cNvPicPr>
          <p:nvPr/>
        </p:nvPicPr>
        <p:blipFill>
          <a:blip r:embed="rId4"/>
          <a:stretch>
            <a:fillRect/>
          </a:stretch>
        </p:blipFill>
        <p:spPr>
          <a:xfrm>
            <a:off x="3807303" y="5292305"/>
            <a:ext cx="1630034" cy="1334220"/>
          </a:xfrm>
          <a:prstGeom prst="rect">
            <a:avLst/>
          </a:prstGeom>
          <a:ln>
            <a:solidFill>
              <a:srgbClr val="002060"/>
            </a:solidFill>
          </a:ln>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314315-1E3F-7F2F-B416-C539335556E6}"/>
              </a:ext>
            </a:extLst>
          </p:cNvPr>
          <p:cNvSpPr txBox="1"/>
          <p:nvPr/>
        </p:nvSpPr>
        <p:spPr>
          <a:xfrm>
            <a:off x="300037" y="314324"/>
            <a:ext cx="4486274" cy="4001095"/>
          </a:xfrm>
          <a:prstGeom prst="rect">
            <a:avLst/>
          </a:prstGeom>
          <a:noFill/>
          <a:ln>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dirty="0">
              <a:highlight>
                <a:srgbClr val="FFFFFF"/>
              </a:highlight>
              <a:ea typeface="+mn-lt"/>
              <a:cs typeface="+mn-lt"/>
            </a:endParaRPr>
          </a:p>
          <a:p>
            <a:r>
              <a:rPr lang="en-GB" sz="1000" u="sng" dirty="0">
                <a:highlight>
                  <a:srgbClr val="FFFFFF"/>
                </a:highlight>
                <a:latin typeface="Segoe UI"/>
                <a:ea typeface="+mn-lt"/>
                <a:cs typeface="Segoe UI"/>
              </a:rPr>
              <a:t>Analysis of Reflective Models</a:t>
            </a:r>
            <a:endParaRPr lang="en-GB" sz="1000" u="sng" dirty="0"/>
          </a:p>
          <a:p>
            <a:endParaRPr lang="en-GB" sz="1000" dirty="0">
              <a:highlight>
                <a:srgbClr val="FFFFFF"/>
              </a:highlight>
              <a:ea typeface="+mn-lt"/>
              <a:cs typeface="+mn-lt"/>
            </a:endParaRPr>
          </a:p>
          <a:p>
            <a:r>
              <a:rPr lang="en-GB" sz="1000" dirty="0">
                <a:highlight>
                  <a:srgbClr val="FFFFFF"/>
                </a:highlight>
                <a:ea typeface="+mn-lt"/>
                <a:cs typeface="+mn-lt"/>
              </a:rPr>
              <a:t>effective frameworks offer professionals systematic methods for assessing their experiences and enhancing their future practices. Gibbs' Reflective Cycle, established in 1988, is notably systematic and prompts practitioners to examine their emotions, scrutinize situations thoroughly, and formulate improvement action plans. Nonetheless, this model can be lengthy and repetitive. Kolb's Experiential Learning Cycle, introduced in 1984, prioritizes learning through lived experiences and highlights the link between theoretical concepts and practical application. While it fosters ongoing learning and career growth, it tends to overlook emotional factors and might simplify intricate circumstances. Schön's Reflective Model, created in 1983, takes a different approach than both Gibbs and Kolb, as it concentrates on reflection during the course of action (reflection-in-action) as well as after the event (reflection-on-action). This method proves especially effective in Early Years environments where professionals frequently must adjust their actions swiftly; however, it lacks a structured format and can be challenging to document as proof of reflective practice. Although these three frameworks vary in their methodologies, they all strive to encourage professional development, refine practices, and improve outcomes for children. Hayes (2023) asserts that engaging in reflective practice is crucial for forming a professional identity and bridging theory with real-world application. Thus, it is important for practitioners to choose the reflective framework that aligns best with their personal needs and the specific context of analysis.</a:t>
            </a:r>
            <a:endParaRPr lang="en-US" sz="1000" dirty="0"/>
          </a:p>
        </p:txBody>
      </p:sp>
      <p:sp>
        <p:nvSpPr>
          <p:cNvPr id="4" name="TextBox 3">
            <a:extLst>
              <a:ext uri="{FF2B5EF4-FFF2-40B4-BE49-F238E27FC236}">
                <a16:creationId xmlns:a16="http://schemas.microsoft.com/office/drawing/2014/main" id="{991A5EBF-2464-DE12-510F-287F6FCF71D6}"/>
              </a:ext>
            </a:extLst>
          </p:cNvPr>
          <p:cNvSpPr txBox="1"/>
          <p:nvPr/>
        </p:nvSpPr>
        <p:spPr>
          <a:xfrm>
            <a:off x="5217094" y="453606"/>
            <a:ext cx="6670374" cy="5678478"/>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highlight>
                  <a:srgbClr val="FFFFFF"/>
                </a:highlight>
                <a:ea typeface="+mn-lt"/>
                <a:cs typeface="+mn-lt"/>
              </a:rPr>
              <a:t>The Function of the Reflective Practitioner</a:t>
            </a:r>
            <a:br>
              <a:rPr lang="en-GB" sz="1100" dirty="0">
                <a:highlight>
                  <a:srgbClr val="FFFFFF"/>
                </a:highlight>
                <a:ea typeface="+mn-lt"/>
                <a:cs typeface="+mn-lt"/>
              </a:rPr>
            </a:br>
            <a:br>
              <a:rPr lang="en-GB" sz="1100" dirty="0">
                <a:highlight>
                  <a:srgbClr val="FFFFFF"/>
                </a:highlight>
                <a:ea typeface="+mn-lt"/>
                <a:cs typeface="+mn-lt"/>
              </a:rPr>
            </a:br>
            <a:r>
              <a:rPr lang="en-GB" sz="1100" dirty="0">
                <a:highlight>
                  <a:srgbClr val="FFFFFF"/>
                </a:highlight>
                <a:ea typeface="+mn-lt"/>
                <a:cs typeface="+mn-lt"/>
              </a:rPr>
              <a:t>A reflective practitioner is someone in the profession who frequently assesses their own work to elevate the quality of care and education they deliver. Instead of merely performing tasks and routines, reflective practitioners engage in critical thinking regarding their actions, choices, and interactions with children, families, and colleagues. They evaluate what has been successful, what areas need enhancement, and how future practices can evolve to better cater to the needs of children.</a:t>
            </a:r>
            <a:br>
              <a:rPr lang="en-GB" sz="1100" dirty="0">
                <a:highlight>
                  <a:srgbClr val="FFFFFF"/>
                </a:highlight>
                <a:ea typeface="+mn-lt"/>
                <a:cs typeface="+mn-lt"/>
              </a:rPr>
            </a:br>
            <a:br>
              <a:rPr lang="en-GB" sz="1100" dirty="0">
                <a:highlight>
                  <a:srgbClr val="FFFFFF"/>
                </a:highlight>
                <a:ea typeface="+mn-lt"/>
                <a:cs typeface="+mn-lt"/>
              </a:rPr>
            </a:br>
            <a:r>
              <a:rPr lang="en-GB" sz="1100" dirty="0">
                <a:highlight>
                  <a:srgbClr val="FFFFFF"/>
                </a:highlight>
                <a:ea typeface="+mn-lt"/>
                <a:cs typeface="+mn-lt"/>
              </a:rPr>
              <a:t>In Early Years environments, reflective practitioners are crucial in fostering positive learning outcomes. They utilize reflection to uncover children's strengths, interests, and developmental necessities, enabling them to design activities that foster learning and growth. Additionally, reflection assists practitioners in adjusting their methods when certain activities fall short or when children need extra assistance.</a:t>
            </a:r>
            <a:br>
              <a:rPr lang="en-GB" sz="1100" dirty="0">
                <a:highlight>
                  <a:srgbClr val="FFFFFF"/>
                </a:highlight>
                <a:ea typeface="+mn-lt"/>
                <a:cs typeface="+mn-lt"/>
              </a:rPr>
            </a:br>
            <a:br>
              <a:rPr lang="en-GB" sz="1100" dirty="0">
                <a:highlight>
                  <a:srgbClr val="FFFFFF"/>
                </a:highlight>
                <a:ea typeface="+mn-lt"/>
                <a:cs typeface="+mn-lt"/>
              </a:rPr>
            </a:br>
            <a:r>
              <a:rPr lang="en-GB" sz="1100" dirty="0">
                <a:highlight>
                  <a:srgbClr val="FFFFFF"/>
                </a:highlight>
                <a:ea typeface="+mn-lt"/>
                <a:cs typeface="+mn-lt"/>
              </a:rPr>
              <a:t>A reflective practitioner is dedicated to ongoing professional advancement and lifelong education. By contemplating their experiences, soliciting feedback from peers, and participating in research and training, practitioners can acquire new competencies and knowledge. This allows them to stay current with the latest theories, policies, and exemplary practices in the Early Years field.</a:t>
            </a:r>
            <a:br>
              <a:rPr lang="en-GB" sz="1100" dirty="0">
                <a:highlight>
                  <a:srgbClr val="FFFFFF"/>
                </a:highlight>
                <a:ea typeface="+mn-lt"/>
                <a:cs typeface="+mn-lt"/>
              </a:rPr>
            </a:br>
            <a:br>
              <a:rPr lang="en-GB" sz="1100" dirty="0">
                <a:highlight>
                  <a:srgbClr val="FFFFFF"/>
                </a:highlight>
                <a:ea typeface="+mn-lt"/>
                <a:cs typeface="+mn-lt"/>
              </a:rPr>
            </a:br>
            <a:r>
              <a:rPr lang="en-GB" sz="1100" dirty="0">
                <a:highlight>
                  <a:srgbClr val="FFFFFF"/>
                </a:highlight>
                <a:ea typeface="+mn-lt"/>
                <a:cs typeface="+mn-lt"/>
              </a:rPr>
              <a:t>Reflective practitioners are also adept at identifying their own strengths and areas where improvement is needed. This self-awareness boosts their confidence, efficiency, and professionalism in their roles. They are open to questioning their own assumptions, values, and beliefs to ensure that they offer inclusive and fair opportunities for every child.</a:t>
            </a:r>
            <a:br>
              <a:rPr lang="en-GB" sz="1100" dirty="0">
                <a:highlight>
                  <a:srgbClr val="FFFFFF"/>
                </a:highlight>
                <a:ea typeface="+mn-lt"/>
                <a:cs typeface="+mn-lt"/>
              </a:rPr>
            </a:br>
            <a:br>
              <a:rPr lang="en-GB" sz="1100" dirty="0">
                <a:highlight>
                  <a:srgbClr val="FFFFFF"/>
                </a:highlight>
                <a:ea typeface="+mn-lt"/>
                <a:cs typeface="+mn-lt"/>
              </a:rPr>
            </a:br>
            <a:r>
              <a:rPr lang="en-GB" sz="1100" dirty="0">
                <a:highlight>
                  <a:srgbClr val="FFFFFF"/>
                </a:highlight>
                <a:ea typeface="+mn-lt"/>
                <a:cs typeface="+mn-lt"/>
              </a:rPr>
              <a:t>As indicated by Hallet (2013), reflective practitioners critically evaluate their experiences and utilize reflection as a means for professional advancement. Likewise, Hayes (2023) points out that reflection aids in the growth of professional identity by helping practitioners link theory with practical application and make well-informed choices. Hence, reflective practitioners are better prepared to tackle challenges, resolve issues, and continuously enhance the quality of services they provide to children and families.</a:t>
            </a:r>
            <a:br>
              <a:rPr lang="en-GB" sz="1100" dirty="0">
                <a:highlight>
                  <a:srgbClr val="FFFFFF"/>
                </a:highlight>
                <a:ea typeface="+mn-lt"/>
                <a:cs typeface="+mn-lt"/>
              </a:rPr>
            </a:br>
            <a:br>
              <a:rPr lang="en-GB" sz="1100" dirty="0">
                <a:highlight>
                  <a:srgbClr val="FFFFFF"/>
                </a:highlight>
                <a:ea typeface="+mn-lt"/>
                <a:cs typeface="+mn-lt"/>
              </a:rPr>
            </a:br>
            <a:r>
              <a:rPr lang="en-GB" sz="1100" dirty="0">
                <a:highlight>
                  <a:srgbClr val="FFFFFF"/>
                </a:highlight>
                <a:ea typeface="+mn-lt"/>
                <a:cs typeface="+mn-lt"/>
              </a:rPr>
              <a:t>In conclusion, the purpose of the reflective practitioner is to guarantee that their practice remains focused on the child, effective, and adaptable. Through consistent reflection, practitioners can enrich children's learning experiences, boost outcomes, and uphold high standards of professionalism in Early Years settings.</a:t>
            </a:r>
            <a:endParaRPr lang="en-US" sz="1100" dirty="0"/>
          </a:p>
        </p:txBody>
      </p:sp>
      <p:sp>
        <p:nvSpPr>
          <p:cNvPr id="3" name="TextBox 2">
            <a:extLst>
              <a:ext uri="{FF2B5EF4-FFF2-40B4-BE49-F238E27FC236}">
                <a16:creationId xmlns:a16="http://schemas.microsoft.com/office/drawing/2014/main" id="{DAC63647-3D24-2917-8D0E-3262EF1BDA32}"/>
              </a:ext>
            </a:extLst>
          </p:cNvPr>
          <p:cNvSpPr txBox="1"/>
          <p:nvPr/>
        </p:nvSpPr>
        <p:spPr>
          <a:xfrm>
            <a:off x="391886" y="4528457"/>
            <a:ext cx="4238171" cy="1477328"/>
          </a:xfrm>
          <a:prstGeom prst="rect">
            <a:avLst/>
          </a:prstGeom>
          <a:noFill/>
          <a:ln>
            <a:solidFill>
              <a:schemeClr val="accent3"/>
            </a:solidFill>
          </a:ln>
        </p:spPr>
        <p:txBody>
          <a:bodyPr wrap="square" rtlCol="0">
            <a:spAutoFit/>
          </a:bodyPr>
          <a:lstStyle/>
          <a:p>
            <a:r>
              <a:rPr lang="en-GB" sz="1000" u="sng" dirty="0"/>
              <a:t>Reflective Practice's Obstacles</a:t>
            </a:r>
          </a:p>
          <a:p>
            <a:r>
              <a:rPr lang="en-GB" sz="1000" dirty="0"/>
              <a:t> Despite all its advantages, reflective practice can be difficult. Finding adequate time to think in a busy Early Years setting is one of the challenges. It can be challenging for practitioners to prioritize reflection because they frequently have a lot of obligations. Being truthful and critical of one's own work is another difficulty. It could be challenging for some practitioners to recognize their shortcomings or take criticism from others. Reflective practice is still a crucial tool for professional development and bettering child outcomes, despite these obstacles.</a:t>
            </a:r>
          </a:p>
        </p:txBody>
      </p:sp>
    </p:spTree>
    <p:extLst>
      <p:ext uri="{BB962C8B-B14F-4D97-AF65-F5344CB8AC3E}">
        <p14:creationId xmlns:p14="http://schemas.microsoft.com/office/powerpoint/2010/main" val="2775998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AFF90-C29F-E0A4-B169-18609986CD74}"/>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D23CCA33-19F2-321C-B0CD-1CEDC07C460C}"/>
              </a:ext>
            </a:extLst>
          </p:cNvPr>
          <p:cNvSpPr>
            <a:spLocks noGrp="1"/>
          </p:cNvSpPr>
          <p:nvPr>
            <p:ph idx="1"/>
          </p:nvPr>
        </p:nvSpPr>
        <p:spPr/>
        <p:txBody>
          <a:bodyPr vert="horz" lIns="91440" tIns="45720" rIns="91440" bIns="45720" rtlCol="0" anchor="t">
            <a:normAutofit/>
          </a:bodyPr>
          <a:lstStyle/>
          <a:p>
            <a:r>
              <a:rPr lang="en-GB" sz="1200" dirty="0">
                <a:highlight>
                  <a:srgbClr val="FAFAFA"/>
                </a:highlight>
                <a:ea typeface="+mn-lt"/>
                <a:cs typeface="+mn-lt"/>
              </a:rPr>
              <a:t>Hayes, C. (2025) </a:t>
            </a:r>
            <a:r>
              <a:rPr lang="en-GB" sz="1200" i="1" dirty="0">
                <a:highlight>
                  <a:srgbClr val="FAFAFA"/>
                </a:highlight>
                <a:ea typeface="+mn-lt"/>
                <a:cs typeface="+mn-lt"/>
              </a:rPr>
              <a:t>DEVELOPING AS A REFLECTIVE EARLY YEARS PROFESSIONAL : a thematic approach.</a:t>
            </a:r>
            <a:r>
              <a:rPr lang="en-GB" sz="1200" dirty="0">
                <a:highlight>
                  <a:srgbClr val="FAFAFA"/>
                </a:highlight>
                <a:ea typeface="+mn-lt"/>
                <a:cs typeface="+mn-lt"/>
              </a:rPr>
              <a:t> Edited by J. Daly et al. [</a:t>
            </a:r>
            <a:r>
              <a:rPr lang="en-GB" sz="1200" dirty="0" err="1">
                <a:highlight>
                  <a:srgbClr val="FAFAFA"/>
                </a:highlight>
                <a:ea typeface="+mn-lt"/>
                <a:cs typeface="+mn-lt"/>
              </a:rPr>
              <a:t>S.l.</a:t>
            </a:r>
            <a:r>
              <a:rPr lang="en-GB" sz="1200" dirty="0">
                <a:highlight>
                  <a:srgbClr val="FAFAFA"/>
                </a:highlight>
                <a:ea typeface="+mn-lt"/>
                <a:cs typeface="+mn-lt"/>
              </a:rPr>
              <a:t>] : ROUTLEDGE, online resource. Available at: </a:t>
            </a:r>
            <a:r>
              <a:rPr lang="en-GB" sz="1200" dirty="0">
                <a:highlight>
                  <a:srgbClr val="FAFAFA"/>
                </a:highlight>
                <a:ea typeface="+mn-lt"/>
                <a:cs typeface="+mn-lt"/>
                <a:hlinkClick r:id="rId2"/>
              </a:rPr>
              <a:t>https://doi.org/10.4324/9781041054948.(Accessed</a:t>
            </a:r>
            <a:r>
              <a:rPr lang="en-GB" sz="1200" dirty="0">
                <a:highlight>
                  <a:srgbClr val="FAFAFA"/>
                </a:highlight>
                <a:ea typeface="+mn-lt"/>
                <a:cs typeface="+mn-lt"/>
              </a:rPr>
              <a:t> on 2 October 2026).</a:t>
            </a:r>
            <a:endParaRPr lang="en-GB" sz="1200" dirty="0">
              <a:ea typeface="+mn-lt"/>
              <a:cs typeface="+mn-lt"/>
            </a:endParaRPr>
          </a:p>
          <a:p>
            <a:r>
              <a:rPr lang="en-GB" sz="1200" dirty="0">
                <a:highlight>
                  <a:srgbClr val="FAFAFA"/>
                </a:highlight>
                <a:ea typeface="+mn-lt"/>
                <a:cs typeface="+mn-lt"/>
              </a:rPr>
              <a:t>Hallet, E. (2013) </a:t>
            </a:r>
            <a:r>
              <a:rPr lang="en-GB" sz="1200" i="1" dirty="0">
                <a:highlight>
                  <a:srgbClr val="FAFAFA"/>
                </a:highlight>
                <a:ea typeface="+mn-lt"/>
                <a:cs typeface="+mn-lt"/>
              </a:rPr>
              <a:t>The reflective early years practitioner </a:t>
            </a:r>
            <a:r>
              <a:rPr lang="en-GB" sz="1200" dirty="0">
                <a:highlight>
                  <a:srgbClr val="FAFAFA"/>
                </a:highlight>
                <a:ea typeface="+mn-lt"/>
                <a:cs typeface="+mn-lt"/>
              </a:rPr>
              <a:t>. Edited by Elaine Hallet author. Los Angeles : SAGE, p. 1 online resource (xii, 170 pages) :(Accessed on 2 October 2026).</a:t>
            </a:r>
            <a:endParaRPr lang="en-GB" sz="1200" dirty="0">
              <a:highlight>
                <a:srgbClr val="FAFAFA"/>
              </a:highlight>
            </a:endParaRPr>
          </a:p>
          <a:p>
            <a:r>
              <a:rPr lang="en-GB" sz="1200" dirty="0">
                <a:highlight>
                  <a:srgbClr val="FAFAFA"/>
                </a:highlight>
                <a:ea typeface="+mn-lt"/>
                <a:cs typeface="+mn-lt"/>
              </a:rPr>
              <a:t>Gasper, M. (2015) ‘Professional Practice and Early Childhood Today’, </a:t>
            </a:r>
            <a:r>
              <a:rPr lang="en-GB" sz="1200" i="1" dirty="0">
                <a:highlight>
                  <a:srgbClr val="FAFAFA"/>
                </a:highlight>
                <a:ea typeface="+mn-lt"/>
                <a:cs typeface="+mn-lt"/>
              </a:rPr>
              <a:t>A Critical Companion to Early Childhood</a:t>
            </a:r>
            <a:r>
              <a:rPr lang="en-GB" sz="1200" dirty="0">
                <a:highlight>
                  <a:srgbClr val="FAFAFA"/>
                </a:highlight>
                <a:ea typeface="+mn-lt"/>
                <a:cs typeface="+mn-lt"/>
              </a:rPr>
              <a:t>. 55 City Road London: SAGE Publications, Inc, pp. 254–268. Available at: </a:t>
            </a:r>
            <a:r>
              <a:rPr lang="en-GB" sz="1200" dirty="0">
                <a:highlight>
                  <a:srgbClr val="FAFAFA"/>
                </a:highlight>
                <a:ea typeface="+mn-lt"/>
                <a:cs typeface="+mn-lt"/>
                <a:hlinkClick r:id="rId3"/>
              </a:rPr>
              <a:t>https://doi.org/10.4135/9781473910188.n22</a:t>
            </a:r>
            <a:r>
              <a:rPr lang="en-GB" sz="1200" dirty="0">
                <a:highlight>
                  <a:srgbClr val="FAFAFA"/>
                </a:highlight>
                <a:ea typeface="+mn-lt"/>
                <a:cs typeface="+mn-lt"/>
              </a:rPr>
              <a:t>. (Accessed on 2 October 2026).</a:t>
            </a:r>
            <a:endParaRPr lang="en-GB" sz="1200" dirty="0">
              <a:highlight>
                <a:srgbClr val="FAFAFA"/>
              </a:highlight>
            </a:endParaRPr>
          </a:p>
          <a:p>
            <a:r>
              <a:rPr lang="en-GB" sz="1200" dirty="0">
                <a:highlight>
                  <a:srgbClr val="FAFAFA"/>
                </a:highlight>
                <a:latin typeface="Segoe UI"/>
                <a:cs typeface="Segoe UI"/>
              </a:rPr>
              <a:t>Bastin, H. (2023) </a:t>
            </a:r>
            <a:r>
              <a:rPr lang="en-GB" sz="1200" i="1" dirty="0">
                <a:highlight>
                  <a:srgbClr val="FAFAFA"/>
                </a:highlight>
                <a:latin typeface="Segoe UI"/>
                <a:cs typeface="Segoe UI"/>
              </a:rPr>
              <a:t>Reflective Practice for Early Years Apprentices and Students</a:t>
            </a:r>
            <a:r>
              <a:rPr lang="en-GB" sz="1200" dirty="0">
                <a:highlight>
                  <a:srgbClr val="FAFAFA"/>
                </a:highlight>
                <a:latin typeface="Segoe UI"/>
                <a:cs typeface="Segoe UI"/>
              </a:rPr>
              <a:t>. Twinkl. Available at: </a:t>
            </a:r>
            <a:r>
              <a:rPr lang="en-GB" sz="1200" dirty="0">
                <a:highlight>
                  <a:srgbClr val="FAFAFA"/>
                </a:highlight>
                <a:latin typeface="Segoe UI"/>
                <a:cs typeface="Segoe UI"/>
                <a:hlinkClick r:id="rId4"/>
              </a:rPr>
              <a:t>https://www.twinkl.com.br/blog/reflective-practice-for-early-years-apprentices-and-students-pviblogapprentice</a:t>
            </a:r>
            <a:r>
              <a:rPr lang="en-GB" sz="1200" dirty="0">
                <a:highlight>
                  <a:srgbClr val="FAFAFA"/>
                </a:highlight>
                <a:latin typeface="Segoe UI"/>
                <a:cs typeface="Segoe UI"/>
              </a:rPr>
              <a:t> (Accessed: 2 October 2026).</a:t>
            </a:r>
            <a:endParaRPr lang="en-GB" sz="1200" dirty="0">
              <a:highlight>
                <a:srgbClr val="FAFAFA"/>
              </a:highlight>
            </a:endParaRPr>
          </a:p>
          <a:p>
            <a:endParaRPr lang="en-GB" sz="1200" dirty="0">
              <a:highlight>
                <a:srgbClr val="FAFAFA"/>
              </a:highlight>
            </a:endParaRPr>
          </a:p>
          <a:p>
            <a:r>
              <a:rPr lang="en-GB" sz="1200" dirty="0" err="1">
                <a:highlight>
                  <a:srgbClr val="FAFAFA"/>
                </a:highlight>
                <a:latin typeface="Segoe UI"/>
                <a:cs typeface="Segoe UI"/>
              </a:rPr>
              <a:t>InspiredPencil</a:t>
            </a:r>
            <a:r>
              <a:rPr lang="en-GB" sz="1200" dirty="0">
                <a:highlight>
                  <a:srgbClr val="FAFAFA"/>
                </a:highlight>
                <a:latin typeface="Segoe UI"/>
                <a:cs typeface="Segoe UI"/>
              </a:rPr>
              <a:t> (2023) </a:t>
            </a:r>
            <a:r>
              <a:rPr lang="en-GB" sz="1200" i="1" dirty="0">
                <a:highlight>
                  <a:srgbClr val="FAFAFA"/>
                </a:highlight>
                <a:latin typeface="Segoe UI"/>
                <a:cs typeface="Segoe UI"/>
              </a:rPr>
              <a:t>Reflective Practice Clipart</a:t>
            </a:r>
            <a:r>
              <a:rPr lang="en-GB" sz="1200" dirty="0">
                <a:highlight>
                  <a:srgbClr val="FAFAFA"/>
                </a:highlight>
                <a:latin typeface="Segoe UI"/>
                <a:cs typeface="Segoe UI"/>
              </a:rPr>
              <a:t>. Available at: </a:t>
            </a:r>
            <a:r>
              <a:rPr lang="en-GB" sz="1200" dirty="0">
                <a:highlight>
                  <a:srgbClr val="FAFAFA"/>
                </a:highlight>
                <a:latin typeface="Segoe UI"/>
                <a:cs typeface="Segoe UI"/>
                <a:hlinkClick r:id="rId5"/>
              </a:rPr>
              <a:t>https://ar.inspiredpencil.com/pictures-2023/reflective-practice-clipart</a:t>
            </a:r>
            <a:r>
              <a:rPr lang="en-GB" sz="1200" dirty="0">
                <a:highlight>
                  <a:srgbClr val="FAFAFA"/>
                </a:highlight>
                <a:latin typeface="Segoe UI"/>
                <a:cs typeface="Segoe UI"/>
              </a:rPr>
              <a:t> (Accessed: 2 October 2026).</a:t>
            </a:r>
            <a:endParaRPr lang="en-GB" sz="1200" dirty="0">
              <a:highlight>
                <a:srgbClr val="FAFAFA"/>
              </a:highlight>
            </a:endParaRPr>
          </a:p>
          <a:p>
            <a:endParaRPr lang="en-GB" sz="1200" dirty="0">
              <a:highlight>
                <a:srgbClr val="FAFAFA"/>
              </a:highlight>
            </a:endParaRPr>
          </a:p>
          <a:p>
            <a:r>
              <a:rPr lang="en-GB" sz="1200" dirty="0">
                <a:highlight>
                  <a:srgbClr val="FAFAFA"/>
                </a:highlight>
                <a:latin typeface="Segoe UI"/>
                <a:cs typeface="Segoe UI"/>
              </a:rPr>
              <a:t>Toole, L. (2023) </a:t>
            </a:r>
            <a:r>
              <a:rPr lang="en-GB" sz="1200" i="1" dirty="0">
                <a:highlight>
                  <a:srgbClr val="FAFAFA"/>
                </a:highlight>
                <a:latin typeface="Segoe UI"/>
                <a:cs typeface="Segoe UI"/>
              </a:rPr>
              <a:t>The Importance of Reflective Practice in Early Years</a:t>
            </a:r>
            <a:r>
              <a:rPr lang="en-GB" sz="1200" dirty="0">
                <a:highlight>
                  <a:srgbClr val="FAFAFA"/>
                </a:highlight>
                <a:latin typeface="Segoe UI"/>
                <a:cs typeface="Segoe UI"/>
              </a:rPr>
              <a:t>. Showcase Training Ltd. Available at: </a:t>
            </a:r>
            <a:r>
              <a:rPr lang="en-GB" sz="1200" dirty="0">
                <a:highlight>
                  <a:srgbClr val="FAFAFA"/>
                </a:highlight>
                <a:latin typeface="Segoe UI"/>
                <a:cs typeface="Segoe UI"/>
                <a:hlinkClick r:id="rId6"/>
              </a:rPr>
              <a:t>https://showcasetraining.co.uk/2023/12/06/the-importance-of-reflective-practice-in-early-years/</a:t>
            </a:r>
            <a:r>
              <a:rPr lang="en-GB" sz="1200" dirty="0">
                <a:highlight>
                  <a:srgbClr val="FAFAFA"/>
                </a:highlight>
                <a:latin typeface="Segoe UI"/>
                <a:cs typeface="Segoe UI"/>
              </a:rPr>
              <a:t> (Accessed: 2 October 2026).</a:t>
            </a:r>
            <a:endParaRPr lang="en-GB" sz="1200" dirty="0">
              <a:highlight>
                <a:srgbClr val="FAFAFA"/>
              </a:highlight>
            </a:endParaRPr>
          </a:p>
          <a:p>
            <a:r>
              <a:rPr lang="en-GB" sz="1100" dirty="0">
                <a:highlight>
                  <a:srgbClr val="FAFAFA"/>
                </a:highlight>
                <a:ea typeface="+mn-lt"/>
                <a:cs typeface="+mn-lt"/>
              </a:rPr>
              <a:t>Carol Hayes (Lecturer in early childhood studies) editor (ed.) (2023) </a:t>
            </a:r>
            <a:r>
              <a:rPr lang="en-GB" sz="1100" i="1" dirty="0">
                <a:highlight>
                  <a:srgbClr val="FAFAFA"/>
                </a:highlight>
                <a:ea typeface="+mn-lt"/>
                <a:cs typeface="+mn-lt"/>
              </a:rPr>
              <a:t>The early years handbook for students and practitioners : an essential guide for the foundation degree and levels 4 and 5 </a:t>
            </a:r>
            <a:r>
              <a:rPr lang="en-GB" sz="1100" dirty="0">
                <a:highlight>
                  <a:srgbClr val="FAFAFA"/>
                </a:highlight>
                <a:ea typeface="+mn-lt"/>
                <a:cs typeface="+mn-lt"/>
              </a:rPr>
              <a:t>. 2nd edition. London ; New York :; London ; New York : Routledge(Accessed on 2 October  2026).</a:t>
            </a:r>
            <a:endParaRPr lang="en-GB" sz="1200" dirty="0">
              <a:highlight>
                <a:srgbClr val="FAFAFA"/>
              </a:highlight>
              <a:ea typeface="+mn-lt"/>
              <a:cs typeface="+mn-lt"/>
            </a:endParaRPr>
          </a:p>
          <a:p>
            <a:endParaRPr lang="en-GB" sz="1100" dirty="0">
              <a:highlight>
                <a:srgbClr val="FAFAFA"/>
              </a:highlight>
            </a:endParaRPr>
          </a:p>
          <a:p>
            <a:r>
              <a:rPr lang="en-GB" sz="1100" dirty="0">
                <a:highlight>
                  <a:srgbClr val="FAFAFA"/>
                </a:highlight>
              </a:rPr>
              <a:t>Word count -942</a:t>
            </a:r>
          </a:p>
          <a:p>
            <a:endParaRPr lang="en-GB" sz="1100" dirty="0">
              <a:highlight>
                <a:srgbClr val="FAFAFA"/>
              </a:highlight>
            </a:endParaRPr>
          </a:p>
        </p:txBody>
      </p:sp>
    </p:spTree>
    <p:extLst>
      <p:ext uri="{BB962C8B-B14F-4D97-AF65-F5344CB8AC3E}">
        <p14:creationId xmlns:p14="http://schemas.microsoft.com/office/powerpoint/2010/main" val="106387298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1444</Words>
  <Application>Microsoft Office PowerPoint</Application>
  <PresentationFormat>Widescreen</PresentationFormat>
  <Paragraphs>32</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Segoe UI</vt:lpstr>
      <vt:lpstr>Office Theme</vt:lpstr>
      <vt:lpstr>PowerPoint Presentation</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Abbie Mayers</dc:creator>
  <cp:lastModifiedBy>Abbie Mayers</cp:lastModifiedBy>
  <cp:revision>123</cp:revision>
  <dcterms:created xsi:type="dcterms:W3CDTF">2026-10-02T15:02:31Z</dcterms:created>
  <dcterms:modified xsi:type="dcterms:W3CDTF">2026-10-06T16:39:12Z</dcterms:modified>
</cp:coreProperties>
</file>