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6" r:id="rId10"/>
    <p:sldId id="267" r:id="rId11"/>
    <p:sldId id="268" r:id="rId12"/>
    <p:sldId id="269" r:id="rId13"/>
    <p:sldId id="270" r:id="rId14"/>
    <p:sldId id="271" r:id="rId15"/>
    <p:sldId id="272" r:id="rId16"/>
    <p:sldId id="264"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4903" autoAdjust="0"/>
  </p:normalViewPr>
  <p:slideViewPr>
    <p:cSldViewPr snapToGrid="0">
      <p:cViewPr varScale="1">
        <p:scale>
          <a:sx n="52" d="100"/>
          <a:sy n="52" d="100"/>
        </p:scale>
        <p:origin x="14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8C07E9-3B8C-4257-9D16-CD7A43310C07}" type="datetimeFigureOut">
              <a:rPr lang="en-GB" smtClean="0"/>
              <a:t>20/10/2023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2F8959-E0AB-4450-B301-FCE2F23A32BC}"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construction of a positive guest experience and the guarantee of guest contentment are both significantly impacted by the aspects that have been discussed thus far. Let's have a conversation about the part that people play and the impact they have within the context of the Waldorf Astoria Hotel and its surroundings.</a:t>
            </a:r>
          </a:p>
        </p:txBody>
      </p:sp>
      <p:sp>
        <p:nvSpPr>
          <p:cNvPr id="4" name="Slide Number Placeholder 3"/>
          <p:cNvSpPr>
            <a:spLocks noGrp="1"/>
          </p:cNvSpPr>
          <p:nvPr>
            <p:ph type="sldNum" sz="quarter" idx="5"/>
          </p:nvPr>
        </p:nvSpPr>
        <p:spPr/>
        <p:txBody>
          <a:bodyPr/>
          <a:lstStyle/>
          <a:p>
            <a:fld id="{162F8959-E0AB-4450-B301-FCE2F23A32BC}"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goal is accomplished through a variety of measures, including a warm greeting upon arrival, personalised greetings, and expedited check-in procedures. The first impression that is formed through this interaction has an impact on the overall experience that the guest has throughout their whole stay.</a:t>
            </a:r>
          </a:p>
        </p:txBody>
      </p:sp>
      <p:sp>
        <p:nvSpPr>
          <p:cNvPr id="4" name="Slide Number Placeholder 3"/>
          <p:cNvSpPr>
            <a:spLocks noGrp="1"/>
          </p:cNvSpPr>
          <p:nvPr>
            <p:ph type="sldNum" sz="quarter" idx="5"/>
          </p:nvPr>
        </p:nvSpPr>
        <p:spPr/>
        <p:txBody>
          <a:bodyPr/>
          <a:lstStyle/>
          <a:p>
            <a:fld id="{162F8959-E0AB-4450-B301-FCE2F23A32BC}"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will be accomplished through a combination of these factors. Establishments that put into practise this method have a better chance of increasing the overall level of happiness of their guests, as well as the likelihood of drawing repeat business and earning positive comments from those clients.</a:t>
            </a:r>
          </a:p>
        </p:txBody>
      </p:sp>
      <p:sp>
        <p:nvSpPr>
          <p:cNvPr id="4" name="Slide Number Placeholder 3"/>
          <p:cNvSpPr>
            <a:spLocks noGrp="1"/>
          </p:cNvSpPr>
          <p:nvPr>
            <p:ph type="sldNum" sz="quarter" idx="5"/>
          </p:nvPr>
        </p:nvSpPr>
        <p:spPr/>
        <p:txBody>
          <a:bodyPr/>
          <a:lstStyle/>
          <a:p>
            <a:fld id="{162F8959-E0AB-4450-B301-FCE2F23A32BC}"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Waldorf Astoria Hotel is well known for its enduring reputation in the fields of grandeur, refinement, and unparalleled hospitality. This reputation has earned it widespread recognition. They are able to uphold their reputation and appeal to discerning individuals who place a priority on high-quality hospitality because they consistently give great guest services.</a:t>
            </a:r>
          </a:p>
        </p:txBody>
      </p:sp>
      <p:sp>
        <p:nvSpPr>
          <p:cNvPr id="4" name="Slide Number Placeholder 3"/>
          <p:cNvSpPr>
            <a:spLocks noGrp="1"/>
          </p:cNvSpPr>
          <p:nvPr>
            <p:ph type="sldNum" sz="quarter" idx="5"/>
          </p:nvPr>
        </p:nvSpPr>
        <p:spPr/>
        <p:txBody>
          <a:bodyPr/>
          <a:lstStyle/>
          <a:p>
            <a:fld id="{162F8959-E0AB-4450-B301-FCE2F23A32BC}"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Waldorf Astoria Hotel distinguishes itself from other hotels in its industry by devoting itself to providing its clientele with extraordinary service and activities that will leave a lasting impression on them. The acquisition of this competitive advantage has the potential to result in a subsequent increase in customer loyalty as well as market share if certain conditions are met.</a:t>
            </a:r>
          </a:p>
        </p:txBody>
      </p:sp>
      <p:sp>
        <p:nvSpPr>
          <p:cNvPr id="4" name="Slide Number Placeholder 3"/>
          <p:cNvSpPr>
            <a:spLocks noGrp="1"/>
          </p:cNvSpPr>
          <p:nvPr>
            <p:ph type="sldNum" sz="quarter" idx="5"/>
          </p:nvPr>
        </p:nvSpPr>
        <p:spPr/>
        <p:txBody>
          <a:bodyPr/>
          <a:lstStyle/>
          <a:p>
            <a:fld id="{162F8959-E0AB-4450-B301-FCE2F23A32BC}"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providing exceptional services to customers can result in positive word-of-mouth recommendations, which in turn have the ability to bring in new customers, which in turn can contribute to an increase in income.</a:t>
            </a:r>
          </a:p>
        </p:txBody>
      </p:sp>
      <p:sp>
        <p:nvSpPr>
          <p:cNvPr id="4" name="Slide Number Placeholder 3"/>
          <p:cNvSpPr>
            <a:spLocks noGrp="1"/>
          </p:cNvSpPr>
          <p:nvPr>
            <p:ph type="sldNum" sz="quarter" idx="5"/>
          </p:nvPr>
        </p:nvSpPr>
        <p:spPr/>
        <p:txBody>
          <a:bodyPr/>
          <a:lstStyle/>
          <a:p>
            <a:fld id="{162F8959-E0AB-4450-B301-FCE2F23A32BC}"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hotel has the potential to improve employee retention rates and boost employee morale, which will ultimately lead to a sustained level of service excellence if they place a high importance on the well-being and professional development of their employees and foster an environment that prioritises exceptional customer service.</a:t>
            </a:r>
          </a:p>
        </p:txBody>
      </p:sp>
      <p:sp>
        <p:nvSpPr>
          <p:cNvPr id="4" name="Slide Number Placeholder 3"/>
          <p:cNvSpPr>
            <a:spLocks noGrp="1"/>
          </p:cNvSpPr>
          <p:nvPr>
            <p:ph type="sldNum" sz="quarter" idx="5"/>
          </p:nvPr>
        </p:nvSpPr>
        <p:spPr/>
        <p:txBody>
          <a:bodyPr/>
          <a:lstStyle/>
          <a:p>
            <a:fld id="{162F8959-E0AB-4450-B301-FCE2F23A32BC}"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hotel demonstrates its dedication to continuous improvement and the provision of an amazing guest experience by actively engaging in the process of listening to guest input and swiftly addressing any identified areas of improvement. This demonstrates the hotel's commitment to continual enhancement and the provision of an exceptional guest experience.</a:t>
            </a:r>
          </a:p>
        </p:txBody>
      </p:sp>
      <p:sp>
        <p:nvSpPr>
          <p:cNvPr id="4" name="Slide Number Placeholder 3"/>
          <p:cNvSpPr>
            <a:spLocks noGrp="1"/>
          </p:cNvSpPr>
          <p:nvPr>
            <p:ph type="sldNum" sz="quarter" idx="5"/>
          </p:nvPr>
        </p:nvSpPr>
        <p:spPr/>
        <p:txBody>
          <a:bodyPr/>
          <a:lstStyle/>
          <a:p>
            <a:fld id="{162F8959-E0AB-4450-B301-FCE2F23A32BC}"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hotel makes every effort to deliver service that is both meticulous and individualised in order to cater to the unique preferences and expectations of each individual guest. This refers to the process of recollecting guests' preferences about the facilities of their accommodations, the foods they prefer to consume, or other unique requests, and ensuring that each visitor is treated with respect and given the impression that they are being well taken care of during the whole of their stay.</a:t>
            </a:r>
          </a:p>
        </p:txBody>
      </p:sp>
      <p:sp>
        <p:nvSpPr>
          <p:cNvPr id="4" name="Slide Number Placeholder 3"/>
          <p:cNvSpPr>
            <a:spLocks noGrp="1"/>
          </p:cNvSpPr>
          <p:nvPr>
            <p:ph type="sldNum" sz="quarter" idx="5"/>
          </p:nvPr>
        </p:nvSpPr>
        <p:spPr/>
        <p:txBody>
          <a:bodyPr/>
          <a:lstStyle/>
          <a:p>
            <a:fld id="{162F8959-E0AB-4450-B301-FCE2F23A32BC}"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element of the stay of a guest is given careful consideration, from the exquisitely built rooms to the meticulous attention paid to housekeeping and maintenance duties. The hotel ensures that each and every minute detail, such as the arrangement of the amenities, the quality of the beddings, and the cleanliness of the premises, is held to the highest possible standard of superiority.</a:t>
            </a:r>
          </a:p>
        </p:txBody>
      </p:sp>
      <p:sp>
        <p:nvSpPr>
          <p:cNvPr id="4" name="Slide Number Placeholder 3"/>
          <p:cNvSpPr>
            <a:spLocks noGrp="1"/>
          </p:cNvSpPr>
          <p:nvPr>
            <p:ph type="sldNum" sz="quarter" idx="5"/>
          </p:nvPr>
        </p:nvSpPr>
        <p:spPr/>
        <p:txBody>
          <a:bodyPr/>
          <a:lstStyle/>
          <a:p>
            <a:fld id="{162F8959-E0AB-4450-B301-FCE2F23A32BC}" type="slidenum">
              <a:rPr lang="en-GB" smtClean="0"/>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helps to ensure that any concerns or issues brought up by guests are resolved in a prompt and competent manner. This can be accomplished by demonstrating professionalism, empathy, and an unwavering determination to locating and putting into action solutions that are tailored to the requirements and preferences of the guests. The hotel is committed to ensuring that its guests have a pleasant experience, and the use of this proactive method serves to avert any unfavourable interactions while also demonstrating that dedication.</a:t>
            </a:r>
          </a:p>
        </p:txBody>
      </p:sp>
      <p:sp>
        <p:nvSpPr>
          <p:cNvPr id="4" name="Slide Number Placeholder 3"/>
          <p:cNvSpPr>
            <a:spLocks noGrp="1"/>
          </p:cNvSpPr>
          <p:nvPr>
            <p:ph type="sldNum" sz="quarter" idx="5"/>
          </p:nvPr>
        </p:nvSpPr>
        <p:spPr/>
        <p:txBody>
          <a:bodyPr/>
          <a:lstStyle/>
          <a:p>
            <a:fld id="{162F8959-E0AB-4450-B301-FCE2F23A32BC}" type="slidenum">
              <a:rPr lang="en-GB" smtClean="0"/>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hotel is able to take a proactive approach in the provision of individualised amenities, services, or recommendations because of its practise of attentive listening, meticulous monitoring of guest preferences, and utilisation of visitor history data. The aforementioned level of concentration makes it easier to exceed the expectations of guests and to provide an experience that is authentically unique.</a:t>
            </a:r>
          </a:p>
        </p:txBody>
      </p:sp>
      <p:sp>
        <p:nvSpPr>
          <p:cNvPr id="4" name="Slide Number Placeholder 3"/>
          <p:cNvSpPr>
            <a:spLocks noGrp="1"/>
          </p:cNvSpPr>
          <p:nvPr>
            <p:ph type="sldNum" sz="quarter" idx="5"/>
          </p:nvPr>
        </p:nvSpPr>
        <p:spPr/>
        <p:txBody>
          <a:bodyPr/>
          <a:lstStyle/>
          <a:p>
            <a:fld id="{162F8959-E0AB-4450-B301-FCE2F23A32BC}" type="slidenum">
              <a:rPr lang="en-GB" smtClean="0"/>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includes all aspects of the reservation process, as well as pre-arrival communication, on-site experiences, and post-stay follow-up. It is possible for the hotel to develop its clientele's trust and encourage their continued patronage if the level of service that they receive is exceptional and constant throughout their stay.</a:t>
            </a:r>
          </a:p>
        </p:txBody>
      </p:sp>
      <p:sp>
        <p:nvSpPr>
          <p:cNvPr id="4" name="Slide Number Placeholder 3"/>
          <p:cNvSpPr>
            <a:spLocks noGrp="1"/>
          </p:cNvSpPr>
          <p:nvPr>
            <p:ph type="sldNum" sz="quarter" idx="5"/>
          </p:nvPr>
        </p:nvSpPr>
        <p:spPr/>
        <p:txBody>
          <a:bodyPr/>
          <a:lstStyle/>
          <a:p>
            <a:fld id="{162F8959-E0AB-4450-B301-FCE2F23A32BC}" type="slidenum">
              <a:rPr lang="en-GB" smtClean="0"/>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Employees are better able to keep up with current industry trends, improve their abilities, and maintain the hotel's service standards when they participate in ongoing training and development programmes.</a:t>
            </a:r>
          </a:p>
        </p:txBody>
      </p:sp>
      <p:sp>
        <p:nvSpPr>
          <p:cNvPr id="4" name="Slide Number Placeholder 3"/>
          <p:cNvSpPr>
            <a:spLocks noGrp="1"/>
          </p:cNvSpPr>
          <p:nvPr>
            <p:ph type="sldNum" sz="quarter" idx="5"/>
          </p:nvPr>
        </p:nvSpPr>
        <p:spPr/>
        <p:txBody>
          <a:bodyPr/>
          <a:lstStyle/>
          <a:p>
            <a:fld id="{162F8959-E0AB-4450-B301-FCE2F23A32BC}" type="slidenum">
              <a:rPr lang="en-GB" smtClean="0"/>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hotel is committed to providing its guests with unforgettable experiences and is working to establish itself as a leading hospitality destination on a global scale. These characteristics play a significant part in achieving these goals. The Waldorf Astoria Hotel traces its success to the critical role that was played by exceptional service, hospitality, and guest services. By devoting attention to these areas, the hotel has the opportunity to create a positive experience for guests, build a solid reputation, differentiate itself from other businesses in its industry, make money, and cultivate employees who are motivated and devoted to their work.</a:t>
            </a:r>
          </a:p>
        </p:txBody>
      </p:sp>
      <p:sp>
        <p:nvSpPr>
          <p:cNvPr id="4" name="Slide Number Placeholder 3"/>
          <p:cNvSpPr>
            <a:spLocks noGrp="1"/>
          </p:cNvSpPr>
          <p:nvPr>
            <p:ph type="sldNum" sz="quarter" idx="5"/>
          </p:nvPr>
        </p:nvSpPr>
        <p:spPr/>
        <p:txBody>
          <a:bodyPr/>
          <a:lstStyle/>
          <a:p>
            <a:fld id="{162F8959-E0AB-4450-B301-FCE2F23A32BC}" type="slidenum">
              <a:rPr lang="en-GB" smtClean="0"/>
              <a:t>16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Les Roches. (2022). Hospitality vs customer service: what is the difference? [online] Available at: https://lesroches.edu/blog/hospitality-vs-customer-service-what-is-the-difference/#:~:text=There%20is%20a%20big%20difference.</a:t>
            </a:r>
          </a:p>
          <a:p>
            <a:endParaRPr lang="en-GB" dirty="0"/>
          </a:p>
          <a:p>
            <a:r>
              <a:rPr lang="en-GB" dirty="0"/>
              <a:t>The Towers - Waldorf Astoria Residences, New York. (n.d.). History. [online] Available at: https://www.waldorftowers.nyc/en/history.</a:t>
            </a:r>
          </a:p>
        </p:txBody>
      </p:sp>
      <p:sp>
        <p:nvSpPr>
          <p:cNvPr id="4" name="Slide Number Placeholder 3"/>
          <p:cNvSpPr>
            <a:spLocks noGrp="1"/>
          </p:cNvSpPr>
          <p:nvPr>
            <p:ph type="sldNum" sz="quarter" idx="5"/>
          </p:nvPr>
        </p:nvSpPr>
        <p:spPr/>
        <p:txBody>
          <a:bodyPr/>
          <a:lstStyle/>
          <a:p>
            <a:fld id="{162F8959-E0AB-4450-B301-FCE2F23A32BC}" type="slidenum">
              <a:rPr lang="en-GB" smtClean="0"/>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96E9D45-9B8F-43B3-9B2C-7A5078C3364E}"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A31D19-55A9-4F5A-BC2D-D8F842C74C05}"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6E9D45-9B8F-43B3-9B2C-7A5078C3364E}"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A31D19-55A9-4F5A-BC2D-D8F842C74C0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6E9D45-9B8F-43B3-9B2C-7A5078C3364E}"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A31D19-55A9-4F5A-BC2D-D8F842C74C05}"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96E9D45-9B8F-43B3-9B2C-7A5078C3364E}" type="datetimeFigureOut">
              <a:rPr lang="en-GB" smtClean="0"/>
              <a:t>20/10/2023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A31D19-55A9-4F5A-BC2D-D8F842C74C05}"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96E9D45-9B8F-43B3-9B2C-7A5078C3364E}" type="datetimeFigureOut">
              <a:rPr lang="en-GB" smtClean="0"/>
              <a:t>20/10/2023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A31D19-55A9-4F5A-BC2D-D8F842C74C05}"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96E9D45-9B8F-43B3-9B2C-7A5078C3364E}" type="datetimeFigureOut">
              <a:rPr lang="en-GB" smtClean="0"/>
              <a:t>20/10/2023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A31D19-55A9-4F5A-BC2D-D8F842C74C0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6E9D45-9B8F-43B3-9B2C-7A5078C3364E}" type="datetimeFigureOut">
              <a:rPr lang="en-GB" smtClean="0"/>
              <a:t>20/10/2023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A31D19-55A9-4F5A-BC2D-D8F842C74C0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96E9D45-9B8F-43B3-9B2C-7A5078C3364E}" type="datetimeFigureOut">
              <a:rPr lang="en-GB" smtClean="0"/>
              <a:t>20/10/2023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A31D19-55A9-4F5A-BC2D-D8F842C74C05}"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96E9D45-9B8F-43B3-9B2C-7A5078C3364E}" type="datetimeFigureOut">
              <a:rPr lang="en-GB" smtClean="0"/>
              <a:t>20/10/2023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A31D19-55A9-4F5A-BC2D-D8F842C74C0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6E9D45-9B8F-43B3-9B2C-7A5078C3364E}"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A31D19-55A9-4F5A-BC2D-D8F842C74C0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6E9D45-9B8F-43B3-9B2C-7A5078C3364E}"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A31D19-55A9-4F5A-BC2D-D8F842C74C0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6E9D45-9B8F-43B3-9B2C-7A5078C3364E}" type="datetimeFigureOut">
              <a:rPr lang="en-GB" smtClean="0"/>
              <a:t>20/10/2023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A31D19-55A9-4F5A-BC2D-D8F842C74C05}"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webp"/><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hotello.com/en/customer-service-hotel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ipl.org/essay/The-Importance-Of-Quality-Service-In-The-P33F2W74ACF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2900" y="291148"/>
            <a:ext cx="9144000" cy="2387600"/>
          </a:xfrm>
        </p:spPr>
        <p:txBody>
          <a:bodyPr/>
          <a:lstStyle/>
          <a:p>
            <a:r>
              <a:rPr lang="en-GB" dirty="0"/>
              <a:t> </a:t>
            </a:r>
            <a:br>
              <a:rPr lang="en-GB" dirty="0"/>
            </a:br>
            <a:r>
              <a:rPr lang="en-GB" dirty="0"/>
              <a:t>Hospitality &amp; Guest Services</a:t>
            </a:r>
          </a:p>
        </p:txBody>
      </p:sp>
      <p:sp>
        <p:nvSpPr>
          <p:cNvPr id="3" name="Subtitle 2"/>
          <p:cNvSpPr>
            <a:spLocks noGrp="1"/>
          </p:cNvSpPr>
          <p:nvPr>
            <p:ph type="subTitle" idx="1"/>
          </p:nvPr>
        </p:nvSpPr>
        <p:spPr>
          <a:xfrm>
            <a:off x="3691255" y="3043238"/>
            <a:ext cx="9144000" cy="1655762"/>
          </a:xfrm>
        </p:spPr>
        <p:txBody>
          <a:bodyPr/>
          <a:lstStyle/>
          <a:p>
            <a:r>
              <a:rPr lang="en-GB" dirty="0"/>
              <a:t>Student name : Irene nakimera </a:t>
            </a:r>
          </a:p>
          <a:p>
            <a:r>
              <a:rPr lang="en-GB" dirty="0"/>
              <a:t>Student id : 2244610</a:t>
            </a:r>
          </a:p>
          <a:p>
            <a:r>
              <a:rPr lang="en-GB" dirty="0"/>
              <a:t>Module code : BMIH4003</a:t>
            </a:r>
          </a:p>
          <a:p>
            <a:endParaRPr lang="en-GB" dirty="0"/>
          </a:p>
        </p:txBody>
      </p:sp>
      <p:pic>
        <p:nvPicPr>
          <p:cNvPr id="4" name="Picture 3"/>
          <p:cNvPicPr>
            <a:picLocks noChangeAspect="1"/>
          </p:cNvPicPr>
          <p:nvPr/>
        </p:nvPicPr>
        <p:blipFill>
          <a:blip r:embed="rId2"/>
          <a:stretch>
            <a:fillRect/>
          </a:stretch>
        </p:blipFill>
        <p:spPr>
          <a:xfrm>
            <a:off x="678180" y="3043555"/>
            <a:ext cx="4420235" cy="294703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t>
            </a:r>
          </a:p>
        </p:txBody>
      </p:sp>
      <p:sp>
        <p:nvSpPr>
          <p:cNvPr id="3" name="Content Placeholder 2"/>
          <p:cNvSpPr>
            <a:spLocks noGrp="1"/>
          </p:cNvSpPr>
          <p:nvPr>
            <p:ph idx="1"/>
          </p:nvPr>
        </p:nvSpPr>
        <p:spPr>
          <a:xfrm>
            <a:off x="838200" y="1825625"/>
            <a:ext cx="4610100" cy="4351338"/>
          </a:xfrm>
        </p:spPr>
        <p:txBody>
          <a:bodyPr/>
          <a:lstStyle/>
          <a:p>
            <a:r>
              <a:rPr lang="en-GB" dirty="0"/>
              <a:t>The provision of high-quality service, unflinching hospitality, and remarkable guest services is of the utmost importance in the field of hospitality, which is a sector that encompasses a wide range of industries. </a:t>
            </a:r>
          </a:p>
        </p:txBody>
      </p:sp>
      <p:pic>
        <p:nvPicPr>
          <p:cNvPr id="5" name="Picture 4" descr="A large hotel with many windows&#10;&#10;Description automatically generated"/>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45425" y="1331843"/>
            <a:ext cx="5708375" cy="473102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impressions </a:t>
            </a:r>
          </a:p>
        </p:txBody>
      </p:sp>
      <p:sp>
        <p:nvSpPr>
          <p:cNvPr id="3" name="Content Placeholder 2"/>
          <p:cNvSpPr>
            <a:spLocks noGrp="1"/>
          </p:cNvSpPr>
          <p:nvPr>
            <p:ph idx="1"/>
          </p:nvPr>
        </p:nvSpPr>
        <p:spPr>
          <a:xfrm>
            <a:off x="838200" y="1868557"/>
            <a:ext cx="5829300" cy="4308406"/>
          </a:xfrm>
        </p:spPr>
        <p:txBody>
          <a:bodyPr/>
          <a:lstStyle/>
          <a:p>
            <a:r>
              <a:rPr lang="en-GB" dirty="0"/>
              <a:t>It is necessary to provide guests with high-quality service and a welcoming environment in order to generate a pleasant initial perception among those guests. The Waldorf Astoria Hotel makes it a priority to provide exceptional service from the moment a guest steps foot in the establishment. </a:t>
            </a:r>
          </a:p>
        </p:txBody>
      </p:sp>
      <p:pic>
        <p:nvPicPr>
          <p:cNvPr id="7" name="Picture 6" descr="A large chandelier in a large room&#10;&#10;Description automatically generated"/>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4017" y="1053548"/>
            <a:ext cx="5002696" cy="469479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Guest satisfaction </a:t>
            </a:r>
          </a:p>
        </p:txBody>
      </p:sp>
      <p:sp>
        <p:nvSpPr>
          <p:cNvPr id="3" name="Content Placeholder 2"/>
          <p:cNvSpPr>
            <a:spLocks noGrp="1"/>
          </p:cNvSpPr>
          <p:nvPr>
            <p:ph idx="1"/>
          </p:nvPr>
        </p:nvSpPr>
        <p:spPr>
          <a:xfrm>
            <a:off x="628650" y="1901825"/>
            <a:ext cx="6648450" cy="4351338"/>
          </a:xfrm>
        </p:spPr>
        <p:txBody>
          <a:bodyPr/>
          <a:lstStyle/>
          <a:p>
            <a:r>
              <a:rPr lang="en-GB" dirty="0"/>
              <a:t>The success of an establishment can be measured in large part by how satisfied its guests are with the level of service and hospitality it provides. The Waldorf Astoria Hotel's principal purpose is to exceed the expectations of its guests by providing personalised and individualised service, meticulous attention to even the smallest particulars, and the ability to anticipate and realise the different needs of its clientele. </a:t>
            </a:r>
          </a:p>
        </p:txBody>
      </p:sp>
      <p:pic>
        <p:nvPicPr>
          <p:cNvPr id="1026" name="Picture 2" descr="GUEST SATISFACTION | EduGrade Onl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3617" y="1901825"/>
            <a:ext cx="3780183" cy="367747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Reputation and branding </a:t>
            </a:r>
          </a:p>
        </p:txBody>
      </p:sp>
      <p:sp>
        <p:nvSpPr>
          <p:cNvPr id="3" name="Content Placeholder 2"/>
          <p:cNvSpPr>
            <a:spLocks noGrp="1"/>
          </p:cNvSpPr>
          <p:nvPr>
            <p:ph idx="1"/>
          </p:nvPr>
        </p:nvSpPr>
        <p:spPr>
          <a:xfrm>
            <a:off x="838200" y="1825625"/>
            <a:ext cx="5257800" cy="4351338"/>
          </a:xfrm>
        </p:spPr>
        <p:txBody>
          <a:bodyPr/>
          <a:lstStyle/>
          <a:p>
            <a:r>
              <a:rPr lang="en-GB" dirty="0"/>
              <a:t>The provision of service and hospitality of an exceptional quality, as well as a high standard, makes it easier for a hotel to build a solid reputation and establish a strong brand name for itself. </a:t>
            </a:r>
          </a:p>
        </p:txBody>
      </p:sp>
      <p:pic>
        <p:nvPicPr>
          <p:cNvPr id="4" name="Picture 3"/>
          <p:cNvPicPr>
            <a:picLocks noChangeAspect="1"/>
          </p:cNvPicPr>
          <p:nvPr/>
        </p:nvPicPr>
        <p:blipFill>
          <a:blip r:embed="rId3"/>
          <a:stretch>
            <a:fillRect/>
          </a:stretch>
        </p:blipFill>
        <p:spPr>
          <a:xfrm>
            <a:off x="6743065" y="1825625"/>
            <a:ext cx="4762500" cy="322897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Differentiations and competitive advantage </a:t>
            </a:r>
          </a:p>
        </p:txBody>
      </p:sp>
      <p:sp>
        <p:nvSpPr>
          <p:cNvPr id="3" name="Content Placeholder 2"/>
          <p:cNvSpPr>
            <a:spLocks noGrp="1"/>
          </p:cNvSpPr>
          <p:nvPr>
            <p:ph idx="1"/>
          </p:nvPr>
        </p:nvSpPr>
        <p:spPr>
          <a:xfrm>
            <a:off x="838200" y="1825625"/>
            <a:ext cx="5657850" cy="4351338"/>
          </a:xfrm>
        </p:spPr>
        <p:txBody>
          <a:bodyPr/>
          <a:lstStyle/>
          <a:p>
            <a:r>
              <a:rPr lang="en-GB" dirty="0"/>
              <a:t>Differentiation and Competitive Advantage: In an industry where there is a great deal of competition among businesses, one of the most important factors in differentiating one company from its competitors is the provision of high-quality service and remarkable hospitality. </a:t>
            </a:r>
          </a:p>
        </p:txBody>
      </p:sp>
      <p:pic>
        <p:nvPicPr>
          <p:cNvPr id="100" name="Picture 99"/>
          <p:cNvPicPr/>
          <p:nvPr/>
        </p:nvPicPr>
        <p:blipFill>
          <a:blip r:embed="rId3"/>
          <a:stretch>
            <a:fillRect/>
          </a:stretch>
        </p:blipFill>
        <p:spPr>
          <a:xfrm>
            <a:off x="6647180" y="2035810"/>
            <a:ext cx="4706620" cy="3619500"/>
          </a:xfrm>
          <a:prstGeom prst="rect">
            <a:avLst/>
          </a:prstGeom>
          <a:noFill/>
          <a:ln w="9525">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Revenue generation </a:t>
            </a:r>
          </a:p>
        </p:txBody>
      </p:sp>
      <p:sp>
        <p:nvSpPr>
          <p:cNvPr id="3" name="Content Placeholder 2"/>
          <p:cNvSpPr>
            <a:spLocks noGrp="1"/>
          </p:cNvSpPr>
          <p:nvPr>
            <p:ph idx="1"/>
          </p:nvPr>
        </p:nvSpPr>
        <p:spPr>
          <a:xfrm>
            <a:off x="838200" y="1825625"/>
            <a:ext cx="5676900" cy="4351338"/>
          </a:xfrm>
        </p:spPr>
        <p:txBody>
          <a:bodyPr/>
          <a:lstStyle/>
          <a:p>
            <a:r>
              <a:rPr lang="en-GB" dirty="0"/>
              <a:t>The provision of high-quality service and gracious hospitality has the potential to have a direct impact on the generating of income. Guests who are pleased with their stay are more likely to participate in additional activities, such as eating in the hotel's restaurants, using the spa facilities, or booking more stays in the hotel in the future. </a:t>
            </a:r>
          </a:p>
        </p:txBody>
      </p:sp>
      <p:pic>
        <p:nvPicPr>
          <p:cNvPr id="4" name="Picture 3"/>
          <p:cNvPicPr>
            <a:picLocks noChangeAspect="1"/>
          </p:cNvPicPr>
          <p:nvPr/>
        </p:nvPicPr>
        <p:blipFill>
          <a:blip r:embed="rId3"/>
          <a:stretch>
            <a:fillRect/>
          </a:stretch>
        </p:blipFill>
        <p:spPr>
          <a:xfrm>
            <a:off x="6678295" y="1691005"/>
            <a:ext cx="4926965" cy="340169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Staff motivation and retention </a:t>
            </a:r>
          </a:p>
        </p:txBody>
      </p:sp>
      <p:sp>
        <p:nvSpPr>
          <p:cNvPr id="3" name="Content Placeholder 2"/>
          <p:cNvSpPr>
            <a:spLocks noGrp="1"/>
          </p:cNvSpPr>
          <p:nvPr>
            <p:ph idx="1"/>
          </p:nvPr>
        </p:nvSpPr>
        <p:spPr>
          <a:xfrm>
            <a:off x="838200" y="1825625"/>
            <a:ext cx="6134100" cy="4351338"/>
          </a:xfrm>
        </p:spPr>
        <p:txBody>
          <a:bodyPr>
            <a:normAutofit lnSpcReduction="10000"/>
          </a:bodyPr>
          <a:lstStyle/>
          <a:p>
            <a:r>
              <a:rPr lang="en-GB" dirty="0"/>
              <a:t>For a business to be able to offer high-</a:t>
            </a:r>
            <a:r>
              <a:rPr lang="en-GB" dirty="0" err="1"/>
              <a:t>caliber</a:t>
            </a:r>
            <a:r>
              <a:rPr lang="en-GB" dirty="0"/>
              <a:t> hospitality and service to its customers, it must have employees who are not only highly skilled but also highly driven. The Waldorf Astoria Hotel lays a strong focus on investing in the training of its workers, with the primary purpose of providing its employees with the essential skills and knowledge required to create outstanding experiences for hotel guests. </a:t>
            </a:r>
          </a:p>
        </p:txBody>
      </p:sp>
      <p:pic>
        <p:nvPicPr>
          <p:cNvPr id="4" name="Picture 3"/>
          <p:cNvPicPr>
            <a:picLocks noChangeAspect="1"/>
          </p:cNvPicPr>
          <p:nvPr/>
        </p:nvPicPr>
        <p:blipFill>
          <a:blip r:embed="rId3"/>
          <a:stretch>
            <a:fillRect/>
          </a:stretch>
        </p:blipFill>
        <p:spPr>
          <a:xfrm>
            <a:off x="7071995" y="1242695"/>
            <a:ext cx="4472305" cy="493458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Guest Feedback and Continuous Improvement</a:t>
            </a:r>
          </a:p>
        </p:txBody>
      </p:sp>
      <p:sp>
        <p:nvSpPr>
          <p:cNvPr id="3" name="Content Placeholder 2"/>
          <p:cNvSpPr>
            <a:spLocks noGrp="1"/>
          </p:cNvSpPr>
          <p:nvPr>
            <p:ph idx="1"/>
          </p:nvPr>
        </p:nvSpPr>
        <p:spPr>
          <a:xfrm>
            <a:off x="838200" y="1825625"/>
            <a:ext cx="5513705" cy="4351655"/>
          </a:xfrm>
        </p:spPr>
        <p:txBody>
          <a:bodyPr>
            <a:normAutofit fontScale="90000" lnSpcReduction="20000"/>
          </a:bodyPr>
          <a:lstStyle/>
          <a:p>
            <a:r>
              <a:rPr lang="en-GB" dirty="0"/>
              <a:t>The Waldorf Astoria Hotel routinely asks its visitors for their feedback in order to determine the degree to which they are satisfied with the establishment and to identify the aspects that could use some improvement. In the process of assessing the quality of the service provided, determining any patterns or trends that may exist, and making any necessary adjustments or enhancements, the feedback provided by guests is given a great deal of weight and importance. </a:t>
            </a:r>
          </a:p>
        </p:txBody>
      </p:sp>
      <p:pic>
        <p:nvPicPr>
          <p:cNvPr id="4" name="Picture 3"/>
          <p:cNvPicPr>
            <a:picLocks noChangeAspect="1"/>
          </p:cNvPicPr>
          <p:nvPr/>
        </p:nvPicPr>
        <p:blipFill>
          <a:blip r:embed="rId3"/>
          <a:stretch>
            <a:fillRect/>
          </a:stretch>
        </p:blipFill>
        <p:spPr>
          <a:xfrm>
            <a:off x="6189345" y="2115820"/>
            <a:ext cx="5499735" cy="309372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Personalized Experience</a:t>
            </a:r>
          </a:p>
        </p:txBody>
      </p:sp>
      <p:sp>
        <p:nvSpPr>
          <p:cNvPr id="3" name="Content Placeholder 2"/>
          <p:cNvSpPr>
            <a:spLocks noGrp="1"/>
          </p:cNvSpPr>
          <p:nvPr>
            <p:ph idx="1"/>
          </p:nvPr>
        </p:nvSpPr>
        <p:spPr>
          <a:xfrm>
            <a:off x="838200" y="1825625"/>
            <a:ext cx="3268980" cy="4351655"/>
          </a:xfrm>
        </p:spPr>
        <p:txBody>
          <a:bodyPr>
            <a:normAutofit lnSpcReduction="10000"/>
          </a:bodyPr>
          <a:lstStyle/>
          <a:p>
            <a:r>
              <a:rPr lang="en-GB" dirty="0"/>
              <a:t>The Waldorf Astoria Hotel understands the relevance of personalization in producing an unforgettable experience for each and every visitor to the property. </a:t>
            </a:r>
          </a:p>
        </p:txBody>
      </p:sp>
      <p:pic>
        <p:nvPicPr>
          <p:cNvPr id="5" name="Picture 4"/>
          <p:cNvPicPr>
            <a:picLocks noChangeAspect="1"/>
          </p:cNvPicPr>
          <p:nvPr/>
        </p:nvPicPr>
        <p:blipFill>
          <a:blip r:embed="rId3"/>
          <a:stretch>
            <a:fillRect/>
          </a:stretch>
        </p:blipFill>
        <p:spPr>
          <a:xfrm>
            <a:off x="4378325" y="2004695"/>
            <a:ext cx="6794500" cy="381190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950" y="499745"/>
            <a:ext cx="10515600" cy="1325563"/>
          </a:xfrm>
        </p:spPr>
        <p:txBody>
          <a:bodyPr/>
          <a:lstStyle/>
          <a:p>
            <a:r>
              <a:rPr lang="en-GB" dirty="0"/>
              <a:t>Attention to Detail</a:t>
            </a:r>
          </a:p>
        </p:txBody>
      </p:sp>
      <p:sp>
        <p:nvSpPr>
          <p:cNvPr id="3" name="Content Placeholder 2"/>
          <p:cNvSpPr>
            <a:spLocks noGrp="1"/>
          </p:cNvSpPr>
          <p:nvPr>
            <p:ph idx="1"/>
          </p:nvPr>
        </p:nvSpPr>
        <p:spPr>
          <a:xfrm>
            <a:off x="838200" y="1825625"/>
            <a:ext cx="8869045" cy="4351655"/>
          </a:xfrm>
        </p:spPr>
        <p:txBody>
          <a:bodyPr/>
          <a:lstStyle/>
          <a:p>
            <a:r>
              <a:rPr lang="en-GB" dirty="0"/>
              <a:t>The Waldorf Astoria Hotel is known for its impeccable attention to detail, which exemplifies the hotel's commitment to offering service of the highest possible calibre. </a:t>
            </a:r>
          </a:p>
        </p:txBody>
      </p:sp>
      <p:pic>
        <p:nvPicPr>
          <p:cNvPr id="101" name="Picture 100"/>
          <p:cNvPicPr/>
          <p:nvPr/>
        </p:nvPicPr>
        <p:blipFill>
          <a:blip r:embed="rId3"/>
          <a:stretch>
            <a:fillRect/>
          </a:stretch>
        </p:blipFill>
        <p:spPr>
          <a:xfrm>
            <a:off x="1643063" y="3627120"/>
            <a:ext cx="8905875" cy="2667000"/>
          </a:xfrm>
          <a:prstGeom prst="rect">
            <a:avLst/>
          </a:prstGeom>
          <a:noFill/>
          <a:ln w="9525">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 Resolution</a:t>
            </a:r>
          </a:p>
        </p:txBody>
      </p:sp>
      <p:sp>
        <p:nvSpPr>
          <p:cNvPr id="3" name="Content Placeholder 2"/>
          <p:cNvSpPr>
            <a:spLocks noGrp="1"/>
          </p:cNvSpPr>
          <p:nvPr>
            <p:ph idx="1"/>
          </p:nvPr>
        </p:nvSpPr>
        <p:spPr>
          <a:xfrm>
            <a:off x="838200" y="1825625"/>
            <a:ext cx="6115050" cy="4351338"/>
          </a:xfrm>
        </p:spPr>
        <p:txBody>
          <a:bodyPr>
            <a:normAutofit fontScale="92500" lnSpcReduction="10000"/>
          </a:bodyPr>
          <a:lstStyle/>
          <a:p>
            <a:r>
              <a:rPr lang="en-GB" dirty="0"/>
              <a:t>In the world of hospitality, it is not unusual for a variety of problems or worries to crop up occasionally throughout a guest's stay. This can be frustrating for everyone involved. Having said that, the method in which these complaints are resolved can have a significant influence on the amount of satisfaction that the guests feel they have received. The Waldorf Astoria Hotel places a high priority on the adoption of effective problem-solving procedures. </a:t>
            </a:r>
          </a:p>
        </p:txBody>
      </p:sp>
      <p:pic>
        <p:nvPicPr>
          <p:cNvPr id="4" name="Picture 3"/>
          <p:cNvPicPr>
            <a:picLocks noChangeAspect="1"/>
          </p:cNvPicPr>
          <p:nvPr/>
        </p:nvPicPr>
        <p:blipFill>
          <a:blip r:embed="rId3"/>
          <a:stretch>
            <a:fillRect/>
          </a:stretch>
        </p:blipFill>
        <p:spPr>
          <a:xfrm>
            <a:off x="6953250" y="2197735"/>
            <a:ext cx="4565650" cy="246189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Anticipating Guest Needs</a:t>
            </a:r>
          </a:p>
        </p:txBody>
      </p:sp>
      <p:sp>
        <p:nvSpPr>
          <p:cNvPr id="3" name="Content Placeholder 2"/>
          <p:cNvSpPr>
            <a:spLocks noGrp="1"/>
          </p:cNvSpPr>
          <p:nvPr>
            <p:ph idx="1"/>
          </p:nvPr>
        </p:nvSpPr>
        <p:spPr>
          <a:xfrm>
            <a:off x="838200" y="1825625"/>
            <a:ext cx="4629150" cy="4351338"/>
          </a:xfrm>
        </p:spPr>
        <p:txBody>
          <a:bodyPr/>
          <a:lstStyle/>
          <a:p>
            <a:r>
              <a:rPr lang="en-GB" dirty="0"/>
              <a:t>The Waldorf Astoria Hotel makes every effort to anticipate and fulfil the requirements of its guests even before the clients expressly articulate those requirements. </a:t>
            </a:r>
          </a:p>
        </p:txBody>
      </p:sp>
      <p:pic>
        <p:nvPicPr>
          <p:cNvPr id="4" name="Picture 3"/>
          <p:cNvPicPr>
            <a:picLocks noChangeAspect="1"/>
          </p:cNvPicPr>
          <p:nvPr/>
        </p:nvPicPr>
        <p:blipFill>
          <a:blip r:embed="rId3"/>
          <a:stretch>
            <a:fillRect/>
          </a:stretch>
        </p:blipFill>
        <p:spPr>
          <a:xfrm>
            <a:off x="6098540" y="2090420"/>
            <a:ext cx="4981575" cy="2676525"/>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Consistency</a:t>
            </a:r>
          </a:p>
        </p:txBody>
      </p:sp>
      <p:sp>
        <p:nvSpPr>
          <p:cNvPr id="3" name="Content Placeholder 2"/>
          <p:cNvSpPr>
            <a:spLocks noGrp="1"/>
          </p:cNvSpPr>
          <p:nvPr>
            <p:ph idx="1"/>
          </p:nvPr>
        </p:nvSpPr>
        <p:spPr>
          <a:xfrm>
            <a:off x="838200" y="1825625"/>
            <a:ext cx="5257800" cy="4351338"/>
          </a:xfrm>
        </p:spPr>
        <p:txBody>
          <a:bodyPr/>
          <a:lstStyle/>
          <a:p>
            <a:r>
              <a:rPr lang="en-GB" dirty="0"/>
              <a:t>The notion of consistency is extremely important for the upkeep of a reputation for providing services of a high quality and for providing a welcoming environment. The Waldorf Astoria Hotel places a high priority on the constant delivery of high-quality service throughout the entirety of the guest journey. </a:t>
            </a:r>
          </a:p>
        </p:txBody>
      </p:sp>
      <p:pic>
        <p:nvPicPr>
          <p:cNvPr id="4" name="Picture 3"/>
          <p:cNvPicPr>
            <a:picLocks noChangeAspect="1"/>
          </p:cNvPicPr>
          <p:nvPr/>
        </p:nvPicPr>
        <p:blipFill>
          <a:blip r:embed="rId3"/>
          <a:stretch>
            <a:fillRect/>
          </a:stretch>
        </p:blipFill>
        <p:spPr>
          <a:xfrm>
            <a:off x="6096000" y="1372235"/>
            <a:ext cx="5384800" cy="411289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Training and Development</a:t>
            </a:r>
          </a:p>
        </p:txBody>
      </p:sp>
      <p:sp>
        <p:nvSpPr>
          <p:cNvPr id="3" name="Content Placeholder 2"/>
          <p:cNvSpPr>
            <a:spLocks noGrp="1"/>
          </p:cNvSpPr>
          <p:nvPr>
            <p:ph idx="1"/>
          </p:nvPr>
        </p:nvSpPr>
        <p:spPr>
          <a:xfrm>
            <a:off x="838200" y="1825625"/>
            <a:ext cx="6991350" cy="4351338"/>
          </a:xfrm>
        </p:spPr>
        <p:txBody>
          <a:bodyPr>
            <a:normAutofit lnSpcReduction="10000"/>
          </a:bodyPr>
          <a:lstStyle/>
          <a:p>
            <a:r>
              <a:rPr lang="en-GB" dirty="0"/>
              <a:t>The Waldorf Astoria Hotel recognises the need of having a personnel that is both skilled and knowledgeable in order to provide great service and hospitality to guests. The hotel invests its resources in the development of intensive training programmes with the goal of providing its employees with vital skills such as the capacity for efficient communication, the ability to solve problems, and interpersonal skills, all of which are essential for providing excellent service. </a:t>
            </a:r>
          </a:p>
        </p:txBody>
      </p:sp>
      <p:pic>
        <p:nvPicPr>
          <p:cNvPr id="4" name="Picture 3"/>
          <p:cNvPicPr>
            <a:picLocks noChangeAspect="1"/>
          </p:cNvPicPr>
          <p:nvPr/>
        </p:nvPicPr>
        <p:blipFill>
          <a:blip r:embed="rId3"/>
          <a:stretch>
            <a:fillRect/>
          </a:stretch>
        </p:blipFill>
        <p:spPr>
          <a:xfrm>
            <a:off x="7716520" y="1825625"/>
            <a:ext cx="4322445" cy="3147695"/>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sp>
        <p:nvSpPr>
          <p:cNvPr id="3" name="Content Placeholder 2"/>
          <p:cNvSpPr>
            <a:spLocks noGrp="1"/>
          </p:cNvSpPr>
          <p:nvPr>
            <p:ph idx="1"/>
          </p:nvPr>
        </p:nvSpPr>
        <p:spPr/>
        <p:txBody>
          <a:bodyPr>
            <a:normAutofit/>
          </a:bodyPr>
          <a:lstStyle/>
          <a:p>
            <a:r>
              <a:rPr lang="en-GB" dirty="0"/>
              <a:t>In a nutshell, the Waldorf Astoria Hotel has built its reputation and attained its level of success by placing a premium on the provision of outstanding service, hospitality, and guest services. The hotel fosters an environment of extraordinary luxury and service excellence by placing a strong emphasis on personalization, careful attention to detail, efficient problem resolution, anticipating the needs of guests, maintaining consistent practises, receiving extensive training, and making use of customer feedback.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p:txBody>
          <a:bodyPr/>
          <a:lstStyle/>
          <a:p>
            <a:r>
              <a:rPr lang="en-GB" dirty="0" err="1"/>
              <a:t>Daoust</a:t>
            </a:r>
            <a:r>
              <a:rPr lang="en-GB" dirty="0"/>
              <a:t>, C. (2021). The importance of customer service in the hospitality industry. [online] </a:t>
            </a:r>
            <a:r>
              <a:rPr lang="en-GB" dirty="0" err="1"/>
              <a:t>Hotello</a:t>
            </a:r>
            <a:r>
              <a:rPr lang="en-GB" dirty="0"/>
              <a:t>. Available at: </a:t>
            </a:r>
            <a:r>
              <a:rPr lang="en-GB" dirty="0">
                <a:hlinkClick r:id="rId3"/>
              </a:rPr>
              <a:t>https://hotello.com/en/customer-service-hotels/</a:t>
            </a:r>
            <a:r>
              <a:rPr lang="en-GB" dirty="0"/>
              <a:t>.</a:t>
            </a:r>
          </a:p>
          <a:p>
            <a:r>
              <a:rPr lang="en-GB" dirty="0"/>
              <a:t>Ipl.org. (2013). The Importance Of Quality Service In The Hospitality Industry | ipl.org. [online] Available at: </a:t>
            </a:r>
            <a:r>
              <a:rPr lang="en-GB" dirty="0">
                <a:hlinkClick r:id="rId4"/>
              </a:rPr>
              <a:t>https://www.ipl.org/essay/The-Importance-Of-Quality-Service-In-The-P33F2W74ACFR</a:t>
            </a:r>
            <a:r>
              <a:rPr lang="en-GB" dirty="0"/>
              <a:t>.</a:t>
            </a:r>
          </a:p>
          <a:p>
            <a:r>
              <a:rPr lang="en-GB" dirty="0"/>
              <a:t>Inc, R. (2022). Importance of Guest Service Experience | </a:t>
            </a:r>
            <a:r>
              <a:rPr lang="en-GB" dirty="0" err="1"/>
              <a:t>Repustate</a:t>
            </a:r>
            <a:r>
              <a:rPr lang="en-GB" dirty="0"/>
              <a:t>. [online] www.repustate.com. Available at: https://www.repustate.com/blog/guest-service-experience/.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2002</Words>
  <Application>Microsoft Office PowerPoint</Application>
  <PresentationFormat>Widescreen</PresentationFormat>
  <Paragraphs>72</Paragraphs>
  <Slides>17</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  Hospitality &amp; Guest Services</vt:lpstr>
      <vt:lpstr>Introduction </vt:lpstr>
      <vt:lpstr>First impressions </vt:lpstr>
      <vt:lpstr>Guest satisfaction </vt:lpstr>
      <vt:lpstr>Reputation and branding </vt:lpstr>
      <vt:lpstr>Differentiations and competitive advantage </vt:lpstr>
      <vt:lpstr>Revenue generation </vt:lpstr>
      <vt:lpstr>Staff motivation and retention </vt:lpstr>
      <vt:lpstr>Guest Feedback and Continuous Improvement</vt:lpstr>
      <vt:lpstr>Personalized Experience</vt:lpstr>
      <vt:lpstr>Attention to Detail</vt:lpstr>
      <vt:lpstr>Problem Resolution</vt:lpstr>
      <vt:lpstr>Anticipating Guest Needs</vt:lpstr>
      <vt:lpstr>Consistency</vt:lpstr>
      <vt:lpstr>Training and Development</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&amp; Guest Services</dc:title>
  <dc:creator>Istudy group</dc:creator>
  <cp:lastModifiedBy>Aaron Stafford</cp:lastModifiedBy>
  <cp:revision>3</cp:revision>
  <dcterms:created xsi:type="dcterms:W3CDTF">2023-10-17T11:24:00Z</dcterms:created>
  <dcterms:modified xsi:type="dcterms:W3CDTF">2023-10-19T23:54:15Z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1B5D3861473445B3A26EB707AE38C65F_12</vt:lpwstr>
  </property>
  <property fmtid="{D5CDD505-2E9C-101B-9397-08002B2CF9AE}" pid="3" name="KSOProductBuildVer">
    <vt:lpwstr>2057-12.2.0.13215</vt:lpwstr>
  </property>
</Properties>
</file>