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15113000" cy="21374100"/>
  <p:notesSz cx="6858000" cy="9144000"/>
  <p:embeddedFontLst>
    <p:embeddedFont>
      <p:font typeface="Times New Roman Bold" panose="02020803070505020304" pitchFamily="18" charset="0"/>
      <p:regular r:id="rId4"/>
      <p:bold r:id="rId5"/>
    </p:embeddedFont>
    <p:embeddedFont>
      <p:font typeface="Times New Roman Bold Italics" panose="020B0604020202020204" charset="0"/>
      <p:regular r:id="rId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4434" autoAdjust="0"/>
  </p:normalViewPr>
  <p:slideViewPr>
    <p:cSldViewPr>
      <p:cViewPr>
        <p:scale>
          <a:sx n="200" d="100"/>
          <a:sy n="200" d="100"/>
        </p:scale>
        <p:origin x="-8237" y="11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28.07.2026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3663950" y="512763"/>
            <a:ext cx="18161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IN" sz="1200" b="1" kern="1200" dirty="0">
                <a:solidFill>
                  <a:schemeClr val="tx1"/>
                </a:solidFill>
                <a:effectLst/>
                <a:latin typeface="+mn-lt"/>
                <a:ea typeface="+mn-ea"/>
                <a:cs typeface="+mn-cs"/>
              </a:rPr>
              <a:t>1. Background</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Smoking is an important health problem in the UK that affects numerous health issues, including CVD, respiratory problems and ultimately leads to cancer. There is a significant increase in the rate of hospital admissions due to smoking, which is 5% in the UK between 2022- 23 (Statista, 2023). There is a difference in socioeconomic equality, demonstrating that 14% of adults are currently smoking in the most deprived areas and just 9% in the least deprived areas in 2023. This gap signals an emerging public health inequity that is in need of targeted intervention (Nuffield Trust, 2025).</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Traditional methods like NHS Stop Smoking Services help to support quitting smoking through a campaign. The number of people signing up for quit-dates has dropped year after year, dropping from 816,444 in 2011/12 to 238,166 in 2024/25 (Digital.NHS.UK, 2026). Although the NHS Quit Smoking App is an important digital project, its generic design reduces its utility for high-risk and socially disadvantaged groups. Therefore, </a:t>
            </a:r>
            <a:r>
              <a:rPr lang="en-GB" sz="1200" kern="1200" dirty="0" err="1">
                <a:solidFill>
                  <a:schemeClr val="tx1"/>
                </a:solidFill>
                <a:effectLst/>
                <a:latin typeface="+mn-lt"/>
                <a:ea typeface="+mn-ea"/>
                <a:cs typeface="+mn-cs"/>
              </a:rPr>
              <a:t>SmokeQuit</a:t>
            </a:r>
            <a:r>
              <a:rPr lang="en-GB" sz="1200" kern="1200" dirty="0">
                <a:solidFill>
                  <a:schemeClr val="tx1"/>
                </a:solidFill>
                <a:effectLst/>
                <a:latin typeface="+mn-lt"/>
                <a:ea typeface="+mn-ea"/>
                <a:cs typeface="+mn-cs"/>
              </a:rPr>
              <a:t>+ is suggested to be an improved version of this existing application. This app adds three other components, including AI-powered personalisation, biosensor integration for real-time recognition of cravings, and a peer-community-based feature for support. These additional features aim to provide a proactive, personalised tobacco prevention and cessation service to the population to mitigate the gap of the traditional program in the UK. The UK government's ambition of Smokefree 2030 in policy, is delivering scalable cessation infrastructure in deprived communities (Balogun and Harker, 2023). The </a:t>
            </a:r>
            <a:r>
              <a:rPr lang="en-GB" sz="1200" kern="1200" dirty="0" err="1">
                <a:solidFill>
                  <a:schemeClr val="tx1"/>
                </a:solidFill>
                <a:effectLst/>
                <a:latin typeface="+mn-lt"/>
                <a:ea typeface="+mn-ea"/>
                <a:cs typeface="+mn-cs"/>
              </a:rPr>
              <a:t>SmokeQuit</a:t>
            </a:r>
            <a:r>
              <a:rPr lang="en-GB" sz="1200" kern="1200" dirty="0">
                <a:solidFill>
                  <a:schemeClr val="tx1"/>
                </a:solidFill>
                <a:effectLst/>
                <a:latin typeface="+mn-lt"/>
                <a:ea typeface="+mn-ea"/>
                <a:cs typeface="+mn-cs"/>
              </a:rPr>
              <a:t>+ initiative is supporting these government initiatives through strategic intervention. </a:t>
            </a:r>
            <a:endParaRPr lang="en-IN" sz="1200" b="1"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2. Health Promotion Values and Principles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Foundational principles of health promotion are outlined in the WHO Ottawa Charter and include: equity, empowerment, community participation and enabling environments (WHO, 2026). These values of health promotion are necessary to advocate for conditions that are conducive to health, to promote equity in health and to encourage multisectoral action. These values are clearly reflected in </a:t>
            </a:r>
            <a:r>
              <a:rPr lang="en-IN" sz="1200" kern="1200" dirty="0" err="1">
                <a:solidFill>
                  <a:schemeClr val="tx1"/>
                </a:solidFill>
                <a:effectLst/>
                <a:latin typeface="+mn-lt"/>
                <a:ea typeface="+mn-ea"/>
                <a:cs typeface="+mn-cs"/>
              </a:rPr>
              <a:t>SmokeQuit</a:t>
            </a:r>
            <a:r>
              <a:rPr lang="en-IN" sz="1200" kern="1200" dirty="0">
                <a:solidFill>
                  <a:schemeClr val="tx1"/>
                </a:solidFill>
                <a:effectLst/>
                <a:latin typeface="+mn-lt"/>
                <a:ea typeface="+mn-ea"/>
                <a:cs typeface="+mn-cs"/>
              </a:rPr>
              <a:t>+. Equity is first tackled by the presence of multilingual and off-line friendly interfaces, which reduces the likelihood of peoples' with diverse languages. Second, empowerment is operationalised by the use of AI based personalisation that tailors quit plans to each user's </a:t>
            </a:r>
            <a:r>
              <a:rPr lang="en-IN" sz="1200" kern="1200" dirty="0" err="1">
                <a:solidFill>
                  <a:schemeClr val="tx1"/>
                </a:solidFill>
                <a:effectLst/>
                <a:latin typeface="+mn-lt"/>
                <a:ea typeface="+mn-ea"/>
                <a:cs typeface="+mn-cs"/>
              </a:rPr>
              <a:t>behavioral</a:t>
            </a:r>
            <a:r>
              <a:rPr lang="en-IN" sz="1200" kern="1200" dirty="0">
                <a:solidFill>
                  <a:schemeClr val="tx1"/>
                </a:solidFill>
                <a:effectLst/>
                <a:latin typeface="+mn-lt"/>
                <a:ea typeface="+mn-ea"/>
                <a:cs typeface="+mn-cs"/>
              </a:rPr>
              <a:t> patterns, empowering the user to have some control over the quit process. Third, participation is integrated in the peer-community support module, that provides user-generated encouragement, shared experiences, and mutual accountability, in line with the Ottawa Charter's call for community action. In addition, multisectoral integration is formalised with NHS Stop Smoking Services, and the digital intervention is supplemented by clinical oversight. Thus </a:t>
            </a:r>
            <a:r>
              <a:rPr lang="en-IN" sz="1200" kern="1200" dirty="0" err="1">
                <a:solidFill>
                  <a:schemeClr val="tx1"/>
                </a:solidFill>
                <a:effectLst/>
                <a:latin typeface="+mn-lt"/>
                <a:ea typeface="+mn-ea"/>
                <a:cs typeface="+mn-cs"/>
              </a:rPr>
              <a:t>SmokeQuit</a:t>
            </a:r>
            <a:r>
              <a:rPr lang="en-IN" sz="1200" kern="1200" dirty="0">
                <a:solidFill>
                  <a:schemeClr val="tx1"/>
                </a:solidFill>
                <a:effectLst/>
                <a:latin typeface="+mn-lt"/>
                <a:ea typeface="+mn-ea"/>
                <a:cs typeface="+mn-cs"/>
              </a:rPr>
              <a:t>+ does not only focus on changing individual habits, it places support for quitting into a values-based, equity-focused health promotion approach that aligns with current public health best practices. </a:t>
            </a:r>
          </a:p>
          <a:p>
            <a:r>
              <a:rPr lang="en-IN" sz="1200" b="1" kern="1200" dirty="0">
                <a:solidFill>
                  <a:schemeClr val="tx1"/>
                </a:solidFill>
                <a:effectLst/>
                <a:latin typeface="+mn-lt"/>
                <a:ea typeface="+mn-ea"/>
                <a:cs typeface="+mn-cs"/>
              </a:rPr>
              <a:t>3. The Application of Behavioural Change Theory- Trans-theoretical Model (TTM) </a:t>
            </a:r>
            <a:endParaRPr lang="en-IN"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SmokeQuite</a:t>
            </a:r>
            <a:r>
              <a:rPr lang="en-IN" sz="1200" kern="1200" dirty="0">
                <a:solidFill>
                  <a:schemeClr val="tx1"/>
                </a:solidFill>
                <a:effectLst/>
                <a:latin typeface="+mn-lt"/>
                <a:ea typeface="+mn-ea"/>
                <a:cs typeface="+mn-cs"/>
              </a:rPr>
              <a:t>+ follows the </a:t>
            </a:r>
            <a:r>
              <a:rPr lang="en-IN" sz="1200" kern="1200" dirty="0" err="1">
                <a:solidFill>
                  <a:schemeClr val="tx1"/>
                </a:solidFill>
                <a:effectLst/>
                <a:latin typeface="+mn-lt"/>
                <a:ea typeface="+mn-ea"/>
                <a:cs typeface="+mn-cs"/>
              </a:rPr>
              <a:t>The</a:t>
            </a:r>
            <a:r>
              <a:rPr lang="en-IN" sz="1200" kern="1200" dirty="0">
                <a:solidFill>
                  <a:schemeClr val="tx1"/>
                </a:solidFill>
                <a:effectLst/>
                <a:latin typeface="+mn-lt"/>
                <a:ea typeface="+mn-ea"/>
                <a:cs typeface="+mn-cs"/>
              </a:rPr>
              <a:t> Transtheoretical Model (TTM) as the core behaviour change model. The application of TTM has the potential for smoking cessation and it effectively fits with adaptive digital technologies. The TTM approach sees behaviour change as a more continuous process that occurs in stages: pre-contemplation, contemplation, preparation, action and maintenance (Sanga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2024). As per (</a:t>
            </a:r>
            <a:r>
              <a:rPr lang="en-IN" sz="1200" kern="1200" dirty="0" err="1">
                <a:solidFill>
                  <a:schemeClr val="tx1"/>
                </a:solidFill>
                <a:effectLst/>
                <a:latin typeface="+mn-lt"/>
                <a:ea typeface="+mn-ea"/>
                <a:cs typeface="+mn-cs"/>
              </a:rPr>
              <a:t>Mohd</a:t>
            </a:r>
            <a:r>
              <a:rPr lang="en-IN" sz="1200" kern="1200" dirty="0">
                <a:solidFill>
                  <a:schemeClr val="tx1"/>
                </a:solidFill>
                <a:effectLst/>
                <a:latin typeface="+mn-lt"/>
                <a:ea typeface="+mn-ea"/>
                <a:cs typeface="+mn-cs"/>
              </a:rPr>
              <a:t> </a:t>
            </a:r>
            <a:r>
              <a:rPr lang="en-IN" sz="1200" kern="1200" dirty="0" err="1">
                <a:solidFill>
                  <a:schemeClr val="tx1"/>
                </a:solidFill>
                <a:effectLst/>
                <a:latin typeface="+mn-lt"/>
                <a:ea typeface="+mn-ea"/>
                <a:cs typeface="+mn-cs"/>
              </a:rPr>
              <a:t>Noordin</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 TTM aligned interventions can be used to predict and support readiness to quit, with self-efficacy and decisional balance identified as two important predictors of TTM stage progression. The AI personalisation tool of </a:t>
            </a:r>
            <a:r>
              <a:rPr lang="en-IN" sz="1200" kern="1200" dirty="0" err="1">
                <a:solidFill>
                  <a:schemeClr val="tx1"/>
                </a:solidFill>
                <a:effectLst/>
                <a:latin typeface="+mn-lt"/>
                <a:ea typeface="+mn-ea"/>
                <a:cs typeface="+mn-cs"/>
              </a:rPr>
              <a:t>SmokeQuit</a:t>
            </a:r>
            <a:r>
              <a:rPr lang="en-IN" sz="1200" kern="1200" dirty="0">
                <a:solidFill>
                  <a:schemeClr val="tx1"/>
                </a:solidFill>
                <a:effectLst/>
                <a:latin typeface="+mn-lt"/>
                <a:ea typeface="+mn-ea"/>
                <a:cs typeface="+mn-cs"/>
              </a:rPr>
              <a:t>+ evaluates and reacts to the TTM stage of every user in real-time. The application provides motivational messages and awareness-building information to pre-contemplators about the health risks of smoking. Personalised tools for goal setting and prompts for behaviour are given during the contemplation and preparation phases. In addition, in the action and maintenance phases, wearable biosensors can identify physiological stress signals that could be a precursor to relapse and prompt just-in-time adaptive interventions (JITAIs) like mindfulness exercises or motivational affirmations. The TTM-guided architecture of </a:t>
            </a:r>
            <a:r>
              <a:rPr lang="en-IN" sz="1200" kern="1200" dirty="0" err="1">
                <a:solidFill>
                  <a:schemeClr val="tx1"/>
                </a:solidFill>
                <a:effectLst/>
                <a:latin typeface="+mn-lt"/>
                <a:ea typeface="+mn-ea"/>
                <a:cs typeface="+mn-cs"/>
              </a:rPr>
              <a:t>SmokeQuit</a:t>
            </a:r>
            <a:r>
              <a:rPr lang="en-IN" sz="1200" kern="1200" dirty="0">
                <a:solidFill>
                  <a:schemeClr val="tx1"/>
                </a:solidFill>
                <a:effectLst/>
                <a:latin typeface="+mn-lt"/>
                <a:ea typeface="+mn-ea"/>
                <a:cs typeface="+mn-cs"/>
              </a:rPr>
              <a:t>+ is therefore tailored and personalised to each stage. Therefore the TTM guided architecture of </a:t>
            </a:r>
            <a:r>
              <a:rPr lang="en-IN" sz="1200" kern="1200" dirty="0" err="1">
                <a:solidFill>
                  <a:schemeClr val="tx1"/>
                </a:solidFill>
                <a:effectLst/>
                <a:latin typeface="+mn-lt"/>
                <a:ea typeface="+mn-ea"/>
                <a:cs typeface="+mn-cs"/>
              </a:rPr>
              <a:t>SmokeQuit</a:t>
            </a:r>
            <a:r>
              <a:rPr lang="en-IN" sz="1200" kern="1200" dirty="0">
                <a:solidFill>
                  <a:schemeClr val="tx1"/>
                </a:solidFill>
                <a:effectLst/>
                <a:latin typeface="+mn-lt"/>
                <a:ea typeface="+mn-ea"/>
                <a:cs typeface="+mn-cs"/>
              </a:rPr>
              <a:t>+ ensures that the interventions are personalised, contextually appropriate and matched with the needs of users in different stages of smoking quit behaviour.</a:t>
            </a:r>
          </a:p>
          <a:p>
            <a:r>
              <a:rPr lang="en-IN" sz="1200" b="1" kern="1200" dirty="0">
                <a:solidFill>
                  <a:schemeClr val="tx1"/>
                </a:solidFill>
                <a:effectLst/>
                <a:latin typeface="+mn-lt"/>
                <a:ea typeface="+mn-ea"/>
                <a:cs typeface="+mn-cs"/>
              </a:rPr>
              <a:t>4. Expected outcome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combined intervention of TTM and three-way digital intervention model helps to achieve a number of clinically and socially relevant outcomes. Primarily, there is expected to be an increase in quit rates among high-risk, socially deprived populations. Smartphone app interventions were associated with higher abstinence rates compared to pharmacotherapy alone, with an odds ratio of 1.79 (Guo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2022). This insight demonstrates that further development of the </a:t>
            </a:r>
            <a:r>
              <a:rPr lang="en-IN" sz="1200" kern="1200" dirty="0" err="1">
                <a:solidFill>
                  <a:schemeClr val="tx1"/>
                </a:solidFill>
                <a:effectLst/>
                <a:latin typeface="+mn-lt"/>
                <a:ea typeface="+mn-ea"/>
                <a:cs typeface="+mn-cs"/>
              </a:rPr>
              <a:t>SmokeQuit</a:t>
            </a:r>
            <a:r>
              <a:rPr lang="en-IN" sz="1200" kern="1200" dirty="0">
                <a:solidFill>
                  <a:schemeClr val="tx1"/>
                </a:solidFill>
                <a:effectLst/>
                <a:latin typeface="+mn-lt"/>
                <a:ea typeface="+mn-ea"/>
                <a:cs typeface="+mn-cs"/>
              </a:rPr>
              <a:t>+ app using theory-based design will be more effective. </a:t>
            </a:r>
          </a:p>
          <a:p>
            <a:r>
              <a:rPr lang="en-IN" sz="1200" kern="1200" dirty="0">
                <a:solidFill>
                  <a:schemeClr val="tx1"/>
                </a:solidFill>
                <a:effectLst/>
                <a:latin typeface="+mn-lt"/>
                <a:ea typeface="+mn-ea"/>
                <a:cs typeface="+mn-cs"/>
              </a:rPr>
              <a:t>The wearable biosensor is anticipated to curb the relapse from craving due to providing real-time support at clinically sensitive moments. </a:t>
            </a:r>
            <a:r>
              <a:rPr lang="en-IN" sz="1200" kern="1200" dirty="0" err="1">
                <a:solidFill>
                  <a:schemeClr val="tx1"/>
                </a:solidFill>
                <a:effectLst/>
                <a:latin typeface="+mn-lt"/>
                <a:ea typeface="+mn-ea"/>
                <a:cs typeface="+mn-cs"/>
              </a:rPr>
              <a:t>Smartband</a:t>
            </a:r>
            <a:r>
              <a:rPr lang="en-IN" sz="1200" kern="1200" dirty="0">
                <a:solidFill>
                  <a:schemeClr val="tx1"/>
                </a:solidFill>
                <a:effectLst/>
                <a:latin typeface="+mn-lt"/>
                <a:ea typeface="+mn-ea"/>
                <a:cs typeface="+mn-cs"/>
              </a:rPr>
              <a:t>-based technologies were feasible in detecting smoking-related physiological signals in real-life environments (Horvath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2024). However, the rate of adherence to wearable devices is not high enough, and it could reduce expected results. Simplifying device designs and embedding use prompts in the user's current life activities are suggested as mitigation measures.</a:t>
            </a:r>
          </a:p>
          <a:p>
            <a:r>
              <a:rPr lang="en-IN" sz="1200" kern="1200" dirty="0">
                <a:solidFill>
                  <a:schemeClr val="tx1"/>
                </a:solidFill>
                <a:effectLst/>
                <a:latin typeface="+mn-lt"/>
                <a:ea typeface="+mn-ea"/>
                <a:cs typeface="+mn-cs"/>
              </a:rPr>
              <a:t>The peer-community module is also anticipated to maintain engagement as part of the maintenance component of the TTM, which has been historically associated with high relapse rates. However, the biggest anticipated impact is the decrease in socioeconomic inequalities around quitting smoking.</a:t>
            </a:r>
          </a:p>
          <a:p>
            <a:r>
              <a:rPr lang="en-IN" sz="1200" b="1" kern="1200" dirty="0">
                <a:solidFill>
                  <a:schemeClr val="tx1"/>
                </a:solidFill>
                <a:effectLst/>
                <a:latin typeface="+mn-lt"/>
                <a:ea typeface="+mn-ea"/>
                <a:cs typeface="+mn-cs"/>
              </a:rPr>
              <a:t>5. Conclusion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implications of </a:t>
            </a:r>
            <a:r>
              <a:rPr lang="en-GB" sz="1200" kern="1200" dirty="0" err="1">
                <a:solidFill>
                  <a:schemeClr val="tx1"/>
                </a:solidFill>
                <a:effectLst/>
                <a:latin typeface="+mn-lt"/>
                <a:ea typeface="+mn-ea"/>
                <a:cs typeface="+mn-cs"/>
              </a:rPr>
              <a:t>SmokeQuit</a:t>
            </a:r>
            <a:r>
              <a:rPr lang="en-GB" sz="1200" kern="1200" dirty="0">
                <a:solidFill>
                  <a:schemeClr val="tx1"/>
                </a:solidFill>
                <a:effectLst/>
                <a:latin typeface="+mn-lt"/>
                <a:ea typeface="+mn-ea"/>
                <a:cs typeface="+mn-cs"/>
              </a:rPr>
              <a:t>+ are important in the policy, education and research arenas. It directly supports the UK government's Smokefree 2030 target and supports the NHS England Inclusive Digital Healthcare Framework 2024, which sets a strong focus on equity of digital health implementation. </a:t>
            </a:r>
            <a:r>
              <a:rPr lang="en-GB" sz="1200" kern="1200" dirty="0" err="1">
                <a:solidFill>
                  <a:schemeClr val="tx1"/>
                </a:solidFill>
                <a:effectLst/>
                <a:latin typeface="+mn-lt"/>
                <a:ea typeface="+mn-ea"/>
                <a:cs typeface="+mn-cs"/>
              </a:rPr>
              <a:t>SmokeQuit</a:t>
            </a:r>
            <a:r>
              <a:rPr lang="en-GB" sz="1200" kern="1200" dirty="0">
                <a:solidFill>
                  <a:schemeClr val="tx1"/>
                </a:solidFill>
                <a:effectLst/>
                <a:latin typeface="+mn-lt"/>
                <a:ea typeface="+mn-ea"/>
                <a:cs typeface="+mn-cs"/>
              </a:rPr>
              <a:t>+ will highlight key evidence gaps, especially the long-term effectiveness of AI personalised and wearable integrated cessation tools in socioeconomically varied populations in the UK.</a:t>
            </a:r>
            <a:br>
              <a:rPr lang="en-IN"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ommonslibrary.parliament.uk/research-briefings/cbp-9655/" TargetMode="External"/><Relationship Id="rId13" Type="http://schemas.openxmlformats.org/officeDocument/2006/relationships/hyperlink" Target="https://doi.org/10.1080/07853890.2024.2352803" TargetMode="External"/><Relationship Id="rId18" Type="http://schemas.openxmlformats.org/officeDocument/2006/relationships/hyperlink" Target="https://www.academia.edu/download/125380727/4.pdf" TargetMode="External"/><Relationship Id="rId3" Type="http://schemas.openxmlformats.org/officeDocument/2006/relationships/image" Target="../media/image1.png"/><Relationship Id="rId21" Type="http://schemas.openxmlformats.org/officeDocument/2006/relationships/image" Target="../media/image5.png"/><Relationship Id="rId7" Type="http://schemas.openxmlformats.org/officeDocument/2006/relationships/hyperlink" Target="https://ash.org.uk/key-topics/smoking-what-you-need-to-know" TargetMode="External"/><Relationship Id="rId12" Type="http://schemas.openxmlformats.org/officeDocument/2006/relationships/hyperlink" Target="https://commonslibrary.parliament.uk/research-briefings/cbp-7648/" TargetMode="External"/><Relationship Id="rId17" Type="http://schemas.openxmlformats.org/officeDocument/2006/relationships/hyperlink" Target="https://journals.sagepub.com/doi/pdf/10.1177/23779608241251658" TargetMode="External"/><Relationship Id="rId2" Type="http://schemas.openxmlformats.org/officeDocument/2006/relationships/notesSlide" Target="../notesSlides/notesSlide1.xml"/><Relationship Id="rId16" Type="http://schemas.openxmlformats.org/officeDocument/2006/relationships/hyperlink" Target="https://www.nuffieldtrust.org.uk/resource/smoking" TargetMode="External"/><Relationship Id="rId20" Type="http://schemas.openxmlformats.org/officeDocument/2006/relationships/hyperlink" Target="https://www.who.int/teams/health-promotion/enhanced-wellbeing/first-global-conference#:~:text=Health%20promotion%20focuses%20on%20achieving,achieve%20their%20fullest%20health%20potential" TargetMode="External"/><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hyperlink" Target="https://doi.org/10.2196/43242" TargetMode="External"/><Relationship Id="rId5" Type="http://schemas.openxmlformats.org/officeDocument/2006/relationships/image" Target="../media/image3.png"/><Relationship Id="rId15" Type="http://schemas.openxmlformats.org/officeDocument/2006/relationships/hyperlink" Target="https://digital.nhs.uk/data-and-information/publications/statistical/statistics-on-nhs-stop-smoking-services-in-england" TargetMode="External"/><Relationship Id="rId10" Type="http://schemas.openxmlformats.org/officeDocument/2006/relationships/hyperlink" Target="https://digital.nhs.uk/data-and-information/publications/statistical/statistics-on-nhs-stop-smoking-services-in-england/april-2025-to-september-2025-q2" TargetMode="External"/><Relationship Id="rId19" Type="http://schemas.openxmlformats.org/officeDocument/2006/relationships/hyperlink" Target="https://www.statista.com/statistics/370292/hospital-admissions-caused-by-smoking-in-england-uk/?srsltid=AfmBOorkEf3ChPIYld_KPT0vSvlzC9x6lOOZn8RZqX-XcELygnLHKQ8R" TargetMode="External"/><Relationship Id="rId4" Type="http://schemas.openxmlformats.org/officeDocument/2006/relationships/image" Target="../media/image2.png"/><Relationship Id="rId9" Type="http://schemas.openxmlformats.org/officeDocument/2006/relationships/hyperlink" Target="https://journals.sagepub.com/doi/pdf/10.1177/20552076231211634" TargetMode="External"/><Relationship Id="rId14" Type="http://schemas.openxmlformats.org/officeDocument/2006/relationships/hyperlink" Target="https://journals.sagepub.com/doi/pdf/10.1177/237437352311846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9DBFF"/>
        </a:solidFill>
        <a:effectLst/>
      </p:bgPr>
    </p:bg>
    <p:spTree>
      <p:nvGrpSpPr>
        <p:cNvPr id="1" name=""/>
        <p:cNvGrpSpPr/>
        <p:nvPr/>
      </p:nvGrpSpPr>
      <p:grpSpPr>
        <a:xfrm>
          <a:off x="0" y="0"/>
          <a:ext cx="0" cy="0"/>
          <a:chOff x="0" y="0"/>
          <a:chExt cx="0" cy="0"/>
        </a:xfrm>
      </p:grpSpPr>
      <p:grpSp>
        <p:nvGrpSpPr>
          <p:cNvPr id="2" name="Group 2"/>
          <p:cNvGrpSpPr/>
          <p:nvPr/>
        </p:nvGrpSpPr>
        <p:grpSpPr>
          <a:xfrm>
            <a:off x="20481" y="207567"/>
            <a:ext cx="3115944" cy="1223620"/>
            <a:chOff x="0" y="0"/>
            <a:chExt cx="558342" cy="219259"/>
          </a:xfrm>
        </p:grpSpPr>
        <p:sp>
          <p:nvSpPr>
            <p:cNvPr id="3" name="Freeform 3"/>
            <p:cNvSpPr/>
            <p:nvPr/>
          </p:nvSpPr>
          <p:spPr>
            <a:xfrm>
              <a:off x="0" y="0"/>
              <a:ext cx="558342" cy="219259"/>
            </a:xfrm>
            <a:custGeom>
              <a:avLst/>
              <a:gdLst/>
              <a:ahLst/>
              <a:cxnLst/>
              <a:rect l="l" t="t" r="r" b="b"/>
              <a:pathLst>
                <a:path w="558342" h="219259">
                  <a:moveTo>
                    <a:pt x="0" y="0"/>
                  </a:moveTo>
                  <a:lnTo>
                    <a:pt x="558342" y="0"/>
                  </a:lnTo>
                  <a:lnTo>
                    <a:pt x="558342" y="219259"/>
                  </a:lnTo>
                  <a:lnTo>
                    <a:pt x="0" y="219259"/>
                  </a:lnTo>
                  <a:close/>
                </a:path>
              </a:pathLst>
            </a:custGeom>
            <a:solidFill>
              <a:srgbClr val="F1D6A9"/>
            </a:solidFill>
          </p:spPr>
          <p:txBody>
            <a:bodyPr/>
            <a:lstStyle/>
            <a:p>
              <a:endParaRPr lang="LID4096"/>
            </a:p>
          </p:txBody>
        </p:sp>
        <p:sp>
          <p:nvSpPr>
            <p:cNvPr id="4" name="TextBox 4"/>
            <p:cNvSpPr txBox="1"/>
            <p:nvPr/>
          </p:nvSpPr>
          <p:spPr>
            <a:xfrm>
              <a:off x="0" y="-85725"/>
              <a:ext cx="558342" cy="304984"/>
            </a:xfrm>
            <a:prstGeom prst="rect">
              <a:avLst/>
            </a:prstGeom>
          </p:spPr>
          <p:txBody>
            <a:bodyPr lIns="50800" tIns="50800" rIns="50800" bIns="50800" rtlCol="0" anchor="ctr"/>
            <a:lstStyle/>
            <a:p>
              <a:pPr algn="ctr">
                <a:lnSpc>
                  <a:spcPts val="4200"/>
                </a:lnSpc>
                <a:spcBef>
                  <a:spcPct val="0"/>
                </a:spcBef>
              </a:pPr>
              <a:endParaRPr/>
            </a:p>
          </p:txBody>
        </p:sp>
      </p:grpSp>
      <p:grpSp>
        <p:nvGrpSpPr>
          <p:cNvPr id="5" name="Group 5"/>
          <p:cNvGrpSpPr/>
          <p:nvPr/>
        </p:nvGrpSpPr>
        <p:grpSpPr>
          <a:xfrm>
            <a:off x="2984500" y="133590"/>
            <a:ext cx="12128500" cy="1931973"/>
            <a:chOff x="-6160" y="-4689"/>
            <a:chExt cx="2341978" cy="231249"/>
          </a:xfrm>
        </p:grpSpPr>
        <p:sp>
          <p:nvSpPr>
            <p:cNvPr id="6" name="Freeform 6"/>
            <p:cNvSpPr/>
            <p:nvPr/>
          </p:nvSpPr>
          <p:spPr>
            <a:xfrm>
              <a:off x="28427" y="-3437"/>
              <a:ext cx="2307391" cy="219259"/>
            </a:xfrm>
            <a:custGeom>
              <a:avLst/>
              <a:gdLst/>
              <a:ahLst/>
              <a:cxnLst/>
              <a:rect l="l" t="t" r="r" b="b"/>
              <a:pathLst>
                <a:path w="2307391" h="219259">
                  <a:moveTo>
                    <a:pt x="0" y="0"/>
                  </a:moveTo>
                  <a:lnTo>
                    <a:pt x="2307391" y="0"/>
                  </a:lnTo>
                  <a:lnTo>
                    <a:pt x="2307391" y="219259"/>
                  </a:lnTo>
                  <a:lnTo>
                    <a:pt x="0" y="219259"/>
                  </a:lnTo>
                  <a:close/>
                </a:path>
              </a:pathLst>
            </a:custGeom>
            <a:solidFill>
              <a:srgbClr val="F1D6A9"/>
            </a:solidFill>
          </p:spPr>
          <p:txBody>
            <a:bodyPr/>
            <a:lstStyle/>
            <a:p>
              <a:endParaRPr lang="LID4096"/>
            </a:p>
          </p:txBody>
        </p:sp>
        <p:sp>
          <p:nvSpPr>
            <p:cNvPr id="7" name="TextBox 7"/>
            <p:cNvSpPr txBox="1"/>
            <p:nvPr/>
          </p:nvSpPr>
          <p:spPr>
            <a:xfrm>
              <a:off x="-6160" y="-4689"/>
              <a:ext cx="2307391" cy="231249"/>
            </a:xfrm>
            <a:prstGeom prst="rect">
              <a:avLst/>
            </a:prstGeom>
          </p:spPr>
          <p:txBody>
            <a:bodyPr lIns="50800" tIns="50800" rIns="50800" bIns="50800" rtlCol="0" anchor="ctr"/>
            <a:lstStyle/>
            <a:p>
              <a:pPr algn="ctr"/>
              <a:r>
                <a:rPr lang="en-US" b="1" dirty="0">
                  <a:solidFill>
                    <a:srgbClr val="000000"/>
                  </a:solidFill>
                  <a:latin typeface="Times New Roman Bold"/>
                  <a:ea typeface="Times New Roman Bold"/>
                  <a:cs typeface="Times New Roman Bold"/>
                  <a:sym typeface="Times New Roman Bold"/>
                </a:rPr>
                <a:t>SMOKEQUIT+: LEVERAGING AI, WEARABLE TECHNOLOGY, AND PEER SUPPORT TO </a:t>
              </a:r>
            </a:p>
            <a:p>
              <a:pPr algn="ctr">
                <a:spcBef>
                  <a:spcPct val="0"/>
                </a:spcBef>
              </a:pPr>
              <a:r>
                <a:rPr lang="en-US" b="1" dirty="0">
                  <a:solidFill>
                    <a:srgbClr val="000000"/>
                  </a:solidFill>
                  <a:latin typeface="Times New Roman Bold"/>
                  <a:ea typeface="Times New Roman Bold"/>
                  <a:cs typeface="Times New Roman Bold"/>
                  <a:sym typeface="Times New Roman Bold"/>
                </a:rPr>
                <a:t>PROMOTE SMOKING CESSATION AND ADDRESS DIGITAL HEALTH INEQUALITY IN THE UK</a:t>
              </a:r>
            </a:p>
            <a:p>
              <a:pPr algn="ctr"/>
              <a:r>
                <a:rPr lang="en-GB" sz="800" b="1" dirty="0">
                  <a:latin typeface="Times New Roman" panose="02020603050405020304" pitchFamily="18" charset="0"/>
                  <a:ea typeface="Times New Roman" panose="02020603050405020304" pitchFamily="18" charset="0"/>
                </a:rPr>
                <a:t>Programme: MSc Public Health and Social Care in Practice</a:t>
              </a:r>
              <a:endParaRPr lang="en-IN" sz="800" dirty="0">
                <a:latin typeface="Times New Roman" panose="02020603050405020304" pitchFamily="18" charset="0"/>
                <a:ea typeface="Times New Roman" panose="02020603050405020304" pitchFamily="18" charset="0"/>
              </a:endParaRPr>
            </a:p>
            <a:p>
              <a:pPr algn="ctr"/>
              <a:r>
                <a:rPr lang="en-GB" sz="800" b="1" dirty="0">
                  <a:latin typeface="Times New Roman" panose="02020603050405020304" pitchFamily="18" charset="0"/>
                  <a:ea typeface="Times New Roman" panose="02020603050405020304" pitchFamily="18" charset="0"/>
                </a:rPr>
                <a:t>Module: Population Health and Digital Health Promotion</a:t>
              </a:r>
              <a:endParaRPr lang="en-IN" sz="800" dirty="0">
                <a:latin typeface="Times New Roman" panose="02020603050405020304" pitchFamily="18" charset="0"/>
                <a:ea typeface="Times New Roman" panose="02020603050405020304" pitchFamily="18" charset="0"/>
              </a:endParaRPr>
            </a:p>
            <a:p>
              <a:pPr algn="ctr"/>
              <a:r>
                <a:rPr lang="en-GB" sz="800" b="1" dirty="0">
                  <a:latin typeface="Times New Roman" panose="02020603050405020304" pitchFamily="18" charset="0"/>
                  <a:ea typeface="Times New Roman" panose="02020603050405020304" pitchFamily="18" charset="0"/>
                </a:rPr>
                <a:t>Module code: LCHS7009</a:t>
              </a:r>
              <a:endParaRPr lang="en-IN" sz="800" dirty="0">
                <a:latin typeface="Times New Roman" panose="02020603050405020304" pitchFamily="18" charset="0"/>
                <a:ea typeface="Times New Roman" panose="02020603050405020304" pitchFamily="18" charset="0"/>
              </a:endParaRPr>
            </a:p>
            <a:p>
              <a:pPr algn="ctr"/>
              <a:r>
                <a:rPr lang="en-GB" sz="800" b="1" dirty="0">
                  <a:latin typeface="Times New Roman" panose="02020603050405020304" pitchFamily="18" charset="0"/>
                  <a:ea typeface="Times New Roman" panose="02020603050405020304" pitchFamily="18" charset="0"/>
                </a:rPr>
                <a:t>Lecturer: Diola </a:t>
              </a:r>
              <a:r>
                <a:rPr lang="en-GB" sz="800" b="1" dirty="0" err="1">
                  <a:latin typeface="Times New Roman" panose="02020603050405020304" pitchFamily="18" charset="0"/>
                  <a:ea typeface="Times New Roman" panose="02020603050405020304" pitchFamily="18" charset="0"/>
                </a:rPr>
                <a:t>Bijlhout</a:t>
              </a:r>
              <a:endParaRPr lang="en-IN" sz="800" dirty="0">
                <a:latin typeface="Times New Roman" panose="02020603050405020304" pitchFamily="18" charset="0"/>
                <a:ea typeface="Times New Roman" panose="02020603050405020304" pitchFamily="18" charset="0"/>
              </a:endParaRPr>
            </a:p>
            <a:p>
              <a:pPr algn="ctr"/>
              <a:r>
                <a:rPr lang="en-GB" sz="800" b="1" dirty="0">
                  <a:latin typeface="Times New Roman" panose="02020603050405020304" pitchFamily="18" charset="0"/>
                  <a:ea typeface="Times New Roman" panose="02020603050405020304" pitchFamily="18" charset="0"/>
                </a:rPr>
                <a:t>Component 2</a:t>
              </a:r>
            </a:p>
            <a:p>
              <a:pPr algn="ctr"/>
              <a:r>
                <a:rPr lang="en-GB" sz="800" b="1" dirty="0">
                  <a:latin typeface="Times New Roman" panose="02020603050405020304" pitchFamily="18" charset="0"/>
                  <a:ea typeface="Times New Roman" panose="02020603050405020304" pitchFamily="18" charset="0"/>
                </a:rPr>
                <a:t>Name: </a:t>
              </a:r>
              <a:r>
                <a:rPr lang="en-GB" sz="800" b="1" dirty="0" err="1">
                  <a:latin typeface="Times New Roman" panose="02020603050405020304" pitchFamily="18" charset="0"/>
                  <a:ea typeface="Times New Roman" panose="02020603050405020304" pitchFamily="18" charset="0"/>
                </a:rPr>
                <a:t>Jenishkumar</a:t>
              </a:r>
              <a:r>
                <a:rPr lang="en-GB" sz="800" b="1" dirty="0">
                  <a:latin typeface="Times New Roman" panose="02020603050405020304" pitchFamily="18" charset="0"/>
                  <a:ea typeface="Times New Roman" panose="02020603050405020304" pitchFamily="18" charset="0"/>
                </a:rPr>
                <a:t> K. Hirani</a:t>
              </a:r>
            </a:p>
            <a:p>
              <a:pPr algn="ctr"/>
              <a:r>
                <a:rPr lang="en-GB" sz="800" b="1" dirty="0">
                  <a:latin typeface="Times New Roman" panose="02020603050405020304" pitchFamily="18" charset="0"/>
                  <a:ea typeface="Times New Roman" panose="02020603050405020304" pitchFamily="18" charset="0"/>
                </a:rPr>
                <a:t>Student </a:t>
              </a:r>
              <a:r>
                <a:rPr lang="en-GB" sz="800" b="1">
                  <a:latin typeface="Times New Roman" panose="02020603050405020304" pitchFamily="18" charset="0"/>
                  <a:ea typeface="Times New Roman" panose="02020603050405020304" pitchFamily="18" charset="0"/>
                </a:rPr>
                <a:t>Number: 2518576</a:t>
              </a:r>
              <a:endParaRPr lang="en-IN" sz="800" dirty="0">
                <a:latin typeface="Times New Roman" panose="02020603050405020304" pitchFamily="18" charset="0"/>
                <a:ea typeface="Times New Roman" panose="02020603050405020304" pitchFamily="18" charset="0"/>
              </a:endParaRPr>
            </a:p>
          </p:txBody>
        </p:sp>
      </p:grpSp>
      <p:grpSp>
        <p:nvGrpSpPr>
          <p:cNvPr id="8" name="Group 8"/>
          <p:cNvGrpSpPr/>
          <p:nvPr/>
        </p:nvGrpSpPr>
        <p:grpSpPr>
          <a:xfrm>
            <a:off x="249826" y="1212886"/>
            <a:ext cx="7819959" cy="4094913"/>
            <a:chOff x="0" y="-133350"/>
            <a:chExt cx="1443803" cy="733762"/>
          </a:xfrm>
        </p:grpSpPr>
        <p:sp>
          <p:nvSpPr>
            <p:cNvPr id="9" name="Freeform 9"/>
            <p:cNvSpPr/>
            <p:nvPr/>
          </p:nvSpPr>
          <p:spPr>
            <a:xfrm>
              <a:off x="7163" y="10473"/>
              <a:ext cx="1436640" cy="589939"/>
            </a:xfrm>
            <a:custGeom>
              <a:avLst/>
              <a:gdLst/>
              <a:ahLst/>
              <a:cxnLst/>
              <a:rect l="l" t="t" r="r" b="b"/>
              <a:pathLst>
                <a:path w="1436640" h="589939">
                  <a:moveTo>
                    <a:pt x="0" y="0"/>
                  </a:moveTo>
                  <a:lnTo>
                    <a:pt x="1436640" y="0"/>
                  </a:lnTo>
                  <a:lnTo>
                    <a:pt x="1436640" y="589939"/>
                  </a:lnTo>
                  <a:lnTo>
                    <a:pt x="0" y="589939"/>
                  </a:lnTo>
                  <a:close/>
                </a:path>
              </a:pathLst>
            </a:custGeom>
            <a:solidFill>
              <a:srgbClr val="C2DCFF"/>
            </a:solidFill>
          </p:spPr>
          <p:txBody>
            <a:bodyPr/>
            <a:lstStyle/>
            <a:p>
              <a:endParaRPr lang="LID4096"/>
            </a:p>
          </p:txBody>
        </p:sp>
        <p:sp>
          <p:nvSpPr>
            <p:cNvPr id="10" name="TextBox 10"/>
            <p:cNvSpPr txBox="1"/>
            <p:nvPr/>
          </p:nvSpPr>
          <p:spPr>
            <a:xfrm>
              <a:off x="0" y="-133350"/>
              <a:ext cx="1394296" cy="723289"/>
            </a:xfrm>
            <a:prstGeom prst="rect">
              <a:avLst/>
            </a:prstGeom>
          </p:spPr>
          <p:txBody>
            <a:bodyPr lIns="50800" tIns="50800" rIns="50800" bIns="50800" rtlCol="0" anchor="ctr"/>
            <a:lstStyle/>
            <a:p>
              <a:pPr algn="ctr">
                <a:lnSpc>
                  <a:spcPts val="3199"/>
                </a:lnSpc>
              </a:pPr>
              <a:endParaRPr lang="en-US" sz="1400" b="1" i="1" dirty="0">
                <a:solidFill>
                  <a:srgbClr val="000000"/>
                </a:solidFill>
                <a:latin typeface="Times New Roman Bold Italics"/>
                <a:ea typeface="Times New Roman Bold Italics"/>
                <a:cs typeface="Times New Roman Bold Italics"/>
                <a:sym typeface="Times New Roman Bold Italics"/>
              </a:endParaRPr>
            </a:p>
            <a:p>
              <a:pPr algn="ctr">
                <a:lnSpc>
                  <a:spcPts val="3199"/>
                </a:lnSpc>
              </a:pPr>
              <a:r>
                <a:rPr lang="en-US" sz="1400" b="1" i="1" dirty="0">
                  <a:solidFill>
                    <a:srgbClr val="000000"/>
                  </a:solidFill>
                  <a:latin typeface="Times New Roman Bold Italics"/>
                  <a:ea typeface="Times New Roman Bold Italics"/>
                  <a:cs typeface="Times New Roman Bold Italics"/>
                  <a:sym typeface="Times New Roman Bold Italics"/>
                </a:rPr>
                <a:t>Background</a:t>
              </a:r>
            </a:p>
            <a:p>
              <a:pPr algn="just">
                <a:lnSpc>
                  <a:spcPts val="2800"/>
                </a:lnSpc>
              </a:pPr>
              <a:r>
                <a:rPr lang="en-GB" sz="1200" noProof="0" dirty="0">
                  <a:solidFill>
                    <a:srgbClr val="000000"/>
                  </a:solidFill>
                  <a:latin typeface="Times New Roman"/>
                  <a:ea typeface="Times New Roman"/>
                  <a:cs typeface="Times New Roman"/>
                  <a:sym typeface="Times New Roman"/>
                </a:rPr>
                <a:t>Smoking tobacco is the UK's leading cause of preventable death, leading to 70,000 deaths each year and harming nearly every organ of the body (ASH, 2025). There were 408,700 hospital admissions for smoking, 74,800 adult deaths aged 35 and over, in 2022-23 in the UK (Harker, 2023). The increment of non-digital interventions, such as NHS Stop Smoking, is supposed to decrease the rate of smoking activity among the affected. This intervention has been addressed by a digital intervention of NHS Stop Smoking, but its reach and personalisation are still underwhelming. In that case, an intervention plan through using </a:t>
              </a:r>
              <a:r>
                <a:rPr lang="en-GB" sz="1200" noProof="0" dirty="0" err="1">
                  <a:solidFill>
                    <a:srgbClr val="000000"/>
                  </a:solidFill>
                  <a:latin typeface="Times New Roman"/>
                  <a:ea typeface="Times New Roman"/>
                  <a:cs typeface="Times New Roman"/>
                  <a:sym typeface="Times New Roman"/>
                </a:rPr>
                <a:t>SmokeQuit</a:t>
              </a:r>
              <a:r>
                <a:rPr lang="en-GB" sz="1200" noProof="0" dirty="0">
                  <a:solidFill>
                    <a:srgbClr val="000000"/>
                  </a:solidFill>
                  <a:latin typeface="Times New Roman"/>
                  <a:ea typeface="Times New Roman"/>
                  <a:cs typeface="Times New Roman"/>
                  <a:sym typeface="Times New Roman"/>
                </a:rPr>
                <a:t>+ has been proposed, which is an AI-enhanced version of the NHS Quit Smoking App, with wearable biosensors, AI personalisation and a peer-community support module to improve quit rates.</a:t>
              </a:r>
            </a:p>
          </p:txBody>
        </p:sp>
      </p:grpSp>
      <p:sp>
        <p:nvSpPr>
          <p:cNvPr id="11" name="Freeform 11"/>
          <p:cNvSpPr/>
          <p:nvPr/>
        </p:nvSpPr>
        <p:spPr>
          <a:xfrm>
            <a:off x="8146868" y="2065563"/>
            <a:ext cx="6762503" cy="2955183"/>
          </a:xfrm>
          <a:custGeom>
            <a:avLst/>
            <a:gdLst/>
            <a:ahLst/>
            <a:cxnLst/>
            <a:rect l="l" t="t" r="r" b="b"/>
            <a:pathLst>
              <a:path w="5647555" h="3200616">
                <a:moveTo>
                  <a:pt x="0" y="0"/>
                </a:moveTo>
                <a:lnTo>
                  <a:pt x="5647555" y="0"/>
                </a:lnTo>
                <a:lnTo>
                  <a:pt x="5647555" y="3200616"/>
                </a:lnTo>
                <a:lnTo>
                  <a:pt x="0" y="3200616"/>
                </a:lnTo>
                <a:lnTo>
                  <a:pt x="0" y="0"/>
                </a:lnTo>
                <a:close/>
              </a:path>
            </a:pathLst>
          </a:custGeom>
          <a:blipFill>
            <a:blip r:embed="rId3"/>
            <a:stretch>
              <a:fillRect t="-2237" b="-2237"/>
            </a:stretch>
          </a:blipFill>
        </p:spPr>
        <p:txBody>
          <a:bodyPr/>
          <a:lstStyle/>
          <a:p>
            <a:endParaRPr lang="LID4096"/>
          </a:p>
        </p:txBody>
      </p:sp>
      <p:sp>
        <p:nvSpPr>
          <p:cNvPr id="12" name="Freeform 12"/>
          <p:cNvSpPr/>
          <p:nvPr/>
        </p:nvSpPr>
        <p:spPr>
          <a:xfrm>
            <a:off x="384091" y="5355897"/>
            <a:ext cx="5596950" cy="3124084"/>
          </a:xfrm>
          <a:custGeom>
            <a:avLst/>
            <a:gdLst/>
            <a:ahLst/>
            <a:cxnLst/>
            <a:rect l="l" t="t" r="r" b="b"/>
            <a:pathLst>
              <a:path w="5596950" h="3124084">
                <a:moveTo>
                  <a:pt x="0" y="0"/>
                </a:moveTo>
                <a:lnTo>
                  <a:pt x="5596950" y="0"/>
                </a:lnTo>
                <a:lnTo>
                  <a:pt x="5596950" y="3124084"/>
                </a:lnTo>
                <a:lnTo>
                  <a:pt x="0" y="3124084"/>
                </a:lnTo>
                <a:lnTo>
                  <a:pt x="0" y="0"/>
                </a:lnTo>
                <a:close/>
              </a:path>
            </a:pathLst>
          </a:custGeom>
          <a:blipFill>
            <a:blip r:embed="rId4"/>
            <a:stretch>
              <a:fillRect/>
            </a:stretch>
          </a:blipFill>
        </p:spPr>
        <p:txBody>
          <a:bodyPr/>
          <a:lstStyle/>
          <a:p>
            <a:endParaRPr lang="LID4096"/>
          </a:p>
        </p:txBody>
      </p:sp>
      <p:grpSp>
        <p:nvGrpSpPr>
          <p:cNvPr id="13" name="Group 13"/>
          <p:cNvGrpSpPr/>
          <p:nvPr/>
        </p:nvGrpSpPr>
        <p:grpSpPr>
          <a:xfrm>
            <a:off x="6175199" y="5611997"/>
            <a:ext cx="8565880" cy="3817680"/>
            <a:chOff x="0" y="-3068"/>
            <a:chExt cx="1534909" cy="705688"/>
          </a:xfrm>
        </p:grpSpPr>
        <p:sp>
          <p:nvSpPr>
            <p:cNvPr id="14" name="Freeform 14"/>
            <p:cNvSpPr/>
            <p:nvPr/>
          </p:nvSpPr>
          <p:spPr>
            <a:xfrm>
              <a:off x="0" y="0"/>
              <a:ext cx="1534909" cy="702620"/>
            </a:xfrm>
            <a:custGeom>
              <a:avLst/>
              <a:gdLst/>
              <a:ahLst/>
              <a:cxnLst/>
              <a:rect l="l" t="t" r="r" b="b"/>
              <a:pathLst>
                <a:path w="1534909" h="702620">
                  <a:moveTo>
                    <a:pt x="0" y="0"/>
                  </a:moveTo>
                  <a:lnTo>
                    <a:pt x="1534909" y="0"/>
                  </a:lnTo>
                  <a:lnTo>
                    <a:pt x="1534909" y="702620"/>
                  </a:lnTo>
                  <a:lnTo>
                    <a:pt x="0" y="702620"/>
                  </a:lnTo>
                  <a:close/>
                </a:path>
              </a:pathLst>
            </a:custGeom>
            <a:solidFill>
              <a:srgbClr val="C1FF72"/>
            </a:solidFill>
          </p:spPr>
          <p:txBody>
            <a:bodyPr/>
            <a:lstStyle/>
            <a:p>
              <a:endParaRPr lang="LID4096"/>
            </a:p>
          </p:txBody>
        </p:sp>
        <p:sp>
          <p:nvSpPr>
            <p:cNvPr id="15" name="TextBox 15"/>
            <p:cNvSpPr txBox="1"/>
            <p:nvPr/>
          </p:nvSpPr>
          <p:spPr>
            <a:xfrm>
              <a:off x="0" y="-3068"/>
              <a:ext cx="1534909" cy="705688"/>
            </a:xfrm>
            <a:prstGeom prst="rect">
              <a:avLst/>
            </a:prstGeom>
          </p:spPr>
          <p:txBody>
            <a:bodyPr lIns="50800" tIns="50800" rIns="50800" bIns="50800" rtlCol="0" anchor="ctr"/>
            <a:lstStyle/>
            <a:p>
              <a:pPr algn="ctr">
                <a:lnSpc>
                  <a:spcPts val="3199"/>
                </a:lnSpc>
              </a:pPr>
              <a:r>
                <a:rPr lang="en-US" sz="1200" b="1" i="1" dirty="0">
                  <a:solidFill>
                    <a:srgbClr val="000000"/>
                  </a:solidFill>
                  <a:latin typeface="Times New Roman Bold Italics"/>
                  <a:ea typeface="Times New Roman Bold Italics"/>
                  <a:cs typeface="Times New Roman Bold Italics"/>
                  <a:sym typeface="Times New Roman Bold Italics"/>
                </a:rPr>
                <a:t>Health Promotion Values and Principles</a:t>
              </a:r>
            </a:p>
            <a:p>
              <a:pPr algn="just">
                <a:lnSpc>
                  <a:spcPts val="2800"/>
                </a:lnSpc>
              </a:pPr>
              <a:r>
                <a:rPr lang="en-GB" sz="1200" noProof="0" dirty="0">
                  <a:solidFill>
                    <a:srgbClr val="000000"/>
                  </a:solidFill>
                  <a:latin typeface="Times New Roman"/>
                  <a:ea typeface="Times New Roman"/>
                  <a:cs typeface="Times New Roman"/>
                  <a:sym typeface="Times New Roman"/>
                </a:rPr>
                <a:t>The proposed technological intervention is guided by the WHO Ottawa Charter principles of equity, empowerment, community participation and multi-sectional action (WHO, 2026). These principles are effectively reflected throughout the design of </a:t>
              </a:r>
              <a:r>
                <a:rPr lang="en-GB" sz="1200" noProof="0" dirty="0" err="1">
                  <a:solidFill>
                    <a:srgbClr val="000000"/>
                  </a:solidFill>
                  <a:latin typeface="Times New Roman"/>
                  <a:ea typeface="Times New Roman"/>
                  <a:cs typeface="Times New Roman"/>
                  <a:sym typeface="Times New Roman"/>
                </a:rPr>
                <a:t>SmokeQuit</a:t>
              </a:r>
              <a:r>
                <a:rPr lang="en-GB" sz="1200" noProof="0" dirty="0">
                  <a:solidFill>
                    <a:srgbClr val="000000"/>
                  </a:solidFill>
                  <a:latin typeface="Times New Roman"/>
                  <a:ea typeface="Times New Roman"/>
                  <a:cs typeface="Times New Roman"/>
                  <a:sym typeface="Times New Roman"/>
                </a:rPr>
                <a:t>+. Equity is addressed via multilingual interfaces geared towards deprived communities. AI personalisation helps to empower people and allows them to take control of their own quitting journey (</a:t>
              </a:r>
              <a:r>
                <a:rPr lang="en-GB" sz="1200" noProof="0" dirty="0" err="1">
                  <a:solidFill>
                    <a:srgbClr val="000000"/>
                  </a:solidFill>
                  <a:latin typeface="Times New Roman"/>
                  <a:ea typeface="Times New Roman"/>
                  <a:cs typeface="Times New Roman"/>
                  <a:sym typeface="Times New Roman"/>
                </a:rPr>
                <a:t>Bendotti</a:t>
              </a:r>
              <a:r>
                <a:rPr lang="en-GB" sz="1200" noProof="0" dirty="0">
                  <a:solidFill>
                    <a:srgbClr val="000000"/>
                  </a:solidFill>
                  <a:latin typeface="Times New Roman"/>
                  <a:ea typeface="Times New Roman"/>
                  <a:cs typeface="Times New Roman"/>
                  <a:sym typeface="Times New Roman"/>
                </a:rPr>
                <a:t> </a:t>
              </a:r>
              <a:r>
                <a:rPr lang="en-GB" sz="1200" i="1" noProof="0" dirty="0">
                  <a:solidFill>
                    <a:srgbClr val="000000"/>
                  </a:solidFill>
                  <a:latin typeface="Times New Roman"/>
                  <a:ea typeface="Times New Roman"/>
                  <a:cs typeface="Times New Roman"/>
                  <a:sym typeface="Times New Roman"/>
                </a:rPr>
                <a:t>et al.,</a:t>
              </a:r>
              <a:r>
                <a:rPr lang="en-GB" sz="1200" noProof="0" dirty="0">
                  <a:solidFill>
                    <a:srgbClr val="000000"/>
                  </a:solidFill>
                  <a:latin typeface="Times New Roman"/>
                  <a:ea typeface="Times New Roman"/>
                  <a:cs typeface="Times New Roman"/>
                  <a:sym typeface="Times New Roman"/>
                </a:rPr>
                <a:t> 2023). Participation is encouraged through the peer-community support module which fosters shared decision-making. Multisectoral collaboration strengthens health promotion by integrating expertise, resources, and coordinated actions, thereby improving intervention effectiveness and sustainability (Sanga </a:t>
              </a:r>
              <a:r>
                <a:rPr lang="en-GB" sz="1200" i="1" noProof="0" dirty="0">
                  <a:solidFill>
                    <a:srgbClr val="000000"/>
                  </a:solidFill>
                  <a:latin typeface="Times New Roman"/>
                  <a:ea typeface="Times New Roman"/>
                  <a:cs typeface="Times New Roman"/>
                  <a:sym typeface="Times New Roman"/>
                </a:rPr>
                <a:t>et al.</a:t>
              </a:r>
              <a:r>
                <a:rPr lang="en-GB" sz="1200" noProof="0" dirty="0">
                  <a:solidFill>
                    <a:srgbClr val="000000"/>
                  </a:solidFill>
                  <a:latin typeface="Times New Roman"/>
                  <a:ea typeface="Times New Roman"/>
                  <a:cs typeface="Times New Roman"/>
                  <a:sym typeface="Times New Roman"/>
                </a:rPr>
                <a:t>, 2024). </a:t>
              </a:r>
              <a:r>
                <a:rPr lang="en-GB" sz="1200" noProof="0" dirty="0" err="1">
                  <a:solidFill>
                    <a:srgbClr val="000000"/>
                  </a:solidFill>
                  <a:latin typeface="Times New Roman"/>
                  <a:ea typeface="Times New Roman"/>
                  <a:cs typeface="Times New Roman"/>
                  <a:sym typeface="Times New Roman"/>
                </a:rPr>
                <a:t>SmokeQuit</a:t>
              </a:r>
              <a:r>
                <a:rPr lang="en-GB" sz="1200" noProof="0" dirty="0">
                  <a:solidFill>
                    <a:srgbClr val="000000"/>
                  </a:solidFill>
                  <a:latin typeface="Times New Roman"/>
                  <a:ea typeface="Times New Roman"/>
                  <a:cs typeface="Times New Roman"/>
                  <a:sym typeface="Times New Roman"/>
                </a:rPr>
                <a:t>+ provides multisectoral collaboration with NHS Stop Smoking Services for clinical integration (NHS England Digital, 2026). Overall, </a:t>
              </a:r>
              <a:r>
                <a:rPr lang="en-GB" sz="1200" noProof="0" dirty="0" err="1">
                  <a:solidFill>
                    <a:srgbClr val="000000"/>
                  </a:solidFill>
                  <a:latin typeface="Times New Roman"/>
                  <a:ea typeface="Times New Roman"/>
                  <a:cs typeface="Times New Roman"/>
                  <a:sym typeface="Times New Roman"/>
                </a:rPr>
                <a:t>SmokeQuit</a:t>
              </a:r>
              <a:r>
                <a:rPr lang="en-GB" sz="1200" noProof="0" dirty="0">
                  <a:solidFill>
                    <a:srgbClr val="000000"/>
                  </a:solidFill>
                  <a:latin typeface="Times New Roman"/>
                  <a:ea typeface="Times New Roman"/>
                  <a:cs typeface="Times New Roman"/>
                  <a:sym typeface="Times New Roman"/>
                </a:rPr>
                <a:t>+ represents a values-based approach that goes beyond behaviour change to include addressing the structural and social determinants of smoking to promote health.</a:t>
              </a:r>
            </a:p>
          </p:txBody>
        </p:sp>
      </p:grpSp>
      <p:grpSp>
        <p:nvGrpSpPr>
          <p:cNvPr id="16" name="Group 16"/>
          <p:cNvGrpSpPr/>
          <p:nvPr/>
        </p:nvGrpSpPr>
        <p:grpSpPr>
          <a:xfrm>
            <a:off x="296243" y="9156666"/>
            <a:ext cx="10069692" cy="5869997"/>
            <a:chOff x="-7949" y="-82399"/>
            <a:chExt cx="1804375" cy="1088573"/>
          </a:xfrm>
        </p:grpSpPr>
        <p:sp>
          <p:nvSpPr>
            <p:cNvPr id="17" name="Freeform 17"/>
            <p:cNvSpPr/>
            <p:nvPr/>
          </p:nvSpPr>
          <p:spPr>
            <a:xfrm>
              <a:off x="0" y="0"/>
              <a:ext cx="1796426" cy="955223"/>
            </a:xfrm>
            <a:custGeom>
              <a:avLst/>
              <a:gdLst/>
              <a:ahLst/>
              <a:cxnLst/>
              <a:rect l="l" t="t" r="r" b="b"/>
              <a:pathLst>
                <a:path w="1796426" h="955223">
                  <a:moveTo>
                    <a:pt x="0" y="0"/>
                  </a:moveTo>
                  <a:lnTo>
                    <a:pt x="1796426" y="0"/>
                  </a:lnTo>
                  <a:lnTo>
                    <a:pt x="1796426" y="955223"/>
                  </a:lnTo>
                  <a:lnTo>
                    <a:pt x="0" y="955223"/>
                  </a:lnTo>
                  <a:close/>
                </a:path>
              </a:pathLst>
            </a:custGeom>
            <a:solidFill>
              <a:srgbClr val="FFB9CA"/>
            </a:solidFill>
          </p:spPr>
          <p:txBody>
            <a:bodyPr/>
            <a:lstStyle/>
            <a:p>
              <a:endParaRPr lang="LID4096"/>
            </a:p>
          </p:txBody>
        </p:sp>
        <p:sp>
          <p:nvSpPr>
            <p:cNvPr id="18" name="TextBox 18"/>
            <p:cNvSpPr txBox="1"/>
            <p:nvPr/>
          </p:nvSpPr>
          <p:spPr>
            <a:xfrm>
              <a:off x="-7949" y="-82399"/>
              <a:ext cx="1796426" cy="1088573"/>
            </a:xfrm>
            <a:prstGeom prst="rect">
              <a:avLst/>
            </a:prstGeom>
          </p:spPr>
          <p:txBody>
            <a:bodyPr lIns="50800" tIns="50800" rIns="50800" bIns="50800" rtlCol="0" anchor="ctr"/>
            <a:lstStyle/>
            <a:p>
              <a:pPr algn="ctr">
                <a:lnSpc>
                  <a:spcPts val="3199"/>
                </a:lnSpc>
              </a:pPr>
              <a:r>
                <a:rPr lang="en-GB" sz="1200" b="1" i="1" noProof="0" dirty="0">
                  <a:solidFill>
                    <a:srgbClr val="000000"/>
                  </a:solidFill>
                  <a:latin typeface="Times New Roman Bold Italics"/>
                  <a:ea typeface="Times New Roman Bold Italics"/>
                  <a:cs typeface="Times New Roman Bold Italics"/>
                  <a:sym typeface="Times New Roman Bold Italics"/>
                </a:rPr>
                <a:t>The Application of Behavioural Change Theory- Trans-theoretical Model (TTM)</a:t>
              </a:r>
            </a:p>
            <a:p>
              <a:pPr algn="just">
                <a:lnSpc>
                  <a:spcPts val="2800"/>
                </a:lnSpc>
              </a:pPr>
              <a:r>
                <a:rPr lang="en-GB" sz="1200" noProof="0" dirty="0">
                  <a:solidFill>
                    <a:srgbClr val="000000"/>
                  </a:solidFill>
                  <a:latin typeface="Times New Roman"/>
                  <a:ea typeface="Times New Roman"/>
                  <a:cs typeface="Times New Roman"/>
                  <a:sym typeface="Times New Roman"/>
                </a:rPr>
                <a:t>3. The Application of Behavioural Change Theory- Trans-theoretical Model (TTM) </a:t>
              </a:r>
            </a:p>
            <a:p>
              <a:pPr algn="just">
                <a:lnSpc>
                  <a:spcPts val="2800"/>
                </a:lnSpc>
              </a:pPr>
              <a:r>
                <a:rPr lang="en-GB" sz="1200" noProof="0" dirty="0">
                  <a:solidFill>
                    <a:srgbClr val="000000"/>
                  </a:solidFill>
                  <a:latin typeface="Times New Roman"/>
                  <a:ea typeface="Times New Roman"/>
                  <a:cs typeface="Times New Roman"/>
                  <a:sym typeface="Times New Roman"/>
                </a:rPr>
                <a:t>The </a:t>
              </a:r>
              <a:r>
                <a:rPr lang="en-GB" sz="1200" noProof="0" dirty="0" err="1">
                  <a:solidFill>
                    <a:srgbClr val="000000"/>
                  </a:solidFill>
                  <a:latin typeface="Times New Roman"/>
                  <a:ea typeface="Times New Roman"/>
                  <a:cs typeface="Times New Roman"/>
                  <a:sym typeface="Times New Roman"/>
                </a:rPr>
                <a:t>SmokeQuit</a:t>
              </a:r>
              <a:r>
                <a:rPr lang="en-GB" sz="1200" noProof="0" dirty="0">
                  <a:solidFill>
                    <a:srgbClr val="000000"/>
                  </a:solidFill>
                  <a:latin typeface="Times New Roman"/>
                  <a:ea typeface="Times New Roman"/>
                  <a:cs typeface="Times New Roman"/>
                  <a:sym typeface="Times New Roman"/>
                </a:rPr>
                <a:t>+ follows the Trans-theoretical Model (TTM) of </a:t>
              </a:r>
              <a:r>
                <a:rPr lang="en-GB" sz="1200" noProof="0" dirty="0" err="1">
                  <a:solidFill>
                    <a:srgbClr val="000000"/>
                  </a:solidFill>
                  <a:latin typeface="Times New Roman"/>
                  <a:ea typeface="Times New Roman"/>
                  <a:cs typeface="Times New Roman"/>
                  <a:sym typeface="Times New Roman"/>
                </a:rPr>
                <a:t>behavioral</a:t>
              </a:r>
              <a:r>
                <a:rPr lang="en-GB" sz="1200" noProof="0" dirty="0">
                  <a:solidFill>
                    <a:srgbClr val="000000"/>
                  </a:solidFill>
                  <a:latin typeface="Times New Roman"/>
                  <a:ea typeface="Times New Roman"/>
                  <a:cs typeface="Times New Roman"/>
                  <a:sym typeface="Times New Roman"/>
                </a:rPr>
                <a:t> change. The TTM explains behaviour change as a progression through stages including precontemplation, contemplation, preparation, action, and maintenance (Sanga </a:t>
              </a:r>
              <a:r>
                <a:rPr lang="en-GB" sz="1200" i="1" noProof="0" dirty="0">
                  <a:solidFill>
                    <a:srgbClr val="000000"/>
                  </a:solidFill>
                  <a:latin typeface="Times New Roman"/>
                  <a:ea typeface="Times New Roman"/>
                  <a:cs typeface="Times New Roman"/>
                  <a:sym typeface="Times New Roman"/>
                </a:rPr>
                <a:t>et al.</a:t>
              </a:r>
              <a:r>
                <a:rPr lang="en-GB" sz="1200" noProof="0" dirty="0">
                  <a:solidFill>
                    <a:srgbClr val="000000"/>
                  </a:solidFill>
                  <a:latin typeface="Times New Roman"/>
                  <a:ea typeface="Times New Roman"/>
                  <a:cs typeface="Times New Roman"/>
                  <a:sym typeface="Times New Roman"/>
                </a:rPr>
                <a:t>, 2024). </a:t>
              </a:r>
            </a:p>
            <a:p>
              <a:pPr marL="302261" lvl="1" indent="-151130" algn="just">
                <a:lnSpc>
                  <a:spcPts val="2800"/>
                </a:lnSpc>
                <a:buFont typeface="Arial"/>
                <a:buChar char="•"/>
              </a:pPr>
              <a:r>
                <a:rPr lang="en-GB" sz="1200" noProof="0" dirty="0">
                  <a:solidFill>
                    <a:srgbClr val="000000"/>
                  </a:solidFill>
                  <a:latin typeface="Times New Roman"/>
                  <a:ea typeface="Times New Roman"/>
                  <a:cs typeface="Times New Roman"/>
                  <a:sym typeface="Times New Roman"/>
                </a:rPr>
                <a:t>Precontemplation: In this stage, individuals have no intention to change their behaviour </a:t>
              </a:r>
            </a:p>
            <a:p>
              <a:pPr marL="302261" lvl="1" indent="-151130" algn="just">
                <a:lnSpc>
                  <a:spcPts val="2800"/>
                </a:lnSpc>
                <a:buFont typeface="Arial"/>
                <a:buChar char="•"/>
              </a:pPr>
              <a:r>
                <a:rPr lang="en-GB" sz="1200" noProof="0" dirty="0">
                  <a:solidFill>
                    <a:srgbClr val="000000"/>
                  </a:solidFill>
                  <a:latin typeface="Times New Roman"/>
                  <a:ea typeface="Times New Roman"/>
                  <a:cs typeface="Times New Roman"/>
                  <a:sym typeface="Times New Roman"/>
                </a:rPr>
                <a:t>Contemplation: In this stage, individuals acknowledge the problem and begin considering behaviour change in the near future.</a:t>
              </a:r>
            </a:p>
            <a:p>
              <a:pPr marL="302261" lvl="1" indent="-151130" algn="just">
                <a:lnSpc>
                  <a:spcPts val="2800"/>
                </a:lnSpc>
                <a:buFont typeface="Arial"/>
                <a:buChar char="•"/>
              </a:pPr>
              <a:r>
                <a:rPr lang="en-GB" sz="1200" noProof="0" dirty="0">
                  <a:solidFill>
                    <a:srgbClr val="000000"/>
                  </a:solidFill>
                  <a:latin typeface="Times New Roman"/>
                  <a:ea typeface="Times New Roman"/>
                  <a:cs typeface="Times New Roman"/>
                  <a:sym typeface="Times New Roman"/>
                </a:rPr>
                <a:t>Preparation: in this stage, individuals intend to act soon and start planning or taking small initial steps.</a:t>
              </a:r>
            </a:p>
            <a:p>
              <a:pPr marL="302261" lvl="1" indent="-151130" algn="just">
                <a:lnSpc>
                  <a:spcPts val="2800"/>
                </a:lnSpc>
                <a:buFont typeface="Arial"/>
                <a:buChar char="•"/>
              </a:pPr>
              <a:r>
                <a:rPr lang="en-GB" sz="1200" noProof="0" dirty="0">
                  <a:solidFill>
                    <a:srgbClr val="000000"/>
                  </a:solidFill>
                  <a:latin typeface="Times New Roman"/>
                  <a:ea typeface="Times New Roman"/>
                  <a:cs typeface="Times New Roman"/>
                  <a:sym typeface="Times New Roman"/>
                </a:rPr>
                <a:t>Action: in this stage, individuals actively modify their behaviour and implement strategies to achieve change (</a:t>
              </a:r>
              <a:r>
                <a:rPr lang="en-GB" sz="1200" noProof="0" dirty="0" err="1">
                  <a:solidFill>
                    <a:srgbClr val="000000"/>
                  </a:solidFill>
                  <a:latin typeface="Times New Roman"/>
                  <a:ea typeface="Times New Roman"/>
                  <a:cs typeface="Times New Roman"/>
                  <a:sym typeface="Times New Roman"/>
                </a:rPr>
                <a:t>Okube</a:t>
              </a:r>
              <a:r>
                <a:rPr lang="en-GB" sz="1200" noProof="0" dirty="0">
                  <a:solidFill>
                    <a:srgbClr val="000000"/>
                  </a:solidFill>
                  <a:latin typeface="Times New Roman"/>
                  <a:ea typeface="Times New Roman"/>
                  <a:cs typeface="Times New Roman"/>
                  <a:sym typeface="Times New Roman"/>
                </a:rPr>
                <a:t> and Kimani, 2024).</a:t>
              </a:r>
            </a:p>
            <a:p>
              <a:pPr marL="302261" lvl="1" indent="-151130" algn="just">
                <a:lnSpc>
                  <a:spcPts val="2800"/>
                </a:lnSpc>
                <a:buFont typeface="Arial"/>
                <a:buChar char="•"/>
              </a:pPr>
              <a:r>
                <a:rPr lang="en-GB" sz="1200" noProof="0" dirty="0">
                  <a:solidFill>
                    <a:srgbClr val="000000"/>
                  </a:solidFill>
                  <a:latin typeface="Times New Roman"/>
                  <a:ea typeface="Times New Roman"/>
                  <a:cs typeface="Times New Roman"/>
                  <a:sym typeface="Times New Roman"/>
                </a:rPr>
                <a:t>Maintenance: In this stage, individuals sustain the new behaviour over time and work to prevent relapse.</a:t>
              </a:r>
            </a:p>
            <a:p>
              <a:pPr algn="just">
                <a:lnSpc>
                  <a:spcPts val="2800"/>
                </a:lnSpc>
              </a:pPr>
              <a:r>
                <a:rPr lang="en-GB" sz="1200" noProof="0" dirty="0">
                  <a:solidFill>
                    <a:srgbClr val="000000"/>
                  </a:solidFill>
                  <a:latin typeface="Times New Roman"/>
                  <a:ea typeface="Times New Roman"/>
                  <a:cs typeface="Times New Roman"/>
                  <a:sym typeface="Times New Roman"/>
                </a:rPr>
                <a:t>The AI engine of </a:t>
              </a:r>
              <a:r>
                <a:rPr lang="en-GB" sz="1200" noProof="0" dirty="0" err="1">
                  <a:solidFill>
                    <a:srgbClr val="000000"/>
                  </a:solidFill>
                  <a:latin typeface="Times New Roman"/>
                  <a:ea typeface="Times New Roman"/>
                  <a:cs typeface="Times New Roman"/>
                  <a:sym typeface="Times New Roman"/>
                </a:rPr>
                <a:t>SmoteQuit</a:t>
              </a:r>
              <a:r>
                <a:rPr lang="en-GB" sz="1200" noProof="0" dirty="0">
                  <a:solidFill>
                    <a:srgbClr val="000000"/>
                  </a:solidFill>
                  <a:latin typeface="Times New Roman"/>
                  <a:ea typeface="Times New Roman"/>
                  <a:cs typeface="Times New Roman"/>
                  <a:sym typeface="Times New Roman"/>
                </a:rPr>
                <a:t>+ assesses the current stage of the user through usage data and biosensor-detected physiological patterns Based on the identification, the stage-specific interventions are delivered. For instance, motivational messages during pre-contemplation, barrier-reduction strategies during preparation, and relapse-prevention tools during maintenance. The peer-community module further enhances self-efficacy and decisional balance at each stage of TTM (Mohd Noordin </a:t>
              </a:r>
              <a:r>
                <a:rPr lang="en-GB" sz="1200" i="1" noProof="0" dirty="0">
                  <a:solidFill>
                    <a:srgbClr val="000000"/>
                  </a:solidFill>
                  <a:latin typeface="Times New Roman"/>
                  <a:ea typeface="Times New Roman"/>
                  <a:cs typeface="Times New Roman"/>
                  <a:sym typeface="Times New Roman"/>
                </a:rPr>
                <a:t>et al.</a:t>
              </a:r>
              <a:r>
                <a:rPr lang="en-GB" sz="1200" noProof="0" dirty="0">
                  <a:solidFill>
                    <a:srgbClr val="000000"/>
                  </a:solidFill>
                  <a:latin typeface="Times New Roman"/>
                  <a:ea typeface="Times New Roman"/>
                  <a:cs typeface="Times New Roman"/>
                  <a:sym typeface="Times New Roman"/>
                </a:rPr>
                <a:t>, 2023). Therefore, the integration of the TTM enables </a:t>
              </a:r>
              <a:r>
                <a:rPr lang="en-GB" sz="1200" noProof="0" dirty="0" err="1">
                  <a:solidFill>
                    <a:srgbClr val="000000"/>
                  </a:solidFill>
                  <a:latin typeface="Times New Roman"/>
                  <a:ea typeface="Times New Roman"/>
                  <a:cs typeface="Times New Roman"/>
                  <a:sym typeface="Times New Roman"/>
                </a:rPr>
                <a:t>SmokeQuit</a:t>
              </a:r>
              <a:r>
                <a:rPr lang="en-GB" sz="1200" noProof="0" dirty="0">
                  <a:solidFill>
                    <a:srgbClr val="000000"/>
                  </a:solidFill>
                  <a:latin typeface="Times New Roman"/>
                  <a:ea typeface="Times New Roman"/>
                  <a:cs typeface="Times New Roman"/>
                  <a:sym typeface="Times New Roman"/>
                </a:rPr>
                <a:t>+ to respond dynamically to users' readiness to change and reduce the prevalence of smoking. </a:t>
              </a:r>
            </a:p>
          </p:txBody>
        </p:sp>
      </p:grpSp>
      <p:sp>
        <p:nvSpPr>
          <p:cNvPr id="19" name="Freeform 19"/>
          <p:cNvSpPr/>
          <p:nvPr/>
        </p:nvSpPr>
        <p:spPr>
          <a:xfrm>
            <a:off x="10493410" y="9725941"/>
            <a:ext cx="4354379" cy="4395137"/>
          </a:xfrm>
          <a:custGeom>
            <a:avLst/>
            <a:gdLst/>
            <a:ahLst/>
            <a:cxnLst/>
            <a:rect l="l" t="t" r="r" b="b"/>
            <a:pathLst>
              <a:path w="4354379" h="4395137">
                <a:moveTo>
                  <a:pt x="0" y="0"/>
                </a:moveTo>
                <a:lnTo>
                  <a:pt x="4354379" y="0"/>
                </a:lnTo>
                <a:lnTo>
                  <a:pt x="4354379" y="4395138"/>
                </a:lnTo>
                <a:lnTo>
                  <a:pt x="0" y="4395138"/>
                </a:lnTo>
                <a:lnTo>
                  <a:pt x="0" y="0"/>
                </a:lnTo>
                <a:close/>
              </a:path>
            </a:pathLst>
          </a:custGeom>
          <a:blipFill>
            <a:blip r:embed="rId5"/>
            <a:stretch>
              <a:fillRect/>
            </a:stretch>
          </a:blipFill>
        </p:spPr>
        <p:txBody>
          <a:bodyPr/>
          <a:lstStyle/>
          <a:p>
            <a:endParaRPr lang="LID4096"/>
          </a:p>
        </p:txBody>
      </p:sp>
      <p:sp>
        <p:nvSpPr>
          <p:cNvPr id="20" name="Freeform 20"/>
          <p:cNvSpPr/>
          <p:nvPr/>
        </p:nvSpPr>
        <p:spPr>
          <a:xfrm>
            <a:off x="5948121" y="14940136"/>
            <a:ext cx="4580728" cy="2954613"/>
          </a:xfrm>
          <a:custGeom>
            <a:avLst/>
            <a:gdLst/>
            <a:ahLst/>
            <a:cxnLst/>
            <a:rect l="l" t="t" r="r" b="b"/>
            <a:pathLst>
              <a:path w="4580728" h="2954613">
                <a:moveTo>
                  <a:pt x="0" y="0"/>
                </a:moveTo>
                <a:lnTo>
                  <a:pt x="4580728" y="0"/>
                </a:lnTo>
                <a:lnTo>
                  <a:pt x="4580728" y="2954612"/>
                </a:lnTo>
                <a:lnTo>
                  <a:pt x="0" y="2954612"/>
                </a:lnTo>
                <a:lnTo>
                  <a:pt x="0" y="0"/>
                </a:lnTo>
                <a:close/>
              </a:path>
            </a:pathLst>
          </a:custGeom>
          <a:blipFill>
            <a:blip r:embed="rId6"/>
            <a:stretch>
              <a:fillRect/>
            </a:stretch>
          </a:blipFill>
        </p:spPr>
        <p:txBody>
          <a:bodyPr/>
          <a:lstStyle/>
          <a:p>
            <a:endParaRPr lang="LID4096"/>
          </a:p>
        </p:txBody>
      </p:sp>
      <p:sp>
        <p:nvSpPr>
          <p:cNvPr id="21" name="TextBox 21"/>
          <p:cNvSpPr txBox="1"/>
          <p:nvPr/>
        </p:nvSpPr>
        <p:spPr>
          <a:xfrm>
            <a:off x="10683204" y="14221841"/>
            <a:ext cx="3902791" cy="426720"/>
          </a:xfrm>
          <a:prstGeom prst="rect">
            <a:avLst/>
          </a:prstGeom>
        </p:spPr>
        <p:txBody>
          <a:bodyPr lIns="0" tIns="0" rIns="0" bIns="0" rtlCol="0" anchor="t">
            <a:spAutoFit/>
          </a:bodyPr>
          <a:lstStyle/>
          <a:p>
            <a:pPr algn="ctr">
              <a:lnSpc>
                <a:spcPts val="1679"/>
              </a:lnSpc>
              <a:spcBef>
                <a:spcPct val="0"/>
              </a:spcBef>
            </a:pPr>
            <a:r>
              <a:rPr lang="en-US" sz="1200" b="1">
                <a:solidFill>
                  <a:srgbClr val="000000"/>
                </a:solidFill>
                <a:latin typeface="Times New Roman Bold"/>
                <a:ea typeface="Times New Roman Bold"/>
                <a:cs typeface="Times New Roman Bold"/>
                <a:sym typeface="Times New Roman Bold"/>
              </a:rPr>
              <a:t>Figure 3: WHO Ottawa Charter integrated in SmoteQuit+</a:t>
            </a:r>
          </a:p>
          <a:p>
            <a:pPr algn="ctr">
              <a:lnSpc>
                <a:spcPts val="1679"/>
              </a:lnSpc>
              <a:spcBef>
                <a:spcPct val="0"/>
              </a:spcBef>
            </a:pPr>
            <a:r>
              <a:rPr lang="en-US" sz="1200">
                <a:solidFill>
                  <a:srgbClr val="000000"/>
                </a:solidFill>
                <a:latin typeface="Times New Roman"/>
                <a:ea typeface="Times New Roman"/>
                <a:cs typeface="Times New Roman"/>
                <a:sym typeface="Times New Roman"/>
              </a:rPr>
              <a:t>(Source: Self-developed)</a:t>
            </a:r>
          </a:p>
        </p:txBody>
      </p:sp>
      <p:sp>
        <p:nvSpPr>
          <p:cNvPr id="22" name="TextBox 22"/>
          <p:cNvSpPr txBox="1"/>
          <p:nvPr/>
        </p:nvSpPr>
        <p:spPr>
          <a:xfrm>
            <a:off x="5812957" y="18142398"/>
            <a:ext cx="4870247" cy="426720"/>
          </a:xfrm>
          <a:prstGeom prst="rect">
            <a:avLst/>
          </a:prstGeom>
        </p:spPr>
        <p:txBody>
          <a:bodyPr lIns="0" tIns="0" rIns="0" bIns="0" rtlCol="0" anchor="t">
            <a:spAutoFit/>
          </a:bodyPr>
          <a:lstStyle/>
          <a:p>
            <a:pPr algn="ctr">
              <a:lnSpc>
                <a:spcPts val="1679"/>
              </a:lnSpc>
              <a:spcBef>
                <a:spcPct val="0"/>
              </a:spcBef>
            </a:pPr>
            <a:r>
              <a:rPr lang="en-US" sz="1200" b="1">
                <a:solidFill>
                  <a:srgbClr val="000000"/>
                </a:solidFill>
                <a:latin typeface="Times New Roman Bold"/>
                <a:ea typeface="Times New Roman Bold"/>
                <a:cs typeface="Times New Roman Bold"/>
                <a:sym typeface="Times New Roman Bold"/>
              </a:rPr>
              <a:t>Figure 4: Overview of the Integration of TTM in SmokeQuite++</a:t>
            </a:r>
          </a:p>
          <a:p>
            <a:pPr algn="ctr">
              <a:lnSpc>
                <a:spcPts val="1679"/>
              </a:lnSpc>
              <a:spcBef>
                <a:spcPct val="0"/>
              </a:spcBef>
            </a:pPr>
            <a:r>
              <a:rPr lang="en-US" sz="1200">
                <a:solidFill>
                  <a:srgbClr val="000000"/>
                </a:solidFill>
                <a:latin typeface="Times New Roman"/>
                <a:ea typeface="Times New Roman"/>
                <a:cs typeface="Times New Roman"/>
                <a:sym typeface="Times New Roman"/>
              </a:rPr>
              <a:t>(Source: Self-developed)</a:t>
            </a:r>
          </a:p>
        </p:txBody>
      </p:sp>
      <p:grpSp>
        <p:nvGrpSpPr>
          <p:cNvPr id="23" name="Group 23"/>
          <p:cNvGrpSpPr/>
          <p:nvPr/>
        </p:nvGrpSpPr>
        <p:grpSpPr>
          <a:xfrm>
            <a:off x="232604" y="14838095"/>
            <a:ext cx="5640437" cy="4036466"/>
            <a:chOff x="0" y="0"/>
            <a:chExt cx="1010703" cy="702620"/>
          </a:xfrm>
        </p:grpSpPr>
        <p:sp>
          <p:nvSpPr>
            <p:cNvPr id="24" name="Freeform 24"/>
            <p:cNvSpPr/>
            <p:nvPr/>
          </p:nvSpPr>
          <p:spPr>
            <a:xfrm>
              <a:off x="0" y="0"/>
              <a:ext cx="1010703" cy="702620"/>
            </a:xfrm>
            <a:custGeom>
              <a:avLst/>
              <a:gdLst/>
              <a:ahLst/>
              <a:cxnLst/>
              <a:rect l="l" t="t" r="r" b="b"/>
              <a:pathLst>
                <a:path w="1010703" h="702620">
                  <a:moveTo>
                    <a:pt x="0" y="0"/>
                  </a:moveTo>
                  <a:lnTo>
                    <a:pt x="1010703" y="0"/>
                  </a:lnTo>
                  <a:lnTo>
                    <a:pt x="1010703" y="702620"/>
                  </a:lnTo>
                  <a:lnTo>
                    <a:pt x="0" y="702620"/>
                  </a:lnTo>
                  <a:close/>
                </a:path>
              </a:pathLst>
            </a:custGeom>
            <a:solidFill>
              <a:srgbClr val="F9DF9F"/>
            </a:solidFill>
          </p:spPr>
          <p:txBody>
            <a:bodyPr/>
            <a:lstStyle/>
            <a:p>
              <a:endParaRPr lang="LID4096"/>
            </a:p>
          </p:txBody>
        </p:sp>
        <p:sp>
          <p:nvSpPr>
            <p:cNvPr id="25" name="TextBox 25"/>
            <p:cNvSpPr txBox="1"/>
            <p:nvPr/>
          </p:nvSpPr>
          <p:spPr>
            <a:xfrm>
              <a:off x="0" y="-133350"/>
              <a:ext cx="1010703" cy="835970"/>
            </a:xfrm>
            <a:prstGeom prst="rect">
              <a:avLst/>
            </a:prstGeom>
          </p:spPr>
          <p:txBody>
            <a:bodyPr lIns="50800" tIns="50800" rIns="50800" bIns="50800" rtlCol="0" anchor="ctr"/>
            <a:lstStyle/>
            <a:p>
              <a:pPr algn="ctr">
                <a:lnSpc>
                  <a:spcPts val="3199"/>
                </a:lnSpc>
              </a:pPr>
              <a:r>
                <a:rPr lang="en-US" sz="1200" b="1" i="1" dirty="0">
                  <a:solidFill>
                    <a:srgbClr val="000000"/>
                  </a:solidFill>
                  <a:latin typeface="Times New Roman Bold Italics"/>
                  <a:ea typeface="Times New Roman Bold Italics"/>
                  <a:cs typeface="Times New Roman Bold Italics"/>
                  <a:sym typeface="Times New Roman Bold Italics"/>
                </a:rPr>
                <a:t>Expected outcome</a:t>
              </a:r>
            </a:p>
            <a:p>
              <a:pPr algn="just">
                <a:lnSpc>
                  <a:spcPts val="2800"/>
                </a:lnSpc>
              </a:pPr>
              <a:r>
                <a:rPr lang="en-GB" sz="1200" noProof="0" dirty="0">
                  <a:solidFill>
                    <a:srgbClr val="000000"/>
                  </a:solidFill>
                  <a:latin typeface="Times New Roman"/>
                  <a:ea typeface="Times New Roman"/>
                  <a:cs typeface="Times New Roman"/>
                  <a:sym typeface="Times New Roman"/>
                </a:rPr>
                <a:t>Using TTM in </a:t>
              </a:r>
              <a:r>
                <a:rPr lang="en-GB" sz="1200" noProof="0" dirty="0" err="1">
                  <a:solidFill>
                    <a:srgbClr val="000000"/>
                  </a:solidFill>
                  <a:latin typeface="Times New Roman"/>
                  <a:ea typeface="Times New Roman"/>
                  <a:cs typeface="Times New Roman"/>
                  <a:sym typeface="Times New Roman"/>
                </a:rPr>
                <a:t>SmokeQuit</a:t>
              </a:r>
              <a:r>
                <a:rPr lang="en-GB" sz="1200" noProof="0" dirty="0">
                  <a:solidFill>
                    <a:srgbClr val="000000"/>
                  </a:solidFill>
                  <a:latin typeface="Times New Roman"/>
                  <a:ea typeface="Times New Roman"/>
                  <a:cs typeface="Times New Roman"/>
                  <a:sym typeface="Times New Roman"/>
                </a:rPr>
                <a:t>+ is expected to provide an improvement in quitting rate that can be measured for deprived people. AI personalisation will improve the progression of the stage, and biosensor-assisted JIT will minimise the risk of relapse that is triggered by craving. The peer community module will be used to keep participants motivated in the maintenance phase. However, there have been challenges with low wearable adherence and digital exclusion of the </a:t>
              </a:r>
              <a:r>
                <a:rPr lang="en-GB" sz="1200" noProof="0" dirty="0" err="1">
                  <a:solidFill>
                    <a:srgbClr val="000000"/>
                  </a:solidFill>
                  <a:latin typeface="Times New Roman"/>
                  <a:ea typeface="Times New Roman"/>
                  <a:cs typeface="Times New Roman"/>
                  <a:sym typeface="Times New Roman"/>
                </a:rPr>
                <a:t>SmokeQuit</a:t>
              </a:r>
              <a:r>
                <a:rPr lang="en-GB" sz="1200" noProof="0" dirty="0">
                  <a:solidFill>
                    <a:srgbClr val="000000"/>
                  </a:solidFill>
                  <a:latin typeface="Times New Roman"/>
                  <a:ea typeface="Times New Roman"/>
                  <a:cs typeface="Times New Roman"/>
                  <a:sym typeface="Times New Roman"/>
                </a:rPr>
                <a:t>+ application. Therefore, the implementation prioritising equity, such as subsidised device access and community-based digital literacy programs, is recommended to mitigate restrictions and broaden intervention reaches.</a:t>
              </a:r>
            </a:p>
          </p:txBody>
        </p:sp>
      </p:grpSp>
      <p:grpSp>
        <p:nvGrpSpPr>
          <p:cNvPr id="26" name="Group 26"/>
          <p:cNvGrpSpPr/>
          <p:nvPr/>
        </p:nvGrpSpPr>
        <p:grpSpPr>
          <a:xfrm>
            <a:off x="10659788" y="14588934"/>
            <a:ext cx="4274310" cy="3794315"/>
            <a:chOff x="-14148" y="-133350"/>
            <a:chExt cx="755258" cy="988115"/>
          </a:xfrm>
        </p:grpSpPr>
        <p:sp>
          <p:nvSpPr>
            <p:cNvPr id="27" name="Freeform 27"/>
            <p:cNvSpPr/>
            <p:nvPr/>
          </p:nvSpPr>
          <p:spPr>
            <a:xfrm>
              <a:off x="-14148" y="-2905"/>
              <a:ext cx="755258" cy="828921"/>
            </a:xfrm>
            <a:custGeom>
              <a:avLst/>
              <a:gdLst/>
              <a:ahLst/>
              <a:cxnLst/>
              <a:rect l="l" t="t" r="r" b="b"/>
              <a:pathLst>
                <a:path w="755258" h="828921">
                  <a:moveTo>
                    <a:pt x="0" y="0"/>
                  </a:moveTo>
                  <a:lnTo>
                    <a:pt x="755258" y="0"/>
                  </a:lnTo>
                  <a:lnTo>
                    <a:pt x="755258" y="828921"/>
                  </a:lnTo>
                  <a:lnTo>
                    <a:pt x="0" y="828921"/>
                  </a:lnTo>
                  <a:close/>
                </a:path>
              </a:pathLst>
            </a:custGeom>
            <a:solidFill>
              <a:srgbClr val="9AFFB0"/>
            </a:solidFill>
          </p:spPr>
          <p:txBody>
            <a:bodyPr/>
            <a:lstStyle/>
            <a:p>
              <a:endParaRPr lang="LID4096"/>
            </a:p>
          </p:txBody>
        </p:sp>
        <p:sp>
          <p:nvSpPr>
            <p:cNvPr id="28" name="TextBox 28"/>
            <p:cNvSpPr txBox="1"/>
            <p:nvPr/>
          </p:nvSpPr>
          <p:spPr>
            <a:xfrm>
              <a:off x="0" y="-133350"/>
              <a:ext cx="731621" cy="988115"/>
            </a:xfrm>
            <a:prstGeom prst="rect">
              <a:avLst/>
            </a:prstGeom>
          </p:spPr>
          <p:txBody>
            <a:bodyPr lIns="50800" tIns="50800" rIns="50800" bIns="50800" rtlCol="0" anchor="ctr"/>
            <a:lstStyle/>
            <a:p>
              <a:pPr algn="ctr">
                <a:lnSpc>
                  <a:spcPts val="3199"/>
                </a:lnSpc>
              </a:pPr>
              <a:r>
                <a:rPr lang="en-US" sz="1200" b="1" i="1" dirty="0">
                  <a:solidFill>
                    <a:srgbClr val="000000"/>
                  </a:solidFill>
                  <a:latin typeface="Times New Roman Bold Italics"/>
                  <a:ea typeface="Times New Roman Bold Italics"/>
                  <a:cs typeface="Times New Roman Bold Italics"/>
                  <a:sym typeface="Times New Roman Bold Italics"/>
                </a:rPr>
                <a:t>Conclusion</a:t>
              </a:r>
            </a:p>
            <a:p>
              <a:pPr algn="just">
                <a:lnSpc>
                  <a:spcPts val="2800"/>
                </a:lnSpc>
              </a:pPr>
              <a:r>
                <a:rPr lang="en-GB" sz="1200" dirty="0" err="1">
                  <a:latin typeface="Times New Roman" panose="02020603050405020304" pitchFamily="18" charset="0"/>
                  <a:cs typeface="Times New Roman" panose="02020603050405020304" pitchFamily="18" charset="0"/>
                </a:rPr>
                <a:t>SmokeQuit</a:t>
              </a:r>
              <a:r>
                <a:rPr lang="en-GB" sz="1200" dirty="0">
                  <a:latin typeface="Times New Roman" panose="02020603050405020304" pitchFamily="18" charset="0"/>
                  <a:cs typeface="Times New Roman" panose="02020603050405020304" pitchFamily="18" charset="0"/>
                </a:rPr>
                <a:t>+ is an equity-focused, theory-informed, digital health intervention that has the potential to impact smoking prevalence in the UK in a meaningful way. </a:t>
              </a:r>
              <a:r>
                <a:rPr lang="en-GB" sz="1200" dirty="0" err="1">
                  <a:latin typeface="Times New Roman" panose="02020603050405020304" pitchFamily="18" charset="0"/>
                  <a:cs typeface="Times New Roman" panose="02020603050405020304" pitchFamily="18" charset="0"/>
                </a:rPr>
                <a:t>SmokeQuit</a:t>
              </a:r>
              <a:r>
                <a:rPr lang="en-GB" sz="1200" dirty="0">
                  <a:latin typeface="Times New Roman" panose="02020603050405020304" pitchFamily="18" charset="0"/>
                  <a:cs typeface="Times New Roman" panose="02020603050405020304" pitchFamily="18" charset="0"/>
                </a:rPr>
                <a:t>+ has three implications which emphasise the importance of digital literacy as a public health competency. It highlights the need for assessing AI and wearable cessation devices in a variety of population groups for evidence-based and equitable implementation in research.</a:t>
              </a:r>
              <a:endParaRPr lang="en-US" sz="120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p:txBody>
        </p:sp>
      </p:grpSp>
      <p:grpSp>
        <p:nvGrpSpPr>
          <p:cNvPr id="29" name="Group 29"/>
          <p:cNvGrpSpPr/>
          <p:nvPr/>
        </p:nvGrpSpPr>
        <p:grpSpPr>
          <a:xfrm>
            <a:off x="232604" y="19059873"/>
            <a:ext cx="14676767" cy="2420969"/>
            <a:chOff x="0" y="-2905"/>
            <a:chExt cx="2629911" cy="433810"/>
          </a:xfrm>
        </p:grpSpPr>
        <p:sp>
          <p:nvSpPr>
            <p:cNvPr id="30" name="Freeform 30"/>
            <p:cNvSpPr/>
            <p:nvPr/>
          </p:nvSpPr>
          <p:spPr>
            <a:xfrm>
              <a:off x="0" y="0"/>
              <a:ext cx="2626825" cy="386185"/>
            </a:xfrm>
            <a:custGeom>
              <a:avLst/>
              <a:gdLst/>
              <a:ahLst/>
              <a:cxnLst/>
              <a:rect l="l" t="t" r="r" b="b"/>
              <a:pathLst>
                <a:path w="2626825" h="386185">
                  <a:moveTo>
                    <a:pt x="0" y="0"/>
                  </a:moveTo>
                  <a:lnTo>
                    <a:pt x="2626825" y="0"/>
                  </a:lnTo>
                  <a:lnTo>
                    <a:pt x="2626825" y="386185"/>
                  </a:lnTo>
                  <a:lnTo>
                    <a:pt x="0" y="386185"/>
                  </a:lnTo>
                  <a:close/>
                </a:path>
              </a:pathLst>
            </a:custGeom>
            <a:solidFill>
              <a:srgbClr val="C1FF72"/>
            </a:solidFill>
          </p:spPr>
          <p:txBody>
            <a:bodyPr/>
            <a:lstStyle/>
            <a:p>
              <a:endParaRPr lang="LID4096"/>
            </a:p>
          </p:txBody>
        </p:sp>
        <p:sp>
          <p:nvSpPr>
            <p:cNvPr id="31" name="TextBox 31"/>
            <p:cNvSpPr txBox="1"/>
            <p:nvPr/>
          </p:nvSpPr>
          <p:spPr>
            <a:xfrm>
              <a:off x="3086" y="-2905"/>
              <a:ext cx="2626825" cy="433810"/>
            </a:xfrm>
            <a:prstGeom prst="rect">
              <a:avLst/>
            </a:prstGeom>
          </p:spPr>
          <p:txBody>
            <a:bodyPr lIns="50800" tIns="50800" rIns="50800" bIns="50800" rtlCol="0" anchor="ctr"/>
            <a:lstStyle/>
            <a:p>
              <a:pPr algn="just">
                <a:lnSpc>
                  <a:spcPts val="1000"/>
                </a:lnSpc>
              </a:pPr>
              <a:r>
                <a:rPr lang="en-US" sz="1200" b="1" i="1" dirty="0">
                  <a:solidFill>
                    <a:srgbClr val="000000"/>
                  </a:solidFill>
                  <a:latin typeface="Times New Roman" panose="02020603050405020304" pitchFamily="18" charset="0"/>
                  <a:ea typeface="Times New Roman"/>
                  <a:cs typeface="Times New Roman" panose="02020603050405020304" pitchFamily="18" charset="0"/>
                  <a:sym typeface="Times New Roman"/>
                </a:rPr>
                <a:t>References </a:t>
              </a:r>
            </a:p>
            <a:p>
              <a:pPr algn="just"/>
              <a:r>
                <a:rPr lang="en-GB" sz="800" dirty="0">
                  <a:latin typeface="Times New Roman" panose="02020603050405020304" pitchFamily="18" charset="0"/>
                  <a:cs typeface="Times New Roman" panose="02020603050405020304" pitchFamily="18" charset="0"/>
                </a:rPr>
                <a:t>ASH (2025). </a:t>
              </a:r>
              <a:r>
                <a:rPr lang="en-GB" sz="800" i="1" dirty="0">
                  <a:latin typeface="Times New Roman" panose="02020603050405020304" pitchFamily="18" charset="0"/>
                  <a:cs typeface="Times New Roman" panose="02020603050405020304" pitchFamily="18" charset="0"/>
                </a:rPr>
                <a:t>Smoking: what you need to know - ASH</a:t>
              </a:r>
              <a:r>
                <a:rPr lang="en-GB" sz="800" dirty="0">
                  <a:latin typeface="Times New Roman" panose="02020603050405020304" pitchFamily="18" charset="0"/>
                  <a:cs typeface="Times New Roman" panose="02020603050405020304" pitchFamily="18" charset="0"/>
                </a:rPr>
                <a:t>. Available at:</a:t>
              </a:r>
              <a:r>
                <a:rPr lang="en-GB" sz="800" u="sng" dirty="0">
                  <a:latin typeface="Times New Roman" panose="02020603050405020304" pitchFamily="18" charset="0"/>
                  <a:cs typeface="Times New Roman" panose="02020603050405020304" pitchFamily="18" charset="0"/>
                  <a:hlinkClick r:id="rId7"/>
                </a:rPr>
                <a:t> https://ash.org.uk/key-topics/smoking-what-you-need-to-know</a:t>
              </a:r>
              <a:r>
                <a:rPr lang="en-GB" sz="800" dirty="0">
                  <a:latin typeface="Times New Roman" panose="02020603050405020304" pitchFamily="18" charset="0"/>
                  <a:cs typeface="Times New Roman" panose="02020603050405020304" pitchFamily="18" charset="0"/>
                </a:rPr>
                <a:t>. (Accessed: 28 July 2026)</a:t>
              </a:r>
            </a:p>
            <a:p>
              <a:pPr algn="just"/>
              <a:r>
                <a:rPr lang="en-GB" sz="800" dirty="0" err="1">
                  <a:latin typeface="Times New Roman" panose="02020603050405020304" pitchFamily="18" charset="0"/>
                  <a:cs typeface="Times New Roman" panose="02020603050405020304" pitchFamily="18" charset="0"/>
                </a:rPr>
                <a:t>Balogun</a:t>
              </a:r>
              <a:r>
                <a:rPr lang="en-GB" sz="800" dirty="0">
                  <a:latin typeface="Times New Roman" panose="02020603050405020304" pitchFamily="18" charset="0"/>
                  <a:cs typeface="Times New Roman" panose="02020603050405020304" pitchFamily="18" charset="0"/>
                </a:rPr>
                <a:t>, B. and Harker, R. (2023). </a:t>
              </a:r>
              <a:r>
                <a:rPr lang="en-GB" sz="800" i="1" dirty="0">
                  <a:latin typeface="Times New Roman" panose="02020603050405020304" pitchFamily="18" charset="0"/>
                  <a:cs typeface="Times New Roman" panose="02020603050405020304" pitchFamily="18" charset="0"/>
                </a:rPr>
                <a:t>The </a:t>
              </a:r>
              <a:r>
                <a:rPr lang="en-GB" sz="800" i="1" dirty="0" err="1">
                  <a:latin typeface="Times New Roman" panose="02020603050405020304" pitchFamily="18" charset="0"/>
                  <a:cs typeface="Times New Roman" panose="02020603050405020304" pitchFamily="18" charset="0"/>
                </a:rPr>
                <a:t>smokefree</a:t>
              </a:r>
              <a:r>
                <a:rPr lang="en-GB" sz="800" i="1" dirty="0">
                  <a:latin typeface="Times New Roman" panose="02020603050405020304" pitchFamily="18" charset="0"/>
                  <a:cs typeface="Times New Roman" panose="02020603050405020304" pitchFamily="18" charset="0"/>
                </a:rPr>
                <a:t> 2030 ambition for England</a:t>
              </a:r>
              <a:r>
                <a:rPr lang="en-GB" sz="800" dirty="0">
                  <a:latin typeface="Times New Roman" panose="02020603050405020304" pitchFamily="18" charset="0"/>
                  <a:cs typeface="Times New Roman" panose="02020603050405020304" pitchFamily="18" charset="0"/>
                </a:rPr>
                <a:t>. House of Commons Library. Available at:</a:t>
              </a:r>
              <a:r>
                <a:rPr lang="en-GB" sz="800" u="sng" dirty="0">
                  <a:latin typeface="Times New Roman" panose="02020603050405020304" pitchFamily="18" charset="0"/>
                  <a:cs typeface="Times New Roman" panose="02020603050405020304" pitchFamily="18" charset="0"/>
                  <a:hlinkClick r:id="rId8"/>
                </a:rPr>
                <a:t> https://commonslibrary.parliament.uk/research-briefings/cbp-9655/</a:t>
              </a:r>
              <a:r>
                <a:rPr lang="en-GB" sz="800" dirty="0">
                  <a:latin typeface="Times New Roman" panose="02020603050405020304" pitchFamily="18" charset="0"/>
                  <a:cs typeface="Times New Roman" panose="02020603050405020304" pitchFamily="18" charset="0"/>
                </a:rPr>
                <a:t>. (Accessed: 28 July 2026)</a:t>
              </a:r>
            </a:p>
            <a:p>
              <a:pPr algn="just"/>
              <a:r>
                <a:rPr lang="en-GB" sz="800" dirty="0" err="1">
                  <a:latin typeface="Times New Roman" panose="02020603050405020304" pitchFamily="18" charset="0"/>
                  <a:cs typeface="Times New Roman" panose="02020603050405020304" pitchFamily="18" charset="0"/>
                </a:rPr>
                <a:t>Bendotti</a:t>
              </a:r>
              <a:r>
                <a:rPr lang="en-GB" sz="800" dirty="0">
                  <a:latin typeface="Times New Roman" panose="02020603050405020304" pitchFamily="18" charset="0"/>
                  <a:cs typeface="Times New Roman" panose="02020603050405020304" pitchFamily="18" charset="0"/>
                </a:rPr>
                <a:t>, H., Lawler, S., Chan, G.C., Gartner, C., Ireland, D. and Marshall, H.M., (2023). ‘Conversational artificial intelligence interventions to support smoking cessation: a systematic review and meta-analysis.’ </a:t>
              </a:r>
              <a:r>
                <a:rPr lang="en-GB" sz="800" i="1" dirty="0">
                  <a:latin typeface="Times New Roman" panose="02020603050405020304" pitchFamily="18" charset="0"/>
                  <a:cs typeface="Times New Roman" panose="02020603050405020304" pitchFamily="18" charset="0"/>
                </a:rPr>
                <a:t>Digital health</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9</a:t>
              </a:r>
              <a:r>
                <a:rPr lang="en-GB" sz="800" dirty="0">
                  <a:latin typeface="Times New Roman" panose="02020603050405020304" pitchFamily="18" charset="0"/>
                  <a:cs typeface="Times New Roman" panose="02020603050405020304" pitchFamily="18" charset="0"/>
                </a:rPr>
                <a:t>, p.20552076231211634.</a:t>
              </a:r>
              <a:r>
                <a:rPr lang="en-GB" sz="800" u="sng" dirty="0">
                  <a:latin typeface="Times New Roman" panose="02020603050405020304" pitchFamily="18" charset="0"/>
                  <a:cs typeface="Times New Roman" panose="02020603050405020304" pitchFamily="18" charset="0"/>
                  <a:hlinkClick r:id="rId9"/>
                </a:rPr>
                <a:t> https://journals.sagepub.com/doi/pdf/10.1177/20552076231211634</a:t>
              </a:r>
              <a:endParaRPr lang="en-GB"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Digital.NHS.UK. (2026). </a:t>
              </a:r>
              <a:r>
                <a:rPr lang="en-GB" sz="800" i="1" dirty="0">
                  <a:latin typeface="Times New Roman" panose="02020603050405020304" pitchFamily="18" charset="0"/>
                  <a:cs typeface="Times New Roman" panose="02020603050405020304" pitchFamily="18" charset="0"/>
                </a:rPr>
                <a:t>Statistics on Local Stop Smoking Services in England, April 2025 to September 2025 (Q2)</a:t>
              </a:r>
              <a:r>
                <a:rPr lang="en-GB" sz="800" dirty="0">
                  <a:latin typeface="Times New Roman" panose="02020603050405020304" pitchFamily="18" charset="0"/>
                  <a:cs typeface="Times New Roman" panose="02020603050405020304" pitchFamily="18" charset="0"/>
                </a:rPr>
                <a:t> Available at:</a:t>
              </a:r>
              <a:r>
                <a:rPr lang="en-GB" sz="800" dirty="0">
                  <a:latin typeface="Times New Roman" panose="02020603050405020304" pitchFamily="18" charset="0"/>
                  <a:cs typeface="Times New Roman" panose="02020603050405020304" pitchFamily="18" charset="0"/>
                  <a:hlinkClick r:id="rId10"/>
                </a:rPr>
                <a:t> </a:t>
              </a:r>
              <a:r>
                <a:rPr lang="en-GB" sz="800" u="sng" dirty="0">
                  <a:latin typeface="Times New Roman" panose="02020603050405020304" pitchFamily="18" charset="0"/>
                  <a:cs typeface="Times New Roman" panose="02020603050405020304" pitchFamily="18" charset="0"/>
                  <a:hlinkClick r:id="rId10"/>
                </a:rPr>
                <a:t>https://digital.nhs.uk/data-and-information/publications/statistical/statistics-on-nhs-stop-smoking-services-in-england/april-2025-to-september-2025-q2</a:t>
              </a:r>
              <a:r>
                <a:rPr lang="en-GB" sz="800" dirty="0">
                  <a:latin typeface="Times New Roman" panose="02020603050405020304" pitchFamily="18" charset="0"/>
                  <a:cs typeface="Times New Roman" panose="02020603050405020304" pitchFamily="18" charset="0"/>
                </a:rPr>
                <a:t>. (Accessed: 28 July 2026)</a:t>
              </a:r>
            </a:p>
            <a:p>
              <a:pPr algn="just"/>
              <a:r>
                <a:rPr lang="en-GB" sz="800" dirty="0" err="1">
                  <a:latin typeface="Times New Roman" panose="02020603050405020304" pitchFamily="18" charset="0"/>
                  <a:cs typeface="Times New Roman" panose="02020603050405020304" pitchFamily="18" charset="0"/>
                </a:rPr>
                <a:t>Guo</a:t>
              </a:r>
              <a:r>
                <a:rPr lang="en-GB" sz="800" dirty="0">
                  <a:latin typeface="Times New Roman" panose="02020603050405020304" pitchFamily="18" charset="0"/>
                  <a:cs typeface="Times New Roman" panose="02020603050405020304" pitchFamily="18" charset="0"/>
                </a:rPr>
                <a:t>, Y.-Q., Chen, Y., Dabbs, A.J.D. and Wu, Y. (2022). The effectiveness of smartphone application-based interventions for assisting smoking cessation: A systematic review and meta-analysis (Preprint). </a:t>
              </a:r>
              <a:r>
                <a:rPr lang="en-GB" sz="800" i="1" dirty="0">
                  <a:latin typeface="Times New Roman" panose="02020603050405020304" pitchFamily="18" charset="0"/>
                  <a:cs typeface="Times New Roman" panose="02020603050405020304" pitchFamily="18" charset="0"/>
                </a:rPr>
                <a:t>Journal of Medical Internet Research</a:t>
              </a:r>
              <a:r>
                <a:rPr lang="en-GB" sz="800" dirty="0">
                  <a:latin typeface="Times New Roman" panose="02020603050405020304" pitchFamily="18" charset="0"/>
                  <a:cs typeface="Times New Roman" panose="02020603050405020304" pitchFamily="18" charset="0"/>
                </a:rPr>
                <a:t>, 25. </a:t>
              </a:r>
              <a:r>
                <a:rPr lang="en-GB" sz="800" u="sng" dirty="0">
                  <a:latin typeface="Times New Roman" panose="02020603050405020304" pitchFamily="18" charset="0"/>
                  <a:cs typeface="Times New Roman" panose="02020603050405020304" pitchFamily="18" charset="0"/>
                  <a:hlinkClick r:id="rId11"/>
                </a:rPr>
                <a:t>https://doi.org/10.2196/43242</a:t>
              </a:r>
              <a:r>
                <a:rPr lang="en-GB" sz="800" dirty="0">
                  <a:latin typeface="Times New Roman" panose="02020603050405020304" pitchFamily="18" charset="0"/>
                  <a:cs typeface="Times New Roman" panose="02020603050405020304" pitchFamily="18" charset="0"/>
                </a:rPr>
                <a:t>. </a:t>
              </a:r>
            </a:p>
            <a:p>
              <a:pPr algn="just"/>
              <a:r>
                <a:rPr lang="en-GB" sz="800" dirty="0">
                  <a:latin typeface="Times New Roman" panose="02020603050405020304" pitchFamily="18" charset="0"/>
                  <a:cs typeface="Times New Roman" panose="02020603050405020304" pitchFamily="18" charset="0"/>
                </a:rPr>
                <a:t>Harker, R. (2023). Statistics on Smoking. </a:t>
              </a:r>
              <a:r>
                <a:rPr lang="en-GB" sz="800" i="1" dirty="0">
                  <a:latin typeface="Times New Roman" panose="02020603050405020304" pitchFamily="18" charset="0"/>
                  <a:cs typeface="Times New Roman" panose="02020603050405020304" pitchFamily="18" charset="0"/>
                </a:rPr>
                <a:t>commonslibrary.parliament.uk</a:t>
              </a:r>
              <a:r>
                <a:rPr lang="en-GB" sz="800" dirty="0">
                  <a:latin typeface="Times New Roman" panose="02020603050405020304" pitchFamily="18" charset="0"/>
                  <a:cs typeface="Times New Roman" panose="02020603050405020304" pitchFamily="18" charset="0"/>
                </a:rPr>
                <a:t>. [online] Available at:</a:t>
              </a:r>
              <a:r>
                <a:rPr lang="en-GB" sz="800" u="sng" dirty="0">
                  <a:latin typeface="Times New Roman" panose="02020603050405020304" pitchFamily="18" charset="0"/>
                  <a:cs typeface="Times New Roman" panose="02020603050405020304" pitchFamily="18" charset="0"/>
                  <a:hlinkClick r:id="rId12"/>
                </a:rPr>
                <a:t> https://commonslibrary.parliament.uk/research-briefings/cbp-7648/</a:t>
              </a:r>
              <a:r>
                <a:rPr lang="en-GB" sz="800" dirty="0">
                  <a:latin typeface="Times New Roman" panose="02020603050405020304" pitchFamily="18" charset="0"/>
                  <a:cs typeface="Times New Roman" panose="02020603050405020304" pitchFamily="18" charset="0"/>
                </a:rPr>
                <a:t>. (Accessed: 28 July 2026)</a:t>
              </a:r>
            </a:p>
            <a:p>
              <a:pPr algn="just"/>
              <a:r>
                <a:rPr lang="en-GB" sz="800" dirty="0">
                  <a:latin typeface="Times New Roman" panose="02020603050405020304" pitchFamily="18" charset="0"/>
                  <a:cs typeface="Times New Roman" panose="02020603050405020304" pitchFamily="18" charset="0"/>
                </a:rPr>
                <a:t>Horvath, M., Pittman, B., O’Malley, S.S., </a:t>
              </a:r>
              <a:r>
                <a:rPr lang="en-GB" sz="800" dirty="0" err="1">
                  <a:latin typeface="Times New Roman" panose="02020603050405020304" pitchFamily="18" charset="0"/>
                  <a:cs typeface="Times New Roman" panose="02020603050405020304" pitchFamily="18" charset="0"/>
                </a:rPr>
                <a:t>Grutman</a:t>
              </a:r>
              <a:r>
                <a:rPr lang="en-GB" sz="800" dirty="0">
                  <a:latin typeface="Times New Roman" panose="02020603050405020304" pitchFamily="18" charset="0"/>
                  <a:cs typeface="Times New Roman" panose="02020603050405020304" pitchFamily="18" charset="0"/>
                </a:rPr>
                <a:t>, A., Khan, N., </a:t>
              </a:r>
              <a:r>
                <a:rPr lang="en-GB" sz="800" dirty="0" err="1">
                  <a:latin typeface="Times New Roman" panose="02020603050405020304" pitchFamily="18" charset="0"/>
                  <a:cs typeface="Times New Roman" panose="02020603050405020304" pitchFamily="18" charset="0"/>
                </a:rPr>
                <a:t>Gueorguieva</a:t>
              </a:r>
              <a:r>
                <a:rPr lang="en-GB" sz="800" dirty="0">
                  <a:latin typeface="Times New Roman" panose="02020603050405020304" pitchFamily="18" charset="0"/>
                  <a:cs typeface="Times New Roman" panose="02020603050405020304" pitchFamily="18" charset="0"/>
                </a:rPr>
                <a:t>, R., Brewer, J.A. and Garrison, K.A. (2024). </a:t>
              </a:r>
              <a:r>
                <a:rPr lang="en-GB" sz="800" dirty="0" err="1">
                  <a:latin typeface="Times New Roman" panose="02020603050405020304" pitchFamily="18" charset="0"/>
                  <a:cs typeface="Times New Roman" panose="02020603050405020304" pitchFamily="18" charset="0"/>
                </a:rPr>
                <a:t>Smartband</a:t>
              </a:r>
              <a:r>
                <a:rPr lang="en-GB" sz="800" dirty="0">
                  <a:latin typeface="Times New Roman" panose="02020603050405020304" pitchFamily="18" charset="0"/>
                  <a:cs typeface="Times New Roman" panose="02020603050405020304" pitchFamily="18" charset="0"/>
                </a:rPr>
                <a:t>-based smoking detection and real-time brief mindfulness intervention: findings from a feasibility clinical trial. </a:t>
              </a:r>
              <a:r>
                <a:rPr lang="en-GB" sz="800" i="1" dirty="0">
                  <a:latin typeface="Times New Roman" panose="02020603050405020304" pitchFamily="18" charset="0"/>
                  <a:cs typeface="Times New Roman" panose="02020603050405020304" pitchFamily="18" charset="0"/>
                </a:rPr>
                <a:t>Annals of Medicine</a:t>
              </a:r>
              <a:r>
                <a:rPr lang="en-GB" sz="800" dirty="0">
                  <a:latin typeface="Times New Roman" panose="02020603050405020304" pitchFamily="18" charset="0"/>
                  <a:cs typeface="Times New Roman" panose="02020603050405020304" pitchFamily="18" charset="0"/>
                </a:rPr>
                <a:t>, [online] 56(1). </a:t>
              </a:r>
              <a:r>
                <a:rPr lang="en-GB" sz="800" u="sng" dirty="0">
                  <a:latin typeface="Times New Roman" panose="02020603050405020304" pitchFamily="18" charset="0"/>
                  <a:cs typeface="Times New Roman" panose="02020603050405020304" pitchFamily="18" charset="0"/>
                  <a:hlinkClick r:id="rId13"/>
                </a:rPr>
                <a:t>https://doi.org/10.1080/07853890.2024.2352803</a:t>
              </a:r>
              <a:r>
                <a:rPr lang="en-GB" sz="800" dirty="0">
                  <a:latin typeface="Times New Roman" panose="02020603050405020304" pitchFamily="18" charset="0"/>
                  <a:cs typeface="Times New Roman" panose="02020603050405020304" pitchFamily="18" charset="0"/>
                </a:rPr>
                <a:t>. </a:t>
              </a:r>
            </a:p>
            <a:p>
              <a:pPr algn="just"/>
              <a:r>
                <a:rPr lang="en-GB" sz="800" dirty="0" err="1">
                  <a:latin typeface="Times New Roman" panose="02020603050405020304" pitchFamily="18" charset="0"/>
                  <a:cs typeface="Times New Roman" panose="02020603050405020304" pitchFamily="18" charset="0"/>
                </a:rPr>
                <a:t>Mohd</a:t>
              </a:r>
              <a:r>
                <a:rPr lang="en-GB" sz="800" dirty="0">
                  <a:latin typeface="Times New Roman" panose="02020603050405020304" pitchFamily="18" charset="0"/>
                  <a:cs typeface="Times New Roman" panose="02020603050405020304" pitchFamily="18" charset="0"/>
                </a:rPr>
                <a:t> </a:t>
              </a:r>
              <a:r>
                <a:rPr lang="en-GB" sz="800" dirty="0" err="1">
                  <a:latin typeface="Times New Roman" panose="02020603050405020304" pitchFamily="18" charset="0"/>
                  <a:cs typeface="Times New Roman" panose="02020603050405020304" pitchFamily="18" charset="0"/>
                </a:rPr>
                <a:t>Noordin</a:t>
              </a:r>
              <a:r>
                <a:rPr lang="en-GB" sz="800" dirty="0">
                  <a:latin typeface="Times New Roman" panose="02020603050405020304" pitchFamily="18" charset="0"/>
                  <a:cs typeface="Times New Roman" panose="02020603050405020304" pitchFamily="18" charset="0"/>
                </a:rPr>
                <a:t>, Z., </a:t>
              </a:r>
              <a:r>
                <a:rPr lang="en-GB" sz="800" dirty="0" err="1">
                  <a:latin typeface="Times New Roman" panose="02020603050405020304" pitchFamily="18" charset="0"/>
                  <a:cs typeface="Times New Roman" panose="02020603050405020304" pitchFamily="18" charset="0"/>
                </a:rPr>
                <a:t>Neoh</a:t>
              </a:r>
              <a:r>
                <a:rPr lang="en-GB" sz="800" dirty="0">
                  <a:latin typeface="Times New Roman" panose="02020603050405020304" pitchFamily="18" charset="0"/>
                  <a:cs typeface="Times New Roman" panose="02020603050405020304" pitchFamily="18" charset="0"/>
                </a:rPr>
                <a:t>, C.F., Ibrahim@ </a:t>
              </a:r>
              <a:r>
                <a:rPr lang="en-GB" sz="800" dirty="0" err="1">
                  <a:latin typeface="Times New Roman" panose="02020603050405020304" pitchFamily="18" charset="0"/>
                  <a:cs typeface="Times New Roman" panose="02020603050405020304" pitchFamily="18" charset="0"/>
                </a:rPr>
                <a:t>Ghazali</a:t>
              </a:r>
              <a:r>
                <a:rPr lang="en-GB" sz="800" dirty="0">
                  <a:latin typeface="Times New Roman" panose="02020603050405020304" pitchFamily="18" charset="0"/>
                  <a:cs typeface="Times New Roman" panose="02020603050405020304" pitchFamily="18" charset="0"/>
                </a:rPr>
                <a:t>, N.H. and </a:t>
              </a:r>
              <a:r>
                <a:rPr lang="en-GB" sz="800" dirty="0" err="1">
                  <a:latin typeface="Times New Roman" panose="02020603050405020304" pitchFamily="18" charset="0"/>
                  <a:cs typeface="Times New Roman" panose="02020603050405020304" pitchFamily="18" charset="0"/>
                </a:rPr>
                <a:t>Karuppannan</a:t>
              </a:r>
              <a:r>
                <a:rPr lang="en-GB" sz="800" dirty="0">
                  <a:latin typeface="Times New Roman" panose="02020603050405020304" pitchFamily="18" charset="0"/>
                  <a:cs typeface="Times New Roman" panose="02020603050405020304" pitchFamily="18" charset="0"/>
                </a:rPr>
                <a:t>, M., (2023). ‘“A person who do not smoke will not understand a person who smokes and trying to quit…” Insights From Quit Smoking Clinics’ Defaulters: A Qualitative Study’. </a:t>
              </a:r>
              <a:r>
                <a:rPr lang="en-GB" sz="800" i="1" dirty="0">
                  <a:latin typeface="Times New Roman" panose="02020603050405020304" pitchFamily="18" charset="0"/>
                  <a:cs typeface="Times New Roman" panose="02020603050405020304" pitchFamily="18" charset="0"/>
                </a:rPr>
                <a:t>Journal of Patient Experience</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10</a:t>
              </a:r>
              <a:r>
                <a:rPr lang="en-GB" sz="800" dirty="0">
                  <a:latin typeface="Times New Roman" panose="02020603050405020304" pitchFamily="18" charset="0"/>
                  <a:cs typeface="Times New Roman" panose="02020603050405020304" pitchFamily="18" charset="0"/>
                </a:rPr>
                <a:t>, p.23743735231184690.</a:t>
              </a:r>
              <a:r>
                <a:rPr lang="en-GB" sz="800" u="sng" dirty="0">
                  <a:latin typeface="Times New Roman" panose="02020603050405020304" pitchFamily="18" charset="0"/>
                  <a:cs typeface="Times New Roman" panose="02020603050405020304" pitchFamily="18" charset="0"/>
                  <a:hlinkClick r:id="rId14"/>
                </a:rPr>
                <a:t> https://journals.sagepub.com/doi/pdf/10.1177/23743735231184690</a:t>
              </a:r>
              <a:endParaRPr lang="en-GB"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NHS England Digital. (2026). </a:t>
              </a:r>
              <a:r>
                <a:rPr lang="en-GB" sz="800" i="1" dirty="0">
                  <a:latin typeface="Times New Roman" panose="02020603050405020304" pitchFamily="18" charset="0"/>
                  <a:cs typeface="Times New Roman" panose="02020603050405020304" pitchFamily="18" charset="0"/>
                </a:rPr>
                <a:t>Digital.</a:t>
              </a:r>
              <a:r>
                <a:rPr lang="en-GB" sz="800" b="1" dirty="0">
                  <a:latin typeface="Times New Roman" panose="02020603050405020304" pitchFamily="18" charset="0"/>
                  <a:cs typeface="Times New Roman" panose="02020603050405020304" pitchFamily="18" charset="0"/>
                </a:rPr>
                <a:t> </a:t>
              </a:r>
              <a:r>
                <a:rPr lang="en-GB" sz="800" dirty="0">
                  <a:latin typeface="Times New Roman" panose="02020603050405020304" pitchFamily="18" charset="0"/>
                  <a:cs typeface="Times New Roman" panose="02020603050405020304" pitchFamily="18" charset="0"/>
                </a:rPr>
                <a:t>Available at:</a:t>
              </a:r>
              <a:r>
                <a:rPr lang="en-GB" sz="800" u="sng" dirty="0">
                  <a:latin typeface="Times New Roman" panose="02020603050405020304" pitchFamily="18" charset="0"/>
                  <a:cs typeface="Times New Roman" panose="02020603050405020304" pitchFamily="18" charset="0"/>
                  <a:hlinkClick r:id="rId15"/>
                </a:rPr>
                <a:t> https://digital.nhs.uk/data-and-information/publications/statistical/statistics-on-nhs-stop-smoking-services-in-england</a:t>
              </a:r>
              <a:r>
                <a:rPr lang="en-GB" sz="800" dirty="0">
                  <a:latin typeface="Times New Roman" panose="02020603050405020304" pitchFamily="18" charset="0"/>
                  <a:cs typeface="Times New Roman" panose="02020603050405020304" pitchFamily="18" charset="0"/>
                </a:rPr>
                <a:t> (Accessed: 28 July 2026)</a:t>
              </a:r>
            </a:p>
            <a:p>
              <a:pPr algn="just"/>
              <a:r>
                <a:rPr lang="en-GB" sz="800" dirty="0">
                  <a:latin typeface="Times New Roman" panose="02020603050405020304" pitchFamily="18" charset="0"/>
                  <a:cs typeface="Times New Roman" panose="02020603050405020304" pitchFamily="18" charset="0"/>
                </a:rPr>
                <a:t>‌Nuffield Trust (2025). </a:t>
              </a:r>
              <a:r>
                <a:rPr lang="en-GB" sz="800" i="1" dirty="0">
                  <a:latin typeface="Times New Roman" panose="02020603050405020304" pitchFamily="18" charset="0"/>
                  <a:cs typeface="Times New Roman" panose="02020603050405020304" pitchFamily="18" charset="0"/>
                </a:rPr>
                <a:t>Smoking</a:t>
              </a:r>
              <a:r>
                <a:rPr lang="en-GB" sz="800" dirty="0">
                  <a:latin typeface="Times New Roman" panose="02020603050405020304" pitchFamily="18" charset="0"/>
                  <a:cs typeface="Times New Roman" panose="02020603050405020304" pitchFamily="18" charset="0"/>
                </a:rPr>
                <a:t>. Available at:</a:t>
              </a:r>
              <a:r>
                <a:rPr lang="en-GB" sz="800" u="sng" dirty="0">
                  <a:latin typeface="Times New Roman" panose="02020603050405020304" pitchFamily="18" charset="0"/>
                  <a:cs typeface="Times New Roman" panose="02020603050405020304" pitchFamily="18" charset="0"/>
                  <a:hlinkClick r:id="rId16"/>
                </a:rPr>
                <a:t> https://www.nuffieldtrust.org.uk/resource/smoking</a:t>
              </a:r>
              <a:r>
                <a:rPr lang="en-GB" sz="800" dirty="0">
                  <a:latin typeface="Times New Roman" panose="02020603050405020304" pitchFamily="18" charset="0"/>
                  <a:cs typeface="Times New Roman" panose="02020603050405020304" pitchFamily="18" charset="0"/>
                </a:rPr>
                <a:t>. (Accessed: 28 July 2026)</a:t>
              </a:r>
            </a:p>
            <a:p>
              <a:pPr algn="just"/>
              <a:r>
                <a:rPr lang="en-GB" sz="800" dirty="0" err="1">
                  <a:latin typeface="Times New Roman" panose="02020603050405020304" pitchFamily="18" charset="0"/>
                  <a:cs typeface="Times New Roman" panose="02020603050405020304" pitchFamily="18" charset="0"/>
                </a:rPr>
                <a:t>Okube</a:t>
              </a:r>
              <a:r>
                <a:rPr lang="en-GB" sz="800" dirty="0">
                  <a:latin typeface="Times New Roman" panose="02020603050405020304" pitchFamily="18" charset="0"/>
                  <a:cs typeface="Times New Roman" panose="02020603050405020304" pitchFamily="18" charset="0"/>
                </a:rPr>
                <a:t>, O.T. and Kimani, S.T., (2024). ‘Effectiveness of trans-theoretical model-based health education intervention in the promotion of lifestyle changes among adults with metabolic syndrome: A randomized controlled trial.’ </a:t>
              </a:r>
              <a:r>
                <a:rPr lang="en-GB" sz="800" i="1" dirty="0">
                  <a:latin typeface="Times New Roman" panose="02020603050405020304" pitchFamily="18" charset="0"/>
                  <a:cs typeface="Times New Roman" panose="02020603050405020304" pitchFamily="18" charset="0"/>
                </a:rPr>
                <a:t>SAGE Open Nursing</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10</a:t>
              </a:r>
              <a:r>
                <a:rPr lang="en-GB" sz="800" dirty="0">
                  <a:latin typeface="Times New Roman" panose="02020603050405020304" pitchFamily="18" charset="0"/>
                  <a:cs typeface="Times New Roman" panose="02020603050405020304" pitchFamily="18" charset="0"/>
                </a:rPr>
                <a:t>, p.23779608241251658.</a:t>
              </a:r>
              <a:r>
                <a:rPr lang="en-GB" sz="800" u="sng" dirty="0">
                  <a:latin typeface="Times New Roman" panose="02020603050405020304" pitchFamily="18" charset="0"/>
                  <a:cs typeface="Times New Roman" panose="02020603050405020304" pitchFamily="18" charset="0"/>
                  <a:hlinkClick r:id="rId17"/>
                </a:rPr>
                <a:t> https://journals.sagepub.com/doi/pdf/10.1177/23779608241251658</a:t>
              </a:r>
              <a:r>
                <a:rPr lang="en-GB" sz="800" dirty="0">
                  <a:latin typeface="Times New Roman" panose="02020603050405020304" pitchFamily="18" charset="0"/>
                  <a:cs typeface="Times New Roman" panose="02020603050405020304" pitchFamily="18" charset="0"/>
                </a:rPr>
                <a:t> </a:t>
              </a:r>
            </a:p>
            <a:p>
              <a:pPr algn="just"/>
              <a:r>
                <a:rPr lang="en-GB" sz="800" dirty="0">
                  <a:latin typeface="Times New Roman" panose="02020603050405020304" pitchFamily="18" charset="0"/>
                  <a:cs typeface="Times New Roman" panose="02020603050405020304" pitchFamily="18" charset="0"/>
                </a:rPr>
                <a:t>Sanga, V.T., </a:t>
              </a:r>
              <a:r>
                <a:rPr lang="en-GB" sz="800" dirty="0" err="1">
                  <a:latin typeface="Times New Roman" panose="02020603050405020304" pitchFamily="18" charset="0"/>
                  <a:cs typeface="Times New Roman" panose="02020603050405020304" pitchFamily="18" charset="0"/>
                </a:rPr>
                <a:t>Karimuribo</a:t>
              </a:r>
              <a:r>
                <a:rPr lang="en-GB" sz="800" dirty="0">
                  <a:latin typeface="Times New Roman" panose="02020603050405020304" pitchFamily="18" charset="0"/>
                  <a:cs typeface="Times New Roman" panose="02020603050405020304" pitchFamily="18" charset="0"/>
                </a:rPr>
                <a:t>, E.D. and </a:t>
              </a:r>
              <a:r>
                <a:rPr lang="en-GB" sz="800" dirty="0" err="1">
                  <a:latin typeface="Times New Roman" panose="02020603050405020304" pitchFamily="18" charset="0"/>
                  <a:cs typeface="Times New Roman" panose="02020603050405020304" pitchFamily="18" charset="0"/>
                </a:rPr>
                <a:t>Hoza</a:t>
              </a:r>
              <a:r>
                <a:rPr lang="en-GB" sz="800" dirty="0">
                  <a:latin typeface="Times New Roman" panose="02020603050405020304" pitchFamily="18" charset="0"/>
                  <a:cs typeface="Times New Roman" panose="02020603050405020304" pitchFamily="18" charset="0"/>
                </a:rPr>
                <a:t>, A.S., (2024). ‘One Health in practice: Benefits and challenges of </a:t>
              </a:r>
              <a:r>
                <a:rPr lang="en-GB" sz="800" dirty="0" err="1">
                  <a:latin typeface="Times New Roman" panose="02020603050405020304" pitchFamily="18" charset="0"/>
                  <a:cs typeface="Times New Roman" panose="02020603050405020304" pitchFamily="18" charset="0"/>
                </a:rPr>
                <a:t>multisectoral</a:t>
              </a:r>
              <a:r>
                <a:rPr lang="en-GB" sz="800" dirty="0">
                  <a:latin typeface="Times New Roman" panose="02020603050405020304" pitchFamily="18" charset="0"/>
                  <a:cs typeface="Times New Roman" panose="02020603050405020304" pitchFamily="18" charset="0"/>
                </a:rPr>
                <a:t> coordination and collaboration in managing public health risks: A meta-analysis’. </a:t>
              </a:r>
              <a:r>
                <a:rPr lang="en-GB" sz="800" i="1" dirty="0">
                  <a:latin typeface="Times New Roman" panose="02020603050405020304" pitchFamily="18" charset="0"/>
                  <a:cs typeface="Times New Roman" panose="02020603050405020304" pitchFamily="18" charset="0"/>
                </a:rPr>
                <a:t>International Journal of One Health</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10</a:t>
              </a:r>
              <a:r>
                <a:rPr lang="en-GB" sz="800" dirty="0">
                  <a:latin typeface="Times New Roman" panose="02020603050405020304" pitchFamily="18" charset="0"/>
                  <a:cs typeface="Times New Roman" panose="02020603050405020304" pitchFamily="18" charset="0"/>
                </a:rPr>
                <a:t>(1), pp.26-36.</a:t>
              </a:r>
              <a:r>
                <a:rPr lang="en-GB" sz="800" u="sng" dirty="0">
                  <a:latin typeface="Times New Roman" panose="02020603050405020304" pitchFamily="18" charset="0"/>
                  <a:cs typeface="Times New Roman" panose="02020603050405020304" pitchFamily="18" charset="0"/>
                  <a:hlinkClick r:id="rId18"/>
                </a:rPr>
                <a:t> https://www.academia.edu/download/125380727/4.pdf</a:t>
              </a:r>
              <a:endParaRPr lang="en-GB"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Sanga, V.T., </a:t>
              </a:r>
              <a:r>
                <a:rPr lang="en-GB" sz="800" dirty="0" err="1">
                  <a:latin typeface="Times New Roman" panose="02020603050405020304" pitchFamily="18" charset="0"/>
                  <a:cs typeface="Times New Roman" panose="02020603050405020304" pitchFamily="18" charset="0"/>
                </a:rPr>
                <a:t>Karimuribo</a:t>
              </a:r>
              <a:r>
                <a:rPr lang="en-GB" sz="800" dirty="0">
                  <a:latin typeface="Times New Roman" panose="02020603050405020304" pitchFamily="18" charset="0"/>
                  <a:cs typeface="Times New Roman" panose="02020603050405020304" pitchFamily="18" charset="0"/>
                </a:rPr>
                <a:t>, E.D. and </a:t>
              </a:r>
              <a:r>
                <a:rPr lang="en-GB" sz="800" dirty="0" err="1">
                  <a:latin typeface="Times New Roman" panose="02020603050405020304" pitchFamily="18" charset="0"/>
                  <a:cs typeface="Times New Roman" panose="02020603050405020304" pitchFamily="18" charset="0"/>
                </a:rPr>
                <a:t>Hoza</a:t>
              </a:r>
              <a:r>
                <a:rPr lang="en-GB" sz="800" dirty="0">
                  <a:latin typeface="Times New Roman" panose="02020603050405020304" pitchFamily="18" charset="0"/>
                  <a:cs typeface="Times New Roman" panose="02020603050405020304" pitchFamily="18" charset="0"/>
                </a:rPr>
                <a:t>, A.S., (2024). One Health in practice: Benefits and challenges of </a:t>
              </a:r>
              <a:r>
                <a:rPr lang="en-GB" sz="800" dirty="0" err="1">
                  <a:latin typeface="Times New Roman" panose="02020603050405020304" pitchFamily="18" charset="0"/>
                  <a:cs typeface="Times New Roman" panose="02020603050405020304" pitchFamily="18" charset="0"/>
                </a:rPr>
                <a:t>multisectoral</a:t>
              </a:r>
              <a:r>
                <a:rPr lang="en-GB" sz="800" dirty="0">
                  <a:latin typeface="Times New Roman" panose="02020603050405020304" pitchFamily="18" charset="0"/>
                  <a:cs typeface="Times New Roman" panose="02020603050405020304" pitchFamily="18" charset="0"/>
                </a:rPr>
                <a:t> coordination and collaboration in managing public health risks: A meta-analysis. </a:t>
              </a:r>
              <a:r>
                <a:rPr lang="en-GB" sz="800" i="1" dirty="0">
                  <a:latin typeface="Times New Roman" panose="02020603050405020304" pitchFamily="18" charset="0"/>
                  <a:cs typeface="Times New Roman" panose="02020603050405020304" pitchFamily="18" charset="0"/>
                </a:rPr>
                <a:t>International Journal of One Health</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10</a:t>
              </a:r>
              <a:r>
                <a:rPr lang="en-GB" sz="800" dirty="0">
                  <a:latin typeface="Times New Roman" panose="02020603050405020304" pitchFamily="18" charset="0"/>
                  <a:cs typeface="Times New Roman" panose="02020603050405020304" pitchFamily="18" charset="0"/>
                </a:rPr>
                <a:t>(1), pp.26-36.</a:t>
              </a:r>
              <a:r>
                <a:rPr lang="en-GB" sz="800" u="sng" dirty="0">
                  <a:latin typeface="Times New Roman" panose="02020603050405020304" pitchFamily="18" charset="0"/>
                  <a:cs typeface="Times New Roman" panose="02020603050405020304" pitchFamily="18" charset="0"/>
                  <a:hlinkClick r:id="rId18"/>
                </a:rPr>
                <a:t> https://www.academia.edu/download/125380727/4.pdf</a:t>
              </a:r>
              <a:endParaRPr lang="en-GB" sz="800" dirty="0">
                <a:latin typeface="Times New Roman" panose="02020603050405020304" pitchFamily="18" charset="0"/>
                <a:cs typeface="Times New Roman" panose="02020603050405020304" pitchFamily="18" charset="0"/>
              </a:endParaRPr>
            </a:p>
            <a:p>
              <a:pPr algn="just"/>
              <a:r>
                <a:rPr lang="en-GB" sz="800" dirty="0">
                  <a:latin typeface="Times New Roman" panose="02020603050405020304" pitchFamily="18" charset="0"/>
                  <a:cs typeface="Times New Roman" panose="02020603050405020304" pitchFamily="18" charset="0"/>
                </a:rPr>
                <a:t>Statista. (2023). </a:t>
              </a:r>
              <a:r>
                <a:rPr lang="en-GB" sz="800" i="1" dirty="0">
                  <a:latin typeface="Times New Roman" panose="02020603050405020304" pitchFamily="18" charset="0"/>
                  <a:cs typeface="Times New Roman" panose="02020603050405020304" pitchFamily="18" charset="0"/>
                </a:rPr>
                <a:t>Hospital admissions caused by smoking England 2023| Statista</a:t>
              </a:r>
              <a:r>
                <a:rPr lang="en-GB" sz="800" dirty="0">
                  <a:latin typeface="Times New Roman" panose="02020603050405020304" pitchFamily="18" charset="0"/>
                  <a:cs typeface="Times New Roman" panose="02020603050405020304" pitchFamily="18" charset="0"/>
                </a:rPr>
                <a:t>. [online] Available at:</a:t>
              </a:r>
              <a:r>
                <a:rPr lang="en-GB" sz="800" u="sng" dirty="0">
                  <a:latin typeface="Times New Roman" panose="02020603050405020304" pitchFamily="18" charset="0"/>
                  <a:cs typeface="Times New Roman" panose="02020603050405020304" pitchFamily="18" charset="0"/>
                  <a:hlinkClick r:id="rId19"/>
                </a:rPr>
                <a:t> https://www.statista.com/statistics/370292/hospital-admissions-caused-by-smoking-in-england-uk/?srsltid=AfmBOorkEf3ChPIYld_KPT0vSvlzC9x6lOOZn8RZqX-XcELygnLHKQ8R</a:t>
              </a:r>
              <a:r>
                <a:rPr lang="en-GB" sz="800" u="sng" dirty="0">
                  <a:latin typeface="Times New Roman" panose="02020603050405020304" pitchFamily="18" charset="0"/>
                  <a:cs typeface="Times New Roman" panose="02020603050405020304" pitchFamily="18" charset="0"/>
                </a:rPr>
                <a:t> </a:t>
              </a:r>
              <a:r>
                <a:rPr lang="en-GB" sz="800" dirty="0">
                  <a:latin typeface="Times New Roman" panose="02020603050405020304" pitchFamily="18" charset="0"/>
                  <a:cs typeface="Times New Roman" panose="02020603050405020304" pitchFamily="18" charset="0"/>
                </a:rPr>
                <a:t>(Accessed: 28 July 2026)</a:t>
              </a:r>
            </a:p>
            <a:p>
              <a:pPr algn="just"/>
              <a:r>
                <a:rPr lang="en-GB" sz="800" dirty="0">
                  <a:latin typeface="Times New Roman" panose="02020603050405020304" pitchFamily="18" charset="0"/>
                  <a:cs typeface="Times New Roman" panose="02020603050405020304" pitchFamily="18" charset="0"/>
                </a:rPr>
                <a:t>WHO, (2026). </a:t>
              </a:r>
              <a:r>
                <a:rPr lang="en-GB" sz="800" i="1" dirty="0">
                  <a:latin typeface="Times New Roman" panose="02020603050405020304" pitchFamily="18" charset="0"/>
                  <a:cs typeface="Times New Roman" panose="02020603050405020304" pitchFamily="18" charset="0"/>
                </a:rPr>
                <a:t>The 1st International Conference on Health Promotion, Ottawa, 1986</a:t>
              </a:r>
              <a:r>
                <a:rPr lang="en-GB" sz="800" dirty="0">
                  <a:latin typeface="Times New Roman" panose="02020603050405020304" pitchFamily="18" charset="0"/>
                  <a:cs typeface="Times New Roman" panose="02020603050405020304" pitchFamily="18" charset="0"/>
                </a:rPr>
                <a:t>. Available at:</a:t>
              </a:r>
              <a:r>
                <a:rPr lang="en-GB" sz="800" u="sng" dirty="0">
                  <a:latin typeface="Times New Roman" panose="02020603050405020304" pitchFamily="18" charset="0"/>
                  <a:cs typeface="Times New Roman" panose="02020603050405020304" pitchFamily="18" charset="0"/>
                  <a:hlinkClick r:id="rId20"/>
                </a:rPr>
                <a:t> https://www.who.int/teams/health-promotion/enhanced-wellbeing/first-global-conference#:~:text=Health%20promotion%20focuses%20on%20achieving,achieve%20their%20fullest%20health%20potential</a:t>
              </a:r>
              <a:r>
                <a:rPr lang="en-GB" sz="800" dirty="0">
                  <a:latin typeface="Times New Roman" panose="02020603050405020304" pitchFamily="18" charset="0"/>
                  <a:cs typeface="Times New Roman" panose="02020603050405020304" pitchFamily="18" charset="0"/>
                </a:rPr>
                <a:t>. (Accessed: 28 July 2026)</a:t>
              </a:r>
            </a:p>
            <a:p>
              <a:pPr algn="just">
                <a:lnSpc>
                  <a:spcPts val="1000"/>
                </a:lnSpc>
              </a:pPr>
              <a:endParaRPr lang="en-US" sz="80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p:txBody>
        </p:sp>
      </p:grpSp>
      <p:sp>
        <p:nvSpPr>
          <p:cNvPr id="32" name="Freeform 32"/>
          <p:cNvSpPr/>
          <p:nvPr/>
        </p:nvSpPr>
        <p:spPr>
          <a:xfrm>
            <a:off x="437988" y="393990"/>
            <a:ext cx="2241711" cy="920460"/>
          </a:xfrm>
          <a:custGeom>
            <a:avLst/>
            <a:gdLst/>
            <a:ahLst/>
            <a:cxnLst/>
            <a:rect l="l" t="t" r="r" b="b"/>
            <a:pathLst>
              <a:path w="1728770" h="653736">
                <a:moveTo>
                  <a:pt x="0" y="0"/>
                </a:moveTo>
                <a:lnTo>
                  <a:pt x="1728769" y="0"/>
                </a:lnTo>
                <a:lnTo>
                  <a:pt x="1728769" y="653737"/>
                </a:lnTo>
                <a:lnTo>
                  <a:pt x="0" y="653737"/>
                </a:lnTo>
                <a:lnTo>
                  <a:pt x="0" y="0"/>
                </a:lnTo>
                <a:close/>
              </a:path>
            </a:pathLst>
          </a:custGeom>
          <a:blipFill>
            <a:blip r:embed="rId21"/>
            <a:stretch>
              <a:fillRect/>
            </a:stretch>
          </a:blipFill>
        </p:spPr>
        <p:txBody>
          <a:bodyPr/>
          <a:lstStyle/>
          <a:p>
            <a:endParaRPr lang="LID4096"/>
          </a:p>
        </p:txBody>
      </p:sp>
      <p:sp>
        <p:nvSpPr>
          <p:cNvPr id="33" name="TextBox 33"/>
          <p:cNvSpPr txBox="1"/>
          <p:nvPr/>
        </p:nvSpPr>
        <p:spPr>
          <a:xfrm>
            <a:off x="9041469" y="5132184"/>
            <a:ext cx="4918472" cy="426720"/>
          </a:xfrm>
          <a:prstGeom prst="rect">
            <a:avLst/>
          </a:prstGeom>
        </p:spPr>
        <p:txBody>
          <a:bodyPr lIns="0" tIns="0" rIns="0" bIns="0" rtlCol="0" anchor="t">
            <a:spAutoFit/>
          </a:bodyPr>
          <a:lstStyle/>
          <a:p>
            <a:pPr algn="ctr">
              <a:lnSpc>
                <a:spcPts val="1679"/>
              </a:lnSpc>
              <a:spcBef>
                <a:spcPct val="0"/>
              </a:spcBef>
            </a:pPr>
            <a:r>
              <a:rPr lang="en-US" sz="1200" b="1" dirty="0">
                <a:solidFill>
                  <a:srgbClr val="000000"/>
                </a:solidFill>
                <a:latin typeface="Times New Roman Bold"/>
                <a:ea typeface="Times New Roman Bold"/>
                <a:cs typeface="Times New Roman Bold"/>
                <a:sym typeface="Times New Roman Bold"/>
              </a:rPr>
              <a:t>Figure 1: Number of admissions to NHS hospitals due to smoking in the UK</a:t>
            </a:r>
          </a:p>
          <a:p>
            <a:pPr algn="ctr">
              <a:lnSpc>
                <a:spcPts val="1679"/>
              </a:lnSpc>
              <a:spcBef>
                <a:spcPct val="0"/>
              </a:spcBef>
            </a:pPr>
            <a:r>
              <a:rPr lang="en-US" sz="1200" dirty="0">
                <a:solidFill>
                  <a:srgbClr val="000000"/>
                </a:solidFill>
                <a:latin typeface="Times New Roman"/>
                <a:ea typeface="Times New Roman"/>
                <a:cs typeface="Times New Roman"/>
                <a:sym typeface="Times New Roman"/>
              </a:rPr>
              <a:t>(Source: Statista, 2023)</a:t>
            </a:r>
          </a:p>
        </p:txBody>
      </p:sp>
      <p:sp>
        <p:nvSpPr>
          <p:cNvPr id="34" name="TextBox 34"/>
          <p:cNvSpPr txBox="1"/>
          <p:nvPr/>
        </p:nvSpPr>
        <p:spPr>
          <a:xfrm>
            <a:off x="356591" y="8580596"/>
            <a:ext cx="5640437" cy="426720"/>
          </a:xfrm>
          <a:prstGeom prst="rect">
            <a:avLst/>
          </a:prstGeom>
        </p:spPr>
        <p:txBody>
          <a:bodyPr lIns="0" tIns="0" rIns="0" bIns="0" rtlCol="0" anchor="t">
            <a:spAutoFit/>
          </a:bodyPr>
          <a:lstStyle/>
          <a:p>
            <a:pPr algn="ctr">
              <a:lnSpc>
                <a:spcPts val="1679"/>
              </a:lnSpc>
              <a:spcBef>
                <a:spcPct val="0"/>
              </a:spcBef>
            </a:pPr>
            <a:r>
              <a:rPr lang="en-US" sz="1200" b="1" dirty="0">
                <a:solidFill>
                  <a:srgbClr val="000000"/>
                </a:solidFill>
                <a:latin typeface="Times New Roman Bold"/>
                <a:ea typeface="Times New Roman Bold"/>
                <a:cs typeface="Times New Roman Bold"/>
                <a:sym typeface="Times New Roman Bold"/>
              </a:rPr>
              <a:t>Figure 2: The proportion of adults who smoke varies by deprivation changed over time</a:t>
            </a:r>
          </a:p>
          <a:p>
            <a:pPr algn="ctr">
              <a:lnSpc>
                <a:spcPts val="1679"/>
              </a:lnSpc>
              <a:spcBef>
                <a:spcPct val="0"/>
              </a:spcBef>
            </a:pPr>
            <a:r>
              <a:rPr lang="en-US" sz="1200" dirty="0">
                <a:solidFill>
                  <a:srgbClr val="000000"/>
                </a:solidFill>
                <a:latin typeface="Times New Roman"/>
                <a:ea typeface="Times New Roman"/>
                <a:cs typeface="Times New Roman"/>
                <a:sym typeface="Times New Roman"/>
              </a:rPr>
              <a:t>(Source: Nuffield Trust,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TotalTime>
  <Words>2822</Words>
  <Application>Microsoft Office PowerPoint</Application>
  <PresentationFormat>Custom</PresentationFormat>
  <Paragraphs>67</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Calibri</vt:lpstr>
      <vt:lpstr>Times New Roman</vt:lpstr>
      <vt:lpstr>Times New Roman Bold</vt:lpstr>
      <vt:lpstr>Times New Roman Bold Italics</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Dr. jenish hirani</cp:lastModifiedBy>
  <cp:revision>1</cp:revision>
  <dcterms:created xsi:type="dcterms:W3CDTF">2006-08-16T00:00:00Z</dcterms:created>
  <dcterms:modified xsi:type="dcterms:W3CDTF">2026-07-28T11:23:05Z</dcterms:modified>
  <dc:identifier>DAHNYxkwGb8</dc:identifier>
</cp:coreProperties>
</file>