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1D906"/>
    <a:srgbClr val="F3F5FA"/>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6" d="100"/>
          <a:sy n="16" d="100"/>
        </p:scale>
        <p:origin x="1997" y="9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7/15/2026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7/15/2026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23806893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15/07/2026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15/07/2026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15/07/2026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15/07/2026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15/07/2026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15/07/2026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15/07/2026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15/07/2026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15/07/2026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15/07/2026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15/07/2026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15/07/2026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www.britannica.com/science/mental-disorder/Deinstitutionalization" TargetMode="External"/><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Autofit/>
          </a:bodyPr>
          <a:lstStyle/>
          <a:p>
            <a:br>
              <a:rPr lang="en-GB" sz="6600" b="1" dirty="0">
                <a:latin typeface="Arial" panose="020B0604020202020204" pitchFamily="34" charset="0"/>
                <a:ea typeface="Aptos" panose="020B0004020202020204" pitchFamily="34" charset="0"/>
                <a:cs typeface="Arial" panose="020B0604020202020204" pitchFamily="34" charset="0"/>
              </a:rPr>
            </a:br>
            <a:br>
              <a:rPr lang="en-GB" sz="6600" dirty="0">
                <a:latin typeface="Arial" panose="020B0604020202020204" pitchFamily="34" charset="0"/>
                <a:cs typeface="Arial" panose="020B0604020202020204" pitchFamily="34" charset="0"/>
              </a:rPr>
            </a:br>
            <a:r>
              <a:rPr lang="en-GB" sz="6600" b="1" dirty="0">
                <a:latin typeface="Arial" panose="020B0604020202020204" pitchFamily="34" charset="0"/>
                <a:cs typeface="Arial" panose="020B0604020202020204" pitchFamily="34" charset="0"/>
              </a:rPr>
              <a:t>Student: </a:t>
            </a:r>
            <a:r>
              <a:rPr lang="en-GB" sz="6600" dirty="0">
                <a:latin typeface="Arial" panose="020B0604020202020204" pitchFamily="34" charset="0"/>
                <a:cs typeface="Arial" panose="020B0604020202020204" pitchFamily="34" charset="0"/>
              </a:rPr>
              <a:t>Mishelle Reyes Ramirez</a:t>
            </a:r>
            <a:br>
              <a:rPr lang="en-GB" sz="6600" dirty="0">
                <a:latin typeface="Arial" panose="020B0604020202020204" pitchFamily="34" charset="0"/>
                <a:cs typeface="Arial" panose="020B0604020202020204" pitchFamily="34" charset="0"/>
              </a:rPr>
            </a:br>
            <a:r>
              <a:rPr lang="en-GB" sz="6600" b="1" dirty="0">
                <a:latin typeface="Arial" panose="020B0604020202020204" pitchFamily="34" charset="0"/>
                <a:cs typeface="Arial" panose="020B0604020202020204" pitchFamily="34" charset="0"/>
              </a:rPr>
              <a:t>ID Student: </a:t>
            </a:r>
            <a:r>
              <a:rPr lang="en-GB" sz="6600" dirty="0">
                <a:latin typeface="Arial" panose="020B0604020202020204" pitchFamily="34" charset="0"/>
                <a:cs typeface="Arial" panose="020B0604020202020204" pitchFamily="34" charset="0"/>
              </a:rPr>
              <a:t>2337020</a:t>
            </a:r>
            <a:br>
              <a:rPr lang="en-GB" sz="6600" dirty="0">
                <a:latin typeface="Arial" panose="020B0604020202020204" pitchFamily="34" charset="0"/>
                <a:cs typeface="Arial" panose="020B0604020202020204" pitchFamily="34" charset="0"/>
              </a:rPr>
            </a:br>
            <a:r>
              <a:rPr lang="en-GB" sz="6600" b="1" dirty="0">
                <a:latin typeface="Arial" panose="020B0604020202020204" pitchFamily="34" charset="0"/>
                <a:cs typeface="Arial" panose="020B0604020202020204" pitchFamily="34" charset="0"/>
              </a:rPr>
              <a:t>lecturer’s:  </a:t>
            </a:r>
            <a:r>
              <a:rPr lang="en-GB" sz="6600" dirty="0">
                <a:latin typeface="Arial" panose="020B0604020202020204" pitchFamily="34" charset="0"/>
                <a:ea typeface="Calibri" panose="020F0502020204030204" pitchFamily="34" charset="0"/>
                <a:cs typeface="Arial" panose="020B0604020202020204" pitchFamily="34" charset="0"/>
              </a:rPr>
              <a:t>Oluwadamilola Tayo - Group 2</a:t>
            </a:r>
            <a:br>
              <a:rPr lang="en-GB" sz="6600" dirty="0">
                <a:latin typeface="Arial" panose="020B0604020202020204" pitchFamily="34" charset="0"/>
                <a:ea typeface="Calibri" panose="020F0502020204030204" pitchFamily="34" charset="0"/>
                <a:cs typeface="Arial" panose="020B0604020202020204" pitchFamily="34" charset="0"/>
              </a:rPr>
            </a:br>
            <a:endParaRPr lang="en-GB" sz="66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92925" y="5289841"/>
            <a:ext cx="9964486" cy="7900638"/>
          </a:xfrm>
        </p:spPr>
        <p:txBody>
          <a:bodyPr>
            <a:noAutofit/>
          </a:bodyPr>
          <a:lstStyle/>
          <a:p>
            <a:pPr algn="just">
              <a:spcBef>
                <a:spcPts val="0"/>
              </a:spcBef>
              <a:spcAft>
                <a:spcPts val="500"/>
              </a:spcAft>
            </a:pPr>
            <a:r>
              <a:rPr lang="en-US" sz="3000" b="1" dirty="0">
                <a:latin typeface="Aptos"/>
                <a:cs typeface="Aptos"/>
              </a:rPr>
              <a:t>Category: </a:t>
            </a:r>
            <a:r>
              <a:rPr lang="en-US" sz="3000" dirty="0">
                <a:latin typeface="Aptos"/>
                <a:cs typeface="Aptos"/>
              </a:rPr>
              <a:t>Schizophrenia (ICD-11: 6A20) is a psychotic disorder within the schizophrenia spectrum and other primary psychotic disorders.</a:t>
            </a:r>
          </a:p>
          <a:p>
            <a:pPr algn="just">
              <a:spcBef>
                <a:spcPts val="0"/>
              </a:spcBef>
              <a:spcAft>
                <a:spcPts val="500"/>
              </a:spcAft>
            </a:pPr>
            <a:r>
              <a:rPr lang="en-US" sz="3000" b="1" dirty="0">
                <a:latin typeface="Aptos"/>
                <a:cs typeface="Aptos"/>
              </a:rPr>
              <a:t>Definition: </a:t>
            </a:r>
            <a:r>
              <a:rPr lang="en-US" sz="3000" dirty="0">
                <a:latin typeface="Aptos"/>
                <a:cs typeface="Aptos"/>
              </a:rPr>
              <a:t>Involving disturbances in several mental domains. Persistent delusions, persistent hallucinations, thought disorder and experiences of influence, passivity or control are identified as core symptoms (WHO, 2022).</a:t>
            </a:r>
          </a:p>
          <a:p>
            <a:pPr algn="just">
              <a:spcBef>
                <a:spcPts val="0"/>
              </a:spcBef>
              <a:spcAft>
                <a:spcPts val="500"/>
              </a:spcAft>
            </a:pPr>
            <a:r>
              <a:rPr lang="en-US" sz="3000" b="1" dirty="0">
                <a:latin typeface="Aptos"/>
                <a:cs typeface="Aptos"/>
              </a:rPr>
              <a:t>Prevalence &amp; onset: </a:t>
            </a:r>
            <a:r>
              <a:rPr lang="en-US" sz="3000" dirty="0">
                <a:latin typeface="Aptos"/>
                <a:cs typeface="Aptos"/>
              </a:rPr>
              <a:t>0.32% of the global population is affected, with a mean age of onset of 35 years, between 18-35 years of age, across genders (WHO, 2022).</a:t>
            </a:r>
          </a:p>
          <a:p>
            <a:pPr algn="just">
              <a:spcBef>
                <a:spcPts val="0"/>
              </a:spcBef>
              <a:spcAft>
                <a:spcPts val="500"/>
              </a:spcAft>
            </a:pPr>
            <a:r>
              <a:rPr lang="en-US" sz="3000" b="1" dirty="0">
                <a:latin typeface="Aptos"/>
                <a:cs typeface="Aptos"/>
              </a:rPr>
              <a:t>Why it matters: </a:t>
            </a:r>
            <a:r>
              <a:rPr lang="en-US" sz="3000" dirty="0">
                <a:latin typeface="Aptos"/>
                <a:cs typeface="Aptos"/>
              </a:rPr>
              <a:t>Individuals with schizophrenia live 15-20 years less, primarily due to avoidable physical illness – one of the most critical failure points in the care system (</a:t>
            </a:r>
            <a:r>
              <a:rPr lang="en-US" sz="3000" dirty="0" err="1">
                <a:latin typeface="Aptos"/>
                <a:cs typeface="Aptos"/>
              </a:rPr>
              <a:t>Correll</a:t>
            </a:r>
            <a:r>
              <a:rPr lang="en-US" sz="3000" dirty="0">
                <a:latin typeface="Aptos"/>
                <a:cs typeface="Aptos"/>
              </a:rPr>
              <a:t> et al., 2022).</a:t>
            </a:r>
            <a:endParaRPr lang="en-GB" sz="3000" dirty="0">
              <a:latin typeface="Aptos"/>
              <a:cs typeface="Aptos"/>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572000"/>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629522" y="14303894"/>
            <a:ext cx="10038660" cy="2323705"/>
          </a:xfrm>
        </p:spPr>
        <p:txBody>
          <a:bodyPr/>
          <a:lstStyle/>
          <a:p>
            <a:endParaRPr lang="en-GB" dirty="0"/>
          </a:p>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71793" y="5333093"/>
            <a:ext cx="9823788" cy="17739360"/>
          </a:xfrm>
        </p:spPr>
        <p:txBody>
          <a:bodyPr>
            <a:normAutofit/>
          </a:bodyPr>
          <a:lstStyle/>
          <a:p>
            <a:pPr algn="just">
              <a:spcBef>
                <a:spcPts val="0"/>
              </a:spcBef>
              <a:spcAft>
                <a:spcPts val="380"/>
              </a:spcAft>
            </a:pPr>
            <a:r>
              <a:rPr lang="en-US" sz="3000" b="1" dirty="0">
                <a:latin typeface="Aptos"/>
                <a:cs typeface="Aptos"/>
              </a:rPr>
              <a:t>Antiquity - 17th C: </a:t>
            </a:r>
            <a:r>
              <a:rPr lang="en-US" sz="3000" dirty="0">
                <a:latin typeface="Aptos"/>
                <a:cs typeface="Aptos"/>
              </a:rPr>
              <a:t>Psychosis was thought to be associated with spiritual possession or humoral imbalance; any person afflicted was exorcised or punished, or excluded; there was no therapeutic infrastructure (Scull, 2015).</a:t>
            </a:r>
          </a:p>
          <a:p>
            <a:pPr algn="just">
              <a:spcBef>
                <a:spcPts val="0"/>
              </a:spcBef>
              <a:spcAft>
                <a:spcPts val="380"/>
              </a:spcAft>
            </a:pPr>
            <a:r>
              <a:rPr lang="en-US" sz="3000" b="1" dirty="0">
                <a:latin typeface="Aptos"/>
                <a:cs typeface="Aptos"/>
              </a:rPr>
              <a:t>1247 - 1700s - "Great Confinement": </a:t>
            </a:r>
            <a:r>
              <a:rPr lang="en-US" sz="3000" dirty="0" err="1">
                <a:latin typeface="Aptos"/>
                <a:cs typeface="Aptos"/>
              </a:rPr>
              <a:t>Bethlem</a:t>
            </a:r>
            <a:r>
              <a:rPr lang="en-US" sz="3000" dirty="0">
                <a:latin typeface="Aptos"/>
                <a:cs typeface="Aptos"/>
              </a:rPr>
              <a:t> ("Bedlam") was a symbol of chaotic, punitive custodial care and </a:t>
            </a:r>
            <a:r>
              <a:rPr lang="en-US" sz="3000" dirty="0" err="1">
                <a:latin typeface="Aptos"/>
                <a:cs typeface="Aptos"/>
              </a:rPr>
              <a:t>institutionalisation</a:t>
            </a:r>
            <a:r>
              <a:rPr lang="en-US" sz="3000" dirty="0">
                <a:latin typeface="Aptos"/>
                <a:cs typeface="Aptos"/>
              </a:rPr>
              <a:t> was used as a way to control society, regardless of therapeutic goals (Scull, 2015).</a:t>
            </a:r>
          </a:p>
          <a:p>
            <a:pPr algn="just">
              <a:spcBef>
                <a:spcPts val="0"/>
              </a:spcBef>
              <a:spcAft>
                <a:spcPts val="380"/>
              </a:spcAft>
            </a:pPr>
            <a:r>
              <a:rPr lang="en-US" sz="3000" b="1" dirty="0">
                <a:latin typeface="Aptos"/>
                <a:cs typeface="Aptos"/>
              </a:rPr>
              <a:t>1793 - 1845: </a:t>
            </a:r>
            <a:r>
              <a:rPr lang="en-US" sz="3000" dirty="0">
                <a:latin typeface="Aptos"/>
                <a:cs typeface="Aptos"/>
              </a:rPr>
              <a:t>Moral treatment &amp; asylums: Compassionate moral treatment pioneered by </a:t>
            </a:r>
            <a:r>
              <a:rPr lang="en-US" sz="3000" dirty="0" err="1">
                <a:latin typeface="Aptos"/>
                <a:cs typeface="Aptos"/>
              </a:rPr>
              <a:t>Pinel</a:t>
            </a:r>
            <a:r>
              <a:rPr lang="en-US" sz="3000" dirty="0">
                <a:latin typeface="Aptos"/>
                <a:cs typeface="Aptos"/>
              </a:rPr>
              <a:t> and </a:t>
            </a:r>
            <a:r>
              <a:rPr lang="en-US" sz="3000" dirty="0" err="1">
                <a:latin typeface="Aptos"/>
                <a:cs typeface="Aptos"/>
              </a:rPr>
              <a:t>Tuke</a:t>
            </a:r>
            <a:r>
              <a:rPr lang="en-US" sz="3000" dirty="0">
                <a:latin typeface="Aptos"/>
                <a:cs typeface="Aptos"/>
              </a:rPr>
              <a:t>; mass construction of asylums by the Lunacy Act 1845, but asylums became a place of social exclusion (Scull, 2015).</a:t>
            </a:r>
          </a:p>
          <a:p>
            <a:pPr algn="just">
              <a:spcBef>
                <a:spcPts val="0"/>
              </a:spcBef>
              <a:spcAft>
                <a:spcPts val="380"/>
              </a:spcAft>
            </a:pPr>
            <a:r>
              <a:rPr lang="en-US" sz="3000" b="1" dirty="0">
                <a:latin typeface="Aptos"/>
                <a:cs typeface="Aptos"/>
              </a:rPr>
              <a:t>1896 - 1911 - Nosology: </a:t>
            </a:r>
            <a:r>
              <a:rPr lang="en-US" sz="3000" dirty="0">
                <a:latin typeface="Aptos"/>
                <a:cs typeface="Aptos"/>
              </a:rPr>
              <a:t>Kraepelin’s "dementia praecox" was renamed schizophrenia by Bleuler; Kraepelinian pessimism entrenched decades of therapeutic nihilism.</a:t>
            </a:r>
          </a:p>
          <a:p>
            <a:pPr algn="just">
              <a:spcBef>
                <a:spcPts val="0"/>
              </a:spcBef>
              <a:spcAft>
                <a:spcPts val="380"/>
              </a:spcAft>
            </a:pPr>
            <a:r>
              <a:rPr lang="en-US" sz="3000" b="1" dirty="0">
                <a:latin typeface="Aptos"/>
                <a:cs typeface="Aptos"/>
              </a:rPr>
              <a:t>1930s - 40s - Eugenics &amp; </a:t>
            </a:r>
            <a:r>
              <a:rPr lang="en-US" sz="3000" b="1" dirty="0" err="1">
                <a:latin typeface="Aptos"/>
                <a:cs typeface="Aptos"/>
              </a:rPr>
              <a:t>Aktion</a:t>
            </a:r>
            <a:r>
              <a:rPr lang="en-US" sz="3000" b="1" dirty="0">
                <a:latin typeface="Aptos"/>
                <a:cs typeface="Aptos"/>
              </a:rPr>
              <a:t> T4: </a:t>
            </a:r>
            <a:r>
              <a:rPr lang="en-US" sz="3000" dirty="0">
                <a:latin typeface="Aptos"/>
                <a:cs typeface="Aptos"/>
              </a:rPr>
              <a:t>Forced </a:t>
            </a:r>
            <a:r>
              <a:rPr lang="en-US" sz="3000" dirty="0" err="1">
                <a:latin typeface="Aptos"/>
                <a:cs typeface="Aptos"/>
              </a:rPr>
              <a:t>sterilisation</a:t>
            </a:r>
            <a:r>
              <a:rPr lang="en-US" sz="3000" dirty="0">
                <a:latin typeface="Aptos"/>
                <a:cs typeface="Aptos"/>
              </a:rPr>
              <a:t> and the Nazi extermination of an estimated 200,000+ people with mental illness - psychiatry complicit in genocidal violence (Scull, 2015).</a:t>
            </a:r>
          </a:p>
          <a:p>
            <a:pPr algn="just">
              <a:spcBef>
                <a:spcPts val="0"/>
              </a:spcBef>
              <a:spcAft>
                <a:spcPts val="380"/>
              </a:spcAft>
            </a:pPr>
            <a:r>
              <a:rPr lang="en-US" sz="3000" b="1" dirty="0">
                <a:latin typeface="Aptos"/>
                <a:cs typeface="Aptos"/>
              </a:rPr>
              <a:t>1933 - 50 - "Heroic era": </a:t>
            </a:r>
            <a:r>
              <a:rPr lang="en-US" sz="3000" dirty="0">
                <a:latin typeface="Aptos"/>
                <a:cs typeface="Aptos"/>
              </a:rPr>
              <a:t>Insulin-coma therapy, prefrontal lobotomy and early ECT were applied without consent or evidence, causing profound and lasting harm.</a:t>
            </a:r>
          </a:p>
          <a:p>
            <a:pPr algn="just">
              <a:spcBef>
                <a:spcPts val="0"/>
              </a:spcBef>
              <a:spcAft>
                <a:spcPts val="380"/>
              </a:spcAft>
            </a:pPr>
            <a:r>
              <a:rPr lang="en-US" sz="3000" dirty="0">
                <a:latin typeface="Aptos"/>
                <a:cs typeface="Aptos"/>
              </a:rPr>
              <a:t>1952 - Chlorpromazine: The first antipsychotic (D2 blockade) transformed care and made </a:t>
            </a:r>
            <a:r>
              <a:rPr lang="en-US" sz="3000" dirty="0" err="1">
                <a:latin typeface="Aptos"/>
                <a:cs typeface="Aptos"/>
              </a:rPr>
              <a:t>deinstitutionalisation</a:t>
            </a:r>
            <a:r>
              <a:rPr lang="en-US" sz="3000" dirty="0">
                <a:latin typeface="Aptos"/>
                <a:cs typeface="Aptos"/>
              </a:rPr>
              <a:t> conceivable for the first time (McCutcheon et al., 2020).</a:t>
            </a:r>
          </a:p>
          <a:p>
            <a:pPr algn="just">
              <a:spcBef>
                <a:spcPts val="0"/>
              </a:spcBef>
              <a:spcAft>
                <a:spcPts val="380"/>
              </a:spcAft>
            </a:pPr>
            <a:r>
              <a:rPr lang="en-US" sz="3000" b="1" dirty="0">
                <a:latin typeface="Aptos"/>
                <a:cs typeface="Aptos"/>
              </a:rPr>
              <a:t>1960s - 1983 - </a:t>
            </a:r>
            <a:r>
              <a:rPr lang="en-US" sz="3000" b="1" dirty="0" err="1">
                <a:latin typeface="Aptos"/>
                <a:cs typeface="Aptos"/>
              </a:rPr>
              <a:t>Deinstitutionalisation</a:t>
            </a:r>
            <a:r>
              <a:rPr lang="en-US" sz="3000" b="1" dirty="0">
                <a:latin typeface="Aptos"/>
                <a:cs typeface="Aptos"/>
              </a:rPr>
              <a:t>: </a:t>
            </a:r>
            <a:r>
              <a:rPr lang="en-US" sz="3000" dirty="0">
                <a:latin typeface="Aptos"/>
                <a:cs typeface="Aptos"/>
              </a:rPr>
              <a:t>Asylum closure, driven by anti-psychiatry, economics and community-care ideals, produced "</a:t>
            </a:r>
            <a:r>
              <a:rPr lang="en-US" sz="3000" dirty="0" err="1">
                <a:latin typeface="Aptos"/>
                <a:cs typeface="Aptos"/>
              </a:rPr>
              <a:t>transinstitutionalisation</a:t>
            </a:r>
            <a:r>
              <a:rPr lang="en-US" sz="3000" dirty="0">
                <a:latin typeface="Aptos"/>
                <a:cs typeface="Aptos"/>
              </a:rPr>
              <a:t>" - homelessness and imprisonment - where resourcing was inadequate. In 1983 Compulsory treatment was made </a:t>
            </a:r>
            <a:r>
              <a:rPr lang="en-US" sz="3000" dirty="0" err="1">
                <a:latin typeface="Aptos"/>
                <a:cs typeface="Aptos"/>
              </a:rPr>
              <a:t>institutionalised</a:t>
            </a:r>
            <a:r>
              <a:rPr lang="en-US" sz="3000" dirty="0">
                <a:latin typeface="Aptos"/>
                <a:cs typeface="Aptos"/>
              </a:rPr>
              <a:t> through the Mental Health Act 1983, which provided for rights-based compulsory treatment (Scull, 2015).</a:t>
            </a:r>
            <a:endParaRPr lang="en-GB" sz="3000" dirty="0">
              <a:latin typeface="Aptos"/>
              <a:cs typeface="Aptos"/>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30000" y="4572000"/>
            <a:ext cx="10058400" cy="923322"/>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94240" y="4572000"/>
            <a:ext cx="10058400" cy="24231600"/>
          </a:xfrm>
        </p:spPr>
        <p:txBody>
          <a:bodyPr>
            <a:normAutofit/>
          </a:bodyPr>
          <a:lstStyle/>
          <a:p>
            <a:r>
              <a:rPr lang="en-GB" sz="4800" dirty="0">
                <a:latin typeface="Aptos" panose="020B0004020202020204" pitchFamily="34" charset="0"/>
              </a:rPr>
              <a:t>Current services and treatments </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375600" y="4572000"/>
            <a:ext cx="10058400"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55938" y="5307698"/>
            <a:ext cx="9782978" cy="6543397"/>
          </a:xfrm>
        </p:spPr>
        <p:txBody>
          <a:bodyPr>
            <a:normAutofit lnSpcReduction="10000"/>
          </a:bodyPr>
          <a:lstStyle/>
          <a:p>
            <a:pPr marL="46038" lvl="0" algn="just">
              <a:spcBef>
                <a:spcPts val="0"/>
              </a:spcBef>
              <a:spcAft>
                <a:spcPts val="380"/>
              </a:spcAft>
            </a:pPr>
            <a:r>
              <a:rPr lang="en-US" sz="3000" b="1" dirty="0">
                <a:latin typeface="Aptos"/>
                <a:cs typeface="Aptos"/>
              </a:rPr>
              <a:t>Anti-racist</a:t>
            </a:r>
            <a:r>
              <a:rPr lang="en-US" sz="3000" dirty="0">
                <a:latin typeface="Aptos"/>
                <a:cs typeface="Aptos"/>
              </a:rPr>
              <a:t>, culturally competent services to reduce ethnic inequalities - Black Caribbean groups are diagnosed 5-9× more often (</a:t>
            </a:r>
            <a:r>
              <a:rPr lang="en-US" sz="3000" dirty="0" err="1">
                <a:latin typeface="Aptos"/>
                <a:cs typeface="Aptos"/>
              </a:rPr>
              <a:t>Halvorsrud</a:t>
            </a:r>
            <a:r>
              <a:rPr lang="en-US" sz="3000" dirty="0">
                <a:latin typeface="Aptos"/>
                <a:cs typeface="Aptos"/>
              </a:rPr>
              <a:t> et al., 2019)</a:t>
            </a:r>
          </a:p>
          <a:p>
            <a:pPr marL="46038" lvl="0" algn="just">
              <a:spcBef>
                <a:spcPts val="0"/>
              </a:spcBef>
              <a:spcAft>
                <a:spcPts val="380"/>
              </a:spcAft>
            </a:pPr>
            <a:r>
              <a:rPr lang="en-US" sz="3000" b="1" dirty="0">
                <a:latin typeface="Aptos"/>
                <a:cs typeface="Aptos"/>
              </a:rPr>
              <a:t>Universal access to psychological therapies </a:t>
            </a:r>
            <a:r>
              <a:rPr lang="en-US" sz="3000" dirty="0">
                <a:latin typeface="Aptos"/>
                <a:cs typeface="Aptos"/>
              </a:rPr>
              <a:t>- less than 10% currently use </a:t>
            </a:r>
            <a:r>
              <a:rPr lang="en-US" sz="3000" dirty="0" err="1">
                <a:latin typeface="Aptos"/>
                <a:cs typeface="Aptos"/>
              </a:rPr>
              <a:t>CBTp</a:t>
            </a:r>
            <a:r>
              <a:rPr lang="en-US" sz="3000" dirty="0">
                <a:latin typeface="Aptos"/>
                <a:cs typeface="Aptos"/>
              </a:rPr>
              <a:t> (NHS England, 2019)</a:t>
            </a:r>
          </a:p>
          <a:p>
            <a:pPr marL="46038" lvl="0" algn="just">
              <a:spcBef>
                <a:spcPts val="0"/>
              </a:spcBef>
              <a:spcAft>
                <a:spcPts val="380"/>
              </a:spcAft>
            </a:pPr>
            <a:r>
              <a:rPr lang="en-US" sz="3000" b="1" dirty="0">
                <a:latin typeface="Aptos"/>
                <a:cs typeface="Aptos"/>
              </a:rPr>
              <a:t>Increase investment in early intervention &amp; prevention </a:t>
            </a:r>
            <a:r>
              <a:rPr lang="en-US" sz="3000" dirty="0">
                <a:latin typeface="Aptos"/>
                <a:cs typeface="Aptos"/>
              </a:rPr>
              <a:t>and trauma informed care to </a:t>
            </a:r>
            <a:r>
              <a:rPr lang="en-US" sz="3000" dirty="0" err="1">
                <a:latin typeface="Aptos"/>
                <a:cs typeface="Aptos"/>
              </a:rPr>
              <a:t>minimise</a:t>
            </a:r>
            <a:r>
              <a:rPr lang="en-US" sz="3000" dirty="0">
                <a:latin typeface="Aptos"/>
                <a:cs typeface="Aptos"/>
              </a:rPr>
              <a:t> untreated psychosis.</a:t>
            </a:r>
          </a:p>
          <a:p>
            <a:pPr marL="46038" lvl="0" algn="just">
              <a:spcBef>
                <a:spcPts val="0"/>
              </a:spcBef>
              <a:spcAft>
                <a:spcPts val="380"/>
              </a:spcAft>
            </a:pPr>
            <a:r>
              <a:rPr lang="en-US" sz="3000" dirty="0">
                <a:latin typeface="Aptos"/>
                <a:cs typeface="Aptos"/>
              </a:rPr>
              <a:t>Autonomy and racial equality in mental health law reform (HM Government, 2021)</a:t>
            </a:r>
          </a:p>
          <a:p>
            <a:pPr marL="46038" lvl="0" algn="just">
              <a:spcBef>
                <a:spcPts val="0"/>
              </a:spcBef>
              <a:spcAft>
                <a:spcPts val="380"/>
              </a:spcAft>
            </a:pPr>
            <a:r>
              <a:rPr lang="en-US" sz="3000" b="1" dirty="0">
                <a:latin typeface="Aptos"/>
                <a:cs typeface="Aptos"/>
              </a:rPr>
              <a:t>Integrated physical-health monitoring </a:t>
            </a:r>
            <a:r>
              <a:rPr lang="en-US" sz="3000" dirty="0">
                <a:latin typeface="Aptos"/>
                <a:cs typeface="Aptos"/>
              </a:rPr>
              <a:t>to close the 15-20 year premature-mortality gap</a:t>
            </a:r>
          </a:p>
          <a:p>
            <a:pPr marL="46038" lvl="0" algn="just">
              <a:spcBef>
                <a:spcPts val="0"/>
              </a:spcBef>
              <a:spcAft>
                <a:spcPts val="380"/>
              </a:spcAft>
            </a:pPr>
            <a:r>
              <a:rPr lang="en-US" sz="3000" b="1" dirty="0">
                <a:latin typeface="Aptos"/>
                <a:cs typeface="Aptos"/>
              </a:rPr>
              <a:t>Ongoing anti-stigma initiatives </a:t>
            </a:r>
            <a:r>
              <a:rPr lang="en-US" sz="3000" dirty="0">
                <a:latin typeface="Aptos"/>
                <a:cs typeface="Aptos"/>
              </a:rPr>
              <a:t>and lived-experience co-production (Thornicroft et al., 2022)</a:t>
            </a:r>
            <a:endParaRPr lang="en-GB" sz="3000" dirty="0">
              <a:latin typeface="Aptos"/>
              <a:cs typeface="Aptos"/>
            </a:endParaRP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447238" y="16613337"/>
            <a:ext cx="10058400"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693192" y="17200754"/>
            <a:ext cx="9740808" cy="5722889"/>
          </a:xfrm>
        </p:spPr>
        <p:txBody>
          <a:bodyPr>
            <a:normAutofit fontScale="92500"/>
          </a:bodyPr>
          <a:lstStyle/>
          <a:p>
            <a:pPr algn="just">
              <a:spcBef>
                <a:spcPts val="0"/>
              </a:spcBef>
              <a:spcAft>
                <a:spcPts val="450"/>
              </a:spcAft>
            </a:pPr>
            <a:r>
              <a:rPr lang="en-US" sz="3000" dirty="0">
                <a:latin typeface="Aptos"/>
                <a:cs typeface="Aptos"/>
              </a:rPr>
              <a:t>Over the years, there has been a constant failure in the structure of the field: each paradigm – confinement, moral treatment, and biological somatic intervention – has sought to </a:t>
            </a:r>
            <a:r>
              <a:rPr lang="en-US" sz="3000" dirty="0" err="1">
                <a:latin typeface="Aptos"/>
                <a:cs typeface="Aptos"/>
              </a:rPr>
              <a:t>maximise</a:t>
            </a:r>
            <a:r>
              <a:rPr lang="en-US" sz="3000" dirty="0">
                <a:latin typeface="Aptos"/>
                <a:cs typeface="Aptos"/>
              </a:rPr>
              <a:t> social control and economic efficiency over patient welfare.</a:t>
            </a:r>
          </a:p>
          <a:p>
            <a:pPr algn="just">
              <a:spcBef>
                <a:spcPts val="0"/>
              </a:spcBef>
              <a:spcAft>
                <a:spcPts val="450"/>
              </a:spcAft>
            </a:pPr>
            <a:r>
              <a:rPr lang="en-US" sz="3000" dirty="0">
                <a:latin typeface="Aptos"/>
                <a:cs typeface="Aptos"/>
              </a:rPr>
              <a:t>Progress has been made in contemporary psychiatry, but there are still differences, albeit in a different way: forced medical treatment, disparities in access to therapy, and deeply-rooted stigma that affects the most </a:t>
            </a:r>
            <a:r>
              <a:rPr lang="en-US" sz="3000" dirty="0" err="1">
                <a:latin typeface="Aptos"/>
                <a:cs typeface="Aptos"/>
              </a:rPr>
              <a:t>marginalised</a:t>
            </a:r>
            <a:r>
              <a:rPr lang="en-US" sz="3000" dirty="0">
                <a:latin typeface="Aptos"/>
                <a:cs typeface="Aptos"/>
              </a:rPr>
              <a:t>. True transformation, however, will need structural and political change to move towards equitable, rights-based and recovery-oriented care – not clinical refinement.</a:t>
            </a:r>
            <a:endParaRPr lang="en-GB" sz="3000" dirty="0">
              <a:latin typeface="Aptos"/>
              <a:cs typeface="Aptos"/>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579252" y="15688830"/>
            <a:ext cx="10038659" cy="13441680"/>
          </a:xfrm>
        </p:spPr>
        <p:txBody>
          <a:bodyPr>
            <a:normAutofit/>
          </a:bodyPr>
          <a:lstStyle/>
          <a:p>
            <a:pPr>
              <a:spcBef>
                <a:spcPts val="0"/>
              </a:spcBef>
              <a:spcAft>
                <a:spcPts val="300"/>
              </a:spcAft>
            </a:pPr>
            <a:r>
              <a:rPr lang="en-US" sz="3000" b="1" dirty="0">
                <a:latin typeface="Aptos"/>
                <a:cs typeface="Aptos"/>
              </a:rPr>
              <a:t>Causes (multifactorial): </a:t>
            </a:r>
            <a:r>
              <a:rPr lang="en-US" sz="3000" dirty="0">
                <a:latin typeface="Aptos"/>
                <a:cs typeface="Aptos"/>
              </a:rPr>
              <a:t>No one single cause. The disorder is mediated by dopamine dysregulation, but it is not entirely explained (McCutcheon et al., 2020). The known risk factors are:</a:t>
            </a:r>
          </a:p>
          <a:p>
            <a:pPr marL="457200" indent="-457200">
              <a:spcBef>
                <a:spcPts val="0"/>
              </a:spcBef>
              <a:spcAft>
                <a:spcPts val="300"/>
              </a:spcAft>
              <a:buFont typeface="Arial" panose="020B0604020202020204" pitchFamily="34" charset="0"/>
              <a:buChar char="•"/>
            </a:pPr>
            <a:r>
              <a:rPr lang="en-US" sz="3000" dirty="0">
                <a:latin typeface="Aptos"/>
                <a:cs typeface="Aptos"/>
              </a:rPr>
              <a:t>Genetic vulnerability and adverse childhood events (~50 fold increased risk)</a:t>
            </a:r>
          </a:p>
          <a:p>
            <a:pPr marL="457200" indent="-457200">
              <a:spcBef>
                <a:spcPts val="0"/>
              </a:spcBef>
              <a:spcAft>
                <a:spcPts val="300"/>
              </a:spcAft>
              <a:buFont typeface="Arial" panose="020B0604020202020204" pitchFamily="34" charset="0"/>
              <a:buChar char="•"/>
            </a:pPr>
            <a:r>
              <a:rPr lang="en-US" sz="3000" dirty="0">
                <a:latin typeface="Aptos"/>
                <a:cs typeface="Aptos"/>
              </a:rPr>
              <a:t>High potency cannabis (population-attributable fraction ~12-30% for heavy users)</a:t>
            </a:r>
          </a:p>
          <a:p>
            <a:pPr marL="457200" indent="-457200">
              <a:spcBef>
                <a:spcPts val="0"/>
              </a:spcBef>
              <a:spcAft>
                <a:spcPts val="300"/>
              </a:spcAft>
              <a:buFont typeface="Arial" panose="020B0604020202020204" pitchFamily="34" charset="0"/>
              <a:buChar char="•"/>
            </a:pPr>
            <a:r>
              <a:rPr lang="en-US" sz="3000" dirty="0">
                <a:latin typeface="Aptos"/>
                <a:cs typeface="Aptos"/>
              </a:rPr>
              <a:t>Urban upbringing (~2× risk) and migration / social-defeat stress (Jauhar et al., 2022)</a:t>
            </a:r>
          </a:p>
          <a:p>
            <a:pPr>
              <a:spcBef>
                <a:spcPts val="0"/>
              </a:spcBef>
              <a:spcAft>
                <a:spcPts val="300"/>
              </a:spcAft>
            </a:pPr>
            <a:r>
              <a:rPr lang="en-GB" sz="3000" b="1" dirty="0">
                <a:latin typeface="Aptos"/>
                <a:cs typeface="Aptos"/>
              </a:rPr>
              <a:t>Symptoms (three domains): </a:t>
            </a:r>
          </a:p>
          <a:p>
            <a:pPr marL="0" indent="0">
              <a:spcBef>
                <a:spcPts val="250"/>
              </a:spcBef>
              <a:spcAft>
                <a:spcPts val="0"/>
              </a:spcAft>
              <a:buNone/>
            </a:pPr>
            <a:endParaRPr lang="en-GB" sz="3000" b="1" dirty="0">
              <a:latin typeface="Aptos"/>
              <a:cs typeface="Aptos"/>
            </a:endParaRPr>
          </a:p>
          <a:p>
            <a:pPr marL="0" indent="0">
              <a:spcBef>
                <a:spcPts val="250"/>
              </a:spcBef>
              <a:spcAft>
                <a:spcPts val="0"/>
              </a:spcAft>
              <a:buNone/>
            </a:pPr>
            <a:endParaRPr lang="en-GB" sz="3000" b="1" dirty="0">
              <a:latin typeface="Aptos"/>
              <a:cs typeface="Aptos"/>
            </a:endParaRPr>
          </a:p>
          <a:p>
            <a:pPr marL="0" indent="0">
              <a:spcBef>
                <a:spcPts val="250"/>
              </a:spcBef>
              <a:spcAft>
                <a:spcPts val="0"/>
              </a:spcAft>
              <a:buNone/>
            </a:pPr>
            <a:endParaRPr lang="en-GB" sz="3000" b="1" dirty="0">
              <a:latin typeface="Aptos"/>
              <a:cs typeface="Aptos"/>
            </a:endParaRPr>
          </a:p>
          <a:p>
            <a:pPr marL="0" indent="0">
              <a:spcBef>
                <a:spcPts val="250"/>
              </a:spcBef>
              <a:spcAft>
                <a:spcPts val="0"/>
              </a:spcAft>
              <a:buNone/>
            </a:pPr>
            <a:endParaRPr lang="en-GB" sz="3000" b="1" dirty="0">
              <a:latin typeface="Aptos"/>
              <a:cs typeface="Aptos"/>
            </a:endParaRPr>
          </a:p>
          <a:p>
            <a:pPr marL="0" indent="0">
              <a:spcBef>
                <a:spcPts val="250"/>
              </a:spcBef>
              <a:spcAft>
                <a:spcPts val="0"/>
              </a:spcAft>
              <a:buNone/>
            </a:pPr>
            <a:endParaRPr lang="en-GB" sz="3000" b="1" dirty="0">
              <a:latin typeface="Aptos"/>
              <a:cs typeface="Aptos"/>
            </a:endParaRPr>
          </a:p>
          <a:p>
            <a:pPr>
              <a:spcBef>
                <a:spcPts val="250"/>
              </a:spcBef>
            </a:pPr>
            <a:r>
              <a:rPr lang="en-US" sz="3000" b="1" dirty="0">
                <a:latin typeface="Aptos"/>
                <a:cs typeface="Aptos"/>
              </a:rPr>
              <a:t>Diagnosis: </a:t>
            </a:r>
            <a:r>
              <a:rPr lang="en-US" sz="3000" dirty="0">
                <a:latin typeface="Aptos"/>
                <a:cs typeface="Aptos"/>
              </a:rPr>
              <a:t>ICD-11 6A20: Two or more symptoms for at least 1 month (one or more as core symptoms), not better explained by another condition or substance (WHO, 2022). Misdiagnosis rates are 10-20% (Jauhar et al., 2022) and differentials include Bipolar I (6A60) and schizoaffective disorder (6A21).</a:t>
            </a:r>
            <a:endParaRPr lang="en-GB" sz="3000" dirty="0">
              <a:latin typeface="Aptos"/>
              <a:cs typeface="Aptos"/>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2577921"/>
            <a:ext cx="31998968" cy="1446550"/>
          </a:xfrm>
        </p:spPr>
        <p:txBody>
          <a:bodyPr/>
          <a:lstStyle/>
          <a:p>
            <a:r>
              <a:rPr lang="en-US" dirty="0">
                <a:solidFill>
                  <a:schemeClr val="tx1"/>
                </a:solidFill>
                <a:highlight>
                  <a:srgbClr val="F1D906"/>
                </a:highlight>
              </a:rPr>
              <a:t>A Critical Examination of the Historical and Contemporary Treatment and Provision of Care for People Living with Schizophrenia - with Reference to Bipolar Disorder in the Differential</a:t>
            </a:r>
            <a:endParaRPr lang="en-GB" dirty="0">
              <a:solidFill>
                <a:schemeClr val="tx1"/>
              </a:solidFill>
              <a:highlight>
                <a:srgbClr val="F1D906"/>
              </a:highlight>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025224"/>
            <a:ext cx="31998968" cy="1446550"/>
          </a:xfrm>
        </p:spPr>
        <p:txBody>
          <a:bodyPr/>
          <a:lstStyle/>
          <a:p>
            <a:r>
              <a:rPr lang="en-GB" sz="8800" b="1" dirty="0">
                <a:solidFill>
                  <a:schemeClr val="tx1"/>
                </a:solidFill>
              </a:rPr>
              <a:t>SCHIZOPHRENIA</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461665"/>
          </a:xfrm>
        </p:spPr>
        <p:txBody>
          <a:bodyPr/>
          <a:lstStyle/>
          <a:p>
            <a:r>
              <a:rPr lang="en-GB" sz="2400" b="0" dirty="0">
                <a:solidFill>
                  <a:schemeClr val="tx1"/>
                </a:solidFill>
              </a:rPr>
              <a:t>BMHP6029  |  Psychopathological Classifications &amp; Provisions  |  Poster Presentation</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grpSp>
        <p:nvGrpSpPr>
          <p:cNvPr id="7" name="Group 6">
            <a:extLst>
              <a:ext uri="{FF2B5EF4-FFF2-40B4-BE49-F238E27FC236}">
                <a16:creationId xmlns:a16="http://schemas.microsoft.com/office/drawing/2014/main" id="{C583BFBD-E6A7-47A9-99A8-DA07021B3CC8}"/>
              </a:ext>
            </a:extLst>
          </p:cNvPr>
          <p:cNvGrpSpPr/>
          <p:nvPr/>
        </p:nvGrpSpPr>
        <p:grpSpPr>
          <a:xfrm>
            <a:off x="2948120" y="12065291"/>
            <a:ext cx="6227835" cy="2997215"/>
            <a:chOff x="278376" y="5072317"/>
            <a:chExt cx="2704242" cy="1181445"/>
          </a:xfrm>
        </p:grpSpPr>
        <p:sp>
          <p:nvSpPr>
            <p:cNvPr id="20" name="Freeform 17">
              <a:extLst>
                <a:ext uri="{FF2B5EF4-FFF2-40B4-BE49-F238E27FC236}">
                  <a16:creationId xmlns:a16="http://schemas.microsoft.com/office/drawing/2014/main" id="{5D58A9ED-745E-4FEB-830D-A86A34D5B4CD}"/>
                </a:ext>
              </a:extLst>
            </p:cNvPr>
            <p:cNvSpPr/>
            <p:nvPr/>
          </p:nvSpPr>
          <p:spPr>
            <a:xfrm>
              <a:off x="278376" y="5072317"/>
              <a:ext cx="1320801" cy="1181445"/>
            </a:xfrm>
            <a:custGeom>
              <a:avLst/>
              <a:gdLst/>
              <a:ahLst/>
              <a:cxnLst/>
              <a:rect l="l" t="t" r="r" b="b"/>
              <a:pathLst>
                <a:path w="558800" h="499842">
                  <a:moveTo>
                    <a:pt x="33042" y="209571"/>
                  </a:moveTo>
                  <a:cubicBezTo>
                    <a:pt x="49299" y="227058"/>
                    <a:pt x="49332" y="273451"/>
                    <a:pt x="33167" y="291006"/>
                  </a:cubicBezTo>
                  <a:cubicBezTo>
                    <a:pt x="12843" y="313075"/>
                    <a:pt x="669" y="341309"/>
                    <a:pt x="669" y="372005"/>
                  </a:cubicBezTo>
                  <a:cubicBezTo>
                    <a:pt x="669" y="442894"/>
                    <a:pt x="64865" y="499842"/>
                    <a:pt x="143251" y="499842"/>
                  </a:cubicBezTo>
                  <a:cubicBezTo>
                    <a:pt x="177745" y="499842"/>
                    <a:pt x="209318" y="488991"/>
                    <a:pt x="233976" y="470864"/>
                  </a:cubicBezTo>
                  <a:cubicBezTo>
                    <a:pt x="253647" y="456404"/>
                    <a:pt x="305827" y="456401"/>
                    <a:pt x="325498" y="470862"/>
                  </a:cubicBezTo>
                  <a:cubicBezTo>
                    <a:pt x="350157" y="488990"/>
                    <a:pt x="381730" y="499842"/>
                    <a:pt x="416232" y="499842"/>
                  </a:cubicBezTo>
                  <a:cubicBezTo>
                    <a:pt x="494618" y="499842"/>
                    <a:pt x="558800" y="442894"/>
                    <a:pt x="558800" y="372005"/>
                  </a:cubicBezTo>
                  <a:cubicBezTo>
                    <a:pt x="558800" y="341081"/>
                    <a:pt x="546247" y="312656"/>
                    <a:pt x="525581" y="290515"/>
                  </a:cubicBezTo>
                  <a:cubicBezTo>
                    <a:pt x="509342" y="273119"/>
                    <a:pt x="509342" y="227318"/>
                    <a:pt x="525556" y="209904"/>
                  </a:cubicBezTo>
                  <a:cubicBezTo>
                    <a:pt x="546238" y="187692"/>
                    <a:pt x="558800" y="159105"/>
                    <a:pt x="558800" y="127837"/>
                  </a:cubicBezTo>
                  <a:cubicBezTo>
                    <a:pt x="558800" y="57560"/>
                    <a:pt x="494618" y="0"/>
                    <a:pt x="416232" y="0"/>
                  </a:cubicBezTo>
                  <a:cubicBezTo>
                    <a:pt x="382027" y="0"/>
                    <a:pt x="350824" y="10613"/>
                    <a:pt x="326295" y="28377"/>
                  </a:cubicBezTo>
                  <a:cubicBezTo>
                    <a:pt x="306327" y="42838"/>
                    <a:pt x="252153" y="42675"/>
                    <a:pt x="232185" y="28216"/>
                  </a:cubicBezTo>
                  <a:cubicBezTo>
                    <a:pt x="207787" y="10549"/>
                    <a:pt x="176670" y="0"/>
                    <a:pt x="142568" y="0"/>
                  </a:cubicBezTo>
                  <a:cubicBezTo>
                    <a:pt x="64181" y="0"/>
                    <a:pt x="0" y="57560"/>
                    <a:pt x="0" y="127837"/>
                  </a:cubicBezTo>
                  <a:cubicBezTo>
                    <a:pt x="0" y="158949"/>
                    <a:pt x="12437" y="187407"/>
                    <a:pt x="33042" y="209571"/>
                  </a:cubicBezTo>
                  <a:close/>
                </a:path>
              </a:pathLst>
            </a:custGeom>
            <a:solidFill>
              <a:srgbClr val="895C5C"/>
            </a:solidFill>
          </p:spPr>
          <p:txBody>
            <a:bodyPr/>
            <a:lstStyle/>
            <a:p>
              <a:endParaRPr lang="en-GB"/>
            </a:p>
          </p:txBody>
        </p:sp>
        <p:sp>
          <p:nvSpPr>
            <p:cNvPr id="21" name="Freeform 20">
              <a:extLst>
                <a:ext uri="{FF2B5EF4-FFF2-40B4-BE49-F238E27FC236}">
                  <a16:creationId xmlns:a16="http://schemas.microsoft.com/office/drawing/2014/main" id="{523906EF-66AF-45DF-B88A-19BEBCE9A956}"/>
                </a:ext>
              </a:extLst>
            </p:cNvPr>
            <p:cNvSpPr/>
            <p:nvPr/>
          </p:nvSpPr>
          <p:spPr>
            <a:xfrm>
              <a:off x="1661817" y="5072317"/>
              <a:ext cx="1320801" cy="1181445"/>
            </a:xfrm>
            <a:custGeom>
              <a:avLst/>
              <a:gdLst/>
              <a:ahLst/>
              <a:cxnLst/>
              <a:rect l="l" t="t" r="r" b="b"/>
              <a:pathLst>
                <a:path w="558800" h="499842">
                  <a:moveTo>
                    <a:pt x="33042" y="209571"/>
                  </a:moveTo>
                  <a:cubicBezTo>
                    <a:pt x="49299" y="227058"/>
                    <a:pt x="49332" y="273451"/>
                    <a:pt x="33167" y="291006"/>
                  </a:cubicBezTo>
                  <a:cubicBezTo>
                    <a:pt x="12843" y="313075"/>
                    <a:pt x="669" y="341309"/>
                    <a:pt x="669" y="372005"/>
                  </a:cubicBezTo>
                  <a:cubicBezTo>
                    <a:pt x="669" y="442894"/>
                    <a:pt x="64865" y="499842"/>
                    <a:pt x="143251" y="499842"/>
                  </a:cubicBezTo>
                  <a:cubicBezTo>
                    <a:pt x="177745" y="499842"/>
                    <a:pt x="209318" y="488991"/>
                    <a:pt x="233976" y="470864"/>
                  </a:cubicBezTo>
                  <a:cubicBezTo>
                    <a:pt x="253647" y="456404"/>
                    <a:pt x="305827" y="456401"/>
                    <a:pt x="325498" y="470862"/>
                  </a:cubicBezTo>
                  <a:cubicBezTo>
                    <a:pt x="350157" y="488990"/>
                    <a:pt x="381730" y="499842"/>
                    <a:pt x="416232" y="499842"/>
                  </a:cubicBezTo>
                  <a:cubicBezTo>
                    <a:pt x="494618" y="499842"/>
                    <a:pt x="558800" y="442894"/>
                    <a:pt x="558800" y="372005"/>
                  </a:cubicBezTo>
                  <a:cubicBezTo>
                    <a:pt x="558800" y="341081"/>
                    <a:pt x="546247" y="312656"/>
                    <a:pt x="525581" y="290515"/>
                  </a:cubicBezTo>
                  <a:cubicBezTo>
                    <a:pt x="509342" y="273119"/>
                    <a:pt x="509342" y="227318"/>
                    <a:pt x="525556" y="209904"/>
                  </a:cubicBezTo>
                  <a:cubicBezTo>
                    <a:pt x="546238" y="187692"/>
                    <a:pt x="558800" y="159105"/>
                    <a:pt x="558800" y="127837"/>
                  </a:cubicBezTo>
                  <a:cubicBezTo>
                    <a:pt x="558800" y="57560"/>
                    <a:pt x="494618" y="0"/>
                    <a:pt x="416232" y="0"/>
                  </a:cubicBezTo>
                  <a:cubicBezTo>
                    <a:pt x="382027" y="0"/>
                    <a:pt x="350824" y="10613"/>
                    <a:pt x="326295" y="28377"/>
                  </a:cubicBezTo>
                  <a:cubicBezTo>
                    <a:pt x="306327" y="42838"/>
                    <a:pt x="252153" y="42675"/>
                    <a:pt x="232185" y="28216"/>
                  </a:cubicBezTo>
                  <a:cubicBezTo>
                    <a:pt x="207787" y="10549"/>
                    <a:pt x="176670" y="0"/>
                    <a:pt x="142568" y="0"/>
                  </a:cubicBezTo>
                  <a:cubicBezTo>
                    <a:pt x="64181" y="0"/>
                    <a:pt x="0" y="57560"/>
                    <a:pt x="0" y="127837"/>
                  </a:cubicBezTo>
                  <a:cubicBezTo>
                    <a:pt x="0" y="158949"/>
                    <a:pt x="12437" y="187407"/>
                    <a:pt x="33042" y="209571"/>
                  </a:cubicBezTo>
                  <a:close/>
                </a:path>
              </a:pathLst>
            </a:custGeom>
            <a:solidFill>
              <a:srgbClr val="895C5C"/>
            </a:solidFill>
          </p:spPr>
          <p:txBody>
            <a:bodyPr/>
            <a:lstStyle/>
            <a:p>
              <a:endParaRPr lang="en-GB"/>
            </a:p>
          </p:txBody>
        </p:sp>
        <p:sp>
          <p:nvSpPr>
            <p:cNvPr id="22" name="TextBox 22">
              <a:extLst>
                <a:ext uri="{FF2B5EF4-FFF2-40B4-BE49-F238E27FC236}">
                  <a16:creationId xmlns:a16="http://schemas.microsoft.com/office/drawing/2014/main" id="{2795A234-34EA-46C7-95E7-237909F6E641}"/>
                </a:ext>
              </a:extLst>
            </p:cNvPr>
            <p:cNvSpPr txBox="1"/>
            <p:nvPr/>
          </p:nvSpPr>
          <p:spPr>
            <a:xfrm>
              <a:off x="354319" y="5260359"/>
              <a:ext cx="1148706" cy="727918"/>
            </a:xfrm>
            <a:prstGeom prst="rect">
              <a:avLst/>
            </a:prstGeom>
          </p:spPr>
          <p:txBody>
            <a:bodyPr wrap="square" lIns="0" tIns="0" rIns="0" bIns="0" rtlCol="0" anchor="t">
              <a:spAutoFit/>
            </a:bodyPr>
            <a:lstStyle/>
            <a:p>
              <a:pPr algn="ctr">
                <a:spcBef>
                  <a:spcPct val="0"/>
                </a:spcBef>
              </a:pPr>
              <a:r>
                <a:rPr lang="en-US" sz="3600" spc="-71" dirty="0">
                  <a:solidFill>
                    <a:srgbClr val="FFFFFF"/>
                  </a:solidFill>
                  <a:latin typeface="Biski"/>
                  <a:ea typeface="Biski"/>
                  <a:cs typeface="Biski"/>
                  <a:sym typeface="Biski"/>
                </a:rPr>
                <a:t>~0.32%</a:t>
              </a:r>
            </a:p>
            <a:p>
              <a:pPr algn="ctr">
                <a:spcBef>
                  <a:spcPct val="0"/>
                </a:spcBef>
              </a:pPr>
              <a:r>
                <a:rPr lang="en-US" sz="2800" spc="-48" dirty="0">
                  <a:solidFill>
                    <a:srgbClr val="FFFFFF"/>
                  </a:solidFill>
                  <a:latin typeface="Biski"/>
                  <a:ea typeface="Biski"/>
                  <a:cs typeface="Biski"/>
                  <a:sym typeface="Biski"/>
                </a:rPr>
                <a:t>Global lifetime prevalence</a:t>
              </a:r>
            </a:p>
            <a:p>
              <a:pPr algn="ctr">
                <a:spcBef>
                  <a:spcPct val="0"/>
                </a:spcBef>
              </a:pPr>
              <a:r>
                <a:rPr lang="en-US" sz="2800" spc="-48" dirty="0">
                  <a:solidFill>
                    <a:srgbClr val="FFFFFF"/>
                  </a:solidFill>
                  <a:latin typeface="Biski"/>
                  <a:ea typeface="Biski"/>
                  <a:cs typeface="Biski"/>
                  <a:sym typeface="Biski"/>
                </a:rPr>
                <a:t>(WHO, 2022)</a:t>
              </a:r>
            </a:p>
          </p:txBody>
        </p:sp>
        <p:sp>
          <p:nvSpPr>
            <p:cNvPr id="23" name="TextBox 23">
              <a:extLst>
                <a:ext uri="{FF2B5EF4-FFF2-40B4-BE49-F238E27FC236}">
                  <a16:creationId xmlns:a16="http://schemas.microsoft.com/office/drawing/2014/main" id="{C225190A-CD57-4651-AA56-B96D4BBEA55B}"/>
                </a:ext>
              </a:extLst>
            </p:cNvPr>
            <p:cNvSpPr txBox="1"/>
            <p:nvPr/>
          </p:nvSpPr>
          <p:spPr>
            <a:xfrm>
              <a:off x="1884050" y="5321945"/>
              <a:ext cx="898407" cy="610642"/>
            </a:xfrm>
            <a:prstGeom prst="rect">
              <a:avLst/>
            </a:prstGeom>
          </p:spPr>
          <p:txBody>
            <a:bodyPr wrap="square" lIns="0" tIns="0" rIns="0" bIns="0" rtlCol="0" anchor="t">
              <a:spAutoFit/>
            </a:bodyPr>
            <a:lstStyle/>
            <a:p>
              <a:pPr algn="ctr">
                <a:lnSpc>
                  <a:spcPts val="1979"/>
                </a:lnSpc>
                <a:spcBef>
                  <a:spcPct val="0"/>
                </a:spcBef>
              </a:pPr>
              <a:r>
                <a:rPr lang="en-US" sz="3600" dirty="0">
                  <a:solidFill>
                    <a:schemeClr val="bg1"/>
                  </a:solidFill>
                  <a:latin typeface="Biski" panose="020B0604020202020204" charset="-34"/>
                  <a:cs typeface="Biski" panose="020B0604020202020204" charset="-34"/>
                </a:rPr>
                <a:t>18-35</a:t>
              </a:r>
              <a:r>
                <a:rPr lang="en-US" sz="2800" dirty="0">
                  <a:solidFill>
                    <a:schemeClr val="bg1"/>
                  </a:solidFill>
                  <a:latin typeface="Biski" panose="020B0604020202020204" charset="-34"/>
                  <a:cs typeface="Biski" panose="020B0604020202020204" charset="-34"/>
                </a:rPr>
                <a:t> </a:t>
              </a:r>
            </a:p>
            <a:p>
              <a:pPr algn="ctr">
                <a:spcBef>
                  <a:spcPct val="0"/>
                </a:spcBef>
              </a:pPr>
              <a:r>
                <a:rPr lang="en-US" sz="2800" dirty="0">
                  <a:solidFill>
                    <a:schemeClr val="bg1"/>
                  </a:solidFill>
                  <a:latin typeface="Biski" panose="020B0604020202020204" charset="-34"/>
                  <a:cs typeface="Biski" panose="020B0604020202020204" charset="-34"/>
                </a:rPr>
                <a:t>Typical age of onset across genders (years</a:t>
              </a:r>
              <a:endParaRPr lang="en-US" sz="2000" spc="-48" dirty="0">
                <a:solidFill>
                  <a:schemeClr val="bg1"/>
                </a:solidFill>
                <a:latin typeface="Biski" panose="020B0604020202020204" charset="-34"/>
                <a:ea typeface="Biski"/>
                <a:cs typeface="Biski" panose="020B0604020202020204" charset="-34"/>
                <a:sym typeface="Biski"/>
              </a:endParaRPr>
            </a:p>
          </p:txBody>
        </p:sp>
      </p:grpSp>
      <p:grpSp>
        <p:nvGrpSpPr>
          <p:cNvPr id="25" name="Group 2">
            <a:extLst>
              <a:ext uri="{FF2B5EF4-FFF2-40B4-BE49-F238E27FC236}">
                <a16:creationId xmlns:a16="http://schemas.microsoft.com/office/drawing/2014/main" id="{DDD09BFC-6783-4098-9C54-521D650044BB}"/>
              </a:ext>
            </a:extLst>
          </p:cNvPr>
          <p:cNvGrpSpPr/>
          <p:nvPr/>
        </p:nvGrpSpPr>
        <p:grpSpPr>
          <a:xfrm>
            <a:off x="1309109" y="21298152"/>
            <a:ext cx="8540437" cy="2323705"/>
            <a:chOff x="0" y="0"/>
            <a:chExt cx="9675063" cy="2036044"/>
          </a:xfrm>
        </p:grpSpPr>
        <p:grpSp>
          <p:nvGrpSpPr>
            <p:cNvPr id="26" name="Group 3">
              <a:extLst>
                <a:ext uri="{FF2B5EF4-FFF2-40B4-BE49-F238E27FC236}">
                  <a16:creationId xmlns:a16="http://schemas.microsoft.com/office/drawing/2014/main" id="{BC7A5574-0C6D-4043-83F3-35B4C6E2F288}"/>
                </a:ext>
              </a:extLst>
            </p:cNvPr>
            <p:cNvGrpSpPr/>
            <p:nvPr/>
          </p:nvGrpSpPr>
          <p:grpSpPr>
            <a:xfrm>
              <a:off x="0" y="0"/>
              <a:ext cx="3124145" cy="2036044"/>
              <a:chOff x="0" y="0"/>
              <a:chExt cx="587802" cy="383078"/>
            </a:xfrm>
          </p:grpSpPr>
          <p:sp>
            <p:nvSpPr>
              <p:cNvPr id="36" name="Freeform 4">
                <a:extLst>
                  <a:ext uri="{FF2B5EF4-FFF2-40B4-BE49-F238E27FC236}">
                    <a16:creationId xmlns:a16="http://schemas.microsoft.com/office/drawing/2014/main" id="{31B961F2-B2C5-4522-BD4E-49E673E02101}"/>
                  </a:ext>
                </a:extLst>
              </p:cNvPr>
              <p:cNvSpPr/>
              <p:nvPr/>
            </p:nvSpPr>
            <p:spPr>
              <a:xfrm>
                <a:off x="0" y="0"/>
                <a:ext cx="587802" cy="383078"/>
              </a:xfrm>
              <a:custGeom>
                <a:avLst/>
                <a:gdLst/>
                <a:ahLst/>
                <a:cxnLst/>
                <a:rect l="l" t="t" r="r" b="b"/>
                <a:pathLst>
                  <a:path w="587802" h="383078">
                    <a:moveTo>
                      <a:pt x="132165" y="0"/>
                    </a:moveTo>
                    <a:lnTo>
                      <a:pt x="455637" y="0"/>
                    </a:lnTo>
                    <a:cubicBezTo>
                      <a:pt x="528630" y="0"/>
                      <a:pt x="587802" y="59172"/>
                      <a:pt x="587802" y="132165"/>
                    </a:cubicBezTo>
                    <a:lnTo>
                      <a:pt x="587802" y="250913"/>
                    </a:lnTo>
                    <a:cubicBezTo>
                      <a:pt x="587802" y="285965"/>
                      <a:pt x="573878" y="319582"/>
                      <a:pt x="549092" y="344368"/>
                    </a:cubicBezTo>
                    <a:cubicBezTo>
                      <a:pt x="524306" y="369154"/>
                      <a:pt x="490689" y="383078"/>
                      <a:pt x="455637" y="383078"/>
                    </a:cubicBezTo>
                    <a:lnTo>
                      <a:pt x="132165" y="383078"/>
                    </a:lnTo>
                    <a:cubicBezTo>
                      <a:pt x="97113" y="383078"/>
                      <a:pt x="63496" y="369154"/>
                      <a:pt x="38710" y="344368"/>
                    </a:cubicBezTo>
                    <a:cubicBezTo>
                      <a:pt x="13924" y="319582"/>
                      <a:pt x="0" y="285965"/>
                      <a:pt x="0" y="250913"/>
                    </a:cubicBezTo>
                    <a:lnTo>
                      <a:pt x="0" y="132165"/>
                    </a:lnTo>
                    <a:cubicBezTo>
                      <a:pt x="0" y="97113"/>
                      <a:pt x="13924" y="63496"/>
                      <a:pt x="38710" y="38710"/>
                    </a:cubicBezTo>
                    <a:cubicBezTo>
                      <a:pt x="63496" y="13924"/>
                      <a:pt x="97113" y="0"/>
                      <a:pt x="132165" y="0"/>
                    </a:cubicBezTo>
                    <a:close/>
                  </a:path>
                </a:pathLst>
              </a:custGeom>
              <a:solidFill>
                <a:srgbClr val="895C5C"/>
              </a:solidFill>
            </p:spPr>
            <p:txBody>
              <a:bodyPr/>
              <a:lstStyle/>
              <a:p>
                <a:endParaRPr lang="en-GB"/>
              </a:p>
            </p:txBody>
          </p:sp>
          <p:sp>
            <p:nvSpPr>
              <p:cNvPr id="37" name="TextBox 5">
                <a:extLst>
                  <a:ext uri="{FF2B5EF4-FFF2-40B4-BE49-F238E27FC236}">
                    <a16:creationId xmlns:a16="http://schemas.microsoft.com/office/drawing/2014/main" id="{FA053C0D-3396-4C7A-B1FD-51556E9AEDBC}"/>
                  </a:ext>
                </a:extLst>
              </p:cNvPr>
              <p:cNvSpPr txBox="1"/>
              <p:nvPr/>
            </p:nvSpPr>
            <p:spPr>
              <a:xfrm>
                <a:off x="0" y="-38100"/>
                <a:ext cx="587802" cy="421178"/>
              </a:xfrm>
              <a:prstGeom prst="rect">
                <a:avLst/>
              </a:prstGeom>
            </p:spPr>
            <p:txBody>
              <a:bodyPr lIns="50800" tIns="50800" rIns="50800" bIns="50800" rtlCol="0" anchor="ctr"/>
              <a:lstStyle/>
              <a:p>
                <a:pPr algn="ctr">
                  <a:lnSpc>
                    <a:spcPts val="2660"/>
                  </a:lnSpc>
                  <a:spcBef>
                    <a:spcPct val="0"/>
                  </a:spcBef>
                </a:pPr>
                <a:endParaRPr/>
              </a:p>
            </p:txBody>
          </p:sp>
        </p:grpSp>
        <p:sp>
          <p:nvSpPr>
            <p:cNvPr id="27" name="TextBox 6">
              <a:extLst>
                <a:ext uri="{FF2B5EF4-FFF2-40B4-BE49-F238E27FC236}">
                  <a16:creationId xmlns:a16="http://schemas.microsoft.com/office/drawing/2014/main" id="{70F67B1F-1FCD-42D3-87AB-1530E6D390D2}"/>
                </a:ext>
              </a:extLst>
            </p:cNvPr>
            <p:cNvSpPr txBox="1"/>
            <p:nvPr/>
          </p:nvSpPr>
          <p:spPr>
            <a:xfrm>
              <a:off x="170212" y="325637"/>
              <a:ext cx="2800634" cy="1280960"/>
            </a:xfrm>
            <a:prstGeom prst="rect">
              <a:avLst/>
            </a:prstGeom>
          </p:spPr>
          <p:txBody>
            <a:bodyPr lIns="0" tIns="0" rIns="0" bIns="0" rtlCol="0" anchor="t">
              <a:spAutoFit/>
            </a:bodyPr>
            <a:lstStyle/>
            <a:p>
              <a:pPr algn="ctr">
                <a:lnSpc>
                  <a:spcPts val="1915"/>
                </a:lnSpc>
                <a:spcBef>
                  <a:spcPct val="0"/>
                </a:spcBef>
              </a:pPr>
              <a:r>
                <a:rPr lang="en-US" sz="2400" b="1" spc="-69" dirty="0">
                  <a:solidFill>
                    <a:schemeClr val="bg1"/>
                  </a:solidFill>
                  <a:latin typeface="Times New Roman" panose="02020603050405020304" pitchFamily="18" charset="0"/>
                  <a:ea typeface="Biski Bold"/>
                  <a:cs typeface="Times New Roman" panose="02020603050405020304" pitchFamily="18" charset="0"/>
                  <a:sym typeface="Biski Bold"/>
                </a:rPr>
                <a:t>Positive</a:t>
              </a:r>
            </a:p>
            <a:p>
              <a:pPr algn="ctr">
                <a:lnSpc>
                  <a:spcPts val="1915"/>
                </a:lnSpc>
                <a:spcBef>
                  <a:spcPct val="0"/>
                </a:spcBef>
              </a:pPr>
              <a:r>
                <a:rPr lang="en-US" sz="2000" dirty="0">
                  <a:solidFill>
                    <a:schemeClr val="bg1"/>
                  </a:solidFill>
                  <a:latin typeface="Times New Roman" panose="02020603050405020304" pitchFamily="18" charset="0"/>
                  <a:cs typeface="Times New Roman" panose="02020603050405020304" pitchFamily="18" charset="0"/>
                </a:rPr>
                <a:t>Persistent hallucinations Persistent delusions Disorganised thinking Passivity / control experiences</a:t>
              </a:r>
              <a:endParaRPr lang="en-US" sz="2000" b="1" spc="-69" dirty="0">
                <a:solidFill>
                  <a:schemeClr val="bg1"/>
                </a:solidFill>
                <a:latin typeface="Times New Roman" panose="02020603050405020304" pitchFamily="18" charset="0"/>
                <a:ea typeface="Biski Bold"/>
                <a:cs typeface="Times New Roman" panose="02020603050405020304" pitchFamily="18" charset="0"/>
                <a:sym typeface="Biski Bold"/>
              </a:endParaRPr>
            </a:p>
          </p:txBody>
        </p:sp>
        <p:grpSp>
          <p:nvGrpSpPr>
            <p:cNvPr id="28" name="Group 7">
              <a:extLst>
                <a:ext uri="{FF2B5EF4-FFF2-40B4-BE49-F238E27FC236}">
                  <a16:creationId xmlns:a16="http://schemas.microsoft.com/office/drawing/2014/main" id="{0E8CD601-3C2E-492F-9EA3-4EA5B5B3B39A}"/>
                </a:ext>
              </a:extLst>
            </p:cNvPr>
            <p:cNvGrpSpPr/>
            <p:nvPr/>
          </p:nvGrpSpPr>
          <p:grpSpPr>
            <a:xfrm>
              <a:off x="3321212" y="58394"/>
              <a:ext cx="3043329" cy="1977650"/>
              <a:chOff x="0" y="0"/>
              <a:chExt cx="572597" cy="372091"/>
            </a:xfrm>
          </p:grpSpPr>
          <p:sp>
            <p:nvSpPr>
              <p:cNvPr id="34" name="Freeform 8">
                <a:extLst>
                  <a:ext uri="{FF2B5EF4-FFF2-40B4-BE49-F238E27FC236}">
                    <a16:creationId xmlns:a16="http://schemas.microsoft.com/office/drawing/2014/main" id="{2ABB0779-E392-47FD-8293-B668912FFEC9}"/>
                  </a:ext>
                </a:extLst>
              </p:cNvPr>
              <p:cNvSpPr/>
              <p:nvPr/>
            </p:nvSpPr>
            <p:spPr>
              <a:xfrm>
                <a:off x="0" y="0"/>
                <a:ext cx="572597" cy="372091"/>
              </a:xfrm>
              <a:custGeom>
                <a:avLst/>
                <a:gdLst/>
                <a:ahLst/>
                <a:cxnLst/>
                <a:rect l="l" t="t" r="r" b="b"/>
                <a:pathLst>
                  <a:path w="572597" h="372091">
                    <a:moveTo>
                      <a:pt x="135675" y="0"/>
                    </a:moveTo>
                    <a:lnTo>
                      <a:pt x="436922" y="0"/>
                    </a:lnTo>
                    <a:cubicBezTo>
                      <a:pt x="511853" y="0"/>
                      <a:pt x="572597" y="60744"/>
                      <a:pt x="572597" y="135675"/>
                    </a:cubicBezTo>
                    <a:lnTo>
                      <a:pt x="572597" y="236417"/>
                    </a:lnTo>
                    <a:cubicBezTo>
                      <a:pt x="572597" y="272400"/>
                      <a:pt x="558302" y="306909"/>
                      <a:pt x="532859" y="332353"/>
                    </a:cubicBezTo>
                    <a:cubicBezTo>
                      <a:pt x="507415" y="357797"/>
                      <a:pt x="472905" y="372091"/>
                      <a:pt x="436922" y="372091"/>
                    </a:cubicBezTo>
                    <a:lnTo>
                      <a:pt x="135675" y="372091"/>
                    </a:lnTo>
                    <a:cubicBezTo>
                      <a:pt x="60744" y="372091"/>
                      <a:pt x="0" y="311348"/>
                      <a:pt x="0" y="236417"/>
                    </a:cubicBezTo>
                    <a:lnTo>
                      <a:pt x="0" y="135675"/>
                    </a:lnTo>
                    <a:cubicBezTo>
                      <a:pt x="0" y="60744"/>
                      <a:pt x="60744" y="0"/>
                      <a:pt x="135675" y="0"/>
                    </a:cubicBezTo>
                    <a:close/>
                  </a:path>
                </a:pathLst>
              </a:custGeom>
              <a:solidFill>
                <a:srgbClr val="895C5C"/>
              </a:solidFill>
            </p:spPr>
            <p:txBody>
              <a:bodyPr/>
              <a:lstStyle/>
              <a:p>
                <a:endParaRPr lang="en-GB"/>
              </a:p>
            </p:txBody>
          </p:sp>
          <p:sp>
            <p:nvSpPr>
              <p:cNvPr id="35" name="TextBox 9">
                <a:extLst>
                  <a:ext uri="{FF2B5EF4-FFF2-40B4-BE49-F238E27FC236}">
                    <a16:creationId xmlns:a16="http://schemas.microsoft.com/office/drawing/2014/main" id="{2A230C97-FEB7-41F9-9EC2-296838FA8A59}"/>
                  </a:ext>
                </a:extLst>
              </p:cNvPr>
              <p:cNvSpPr txBox="1"/>
              <p:nvPr/>
            </p:nvSpPr>
            <p:spPr>
              <a:xfrm>
                <a:off x="0" y="-38100"/>
                <a:ext cx="572597" cy="410191"/>
              </a:xfrm>
              <a:prstGeom prst="rect">
                <a:avLst/>
              </a:prstGeom>
            </p:spPr>
            <p:txBody>
              <a:bodyPr lIns="50800" tIns="50800" rIns="50800" bIns="50800" rtlCol="0" anchor="ctr"/>
              <a:lstStyle/>
              <a:p>
                <a:pPr algn="ctr">
                  <a:lnSpc>
                    <a:spcPts val="2660"/>
                  </a:lnSpc>
                  <a:spcBef>
                    <a:spcPct val="0"/>
                  </a:spcBef>
                </a:pPr>
                <a:endParaRPr/>
              </a:p>
            </p:txBody>
          </p:sp>
        </p:grpSp>
        <p:sp>
          <p:nvSpPr>
            <p:cNvPr id="29" name="TextBox 10">
              <a:extLst>
                <a:ext uri="{FF2B5EF4-FFF2-40B4-BE49-F238E27FC236}">
                  <a16:creationId xmlns:a16="http://schemas.microsoft.com/office/drawing/2014/main" id="{4D52E28A-AFB5-46D8-A2EB-8C9066BBA1DA}"/>
                </a:ext>
              </a:extLst>
            </p:cNvPr>
            <p:cNvSpPr txBox="1"/>
            <p:nvPr/>
          </p:nvSpPr>
          <p:spPr>
            <a:xfrm>
              <a:off x="3781013" y="197898"/>
              <a:ext cx="2093654" cy="1573108"/>
            </a:xfrm>
            <a:prstGeom prst="rect">
              <a:avLst/>
            </a:prstGeom>
          </p:spPr>
          <p:txBody>
            <a:bodyPr lIns="0" tIns="0" rIns="0" bIns="0" rtlCol="0" anchor="t">
              <a:spAutoFit/>
            </a:bodyPr>
            <a:lstStyle/>
            <a:p>
              <a:pPr algn="ctr">
                <a:lnSpc>
                  <a:spcPts val="1968"/>
                </a:lnSpc>
                <a:spcBef>
                  <a:spcPct val="0"/>
                </a:spcBef>
              </a:pPr>
              <a:r>
                <a:rPr lang="en-US" sz="2400" b="1" dirty="0">
                  <a:solidFill>
                    <a:schemeClr val="bg1"/>
                  </a:solidFill>
                  <a:latin typeface="Times New Roman" panose="02020603050405020304" pitchFamily="18" charset="0"/>
                  <a:cs typeface="Times New Roman" panose="02020603050405020304" pitchFamily="18" charset="0"/>
                </a:rPr>
                <a:t>Negative </a:t>
              </a:r>
            </a:p>
            <a:p>
              <a:pPr algn="ctr">
                <a:lnSpc>
                  <a:spcPts val="1968"/>
                </a:lnSpc>
                <a:spcBef>
                  <a:spcPct val="0"/>
                </a:spcBef>
              </a:pPr>
              <a:r>
                <a:rPr lang="en-US" sz="2200" dirty="0">
                  <a:solidFill>
                    <a:schemeClr val="bg1"/>
                  </a:solidFill>
                  <a:latin typeface="Times New Roman" panose="02020603050405020304" pitchFamily="18" charset="0"/>
                  <a:cs typeface="Times New Roman" panose="02020603050405020304" pitchFamily="18" charset="0"/>
                </a:rPr>
                <a:t>Avolition </a:t>
              </a:r>
            </a:p>
            <a:p>
              <a:pPr algn="ctr">
                <a:lnSpc>
                  <a:spcPts val="1968"/>
                </a:lnSpc>
                <a:spcBef>
                  <a:spcPct val="0"/>
                </a:spcBef>
              </a:pPr>
              <a:r>
                <a:rPr lang="en-US" sz="2200" dirty="0">
                  <a:solidFill>
                    <a:schemeClr val="bg1"/>
                  </a:solidFill>
                  <a:latin typeface="Times New Roman" panose="02020603050405020304" pitchFamily="18" charset="0"/>
                  <a:cs typeface="Times New Roman" panose="02020603050405020304" pitchFamily="18" charset="0"/>
                </a:rPr>
                <a:t>Alogia/paucity of speech </a:t>
              </a:r>
            </a:p>
            <a:p>
              <a:pPr algn="ctr">
                <a:lnSpc>
                  <a:spcPts val="1968"/>
                </a:lnSpc>
                <a:spcBef>
                  <a:spcPct val="0"/>
                </a:spcBef>
              </a:pPr>
              <a:r>
                <a:rPr lang="en-US" sz="2200" dirty="0">
                  <a:solidFill>
                    <a:schemeClr val="bg1"/>
                  </a:solidFill>
                  <a:latin typeface="Times New Roman" panose="02020603050405020304" pitchFamily="18" charset="0"/>
                  <a:cs typeface="Times New Roman" panose="02020603050405020304" pitchFamily="18" charset="0"/>
                </a:rPr>
                <a:t>Anhedonia </a:t>
              </a:r>
            </a:p>
            <a:p>
              <a:pPr algn="ctr">
                <a:lnSpc>
                  <a:spcPts val="1968"/>
                </a:lnSpc>
                <a:spcBef>
                  <a:spcPct val="0"/>
                </a:spcBef>
              </a:pPr>
              <a:r>
                <a:rPr lang="en-US" sz="2200" dirty="0">
                  <a:solidFill>
                    <a:schemeClr val="bg1"/>
                  </a:solidFill>
                  <a:latin typeface="Times New Roman" panose="02020603050405020304" pitchFamily="18" charset="0"/>
                  <a:cs typeface="Times New Roman" panose="02020603050405020304" pitchFamily="18" charset="0"/>
                </a:rPr>
                <a:t>Blunted affect </a:t>
              </a:r>
            </a:p>
            <a:p>
              <a:pPr algn="ctr">
                <a:lnSpc>
                  <a:spcPts val="1968"/>
                </a:lnSpc>
                <a:spcBef>
                  <a:spcPct val="0"/>
                </a:spcBef>
              </a:pPr>
              <a:r>
                <a:rPr lang="en-US" sz="2200" dirty="0">
                  <a:solidFill>
                    <a:schemeClr val="bg1"/>
                  </a:solidFill>
                  <a:latin typeface="Times New Roman" panose="02020603050405020304" pitchFamily="18" charset="0"/>
                  <a:cs typeface="Times New Roman" panose="02020603050405020304" pitchFamily="18" charset="0"/>
                </a:rPr>
                <a:t>Asociality</a:t>
              </a:r>
              <a:endParaRPr lang="en-US" sz="2200" spc="-51" dirty="0">
                <a:solidFill>
                  <a:schemeClr val="bg1"/>
                </a:solidFill>
                <a:latin typeface="Times New Roman" panose="02020603050405020304" pitchFamily="18" charset="0"/>
                <a:ea typeface="Biski"/>
                <a:cs typeface="Times New Roman" panose="02020603050405020304" pitchFamily="18" charset="0"/>
                <a:sym typeface="Biski"/>
              </a:endParaRPr>
            </a:p>
          </p:txBody>
        </p:sp>
        <p:grpSp>
          <p:nvGrpSpPr>
            <p:cNvPr id="30" name="Group 11">
              <a:extLst>
                <a:ext uri="{FF2B5EF4-FFF2-40B4-BE49-F238E27FC236}">
                  <a16:creationId xmlns:a16="http://schemas.microsoft.com/office/drawing/2014/main" id="{238105F6-739E-4900-ADE6-3960F4F8BE67}"/>
                </a:ext>
              </a:extLst>
            </p:cNvPr>
            <p:cNvGrpSpPr/>
            <p:nvPr/>
          </p:nvGrpSpPr>
          <p:grpSpPr>
            <a:xfrm>
              <a:off x="6567741" y="58394"/>
              <a:ext cx="3107322" cy="1977650"/>
              <a:chOff x="0" y="0"/>
              <a:chExt cx="584637" cy="372091"/>
            </a:xfrm>
          </p:grpSpPr>
          <p:sp>
            <p:nvSpPr>
              <p:cNvPr id="32" name="Freeform 12">
                <a:extLst>
                  <a:ext uri="{FF2B5EF4-FFF2-40B4-BE49-F238E27FC236}">
                    <a16:creationId xmlns:a16="http://schemas.microsoft.com/office/drawing/2014/main" id="{991952BC-C2E6-473C-A7A1-89585F3CDA05}"/>
                  </a:ext>
                </a:extLst>
              </p:cNvPr>
              <p:cNvSpPr/>
              <p:nvPr/>
            </p:nvSpPr>
            <p:spPr>
              <a:xfrm>
                <a:off x="0" y="0"/>
                <a:ext cx="584637" cy="372091"/>
              </a:xfrm>
              <a:custGeom>
                <a:avLst/>
                <a:gdLst/>
                <a:ahLst/>
                <a:cxnLst/>
                <a:rect l="l" t="t" r="r" b="b"/>
                <a:pathLst>
                  <a:path w="584637" h="372091">
                    <a:moveTo>
                      <a:pt x="132880" y="0"/>
                    </a:moveTo>
                    <a:lnTo>
                      <a:pt x="451756" y="0"/>
                    </a:lnTo>
                    <a:cubicBezTo>
                      <a:pt x="486998" y="0"/>
                      <a:pt x="520797" y="14000"/>
                      <a:pt x="545717" y="38920"/>
                    </a:cubicBezTo>
                    <a:cubicBezTo>
                      <a:pt x="570637" y="63840"/>
                      <a:pt x="584637" y="97638"/>
                      <a:pt x="584637" y="132880"/>
                    </a:cubicBezTo>
                    <a:lnTo>
                      <a:pt x="584637" y="239211"/>
                    </a:lnTo>
                    <a:cubicBezTo>
                      <a:pt x="584637" y="312599"/>
                      <a:pt x="525144" y="372091"/>
                      <a:pt x="451756" y="372091"/>
                    </a:cubicBezTo>
                    <a:lnTo>
                      <a:pt x="132880" y="372091"/>
                    </a:lnTo>
                    <a:cubicBezTo>
                      <a:pt x="59493" y="372091"/>
                      <a:pt x="0" y="312599"/>
                      <a:pt x="0" y="239211"/>
                    </a:cubicBezTo>
                    <a:lnTo>
                      <a:pt x="0" y="132880"/>
                    </a:lnTo>
                    <a:cubicBezTo>
                      <a:pt x="0" y="59493"/>
                      <a:pt x="59493" y="0"/>
                      <a:pt x="132880" y="0"/>
                    </a:cubicBezTo>
                    <a:close/>
                  </a:path>
                </a:pathLst>
              </a:custGeom>
              <a:solidFill>
                <a:srgbClr val="895C5C"/>
              </a:solidFill>
            </p:spPr>
            <p:txBody>
              <a:bodyPr/>
              <a:lstStyle/>
              <a:p>
                <a:endParaRPr lang="en-GB"/>
              </a:p>
            </p:txBody>
          </p:sp>
          <p:sp>
            <p:nvSpPr>
              <p:cNvPr id="33" name="TextBox 13">
                <a:extLst>
                  <a:ext uri="{FF2B5EF4-FFF2-40B4-BE49-F238E27FC236}">
                    <a16:creationId xmlns:a16="http://schemas.microsoft.com/office/drawing/2014/main" id="{326D4748-1E2E-4799-A642-F29A60A16EBD}"/>
                  </a:ext>
                </a:extLst>
              </p:cNvPr>
              <p:cNvSpPr txBox="1"/>
              <p:nvPr/>
            </p:nvSpPr>
            <p:spPr>
              <a:xfrm>
                <a:off x="0" y="-38100"/>
                <a:ext cx="584637" cy="410191"/>
              </a:xfrm>
              <a:prstGeom prst="rect">
                <a:avLst/>
              </a:prstGeom>
            </p:spPr>
            <p:txBody>
              <a:bodyPr lIns="50800" tIns="50800" rIns="50800" bIns="50800" rtlCol="0" anchor="ctr"/>
              <a:lstStyle/>
              <a:p>
                <a:pPr algn="ctr">
                  <a:lnSpc>
                    <a:spcPts val="2660"/>
                  </a:lnSpc>
                  <a:spcBef>
                    <a:spcPct val="0"/>
                  </a:spcBef>
                </a:pPr>
                <a:endParaRPr/>
              </a:p>
            </p:txBody>
          </p:sp>
        </p:grpSp>
        <p:sp>
          <p:nvSpPr>
            <p:cNvPr id="31" name="TextBox 14">
              <a:extLst>
                <a:ext uri="{FF2B5EF4-FFF2-40B4-BE49-F238E27FC236}">
                  <a16:creationId xmlns:a16="http://schemas.microsoft.com/office/drawing/2014/main" id="{E7BC6FB0-04EC-41E5-9E3E-28B615CEAE1C}"/>
                </a:ext>
              </a:extLst>
            </p:cNvPr>
            <p:cNvSpPr txBox="1"/>
            <p:nvPr/>
          </p:nvSpPr>
          <p:spPr>
            <a:xfrm>
              <a:off x="6904726" y="234922"/>
              <a:ext cx="2433355" cy="1499059"/>
            </a:xfrm>
            <a:prstGeom prst="rect">
              <a:avLst/>
            </a:prstGeom>
          </p:spPr>
          <p:txBody>
            <a:bodyPr lIns="0" tIns="0" rIns="0" bIns="0" rtlCol="0" anchor="t">
              <a:spAutoFit/>
            </a:bodyPr>
            <a:lstStyle/>
            <a:p>
              <a:pPr algn="ctr">
                <a:lnSpc>
                  <a:spcPts val="1884"/>
                </a:lnSpc>
              </a:pPr>
              <a:r>
                <a:rPr lang="en-US" sz="2400" b="1" dirty="0">
                  <a:solidFill>
                    <a:schemeClr val="bg1"/>
                  </a:solidFill>
                  <a:latin typeface="Times New Roman" panose="02020603050405020304" pitchFamily="18" charset="0"/>
                  <a:cs typeface="Times New Roman" panose="02020603050405020304" pitchFamily="18" charset="0"/>
                </a:rPr>
                <a:t>Cognitive</a:t>
              </a:r>
              <a:r>
                <a:rPr lang="en-US" sz="2200" dirty="0">
                  <a:solidFill>
                    <a:schemeClr val="bg1"/>
                  </a:solidFill>
                  <a:latin typeface="Times New Roman" panose="02020603050405020304" pitchFamily="18" charset="0"/>
                  <a:cs typeface="Times New Roman" panose="02020603050405020304" pitchFamily="18" charset="0"/>
                </a:rPr>
                <a:t> </a:t>
              </a:r>
            </a:p>
            <a:p>
              <a:pPr algn="ctr">
                <a:lnSpc>
                  <a:spcPts val="1884"/>
                </a:lnSpc>
              </a:pPr>
              <a:r>
                <a:rPr lang="en-US" sz="2200" dirty="0">
                  <a:solidFill>
                    <a:schemeClr val="bg1"/>
                  </a:solidFill>
                  <a:latin typeface="Times New Roman" panose="02020603050405020304" pitchFamily="18" charset="0"/>
                  <a:cs typeface="Times New Roman" panose="02020603050405020304" pitchFamily="18" charset="0"/>
                </a:rPr>
                <a:t>Impaired attention </a:t>
              </a:r>
            </a:p>
            <a:p>
              <a:pPr algn="ctr">
                <a:lnSpc>
                  <a:spcPts val="1884"/>
                </a:lnSpc>
              </a:pPr>
              <a:r>
                <a:rPr lang="en-US" sz="2200" dirty="0">
                  <a:solidFill>
                    <a:schemeClr val="bg1"/>
                  </a:solidFill>
                  <a:latin typeface="Times New Roman" panose="02020603050405020304" pitchFamily="18" charset="0"/>
                  <a:cs typeface="Times New Roman" panose="02020603050405020304" pitchFamily="18" charset="0"/>
                </a:rPr>
                <a:t>Verbal memory deficits </a:t>
              </a:r>
            </a:p>
            <a:p>
              <a:pPr algn="ctr">
                <a:lnSpc>
                  <a:spcPts val="1884"/>
                </a:lnSpc>
              </a:pPr>
              <a:r>
                <a:rPr lang="en-US" sz="2200" dirty="0">
                  <a:solidFill>
                    <a:schemeClr val="bg1"/>
                  </a:solidFill>
                  <a:latin typeface="Times New Roman" panose="02020603050405020304" pitchFamily="18" charset="0"/>
                  <a:cs typeface="Times New Roman" panose="02020603050405020304" pitchFamily="18" charset="0"/>
                </a:rPr>
                <a:t>Social cognition </a:t>
              </a:r>
            </a:p>
            <a:p>
              <a:pPr algn="ctr">
                <a:lnSpc>
                  <a:spcPts val="1884"/>
                </a:lnSpc>
              </a:pPr>
              <a:r>
                <a:rPr lang="en-US" sz="2200" dirty="0">
                  <a:solidFill>
                    <a:schemeClr val="bg1"/>
                  </a:solidFill>
                  <a:latin typeface="Times New Roman" panose="02020603050405020304" pitchFamily="18" charset="0"/>
                  <a:cs typeface="Times New Roman" panose="02020603050405020304" pitchFamily="18" charset="0"/>
                </a:rPr>
                <a:t>Executive dysfunction</a:t>
              </a:r>
              <a:endParaRPr lang="en-US" sz="2200" spc="-51" dirty="0">
                <a:solidFill>
                  <a:schemeClr val="bg1"/>
                </a:solidFill>
                <a:latin typeface="Times New Roman" panose="02020603050405020304" pitchFamily="18" charset="0"/>
                <a:ea typeface="Biski"/>
                <a:cs typeface="Times New Roman" panose="02020603050405020304" pitchFamily="18" charset="0"/>
                <a:sym typeface="Biski"/>
              </a:endParaRPr>
            </a:p>
          </p:txBody>
        </p:sp>
      </p:grpSp>
      <p:grpSp>
        <p:nvGrpSpPr>
          <p:cNvPr id="38" name="Group 27">
            <a:extLst>
              <a:ext uri="{FF2B5EF4-FFF2-40B4-BE49-F238E27FC236}">
                <a16:creationId xmlns:a16="http://schemas.microsoft.com/office/drawing/2014/main" id="{A1206A18-43EC-4586-AC57-F5E2BC517787}"/>
              </a:ext>
            </a:extLst>
          </p:cNvPr>
          <p:cNvGrpSpPr/>
          <p:nvPr/>
        </p:nvGrpSpPr>
        <p:grpSpPr>
          <a:xfrm>
            <a:off x="568382" y="26205219"/>
            <a:ext cx="9855779" cy="4807006"/>
            <a:chOff x="0" y="0"/>
            <a:chExt cx="723853" cy="918989"/>
          </a:xfrm>
        </p:grpSpPr>
        <p:sp>
          <p:nvSpPr>
            <p:cNvPr id="39" name="Freeform 28">
              <a:extLst>
                <a:ext uri="{FF2B5EF4-FFF2-40B4-BE49-F238E27FC236}">
                  <a16:creationId xmlns:a16="http://schemas.microsoft.com/office/drawing/2014/main" id="{C31A7D07-9CF0-44DA-82AA-BFCAA5458E6B}"/>
                </a:ext>
              </a:extLst>
            </p:cNvPr>
            <p:cNvSpPr/>
            <p:nvPr/>
          </p:nvSpPr>
          <p:spPr>
            <a:xfrm>
              <a:off x="0" y="0"/>
              <a:ext cx="723853" cy="918989"/>
            </a:xfrm>
            <a:custGeom>
              <a:avLst/>
              <a:gdLst/>
              <a:ahLst/>
              <a:cxnLst/>
              <a:rect l="l" t="t" r="r" b="b"/>
              <a:pathLst>
                <a:path w="723853" h="918989">
                  <a:moveTo>
                    <a:pt x="67078" y="0"/>
                  </a:moveTo>
                  <a:lnTo>
                    <a:pt x="656775" y="0"/>
                  </a:lnTo>
                  <a:cubicBezTo>
                    <a:pt x="674565" y="0"/>
                    <a:pt x="691627" y="7067"/>
                    <a:pt x="704206" y="19647"/>
                  </a:cubicBezTo>
                  <a:cubicBezTo>
                    <a:pt x="716786" y="32226"/>
                    <a:pt x="723853" y="49287"/>
                    <a:pt x="723853" y="67078"/>
                  </a:cubicBezTo>
                  <a:lnTo>
                    <a:pt x="723853" y="851912"/>
                  </a:lnTo>
                  <a:cubicBezTo>
                    <a:pt x="723853" y="888958"/>
                    <a:pt x="693821" y="918989"/>
                    <a:pt x="656775" y="918989"/>
                  </a:cubicBezTo>
                  <a:lnTo>
                    <a:pt x="67078" y="918989"/>
                  </a:lnTo>
                  <a:cubicBezTo>
                    <a:pt x="30032" y="918989"/>
                    <a:pt x="0" y="888958"/>
                    <a:pt x="0" y="851912"/>
                  </a:cubicBezTo>
                  <a:lnTo>
                    <a:pt x="0" y="67078"/>
                  </a:lnTo>
                  <a:cubicBezTo>
                    <a:pt x="0" y="30032"/>
                    <a:pt x="30032" y="0"/>
                    <a:pt x="67078" y="0"/>
                  </a:cubicBezTo>
                  <a:close/>
                </a:path>
              </a:pathLst>
            </a:custGeom>
            <a:solidFill>
              <a:srgbClr val="8C52FF">
                <a:alpha val="43922"/>
              </a:srgbClr>
            </a:solidFill>
          </p:spPr>
          <p:txBody>
            <a:bodyPr/>
            <a:lstStyle/>
            <a:p>
              <a:endParaRPr lang="en-GB"/>
            </a:p>
          </p:txBody>
        </p:sp>
        <p:sp>
          <p:nvSpPr>
            <p:cNvPr id="40" name="TextBox 29">
              <a:extLst>
                <a:ext uri="{FF2B5EF4-FFF2-40B4-BE49-F238E27FC236}">
                  <a16:creationId xmlns:a16="http://schemas.microsoft.com/office/drawing/2014/main" id="{B27B0894-3DBB-4F58-9ED6-86AC7D20DF7A}"/>
                </a:ext>
              </a:extLst>
            </p:cNvPr>
            <p:cNvSpPr txBox="1"/>
            <p:nvPr/>
          </p:nvSpPr>
          <p:spPr>
            <a:xfrm>
              <a:off x="0" y="-76200"/>
              <a:ext cx="723853" cy="995189"/>
            </a:xfrm>
            <a:prstGeom prst="rect">
              <a:avLst/>
            </a:prstGeom>
          </p:spPr>
          <p:txBody>
            <a:bodyPr lIns="50800" tIns="50800" rIns="50800" bIns="50800" rtlCol="0" anchor="ctr"/>
            <a:lstStyle/>
            <a:p>
              <a:pPr algn="ctr">
                <a:lnSpc>
                  <a:spcPts val="1320"/>
                </a:lnSpc>
              </a:pPr>
              <a:endParaRPr/>
            </a:p>
          </p:txBody>
        </p:sp>
      </p:grpSp>
      <p:sp>
        <p:nvSpPr>
          <p:cNvPr id="13" name="Rectangle 12">
            <a:extLst>
              <a:ext uri="{FF2B5EF4-FFF2-40B4-BE49-F238E27FC236}">
                <a16:creationId xmlns:a16="http://schemas.microsoft.com/office/drawing/2014/main" id="{D6D81C5A-D138-483F-91FA-EE6173B17BFF}"/>
              </a:ext>
            </a:extLst>
          </p:cNvPr>
          <p:cNvSpPr/>
          <p:nvPr/>
        </p:nvSpPr>
        <p:spPr>
          <a:xfrm>
            <a:off x="733557" y="26395136"/>
            <a:ext cx="9483222" cy="4662815"/>
          </a:xfrm>
          <a:prstGeom prst="rect">
            <a:avLst/>
          </a:prstGeom>
        </p:spPr>
        <p:txBody>
          <a:bodyPr wrap="square">
            <a:spAutoFit/>
          </a:bodyPr>
          <a:lstStyle/>
          <a:p>
            <a:pPr algn="just"/>
            <a:r>
              <a:rPr lang="en-US" sz="2700" b="1" dirty="0">
                <a:latin typeface="Aptos" panose="020B0004020202020204"/>
              </a:rPr>
              <a:t>Risk Profile</a:t>
            </a:r>
          </a:p>
          <a:p>
            <a:pPr algn="just"/>
            <a:r>
              <a:rPr lang="en-US" sz="2700" b="1" dirty="0">
                <a:latin typeface="Aptos" panose="020B0004020202020204"/>
              </a:rPr>
              <a:t>Males</a:t>
            </a:r>
            <a:r>
              <a:rPr lang="en-US" sz="2700" dirty="0">
                <a:latin typeface="Aptos" panose="020B0004020202020204"/>
              </a:rPr>
              <a:t>: Earlier onset 18-25 </a:t>
            </a:r>
            <a:r>
              <a:rPr lang="en-US" sz="2700" dirty="0" err="1">
                <a:latin typeface="Aptos" panose="020B0004020202020204"/>
              </a:rPr>
              <a:t>yrs</a:t>
            </a:r>
            <a:r>
              <a:rPr lang="en-US" sz="2700" dirty="0">
                <a:latin typeface="Aptos" panose="020B0004020202020204"/>
              </a:rPr>
              <a:t>; more severe negative symptoms; lifetime suicide risk ~5-10% (McCutcheon et al., 2020) </a:t>
            </a:r>
          </a:p>
          <a:p>
            <a:pPr algn="just"/>
            <a:r>
              <a:rPr lang="en-US" sz="2700" b="1" dirty="0">
                <a:latin typeface="Aptos" panose="020B0004020202020204"/>
              </a:rPr>
              <a:t>Females: </a:t>
            </a:r>
            <a:r>
              <a:rPr lang="en-US" sz="2700" dirty="0">
                <a:latin typeface="Aptos" panose="020B0004020202020204"/>
              </a:rPr>
              <a:t>Delayed onset (25-35 </a:t>
            </a:r>
            <a:r>
              <a:rPr lang="en-US" sz="2700" dirty="0" err="1">
                <a:latin typeface="Aptos" panose="020B0004020202020204"/>
              </a:rPr>
              <a:t>yrs</a:t>
            </a:r>
            <a:r>
              <a:rPr lang="en-US" sz="2700" dirty="0">
                <a:latin typeface="Aptos" panose="020B0004020202020204"/>
              </a:rPr>
              <a:t>); more affective symptoms; partial neuroprotection due to </a:t>
            </a:r>
            <a:r>
              <a:rPr lang="en-US" sz="2700" dirty="0" err="1">
                <a:latin typeface="Aptos" panose="020B0004020202020204"/>
              </a:rPr>
              <a:t>oestrogen</a:t>
            </a:r>
            <a:r>
              <a:rPr lang="en-US" sz="2700" dirty="0">
                <a:latin typeface="Aptos" panose="020B0004020202020204"/>
              </a:rPr>
              <a:t>. </a:t>
            </a:r>
          </a:p>
          <a:p>
            <a:pPr algn="just"/>
            <a:r>
              <a:rPr lang="en-US" sz="2700" b="1" dirty="0">
                <a:latin typeface="Aptos" panose="020B0004020202020204"/>
              </a:rPr>
              <a:t>Urbanicity: </a:t>
            </a:r>
            <a:r>
              <a:rPr lang="en-US" sz="2700" dirty="0">
                <a:latin typeface="Aptos" panose="020B0004020202020204"/>
              </a:rPr>
              <a:t>2 times higher prevalence in cities, social fragmentation and minority stress as </a:t>
            </a:r>
            <a:r>
              <a:rPr lang="en-US" sz="2700" dirty="0" err="1">
                <a:latin typeface="Aptos" panose="020B0004020202020204"/>
              </a:rPr>
              <a:t>aetiological</a:t>
            </a:r>
            <a:r>
              <a:rPr lang="en-US" sz="2700" dirty="0">
                <a:latin typeface="Aptos" panose="020B0004020202020204"/>
              </a:rPr>
              <a:t> mediators (Jauhar et al., 2022) </a:t>
            </a:r>
          </a:p>
          <a:p>
            <a:pPr algn="just"/>
            <a:r>
              <a:rPr lang="en-US" sz="2700" dirty="0">
                <a:latin typeface="Aptos" panose="020B0004020202020204"/>
              </a:rPr>
              <a:t>Premature mortality: 15-20 years </a:t>
            </a:r>
            <a:r>
              <a:rPr lang="en-US" sz="2700" dirty="0" err="1">
                <a:latin typeface="Aptos" panose="020B0004020202020204"/>
              </a:rPr>
              <a:t>years</a:t>
            </a:r>
            <a:r>
              <a:rPr lang="en-US" sz="2700" dirty="0">
                <a:latin typeface="Aptos" panose="020B0004020202020204"/>
              </a:rPr>
              <a:t> of life lost, mainly due to cardiovascular disease, one of the most important indicators for underperformance of the care system.</a:t>
            </a:r>
          </a:p>
        </p:txBody>
      </p:sp>
      <p:grpSp>
        <p:nvGrpSpPr>
          <p:cNvPr id="43" name="Group 67">
            <a:extLst>
              <a:ext uri="{FF2B5EF4-FFF2-40B4-BE49-F238E27FC236}">
                <a16:creationId xmlns:a16="http://schemas.microsoft.com/office/drawing/2014/main" id="{E227A158-B51A-4668-9A22-8CA0D4788814}"/>
              </a:ext>
            </a:extLst>
          </p:cNvPr>
          <p:cNvGrpSpPr/>
          <p:nvPr/>
        </p:nvGrpSpPr>
        <p:grpSpPr>
          <a:xfrm>
            <a:off x="11833423" y="26533762"/>
            <a:ext cx="9418455" cy="4537359"/>
            <a:chOff x="0" y="0"/>
            <a:chExt cx="1180087" cy="254579"/>
          </a:xfrm>
        </p:grpSpPr>
        <p:sp>
          <p:nvSpPr>
            <p:cNvPr id="44" name="Freeform 68">
              <a:extLst>
                <a:ext uri="{FF2B5EF4-FFF2-40B4-BE49-F238E27FC236}">
                  <a16:creationId xmlns:a16="http://schemas.microsoft.com/office/drawing/2014/main" id="{AE6A37A7-8275-45B4-88C0-7CA8AAC4A43A}"/>
                </a:ext>
              </a:extLst>
            </p:cNvPr>
            <p:cNvSpPr/>
            <p:nvPr/>
          </p:nvSpPr>
          <p:spPr>
            <a:xfrm>
              <a:off x="0" y="0"/>
              <a:ext cx="1180087" cy="254579"/>
            </a:xfrm>
            <a:custGeom>
              <a:avLst/>
              <a:gdLst/>
              <a:ahLst/>
              <a:cxnLst/>
              <a:rect l="l" t="t" r="r" b="b"/>
              <a:pathLst>
                <a:path w="1180087" h="254579">
                  <a:moveTo>
                    <a:pt x="0" y="0"/>
                  </a:moveTo>
                  <a:lnTo>
                    <a:pt x="1180087" y="0"/>
                  </a:lnTo>
                  <a:lnTo>
                    <a:pt x="1180087" y="254579"/>
                  </a:lnTo>
                  <a:lnTo>
                    <a:pt x="0" y="254579"/>
                  </a:lnTo>
                  <a:close/>
                </a:path>
              </a:pathLst>
            </a:custGeom>
            <a:solidFill>
              <a:srgbClr val="B24012">
                <a:alpha val="46667"/>
              </a:srgbClr>
            </a:solidFill>
          </p:spPr>
          <p:txBody>
            <a:bodyPr/>
            <a:lstStyle/>
            <a:p>
              <a:endParaRPr lang="en-GB"/>
            </a:p>
          </p:txBody>
        </p:sp>
        <p:sp>
          <p:nvSpPr>
            <p:cNvPr id="45" name="TextBox 69">
              <a:extLst>
                <a:ext uri="{FF2B5EF4-FFF2-40B4-BE49-F238E27FC236}">
                  <a16:creationId xmlns:a16="http://schemas.microsoft.com/office/drawing/2014/main" id="{23AD5BED-AC8E-474C-B964-2620E3289CCD}"/>
                </a:ext>
              </a:extLst>
            </p:cNvPr>
            <p:cNvSpPr txBox="1"/>
            <p:nvPr/>
          </p:nvSpPr>
          <p:spPr>
            <a:xfrm>
              <a:off x="0" y="-104775"/>
              <a:ext cx="1180087" cy="359354"/>
            </a:xfrm>
            <a:prstGeom prst="rect">
              <a:avLst/>
            </a:prstGeom>
          </p:spPr>
          <p:txBody>
            <a:bodyPr lIns="50800" tIns="50800" rIns="50800" bIns="50800" rtlCol="0" anchor="ctr"/>
            <a:lstStyle/>
            <a:p>
              <a:pPr algn="ctr">
                <a:lnSpc>
                  <a:spcPts val="1540"/>
                </a:lnSpc>
              </a:pPr>
              <a:endParaRPr/>
            </a:p>
          </p:txBody>
        </p:sp>
      </p:grpSp>
      <p:grpSp>
        <p:nvGrpSpPr>
          <p:cNvPr id="46" name="Group 71">
            <a:extLst>
              <a:ext uri="{FF2B5EF4-FFF2-40B4-BE49-F238E27FC236}">
                <a16:creationId xmlns:a16="http://schemas.microsoft.com/office/drawing/2014/main" id="{AF0907F0-79BC-41AE-99B8-F193159CEE30}"/>
              </a:ext>
            </a:extLst>
          </p:cNvPr>
          <p:cNvGrpSpPr/>
          <p:nvPr/>
        </p:nvGrpSpPr>
        <p:grpSpPr>
          <a:xfrm>
            <a:off x="11871668" y="26533763"/>
            <a:ext cx="324553" cy="4537358"/>
            <a:chOff x="0" y="0"/>
            <a:chExt cx="29696" cy="254579"/>
          </a:xfrm>
        </p:grpSpPr>
        <p:sp>
          <p:nvSpPr>
            <p:cNvPr id="47" name="Freeform 72">
              <a:extLst>
                <a:ext uri="{FF2B5EF4-FFF2-40B4-BE49-F238E27FC236}">
                  <a16:creationId xmlns:a16="http://schemas.microsoft.com/office/drawing/2014/main" id="{9F9D83EB-5EB3-4C8B-B9DD-293AC0D26434}"/>
                </a:ext>
              </a:extLst>
            </p:cNvPr>
            <p:cNvSpPr/>
            <p:nvPr/>
          </p:nvSpPr>
          <p:spPr>
            <a:xfrm>
              <a:off x="0" y="0"/>
              <a:ext cx="29696" cy="254579"/>
            </a:xfrm>
            <a:custGeom>
              <a:avLst/>
              <a:gdLst/>
              <a:ahLst/>
              <a:cxnLst/>
              <a:rect l="l" t="t" r="r" b="b"/>
              <a:pathLst>
                <a:path w="29696" h="254579">
                  <a:moveTo>
                    <a:pt x="0" y="0"/>
                  </a:moveTo>
                  <a:lnTo>
                    <a:pt x="29696" y="0"/>
                  </a:lnTo>
                  <a:lnTo>
                    <a:pt x="29696" y="254579"/>
                  </a:lnTo>
                  <a:lnTo>
                    <a:pt x="0" y="254579"/>
                  </a:lnTo>
                  <a:close/>
                </a:path>
              </a:pathLst>
            </a:custGeom>
            <a:solidFill>
              <a:srgbClr val="B24012"/>
            </a:solidFill>
          </p:spPr>
          <p:txBody>
            <a:bodyPr/>
            <a:lstStyle/>
            <a:p>
              <a:endParaRPr lang="en-GB"/>
            </a:p>
          </p:txBody>
        </p:sp>
        <p:sp>
          <p:nvSpPr>
            <p:cNvPr id="48" name="TextBox 73">
              <a:extLst>
                <a:ext uri="{FF2B5EF4-FFF2-40B4-BE49-F238E27FC236}">
                  <a16:creationId xmlns:a16="http://schemas.microsoft.com/office/drawing/2014/main" id="{5D1C22BE-4B62-4992-99EF-F20DE51C39CB}"/>
                </a:ext>
              </a:extLst>
            </p:cNvPr>
            <p:cNvSpPr txBox="1"/>
            <p:nvPr/>
          </p:nvSpPr>
          <p:spPr>
            <a:xfrm>
              <a:off x="0" y="-104775"/>
              <a:ext cx="29696" cy="359354"/>
            </a:xfrm>
            <a:prstGeom prst="rect">
              <a:avLst/>
            </a:prstGeom>
          </p:spPr>
          <p:txBody>
            <a:bodyPr lIns="50800" tIns="50800" rIns="50800" bIns="50800" rtlCol="0" anchor="ctr"/>
            <a:lstStyle/>
            <a:p>
              <a:pPr algn="ctr">
                <a:lnSpc>
                  <a:spcPts val="1540"/>
                </a:lnSpc>
              </a:pPr>
              <a:endParaRPr/>
            </a:p>
          </p:txBody>
        </p:sp>
      </p:grpSp>
      <p:sp>
        <p:nvSpPr>
          <p:cNvPr id="14" name="Rectangle 13">
            <a:extLst>
              <a:ext uri="{FF2B5EF4-FFF2-40B4-BE49-F238E27FC236}">
                <a16:creationId xmlns:a16="http://schemas.microsoft.com/office/drawing/2014/main" id="{7A5AF9ED-FD4F-4809-ACD1-4A09F16D694E}"/>
              </a:ext>
            </a:extLst>
          </p:cNvPr>
          <p:cNvSpPr/>
          <p:nvPr/>
        </p:nvSpPr>
        <p:spPr>
          <a:xfrm>
            <a:off x="12272712" y="26678372"/>
            <a:ext cx="8979166" cy="4247317"/>
          </a:xfrm>
          <a:prstGeom prst="rect">
            <a:avLst/>
          </a:prstGeom>
        </p:spPr>
        <p:txBody>
          <a:bodyPr wrap="square">
            <a:spAutoFit/>
          </a:bodyPr>
          <a:lstStyle/>
          <a:p>
            <a:pPr algn="just"/>
            <a:r>
              <a:rPr lang="en-US" sz="2700" b="1" dirty="0"/>
              <a:t>⚡ Critical Historical Synthesis </a:t>
            </a:r>
          </a:p>
          <a:p>
            <a:pPr algn="just"/>
            <a:r>
              <a:rPr lang="en-US" sz="2700" dirty="0"/>
              <a:t>History shows us that each paradigm that has come to the fore from the confinement to moral treatment to biological somatic intervention has been used for social control, professional authority, and economic efficiency, at the expense of the welfare of patients. Traditional practices were replaced with another form of exclusion in each of the eras, and the lack of care resources for those who have severe mental illness shows a deep ambivalence about severe mental illness at structural level (Scull, 2015; Jauhar et al., 2022).</a:t>
            </a:r>
          </a:p>
        </p:txBody>
      </p:sp>
      <p:pic>
        <p:nvPicPr>
          <p:cNvPr id="24" name="Picture 23">
            <a:extLst>
              <a:ext uri="{FF2B5EF4-FFF2-40B4-BE49-F238E27FC236}">
                <a16:creationId xmlns:a16="http://schemas.microsoft.com/office/drawing/2014/main" id="{F3DB592B-C6DD-4888-A402-AFBAD74594EF}"/>
              </a:ext>
            </a:extLst>
          </p:cNvPr>
          <p:cNvPicPr>
            <a:picLocks noChangeAspect="1"/>
          </p:cNvPicPr>
          <p:nvPr/>
        </p:nvPicPr>
        <p:blipFill>
          <a:blip r:embed="rId3"/>
          <a:stretch>
            <a:fillRect/>
          </a:stretch>
        </p:blipFill>
        <p:spPr>
          <a:xfrm>
            <a:off x="11709991" y="20597207"/>
            <a:ext cx="9541887" cy="5679220"/>
          </a:xfrm>
          <a:prstGeom prst="rect">
            <a:avLst/>
          </a:prstGeom>
        </p:spPr>
      </p:pic>
      <p:sp>
        <p:nvSpPr>
          <p:cNvPr id="42" name="Rectangle 41">
            <a:extLst>
              <a:ext uri="{FF2B5EF4-FFF2-40B4-BE49-F238E27FC236}">
                <a16:creationId xmlns:a16="http://schemas.microsoft.com/office/drawing/2014/main" id="{1AEBBC41-D96F-41F6-B946-4300217375F1}"/>
              </a:ext>
            </a:extLst>
          </p:cNvPr>
          <p:cNvSpPr/>
          <p:nvPr/>
        </p:nvSpPr>
        <p:spPr>
          <a:xfrm>
            <a:off x="22652771" y="10145649"/>
            <a:ext cx="9578681" cy="14108991"/>
          </a:xfrm>
          <a:prstGeom prst="rect">
            <a:avLst/>
          </a:prstGeom>
        </p:spPr>
        <p:txBody>
          <a:bodyPr wrap="square">
            <a:spAutoFit/>
          </a:bodyPr>
          <a:lstStyle/>
          <a:p>
            <a:pPr algn="just">
              <a:spcBef>
                <a:spcPts val="300"/>
              </a:spcBef>
              <a:spcAft>
                <a:spcPts val="380"/>
              </a:spcAft>
            </a:pPr>
            <a:r>
              <a:rPr lang="en-US" sz="3000" b="1" dirty="0">
                <a:latin typeface="Aptos"/>
                <a:cs typeface="Aptos"/>
              </a:rPr>
              <a:t>Pharmacological</a:t>
            </a:r>
          </a:p>
          <a:p>
            <a:pPr algn="just">
              <a:spcBef>
                <a:spcPts val="300"/>
              </a:spcBef>
              <a:spcAft>
                <a:spcPts val="380"/>
              </a:spcAft>
            </a:pPr>
            <a:r>
              <a:rPr lang="en-US" sz="3000" dirty="0">
                <a:latin typeface="Aptos"/>
                <a:cs typeface="Aptos"/>
              </a:rPr>
              <a:t>First generation (typical) antipsychotics (e.g., haloperidol) act on the positive symptoms by blocking D2 receptors and have a high risk of extrapyramidal (e.g., tardive dyskinesia) side effects; second generation (atypical) antipsychotics (e.g., olanzapine, risperidone) have 5-HT2A actions as well and better negative-symptom profiles but have high rates of metabolic side effects. Despite the guidance of NICE, only ~34% of patients with drug resistant schizophrenia are put on to clozapine, which is the drug that is regarded as the gold standard for treating this condition (McCutcheon et al., 2020).</a:t>
            </a:r>
          </a:p>
          <a:p>
            <a:pPr algn="just">
              <a:spcBef>
                <a:spcPts val="300"/>
              </a:spcBef>
              <a:spcAft>
                <a:spcPts val="380"/>
              </a:spcAft>
            </a:pPr>
            <a:r>
              <a:rPr lang="en-US" sz="3000" b="1" dirty="0">
                <a:latin typeface="Aptos"/>
                <a:cs typeface="Aptos"/>
              </a:rPr>
              <a:t>Psychological (NICE, 2014)</a:t>
            </a:r>
          </a:p>
          <a:p>
            <a:pPr algn="just">
              <a:spcBef>
                <a:spcPts val="300"/>
              </a:spcBef>
              <a:spcAft>
                <a:spcPts val="380"/>
              </a:spcAft>
            </a:pPr>
            <a:r>
              <a:rPr lang="en-US" sz="3000" dirty="0">
                <a:latin typeface="Aptos"/>
                <a:cs typeface="Aptos"/>
              </a:rPr>
              <a:t>CBT for psychosis (16+ sessions) decreases symptoms and decreases relapse, Family Intervention decreases relapse by up to 50% (</a:t>
            </a:r>
            <a:r>
              <a:rPr lang="en-US" sz="3000" dirty="0" err="1">
                <a:latin typeface="Aptos"/>
                <a:cs typeface="Aptos"/>
              </a:rPr>
              <a:t>Bighelli</a:t>
            </a:r>
            <a:r>
              <a:rPr lang="en-US" sz="3000" dirty="0">
                <a:latin typeface="Aptos"/>
                <a:cs typeface="Aptos"/>
              </a:rPr>
              <a:t> et al., 2021), and psychoeducation increases adherence and insight.</a:t>
            </a:r>
          </a:p>
          <a:p>
            <a:pPr algn="just">
              <a:spcBef>
                <a:spcPts val="300"/>
              </a:spcBef>
              <a:spcAft>
                <a:spcPts val="380"/>
              </a:spcAft>
            </a:pPr>
            <a:r>
              <a:rPr lang="en-US" sz="3000" b="1" dirty="0">
                <a:latin typeface="Aptos"/>
                <a:cs typeface="Aptos"/>
              </a:rPr>
              <a:t>Community &amp; early intervention</a:t>
            </a:r>
          </a:p>
          <a:p>
            <a:pPr algn="just">
              <a:spcBef>
                <a:spcPts val="300"/>
              </a:spcBef>
              <a:spcAft>
                <a:spcPts val="380"/>
              </a:spcAft>
            </a:pPr>
            <a:r>
              <a:rPr lang="en-US" sz="3000" dirty="0">
                <a:latin typeface="Aptos"/>
                <a:cs typeface="Aptos"/>
              </a:rPr>
              <a:t>Early Intervention in Psychosis services (56-day standard) reduce length of time until help is sought (LIH) and the Community Mental Health Framework and Care </a:t>
            </a:r>
            <a:r>
              <a:rPr lang="en-US" sz="3000" dirty="0" err="1">
                <a:latin typeface="Aptos"/>
                <a:cs typeface="Aptos"/>
              </a:rPr>
              <a:t>Programme</a:t>
            </a:r>
            <a:r>
              <a:rPr lang="en-US" sz="3000" dirty="0">
                <a:latin typeface="Aptos"/>
                <a:cs typeface="Aptos"/>
              </a:rPr>
              <a:t> Approach are coordinated, person-</a:t>
            </a:r>
            <a:r>
              <a:rPr lang="en-US" sz="3000" dirty="0" err="1">
                <a:latin typeface="Aptos"/>
                <a:cs typeface="Aptos"/>
              </a:rPr>
              <a:t>centred</a:t>
            </a:r>
            <a:r>
              <a:rPr lang="en-US" sz="3000" dirty="0">
                <a:latin typeface="Aptos"/>
                <a:cs typeface="Aptos"/>
              </a:rPr>
              <a:t>, recovery focused services (NHS England, 2019).</a:t>
            </a:r>
          </a:p>
          <a:p>
            <a:pPr algn="just">
              <a:spcBef>
                <a:spcPts val="300"/>
              </a:spcBef>
              <a:spcAft>
                <a:spcPts val="380"/>
              </a:spcAft>
            </a:pPr>
            <a:r>
              <a:rPr lang="en-US" sz="3000" b="1" dirty="0">
                <a:latin typeface="Aptos"/>
                <a:cs typeface="Aptos"/>
              </a:rPr>
              <a:t>Policy &amp; law</a:t>
            </a:r>
          </a:p>
          <a:p>
            <a:pPr algn="just">
              <a:spcBef>
                <a:spcPts val="300"/>
              </a:spcBef>
              <a:spcAft>
                <a:spcPts val="380"/>
              </a:spcAft>
            </a:pPr>
            <a:r>
              <a:rPr lang="en-US" sz="3000" dirty="0">
                <a:latin typeface="Aptos"/>
                <a:cs typeface="Aptos"/>
              </a:rPr>
              <a:t>More rights based, less coercive care has been outlined in the Mental Health Act 1983 (amended 2007), Mental Capacity Act 2005, Equality Act 2010, </a:t>
            </a:r>
            <a:r>
              <a:rPr lang="en-US" sz="3000" dirty="0" err="1">
                <a:latin typeface="Aptos"/>
                <a:cs typeface="Aptos"/>
              </a:rPr>
              <a:t>Seni</a:t>
            </a:r>
            <a:r>
              <a:rPr lang="en-US" sz="3000" dirty="0">
                <a:latin typeface="Aptos"/>
                <a:cs typeface="Aptos"/>
              </a:rPr>
              <a:t> Lewis Act 2018 and the 2021 MHA Reform White Paper (HM Government, 2021).</a:t>
            </a:r>
          </a:p>
        </p:txBody>
      </p:sp>
      <p:sp>
        <p:nvSpPr>
          <p:cNvPr id="54" name="Freeform 6">
            <a:extLst>
              <a:ext uri="{FF2B5EF4-FFF2-40B4-BE49-F238E27FC236}">
                <a16:creationId xmlns:a16="http://schemas.microsoft.com/office/drawing/2014/main" id="{324AAFDF-59BD-42BA-AE19-F8E7BEDB30EF}"/>
              </a:ext>
            </a:extLst>
          </p:cNvPr>
          <p:cNvSpPr/>
          <p:nvPr/>
        </p:nvSpPr>
        <p:spPr>
          <a:xfrm>
            <a:off x="39763700" y="279400"/>
            <a:ext cx="3394878" cy="4292600"/>
          </a:xfrm>
          <a:custGeom>
            <a:avLst/>
            <a:gdLst/>
            <a:ahLst/>
            <a:cxnLst/>
            <a:rect l="l" t="t" r="r" b="b"/>
            <a:pathLst>
              <a:path w="6187166" h="8087799">
                <a:moveTo>
                  <a:pt x="0" y="0"/>
                </a:moveTo>
                <a:lnTo>
                  <a:pt x="6187167" y="0"/>
                </a:lnTo>
                <a:lnTo>
                  <a:pt x="6187167" y="8087799"/>
                </a:lnTo>
                <a:lnTo>
                  <a:pt x="0" y="8087799"/>
                </a:lnTo>
                <a:lnTo>
                  <a:pt x="0" y="0"/>
                </a:lnTo>
                <a:close/>
              </a:path>
            </a:pathLst>
          </a:custGeom>
          <a:blipFill>
            <a:blip r:embed="rId4"/>
            <a:stretch>
              <a:fillRect/>
            </a:stretch>
          </a:blipFill>
        </p:spPr>
        <p:txBody>
          <a:bodyPr/>
          <a:lstStyle/>
          <a:p>
            <a:endParaRPr lang="en-GB"/>
          </a:p>
        </p:txBody>
      </p:sp>
      <p:pic>
        <p:nvPicPr>
          <p:cNvPr id="49" name="Picture 48">
            <a:extLst>
              <a:ext uri="{FF2B5EF4-FFF2-40B4-BE49-F238E27FC236}">
                <a16:creationId xmlns:a16="http://schemas.microsoft.com/office/drawing/2014/main" id="{D98C0295-8902-4B3F-9771-393BB9850E83}"/>
              </a:ext>
            </a:extLst>
          </p:cNvPr>
          <p:cNvPicPr>
            <a:picLocks noChangeAspect="1"/>
          </p:cNvPicPr>
          <p:nvPr/>
        </p:nvPicPr>
        <p:blipFill>
          <a:blip r:embed="rId5"/>
          <a:stretch>
            <a:fillRect/>
          </a:stretch>
        </p:blipFill>
        <p:spPr>
          <a:xfrm>
            <a:off x="23664831" y="5542654"/>
            <a:ext cx="7428749" cy="4960864"/>
          </a:xfrm>
          <a:prstGeom prst="rect">
            <a:avLst/>
          </a:prstGeom>
        </p:spPr>
      </p:pic>
      <p:pic>
        <p:nvPicPr>
          <p:cNvPr id="1030" name="Picture 6" descr="Schizophrenia, Psychosis &amp; Epilepsy: Symptoms and Care Guide">
            <a:extLst>
              <a:ext uri="{FF2B5EF4-FFF2-40B4-BE49-F238E27FC236}">
                <a16:creationId xmlns:a16="http://schemas.microsoft.com/office/drawing/2014/main" id="{3A07A17F-05A2-4F3B-9B59-D9CB6675A6C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202004" y="23679192"/>
            <a:ext cx="6621256" cy="6766247"/>
          </a:xfrm>
          <a:prstGeom prst="rect">
            <a:avLst/>
          </a:prstGeom>
          <a:noFill/>
          <a:extLst>
            <a:ext uri="{909E8E84-426E-40DD-AFC4-6F175D3DCCD1}">
              <a14:hiddenFill xmlns:a14="http://schemas.microsoft.com/office/drawing/2010/main">
                <a:solidFill>
                  <a:srgbClr val="FFFFFF"/>
                </a:solidFill>
              </a14:hiddenFill>
            </a:ext>
          </a:extLst>
        </p:spPr>
      </p:pic>
      <p:sp>
        <p:nvSpPr>
          <p:cNvPr id="50" name="Rectangle 49">
            <a:extLst>
              <a:ext uri="{FF2B5EF4-FFF2-40B4-BE49-F238E27FC236}">
                <a16:creationId xmlns:a16="http://schemas.microsoft.com/office/drawing/2014/main" id="{D80FD9C4-5B34-4AAD-AAB9-4295EB6EF26E}"/>
              </a:ext>
            </a:extLst>
          </p:cNvPr>
          <p:cNvSpPr/>
          <p:nvPr/>
        </p:nvSpPr>
        <p:spPr>
          <a:xfrm>
            <a:off x="5823024" y="26221116"/>
            <a:ext cx="21945600" cy="400110"/>
          </a:xfrm>
          <a:prstGeom prst="rect">
            <a:avLst/>
          </a:prstGeom>
        </p:spPr>
        <p:txBody>
          <a:bodyPr>
            <a:spAutoFit/>
          </a:bodyPr>
          <a:lstStyle/>
          <a:p>
            <a:pPr algn="ctr"/>
            <a:r>
              <a:rPr lang="it-IT" sz="2000" dirty="0"/>
              <a:t>Source: </a:t>
            </a:r>
            <a:r>
              <a:rPr lang="en-US" sz="2000" dirty="0"/>
              <a:t>Encyclopedia </a:t>
            </a:r>
            <a:r>
              <a:rPr lang="it-IT" sz="2000" dirty="0"/>
              <a:t>Britannica (2026) and Scull (2015)</a:t>
            </a:r>
            <a:endParaRPr lang="en-US" sz="2000" dirty="0"/>
          </a:p>
        </p:txBody>
      </p:sp>
      <p:pic>
        <p:nvPicPr>
          <p:cNvPr id="52" name="Picture 51">
            <a:extLst>
              <a:ext uri="{FF2B5EF4-FFF2-40B4-BE49-F238E27FC236}">
                <a16:creationId xmlns:a16="http://schemas.microsoft.com/office/drawing/2014/main" id="{249B2739-A634-4E90-A718-E3BF7AA01734}"/>
              </a:ext>
            </a:extLst>
          </p:cNvPr>
          <p:cNvPicPr>
            <a:picLocks noChangeAspect="1"/>
          </p:cNvPicPr>
          <p:nvPr/>
        </p:nvPicPr>
        <p:blipFill rotWithShape="1">
          <a:blip r:embed="rId7"/>
          <a:srcRect t="35794"/>
          <a:stretch/>
        </p:blipFill>
        <p:spPr>
          <a:xfrm>
            <a:off x="35804838" y="11389303"/>
            <a:ext cx="5138241" cy="5154820"/>
          </a:xfrm>
          <a:prstGeom prst="rect">
            <a:avLst/>
          </a:prstGeom>
        </p:spPr>
      </p:pic>
      <p:sp>
        <p:nvSpPr>
          <p:cNvPr id="55" name="Subtitle 2">
            <a:extLst>
              <a:ext uri="{FF2B5EF4-FFF2-40B4-BE49-F238E27FC236}">
                <a16:creationId xmlns:a16="http://schemas.microsoft.com/office/drawing/2014/main" id="{5563FA43-8AC8-48E0-BC87-6CF649601A21}"/>
              </a:ext>
            </a:extLst>
          </p:cNvPr>
          <p:cNvSpPr txBox="1">
            <a:spLocks/>
          </p:cNvSpPr>
          <p:nvPr/>
        </p:nvSpPr>
        <p:spPr>
          <a:xfrm>
            <a:off x="33636471" y="23506074"/>
            <a:ext cx="9712607" cy="7419615"/>
          </a:xfrm>
          <a:prstGeom prst="rect">
            <a:avLst/>
          </a:prstGeom>
        </p:spPr>
        <p:txBody>
          <a:bodyPr>
            <a:noAutofit/>
          </a:bodyPr>
          <a:lst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457200" indent="-457200" algn="just">
              <a:buFont typeface="+mj-lt"/>
              <a:buAutoNum type="arabicPeriod"/>
            </a:pPr>
            <a:r>
              <a:rPr lang="en-GB" sz="1700" dirty="0" err="1">
                <a:latin typeface="Aptos"/>
                <a:cs typeface="Aptos"/>
              </a:rPr>
              <a:t>Bighelli</a:t>
            </a:r>
            <a:r>
              <a:rPr lang="en-GB" sz="1700" dirty="0">
                <a:latin typeface="Aptos"/>
                <a:cs typeface="Aptos"/>
              </a:rPr>
              <a:t>, I., </a:t>
            </a:r>
            <a:r>
              <a:rPr lang="en-GB" sz="1700" dirty="0" err="1">
                <a:latin typeface="Aptos"/>
                <a:cs typeface="Aptos"/>
              </a:rPr>
              <a:t>Rodolico</a:t>
            </a:r>
            <a:r>
              <a:rPr lang="en-GB" sz="1700" dirty="0">
                <a:latin typeface="Aptos"/>
                <a:cs typeface="Aptos"/>
              </a:rPr>
              <a:t>, A., García-</a:t>
            </a:r>
            <a:r>
              <a:rPr lang="en-GB" sz="1700" dirty="0" err="1">
                <a:latin typeface="Aptos"/>
                <a:cs typeface="Aptos"/>
              </a:rPr>
              <a:t>Mieres</a:t>
            </a:r>
            <a:r>
              <a:rPr lang="en-GB" sz="1700" dirty="0">
                <a:latin typeface="Aptos"/>
                <a:cs typeface="Aptos"/>
              </a:rPr>
              <a:t>, H. et al. (2021) 'Psychosocial and psychological interventions for relapse prevention in schizophrenia: a systematic review and network meta-analysis', The Lancet Psychiatry, 8(11), pp. 969-980.</a:t>
            </a:r>
          </a:p>
          <a:p>
            <a:pPr marL="457200" indent="-457200" algn="just">
              <a:buFont typeface="+mj-lt"/>
              <a:buAutoNum type="arabicPeriod"/>
            </a:pPr>
            <a:r>
              <a:rPr lang="en-GB" sz="1700" dirty="0" err="1">
                <a:latin typeface="Aptos"/>
                <a:cs typeface="Aptos"/>
              </a:rPr>
              <a:t>Correll</a:t>
            </a:r>
            <a:r>
              <a:rPr lang="en-GB" sz="1700" dirty="0">
                <a:latin typeface="Aptos"/>
                <a:cs typeface="Aptos"/>
              </a:rPr>
              <a:t>, C.U., </a:t>
            </a:r>
            <a:r>
              <a:rPr lang="en-GB" sz="1700" dirty="0" err="1">
                <a:latin typeface="Aptos"/>
                <a:cs typeface="Aptos"/>
              </a:rPr>
              <a:t>Solmi</a:t>
            </a:r>
            <a:r>
              <a:rPr lang="en-GB" sz="1700" dirty="0">
                <a:latin typeface="Aptos"/>
                <a:cs typeface="Aptos"/>
              </a:rPr>
              <a:t>, M., </a:t>
            </a:r>
            <a:r>
              <a:rPr lang="en-GB" sz="1700" dirty="0" err="1">
                <a:latin typeface="Aptos"/>
                <a:cs typeface="Aptos"/>
              </a:rPr>
              <a:t>Croatto</a:t>
            </a:r>
            <a:r>
              <a:rPr lang="en-GB" sz="1700" dirty="0">
                <a:latin typeface="Aptos"/>
                <a:cs typeface="Aptos"/>
              </a:rPr>
              <a:t>, G. et al. (2022) 'Mortality in people with schizophrenia: a systematic review and meta-analysis of relative risk and aggravating or attenuating factors', World Psychiatry, 21(2), pp. 248-271.</a:t>
            </a:r>
          </a:p>
          <a:p>
            <a:pPr marL="457200" indent="-457200" algn="just">
              <a:buFont typeface="+mj-lt"/>
              <a:buAutoNum type="arabicPeriod"/>
            </a:pPr>
            <a:r>
              <a:rPr lang="en-US" sz="1700" dirty="0"/>
              <a:t>Encyclopedia Britannica (2026) Mental disorder: </a:t>
            </a:r>
            <a:r>
              <a:rPr lang="en-US" sz="1700" dirty="0" err="1"/>
              <a:t>deinstitutionalisation</a:t>
            </a:r>
            <a:r>
              <a:rPr lang="en-US" sz="1700" dirty="0"/>
              <a:t> Available at: </a:t>
            </a:r>
            <a:r>
              <a:rPr lang="en-US" sz="1700" dirty="0">
                <a:hlinkClick r:id="rId8"/>
              </a:rPr>
              <a:t>https://www.britannica.com/science/mental-disorder/Deinstitutionalization</a:t>
            </a:r>
            <a:r>
              <a:rPr lang="en-US" sz="1700" dirty="0"/>
              <a:t> (Accessed: 10 July 2026).</a:t>
            </a:r>
            <a:endParaRPr lang="en-GB" sz="1700" dirty="0">
              <a:latin typeface="Aptos"/>
            </a:endParaRPr>
          </a:p>
          <a:p>
            <a:pPr marL="457200" indent="-457200" algn="just">
              <a:buFont typeface="+mj-lt"/>
              <a:buAutoNum type="arabicPeriod"/>
            </a:pPr>
            <a:r>
              <a:rPr lang="en-GB" sz="1700" dirty="0" err="1">
                <a:latin typeface="Aptos"/>
                <a:cs typeface="Aptos"/>
              </a:rPr>
              <a:t>Halvorsrud</a:t>
            </a:r>
            <a:r>
              <a:rPr lang="en-GB" sz="1700" dirty="0">
                <a:latin typeface="Aptos"/>
                <a:cs typeface="Aptos"/>
              </a:rPr>
              <a:t>, K., </a:t>
            </a:r>
            <a:r>
              <a:rPr lang="en-GB" sz="1700" dirty="0" err="1">
                <a:latin typeface="Aptos"/>
                <a:cs typeface="Aptos"/>
              </a:rPr>
              <a:t>Nazroo</a:t>
            </a:r>
            <a:r>
              <a:rPr lang="en-GB" sz="1700" dirty="0">
                <a:latin typeface="Aptos"/>
                <a:cs typeface="Aptos"/>
              </a:rPr>
              <a:t>, J., Otis, M., Brown </a:t>
            </a:r>
            <a:r>
              <a:rPr lang="en-GB" sz="1700" dirty="0" err="1">
                <a:latin typeface="Aptos"/>
                <a:cs typeface="Aptos"/>
              </a:rPr>
              <a:t>Hajdukova</a:t>
            </a:r>
            <a:r>
              <a:rPr lang="en-GB" sz="1700" dirty="0">
                <a:latin typeface="Aptos"/>
                <a:cs typeface="Aptos"/>
              </a:rPr>
              <a:t>, E. and </a:t>
            </a:r>
            <a:r>
              <a:rPr lang="en-GB" sz="1700" dirty="0" err="1">
                <a:latin typeface="Aptos"/>
                <a:cs typeface="Aptos"/>
              </a:rPr>
              <a:t>Bhui</a:t>
            </a:r>
            <a:r>
              <a:rPr lang="en-GB" sz="1700" dirty="0">
                <a:latin typeface="Aptos"/>
                <a:cs typeface="Aptos"/>
              </a:rPr>
              <a:t>, K. (2019) 'Ethnic inequalities and pathways to care in psychosis in England: a systematic review and meta-analysis', BMC Medicine, 17(1), p. 195.</a:t>
            </a:r>
          </a:p>
          <a:p>
            <a:pPr marL="457200" indent="-457200" algn="just">
              <a:buFont typeface="+mj-lt"/>
              <a:buAutoNum type="arabicPeriod"/>
            </a:pPr>
            <a:r>
              <a:rPr lang="en-GB" sz="1700" dirty="0">
                <a:latin typeface="Aptos"/>
                <a:cs typeface="Aptos"/>
              </a:rPr>
              <a:t>HM Government (2021) Reforming the Mental Health Act. Cm 561. London: The Stationery Office.</a:t>
            </a:r>
          </a:p>
          <a:p>
            <a:pPr marL="457200" indent="-457200" algn="just">
              <a:buFont typeface="+mj-lt"/>
              <a:buAutoNum type="arabicPeriod"/>
            </a:pPr>
            <a:r>
              <a:rPr lang="en-GB" sz="1700" dirty="0">
                <a:latin typeface="Aptos"/>
                <a:cs typeface="Aptos"/>
              </a:rPr>
              <a:t>Jauhar, S., Lawrie, S.M., Nour, M.M. and Bhattacharyya, S. (2022) 'Schizophrenia', The Lancet, 399(10323), pp. 473-486.</a:t>
            </a:r>
          </a:p>
          <a:p>
            <a:pPr marL="457200" indent="-457200" algn="just">
              <a:buFont typeface="+mj-lt"/>
              <a:buAutoNum type="arabicPeriod"/>
            </a:pPr>
            <a:r>
              <a:rPr lang="en-GB" sz="1700" dirty="0">
                <a:latin typeface="Aptos"/>
                <a:cs typeface="Aptos"/>
              </a:rPr>
              <a:t>McCutcheon, R.A., Marques, T.R. and Howes, O.D. (2020) 'Schizophrenia - an overview', JAMA Psychiatry, 77(2), pp. 201-210.</a:t>
            </a:r>
          </a:p>
          <a:p>
            <a:pPr marL="457200" indent="-457200" algn="just">
              <a:buFont typeface="+mj-lt"/>
              <a:buAutoNum type="arabicPeriod"/>
            </a:pPr>
            <a:r>
              <a:rPr lang="en-GB" sz="1700" dirty="0">
                <a:latin typeface="Aptos"/>
                <a:cs typeface="Aptos"/>
              </a:rPr>
              <a:t>NHS England (2019) The NHS Long Term Plan. London: NHS England. Available at: https://www.longtermplan.nhs.uk.</a:t>
            </a:r>
          </a:p>
          <a:p>
            <a:pPr marL="457200" indent="-457200" algn="just">
              <a:buFont typeface="+mj-lt"/>
              <a:buAutoNum type="arabicPeriod"/>
            </a:pPr>
            <a:r>
              <a:rPr lang="en-GB" sz="1700" dirty="0">
                <a:latin typeface="Aptos"/>
                <a:cs typeface="Aptos"/>
              </a:rPr>
              <a:t>NICE (2014) Psychosis and Schizophrenia in Adults: Prevention and Management. Clinical guideline [CG178]. London: National Institute for Health and Care Excellence.</a:t>
            </a:r>
          </a:p>
          <a:p>
            <a:pPr marL="457200" indent="-457200" algn="just">
              <a:buFont typeface="+mj-lt"/>
              <a:buAutoNum type="arabicPeriod"/>
            </a:pPr>
            <a:r>
              <a:rPr lang="en-GB" sz="1700" dirty="0">
                <a:latin typeface="Aptos"/>
                <a:cs typeface="Aptos"/>
              </a:rPr>
              <a:t>Scull, A. (2015) Madness in Civilisation: A Cultural History of Insanity from the Bible to Freud, from the Madhouse to Modern Medicine. London: Thames &amp; Hudson.</a:t>
            </a:r>
          </a:p>
          <a:p>
            <a:pPr marL="457200" indent="-457200" algn="just">
              <a:buFont typeface="+mj-lt"/>
              <a:buAutoNum type="arabicPeriod"/>
            </a:pPr>
            <a:r>
              <a:rPr lang="en-GB" sz="1700" dirty="0">
                <a:latin typeface="Aptos"/>
                <a:cs typeface="Aptos"/>
              </a:rPr>
              <a:t>Thornicroft, G., </a:t>
            </a:r>
            <a:r>
              <a:rPr lang="en-GB" sz="1700" dirty="0" err="1">
                <a:latin typeface="Aptos"/>
                <a:cs typeface="Aptos"/>
              </a:rPr>
              <a:t>Sunkel</a:t>
            </a:r>
            <a:r>
              <a:rPr lang="en-GB" sz="1700" dirty="0">
                <a:latin typeface="Aptos"/>
                <a:cs typeface="Aptos"/>
              </a:rPr>
              <a:t>, C., </a:t>
            </a:r>
            <a:r>
              <a:rPr lang="en-GB" sz="1700" dirty="0" err="1">
                <a:latin typeface="Aptos"/>
                <a:cs typeface="Aptos"/>
              </a:rPr>
              <a:t>Aliev</a:t>
            </a:r>
            <a:r>
              <a:rPr lang="en-GB" sz="1700" dirty="0">
                <a:latin typeface="Aptos"/>
                <a:cs typeface="Aptos"/>
              </a:rPr>
              <a:t>, A.A. et al. (2022) 'The Lancet Commission on ending stigma and discrimination in mental health', The Lancet, 400(10361), pp. 1438-1480.</a:t>
            </a:r>
          </a:p>
          <a:p>
            <a:pPr marL="457200" indent="-457200" algn="just">
              <a:buFont typeface="+mj-lt"/>
              <a:buAutoNum type="arabicPeriod"/>
            </a:pPr>
            <a:r>
              <a:rPr lang="en-GB" sz="1700" dirty="0">
                <a:latin typeface="Aptos"/>
                <a:cs typeface="Aptos"/>
              </a:rPr>
              <a:t>World Health Organization (WHO) (2022) ICD-11 for Mortality and Morbidity Statistics. 6A20 Schizophrenia. Geneva: WHO. Available at: https://icd.who.int/.</a:t>
            </a:r>
          </a:p>
        </p:txBody>
      </p:sp>
      <p:sp>
        <p:nvSpPr>
          <p:cNvPr id="56" name="Text Placeholder 10">
            <a:extLst>
              <a:ext uri="{FF2B5EF4-FFF2-40B4-BE49-F238E27FC236}">
                <a16:creationId xmlns:a16="http://schemas.microsoft.com/office/drawing/2014/main" id="{E560DF40-E211-4AA4-977D-D76D52502AED}"/>
              </a:ext>
            </a:extLst>
          </p:cNvPr>
          <p:cNvSpPr txBox="1">
            <a:spLocks/>
          </p:cNvSpPr>
          <p:nvPr/>
        </p:nvSpPr>
        <p:spPr>
          <a:xfrm>
            <a:off x="33534396" y="22627585"/>
            <a:ext cx="10058400" cy="923322"/>
          </a:xfrm>
          <a:prstGeom prst="rect">
            <a:avLst/>
          </a:prstGeom>
          <a:noFill/>
        </p:spPr>
        <p:txBody>
          <a:bodyPr wrap="square"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4800" dirty="0">
                <a:latin typeface="Aptos" panose="020B0004020202020204" pitchFamily="34" charset="0"/>
              </a:rPr>
              <a:t>References</a:t>
            </a: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3004</TotalTime>
  <Words>1882</Words>
  <Application>Microsoft Office PowerPoint</Application>
  <PresentationFormat>Custom</PresentationFormat>
  <Paragraphs>94</Paragraphs>
  <Slides>2</Slides>
  <Notes>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vt:i4>
      </vt:variant>
    </vt:vector>
  </HeadingPairs>
  <TitlesOfParts>
    <vt:vector size="15" baseType="lpstr">
      <vt:lpstr>Aptos</vt:lpstr>
      <vt:lpstr>Aptos Display</vt:lpstr>
      <vt:lpstr>Arial</vt:lpstr>
      <vt:lpstr>Arial Black</vt:lpstr>
      <vt:lpstr>Biski</vt:lpstr>
      <vt:lpstr>Calibri</vt:lpstr>
      <vt:lpstr>Times New Roman</vt:lpstr>
      <vt:lpstr>Trebuchet MS</vt:lpstr>
      <vt:lpstr>36x48-Template-V2b</vt:lpstr>
      <vt:lpstr>Without Quick Guides</vt:lpstr>
      <vt:lpstr>Classic 3 Columns</vt:lpstr>
      <vt:lpstr>Trifold - Wide Center</vt:lpstr>
      <vt:lpstr>Office Theme</vt:lpstr>
      <vt:lpstr>  Student: Mishelle Reyes Ramirez ID Student: 2337020 lecturer’s:  Oluwadamilola Tayo - Group 2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Esthefania Ramiirez</dc:creator>
  <cp:lastModifiedBy>Esthefania Ramiirez</cp:lastModifiedBy>
  <cp:revision>1</cp:revision>
  <cp:lastPrinted>2015-06-29T17:31:11Z</cp:lastPrinted>
  <dcterms:created xsi:type="dcterms:W3CDTF">2012-02-03T19:11:35Z</dcterms:created>
  <dcterms:modified xsi:type="dcterms:W3CDTF">2026-07-15T17:47:05Z</dcterms:modified>
</cp:coreProperties>
</file>