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74" r:id="rId1"/>
  </p:sldMasterIdLst>
  <p:notesMasterIdLst>
    <p:notesMasterId r:id="rId34"/>
  </p:notesMasterIdLst>
  <p:sldIdLst>
    <p:sldId id="276" r:id="rId2"/>
    <p:sldId id="277" r:id="rId3"/>
    <p:sldId id="278" r:id="rId4"/>
    <p:sldId id="280" r:id="rId5"/>
    <p:sldId id="281" r:id="rId6"/>
    <p:sldId id="319" r:id="rId7"/>
    <p:sldId id="320" r:id="rId8"/>
    <p:sldId id="304" r:id="rId9"/>
    <p:sldId id="314" r:id="rId10"/>
    <p:sldId id="316" r:id="rId11"/>
    <p:sldId id="315" r:id="rId12"/>
    <p:sldId id="283" r:id="rId13"/>
    <p:sldId id="286" r:id="rId14"/>
    <p:sldId id="287" r:id="rId15"/>
    <p:sldId id="305" r:id="rId16"/>
    <p:sldId id="290" r:id="rId17"/>
    <p:sldId id="317" r:id="rId18"/>
    <p:sldId id="307" r:id="rId19"/>
    <p:sldId id="292" r:id="rId20"/>
    <p:sldId id="312" r:id="rId21"/>
    <p:sldId id="294" r:id="rId22"/>
    <p:sldId id="295" r:id="rId23"/>
    <p:sldId id="318" r:id="rId24"/>
    <p:sldId id="309" r:id="rId25"/>
    <p:sldId id="308" r:id="rId26"/>
    <p:sldId id="313" r:id="rId27"/>
    <p:sldId id="298" r:id="rId28"/>
    <p:sldId id="299" r:id="rId29"/>
    <p:sldId id="310" r:id="rId30"/>
    <p:sldId id="301" r:id="rId31"/>
    <p:sldId id="302" r:id="rId32"/>
    <p:sldId id="303" r:id="rId3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5D7A"/>
    <a:srgbClr val="1B44A1"/>
    <a:srgbClr val="254A6F"/>
    <a:srgbClr val="4154A3"/>
    <a:srgbClr val="67176B"/>
    <a:srgbClr val="751A7A"/>
    <a:srgbClr val="ACC8E4"/>
    <a:srgbClr val="000099"/>
    <a:srgbClr val="660066"/>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86" autoAdjust="0"/>
    <p:restoredTop sz="75000" autoAdjust="0"/>
  </p:normalViewPr>
  <p:slideViewPr>
    <p:cSldViewPr>
      <p:cViewPr varScale="1">
        <p:scale>
          <a:sx n="84" d="100"/>
          <a:sy n="84" d="100"/>
        </p:scale>
        <p:origin x="1724"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dirty="0"/>
          </a:p>
        </p:txBody>
      </p:sp>
      <p:sp>
        <p:nvSpPr>
          <p:cNvPr id="337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dirty="0"/>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37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7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dirty="0"/>
          </a:p>
        </p:txBody>
      </p:sp>
      <p:sp>
        <p:nvSpPr>
          <p:cNvPr id="337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726B1AFB-DE2A-42BA-B5D0-5A908597A7DD}" type="slidenum">
              <a:rPr lang="en-US"/>
              <a:pPr/>
              <a:t>‹#›</a:t>
            </a:fld>
            <a:endParaRPr lang="en-US" dirty="0"/>
          </a:p>
        </p:txBody>
      </p:sp>
    </p:spTree>
    <p:extLst>
      <p:ext uri="{BB962C8B-B14F-4D97-AF65-F5344CB8AC3E}">
        <p14:creationId xmlns:p14="http://schemas.microsoft.com/office/powerpoint/2010/main" val="128301665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Arial" charset="0"/>
                <a:ea typeface="+mn-ea"/>
                <a:cs typeface="+mn-cs"/>
              </a:rPr>
              <a:t>Modelling Individual Demand </a:t>
            </a:r>
          </a:p>
          <a:p>
            <a:r>
              <a:rPr lang="en-GB" sz="1200" b="0" i="0" kern="1200" dirty="0">
                <a:solidFill>
                  <a:schemeClr val="tx1"/>
                </a:solidFill>
                <a:effectLst/>
                <a:latin typeface="Arial" charset="0"/>
                <a:ea typeface="+mn-ea"/>
                <a:cs typeface="+mn-cs"/>
              </a:rPr>
              <a:t>To illustrate the Law of Demand, Table 2.1 presents hypothetical data for an individual’s demand for one-</a:t>
            </a:r>
            <a:r>
              <a:rPr lang="en-GB" sz="1200" b="0" i="0" kern="1200" dirty="0" err="1">
                <a:solidFill>
                  <a:schemeClr val="tx1"/>
                </a:solidFill>
                <a:effectLst/>
                <a:latin typeface="Arial" charset="0"/>
                <a:ea typeface="+mn-ea"/>
                <a:cs typeface="+mn-cs"/>
              </a:rPr>
              <a:t>liter</a:t>
            </a:r>
            <a:r>
              <a:rPr lang="en-GB" sz="1200" b="0" i="0" kern="1200" dirty="0">
                <a:solidFill>
                  <a:schemeClr val="tx1"/>
                </a:solidFill>
                <a:effectLst/>
                <a:latin typeface="Arial" charset="0"/>
                <a:ea typeface="+mn-ea"/>
                <a:cs typeface="+mn-cs"/>
              </a:rPr>
              <a:t> bottles of water. The values show the utility- maximizing quantity decisions in a one-month period for prices ranging from $0.50 to $11.50 per bottle. Notice how the inverse relationship between quantity demanded and price holds throughout. Although these data give only a sampling of price- quantity pairs, an equation of the same relationship models all possible price- quantity responses for the consumer. In this case, the demand function is the linear relationship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 −2P + 23, where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signifies the quantity demanded of a single individual, and P is the price per one-</a:t>
            </a:r>
            <a:r>
              <a:rPr lang="en-GB" sz="1200" b="0" i="0" kern="1200" dirty="0" err="1">
                <a:solidFill>
                  <a:schemeClr val="tx1"/>
                </a:solidFill>
                <a:effectLst/>
                <a:latin typeface="Arial" charset="0"/>
                <a:ea typeface="+mn-ea"/>
                <a:cs typeface="+mn-cs"/>
              </a:rPr>
              <a:t>liter</a:t>
            </a:r>
            <a:r>
              <a:rPr lang="en-GB" sz="1200" b="0" i="0" kern="1200" dirty="0">
                <a:solidFill>
                  <a:schemeClr val="tx1"/>
                </a:solidFill>
                <a:effectLst/>
                <a:latin typeface="Arial" charset="0"/>
                <a:ea typeface="+mn-ea"/>
                <a:cs typeface="+mn-cs"/>
              </a:rPr>
              <a:t> bottle. Notice that if any of the P values from Table 2.1 are substituted into the right-hand side of the equation, the corresponding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values are obtained. For example, if P = $3.50, then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 −2(3.50) + 23 = 16.</a:t>
            </a:r>
          </a:p>
          <a:p>
            <a:endParaRPr lang="en-GB" sz="1200" b="0" i="0" u="sng"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By convention, the graph of demand uses the inverse form of the function, that is, P = f(</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In this case, solving the demand equation for P in terms of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 gives P = −0.5qd + 11.50. The graph of this single consumer’s demand curve (d) is shown in Figure 2.1.</a:t>
            </a:r>
            <a:endParaRPr lang="en-GB" sz="1400" b="1" i="0" u="sng" kern="1200" dirty="0">
              <a:solidFill>
                <a:schemeClr val="tx1"/>
              </a:solidFill>
              <a:effectLst/>
              <a:latin typeface="Arial" charset="0"/>
              <a:ea typeface="+mn-ea"/>
              <a:cs typeface="+mn-cs"/>
            </a:endParaRPr>
          </a:p>
          <a:p>
            <a:endParaRPr lang="en-GB" sz="1400" b="1" i="0" u="sng" kern="1200" dirty="0">
              <a:solidFill>
                <a:schemeClr val="tx1"/>
              </a:solidFill>
              <a:effectLst/>
              <a:latin typeface="Arial" charset="0"/>
              <a:ea typeface="+mn-ea"/>
              <a:cs typeface="+mn-cs"/>
            </a:endParaRPr>
          </a:p>
          <a:p>
            <a:endParaRPr lang="en-GB" sz="1400" b="1" i="0" u="sng" kern="1200" dirty="0">
              <a:solidFill>
                <a:schemeClr val="tx1"/>
              </a:solidFill>
              <a:effectLst/>
              <a:latin typeface="Arial" charset="0"/>
              <a:ea typeface="+mn-ea"/>
              <a:cs typeface="+mn-cs"/>
            </a:endParaRPr>
          </a:p>
          <a:p>
            <a:endParaRPr lang="en-GB" sz="1400" b="1" i="0" u="sng" kern="1200" dirty="0">
              <a:solidFill>
                <a:schemeClr val="tx1"/>
              </a:solidFill>
              <a:effectLst/>
              <a:latin typeface="Arial" charset="0"/>
              <a:ea typeface="+mn-ea"/>
              <a:cs typeface="+mn-cs"/>
            </a:endParaRPr>
          </a:p>
          <a:p>
            <a:r>
              <a:rPr lang="en-GB" sz="1400" b="1" i="0" u="sng" kern="1200" dirty="0">
                <a:solidFill>
                  <a:schemeClr val="tx1"/>
                </a:solidFill>
                <a:effectLst/>
                <a:latin typeface="Arial" charset="0"/>
                <a:ea typeface="+mn-ea"/>
                <a:cs typeface="+mn-cs"/>
              </a:rPr>
              <a:t>Inverse a function explained</a:t>
            </a:r>
          </a:p>
          <a:p>
            <a:r>
              <a:rPr lang="en-GB" sz="1200" b="0" i="0" kern="1200" dirty="0">
                <a:solidFill>
                  <a:schemeClr val="tx1"/>
                </a:solidFill>
                <a:effectLst/>
                <a:latin typeface="Arial" charset="0"/>
                <a:ea typeface="+mn-ea"/>
                <a:cs typeface="+mn-cs"/>
              </a:rPr>
              <a:t>In mathematics, a function is a process you apply to an independent variable x to get the dependent variable y. If you think of it as “going from” your x to arrive at your y, an inverse function goes the opposite way, from the result back to the original value. In a sense, an inverse function is the opposite of the original, “undoing” the process.</a:t>
            </a:r>
          </a:p>
          <a:p>
            <a:endParaRPr lang="en-GB" sz="1200" b="0" i="0" kern="1200" dirty="0">
              <a:solidFill>
                <a:schemeClr val="tx1"/>
              </a:solidFill>
              <a:effectLst/>
              <a:latin typeface="Arial" charset="0"/>
              <a:ea typeface="+mn-ea"/>
              <a:cs typeface="+mn-cs"/>
            </a:endParaRPr>
          </a:p>
          <a:p>
            <a:r>
              <a:rPr lang="en-GB" dirty="0"/>
              <a:t>What is an Inverse Function? An inverse function is a function that will “undo” anything that the original function does. For example, we all have a way of tying our shoes, and how we tie our shoes could be called a function. So, what would be  the inverse function of tying our shoes? The inverse function would be “untying” our shoes, because  “untying” our shoes will “undo” the original function of tying our shoes. </a:t>
            </a:r>
            <a:endParaRPr lang="en-US" b="1" dirty="0"/>
          </a:p>
          <a:p>
            <a:endParaRPr lang="en-US" b="1" dirty="0"/>
          </a:p>
          <a:p>
            <a:r>
              <a:rPr lang="en-US" b="1" dirty="0"/>
              <a:t>The following</a:t>
            </a:r>
            <a:r>
              <a:rPr lang="en-US" b="1" baseline="0" dirty="0"/>
              <a:t> examples use a algebra approach to inversing a function.</a:t>
            </a:r>
            <a:endParaRPr lang="en-US" b="1" dirty="0"/>
          </a:p>
          <a:p>
            <a:endParaRPr lang="en-US" dirty="0"/>
          </a:p>
          <a:p>
            <a:r>
              <a:rPr lang="en-GB" dirty="0"/>
              <a:t>Example on how to get the inverse function on the slide and steps to do it.</a:t>
            </a:r>
          </a:p>
          <a:p>
            <a:endParaRPr lang="en-GB" dirty="0"/>
          </a:p>
          <a:p>
            <a:r>
              <a:rPr lang="en-US" dirty="0"/>
              <a:t>Original function - </a:t>
            </a:r>
            <a:r>
              <a:rPr lang="en-US" dirty="0" err="1"/>
              <a:t>qd</a:t>
            </a:r>
            <a:r>
              <a:rPr lang="en-US" dirty="0"/>
              <a:t> = -2p</a:t>
            </a:r>
            <a:r>
              <a:rPr lang="en-US" baseline="0" dirty="0"/>
              <a:t> +23</a:t>
            </a:r>
          </a:p>
          <a:p>
            <a:r>
              <a:rPr lang="en-US" baseline="0" dirty="0"/>
              <a:t>Step one ----- 2p = -</a:t>
            </a:r>
            <a:r>
              <a:rPr lang="en-US" baseline="0" dirty="0" err="1"/>
              <a:t>qd</a:t>
            </a:r>
            <a:r>
              <a:rPr lang="en-US" baseline="0" dirty="0"/>
              <a:t> + 23</a:t>
            </a:r>
          </a:p>
          <a:p>
            <a:r>
              <a:rPr lang="en-US" baseline="0" dirty="0"/>
              <a:t>Step 2 ---- P = </a:t>
            </a:r>
            <a:r>
              <a:rPr lang="en-US" u="sng" baseline="0" dirty="0"/>
              <a:t>-</a:t>
            </a:r>
            <a:r>
              <a:rPr lang="en-US" u="sng" baseline="0" dirty="0" err="1"/>
              <a:t>qd</a:t>
            </a:r>
            <a:r>
              <a:rPr lang="en-US" u="sng" baseline="0" dirty="0"/>
              <a:t> +23</a:t>
            </a:r>
          </a:p>
          <a:p>
            <a:r>
              <a:rPr lang="en-US" u="none" baseline="0" dirty="0"/>
              <a:t>                              2</a:t>
            </a:r>
          </a:p>
          <a:p>
            <a:r>
              <a:rPr lang="en-US" u="none" baseline="0" dirty="0"/>
              <a:t>Step 3 -----P = -0.5 </a:t>
            </a:r>
            <a:r>
              <a:rPr lang="en-US" u="none" baseline="0" dirty="0" err="1"/>
              <a:t>qd</a:t>
            </a:r>
            <a:r>
              <a:rPr lang="en-US" u="none" baseline="0" dirty="0"/>
              <a:t> + 11.5</a:t>
            </a:r>
          </a:p>
          <a:p>
            <a:endParaRPr lang="en-GB"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9</a:t>
            </a:fld>
            <a:endParaRPr lang="en-US" dirty="0"/>
          </a:p>
        </p:txBody>
      </p:sp>
    </p:spTree>
    <p:extLst>
      <p:ext uri="{BB962C8B-B14F-4D97-AF65-F5344CB8AC3E}">
        <p14:creationId xmlns:p14="http://schemas.microsoft.com/office/powerpoint/2010/main" val="2939194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Deriving Market Demand From Individual Demand Data For most applications in economics, the collective decision making of all consumers in a market is more relevant than that of a single consumer. Thus, the more appropriate concept is market demand, representing all consumers who are willing and able to purchase the commodity. Market demand is found by summing over the individual demand values. For private goods, we sum the quantities at each demand price, a procedure called “horizontal summing,” because quantity is conventionally plotted on the horizontal axis.2 Even though price is the same for all consumers, quantity decisions vary because of differences in other factors such as income, wealth, tastes, and expectations. For simplicity, we first illustrate this summing procedure by adding the demand of only one other consumer to the model specified previously. Individual demand data for two hypothetical consumers, Consumer 1 and Consumer 2, are given in Table 2.2 which is not included on the slide as the two functions of the individuals have been combined as have the equations that represent them, so this represents both combined. Notice that each consumer makes unique decisions about quantity because each has unique preferences, income, wealth, and so forth. The aggregate demand for these two individuals is found by summing the two quantity columns at each price levels.</a:t>
            </a:r>
          </a:p>
          <a:p>
            <a:endParaRPr lang="en-GB" dirty="0"/>
          </a:p>
          <a:p>
            <a:r>
              <a:rPr lang="en-GB" sz="1200" b="0" i="0" kern="1200" dirty="0">
                <a:solidFill>
                  <a:schemeClr val="tx1"/>
                </a:solidFill>
                <a:effectLst/>
                <a:latin typeface="Arial" charset="0"/>
                <a:ea typeface="+mn-ea"/>
                <a:cs typeface="+mn-cs"/>
              </a:rPr>
              <a:t>The result is shown in the far right-hand column of the table. The same method can be applied to an algebraic model by adding each pair of corresponding terms in the two demand equations, as shown below.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Demand for Consumer 1: qd1 = −2P + 23 </a:t>
            </a:r>
          </a:p>
          <a:p>
            <a:r>
              <a:rPr lang="en-GB" sz="1200" b="0" i="0" kern="1200" dirty="0">
                <a:solidFill>
                  <a:schemeClr val="tx1"/>
                </a:solidFill>
                <a:effectLst/>
                <a:latin typeface="Arial" charset="0"/>
                <a:ea typeface="+mn-ea"/>
                <a:cs typeface="+mn-cs"/>
              </a:rPr>
              <a:t>Demand for Consumer 2: qd2 = −4P + 46 </a:t>
            </a:r>
          </a:p>
          <a:p>
            <a:r>
              <a:rPr lang="en-GB" sz="1200" b="0" i="0" kern="1200" dirty="0">
                <a:solidFill>
                  <a:schemeClr val="tx1"/>
                </a:solidFill>
                <a:effectLst/>
                <a:latin typeface="Arial" charset="0"/>
                <a:ea typeface="+mn-ea"/>
                <a:cs typeface="+mn-cs"/>
              </a:rPr>
              <a:t>Demand for Consumers 1 and 2: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(1+2) = (qd1 + qd2) = −6P + 69</a:t>
            </a:r>
          </a:p>
          <a:p>
            <a:endParaRPr lang="en-GB"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10</a:t>
            </a:fld>
            <a:endParaRPr lang="en-US" dirty="0"/>
          </a:p>
        </p:txBody>
      </p:sp>
    </p:spTree>
    <p:extLst>
      <p:ext uri="{BB962C8B-B14F-4D97-AF65-F5344CB8AC3E}">
        <p14:creationId xmlns:p14="http://schemas.microsoft.com/office/powerpoint/2010/main" val="2492017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Arial" charset="0"/>
                <a:ea typeface="+mn-ea"/>
                <a:cs typeface="+mn-cs"/>
              </a:rPr>
              <a:t>Demand for Consumers 1 and 2: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(1+2) = −6P + 69</a:t>
            </a:r>
          </a:p>
          <a:p>
            <a:r>
              <a:rPr lang="en-GB" sz="1200" b="0" i="0" kern="1200" dirty="0">
                <a:solidFill>
                  <a:schemeClr val="tx1"/>
                </a:solidFill>
                <a:effectLst/>
                <a:latin typeface="Arial" charset="0"/>
                <a:ea typeface="+mn-ea"/>
                <a:cs typeface="+mn-cs"/>
              </a:rPr>
              <a:t>Demand for Consumers 3 through 100:  </a:t>
            </a:r>
            <a:r>
              <a:rPr lang="en-GB" sz="1200" b="0" i="0" kern="1200" dirty="0" err="1">
                <a:solidFill>
                  <a:schemeClr val="tx1"/>
                </a:solidFill>
                <a:effectLst/>
                <a:latin typeface="Arial" charset="0"/>
                <a:ea typeface="+mn-ea"/>
                <a:cs typeface="+mn-cs"/>
              </a:rPr>
              <a:t>qd</a:t>
            </a:r>
            <a:r>
              <a:rPr lang="en-GB" sz="1200" b="0" i="0" kern="1200" dirty="0">
                <a:solidFill>
                  <a:schemeClr val="tx1"/>
                </a:solidFill>
                <a:effectLst/>
                <a:latin typeface="Arial" charset="0"/>
                <a:ea typeface="+mn-ea"/>
                <a:cs typeface="+mn-cs"/>
              </a:rPr>
              <a:t>(3, ... ,100) = −94P + 1,081</a:t>
            </a:r>
          </a:p>
          <a:p>
            <a:r>
              <a:rPr lang="en-GB" sz="1200" b="0" i="0" kern="1200" dirty="0">
                <a:solidFill>
                  <a:schemeClr val="tx1"/>
                </a:solidFill>
                <a:effectLst/>
                <a:latin typeface="Arial" charset="0"/>
                <a:ea typeface="+mn-ea"/>
                <a:cs typeface="+mn-cs"/>
              </a:rPr>
              <a:t>Market Demand: </a:t>
            </a:r>
            <a:r>
              <a:rPr lang="en-GB" sz="1200" b="0" i="0" kern="1200" baseline="0" dirty="0">
                <a:solidFill>
                  <a:schemeClr val="tx1"/>
                </a:solidFill>
                <a:effectLst/>
                <a:latin typeface="Arial" charset="0"/>
                <a:ea typeface="+mn-ea"/>
                <a:cs typeface="+mn-cs"/>
              </a:rPr>
              <a:t>  </a:t>
            </a:r>
            <a:r>
              <a:rPr lang="en-GB" sz="1200" b="0" i="0" kern="1200" baseline="0" dirty="0" err="1">
                <a:solidFill>
                  <a:schemeClr val="tx1"/>
                </a:solidFill>
                <a:effectLst/>
                <a:latin typeface="Arial" charset="0"/>
                <a:ea typeface="+mn-ea"/>
                <a:cs typeface="+mn-cs"/>
              </a:rPr>
              <a:t>qd</a:t>
            </a:r>
            <a:r>
              <a:rPr lang="en-GB" sz="1200" b="0" i="0" kern="1200" baseline="0" dirty="0">
                <a:solidFill>
                  <a:schemeClr val="tx1"/>
                </a:solidFill>
                <a:effectLst/>
                <a:latin typeface="Arial" charset="0"/>
                <a:ea typeface="+mn-ea"/>
                <a:cs typeface="+mn-cs"/>
              </a:rPr>
              <a:t>(3, ... ,100) = −94P + 1,081 QD = −100P + 1,150 </a:t>
            </a:r>
          </a:p>
          <a:p>
            <a:endParaRPr lang="en-GB"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11</a:t>
            </a:fld>
            <a:endParaRPr lang="en-US" dirty="0"/>
          </a:p>
        </p:txBody>
      </p:sp>
    </p:spTree>
    <p:extLst>
      <p:ext uri="{BB962C8B-B14F-4D97-AF65-F5344CB8AC3E}">
        <p14:creationId xmlns:p14="http://schemas.microsoft.com/office/powerpoint/2010/main" val="22251251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u="none" baseline="0" dirty="0"/>
              <a:t>Example on how to get the inverse function on the slide</a:t>
            </a:r>
          </a:p>
          <a:p>
            <a:r>
              <a:rPr lang="en-GB" u="none" baseline="0" dirty="0" err="1"/>
              <a:t>qd</a:t>
            </a:r>
            <a:r>
              <a:rPr lang="en-GB" u="none" baseline="0" dirty="0"/>
              <a:t> = -100p + 1,150</a:t>
            </a:r>
          </a:p>
          <a:p>
            <a:r>
              <a:rPr lang="en-GB" u="none" baseline="0" dirty="0"/>
              <a:t>Step 1 -----  100p = -</a:t>
            </a:r>
            <a:r>
              <a:rPr lang="en-GB" u="none" baseline="0" dirty="0" err="1"/>
              <a:t>qd</a:t>
            </a:r>
            <a:r>
              <a:rPr lang="en-GB" u="none" baseline="0" dirty="0"/>
              <a:t> +1,150</a:t>
            </a:r>
          </a:p>
          <a:p>
            <a:r>
              <a:rPr lang="en-GB" u="none" baseline="0" dirty="0"/>
              <a:t>Step 2 ------- P = -</a:t>
            </a:r>
            <a:r>
              <a:rPr lang="en-GB" u="none" baseline="0" dirty="0" err="1"/>
              <a:t>qd</a:t>
            </a:r>
            <a:r>
              <a:rPr lang="en-GB" u="none" baseline="0" dirty="0"/>
              <a:t> +1,150</a:t>
            </a:r>
          </a:p>
          <a:p>
            <a:r>
              <a:rPr lang="en-GB" u="none" baseline="0" dirty="0"/>
              <a:t>                               100</a:t>
            </a:r>
          </a:p>
          <a:p>
            <a:r>
              <a:rPr lang="en-GB" u="none" baseline="0" dirty="0"/>
              <a:t>Step 3 ------- P = -0.01qd + 11.5</a:t>
            </a:r>
          </a:p>
          <a:p>
            <a:endParaRPr lang="en-US" u="none" baseline="0"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12</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13</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To bring the supply relationship up to the market level, we sum output levels over all firms in the industry, assumed to total 25. The hypothetical market supply data are shown in Table 2.6. For each price, the combined supply decisions for Producers 1 and 2 are shown in the second column, the aggregated data for the remaining 23 producers are given in the third column, and the market quantity supplied (QS = </a:t>
            </a:r>
            <a:r>
              <a:rPr lang="en-GB" dirty="0" err="1"/>
              <a:t>Σqs</a:t>
            </a:r>
            <a:r>
              <a:rPr lang="en-GB" dirty="0"/>
              <a:t>) is given in the last. The corresponding supply equations are given below. </a:t>
            </a:r>
          </a:p>
          <a:p>
            <a:endParaRPr lang="en-GB" dirty="0"/>
          </a:p>
          <a:p>
            <a:r>
              <a:rPr lang="en-GB" dirty="0"/>
              <a:t>Supply by Producers 1 and 2: </a:t>
            </a:r>
            <a:r>
              <a:rPr lang="en-GB" dirty="0" err="1"/>
              <a:t>gs</a:t>
            </a:r>
            <a:r>
              <a:rPr lang="en-GB" dirty="0"/>
              <a:t>(1+2) = +32P - 8</a:t>
            </a:r>
          </a:p>
          <a:p>
            <a:r>
              <a:rPr lang="en-GB" dirty="0"/>
              <a:t>+ Supply by Producers 3 through 25: </a:t>
            </a:r>
            <a:r>
              <a:rPr lang="en-GB" dirty="0" err="1"/>
              <a:t>gs</a:t>
            </a:r>
            <a:r>
              <a:rPr lang="en-GB" dirty="0"/>
              <a:t>(3, … ,25) = +368P - 92</a:t>
            </a:r>
          </a:p>
          <a:p>
            <a:r>
              <a:rPr lang="en-GB" dirty="0"/>
              <a:t>= Market Supply: QS = +400P − 100 </a:t>
            </a:r>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14</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Figure 2.4 on slide shows the graph of the market supply curve (S) in inverse form, which is P = +0.0025QS + 0.25. At each price, the horizontal distance between the vertical axis and S is exactly equal to the sum of the analogous horizontal intervals for each of the 25 individual supply (s) curves. Furthermore, because the competitive firm’s supply (s) is its MC curve, the market supply (S) curve is in turn the horizontal sum of the individual firms’ MC curves.</a:t>
            </a:r>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15</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b="0" i="0" kern="1200" dirty="0">
                <a:solidFill>
                  <a:schemeClr val="tx1"/>
                </a:solidFill>
                <a:effectLst/>
                <a:latin typeface="Arial" charset="0"/>
                <a:ea typeface="+mn-ea"/>
                <a:cs typeface="+mn-cs"/>
              </a:rPr>
              <a:t>Thus far, we have considered each side of the market separately to develop distinct models of economic decision making. To develop a model of price determination, we must con- sider supply and demand simultaneously to allow for the interaction of consumers and producers in the marketplace. The formal theory that price is simultaneously determined by supply and demand is one of the most significant in all of economic analysis.</a:t>
            </a:r>
          </a:p>
          <a:p>
            <a:endParaRPr lang="en-GB" sz="1200" b="0" i="0" kern="1200" dirty="0">
              <a:solidFill>
                <a:schemeClr val="tx1"/>
              </a:solidFill>
              <a:effectLst/>
              <a:latin typeface="Arial" charset="0"/>
              <a:ea typeface="+mn-ea"/>
              <a:cs typeface="+mn-cs"/>
            </a:endParaRPr>
          </a:p>
          <a:p>
            <a:r>
              <a:rPr lang="en-GB" sz="1200" b="1" i="0" kern="1200" dirty="0">
                <a:solidFill>
                  <a:schemeClr val="tx1"/>
                </a:solidFill>
                <a:effectLst/>
                <a:latin typeface="Arial" charset="0"/>
                <a:ea typeface="+mn-ea"/>
                <a:cs typeface="+mn-cs"/>
              </a:rPr>
              <a:t>Equilibrium Price and Quantity</a:t>
            </a:r>
          </a:p>
          <a:p>
            <a:r>
              <a:rPr lang="en-GB" sz="1200" b="0" i="0" kern="1200" dirty="0">
                <a:solidFill>
                  <a:schemeClr val="tx1"/>
                </a:solidFill>
                <a:effectLst/>
                <a:latin typeface="Arial" charset="0"/>
                <a:ea typeface="+mn-ea"/>
                <a:cs typeface="+mn-cs"/>
              </a:rPr>
              <a:t>Together, the forces of supply and demand determine a unique equilibrium price (PE ) at which point the market system has no tendency for change. Equilibrium, or market- clearing, price (PE) is the price at which quantity demanded by consumers, QD, is exactly equal to the quantity supplied by producers, QS (i.e., where QD = QS). Only at PE will the associated equilibrium quantity (QE ) be both the profit-maximizing production level for firms and the utility-maximizing consumption level for consumers.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Market equilibrium for our hypothetical bottled water market is shown on</a:t>
            </a:r>
            <a:r>
              <a:rPr lang="en-GB" sz="1200" b="0" i="0" kern="1200" baseline="0" dirty="0">
                <a:solidFill>
                  <a:schemeClr val="tx1"/>
                </a:solidFill>
                <a:effectLst/>
                <a:latin typeface="Arial" charset="0"/>
                <a:ea typeface="+mn-ea"/>
                <a:cs typeface="+mn-cs"/>
              </a:rPr>
              <a:t> slide 16</a:t>
            </a:r>
            <a:r>
              <a:rPr lang="en-GB" sz="1200" b="0" i="0" kern="1200" dirty="0">
                <a:solidFill>
                  <a:schemeClr val="tx1"/>
                </a:solidFill>
                <a:effectLst/>
                <a:latin typeface="Arial" charset="0"/>
                <a:ea typeface="+mn-ea"/>
                <a:cs typeface="+mn-cs"/>
              </a:rPr>
              <a:t>, where market supply and demand data are presented together. Notice that equilibrium price is $2.50, the only price at which QS equals QD of 900 units. This result also can be determined algebraically by solving the market demand and market supply equations simultaneously, as follows:</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At equilibrium:  		QS = QD</a:t>
            </a:r>
          </a:p>
          <a:p>
            <a:r>
              <a:rPr lang="en-GB" sz="1200" b="0" i="0" kern="1200" dirty="0">
                <a:solidFill>
                  <a:schemeClr val="tx1"/>
                </a:solidFill>
                <a:effectLst/>
                <a:latin typeface="Arial" charset="0"/>
                <a:ea typeface="+mn-ea"/>
                <a:cs typeface="+mn-cs"/>
              </a:rPr>
              <a:t>Substituting:  			+400P − 100 = −100P + 1,150 </a:t>
            </a:r>
          </a:p>
          <a:p>
            <a:r>
              <a:rPr lang="en-GB" sz="1200" b="0" i="0" kern="1200" dirty="0">
                <a:solidFill>
                  <a:schemeClr val="tx1"/>
                </a:solidFill>
                <a:effectLst/>
                <a:latin typeface="Arial" charset="0"/>
                <a:ea typeface="+mn-ea"/>
                <a:cs typeface="+mn-cs"/>
              </a:rPr>
              <a:t>Solving:  			500P = 1,250</a:t>
            </a:r>
            <a:r>
              <a:rPr lang="en-GB" sz="1200" b="0" i="0" kern="1200" baseline="0" dirty="0">
                <a:solidFill>
                  <a:schemeClr val="tx1"/>
                </a:solidFill>
                <a:effectLst/>
                <a:latin typeface="Arial" charset="0"/>
                <a:ea typeface="+mn-ea"/>
                <a:cs typeface="+mn-cs"/>
              </a:rPr>
              <a:t> or PE = $2.50</a:t>
            </a:r>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Substituting into either equation: 	QE = 400(2.50) − 100, or −100(2.50) + 1,150 = 900</a:t>
            </a:r>
            <a:endParaRPr lang="en-US" dirty="0"/>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16</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Arial" charset="0"/>
                <a:ea typeface="+mn-ea"/>
                <a:cs typeface="+mn-cs"/>
              </a:rPr>
              <a:t>Graphically, we model market equilibrium by diagramming the market demand (D) and market supply (S) curves together. This is shown in Figure 2.5. Notice that equilibrium is shown as the point where D and S intersect, or where QD = QS.</a:t>
            </a:r>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18</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19</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Arial" charset="0"/>
                <a:ea typeface="+mn-ea"/>
                <a:cs typeface="+mn-cs"/>
              </a:rPr>
              <a:t>Economic analysis is guided by specific criteria. One criterion deals with the proper allocation of resources among alternative uses, referred to as allocative efficiency. Another is concerned with economizing on resources used in production, called technical efficiency. Each of these criteria is relevant to all applied economic disciplines, including environmental economics. We begin with a discussion of allocative efficiency.</a:t>
            </a:r>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20</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Find a video to include here to explain what Marginal </a:t>
            </a:r>
            <a:r>
              <a:rPr lang="en-US" dirty="0" err="1"/>
              <a:t>Beenfits</a:t>
            </a:r>
            <a:r>
              <a:rPr lang="en-US" dirty="0"/>
              <a:t> and Marginal cost are and that MB is actually MR really.</a:t>
            </a:r>
          </a:p>
        </p:txBody>
      </p:sp>
      <p:sp>
        <p:nvSpPr>
          <p:cNvPr id="4" name="Slide Number Placeholder 3"/>
          <p:cNvSpPr>
            <a:spLocks noGrp="1"/>
          </p:cNvSpPr>
          <p:nvPr>
            <p:ph type="sldNum" sz="quarter" idx="10"/>
          </p:nvPr>
        </p:nvSpPr>
        <p:spPr/>
        <p:txBody>
          <a:bodyPr/>
          <a:lstStyle/>
          <a:p>
            <a:fld id="{726B1AFB-DE2A-42BA-B5D0-5A908597A7DD}" type="slidenum">
              <a:rPr lang="en-US" smtClean="0"/>
              <a:pPr/>
              <a:t>21</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22</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23</a:t>
            </a:fld>
            <a:endParaRPr lang="en-US" dirty="0"/>
          </a:p>
        </p:txBody>
      </p:sp>
    </p:spTree>
    <p:extLst>
      <p:ext uri="{BB962C8B-B14F-4D97-AF65-F5344CB8AC3E}">
        <p14:creationId xmlns:p14="http://schemas.microsoft.com/office/powerpoint/2010/main" val="19503117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24</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26B1AFB-DE2A-42BA-B5D0-5A908597A7DD}" type="slidenum">
              <a:rPr lang="en-US" smtClean="0"/>
              <a:pPr/>
              <a:t>25</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26</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27</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sz="1200" b="0" i="0" kern="1200" dirty="0">
                <a:solidFill>
                  <a:schemeClr val="tx1"/>
                </a:solidFill>
                <a:effectLst/>
                <a:latin typeface="Arial" charset="0"/>
                <a:ea typeface="+mn-ea"/>
                <a:cs typeface="+mn-cs"/>
              </a:rPr>
              <a:t>To graphically illustrate consumer surplus, we reproduce in Figure 2.7 (on slide) the market demand for bottled water derived previously. Added to the diagram is a reference price line drawn horizontally at the equilibrium price level of $2.50. Notice that for every output level up to the equilibrium quantity of 900, the demand price is higher than the market price. So each unit purchased gives consumers a surplus benefit over and above what they had to pay for it. For example, for the first bottle of water, consumers are willing to pay $11.49 based on the market inverse demand function,5 but they actually have to pay only $2.50. That means they receive a net benefit from consuming this first unit of water equal to the excess of $11.49 over $2.50, or $8.99. Geometrically, this is measured as the vertical distance from the demand curve to the price line at Q = 1, shown in Figure 2.7 (on slide) as distance ab.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Since consumers receive a net benefit for every unit purchased up to the equilibrium point, this value must be aggregated over all units consumed to derive the measure of consumer surplus. Graphically, this is the triangular area above the price line and below the demand curve. In Figure 2.7, the consumer surplus for bottled water is the area of the triangle WXY. This makes sense because the entire area under the demand curve is a measure of total benefit from consumption (i.e., the aggregation of the marginal benefit from each unit of the good), and the rectangular area under the price line is the total expenditure on the good. Thus, the difference between the two is the net benefit to the consume.</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The dollar value of consumer surplus can be found by calculating the area of the tri- angle that represents it in the graphical model. In Figure 2.7, the base of the triangle WXY is the horizontal distance from the vertical axis to the equilibrium quantity, or 900. The height is $9.00, which is the difference between the vertical intercept of the demand curve ($11.50) and the price line ($2.50). Thus, the dollar value of consumer surplus in this market is 1⁄2(900)($9.00) = $4,050.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The applicability of consumer surplus stems from the fact that its magnitude is related to equilibrium price and quantity. Any disturbance to market equilibrium will change the size of consumer surplus. And because this surplus measures consumer benefit, any change in its value can be used to assess the associated gain or loss to consumer welfare.</a:t>
            </a:r>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28</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29</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Arial" charset="0"/>
                <a:ea typeface="+mn-ea"/>
                <a:cs typeface="+mn-cs"/>
              </a:rPr>
              <a:t>The diagram shows the competitive market supply for bottled water, which is also the MC curve, and a reference line drawn horizontally at the equilibrium price of $2.50. For every unit of output supplied up to the equilibrium point at 900 units, producers enjoy a surplus equal to the excess of P over MC. For example, for the first unit of bottled water produced, the MC is $0.2525 based on the market supply function.</a:t>
            </a:r>
            <a:r>
              <a:rPr lang="en-GB" sz="1200" b="1" i="0" u="sng" kern="1200" dirty="0">
                <a:solidFill>
                  <a:schemeClr val="tx1"/>
                </a:solidFill>
                <a:effectLst/>
                <a:latin typeface="Arial" charset="0"/>
                <a:ea typeface="+mn-ea"/>
                <a:cs typeface="+mn-cs"/>
              </a:rPr>
              <a:t>7</a:t>
            </a:r>
            <a:r>
              <a:rPr lang="en-GB" sz="1200" b="0" i="0" kern="1200" dirty="0">
                <a:solidFill>
                  <a:schemeClr val="tx1"/>
                </a:solidFill>
                <a:effectLst/>
                <a:latin typeface="Arial" charset="0"/>
                <a:ea typeface="+mn-ea"/>
                <a:cs typeface="+mn-cs"/>
              </a:rPr>
              <a:t> However, firms can sell this first bottle for $2.50. Thus, the net gain associated with this unit of output is the excess of $2.50 over $0.2525, or $2.2475. Geometrically, this gain is the vertical distance from the supply curve to the price line at Q = 1, </a:t>
            </a:r>
            <a:r>
              <a:rPr lang="en-GB" sz="1200" b="0" i="0" kern="1200" dirty="0" err="1">
                <a:solidFill>
                  <a:schemeClr val="tx1"/>
                </a:solidFill>
                <a:effectLst/>
                <a:latin typeface="Arial" charset="0"/>
                <a:ea typeface="+mn-ea"/>
                <a:cs typeface="+mn-cs"/>
              </a:rPr>
              <a:t>labeled</a:t>
            </a:r>
            <a:r>
              <a:rPr lang="en-GB" sz="1200" b="0" i="0" kern="1200" dirty="0">
                <a:solidFill>
                  <a:schemeClr val="tx1"/>
                </a:solidFill>
                <a:effectLst/>
                <a:latin typeface="Arial" charset="0"/>
                <a:ea typeface="+mn-ea"/>
                <a:cs typeface="+mn-cs"/>
              </a:rPr>
              <a:t> as distance cd in Figure 2.8.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Just as on the demand side, this net gain must be aggregated over all units sold up to the equilibrium quantity to find producer surplus. Graphically, this is the sum of all the vertical distances between the MC curve and the price line, or the triangular area bounded by the MC curve and the price line up to the equilibrium point. In Figure 2.8, this is the area of the triangle XYZ.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By using the same method as described for consumer surplus, we can quantify producer surplus by calculating its representative triangular area depicted in the graph. In Figure 2.8, the base of the triangle XYZ is 900, and its height is $2.25, found as the difference between the $2.50 price line and the vertical intercept of the supply curve, $0.25. Thus, producer surplus at equilibrium in the bottled water market is 1⁄2(900)($2.25) = $1,012.50. Notice that the magnitude of producer surplus, just like consumer surplus, is based on equilibrium price and quantity. Hence, any market disturbance will change its value and thus provide a way to assess any associated welfare gain or loss to firms.</a:t>
            </a:r>
            <a:endParaRPr lang="en-US" dirty="0"/>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30</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31</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GB" sz="1200" b="0" i="0" kern="1200" dirty="0">
                <a:solidFill>
                  <a:schemeClr val="tx1"/>
                </a:solidFill>
                <a:effectLst/>
                <a:latin typeface="Arial" charset="0"/>
                <a:ea typeface="+mn-ea"/>
                <a:cs typeface="+mn-cs"/>
              </a:rPr>
              <a:t>Now, we determine the comparable surplus values under the policy-determined price and quantity. At the $6.50 price, consumer surplus is reduced to triangular area A, valued at $1,250. This new value is $2,800 lower than it was before the policy, so we know that the policy generates a net loss to consumers. The producer surplus at the $6.50 price is area (B + D + F) valued at $2,812.50, found by summing the area of the rectangle (B + D) and the area of the triangle (F). Because this magnitude is $1,800 higher than the original surplus, we know that producers enjoy a net gain as a result of the policy.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Finally, consider the overall effect. The total surplus under the new policy is $1,250 + $2,812.50, or $4,062.50, which is $1,000 less than the original value. Although producers enjoy a net gain of $1,800, this gain is outweighed by the loss to consumers of $2,800. So the new pricing policy causes a decline in society’s welfare of $1,000. This change can be confirmed geometrically by looking at the areas representing surplus before and after the policy: </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Change in consumer surplus: </a:t>
            </a:r>
            <a:r>
              <a:rPr lang="pt-BR" sz="1200" b="0" i="0" kern="1200" dirty="0">
                <a:solidFill>
                  <a:schemeClr val="tx1"/>
                </a:solidFill>
                <a:effectLst/>
                <a:latin typeface="Arial" charset="0"/>
                <a:ea typeface="+mn-ea"/>
                <a:cs typeface="+mn-cs"/>
              </a:rPr>
              <a:t>(A) − (A + B + C) = −(B + C) </a:t>
            </a:r>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 Change in producer surplus: (B + D + F) − (D + E + F) = +(B − E) </a:t>
            </a:r>
          </a:p>
          <a:p>
            <a:r>
              <a:rPr lang="en-GB" sz="1200" b="0" i="0" kern="1200" dirty="0">
                <a:solidFill>
                  <a:schemeClr val="tx1"/>
                </a:solidFill>
                <a:effectLst/>
                <a:latin typeface="Arial" charset="0"/>
                <a:ea typeface="+mn-ea"/>
                <a:cs typeface="+mn-cs"/>
              </a:rPr>
              <a:t>Net loss to society: = −(C + E)</a:t>
            </a:r>
          </a:p>
          <a:p>
            <a:endParaRPr lang="en-GB" sz="1200" b="0" i="0" kern="1200" dirty="0">
              <a:solidFill>
                <a:schemeClr val="tx1"/>
              </a:solidFill>
              <a:effectLst/>
              <a:latin typeface="Arial" charset="0"/>
              <a:ea typeface="+mn-ea"/>
              <a:cs typeface="+mn-cs"/>
            </a:endParaRPr>
          </a:p>
          <a:p>
            <a:r>
              <a:rPr lang="en-GB" sz="1200" b="0" i="0" kern="1200" dirty="0">
                <a:solidFill>
                  <a:schemeClr val="tx1"/>
                </a:solidFill>
                <a:effectLst/>
                <a:latin typeface="Arial" charset="0"/>
                <a:ea typeface="+mn-ea"/>
                <a:cs typeface="+mn-cs"/>
              </a:rPr>
              <a:t>Area (C + E), valued at $1,000, is called the deadweight loss to society. Why? Because it was once a part of the surplus accruing to producers and consumers under </a:t>
            </a:r>
            <a:r>
              <a:rPr lang="en-GB" sz="1200" b="0" i="0" kern="1200" dirty="0" err="1">
                <a:solidFill>
                  <a:schemeClr val="tx1"/>
                </a:solidFill>
                <a:effectLst/>
                <a:latin typeface="Arial" charset="0"/>
                <a:ea typeface="+mn-ea"/>
                <a:cs typeface="+mn-cs"/>
              </a:rPr>
              <a:t>allocatively</a:t>
            </a:r>
            <a:r>
              <a:rPr lang="en-GB" sz="1200" b="0" i="0" kern="1200" dirty="0">
                <a:solidFill>
                  <a:schemeClr val="tx1"/>
                </a:solidFill>
                <a:effectLst/>
                <a:latin typeface="Arial" charset="0"/>
                <a:ea typeface="+mn-ea"/>
                <a:cs typeface="+mn-cs"/>
              </a:rPr>
              <a:t> efficient conditions, but as a result of the policy, it has been lost or unaccounted for. Notice that area B, although a loss to consumers, is a gain to firms. Thus, the value is redistributed from one market sector to another. Some may view this outcome as unfair, but the relevant point is that such transfers are not inefficient, because the amount is captured some- where within the market system. What is problematic is that the policy generates a loss to society as a whole because it forces P above MC, violating the allocative efficiency criterion.</a:t>
            </a:r>
          </a:p>
          <a:p>
            <a:endParaRPr lang="en-GB" sz="1200" b="0" i="0" kern="1200" dirty="0">
              <a:solidFill>
                <a:schemeClr val="tx1"/>
              </a:solidFill>
              <a:effectLst/>
              <a:latin typeface="Arial" charset="0"/>
              <a:ea typeface="+mn-ea"/>
              <a:cs typeface="+mn-cs"/>
            </a:endParaRPr>
          </a:p>
          <a:p>
            <a:endParaRPr lang="en-GB" sz="1200" b="1" i="0" kern="1200" dirty="0">
              <a:solidFill>
                <a:schemeClr val="tx1"/>
              </a:solidFill>
              <a:effectLst/>
              <a:latin typeface="Arial" charset="0"/>
              <a:ea typeface="+mn-ea"/>
              <a:cs typeface="+mn-cs"/>
            </a:endParaRPr>
          </a:p>
          <a:p>
            <a:r>
              <a:rPr lang="en-GB" sz="1200" b="1" i="0" kern="1200" dirty="0">
                <a:solidFill>
                  <a:schemeClr val="tx1"/>
                </a:solidFill>
                <a:effectLst/>
                <a:latin typeface="Arial" charset="0"/>
                <a:ea typeface="+mn-ea"/>
                <a:cs typeface="+mn-cs"/>
              </a:rPr>
              <a:t>Workings for how you</a:t>
            </a:r>
            <a:r>
              <a:rPr lang="en-GB" sz="1200" b="1" i="0" kern="1200" baseline="0" dirty="0">
                <a:solidFill>
                  <a:schemeClr val="tx1"/>
                </a:solidFill>
                <a:effectLst/>
                <a:latin typeface="Arial" charset="0"/>
                <a:ea typeface="+mn-ea"/>
                <a:cs typeface="+mn-cs"/>
              </a:rPr>
              <a:t> get the DWL if you do it the long winded way without just working out the triangle area of C + E like we do on the slide</a:t>
            </a:r>
          </a:p>
          <a:p>
            <a:endParaRPr lang="en-GB" sz="1200" b="0" i="0" kern="1200" baseline="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Triangle formula half base times height</a:t>
            </a:r>
          </a:p>
          <a:p>
            <a:r>
              <a:rPr lang="en-GB" sz="1200" b="1" kern="1200" dirty="0">
                <a:solidFill>
                  <a:schemeClr val="tx1"/>
                </a:solidFill>
                <a:effectLst/>
                <a:latin typeface="Arial" charset="0"/>
                <a:ea typeface="+mn-ea"/>
                <a:cs typeface="+mn-cs"/>
              </a:rPr>
              <a:t>Original Consumer surplus ($2.50)</a:t>
            </a:r>
            <a:br>
              <a:rPr lang="en-GB" sz="1200" b="1" kern="1200" dirty="0">
                <a:solidFill>
                  <a:schemeClr val="tx1"/>
                </a:solidFill>
                <a:effectLst/>
                <a:latin typeface="Arial" charset="0"/>
                <a:ea typeface="+mn-ea"/>
                <a:cs typeface="+mn-cs"/>
              </a:rPr>
            </a:br>
            <a:r>
              <a:rPr lang="en-GB" sz="1200" kern="1200" dirty="0">
                <a:solidFill>
                  <a:schemeClr val="tx1"/>
                </a:solidFill>
                <a:effectLst/>
                <a:latin typeface="Arial" charset="0"/>
                <a:ea typeface="+mn-ea"/>
                <a:cs typeface="+mn-cs"/>
              </a:rPr>
              <a:t>1⁄2(900)*($9.00) = $4,050. (A+B+C)</a:t>
            </a:r>
          </a:p>
          <a:p>
            <a:pPr fontAlgn="base"/>
            <a:r>
              <a:rPr lang="en-GB" sz="1200" b="1" kern="1200" dirty="0">
                <a:solidFill>
                  <a:schemeClr val="tx1"/>
                </a:solidFill>
                <a:effectLst/>
                <a:latin typeface="Arial" charset="0"/>
                <a:ea typeface="+mn-ea"/>
                <a:cs typeface="+mn-cs"/>
              </a:rPr>
              <a:t>New consumer surplus ($6.50)</a:t>
            </a:r>
            <a:br>
              <a:rPr lang="en-GB" sz="1200" b="1" kern="1200" dirty="0">
                <a:solidFill>
                  <a:schemeClr val="tx1"/>
                </a:solidFill>
                <a:effectLst/>
                <a:latin typeface="Arial" charset="0"/>
                <a:ea typeface="+mn-ea"/>
                <a:cs typeface="+mn-cs"/>
              </a:rPr>
            </a:br>
            <a:r>
              <a:rPr lang="en-GB" sz="1200" kern="1200" dirty="0">
                <a:solidFill>
                  <a:schemeClr val="tx1"/>
                </a:solidFill>
                <a:effectLst/>
                <a:latin typeface="Arial" charset="0"/>
                <a:ea typeface="+mn-ea"/>
                <a:cs typeface="+mn-cs"/>
              </a:rPr>
              <a:t>½(500) * ($5.00) = $1,250 (A) You have lost (B&amp;C) from the original surplus</a:t>
            </a:r>
          </a:p>
          <a:p>
            <a:pPr fontAlgn="base"/>
            <a:r>
              <a:rPr lang="en-GB" sz="1200" kern="1200" dirty="0">
                <a:solidFill>
                  <a:schemeClr val="tx1"/>
                </a:solidFill>
                <a:effectLst/>
                <a:latin typeface="Arial" charset="0"/>
                <a:ea typeface="+mn-ea"/>
                <a:cs typeface="+mn-cs"/>
              </a:rPr>
              <a:t>Loss of consumer surplus $4,050 – 1,250 = $2,800</a:t>
            </a:r>
          </a:p>
          <a:p>
            <a:pPr fontAlgn="base"/>
            <a:r>
              <a:rPr lang="en-GB" sz="1200" kern="1200" dirty="0">
                <a:solidFill>
                  <a:schemeClr val="tx1"/>
                </a:solidFill>
                <a:effectLst/>
                <a:latin typeface="Arial" charset="0"/>
                <a:ea typeface="+mn-ea"/>
                <a:cs typeface="+mn-cs"/>
              </a:rPr>
              <a:t>Consumer surplus $1,250 (Area A)</a:t>
            </a:r>
          </a:p>
          <a:p>
            <a:pPr fontAlgn="base"/>
            <a:r>
              <a:rPr lang="en-GB" sz="1200" kern="1200" dirty="0">
                <a:solidFill>
                  <a:schemeClr val="tx1"/>
                </a:solidFill>
                <a:effectLst/>
                <a:latin typeface="Arial" charset="0"/>
                <a:ea typeface="+mn-ea"/>
                <a:cs typeface="+mn-cs"/>
              </a:rPr>
              <a:t> </a:t>
            </a:r>
          </a:p>
          <a:p>
            <a:pPr fontAlgn="base"/>
            <a:r>
              <a:rPr lang="en-GB" sz="1200" b="1" kern="1200" dirty="0">
                <a:solidFill>
                  <a:schemeClr val="tx1"/>
                </a:solidFill>
                <a:effectLst/>
                <a:latin typeface="Arial" charset="0"/>
                <a:ea typeface="+mn-ea"/>
                <a:cs typeface="+mn-cs"/>
              </a:rPr>
              <a:t>Original Producer Surplus ($2.50)</a:t>
            </a:r>
            <a:endParaRPr lang="en-GB" sz="1200" kern="120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1⁄2(900)* ($2.25) = $1,012.50 (D+E+F)</a:t>
            </a:r>
          </a:p>
          <a:p>
            <a:r>
              <a:rPr lang="en-GB" sz="1200" b="1" kern="1200" dirty="0">
                <a:solidFill>
                  <a:schemeClr val="tx1"/>
                </a:solidFill>
                <a:effectLst/>
                <a:latin typeface="Arial" charset="0"/>
                <a:ea typeface="+mn-ea"/>
                <a:cs typeface="+mn-cs"/>
              </a:rPr>
              <a:t>New producer surplus ($6.50)</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For area F</a:t>
            </a:r>
            <a:r>
              <a:rPr lang="en-GB" sz="1200" kern="1200" dirty="0">
                <a:solidFill>
                  <a:schemeClr val="tx1"/>
                </a:solidFill>
                <a:effectLst/>
                <a:latin typeface="Arial" charset="0"/>
                <a:ea typeface="+mn-ea"/>
                <a:cs typeface="+mn-cs"/>
              </a:rPr>
              <a:t> the triangle of producer surplus</a:t>
            </a:r>
            <a:br>
              <a:rPr lang="en-GB" sz="1200" kern="1200" dirty="0">
                <a:solidFill>
                  <a:schemeClr val="tx1"/>
                </a:solidFill>
                <a:effectLst/>
                <a:latin typeface="Arial" charset="0"/>
                <a:ea typeface="+mn-ea"/>
                <a:cs typeface="+mn-cs"/>
              </a:rPr>
            </a:br>
            <a:r>
              <a:rPr lang="en-GB" sz="1200" kern="1200" dirty="0">
                <a:solidFill>
                  <a:schemeClr val="tx1"/>
                </a:solidFill>
                <a:effectLst/>
                <a:latin typeface="Arial" charset="0"/>
                <a:ea typeface="+mn-ea"/>
                <a:cs typeface="+mn-cs"/>
              </a:rPr>
              <a:t>½(500) * ($1.25) = $312.5</a:t>
            </a:r>
          </a:p>
          <a:p>
            <a:r>
              <a:rPr lang="en-GB" sz="1200" b="1" kern="1200" dirty="0">
                <a:solidFill>
                  <a:schemeClr val="tx1"/>
                </a:solidFill>
                <a:effectLst/>
                <a:latin typeface="Arial" charset="0"/>
                <a:ea typeface="+mn-ea"/>
                <a:cs typeface="+mn-cs"/>
              </a:rPr>
              <a:t>For area B and D</a:t>
            </a:r>
            <a:r>
              <a:rPr lang="en-GB" sz="1200" kern="1200" dirty="0">
                <a:solidFill>
                  <a:schemeClr val="tx1"/>
                </a:solidFill>
                <a:effectLst/>
                <a:latin typeface="Arial" charset="0"/>
                <a:ea typeface="+mn-ea"/>
                <a:cs typeface="+mn-cs"/>
              </a:rPr>
              <a:t> which is a rectangle 500 * $5 = $2,500 </a:t>
            </a:r>
          </a:p>
          <a:p>
            <a:r>
              <a:rPr lang="en-GB" sz="1200" b="1" kern="1200" dirty="0">
                <a:solidFill>
                  <a:schemeClr val="tx1"/>
                </a:solidFill>
                <a:effectLst/>
                <a:latin typeface="Arial" charset="0"/>
                <a:ea typeface="+mn-ea"/>
                <a:cs typeface="+mn-cs"/>
              </a:rPr>
              <a:t>So for area B+D+F = $2,500</a:t>
            </a:r>
          </a:p>
          <a:p>
            <a:r>
              <a:rPr lang="en-GB" sz="1200" kern="1200" dirty="0">
                <a:solidFill>
                  <a:schemeClr val="tx1"/>
                </a:solidFill>
                <a:effectLst/>
                <a:latin typeface="Arial" charset="0"/>
                <a:ea typeface="+mn-ea"/>
                <a:cs typeface="+mn-cs"/>
              </a:rPr>
              <a:t>You have lost E but gained B Note. I do not know why quantity stays at 900 but it does</a:t>
            </a:r>
          </a:p>
          <a:p>
            <a:r>
              <a:rPr lang="en-GB" sz="1200" kern="1200" dirty="0">
                <a:solidFill>
                  <a:schemeClr val="tx1"/>
                </a:solidFill>
                <a:effectLst/>
                <a:latin typeface="Arial" charset="0"/>
                <a:ea typeface="+mn-ea"/>
                <a:cs typeface="+mn-cs"/>
              </a:rPr>
              <a:t>Producer Surplus $2,812.50 (Area D+F+B)</a:t>
            </a:r>
          </a:p>
          <a:p>
            <a:r>
              <a:rPr lang="en-GB" sz="1200" kern="1200" dirty="0">
                <a:solidFill>
                  <a:schemeClr val="tx1"/>
                </a:solidFill>
                <a:effectLst/>
                <a:latin typeface="Arial" charset="0"/>
                <a:ea typeface="+mn-ea"/>
                <a:cs typeface="+mn-cs"/>
              </a:rPr>
              <a:t> </a:t>
            </a:r>
          </a:p>
          <a:p>
            <a:r>
              <a:rPr lang="en-GB" sz="1200" b="1" kern="1200" dirty="0">
                <a:solidFill>
                  <a:schemeClr val="tx1"/>
                </a:solidFill>
                <a:effectLst/>
                <a:latin typeface="Arial" charset="0"/>
                <a:ea typeface="+mn-ea"/>
                <a:cs typeface="+mn-cs"/>
              </a:rPr>
              <a:t>Loss of Surplus/DWL (Dead Weight Loss to Society)</a:t>
            </a:r>
            <a:endParaRPr lang="en-GB" sz="1200" kern="1200" dirty="0">
              <a:solidFill>
                <a:schemeClr val="tx1"/>
              </a:solidFill>
              <a:effectLst/>
              <a:latin typeface="Arial" charset="0"/>
              <a:ea typeface="+mn-ea"/>
              <a:cs typeface="+mn-cs"/>
            </a:endParaRPr>
          </a:p>
          <a:p>
            <a:r>
              <a:rPr lang="en-GB" sz="1200" b="1" kern="1200" dirty="0">
                <a:solidFill>
                  <a:schemeClr val="tx1"/>
                </a:solidFill>
                <a:effectLst/>
                <a:latin typeface="Arial" charset="0"/>
                <a:ea typeface="+mn-ea"/>
                <a:cs typeface="+mn-cs"/>
              </a:rPr>
              <a:t>Total Original surplus</a:t>
            </a:r>
            <a:r>
              <a:rPr lang="en-GB" sz="1200" kern="1200" dirty="0">
                <a:solidFill>
                  <a:schemeClr val="tx1"/>
                </a:solidFill>
                <a:effectLst/>
                <a:latin typeface="Arial" charset="0"/>
                <a:ea typeface="+mn-ea"/>
                <a:cs typeface="+mn-cs"/>
              </a:rPr>
              <a:t> </a:t>
            </a:r>
            <a:r>
              <a:rPr lang="en-GB" sz="1200" b="1" kern="1200" dirty="0">
                <a:solidFill>
                  <a:schemeClr val="tx1"/>
                </a:solidFill>
                <a:effectLst/>
                <a:latin typeface="Arial" charset="0"/>
                <a:ea typeface="+mn-ea"/>
                <a:cs typeface="+mn-cs"/>
              </a:rPr>
              <a:t>($2.50)</a:t>
            </a:r>
            <a:endParaRPr lang="en-GB" sz="1200" kern="120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$4,050 + 1,012.50 = $5,062.50</a:t>
            </a:r>
          </a:p>
          <a:p>
            <a:r>
              <a:rPr lang="en-GB" sz="1200" kern="1200" dirty="0">
                <a:solidFill>
                  <a:schemeClr val="tx1"/>
                </a:solidFill>
                <a:effectLst/>
                <a:latin typeface="Arial" charset="0"/>
                <a:ea typeface="+mn-ea"/>
                <a:cs typeface="+mn-cs"/>
              </a:rPr>
              <a:t>minus</a:t>
            </a:r>
          </a:p>
          <a:p>
            <a:r>
              <a:rPr lang="en-GB" sz="1200" b="1" kern="1200" dirty="0">
                <a:solidFill>
                  <a:schemeClr val="tx1"/>
                </a:solidFill>
                <a:effectLst/>
                <a:latin typeface="Arial" charset="0"/>
                <a:ea typeface="+mn-ea"/>
                <a:cs typeface="+mn-cs"/>
              </a:rPr>
              <a:t>Total New Surplus</a:t>
            </a:r>
            <a:r>
              <a:rPr lang="en-GB" sz="1200" kern="1200" dirty="0">
                <a:solidFill>
                  <a:schemeClr val="tx1"/>
                </a:solidFill>
                <a:effectLst/>
                <a:latin typeface="Arial" charset="0"/>
                <a:ea typeface="+mn-ea"/>
                <a:cs typeface="+mn-cs"/>
              </a:rPr>
              <a:t> </a:t>
            </a:r>
            <a:r>
              <a:rPr lang="en-GB" sz="1200" b="1" kern="1200" dirty="0">
                <a:solidFill>
                  <a:schemeClr val="tx1"/>
                </a:solidFill>
                <a:effectLst/>
                <a:latin typeface="Arial" charset="0"/>
                <a:ea typeface="+mn-ea"/>
                <a:cs typeface="+mn-cs"/>
              </a:rPr>
              <a:t>($6.50)</a:t>
            </a:r>
            <a:endParaRPr lang="en-GB" sz="1200" kern="120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$1,250 + 2,812.5 = $4,062.50</a:t>
            </a:r>
          </a:p>
          <a:p>
            <a:r>
              <a:rPr lang="en-GB" sz="1200" b="1" kern="1200">
                <a:solidFill>
                  <a:schemeClr val="tx1"/>
                </a:solidFill>
                <a:effectLst/>
                <a:latin typeface="Arial" charset="0"/>
                <a:ea typeface="+mn-ea"/>
                <a:cs typeface="+mn-cs"/>
              </a:rPr>
              <a:t>Loss of Surplus/DWL (Dead Weight Loss to Society)</a:t>
            </a:r>
            <a:r>
              <a:rPr lang="en-GB" sz="1200" kern="1200">
                <a:solidFill>
                  <a:schemeClr val="tx1"/>
                </a:solidFill>
                <a:effectLst/>
                <a:latin typeface="Arial" charset="0"/>
                <a:ea typeface="+mn-ea"/>
                <a:cs typeface="+mn-cs"/>
              </a:rPr>
              <a:t> = $1,000 which is C + E</a:t>
            </a:r>
          </a:p>
          <a:p>
            <a:endParaRPr lang="en-US" dirty="0"/>
          </a:p>
        </p:txBody>
      </p:sp>
      <p:sp>
        <p:nvSpPr>
          <p:cNvPr id="4" name="Slide Number Placeholder 3"/>
          <p:cNvSpPr>
            <a:spLocks noGrp="1"/>
          </p:cNvSpPr>
          <p:nvPr>
            <p:ph type="sldNum" sz="quarter" idx="10"/>
          </p:nvPr>
        </p:nvSpPr>
        <p:spPr/>
        <p:txBody>
          <a:bodyPr/>
          <a:lstStyle/>
          <a:p>
            <a:fld id="{726B1AFB-DE2A-42BA-B5D0-5A908597A7DD}" type="slidenum">
              <a:rPr lang="en-US" smtClean="0"/>
              <a:pPr/>
              <a:t>32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77890" name="Rectangle 2"/>
          <p:cNvSpPr>
            <a:spLocks noGrp="1" noChangeArrowheads="1"/>
          </p:cNvSpPr>
          <p:nvPr>
            <p:ph type="ctrTitle"/>
          </p:nvPr>
        </p:nvSpPr>
        <p:spPr>
          <a:xfrm>
            <a:off x="4218709" y="685800"/>
            <a:ext cx="4620491" cy="3048000"/>
          </a:xfrm>
        </p:spPr>
        <p:txBody>
          <a:bodyPr/>
          <a:lstStyle>
            <a:lvl1pPr>
              <a:defRPr sz="4000">
                <a:latin typeface="+mj-lt"/>
              </a:defRPr>
            </a:lvl1pPr>
          </a:lstStyle>
          <a:p>
            <a:r>
              <a:rPr lang="en-US"/>
              <a:t>Click to edit Master title style</a:t>
            </a:r>
            <a:endParaRPr lang="en-US" dirty="0"/>
          </a:p>
        </p:txBody>
      </p:sp>
      <p:sp>
        <p:nvSpPr>
          <p:cNvPr id="677891" name="Rectangle 3"/>
          <p:cNvSpPr>
            <a:spLocks noGrp="1" noChangeArrowheads="1"/>
          </p:cNvSpPr>
          <p:nvPr>
            <p:ph type="subTitle" idx="1"/>
          </p:nvPr>
        </p:nvSpPr>
        <p:spPr>
          <a:xfrm>
            <a:off x="4267200" y="4087091"/>
            <a:ext cx="4495800" cy="1143000"/>
          </a:xfrm>
        </p:spPr>
        <p:txBody>
          <a:bodyPr/>
          <a:lstStyle>
            <a:lvl1pPr marL="0" indent="0">
              <a:buFont typeface="Wingdings" pitchFamily="2" charset="2"/>
              <a:buNone/>
              <a:defRPr sz="2000" b="0"/>
            </a:lvl1pPr>
          </a:lstStyle>
          <a:p>
            <a:r>
              <a:rPr lang="en-US"/>
              <a:t>Click to edit Master subtitle style</a:t>
            </a:r>
            <a:endParaRPr lang="en-US" dirty="0"/>
          </a:p>
        </p:txBody>
      </p:sp>
      <p:sp>
        <p:nvSpPr>
          <p:cNvPr id="677894" name="Rectangle 6"/>
          <p:cNvSpPr>
            <a:spLocks noGrp="1" noChangeArrowheads="1"/>
          </p:cNvSpPr>
          <p:nvPr>
            <p:ph type="sldNum" sz="quarter" idx="4"/>
          </p:nvPr>
        </p:nvSpPr>
        <p:spPr>
          <a:xfrm>
            <a:off x="8001000" y="6248400"/>
            <a:ext cx="838200" cy="457200"/>
          </a:xfrm>
        </p:spPr>
        <p:txBody>
          <a:bodyPr/>
          <a:lstStyle>
            <a:lvl1pPr>
              <a:defRPr/>
            </a:lvl1pPr>
          </a:lstStyle>
          <a:p>
            <a:fld id="{10A7DD97-1C17-45B9-A4C3-7D227E8E1AF9}" type="slidenum">
              <a:rPr lang="en-US" smtClean="0"/>
              <a:pPr/>
              <a:t>‹#›</a:t>
            </a:fld>
            <a:endParaRPr lang="en-US" dirty="0"/>
          </a:p>
        </p:txBody>
      </p:sp>
      <p:sp>
        <p:nvSpPr>
          <p:cNvPr id="677896" name="Line 8"/>
          <p:cNvSpPr>
            <a:spLocks noChangeShapeType="1"/>
          </p:cNvSpPr>
          <p:nvPr/>
        </p:nvSpPr>
        <p:spPr bwMode="auto">
          <a:xfrm>
            <a:off x="266700" y="6172200"/>
            <a:ext cx="8610600" cy="0"/>
          </a:xfrm>
          <a:prstGeom prst="line">
            <a:avLst/>
          </a:prstGeom>
          <a:noFill/>
          <a:ln w="12700">
            <a:solidFill>
              <a:schemeClr val="tx2"/>
            </a:solidFill>
            <a:round/>
            <a:headEnd/>
            <a:tailEnd/>
          </a:ln>
          <a:effectLst/>
        </p:spPr>
        <p:txBody>
          <a:bodyPr/>
          <a:lstStyle/>
          <a:p>
            <a:endParaRPr lang="en-US" dirty="0"/>
          </a:p>
        </p:txBody>
      </p:sp>
      <p:sp>
        <p:nvSpPr>
          <p:cNvPr id="11" name="Footer Placeholder 10"/>
          <p:cNvSpPr>
            <a:spLocks noGrp="1"/>
          </p:cNvSpPr>
          <p:nvPr>
            <p:ph type="ftr" sz="quarter" idx="10"/>
          </p:nvPr>
        </p:nvSpPr>
        <p:spPr/>
        <p:txBody>
          <a:bodyPr/>
          <a:lstStyle/>
          <a:p>
            <a:endParaRPr lang="en-US"/>
          </a:p>
        </p:txBody>
      </p:sp>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600200"/>
          </a:xfrm>
        </p:spPr>
        <p:txBody>
          <a:bodyPr anchor="t"/>
          <a:lstStyle>
            <a:lvl1pPr algn="l">
              <a:defRPr sz="3200" b="1" cap="all"/>
            </a:lvl1pPr>
          </a:lstStyle>
          <a:p>
            <a:r>
              <a:rPr lang="en-US"/>
              <a:t>Click to edit Master title style</a:t>
            </a:r>
            <a:endParaRPr lang="en-US" dirty="0"/>
          </a:p>
        </p:txBody>
      </p:sp>
      <p:sp>
        <p:nvSpPr>
          <p:cNvPr id="5" name="Slide Number Placeholder 4"/>
          <p:cNvSpPr>
            <a:spLocks noGrp="1"/>
          </p:cNvSpPr>
          <p:nvPr>
            <p:ph type="sldNum" sz="quarter" idx="11"/>
          </p:nvPr>
        </p:nvSpPr>
        <p:spPr/>
        <p:txBody>
          <a:bodyPr/>
          <a:lstStyle>
            <a:lvl1pPr>
              <a:defRPr/>
            </a:lvl1pPr>
          </a:lstStyle>
          <a:p>
            <a:fld id="{6F77FE16-DB07-4699-AE57-F9359048985B}"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p:cNvSpPr>
            <a:spLocks noGrp="1"/>
          </p:cNvSpPr>
          <p:nvPr>
            <p:ph type="sldNum" sz="quarter" idx="11"/>
          </p:nvPr>
        </p:nvSpPr>
        <p:spPr>
          <a:xfrm>
            <a:off x="8077200" y="6248400"/>
            <a:ext cx="838200" cy="457200"/>
          </a:xfrm>
        </p:spPr>
        <p:txBody>
          <a:bodyPr/>
          <a:lstStyle>
            <a:lvl1pPr>
              <a:defRPr/>
            </a:lvl1pPr>
          </a:lstStyle>
          <a:p>
            <a:fld id="{2D439E4E-189E-4885-B6FA-A10C4211816E}"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90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06E95AD1-7052-4560-AB35-A9B7A26797A0}"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153400" cy="1249362"/>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p:cNvSpPr>
            <a:spLocks noGrp="1"/>
          </p:cNvSpPr>
          <p:nvPr>
            <p:ph type="sldNum" sz="quarter" idx="11"/>
          </p:nvPr>
        </p:nvSpPr>
        <p:spPr/>
        <p:txBody>
          <a:bodyPr/>
          <a:lstStyle>
            <a:lvl1pPr>
              <a:defRPr/>
            </a:lvl1pPr>
          </a:lstStyle>
          <a:p>
            <a:fld id="{1C7E7CD1-C11D-41B6-A603-6066848C063E}"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lide Number Placeholder 3"/>
          <p:cNvSpPr>
            <a:spLocks noGrp="1"/>
          </p:cNvSpPr>
          <p:nvPr>
            <p:ph type="sldNum" sz="quarter" idx="11"/>
          </p:nvPr>
        </p:nvSpPr>
        <p:spPr/>
        <p:txBody>
          <a:bodyPr/>
          <a:lstStyle>
            <a:lvl1pPr>
              <a:defRPr/>
            </a:lvl1pPr>
          </a:lstStyle>
          <a:p>
            <a:fld id="{5538FDA0-1E60-4A3B-AECB-8B6D8F1205F4}" type="slidenum">
              <a:rPr lang="en-US" smtClean="0"/>
              <a:pPr/>
              <a:t>‹#›</a:t>
            </a:fld>
            <a:endParaRPr lang="en-US" dirty="0"/>
          </a:p>
        </p:txBody>
      </p:sp>
      <p:sp>
        <p:nvSpPr>
          <p:cNvPr id="5" name="Footer Placeholder 4"/>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E9655CC9-9028-4A58-BDC4-BC7A8E665BA2}" type="slidenum">
              <a:rPr lang="en-US" smtClean="0"/>
              <a:pPr/>
              <a:t>‹#›</a:t>
            </a:fld>
            <a:endParaRPr lang="en-US" dirty="0"/>
          </a:p>
        </p:txBody>
      </p:sp>
      <p:sp>
        <p:nvSpPr>
          <p:cNvPr id="4" name="Footer Placeholder 3"/>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580ED3A3-FC1D-4050-9336-1A88BE883CBB}"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4E5397A9-7315-4B93-B555-98E25BFB10AC}"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5C5345A4-269D-4EAF-9EF4-35F08CF463F0}"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90600" y="457200"/>
            <a:ext cx="56769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0593304B-E601-442A-B5CA-EC3210117117}"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848600" cy="1295400"/>
          </a:xfrm>
        </p:spPr>
        <p:txBody>
          <a:bodyPr/>
          <a:lstStyle/>
          <a:p>
            <a:r>
              <a:rPr lang="en-US"/>
              <a:t>Click to edit Master title style</a:t>
            </a:r>
          </a:p>
        </p:txBody>
      </p:sp>
      <p:sp>
        <p:nvSpPr>
          <p:cNvPr id="3" name="Text Placeholder 2"/>
          <p:cNvSpPr>
            <a:spLocks noGrp="1"/>
          </p:cNvSpPr>
          <p:nvPr>
            <p:ph type="body" sz="half" idx="1"/>
          </p:nvPr>
        </p:nvSpPr>
        <p:spPr>
          <a:xfrm>
            <a:off x="9906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a:xfrm>
            <a:off x="7848600" y="6248400"/>
            <a:ext cx="1066800" cy="457200"/>
          </a:xfrm>
        </p:spPr>
        <p:txBody>
          <a:bodyPr/>
          <a:lstStyle>
            <a:lvl1pPr>
              <a:defRPr/>
            </a:lvl1pPr>
          </a:lstStyle>
          <a:p>
            <a:fld id="{9C54388A-985E-46ED-A718-D781F84367D2}"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a:p>
        </p:txBody>
      </p:sp>
    </p:spTree>
  </p:cSld>
  <p:clrMapOvr>
    <a:masterClrMapping/>
  </p:clrMapOvr>
  <p:transition spd="slow">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AFC5C9">
                <a:lumMod val="90000"/>
                <a:lumOff val="10000"/>
                <a:alpha val="66000"/>
              </a:srgbClr>
            </a:gs>
            <a:gs pos="57000">
              <a:srgbClr val="D2E2F6"/>
            </a:gs>
            <a:gs pos="93000">
              <a:srgbClr val="4F6F71"/>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676866" name="Rectangle 2"/>
          <p:cNvSpPr>
            <a:spLocks noGrp="1" noChangeArrowheads="1"/>
          </p:cNvSpPr>
          <p:nvPr>
            <p:ph type="title"/>
          </p:nvPr>
        </p:nvSpPr>
        <p:spPr bwMode="auto">
          <a:xfrm>
            <a:off x="914400" y="457200"/>
            <a:ext cx="7848600" cy="1295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676867" name="Rectangle 3"/>
          <p:cNvSpPr>
            <a:spLocks noGrp="1" noChangeArrowheads="1"/>
          </p:cNvSpPr>
          <p:nvPr>
            <p:ph type="body" idx="1"/>
          </p:nvPr>
        </p:nvSpPr>
        <p:spPr bwMode="auto">
          <a:xfrm>
            <a:off x="838200" y="1981200"/>
            <a:ext cx="7924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76869" name="Rectangle 5"/>
          <p:cNvSpPr>
            <a:spLocks noGrp="1" noChangeArrowheads="1"/>
          </p:cNvSpPr>
          <p:nvPr>
            <p:ph type="sldNum" sz="quarter" idx="4"/>
          </p:nvPr>
        </p:nvSpPr>
        <p:spPr bwMode="auto">
          <a:xfrm>
            <a:off x="8305800" y="624840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2"/>
                </a:solidFill>
              </a:defRPr>
            </a:lvl1pPr>
          </a:lstStyle>
          <a:p>
            <a:fld id="{6F77FE16-DB07-4699-AE57-F9359048985B}" type="slidenum">
              <a:rPr lang="en-US" smtClean="0"/>
              <a:pPr/>
              <a:t>‹#›</a:t>
            </a:fld>
            <a:endParaRPr lang="en-US" dirty="0"/>
          </a:p>
        </p:txBody>
      </p:sp>
      <p:sp>
        <p:nvSpPr>
          <p:cNvPr id="676871" name="Line 7"/>
          <p:cNvSpPr>
            <a:spLocks noChangeShapeType="1"/>
          </p:cNvSpPr>
          <p:nvPr/>
        </p:nvSpPr>
        <p:spPr bwMode="auto">
          <a:xfrm>
            <a:off x="228600" y="304800"/>
            <a:ext cx="8610600" cy="0"/>
          </a:xfrm>
          <a:prstGeom prst="line">
            <a:avLst/>
          </a:prstGeom>
          <a:noFill/>
          <a:ln w="82550">
            <a:solidFill>
              <a:srgbClr val="006C00"/>
            </a:solidFill>
            <a:round/>
            <a:headEnd/>
            <a:tailEnd/>
          </a:ln>
          <a:effectLst>
            <a:outerShdw blurRad="50800" dist="50800" dir="5400000" algn="ctr" rotWithShape="0">
              <a:schemeClr val="tx1"/>
            </a:outerShdw>
          </a:effectLst>
        </p:spPr>
        <p:txBody>
          <a:bodyPr/>
          <a:lstStyle/>
          <a:p>
            <a:endParaRPr lang="en-US" dirty="0"/>
          </a:p>
        </p:txBody>
      </p:sp>
      <p:sp>
        <p:nvSpPr>
          <p:cNvPr id="8" name="TextBox 7"/>
          <p:cNvSpPr txBox="1"/>
          <p:nvPr/>
        </p:nvSpPr>
        <p:spPr>
          <a:xfrm>
            <a:off x="152400" y="6248400"/>
            <a:ext cx="8077200" cy="415498"/>
          </a:xfrm>
          <a:prstGeom prst="rect">
            <a:avLst/>
          </a:prstGeom>
          <a:noFill/>
        </p:spPr>
        <p:txBody>
          <a:bodyPr wrap="square" rtlCol="0">
            <a:spAutoFit/>
          </a:bodyPr>
          <a:lstStyle/>
          <a:p>
            <a:r>
              <a:rPr lang="en-US" sz="1050" dirty="0"/>
              <a:t>© 2013 </a:t>
            </a:r>
            <a:r>
              <a:rPr lang="en-US" sz="1050" dirty="0" err="1"/>
              <a:t>Cengage</a:t>
            </a:r>
            <a:r>
              <a:rPr lang="en-US" sz="1050" dirty="0"/>
              <a:t> Learning. All Rights Reserved. May not be copied, scanned, or duplicated, in whole or in part, except for use as permitted in a license distributed with a certain product or service or otherwise on a password-protected website for classroom use.</a:t>
            </a:r>
          </a:p>
        </p:txBody>
      </p:sp>
      <p:sp>
        <p:nvSpPr>
          <p:cNvPr id="10" name="Footer Placeholder 9"/>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Lst>
  <p:transition spd="slow">
    <p:strips dir="rd"/>
  </p:transition>
  <p:hf hdr="0" ftr="0" dt="0"/>
  <p:txStyles>
    <p:titleStyle>
      <a:lvl1pPr algn="l" rtl="0" eaLnBrk="1" fontAlgn="base" hangingPunct="1">
        <a:spcBef>
          <a:spcPct val="0"/>
        </a:spcBef>
        <a:spcAft>
          <a:spcPct val="0"/>
        </a:spcAft>
        <a:defRPr sz="3900">
          <a:solidFill>
            <a:schemeClr val="tx2"/>
          </a:solidFill>
          <a:latin typeface="+mj-lt"/>
          <a:ea typeface="+mj-ea"/>
          <a:cs typeface="+mj-cs"/>
        </a:defRPr>
      </a:lvl1pPr>
      <a:lvl2pPr algn="l" rtl="0" eaLnBrk="1" fontAlgn="base" hangingPunct="1">
        <a:spcBef>
          <a:spcPct val="0"/>
        </a:spcBef>
        <a:spcAft>
          <a:spcPct val="0"/>
        </a:spcAft>
        <a:defRPr sz="3900">
          <a:solidFill>
            <a:schemeClr val="tx2"/>
          </a:solidFill>
          <a:latin typeface="Arial" pitchFamily="34" charset="0"/>
        </a:defRPr>
      </a:lvl2pPr>
      <a:lvl3pPr algn="l" rtl="0" eaLnBrk="1" fontAlgn="base" hangingPunct="1">
        <a:spcBef>
          <a:spcPct val="0"/>
        </a:spcBef>
        <a:spcAft>
          <a:spcPct val="0"/>
        </a:spcAft>
        <a:defRPr sz="3900">
          <a:solidFill>
            <a:schemeClr val="tx2"/>
          </a:solidFill>
          <a:latin typeface="Arial" pitchFamily="34" charset="0"/>
        </a:defRPr>
      </a:lvl3pPr>
      <a:lvl4pPr algn="l" rtl="0" eaLnBrk="1" fontAlgn="base" hangingPunct="1">
        <a:spcBef>
          <a:spcPct val="0"/>
        </a:spcBef>
        <a:spcAft>
          <a:spcPct val="0"/>
        </a:spcAft>
        <a:defRPr sz="3900">
          <a:solidFill>
            <a:schemeClr val="tx2"/>
          </a:solidFill>
          <a:latin typeface="Arial" pitchFamily="34" charset="0"/>
        </a:defRPr>
      </a:lvl4pPr>
      <a:lvl5pPr algn="l" rtl="0" eaLnBrk="1" fontAlgn="base" hangingPunct="1">
        <a:spcBef>
          <a:spcPct val="0"/>
        </a:spcBef>
        <a:spcAft>
          <a:spcPct val="0"/>
        </a:spcAft>
        <a:defRPr sz="3900">
          <a:solidFill>
            <a:schemeClr val="tx2"/>
          </a:solidFill>
          <a:latin typeface="Arial" pitchFamily="34" charset="0"/>
        </a:defRPr>
      </a:lvl5pPr>
      <a:lvl6pPr marL="457200" algn="l" rtl="0" eaLnBrk="1" fontAlgn="base" hangingPunct="1">
        <a:spcBef>
          <a:spcPct val="0"/>
        </a:spcBef>
        <a:spcAft>
          <a:spcPct val="0"/>
        </a:spcAft>
        <a:defRPr sz="3900">
          <a:solidFill>
            <a:schemeClr val="tx2"/>
          </a:solidFill>
          <a:latin typeface="Arial" pitchFamily="34" charset="0"/>
        </a:defRPr>
      </a:lvl6pPr>
      <a:lvl7pPr marL="914400" algn="l" rtl="0" eaLnBrk="1" fontAlgn="base" hangingPunct="1">
        <a:spcBef>
          <a:spcPct val="0"/>
        </a:spcBef>
        <a:spcAft>
          <a:spcPct val="0"/>
        </a:spcAft>
        <a:defRPr sz="3900">
          <a:solidFill>
            <a:schemeClr val="tx2"/>
          </a:solidFill>
          <a:latin typeface="Arial" pitchFamily="34" charset="0"/>
        </a:defRPr>
      </a:lvl7pPr>
      <a:lvl8pPr marL="1371600" algn="l" rtl="0" eaLnBrk="1" fontAlgn="base" hangingPunct="1">
        <a:spcBef>
          <a:spcPct val="0"/>
        </a:spcBef>
        <a:spcAft>
          <a:spcPct val="0"/>
        </a:spcAft>
        <a:defRPr sz="3900">
          <a:solidFill>
            <a:schemeClr val="tx2"/>
          </a:solidFill>
          <a:latin typeface="Arial" pitchFamily="34" charset="0"/>
        </a:defRPr>
      </a:lvl8pPr>
      <a:lvl9pPr marL="1828800" algn="l" rtl="0" eaLnBrk="1" fontAlgn="base" hangingPunct="1">
        <a:spcBef>
          <a:spcPct val="0"/>
        </a:spcBef>
        <a:spcAft>
          <a:spcPct val="0"/>
        </a:spcAft>
        <a:defRPr sz="3900">
          <a:solidFill>
            <a:schemeClr val="tx2"/>
          </a:solidFill>
          <a:latin typeface="Arial" pitchFamily="34" charset="0"/>
        </a:defRPr>
      </a:lvl9pPr>
    </p:titleStyle>
    <p:bodyStyle>
      <a:lvl1pPr marL="342900" indent="-342900" algn="l" rtl="0" eaLnBrk="1" fontAlgn="base" hangingPunct="1">
        <a:spcBef>
          <a:spcPct val="20000"/>
        </a:spcBef>
        <a:spcAft>
          <a:spcPct val="0"/>
        </a:spcAft>
        <a:buClr>
          <a:schemeClr val="bg2"/>
        </a:buClr>
        <a:buSzPct val="85000"/>
        <a:buFont typeface="Wingdings" pitchFamily="2" charset="2"/>
        <a:buChar char="n"/>
        <a:defRPr sz="2800">
          <a:solidFill>
            <a:schemeClr val="tx2"/>
          </a:solidFill>
          <a:latin typeface="+mn-lt"/>
          <a:ea typeface="+mn-ea"/>
          <a:cs typeface="+mn-cs"/>
        </a:defRPr>
      </a:lvl1pPr>
      <a:lvl2pPr marL="742950" indent="-285750" algn="l" rtl="0" eaLnBrk="1" fontAlgn="base" hangingPunct="1">
        <a:spcBef>
          <a:spcPct val="20000"/>
        </a:spcBef>
        <a:spcAft>
          <a:spcPct val="0"/>
        </a:spcAft>
        <a:buClr>
          <a:schemeClr val="bg2"/>
        </a:buClr>
        <a:buSzPct val="75000"/>
        <a:buFont typeface="Wingdings" pitchFamily="2" charset="2"/>
        <a:buChar char="n"/>
        <a:defRPr sz="2500">
          <a:solidFill>
            <a:schemeClr val="tx2"/>
          </a:solidFill>
          <a:latin typeface="+mn-lt"/>
        </a:defRPr>
      </a:lvl2pPr>
      <a:lvl3pPr marL="1143000" indent="-228600" algn="l" rtl="0" eaLnBrk="1" fontAlgn="base" hangingPunct="1">
        <a:spcBef>
          <a:spcPct val="20000"/>
        </a:spcBef>
        <a:spcAft>
          <a:spcPct val="0"/>
        </a:spcAft>
        <a:buClr>
          <a:schemeClr val="bg2"/>
        </a:buClr>
        <a:buSzPct val="70000"/>
        <a:buFont typeface="Wingdings" pitchFamily="2" charset="2"/>
        <a:buChar char="p"/>
        <a:defRPr sz="2200">
          <a:solidFill>
            <a:schemeClr val="tx2"/>
          </a:solidFill>
          <a:latin typeface="+mn-lt"/>
        </a:defRPr>
      </a:lvl3pPr>
      <a:lvl4pPr marL="1600200" indent="-228600" algn="l" rtl="0" eaLnBrk="1" fontAlgn="base" hangingPunct="1">
        <a:spcBef>
          <a:spcPct val="20000"/>
        </a:spcBef>
        <a:spcAft>
          <a:spcPct val="0"/>
        </a:spcAft>
        <a:buClr>
          <a:schemeClr val="bg2"/>
        </a:buClr>
        <a:buSzPct val="7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5pPr>
      <a:lvl6pPr marL="25146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6pPr>
      <a:lvl7pPr marL="29718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7pPr>
      <a:lvl8pPr marL="34290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8pPr>
      <a:lvl9pPr marL="38862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3.xml"/><Relationship Id="rId1" Type="http://schemas.openxmlformats.org/officeDocument/2006/relationships/video" Target="https://www.youtube.com/embed/GGq85xh8_8Q?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3.xml"/><Relationship Id="rId1" Type="http://schemas.openxmlformats.org/officeDocument/2006/relationships/video" Target="https://www.youtube.com/embed/GnaSEfCNDHU?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www.bottledwater.org/"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z="3600" b="0" cap="none" dirty="0"/>
              <a:t>Modeling the Market Process: </a:t>
            </a:r>
            <a:br>
              <a:rPr lang="en-US" sz="3600" b="0" cap="none" dirty="0"/>
            </a:br>
            <a:r>
              <a:rPr lang="en-US" sz="3600" b="0" cap="none" dirty="0"/>
              <a:t>A Review of the Basics</a:t>
            </a:r>
          </a:p>
        </p:txBody>
      </p:sp>
      <p:sp>
        <p:nvSpPr>
          <p:cNvPr id="7" name="Slide Number Placeholder 6"/>
          <p:cNvSpPr>
            <a:spLocks noGrp="1"/>
          </p:cNvSpPr>
          <p:nvPr>
            <p:ph type="sldNum" sz="quarter" idx="11"/>
          </p:nvPr>
        </p:nvSpPr>
        <p:spPr/>
        <p:txBody>
          <a:bodyPr/>
          <a:lstStyle/>
          <a:p>
            <a:fld id="{10A7DD97-1C17-45B9-A4C3-7D227E8E1AF9}" type="slidenum">
              <a:rPr lang="en-US" smtClean="0"/>
              <a:pPr/>
              <a:t>1</a:t>
            </a:fld>
            <a:endParaRPr lang="en-US" dirty="0"/>
          </a:p>
        </p:txBody>
      </p:sp>
      <p:sp>
        <p:nvSpPr>
          <p:cNvPr id="4" name="TextBox 3"/>
          <p:cNvSpPr txBox="1"/>
          <p:nvPr/>
        </p:nvSpPr>
        <p:spPr>
          <a:xfrm>
            <a:off x="1305721" y="3048000"/>
            <a:ext cx="6532558" cy="646331"/>
          </a:xfrm>
          <a:prstGeom prst="rect">
            <a:avLst/>
          </a:prstGeom>
          <a:noFill/>
        </p:spPr>
        <p:txBody>
          <a:bodyPr wrap="none" rtlCol="0">
            <a:spAutoFit/>
          </a:bodyPr>
          <a:lstStyle/>
          <a:p>
            <a:r>
              <a:rPr lang="en-GB" dirty="0"/>
              <a:t>“There exists no more democratic institution than the market.” </a:t>
            </a:r>
          </a:p>
          <a:p>
            <a:r>
              <a:rPr lang="en-GB" dirty="0"/>
              <a:t>J. A. Schumpeter (1883–1950) </a:t>
            </a:r>
          </a:p>
        </p:txBody>
      </p:sp>
    </p:spTree>
  </p:cSld>
  <p:clrMapOvr>
    <a:masterClrMapping/>
  </p:clrMapOvr>
  <p:transition spd="slow">
    <p:strips dir="rd"/>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62000" y="609600"/>
            <a:ext cx="8153400" cy="914400"/>
          </a:xfrm>
        </p:spPr>
        <p:txBody>
          <a:bodyPr/>
          <a:lstStyle/>
          <a:p>
            <a:r>
              <a:rPr lang="en-US" dirty="0"/>
              <a:t>Market Models: Fundamentals</a:t>
            </a:r>
          </a:p>
        </p:txBody>
      </p:sp>
      <p:sp>
        <p:nvSpPr>
          <p:cNvPr id="35843" name="Rectangle 3"/>
          <p:cNvSpPr>
            <a:spLocks noGrp="1" noChangeArrowheads="1"/>
          </p:cNvSpPr>
          <p:nvPr>
            <p:ph idx="1"/>
          </p:nvPr>
        </p:nvSpPr>
        <p:spPr>
          <a:xfrm>
            <a:off x="914400" y="2057400"/>
            <a:ext cx="7924800" cy="3505200"/>
          </a:xfrm>
        </p:spPr>
        <p:txBody>
          <a:bodyPr/>
          <a:lstStyle/>
          <a:p>
            <a:pPr>
              <a:lnSpc>
                <a:spcPct val="90000"/>
              </a:lnSpc>
            </a:pPr>
            <a:r>
              <a:rPr lang="en-US" dirty="0">
                <a:solidFill>
                  <a:srgbClr val="2E5D7A"/>
                </a:solidFill>
              </a:rPr>
              <a:t>Defining the Relevant Market</a:t>
            </a:r>
            <a:endParaRPr lang="en-US" sz="2400" dirty="0">
              <a:solidFill>
                <a:srgbClr val="2E5D7A"/>
              </a:solidFill>
            </a:endParaRPr>
          </a:p>
          <a:p>
            <a:pPr lvl="1">
              <a:lnSpc>
                <a:spcPct val="90000"/>
              </a:lnSpc>
            </a:pPr>
            <a:r>
              <a:rPr lang="en-US" sz="2300" dirty="0">
                <a:solidFill>
                  <a:schemeClr val="tx1"/>
                </a:solidFill>
              </a:rPr>
              <a:t>A market refers to the interaction between consumers and producers to exchange a well-defined commodity</a:t>
            </a:r>
          </a:p>
          <a:p>
            <a:pPr lvl="1">
              <a:lnSpc>
                <a:spcPct val="90000"/>
              </a:lnSpc>
            </a:pPr>
            <a:r>
              <a:rPr lang="en-US" sz="2300" dirty="0">
                <a:solidFill>
                  <a:schemeClr val="tx1"/>
                </a:solidFill>
              </a:rPr>
              <a:t>Defining the market context is one of the more critical steps in economic analysis</a:t>
            </a:r>
          </a:p>
          <a:p>
            <a:pPr>
              <a:lnSpc>
                <a:spcPct val="90000"/>
              </a:lnSpc>
            </a:pPr>
            <a:r>
              <a:rPr lang="en-US" sz="2600" dirty="0">
                <a:solidFill>
                  <a:srgbClr val="1B44A1"/>
                </a:solidFill>
              </a:rPr>
              <a:t>Specifying the Market Model</a:t>
            </a:r>
          </a:p>
          <a:p>
            <a:pPr lvl="1">
              <a:lnSpc>
                <a:spcPct val="90000"/>
              </a:lnSpc>
            </a:pPr>
            <a:r>
              <a:rPr lang="en-US" sz="2300" dirty="0">
                <a:solidFill>
                  <a:schemeClr val="tx1"/>
                </a:solidFill>
              </a:rPr>
              <a:t>The form of the model varies with the objective of the prospective study and its level of complexity</a:t>
            </a:r>
          </a:p>
          <a:p>
            <a:pPr lvl="1">
              <a:lnSpc>
                <a:spcPct val="90000"/>
              </a:lnSpc>
            </a:pPr>
            <a:endParaRPr lang="en-US" sz="2400" dirty="0"/>
          </a:p>
        </p:txBody>
      </p:sp>
      <p:sp>
        <p:nvSpPr>
          <p:cNvPr id="5" name="Slide Number Placeholder 4"/>
          <p:cNvSpPr>
            <a:spLocks noGrp="1"/>
          </p:cNvSpPr>
          <p:nvPr>
            <p:ph type="sldNum" sz="quarter" idx="11"/>
          </p:nvPr>
        </p:nvSpPr>
        <p:spPr/>
        <p:txBody>
          <a:bodyPr/>
          <a:lstStyle/>
          <a:p>
            <a:fld id="{0BBD90BA-3679-4A15-84AF-4E53F867E23A}" type="slidenum">
              <a:rPr lang="en-US"/>
              <a:pPr/>
              <a:t>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fade">
                                      <p:cBhvr>
                                        <p:cTn id="7" dur="500"/>
                                        <p:tgtEl>
                                          <p:spTgt spid="358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843">
                                            <p:txEl>
                                              <p:pRg st="0" end="0"/>
                                            </p:txEl>
                                          </p:spTgt>
                                        </p:tgtEl>
                                        <p:attrNameLst>
                                          <p:attrName>style.visibility</p:attrName>
                                        </p:attrNameLst>
                                      </p:cBhvr>
                                      <p:to>
                                        <p:strVal val="visible"/>
                                      </p:to>
                                    </p:set>
                                    <p:animEffect transition="in" filter="wipe(left)">
                                      <p:cBhvr>
                                        <p:cTn id="12" dur="500"/>
                                        <p:tgtEl>
                                          <p:spTgt spid="3584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5843">
                                            <p:txEl>
                                              <p:pRg st="1" end="1"/>
                                            </p:txEl>
                                          </p:spTgt>
                                        </p:tgtEl>
                                        <p:attrNameLst>
                                          <p:attrName>style.visibility</p:attrName>
                                        </p:attrNameLst>
                                      </p:cBhvr>
                                      <p:to>
                                        <p:strVal val="visible"/>
                                      </p:to>
                                    </p:set>
                                    <p:animEffect transition="in" filter="wipe(left)">
                                      <p:cBhvr>
                                        <p:cTn id="15" dur="500"/>
                                        <p:tgtEl>
                                          <p:spTgt spid="35843">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5843">
                                            <p:txEl>
                                              <p:pRg st="2" end="2"/>
                                            </p:txEl>
                                          </p:spTgt>
                                        </p:tgtEl>
                                        <p:attrNameLst>
                                          <p:attrName>style.visibility</p:attrName>
                                        </p:attrNameLst>
                                      </p:cBhvr>
                                      <p:to>
                                        <p:strVal val="visible"/>
                                      </p:to>
                                    </p:set>
                                    <p:animEffect transition="in" filter="wipe(left)">
                                      <p:cBhvr>
                                        <p:cTn id="18" dur="500"/>
                                        <p:tgtEl>
                                          <p:spTgt spid="3584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35843">
                                            <p:txEl>
                                              <p:pRg st="3" end="3"/>
                                            </p:txEl>
                                          </p:spTgt>
                                        </p:tgtEl>
                                        <p:attrNameLst>
                                          <p:attrName>style.visibility</p:attrName>
                                        </p:attrNameLst>
                                      </p:cBhvr>
                                      <p:to>
                                        <p:strVal val="visible"/>
                                      </p:to>
                                    </p:set>
                                    <p:animEffect transition="in" filter="wipe(left)">
                                      <p:cBhvr>
                                        <p:cTn id="23" dur="500"/>
                                        <p:tgtEl>
                                          <p:spTgt spid="35843">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5843">
                                            <p:txEl>
                                              <p:pRg st="4" end="4"/>
                                            </p:txEl>
                                          </p:spTgt>
                                        </p:tgtEl>
                                        <p:attrNameLst>
                                          <p:attrName>style.visibility</p:attrName>
                                        </p:attrNameLst>
                                      </p:cBhvr>
                                      <p:to>
                                        <p:strVal val="visible"/>
                                      </p:to>
                                    </p:set>
                                    <p:animEffect transition="in" filter="wipe(left)">
                                      <p:cBhvr>
                                        <p:cTn id="26" dur="500"/>
                                        <p:tgtEl>
                                          <p:spTgt spid="358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685800" y="609600"/>
            <a:ext cx="8077200" cy="990600"/>
          </a:xfrm>
        </p:spPr>
        <p:txBody>
          <a:bodyPr/>
          <a:lstStyle/>
          <a:p>
            <a:pPr>
              <a:lnSpc>
                <a:spcPts val="4000"/>
              </a:lnSpc>
            </a:pPr>
            <a:r>
              <a:rPr lang="en-US" dirty="0"/>
              <a:t>Supply and Demand</a:t>
            </a:r>
            <a:br>
              <a:rPr lang="en-US" sz="3200" dirty="0"/>
            </a:br>
            <a:r>
              <a:rPr lang="en-US" sz="3200" dirty="0"/>
              <a:t>An Overview</a:t>
            </a:r>
            <a:r>
              <a:rPr lang="en-US" dirty="0"/>
              <a:t>	</a:t>
            </a:r>
          </a:p>
        </p:txBody>
      </p:sp>
      <p:sp>
        <p:nvSpPr>
          <p:cNvPr id="37891" name="Rectangle 3"/>
          <p:cNvSpPr>
            <a:spLocks noGrp="1" noChangeArrowheads="1"/>
          </p:cNvSpPr>
          <p:nvPr>
            <p:ph idx="1"/>
          </p:nvPr>
        </p:nvSpPr>
        <p:spPr>
          <a:xfrm>
            <a:off x="762000" y="1981200"/>
            <a:ext cx="8001000" cy="3505200"/>
          </a:xfrm>
        </p:spPr>
        <p:txBody>
          <a:bodyPr/>
          <a:lstStyle/>
          <a:p>
            <a:pPr>
              <a:lnSpc>
                <a:spcPct val="90000"/>
              </a:lnSpc>
            </a:pPr>
            <a:r>
              <a:rPr lang="en-US" dirty="0">
                <a:solidFill>
                  <a:schemeClr val="tx1"/>
                </a:solidFill>
              </a:rPr>
              <a:t>Primary objective of the </a:t>
            </a:r>
            <a:r>
              <a:rPr lang="en-US" dirty="0">
                <a:solidFill>
                  <a:srgbClr val="1B44A1"/>
                </a:solidFill>
              </a:rPr>
              <a:t>supply and demand model</a:t>
            </a:r>
            <a:r>
              <a:rPr lang="en-US" dirty="0">
                <a:solidFill>
                  <a:schemeClr val="tx1"/>
                </a:solidFill>
              </a:rPr>
              <a:t> is to facilitate an analysis of market conditions and any observed change in price</a:t>
            </a:r>
          </a:p>
          <a:p>
            <a:pPr>
              <a:lnSpc>
                <a:spcPct val="90000"/>
              </a:lnSpc>
            </a:pPr>
            <a:r>
              <a:rPr lang="en-US" dirty="0">
                <a:solidFill>
                  <a:schemeClr val="tx1"/>
                </a:solidFill>
              </a:rPr>
              <a:t>Sellers’ decisions are modeled through a </a:t>
            </a:r>
            <a:r>
              <a:rPr lang="en-US" dirty="0">
                <a:solidFill>
                  <a:srgbClr val="1B44A1"/>
                </a:solidFill>
              </a:rPr>
              <a:t>supply </a:t>
            </a:r>
            <a:r>
              <a:rPr lang="en-US" dirty="0">
                <a:solidFill>
                  <a:schemeClr val="tx1"/>
                </a:solidFill>
              </a:rPr>
              <a:t>function and buyers’ decisions are modeled through a </a:t>
            </a:r>
            <a:r>
              <a:rPr lang="en-US" dirty="0">
                <a:solidFill>
                  <a:srgbClr val="1B44A1"/>
                </a:solidFill>
              </a:rPr>
              <a:t>demand </a:t>
            </a:r>
            <a:r>
              <a:rPr lang="en-US" dirty="0">
                <a:solidFill>
                  <a:schemeClr val="tx1"/>
                </a:solidFill>
              </a:rPr>
              <a:t>function</a:t>
            </a:r>
            <a:endParaRPr lang="en-US" dirty="0"/>
          </a:p>
          <a:p>
            <a:pPr lvl="1">
              <a:lnSpc>
                <a:spcPct val="90000"/>
              </a:lnSpc>
              <a:buFont typeface="Wingdings" pitchFamily="2" charset="2"/>
              <a:buNone/>
            </a:pPr>
            <a:endParaRPr lang="en-US" sz="2800" dirty="0"/>
          </a:p>
        </p:txBody>
      </p:sp>
      <p:sp>
        <p:nvSpPr>
          <p:cNvPr id="5" name="Slide Number Placeholder 4"/>
          <p:cNvSpPr>
            <a:spLocks noGrp="1"/>
          </p:cNvSpPr>
          <p:nvPr>
            <p:ph type="sldNum" sz="quarter" idx="11"/>
          </p:nvPr>
        </p:nvSpPr>
        <p:spPr/>
        <p:txBody>
          <a:bodyPr/>
          <a:lstStyle/>
          <a:p>
            <a:fld id="{379A55D3-735A-4AD6-9269-6D7427E76573}" type="slidenum">
              <a:rPr lang="en-US"/>
              <a:pPr/>
              <a:t>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fade">
                                      <p:cBhvr>
                                        <p:cTn id="7" dur="500"/>
                                        <p:tgtEl>
                                          <p:spTgt spid="378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wipe(left)">
                                      <p:cBhvr>
                                        <p:cTn id="12" dur="500"/>
                                        <p:tgtEl>
                                          <p:spTgt spid="378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wipe(left)">
                                      <p:cBhvr>
                                        <p:cTn id="17"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33400" y="533400"/>
            <a:ext cx="8229600" cy="1066800"/>
          </a:xfrm>
        </p:spPr>
        <p:txBody>
          <a:bodyPr/>
          <a:lstStyle/>
          <a:p>
            <a:r>
              <a:rPr lang="en-US" sz="3600" dirty="0"/>
              <a:t>Competitive Market for Private Goods</a:t>
            </a:r>
          </a:p>
        </p:txBody>
      </p:sp>
      <p:sp>
        <p:nvSpPr>
          <p:cNvPr id="39939" name="Rectangle 3"/>
          <p:cNvSpPr>
            <a:spLocks noGrp="1" noChangeArrowheads="1"/>
          </p:cNvSpPr>
          <p:nvPr>
            <p:ph idx="1"/>
          </p:nvPr>
        </p:nvSpPr>
        <p:spPr>
          <a:xfrm>
            <a:off x="457200" y="1981200"/>
            <a:ext cx="8458200" cy="3810000"/>
          </a:xfrm>
        </p:spPr>
        <p:txBody>
          <a:bodyPr/>
          <a:lstStyle/>
          <a:p>
            <a:pPr>
              <a:lnSpc>
                <a:spcPct val="90000"/>
              </a:lnSpc>
            </a:pPr>
            <a:r>
              <a:rPr lang="en-US" dirty="0">
                <a:solidFill>
                  <a:schemeClr val="tx1"/>
                </a:solidFill>
              </a:rPr>
              <a:t>Private goods are commodities that have two characteristics: </a:t>
            </a:r>
            <a:r>
              <a:rPr lang="en-US" dirty="0">
                <a:solidFill>
                  <a:srgbClr val="1B44A1"/>
                </a:solidFill>
              </a:rPr>
              <a:t>rivalry in consumption </a:t>
            </a:r>
            <a:r>
              <a:rPr lang="en-US" dirty="0">
                <a:solidFill>
                  <a:schemeClr val="tx1"/>
                </a:solidFill>
              </a:rPr>
              <a:t>and </a:t>
            </a:r>
            <a:r>
              <a:rPr lang="en-US" dirty="0">
                <a:solidFill>
                  <a:srgbClr val="1B44A1"/>
                </a:solidFill>
              </a:rPr>
              <a:t>excludability </a:t>
            </a:r>
          </a:p>
          <a:p>
            <a:pPr>
              <a:lnSpc>
                <a:spcPct val="90000"/>
              </a:lnSpc>
            </a:pPr>
            <a:r>
              <a:rPr lang="en-US" dirty="0">
                <a:solidFill>
                  <a:schemeClr val="tx1"/>
                </a:solidFill>
              </a:rPr>
              <a:t>A competitive market is characterized by:</a:t>
            </a:r>
          </a:p>
          <a:p>
            <a:pPr lvl="1">
              <a:lnSpc>
                <a:spcPct val="90000"/>
              </a:lnSpc>
            </a:pPr>
            <a:r>
              <a:rPr lang="en-US" dirty="0"/>
              <a:t>A large number of buyers and sellers with no control over price</a:t>
            </a:r>
          </a:p>
          <a:p>
            <a:pPr lvl="1">
              <a:lnSpc>
                <a:spcPct val="90000"/>
              </a:lnSpc>
            </a:pPr>
            <a:r>
              <a:rPr lang="en-US" dirty="0"/>
              <a:t>The product is homogenous or standardized</a:t>
            </a:r>
          </a:p>
          <a:p>
            <a:pPr lvl="1">
              <a:lnSpc>
                <a:spcPct val="90000"/>
              </a:lnSpc>
            </a:pPr>
            <a:r>
              <a:rPr lang="en-US" dirty="0"/>
              <a:t>The absence of entry barriers</a:t>
            </a:r>
          </a:p>
          <a:p>
            <a:pPr lvl="1">
              <a:lnSpc>
                <a:spcPct val="90000"/>
              </a:lnSpc>
            </a:pPr>
            <a:r>
              <a:rPr lang="en-US" dirty="0"/>
              <a:t>Perfect information</a:t>
            </a:r>
          </a:p>
        </p:txBody>
      </p:sp>
      <p:sp>
        <p:nvSpPr>
          <p:cNvPr id="5" name="Slide Number Placeholder 4"/>
          <p:cNvSpPr>
            <a:spLocks noGrp="1"/>
          </p:cNvSpPr>
          <p:nvPr>
            <p:ph type="sldNum" sz="quarter" idx="11"/>
          </p:nvPr>
        </p:nvSpPr>
        <p:spPr/>
        <p:txBody>
          <a:bodyPr/>
          <a:lstStyle/>
          <a:p>
            <a:fld id="{634936F5-A593-49D6-A4F3-BAE6D2D7EC82}" type="slidenum">
              <a:rPr lang="en-US"/>
              <a:pPr/>
              <a:t>4</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fade">
                                      <p:cBhvr>
                                        <p:cTn id="7" dur="500"/>
                                        <p:tgtEl>
                                          <p:spTgt spid="399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wipe(left)">
                                      <p:cBhvr>
                                        <p:cTn id="12" dur="500"/>
                                        <p:tgtEl>
                                          <p:spTgt spid="399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wipe(left)">
                                      <p:cBhvr>
                                        <p:cTn id="17" dur="500"/>
                                        <p:tgtEl>
                                          <p:spTgt spid="39939">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9939">
                                            <p:txEl>
                                              <p:pRg st="2" end="2"/>
                                            </p:txEl>
                                          </p:spTgt>
                                        </p:tgtEl>
                                        <p:attrNameLst>
                                          <p:attrName>style.visibility</p:attrName>
                                        </p:attrNameLst>
                                      </p:cBhvr>
                                      <p:to>
                                        <p:strVal val="visible"/>
                                      </p:to>
                                    </p:set>
                                    <p:animEffect transition="in" filter="wipe(left)">
                                      <p:cBhvr>
                                        <p:cTn id="20" dur="500"/>
                                        <p:tgtEl>
                                          <p:spTgt spid="39939">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9939">
                                            <p:txEl>
                                              <p:pRg st="3" end="3"/>
                                            </p:txEl>
                                          </p:spTgt>
                                        </p:tgtEl>
                                        <p:attrNameLst>
                                          <p:attrName>style.visibility</p:attrName>
                                        </p:attrNameLst>
                                      </p:cBhvr>
                                      <p:to>
                                        <p:strVal val="visible"/>
                                      </p:to>
                                    </p:set>
                                    <p:animEffect transition="in" filter="wipe(left)">
                                      <p:cBhvr>
                                        <p:cTn id="23" dur="500"/>
                                        <p:tgtEl>
                                          <p:spTgt spid="39939">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9939">
                                            <p:txEl>
                                              <p:pRg st="4" end="4"/>
                                            </p:txEl>
                                          </p:spTgt>
                                        </p:tgtEl>
                                        <p:attrNameLst>
                                          <p:attrName>style.visibility</p:attrName>
                                        </p:attrNameLst>
                                      </p:cBhvr>
                                      <p:to>
                                        <p:strVal val="visible"/>
                                      </p:to>
                                    </p:set>
                                    <p:animEffect transition="in" filter="wipe(left)">
                                      <p:cBhvr>
                                        <p:cTn id="26" dur="500"/>
                                        <p:tgtEl>
                                          <p:spTgt spid="39939">
                                            <p:txEl>
                                              <p:pRg st="4" end="4"/>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9939">
                                            <p:txEl>
                                              <p:pRg st="5" end="5"/>
                                            </p:txEl>
                                          </p:spTgt>
                                        </p:tgtEl>
                                        <p:attrNameLst>
                                          <p:attrName>style.visibility</p:attrName>
                                        </p:attrNameLst>
                                      </p:cBhvr>
                                      <p:to>
                                        <p:strVal val="visible"/>
                                      </p:to>
                                    </p:set>
                                    <p:animEffect transition="in" filter="wipe(left)">
                                      <p:cBhvr>
                                        <p:cTn id="29" dur="500"/>
                                        <p:tgtEl>
                                          <p:spTgt spid="399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39"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09600" y="609600"/>
            <a:ext cx="7848600" cy="838200"/>
          </a:xfrm>
        </p:spPr>
        <p:txBody>
          <a:bodyPr/>
          <a:lstStyle/>
          <a:p>
            <a:r>
              <a:rPr lang="en-US" dirty="0"/>
              <a:t>Demand	</a:t>
            </a:r>
          </a:p>
        </p:txBody>
      </p:sp>
      <p:sp>
        <p:nvSpPr>
          <p:cNvPr id="40963" name="Rectangle 3"/>
          <p:cNvSpPr>
            <a:spLocks noGrp="1" noChangeArrowheads="1"/>
          </p:cNvSpPr>
          <p:nvPr>
            <p:ph idx="1"/>
          </p:nvPr>
        </p:nvSpPr>
        <p:spPr>
          <a:xfrm>
            <a:off x="381000" y="1828800"/>
            <a:ext cx="8610600" cy="4267200"/>
          </a:xfrm>
        </p:spPr>
        <p:txBody>
          <a:bodyPr/>
          <a:lstStyle/>
          <a:p>
            <a:pPr>
              <a:lnSpc>
                <a:spcPct val="80000"/>
              </a:lnSpc>
            </a:pPr>
            <a:r>
              <a:rPr lang="en-US" dirty="0">
                <a:solidFill>
                  <a:srgbClr val="1B44A1"/>
                </a:solidFill>
              </a:rPr>
              <a:t>Demand </a:t>
            </a:r>
            <a:r>
              <a:rPr lang="en-US" dirty="0"/>
              <a:t>refers to quantities of a good consumers are willing and able to buy at a set of prices during some time period, </a:t>
            </a:r>
            <a:r>
              <a:rPr lang="en-US" i="1" dirty="0"/>
              <a:t>ceteris paribus (c.p.)</a:t>
            </a:r>
          </a:p>
          <a:p>
            <a:pPr lvl="1"/>
            <a:r>
              <a:rPr lang="en-US" sz="2400" dirty="0"/>
              <a:t>The willingness to pay (WTP), or demand price, measures the marginal benefit (MB) from consuming another unit of the good</a:t>
            </a:r>
          </a:p>
          <a:p>
            <a:pPr>
              <a:lnSpc>
                <a:spcPct val="80000"/>
              </a:lnSpc>
            </a:pPr>
            <a:r>
              <a:rPr lang="en-US" dirty="0">
                <a:solidFill>
                  <a:srgbClr val="1B44A1"/>
                </a:solidFill>
              </a:rPr>
              <a:t>Law of Demand </a:t>
            </a:r>
            <a:r>
              <a:rPr lang="en-US" dirty="0"/>
              <a:t>says there is an inverse relationship between price (P) and quantity demanded (Qd) of a good, </a:t>
            </a:r>
            <a:r>
              <a:rPr lang="en-US" i="1" dirty="0"/>
              <a:t>c.p.</a:t>
            </a:r>
            <a:endParaRPr lang="en-US" sz="3000" dirty="0"/>
          </a:p>
        </p:txBody>
      </p:sp>
      <p:sp>
        <p:nvSpPr>
          <p:cNvPr id="5" name="Slide Number Placeholder 4"/>
          <p:cNvSpPr>
            <a:spLocks noGrp="1"/>
          </p:cNvSpPr>
          <p:nvPr>
            <p:ph type="sldNum" sz="quarter" idx="11"/>
          </p:nvPr>
        </p:nvSpPr>
        <p:spPr/>
        <p:txBody>
          <a:bodyPr/>
          <a:lstStyle/>
          <a:p>
            <a:fld id="{CF3E332E-275E-477D-87E5-97B878B7D707}" type="slidenum">
              <a:rPr lang="en-US"/>
              <a:pPr/>
              <a:t>5</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fade">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3">
                                            <p:txEl>
                                              <p:pRg st="0" end="0"/>
                                            </p:txEl>
                                          </p:spTgt>
                                        </p:tgtEl>
                                        <p:attrNameLst>
                                          <p:attrName>style.visibility</p:attrName>
                                        </p:attrNameLst>
                                      </p:cBhvr>
                                      <p:to>
                                        <p:strVal val="visible"/>
                                      </p:to>
                                    </p:set>
                                    <p:animEffect transition="in" filter="wipe(left)">
                                      <p:cBhvr>
                                        <p:cTn id="12" dur="500"/>
                                        <p:tgtEl>
                                          <p:spTgt spid="4096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0963">
                                            <p:txEl>
                                              <p:pRg st="1" end="1"/>
                                            </p:txEl>
                                          </p:spTgt>
                                        </p:tgtEl>
                                        <p:attrNameLst>
                                          <p:attrName>style.visibility</p:attrName>
                                        </p:attrNameLst>
                                      </p:cBhvr>
                                      <p:to>
                                        <p:strVal val="visible"/>
                                      </p:to>
                                    </p:set>
                                    <p:animEffect transition="in" filter="wipe(left)">
                                      <p:cBhvr>
                                        <p:cTn id="15" dur="500"/>
                                        <p:tgtEl>
                                          <p:spTgt spid="4096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0963">
                                            <p:txEl>
                                              <p:pRg st="2" end="2"/>
                                            </p:txEl>
                                          </p:spTgt>
                                        </p:tgtEl>
                                        <p:attrNameLst>
                                          <p:attrName>style.visibility</p:attrName>
                                        </p:attrNameLst>
                                      </p:cBhvr>
                                      <p:to>
                                        <p:strVal val="visible"/>
                                      </p:to>
                                    </p:set>
                                    <p:animEffect transition="in" filter="wipe(left)">
                                      <p:cBhvr>
                                        <p:cTn id="20" dur="500"/>
                                        <p:tgtEl>
                                          <p:spTgt spid="409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9B345-9BCA-4CEB-B29A-C09C98AEBBD7}"/>
              </a:ext>
            </a:extLst>
          </p:cNvPr>
          <p:cNvSpPr>
            <a:spLocks noGrp="1"/>
          </p:cNvSpPr>
          <p:nvPr>
            <p:ph type="title"/>
          </p:nvPr>
        </p:nvSpPr>
        <p:spPr/>
        <p:txBody>
          <a:bodyPr/>
          <a:lstStyle/>
          <a:p>
            <a:r>
              <a:rPr lang="en-GB" dirty="0"/>
              <a:t>What is Marginal Benefit &amp; Cost?</a:t>
            </a:r>
          </a:p>
        </p:txBody>
      </p:sp>
      <p:sp>
        <p:nvSpPr>
          <p:cNvPr id="4" name="Slide Number Placeholder 3">
            <a:extLst>
              <a:ext uri="{FF2B5EF4-FFF2-40B4-BE49-F238E27FC236}">
                <a16:creationId xmlns:a16="http://schemas.microsoft.com/office/drawing/2014/main" id="{4750ED2F-8456-4877-BCBE-0F556DEB4C98}"/>
              </a:ext>
            </a:extLst>
          </p:cNvPr>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D439E4E-189E-4885-B6FA-A10C4211816E}" type="slidenum">
              <a:rPr kumimoji="0" lang="en-US" sz="1200" b="0" i="0" u="none" strike="noStrike" kern="1200" cap="none" spc="0" normalizeH="0" baseline="0" noProof="0" smtClean="0">
                <a:ln>
                  <a:noFill/>
                </a:ln>
                <a:solidFill>
                  <a:srgbClr val="1C1C34"/>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1C1C34"/>
              </a:solidFill>
              <a:effectLst/>
              <a:uLnTx/>
              <a:uFillTx/>
              <a:latin typeface="Arial" charset="0"/>
              <a:ea typeface="+mn-ea"/>
              <a:cs typeface="+mn-cs"/>
            </a:endParaRPr>
          </a:p>
        </p:txBody>
      </p:sp>
      <p:pic>
        <p:nvPicPr>
          <p:cNvPr id="9" name="Online Media 8" title="&quot;Marginal&quot; Explained in 90 Seconds - Economics">
            <a:hlinkClick r:id="" action="ppaction://media"/>
            <a:extLst>
              <a:ext uri="{FF2B5EF4-FFF2-40B4-BE49-F238E27FC236}">
                <a16:creationId xmlns:a16="http://schemas.microsoft.com/office/drawing/2014/main" id="{1EFE3AB1-31AF-4480-A565-7B3CEEE2357E}"/>
              </a:ext>
            </a:extLst>
          </p:cNvPr>
          <p:cNvPicPr>
            <a:picLocks noGrp="1" noRot="1" noChangeAspect="1"/>
          </p:cNvPicPr>
          <p:nvPr>
            <p:ph idx="1"/>
            <a:videoFile r:link="rId1"/>
          </p:nvPr>
        </p:nvPicPr>
        <p:blipFill>
          <a:blip r:embed="rId3"/>
          <a:stretch>
            <a:fillRect/>
          </a:stretch>
        </p:blipFill>
        <p:spPr>
          <a:xfrm>
            <a:off x="1158875" y="1981200"/>
            <a:ext cx="7283450" cy="4114800"/>
          </a:xfrm>
          <a:prstGeom prst="rect">
            <a:avLst/>
          </a:prstGeom>
        </p:spPr>
      </p:pic>
    </p:spTree>
    <p:extLst>
      <p:ext uri="{BB962C8B-B14F-4D97-AF65-F5344CB8AC3E}">
        <p14:creationId xmlns:p14="http://schemas.microsoft.com/office/powerpoint/2010/main" val="342119790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86F28-3280-4D44-A3F3-E6DFF420A0AA}"/>
              </a:ext>
            </a:extLst>
          </p:cNvPr>
          <p:cNvSpPr>
            <a:spLocks noGrp="1"/>
          </p:cNvSpPr>
          <p:nvPr>
            <p:ph type="title"/>
          </p:nvPr>
        </p:nvSpPr>
        <p:spPr/>
        <p:txBody>
          <a:bodyPr/>
          <a:lstStyle/>
          <a:p>
            <a:r>
              <a:rPr lang="en-GB" dirty="0"/>
              <a:t>Marginal Benefits = Demand curve</a:t>
            </a:r>
            <a:br>
              <a:rPr lang="en-GB" dirty="0"/>
            </a:br>
            <a:r>
              <a:rPr lang="en-GB" dirty="0"/>
              <a:t>Marginal Costs = Supply curve</a:t>
            </a:r>
          </a:p>
        </p:txBody>
      </p:sp>
      <p:pic>
        <p:nvPicPr>
          <p:cNvPr id="5" name="Online Media 4" title="Marginal Benefit and Marginal Cost">
            <a:hlinkClick r:id="" action="ppaction://media"/>
            <a:extLst>
              <a:ext uri="{FF2B5EF4-FFF2-40B4-BE49-F238E27FC236}">
                <a16:creationId xmlns:a16="http://schemas.microsoft.com/office/drawing/2014/main" id="{3E19E0E9-3191-47A5-9D55-9BCE44D6FD17}"/>
              </a:ext>
            </a:extLst>
          </p:cNvPr>
          <p:cNvPicPr>
            <a:picLocks noGrp="1" noRot="1" noChangeAspect="1"/>
          </p:cNvPicPr>
          <p:nvPr>
            <p:ph idx="1"/>
            <a:videoFile r:link="rId1"/>
          </p:nvPr>
        </p:nvPicPr>
        <p:blipFill>
          <a:blip r:embed="rId3"/>
          <a:stretch>
            <a:fillRect/>
          </a:stretch>
        </p:blipFill>
        <p:spPr>
          <a:xfrm>
            <a:off x="1158875" y="1981200"/>
            <a:ext cx="7283450" cy="4114800"/>
          </a:xfrm>
          <a:prstGeom prst="rect">
            <a:avLst/>
          </a:prstGeom>
        </p:spPr>
      </p:pic>
      <p:sp>
        <p:nvSpPr>
          <p:cNvPr id="4" name="Slide Number Placeholder 3">
            <a:extLst>
              <a:ext uri="{FF2B5EF4-FFF2-40B4-BE49-F238E27FC236}">
                <a16:creationId xmlns:a16="http://schemas.microsoft.com/office/drawing/2014/main" id="{35F8599F-C34D-4D14-94AE-9081905BEB0C}"/>
              </a:ext>
            </a:extLst>
          </p:cNvPr>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D439E4E-189E-4885-B6FA-A10C4211816E}" type="slidenum">
              <a:rPr kumimoji="0" lang="en-US" sz="1200" b="0" i="0" u="none" strike="noStrike" kern="1200" cap="none" spc="0" normalizeH="0" baseline="0" noProof="0" smtClean="0">
                <a:ln>
                  <a:noFill/>
                </a:ln>
                <a:solidFill>
                  <a:srgbClr val="1C1C34"/>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sz="1200" b="0" i="0" u="none" strike="noStrike" kern="1200" cap="none" spc="0" normalizeH="0" baseline="0" noProof="0" dirty="0">
              <a:ln>
                <a:noFill/>
              </a:ln>
              <a:solidFill>
                <a:srgbClr val="1C1C34"/>
              </a:solidFill>
              <a:effectLst/>
              <a:uLnTx/>
              <a:uFillTx/>
              <a:latin typeface="Arial" charset="0"/>
              <a:ea typeface="+mn-ea"/>
              <a:cs typeface="+mn-cs"/>
            </a:endParaRPr>
          </a:p>
        </p:txBody>
      </p:sp>
    </p:spTree>
    <p:extLst>
      <p:ext uri="{BB962C8B-B14F-4D97-AF65-F5344CB8AC3E}">
        <p14:creationId xmlns:p14="http://schemas.microsoft.com/office/powerpoint/2010/main" val="150317903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9938" name="Rectangle 2"/>
          <p:cNvSpPr>
            <a:spLocks noGrp="1" noChangeArrowheads="1"/>
          </p:cNvSpPr>
          <p:nvPr>
            <p:ph type="title"/>
          </p:nvPr>
        </p:nvSpPr>
        <p:spPr>
          <a:xfrm>
            <a:off x="609600" y="457200"/>
            <a:ext cx="7924800" cy="1066800"/>
          </a:xfrm>
        </p:spPr>
        <p:txBody>
          <a:bodyPr/>
          <a:lstStyle/>
          <a:p>
            <a:r>
              <a:rPr lang="en-US" dirty="0"/>
              <a:t>Demand </a:t>
            </a:r>
            <a:r>
              <a:rPr lang="en-US" sz="2700" dirty="0"/>
              <a:t>(continued)</a:t>
            </a:r>
          </a:p>
        </p:txBody>
      </p:sp>
      <p:sp>
        <p:nvSpPr>
          <p:cNvPr id="679939" name="Rectangle 3"/>
          <p:cNvSpPr>
            <a:spLocks noGrp="1" noChangeArrowheads="1"/>
          </p:cNvSpPr>
          <p:nvPr>
            <p:ph idx="1"/>
          </p:nvPr>
        </p:nvSpPr>
        <p:spPr>
          <a:xfrm>
            <a:off x="685800" y="1981200"/>
            <a:ext cx="8077200" cy="4114800"/>
          </a:xfrm>
        </p:spPr>
        <p:txBody>
          <a:bodyPr/>
          <a:lstStyle/>
          <a:p>
            <a:pPr>
              <a:lnSpc>
                <a:spcPct val="80000"/>
              </a:lnSpc>
            </a:pPr>
            <a:r>
              <a:rPr lang="en-US" dirty="0"/>
              <a:t>Economic variables held constant when specifying demand include income, wealth, prices of related goods, preferences, and price expectations</a:t>
            </a:r>
          </a:p>
          <a:p>
            <a:pPr>
              <a:lnSpc>
                <a:spcPct val="90000"/>
              </a:lnSpc>
            </a:pPr>
            <a:r>
              <a:rPr lang="en-US" dirty="0">
                <a:solidFill>
                  <a:srgbClr val="1B44A1"/>
                </a:solidFill>
              </a:rPr>
              <a:t>Market demand </a:t>
            </a:r>
            <a:r>
              <a:rPr lang="en-US" dirty="0"/>
              <a:t>captures the decisions of all consumers willing and able to purchase a good </a:t>
            </a:r>
          </a:p>
          <a:p>
            <a:pPr lvl="1">
              <a:lnSpc>
                <a:spcPct val="90000"/>
              </a:lnSpc>
            </a:pPr>
            <a:r>
              <a:rPr lang="en-US" dirty="0"/>
              <a:t>For a private good, market demand is found  by </a:t>
            </a:r>
            <a:r>
              <a:rPr lang="en-US" i="1" dirty="0"/>
              <a:t>horizontally summing</a:t>
            </a:r>
            <a:r>
              <a:rPr lang="en-US" dirty="0"/>
              <a:t> individual demands</a:t>
            </a:r>
          </a:p>
          <a:p>
            <a:endParaRPr lang="en-US" dirty="0"/>
          </a:p>
        </p:txBody>
      </p:sp>
      <p:sp>
        <p:nvSpPr>
          <p:cNvPr id="5" name="Slide Number Placeholder 4"/>
          <p:cNvSpPr>
            <a:spLocks noGrp="1"/>
          </p:cNvSpPr>
          <p:nvPr>
            <p:ph type="sldNum" sz="quarter" idx="11"/>
          </p:nvPr>
        </p:nvSpPr>
        <p:spPr/>
        <p:txBody>
          <a:bodyPr/>
          <a:lstStyle/>
          <a:p>
            <a:fld id="{4693F5E9-6264-48AC-972E-F82495B93024}" type="slidenum">
              <a:rPr lang="en-US"/>
              <a:pPr/>
              <a:t>8</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9938"/>
                                        </p:tgtEl>
                                        <p:attrNameLst>
                                          <p:attrName>style.visibility</p:attrName>
                                        </p:attrNameLst>
                                      </p:cBhvr>
                                      <p:to>
                                        <p:strVal val="visible"/>
                                      </p:to>
                                    </p:set>
                                    <p:animEffect transition="in" filter="fade">
                                      <p:cBhvr>
                                        <p:cTn id="7" dur="500"/>
                                        <p:tgtEl>
                                          <p:spTgt spid="6799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79939">
                                            <p:txEl>
                                              <p:pRg st="0" end="0"/>
                                            </p:txEl>
                                          </p:spTgt>
                                        </p:tgtEl>
                                        <p:attrNameLst>
                                          <p:attrName>style.visibility</p:attrName>
                                        </p:attrNameLst>
                                      </p:cBhvr>
                                      <p:to>
                                        <p:strVal val="visible"/>
                                      </p:to>
                                    </p:set>
                                    <p:animEffect transition="in" filter="wipe(left)">
                                      <p:cBhvr>
                                        <p:cTn id="12" dur="500"/>
                                        <p:tgtEl>
                                          <p:spTgt spid="6799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79939">
                                            <p:txEl>
                                              <p:pRg st="1" end="1"/>
                                            </p:txEl>
                                          </p:spTgt>
                                        </p:tgtEl>
                                        <p:attrNameLst>
                                          <p:attrName>style.visibility</p:attrName>
                                        </p:attrNameLst>
                                      </p:cBhvr>
                                      <p:to>
                                        <p:strVal val="visible"/>
                                      </p:to>
                                    </p:set>
                                    <p:animEffect transition="in" filter="wipe(left)">
                                      <p:cBhvr>
                                        <p:cTn id="17" dur="500"/>
                                        <p:tgtEl>
                                          <p:spTgt spid="679939">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679939">
                                            <p:txEl>
                                              <p:pRg st="2" end="2"/>
                                            </p:txEl>
                                          </p:spTgt>
                                        </p:tgtEl>
                                        <p:attrNameLst>
                                          <p:attrName>style.visibility</p:attrName>
                                        </p:attrNameLst>
                                      </p:cBhvr>
                                      <p:to>
                                        <p:strVal val="visible"/>
                                      </p:to>
                                    </p:set>
                                    <p:animEffect transition="in" filter="wipe(left)">
                                      <p:cBhvr>
                                        <p:cTn id="20" dur="500"/>
                                        <p:tgtEl>
                                          <p:spTgt spid="6799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9938" grpId="0"/>
      <p:bldP spid="67993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534400" cy="1336964"/>
          </a:xfrm>
        </p:spPr>
        <p:txBody>
          <a:bodyPr/>
          <a:lstStyle/>
          <a:p>
            <a:r>
              <a:rPr lang="en-GB" sz="3600" dirty="0"/>
              <a:t>Modelling individual’s demand schedule</a:t>
            </a: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1066800"/>
            <a:ext cx="5155906" cy="3142809"/>
          </a:xfrm>
        </p:spPr>
      </p:pic>
      <p:sp>
        <p:nvSpPr>
          <p:cNvPr id="4" name="Slide Number Placeholder 3"/>
          <p:cNvSpPr>
            <a:spLocks noGrp="1"/>
          </p:cNvSpPr>
          <p:nvPr>
            <p:ph type="sldNum" sz="quarter" idx="11"/>
          </p:nvPr>
        </p:nvSpPr>
        <p:spPr/>
        <p:txBody>
          <a:bodyPr/>
          <a:lstStyle/>
          <a:p>
            <a:fld id="{2D439E4E-189E-4885-B6FA-A10C4211816E}" type="slidenum">
              <a:rPr lang="en-US" smtClean="0"/>
              <a:pPr/>
              <a:t>9</a:t>
            </a:fld>
            <a:endParaRPr lang="en-US" dirty="0"/>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85606" y="3420850"/>
            <a:ext cx="5258393" cy="3437150"/>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05857" y="2179395"/>
            <a:ext cx="3257143" cy="1076190"/>
          </a:xfrm>
          <a:prstGeom prst="rect">
            <a:avLst/>
          </a:prstGeom>
        </p:spPr>
      </p:pic>
    </p:spTree>
    <p:extLst>
      <p:ext uri="{BB962C8B-B14F-4D97-AF65-F5344CB8AC3E}">
        <p14:creationId xmlns:p14="http://schemas.microsoft.com/office/powerpoint/2010/main" val="1526023959"/>
      </p:ext>
    </p:extLst>
  </p:cSld>
  <p:clrMapOvr>
    <a:masterClrMapping/>
  </p:clrMapOvr>
  <p:transition spd="slow">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Combining consumer 1 &amp; 2 Production Schedule</a:t>
            </a: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653681" y="2233838"/>
            <a:ext cx="6013585" cy="3785962"/>
          </a:xfrm>
        </p:spPr>
      </p:pic>
      <p:sp>
        <p:nvSpPr>
          <p:cNvPr id="4" name="Slide Number Placeholder 3"/>
          <p:cNvSpPr>
            <a:spLocks noGrp="1"/>
          </p:cNvSpPr>
          <p:nvPr>
            <p:ph type="sldNum" sz="quarter" idx="11"/>
          </p:nvPr>
        </p:nvSpPr>
        <p:spPr/>
        <p:txBody>
          <a:bodyPr/>
          <a:lstStyle/>
          <a:p>
            <a:fld id="{2D439E4E-189E-4885-B6FA-A10C4211816E}" type="slidenum">
              <a:rPr lang="en-US" smtClean="0"/>
              <a:pPr/>
              <a:t>10</a:t>
            </a:fld>
            <a:endParaRPr lang="en-US" dirty="0"/>
          </a:p>
        </p:txBody>
      </p:sp>
    </p:spTree>
    <p:extLst>
      <p:ext uri="{BB962C8B-B14F-4D97-AF65-F5344CB8AC3E}">
        <p14:creationId xmlns:p14="http://schemas.microsoft.com/office/powerpoint/2010/main" val="2010175768"/>
      </p:ext>
    </p:extLst>
  </p:cSld>
  <p:clrMapOvr>
    <a:masterClrMapping/>
  </p:clrMapOvr>
  <p:transition spd="slow">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Market Demand Schedule</a:t>
            </a: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219200" y="1905000"/>
            <a:ext cx="6175590" cy="3676438"/>
          </a:xfrm>
        </p:spPr>
      </p:pic>
      <p:sp>
        <p:nvSpPr>
          <p:cNvPr id="4" name="Slide Number Placeholder 3"/>
          <p:cNvSpPr>
            <a:spLocks noGrp="1"/>
          </p:cNvSpPr>
          <p:nvPr>
            <p:ph type="sldNum" sz="quarter" idx="11"/>
          </p:nvPr>
        </p:nvSpPr>
        <p:spPr/>
        <p:txBody>
          <a:bodyPr/>
          <a:lstStyle/>
          <a:p>
            <a:fld id="{2D439E4E-189E-4885-B6FA-A10C4211816E}" type="slidenum">
              <a:rPr lang="en-US" smtClean="0"/>
              <a:pPr/>
              <a:t>11</a:t>
            </a:fld>
            <a:endParaRPr lang="en-US" dirty="0"/>
          </a:p>
        </p:txBody>
      </p:sp>
    </p:spTree>
    <p:extLst>
      <p:ext uri="{BB962C8B-B14F-4D97-AF65-F5344CB8AC3E}">
        <p14:creationId xmlns:p14="http://schemas.microsoft.com/office/powerpoint/2010/main" val="1164536677"/>
      </p:ext>
    </p:extLst>
  </p:cSld>
  <p:clrMapOvr>
    <a:masterClrMapping/>
  </p:clrMapOvr>
  <p:transition spd="slow">
    <p:strips dir="rd"/>
  </p:transition>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nSpc>
                <a:spcPct val="90000"/>
              </a:lnSpc>
            </a:pPr>
            <a:r>
              <a:rPr lang="en-US" dirty="0"/>
              <a:t>Market Demand</a:t>
            </a:r>
            <a:br>
              <a:rPr lang="en-US" sz="2800" dirty="0"/>
            </a:br>
            <a:r>
              <a:rPr lang="en-US" sz="2800" dirty="0">
                <a:hlinkClick r:id="rId3"/>
              </a:rPr>
              <a:t>Bottled Water</a:t>
            </a:r>
            <a:endParaRPr lang="en-US" dirty="0"/>
          </a:p>
        </p:txBody>
      </p:sp>
      <p:sp>
        <p:nvSpPr>
          <p:cNvPr id="13" name="Slide Number Placeholder 5"/>
          <p:cNvSpPr>
            <a:spLocks noGrp="1"/>
          </p:cNvSpPr>
          <p:nvPr>
            <p:ph type="sldNum" sz="quarter" idx="11"/>
          </p:nvPr>
        </p:nvSpPr>
        <p:spPr/>
        <p:txBody>
          <a:bodyPr/>
          <a:lstStyle/>
          <a:p>
            <a:fld id="{D2620D9D-F151-4BF1-B007-881B1BC11B2B}" type="slidenum">
              <a:rPr lang="en-US"/>
              <a:pPr/>
              <a:t>12</a:t>
            </a:fld>
            <a:endParaRPr lang="en-US" dirty="0"/>
          </a:p>
        </p:txBody>
      </p:sp>
      <p:sp>
        <p:nvSpPr>
          <p:cNvPr id="43015" name="Line 7"/>
          <p:cNvSpPr>
            <a:spLocks noChangeShapeType="1"/>
          </p:cNvSpPr>
          <p:nvPr/>
        </p:nvSpPr>
        <p:spPr bwMode="auto">
          <a:xfrm>
            <a:off x="2371725" y="1981200"/>
            <a:ext cx="0" cy="3635375"/>
          </a:xfrm>
          <a:prstGeom prst="line">
            <a:avLst/>
          </a:prstGeom>
          <a:noFill/>
          <a:ln w="9525">
            <a:solidFill>
              <a:schemeClr val="tx1"/>
            </a:solidFill>
            <a:round/>
            <a:headEnd/>
            <a:tailEnd/>
          </a:ln>
          <a:effectLst/>
        </p:spPr>
        <p:txBody>
          <a:bodyPr/>
          <a:lstStyle/>
          <a:p>
            <a:endParaRPr lang="en-US" dirty="0"/>
          </a:p>
        </p:txBody>
      </p:sp>
      <p:sp>
        <p:nvSpPr>
          <p:cNvPr id="43016" name="Line 8"/>
          <p:cNvSpPr>
            <a:spLocks noChangeShapeType="1"/>
          </p:cNvSpPr>
          <p:nvPr/>
        </p:nvSpPr>
        <p:spPr bwMode="auto">
          <a:xfrm>
            <a:off x="2371725" y="5616575"/>
            <a:ext cx="5029200" cy="0"/>
          </a:xfrm>
          <a:prstGeom prst="line">
            <a:avLst/>
          </a:prstGeom>
          <a:noFill/>
          <a:ln w="9525">
            <a:solidFill>
              <a:schemeClr val="tx1"/>
            </a:solidFill>
            <a:round/>
            <a:headEnd/>
            <a:tailEnd/>
          </a:ln>
          <a:effectLst/>
        </p:spPr>
        <p:txBody>
          <a:bodyPr/>
          <a:lstStyle/>
          <a:p>
            <a:endParaRPr lang="en-US" dirty="0"/>
          </a:p>
        </p:txBody>
      </p:sp>
      <p:sp>
        <p:nvSpPr>
          <p:cNvPr id="43017" name="Text Box 9"/>
          <p:cNvSpPr txBox="1">
            <a:spLocks noChangeArrowheads="1"/>
          </p:cNvSpPr>
          <p:nvPr/>
        </p:nvSpPr>
        <p:spPr bwMode="auto">
          <a:xfrm>
            <a:off x="1600200" y="1828800"/>
            <a:ext cx="704850" cy="366713"/>
          </a:xfrm>
          <a:prstGeom prst="rect">
            <a:avLst/>
          </a:prstGeom>
          <a:noFill/>
          <a:ln w="9525">
            <a:noFill/>
            <a:miter lim="800000"/>
            <a:headEnd/>
            <a:tailEnd/>
          </a:ln>
          <a:effectLst/>
        </p:spPr>
        <p:txBody>
          <a:bodyPr wrap="none">
            <a:spAutoFit/>
          </a:bodyPr>
          <a:lstStyle/>
          <a:p>
            <a:r>
              <a:rPr lang="en-US" dirty="0"/>
              <a:t>Price</a:t>
            </a:r>
          </a:p>
        </p:txBody>
      </p:sp>
      <p:sp>
        <p:nvSpPr>
          <p:cNvPr id="43018" name="Text Box 10"/>
          <p:cNvSpPr txBox="1">
            <a:spLocks noChangeArrowheads="1"/>
          </p:cNvSpPr>
          <p:nvPr/>
        </p:nvSpPr>
        <p:spPr bwMode="auto">
          <a:xfrm>
            <a:off x="6699250" y="5729288"/>
            <a:ext cx="1035050" cy="366712"/>
          </a:xfrm>
          <a:prstGeom prst="rect">
            <a:avLst/>
          </a:prstGeom>
          <a:noFill/>
          <a:ln w="9525">
            <a:noFill/>
            <a:miter lim="800000"/>
            <a:headEnd/>
            <a:tailEnd/>
          </a:ln>
          <a:effectLst/>
        </p:spPr>
        <p:txBody>
          <a:bodyPr wrap="none">
            <a:spAutoFit/>
          </a:bodyPr>
          <a:lstStyle/>
          <a:p>
            <a:r>
              <a:rPr lang="en-US" dirty="0"/>
              <a:t>Quantity</a:t>
            </a:r>
          </a:p>
        </p:txBody>
      </p:sp>
      <p:sp>
        <p:nvSpPr>
          <p:cNvPr id="43019" name="Line 11"/>
          <p:cNvSpPr>
            <a:spLocks noChangeShapeType="1"/>
          </p:cNvSpPr>
          <p:nvPr/>
        </p:nvSpPr>
        <p:spPr bwMode="auto">
          <a:xfrm>
            <a:off x="2332759" y="2730501"/>
            <a:ext cx="3648075" cy="2841625"/>
          </a:xfrm>
          <a:prstGeom prst="line">
            <a:avLst/>
          </a:prstGeom>
          <a:noFill/>
          <a:ln w="28575">
            <a:solidFill>
              <a:srgbClr val="67176B"/>
            </a:solidFill>
            <a:round/>
            <a:headEnd/>
            <a:tailEnd/>
          </a:ln>
          <a:effectLst/>
        </p:spPr>
        <p:txBody>
          <a:bodyPr/>
          <a:lstStyle/>
          <a:p>
            <a:endParaRPr lang="en-US" dirty="0"/>
          </a:p>
        </p:txBody>
      </p:sp>
      <p:sp>
        <p:nvSpPr>
          <p:cNvPr id="43020" name="Text Box 12"/>
          <p:cNvSpPr txBox="1">
            <a:spLocks noChangeArrowheads="1"/>
          </p:cNvSpPr>
          <p:nvPr/>
        </p:nvSpPr>
        <p:spPr bwMode="auto">
          <a:xfrm>
            <a:off x="5562600" y="2362200"/>
            <a:ext cx="2160588" cy="366713"/>
          </a:xfrm>
          <a:prstGeom prst="rect">
            <a:avLst/>
          </a:prstGeom>
          <a:noFill/>
          <a:ln w="9525">
            <a:noFill/>
            <a:miter lim="800000"/>
            <a:headEnd/>
            <a:tailEnd/>
          </a:ln>
          <a:effectLst/>
        </p:spPr>
        <p:txBody>
          <a:bodyPr wrap="none">
            <a:spAutoFit/>
          </a:bodyPr>
          <a:lstStyle/>
          <a:p>
            <a:r>
              <a:rPr lang="en-US" b="1" dirty="0">
                <a:solidFill>
                  <a:schemeClr val="tx2"/>
                </a:solidFill>
              </a:rPr>
              <a:t>P = –0.01Q</a:t>
            </a:r>
            <a:r>
              <a:rPr lang="en-US" b="1" baseline="-25000" dirty="0">
                <a:solidFill>
                  <a:schemeClr val="tx2"/>
                </a:solidFill>
              </a:rPr>
              <a:t>D</a:t>
            </a:r>
            <a:r>
              <a:rPr lang="en-US" b="1" dirty="0">
                <a:solidFill>
                  <a:schemeClr val="tx2"/>
                </a:solidFill>
              </a:rPr>
              <a:t> + 11.5</a:t>
            </a:r>
          </a:p>
        </p:txBody>
      </p:sp>
      <p:sp>
        <p:nvSpPr>
          <p:cNvPr id="43021" name="Text Box 13"/>
          <p:cNvSpPr txBox="1">
            <a:spLocks noChangeArrowheads="1"/>
          </p:cNvSpPr>
          <p:nvPr/>
        </p:nvSpPr>
        <p:spPr bwMode="auto">
          <a:xfrm>
            <a:off x="1457325" y="2492375"/>
            <a:ext cx="804863" cy="336550"/>
          </a:xfrm>
          <a:prstGeom prst="rect">
            <a:avLst/>
          </a:prstGeom>
          <a:noFill/>
          <a:ln w="9525">
            <a:noFill/>
            <a:miter lim="800000"/>
            <a:headEnd/>
            <a:tailEnd/>
          </a:ln>
          <a:effectLst/>
        </p:spPr>
        <p:txBody>
          <a:bodyPr wrap="none">
            <a:spAutoFit/>
          </a:bodyPr>
          <a:lstStyle/>
          <a:p>
            <a:r>
              <a:rPr lang="en-US" sz="1600" dirty="0"/>
              <a:t>$11.50</a:t>
            </a:r>
          </a:p>
        </p:txBody>
      </p:sp>
      <p:sp>
        <p:nvSpPr>
          <p:cNvPr id="43022" name="Text Box 14"/>
          <p:cNvSpPr txBox="1">
            <a:spLocks noChangeArrowheads="1"/>
          </p:cNvSpPr>
          <p:nvPr/>
        </p:nvSpPr>
        <p:spPr bwMode="auto">
          <a:xfrm>
            <a:off x="6003925" y="5294313"/>
            <a:ext cx="349250" cy="366712"/>
          </a:xfrm>
          <a:prstGeom prst="rect">
            <a:avLst/>
          </a:prstGeom>
          <a:noFill/>
          <a:ln w="9525">
            <a:noFill/>
            <a:miter lim="800000"/>
            <a:headEnd/>
            <a:tailEnd/>
          </a:ln>
          <a:effectLst/>
        </p:spPr>
        <p:txBody>
          <a:bodyPr wrap="none">
            <a:spAutoFit/>
          </a:bodyPr>
          <a:lstStyle/>
          <a:p>
            <a:r>
              <a:rPr lang="en-US" b="1" dirty="0"/>
              <a:t>D</a:t>
            </a:r>
          </a:p>
        </p:txBody>
      </p:sp>
      <p:sp>
        <p:nvSpPr>
          <p:cNvPr id="43023" name="Text Box 15"/>
          <p:cNvSpPr txBox="1">
            <a:spLocks noChangeArrowheads="1"/>
          </p:cNvSpPr>
          <p:nvPr/>
        </p:nvSpPr>
        <p:spPr bwMode="auto">
          <a:xfrm>
            <a:off x="5638800" y="5638800"/>
            <a:ext cx="692150" cy="336550"/>
          </a:xfrm>
          <a:prstGeom prst="rect">
            <a:avLst/>
          </a:prstGeom>
          <a:noFill/>
          <a:ln w="9525">
            <a:noFill/>
            <a:miter lim="800000"/>
            <a:headEnd/>
            <a:tailEnd/>
          </a:ln>
          <a:effectLst/>
        </p:spPr>
        <p:txBody>
          <a:bodyPr wrap="none">
            <a:spAutoFit/>
          </a:bodyPr>
          <a:lstStyle/>
          <a:p>
            <a:r>
              <a:rPr lang="en-US" sz="1600" dirty="0"/>
              <a:t>1,150</a:t>
            </a:r>
          </a:p>
        </p:txBody>
      </p:sp>
      <p:pic>
        <p:nvPicPr>
          <p:cNvPr id="1026" name="Picture 2"/>
          <p:cNvPicPr>
            <a:picLocks noChangeAspect="1" noChangeArrowheads="1"/>
          </p:cNvPicPr>
          <p:nvPr/>
        </p:nvPicPr>
        <p:blipFill>
          <a:blip r:embed="rId4" cstate="print"/>
          <a:srcRect/>
          <a:stretch>
            <a:fillRect/>
          </a:stretch>
        </p:blipFill>
        <p:spPr bwMode="auto">
          <a:xfrm>
            <a:off x="4953000" y="838200"/>
            <a:ext cx="3567375" cy="1438275"/>
          </a:xfrm>
          <a:prstGeom prst="rect">
            <a:avLst/>
          </a:prstGeom>
          <a:noFill/>
          <a:ln w="9525">
            <a:noFill/>
            <a:miter lim="800000"/>
            <a:headEnd/>
            <a:tailEnd/>
          </a:ln>
          <a:effectLst/>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021"/>
                                        </p:tgtEl>
                                        <p:attrNameLst>
                                          <p:attrName>style.visibility</p:attrName>
                                        </p:attrNameLst>
                                      </p:cBhvr>
                                      <p:to>
                                        <p:strVal val="visible"/>
                                      </p:to>
                                    </p:set>
                                    <p:animEffect transition="in" filter="dissolve">
                                      <p:cBhvr>
                                        <p:cTn id="7" dur="500"/>
                                        <p:tgtEl>
                                          <p:spTgt spid="43021"/>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3023"/>
                                        </p:tgtEl>
                                        <p:attrNameLst>
                                          <p:attrName>style.visibility</p:attrName>
                                        </p:attrNameLst>
                                      </p:cBhvr>
                                      <p:to>
                                        <p:strVal val="visible"/>
                                      </p:to>
                                    </p:set>
                                    <p:animEffect transition="in" filter="dissolve">
                                      <p:cBhvr>
                                        <p:cTn id="11" dur="500"/>
                                        <p:tgtEl>
                                          <p:spTgt spid="430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3019"/>
                                        </p:tgtEl>
                                        <p:attrNameLst>
                                          <p:attrName>style.visibility</p:attrName>
                                        </p:attrNameLst>
                                      </p:cBhvr>
                                      <p:to>
                                        <p:strVal val="visible"/>
                                      </p:to>
                                    </p:set>
                                    <p:animEffect transition="in" filter="wipe(left)">
                                      <p:cBhvr>
                                        <p:cTn id="15" dur="500"/>
                                        <p:tgtEl>
                                          <p:spTgt spid="43019"/>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43022"/>
                                        </p:tgtEl>
                                        <p:attrNameLst>
                                          <p:attrName>style.visibility</p:attrName>
                                        </p:attrNameLst>
                                      </p:cBhvr>
                                      <p:to>
                                        <p:strVal val="visible"/>
                                      </p:to>
                                    </p:set>
                                    <p:animEffect transition="in" filter="dissolve">
                                      <p:cBhvr>
                                        <p:cTn id="19" dur="500"/>
                                        <p:tgtEl>
                                          <p:spTgt spid="43022"/>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43020"/>
                                        </p:tgtEl>
                                        <p:attrNameLst>
                                          <p:attrName>style.visibility</p:attrName>
                                        </p:attrNameLst>
                                      </p:cBhvr>
                                      <p:to>
                                        <p:strVal val="visible"/>
                                      </p:to>
                                    </p:set>
                                    <p:animEffect transition="in" filter="checkerboard(across)">
                                      <p:cBhvr>
                                        <p:cTn id="24" dur="500"/>
                                        <p:tgtEl>
                                          <p:spTgt spid="430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9" grpId="0" animBg="1"/>
      <p:bldP spid="43020" grpId="0"/>
      <p:bldP spid="43021" grpId="0"/>
      <p:bldP spid="43022" grpId="0"/>
      <p:bldP spid="4302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762000" y="533400"/>
            <a:ext cx="7391400" cy="990600"/>
          </a:xfrm>
        </p:spPr>
        <p:txBody>
          <a:bodyPr/>
          <a:lstStyle/>
          <a:p>
            <a:r>
              <a:rPr lang="en-US" dirty="0"/>
              <a:t>Supply</a:t>
            </a:r>
          </a:p>
        </p:txBody>
      </p:sp>
      <p:sp>
        <p:nvSpPr>
          <p:cNvPr id="46083" name="Rectangle 3"/>
          <p:cNvSpPr>
            <a:spLocks noGrp="1" noChangeArrowheads="1"/>
          </p:cNvSpPr>
          <p:nvPr>
            <p:ph idx="1"/>
          </p:nvPr>
        </p:nvSpPr>
        <p:spPr>
          <a:xfrm>
            <a:off x="457200" y="1676400"/>
            <a:ext cx="8458200" cy="3810000"/>
          </a:xfrm>
        </p:spPr>
        <p:txBody>
          <a:bodyPr/>
          <a:lstStyle/>
          <a:p>
            <a:r>
              <a:rPr lang="en-US" dirty="0">
                <a:solidFill>
                  <a:srgbClr val="1B44A1"/>
                </a:solidFill>
              </a:rPr>
              <a:t>Supply </a:t>
            </a:r>
            <a:r>
              <a:rPr lang="en-US" dirty="0"/>
              <a:t>refers to the quantities of a good the producer is willing and able to bring to market at a given set of prices during some time period, </a:t>
            </a:r>
            <a:r>
              <a:rPr lang="en-US" i="1" dirty="0" err="1"/>
              <a:t>c.p</a:t>
            </a:r>
            <a:r>
              <a:rPr lang="en-US" i="1" dirty="0"/>
              <a:t>.</a:t>
            </a:r>
          </a:p>
          <a:p>
            <a:r>
              <a:rPr lang="en-GB" dirty="0"/>
              <a:t>Economic variables held constant when deriving a supply curve include production technology, input prices, taxes and subsidies, and price expectations</a:t>
            </a:r>
            <a:endParaRPr lang="en-US" dirty="0"/>
          </a:p>
          <a:p>
            <a:pPr>
              <a:lnSpc>
                <a:spcPct val="80000"/>
              </a:lnSpc>
            </a:pPr>
            <a:r>
              <a:rPr lang="en-US" dirty="0">
                <a:solidFill>
                  <a:srgbClr val="1B44A1"/>
                </a:solidFill>
              </a:rPr>
              <a:t>Law of Supply </a:t>
            </a:r>
            <a:r>
              <a:rPr lang="en-US" dirty="0"/>
              <a:t>says there is a direct relationship between price (P) and quantity supplied (Qs) of a good, </a:t>
            </a:r>
            <a:r>
              <a:rPr lang="en-US" i="1" dirty="0"/>
              <a:t>c.p.</a:t>
            </a:r>
          </a:p>
          <a:p>
            <a:pPr lvl="1">
              <a:lnSpc>
                <a:spcPct val="80000"/>
              </a:lnSpc>
            </a:pPr>
            <a:r>
              <a:rPr lang="en-US" dirty="0"/>
              <a:t>Rising marginal cost (MC) supports this positive relationship (</a:t>
            </a:r>
            <a:r>
              <a:rPr lang="el-GR" dirty="0"/>
              <a:t>Δ</a:t>
            </a:r>
            <a:r>
              <a:rPr lang="en-US" dirty="0"/>
              <a:t>TC/</a:t>
            </a:r>
            <a:r>
              <a:rPr lang="el-GR" dirty="0"/>
              <a:t>Δ</a:t>
            </a:r>
            <a:r>
              <a:rPr lang="en-US" dirty="0"/>
              <a:t>Q)</a:t>
            </a:r>
          </a:p>
        </p:txBody>
      </p:sp>
      <p:sp>
        <p:nvSpPr>
          <p:cNvPr id="5" name="Slide Number Placeholder 4"/>
          <p:cNvSpPr>
            <a:spLocks noGrp="1"/>
          </p:cNvSpPr>
          <p:nvPr>
            <p:ph type="sldNum" sz="quarter" idx="11"/>
          </p:nvPr>
        </p:nvSpPr>
        <p:spPr/>
        <p:txBody>
          <a:bodyPr/>
          <a:lstStyle/>
          <a:p>
            <a:fld id="{50F390B9-2D39-4FAD-BA39-4969C63D349E}" type="slidenum">
              <a:rPr lang="en-US"/>
              <a:pPr/>
              <a:t>13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Effect transition="in" filter="wipe(left)">
                                      <p:cBhvr>
                                        <p:cTn id="12" dur="500"/>
                                        <p:tgtEl>
                                          <p:spTgt spid="460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6083">
                                            <p:txEl>
                                              <p:pRg st="1" end="1"/>
                                            </p:txEl>
                                          </p:spTgt>
                                        </p:tgtEl>
                                        <p:attrNameLst>
                                          <p:attrName>style.visibility</p:attrName>
                                        </p:attrNameLst>
                                      </p:cBhvr>
                                      <p:to>
                                        <p:strVal val="visible"/>
                                      </p:to>
                                    </p:set>
                                    <p:animEffect transition="in" filter="wipe(left)">
                                      <p:cBhvr>
                                        <p:cTn id="17" dur="500"/>
                                        <p:tgtEl>
                                          <p:spTgt spid="4608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6083">
                                            <p:txEl>
                                              <p:pRg st="2" end="2"/>
                                            </p:txEl>
                                          </p:spTgt>
                                        </p:tgtEl>
                                        <p:attrNameLst>
                                          <p:attrName>style.visibility</p:attrName>
                                        </p:attrNameLst>
                                      </p:cBhvr>
                                      <p:to>
                                        <p:strVal val="visible"/>
                                      </p:to>
                                    </p:set>
                                    <p:animEffect transition="in" filter="wipe(left)">
                                      <p:cBhvr>
                                        <p:cTn id="22" dur="500"/>
                                        <p:tgtEl>
                                          <p:spTgt spid="46083">
                                            <p:txEl>
                                              <p:pRg st="2" end="2"/>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46083">
                                            <p:txEl>
                                              <p:pRg st="3" end="3"/>
                                            </p:txEl>
                                          </p:spTgt>
                                        </p:tgtEl>
                                        <p:attrNameLst>
                                          <p:attrName>style.visibility</p:attrName>
                                        </p:attrNameLst>
                                      </p:cBhvr>
                                      <p:to>
                                        <p:strVal val="visible"/>
                                      </p:to>
                                    </p:set>
                                    <p:animEffect transition="in" filter="wipe(left)">
                                      <p:cBhvr>
                                        <p:cTn id="25" dur="500"/>
                                        <p:tgtEl>
                                          <p:spTgt spid="460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765958" y="362692"/>
            <a:ext cx="8077200" cy="838200"/>
          </a:xfrm>
        </p:spPr>
        <p:txBody>
          <a:bodyPr/>
          <a:lstStyle/>
          <a:p>
            <a:r>
              <a:rPr lang="en-US" dirty="0"/>
              <a:t>Supply</a:t>
            </a:r>
            <a:r>
              <a:rPr lang="en-US" sz="2700" dirty="0"/>
              <a:t> (continued)</a:t>
            </a:r>
          </a:p>
        </p:txBody>
      </p:sp>
      <p:sp>
        <p:nvSpPr>
          <p:cNvPr id="47107" name="Rectangle 3"/>
          <p:cNvSpPr>
            <a:spLocks noGrp="1" noChangeArrowheads="1"/>
          </p:cNvSpPr>
          <p:nvPr>
            <p:ph idx="1"/>
          </p:nvPr>
        </p:nvSpPr>
        <p:spPr>
          <a:xfrm>
            <a:off x="372093" y="1235528"/>
            <a:ext cx="8458200" cy="4114800"/>
          </a:xfrm>
        </p:spPr>
        <p:txBody>
          <a:bodyPr/>
          <a:lstStyle/>
          <a:p>
            <a:pPr>
              <a:lnSpc>
                <a:spcPct val="90000"/>
              </a:lnSpc>
            </a:pPr>
            <a:r>
              <a:rPr lang="en-US" dirty="0">
                <a:solidFill>
                  <a:srgbClr val="1B44A1"/>
                </a:solidFill>
              </a:rPr>
              <a:t>Market Supply </a:t>
            </a:r>
            <a:r>
              <a:rPr lang="en-US" dirty="0"/>
              <a:t>captures the combined decisions of all producers in a given industry</a:t>
            </a:r>
          </a:p>
          <a:p>
            <a:pPr lvl="1"/>
            <a:r>
              <a:rPr lang="en-US" sz="2800" dirty="0"/>
              <a:t>Derived by </a:t>
            </a:r>
            <a:r>
              <a:rPr lang="en-US" sz="2800" i="1" dirty="0"/>
              <a:t>horizontally summing</a:t>
            </a:r>
            <a:r>
              <a:rPr lang="en-US" sz="2800" dirty="0"/>
              <a:t> the individual supply functions</a:t>
            </a:r>
            <a:endParaRPr lang="en-US" sz="2700" dirty="0"/>
          </a:p>
        </p:txBody>
      </p:sp>
      <p:sp>
        <p:nvSpPr>
          <p:cNvPr id="5" name="Slide Number Placeholder 4"/>
          <p:cNvSpPr>
            <a:spLocks noGrp="1"/>
          </p:cNvSpPr>
          <p:nvPr>
            <p:ph type="sldNum" sz="quarter" idx="11"/>
          </p:nvPr>
        </p:nvSpPr>
        <p:spPr/>
        <p:txBody>
          <a:bodyPr/>
          <a:lstStyle/>
          <a:p>
            <a:fld id="{11F065D5-85A4-406B-8138-CD93EE02F36D}" type="slidenum">
              <a:rPr lang="en-US"/>
              <a:pPr/>
              <a:t>14</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3600" y="2953219"/>
            <a:ext cx="5867400" cy="3938255"/>
          </a:xfrm>
          <a:prstGeom prst="rect">
            <a:avLst/>
          </a:prstGeo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fade">
                                      <p:cBhvr>
                                        <p:cTn id="7" dur="500"/>
                                        <p:tgtEl>
                                          <p:spTgt spid="4710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7107">
                                            <p:txEl>
                                              <p:pRg st="0" end="0"/>
                                            </p:txEl>
                                          </p:spTgt>
                                        </p:tgtEl>
                                        <p:attrNameLst>
                                          <p:attrName>style.visibility</p:attrName>
                                        </p:attrNameLst>
                                      </p:cBhvr>
                                      <p:to>
                                        <p:strVal val="visible"/>
                                      </p:to>
                                    </p:set>
                                    <p:animEffect transition="in" filter="wipe(left)">
                                      <p:cBhvr>
                                        <p:cTn id="12" dur="500"/>
                                        <p:tgtEl>
                                          <p:spTgt spid="47107">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7107">
                                            <p:txEl>
                                              <p:pRg st="1" end="1"/>
                                            </p:txEl>
                                          </p:spTgt>
                                        </p:tgtEl>
                                        <p:attrNameLst>
                                          <p:attrName>style.visibility</p:attrName>
                                        </p:attrNameLst>
                                      </p:cBhvr>
                                      <p:to>
                                        <p:strVal val="visible"/>
                                      </p:to>
                                    </p:set>
                                    <p:animEffect transition="in" filter="wipe(left)">
                                      <p:cBhvr>
                                        <p:cTn id="15" dur="500"/>
                                        <p:tgtEl>
                                          <p:spTgt spid="471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P spid="47107"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0962" name="Rectangle 2"/>
          <p:cNvSpPr>
            <a:spLocks noGrp="1" noChangeArrowheads="1"/>
          </p:cNvSpPr>
          <p:nvPr>
            <p:ph type="title"/>
          </p:nvPr>
        </p:nvSpPr>
        <p:spPr/>
        <p:txBody>
          <a:bodyPr/>
          <a:lstStyle/>
          <a:p>
            <a:r>
              <a:rPr lang="en-US" dirty="0"/>
              <a:t>Market Supply</a:t>
            </a:r>
            <a:br>
              <a:rPr lang="en-US" dirty="0"/>
            </a:br>
            <a:r>
              <a:rPr lang="en-US" sz="2700" dirty="0"/>
              <a:t>Bottled Water</a:t>
            </a:r>
          </a:p>
        </p:txBody>
      </p:sp>
      <p:sp>
        <p:nvSpPr>
          <p:cNvPr id="680963" name="Rectangle 3"/>
          <p:cNvSpPr>
            <a:spLocks noGrp="1" noChangeArrowheads="1"/>
          </p:cNvSpPr>
          <p:nvPr>
            <p:ph idx="1"/>
          </p:nvPr>
        </p:nvSpPr>
        <p:spPr>
          <a:xfrm>
            <a:off x="990600" y="1752600"/>
            <a:ext cx="7772400" cy="4343400"/>
          </a:xfrm>
        </p:spPr>
        <p:txBody>
          <a:bodyPr/>
          <a:lstStyle/>
          <a:p>
            <a:pPr>
              <a:buFont typeface="Wingdings" pitchFamily="2" charset="2"/>
              <a:buNone/>
            </a:pPr>
            <a:r>
              <a:rPr lang="en-US" dirty="0"/>
              <a:t>  </a:t>
            </a:r>
          </a:p>
        </p:txBody>
      </p:sp>
      <p:sp>
        <p:nvSpPr>
          <p:cNvPr id="13" name="Slide Number Placeholder 4"/>
          <p:cNvSpPr>
            <a:spLocks noGrp="1"/>
          </p:cNvSpPr>
          <p:nvPr>
            <p:ph type="sldNum" sz="quarter" idx="11"/>
          </p:nvPr>
        </p:nvSpPr>
        <p:spPr/>
        <p:txBody>
          <a:bodyPr/>
          <a:lstStyle/>
          <a:p>
            <a:fld id="{889B8E57-FC87-462E-BCC5-B8530832D4AE}" type="slidenum">
              <a:rPr lang="en-US"/>
              <a:pPr/>
              <a:t>15</a:t>
            </a:fld>
            <a:endParaRPr lang="en-US" dirty="0"/>
          </a:p>
        </p:txBody>
      </p:sp>
      <p:sp>
        <p:nvSpPr>
          <p:cNvPr id="680964" name="Line 4"/>
          <p:cNvSpPr>
            <a:spLocks noChangeShapeType="1"/>
          </p:cNvSpPr>
          <p:nvPr/>
        </p:nvSpPr>
        <p:spPr bwMode="auto">
          <a:xfrm>
            <a:off x="2362200" y="1828800"/>
            <a:ext cx="0" cy="4038600"/>
          </a:xfrm>
          <a:prstGeom prst="line">
            <a:avLst/>
          </a:prstGeom>
          <a:noFill/>
          <a:ln w="9525">
            <a:solidFill>
              <a:schemeClr val="tx1"/>
            </a:solidFill>
            <a:round/>
            <a:headEnd/>
            <a:tailEnd/>
          </a:ln>
          <a:effectLst/>
        </p:spPr>
        <p:txBody>
          <a:bodyPr/>
          <a:lstStyle/>
          <a:p>
            <a:endParaRPr lang="en-US" dirty="0"/>
          </a:p>
        </p:txBody>
      </p:sp>
      <p:sp>
        <p:nvSpPr>
          <p:cNvPr id="680965" name="Line 5"/>
          <p:cNvSpPr>
            <a:spLocks noChangeShapeType="1"/>
          </p:cNvSpPr>
          <p:nvPr/>
        </p:nvSpPr>
        <p:spPr bwMode="auto">
          <a:xfrm>
            <a:off x="2362200" y="5867400"/>
            <a:ext cx="5257800" cy="0"/>
          </a:xfrm>
          <a:prstGeom prst="line">
            <a:avLst/>
          </a:prstGeom>
          <a:noFill/>
          <a:ln w="9525">
            <a:solidFill>
              <a:schemeClr val="tx1"/>
            </a:solidFill>
            <a:round/>
            <a:headEnd/>
            <a:tailEnd/>
          </a:ln>
          <a:effectLst/>
        </p:spPr>
        <p:txBody>
          <a:bodyPr/>
          <a:lstStyle/>
          <a:p>
            <a:endParaRPr lang="en-US" dirty="0"/>
          </a:p>
        </p:txBody>
      </p:sp>
      <p:sp>
        <p:nvSpPr>
          <p:cNvPr id="680966" name="Text Box 6"/>
          <p:cNvSpPr txBox="1">
            <a:spLocks noChangeArrowheads="1"/>
          </p:cNvSpPr>
          <p:nvPr/>
        </p:nvSpPr>
        <p:spPr bwMode="auto">
          <a:xfrm>
            <a:off x="1219200" y="1905000"/>
            <a:ext cx="704850" cy="366713"/>
          </a:xfrm>
          <a:prstGeom prst="rect">
            <a:avLst/>
          </a:prstGeom>
          <a:noFill/>
          <a:ln w="9525">
            <a:noFill/>
            <a:miter lim="800000"/>
            <a:headEnd/>
            <a:tailEnd/>
          </a:ln>
          <a:effectLst/>
        </p:spPr>
        <p:txBody>
          <a:bodyPr wrap="none">
            <a:spAutoFit/>
          </a:bodyPr>
          <a:lstStyle/>
          <a:p>
            <a:r>
              <a:rPr lang="en-US" dirty="0"/>
              <a:t>Price</a:t>
            </a:r>
          </a:p>
        </p:txBody>
      </p:sp>
      <p:sp>
        <p:nvSpPr>
          <p:cNvPr id="680967" name="Text Box 7"/>
          <p:cNvSpPr txBox="1">
            <a:spLocks noChangeArrowheads="1"/>
          </p:cNvSpPr>
          <p:nvPr/>
        </p:nvSpPr>
        <p:spPr bwMode="auto">
          <a:xfrm>
            <a:off x="7086600" y="5867400"/>
            <a:ext cx="1035050" cy="366713"/>
          </a:xfrm>
          <a:prstGeom prst="rect">
            <a:avLst/>
          </a:prstGeom>
          <a:noFill/>
          <a:ln w="9525">
            <a:noFill/>
            <a:miter lim="800000"/>
            <a:headEnd/>
            <a:tailEnd/>
          </a:ln>
          <a:effectLst/>
        </p:spPr>
        <p:txBody>
          <a:bodyPr>
            <a:spAutoFit/>
          </a:bodyPr>
          <a:lstStyle/>
          <a:p>
            <a:r>
              <a:rPr lang="en-US" dirty="0"/>
              <a:t>Quantity</a:t>
            </a:r>
          </a:p>
        </p:txBody>
      </p:sp>
      <p:sp>
        <p:nvSpPr>
          <p:cNvPr id="680968" name="Line 8"/>
          <p:cNvSpPr>
            <a:spLocks noChangeShapeType="1"/>
          </p:cNvSpPr>
          <p:nvPr/>
        </p:nvSpPr>
        <p:spPr bwMode="auto">
          <a:xfrm flipV="1">
            <a:off x="2362200" y="2819400"/>
            <a:ext cx="4267200" cy="2438400"/>
          </a:xfrm>
          <a:prstGeom prst="line">
            <a:avLst/>
          </a:prstGeom>
          <a:noFill/>
          <a:ln w="28575">
            <a:solidFill>
              <a:srgbClr val="67176B"/>
            </a:solidFill>
            <a:round/>
            <a:headEnd/>
            <a:tailEnd/>
          </a:ln>
          <a:effectLst/>
        </p:spPr>
        <p:txBody>
          <a:bodyPr/>
          <a:lstStyle/>
          <a:p>
            <a:endParaRPr lang="en-US" dirty="0"/>
          </a:p>
        </p:txBody>
      </p:sp>
      <p:sp>
        <p:nvSpPr>
          <p:cNvPr id="680969" name="Text Box 9"/>
          <p:cNvSpPr txBox="1">
            <a:spLocks noChangeArrowheads="1"/>
          </p:cNvSpPr>
          <p:nvPr/>
        </p:nvSpPr>
        <p:spPr bwMode="auto">
          <a:xfrm>
            <a:off x="6629400" y="2514600"/>
            <a:ext cx="1125629" cy="369332"/>
          </a:xfrm>
          <a:prstGeom prst="rect">
            <a:avLst/>
          </a:prstGeom>
          <a:noFill/>
          <a:ln w="9525">
            <a:noFill/>
            <a:miter lim="800000"/>
            <a:headEnd/>
            <a:tailEnd/>
          </a:ln>
          <a:effectLst/>
        </p:spPr>
        <p:txBody>
          <a:bodyPr wrap="none">
            <a:spAutoFit/>
          </a:bodyPr>
          <a:lstStyle/>
          <a:p>
            <a:r>
              <a:rPr lang="en-US" b="1" dirty="0"/>
              <a:t>S =∑ MC</a:t>
            </a:r>
          </a:p>
        </p:txBody>
      </p:sp>
      <p:sp>
        <p:nvSpPr>
          <p:cNvPr id="680970" name="Text Box 10"/>
          <p:cNvSpPr txBox="1">
            <a:spLocks noChangeArrowheads="1"/>
          </p:cNvSpPr>
          <p:nvPr/>
        </p:nvSpPr>
        <p:spPr bwMode="auto">
          <a:xfrm>
            <a:off x="6156325" y="4227513"/>
            <a:ext cx="2279650" cy="366712"/>
          </a:xfrm>
          <a:prstGeom prst="rect">
            <a:avLst/>
          </a:prstGeom>
          <a:noFill/>
          <a:ln w="9525">
            <a:noFill/>
            <a:miter lim="800000"/>
            <a:headEnd/>
            <a:tailEnd/>
          </a:ln>
          <a:effectLst/>
        </p:spPr>
        <p:txBody>
          <a:bodyPr wrap="none">
            <a:spAutoFit/>
          </a:bodyPr>
          <a:lstStyle/>
          <a:p>
            <a:r>
              <a:rPr lang="en-US" b="1" dirty="0"/>
              <a:t>P = 0.0025Q</a:t>
            </a:r>
            <a:r>
              <a:rPr lang="en-US" b="1" baseline="-25000" dirty="0"/>
              <a:t>S</a:t>
            </a:r>
            <a:r>
              <a:rPr lang="en-US" b="1" dirty="0"/>
              <a:t> + 0.25</a:t>
            </a:r>
          </a:p>
        </p:txBody>
      </p:sp>
      <p:sp>
        <p:nvSpPr>
          <p:cNvPr id="680971" name="Text Box 11"/>
          <p:cNvSpPr txBox="1">
            <a:spLocks noChangeArrowheads="1"/>
          </p:cNvSpPr>
          <p:nvPr/>
        </p:nvSpPr>
        <p:spPr bwMode="auto">
          <a:xfrm>
            <a:off x="1736725" y="5065713"/>
            <a:ext cx="628650" cy="366712"/>
          </a:xfrm>
          <a:prstGeom prst="rect">
            <a:avLst/>
          </a:prstGeom>
          <a:noFill/>
          <a:ln w="9525">
            <a:noFill/>
            <a:miter lim="800000"/>
            <a:headEnd/>
            <a:tailEnd/>
          </a:ln>
          <a:effectLst/>
        </p:spPr>
        <p:txBody>
          <a:bodyPr wrap="none">
            <a:spAutoFit/>
          </a:bodyPr>
          <a:lstStyle/>
          <a:p>
            <a:r>
              <a:rPr lang="en-US" dirty="0"/>
              <a:t>0.25</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4927" y="309973"/>
            <a:ext cx="2000000" cy="1590476"/>
          </a:xfrm>
          <a:prstGeom prst="rect">
            <a:avLst/>
          </a:prstGeo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0962"/>
                                        </p:tgtEl>
                                        <p:attrNameLst>
                                          <p:attrName>style.visibility</p:attrName>
                                        </p:attrNameLst>
                                      </p:cBhvr>
                                      <p:to>
                                        <p:strVal val="visible"/>
                                      </p:to>
                                    </p:set>
                                    <p:animEffect transition="in" filter="fade">
                                      <p:cBhvr>
                                        <p:cTn id="7" dur="500"/>
                                        <p:tgtEl>
                                          <p:spTgt spid="6809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0963">
                                            <p:txEl>
                                              <p:pRg st="0" end="0"/>
                                            </p:txEl>
                                          </p:spTgt>
                                        </p:tgtEl>
                                        <p:attrNameLst>
                                          <p:attrName>style.visibility</p:attrName>
                                        </p:attrNameLst>
                                      </p:cBhvr>
                                      <p:to>
                                        <p:strVal val="visible"/>
                                      </p:to>
                                    </p:set>
                                    <p:animEffect transition="in" filter="wipe(left)">
                                      <p:cBhvr>
                                        <p:cTn id="12" dur="500"/>
                                        <p:tgtEl>
                                          <p:spTgt spid="680963">
                                            <p:txEl>
                                              <p:pRg st="0" end="0"/>
                                            </p:txEl>
                                          </p:spTgt>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680971"/>
                                        </p:tgtEl>
                                        <p:attrNameLst>
                                          <p:attrName>style.visibility</p:attrName>
                                        </p:attrNameLst>
                                      </p:cBhvr>
                                      <p:to>
                                        <p:strVal val="visible"/>
                                      </p:to>
                                    </p:set>
                                    <p:animEffect transition="in" filter="wipe(down)">
                                      <p:cBhvr>
                                        <p:cTn id="16" dur="500"/>
                                        <p:tgtEl>
                                          <p:spTgt spid="680971"/>
                                        </p:tgtEl>
                                      </p:cBhvr>
                                    </p:animEffect>
                                  </p:childTnLst>
                                </p:cTn>
                              </p:par>
                            </p:childTnLst>
                          </p:cTn>
                        </p:par>
                        <p:par>
                          <p:cTn id="17" fill="hold">
                            <p:stCondLst>
                              <p:cond delay="1000"/>
                            </p:stCondLst>
                            <p:childTnLst>
                              <p:par>
                                <p:cTn id="18" presetID="22" presetClass="entr" presetSubtype="4" fill="hold" grpId="0" nodeType="afterEffect">
                                  <p:stCondLst>
                                    <p:cond delay="0"/>
                                  </p:stCondLst>
                                  <p:childTnLst>
                                    <p:set>
                                      <p:cBhvr>
                                        <p:cTn id="19" dur="1" fill="hold">
                                          <p:stCondLst>
                                            <p:cond delay="0"/>
                                          </p:stCondLst>
                                        </p:cTn>
                                        <p:tgtEl>
                                          <p:spTgt spid="680968"/>
                                        </p:tgtEl>
                                        <p:attrNameLst>
                                          <p:attrName>style.visibility</p:attrName>
                                        </p:attrNameLst>
                                      </p:cBhvr>
                                      <p:to>
                                        <p:strVal val="visible"/>
                                      </p:to>
                                    </p:set>
                                    <p:animEffect transition="in" filter="wipe(down)">
                                      <p:cBhvr>
                                        <p:cTn id="20" dur="500"/>
                                        <p:tgtEl>
                                          <p:spTgt spid="680968"/>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680969"/>
                                        </p:tgtEl>
                                        <p:attrNameLst>
                                          <p:attrName>style.visibility</p:attrName>
                                        </p:attrNameLst>
                                      </p:cBhvr>
                                      <p:to>
                                        <p:strVal val="visible"/>
                                      </p:to>
                                    </p:set>
                                    <p:animEffect transition="in" filter="wipe(down)">
                                      <p:cBhvr>
                                        <p:cTn id="24" dur="500"/>
                                        <p:tgtEl>
                                          <p:spTgt spid="680969"/>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680970"/>
                                        </p:tgtEl>
                                        <p:attrNameLst>
                                          <p:attrName>style.visibility</p:attrName>
                                        </p:attrNameLst>
                                      </p:cBhvr>
                                      <p:to>
                                        <p:strVal val="visible"/>
                                      </p:to>
                                    </p:set>
                                    <p:animEffect transition="in" filter="diamond(in)">
                                      <p:cBhvr>
                                        <p:cTn id="29" dur="500"/>
                                        <p:tgtEl>
                                          <p:spTgt spid="680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0962" grpId="0"/>
      <p:bldP spid="680963" grpId="0" build="p"/>
      <p:bldP spid="680968" grpId="0" animBg="1"/>
      <p:bldP spid="680969" grpId="0"/>
      <p:bldP spid="68097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85800" y="609600"/>
            <a:ext cx="7924800" cy="914400"/>
          </a:xfrm>
        </p:spPr>
        <p:txBody>
          <a:bodyPr/>
          <a:lstStyle/>
          <a:p>
            <a:r>
              <a:rPr lang="en-US" dirty="0"/>
              <a:t>Market Equilibrium</a:t>
            </a:r>
          </a:p>
        </p:txBody>
      </p:sp>
      <p:sp>
        <p:nvSpPr>
          <p:cNvPr id="51203" name="Rectangle 3"/>
          <p:cNvSpPr>
            <a:spLocks noGrp="1" noChangeArrowheads="1"/>
          </p:cNvSpPr>
          <p:nvPr>
            <p:ph idx="1"/>
          </p:nvPr>
        </p:nvSpPr>
        <p:spPr>
          <a:xfrm>
            <a:off x="838200" y="1828800"/>
            <a:ext cx="8077200" cy="4114800"/>
          </a:xfrm>
        </p:spPr>
        <p:txBody>
          <a:bodyPr/>
          <a:lstStyle/>
          <a:p>
            <a:r>
              <a:rPr lang="en-US" sz="2500" dirty="0"/>
              <a:t>Supply and demand together determine a unique equilibrium price (P</a:t>
            </a:r>
            <a:r>
              <a:rPr lang="en-US" sz="2500" baseline="-25000" dirty="0"/>
              <a:t>E</a:t>
            </a:r>
            <a:r>
              <a:rPr lang="en-US" sz="2500" dirty="0"/>
              <a:t>) and equilibrium quantity (Q</a:t>
            </a:r>
            <a:r>
              <a:rPr lang="en-US" sz="2500" baseline="-25000" dirty="0"/>
              <a:t>E</a:t>
            </a:r>
            <a:r>
              <a:rPr lang="en-US" sz="2500" dirty="0"/>
              <a:t>), at which point there is no tendency for change</a:t>
            </a:r>
          </a:p>
          <a:p>
            <a:pPr lvl="1">
              <a:lnSpc>
                <a:spcPct val="110000"/>
              </a:lnSpc>
            </a:pPr>
            <a:r>
              <a:rPr lang="en-US" sz="2200" dirty="0"/>
              <a:t>P</a:t>
            </a:r>
            <a:r>
              <a:rPr lang="en-US" sz="2200" baseline="-25000" dirty="0"/>
              <a:t>E</a:t>
            </a:r>
            <a:r>
              <a:rPr lang="en-US" sz="2200" dirty="0"/>
              <a:t> arises where Q</a:t>
            </a:r>
            <a:r>
              <a:rPr lang="en-US" sz="2200" baseline="-25000" dirty="0"/>
              <a:t>D</a:t>
            </a:r>
            <a:r>
              <a:rPr lang="en-US" sz="2200" dirty="0"/>
              <a:t> = Q</a:t>
            </a:r>
            <a:r>
              <a:rPr lang="en-US" sz="2200" baseline="-25000" dirty="0"/>
              <a:t>S</a:t>
            </a:r>
          </a:p>
          <a:p>
            <a:pPr>
              <a:lnSpc>
                <a:spcPct val="80000"/>
              </a:lnSpc>
            </a:pPr>
            <a:r>
              <a:rPr lang="en-US" sz="2500" dirty="0"/>
              <a:t>Model for bottled water</a:t>
            </a:r>
          </a:p>
          <a:p>
            <a:pPr lvl="1">
              <a:lnSpc>
                <a:spcPct val="80000"/>
              </a:lnSpc>
            </a:pPr>
            <a:r>
              <a:rPr lang="en-US" sz="2200" dirty="0"/>
              <a:t>D:	</a:t>
            </a:r>
            <a:r>
              <a:rPr lang="en-US" sz="2200" b="1" dirty="0"/>
              <a:t>P = –0.01Q</a:t>
            </a:r>
            <a:r>
              <a:rPr lang="en-US" sz="2200" b="1" baseline="-25000" dirty="0"/>
              <a:t>D</a:t>
            </a:r>
            <a:r>
              <a:rPr lang="en-US" sz="2200" b="1" dirty="0"/>
              <a:t> + 11.5</a:t>
            </a:r>
          </a:p>
          <a:p>
            <a:pPr lvl="1">
              <a:lnSpc>
                <a:spcPct val="80000"/>
              </a:lnSpc>
            </a:pPr>
            <a:r>
              <a:rPr lang="en-US" sz="2200" dirty="0"/>
              <a:t>S:	</a:t>
            </a:r>
            <a:r>
              <a:rPr lang="en-US" sz="2200" b="1" dirty="0">
                <a:solidFill>
                  <a:schemeClr val="tx1"/>
                </a:solidFill>
              </a:rPr>
              <a:t>P = 0.0025Q</a:t>
            </a:r>
            <a:r>
              <a:rPr lang="en-US" sz="2200" b="1" baseline="-25000" dirty="0">
                <a:solidFill>
                  <a:schemeClr val="tx1"/>
                </a:solidFill>
              </a:rPr>
              <a:t>S</a:t>
            </a:r>
            <a:r>
              <a:rPr lang="en-US" sz="2200" b="1" dirty="0">
                <a:solidFill>
                  <a:schemeClr val="tx1"/>
                </a:solidFill>
              </a:rPr>
              <a:t> + 0.25</a:t>
            </a:r>
          </a:p>
          <a:p>
            <a:pPr lvl="1">
              <a:lnSpc>
                <a:spcPct val="90000"/>
              </a:lnSpc>
            </a:pPr>
            <a:r>
              <a:rPr lang="en-US" sz="2400" dirty="0"/>
              <a:t>Equilibrium found where </a:t>
            </a:r>
            <a:br>
              <a:rPr lang="en-US" sz="2400" dirty="0"/>
            </a:br>
            <a:r>
              <a:rPr lang="en-US" sz="2400" dirty="0"/>
              <a:t>          </a:t>
            </a:r>
            <a:r>
              <a:rPr lang="en-US" sz="2100" dirty="0"/>
              <a:t>–0.01Q</a:t>
            </a:r>
            <a:r>
              <a:rPr lang="en-US" sz="2100" baseline="-25000" dirty="0"/>
              <a:t>D</a:t>
            </a:r>
            <a:r>
              <a:rPr lang="en-US" sz="2100" dirty="0"/>
              <a:t> + 11.5 </a:t>
            </a:r>
            <a:r>
              <a:rPr lang="en-US" sz="2100" dirty="0">
                <a:solidFill>
                  <a:schemeClr val="tx1"/>
                </a:solidFill>
              </a:rPr>
              <a:t>= 0.0025Q</a:t>
            </a:r>
            <a:r>
              <a:rPr lang="en-US" sz="2100" baseline="-25000" dirty="0">
                <a:solidFill>
                  <a:schemeClr val="tx1"/>
                </a:solidFill>
              </a:rPr>
              <a:t>S</a:t>
            </a:r>
            <a:r>
              <a:rPr lang="en-US" sz="2100" dirty="0">
                <a:solidFill>
                  <a:schemeClr val="tx1"/>
                </a:solidFill>
              </a:rPr>
              <a:t> + 0.25, or</a:t>
            </a:r>
            <a:br>
              <a:rPr lang="en-US" sz="2100" dirty="0">
                <a:solidFill>
                  <a:schemeClr val="tx1"/>
                </a:solidFill>
              </a:rPr>
            </a:br>
            <a:r>
              <a:rPr lang="en-US" sz="2100" dirty="0">
                <a:solidFill>
                  <a:schemeClr val="tx1"/>
                </a:solidFill>
              </a:rPr>
              <a:t>            where Q</a:t>
            </a:r>
            <a:r>
              <a:rPr lang="en-US" sz="2100" baseline="-25000" dirty="0">
                <a:solidFill>
                  <a:schemeClr val="tx1"/>
                </a:solidFill>
              </a:rPr>
              <a:t>E</a:t>
            </a:r>
            <a:r>
              <a:rPr lang="en-US" sz="2100" dirty="0">
                <a:solidFill>
                  <a:schemeClr val="tx1"/>
                </a:solidFill>
              </a:rPr>
              <a:t> = 900 and P</a:t>
            </a:r>
            <a:r>
              <a:rPr lang="en-US" sz="2100" baseline="-25000" dirty="0">
                <a:solidFill>
                  <a:schemeClr val="tx1"/>
                </a:solidFill>
              </a:rPr>
              <a:t>E</a:t>
            </a:r>
            <a:r>
              <a:rPr lang="en-US" sz="2100" dirty="0">
                <a:solidFill>
                  <a:schemeClr val="tx1"/>
                </a:solidFill>
              </a:rPr>
              <a:t> = $2.50</a:t>
            </a:r>
            <a:endParaRPr lang="en-US" sz="2200" dirty="0"/>
          </a:p>
        </p:txBody>
      </p:sp>
      <p:sp>
        <p:nvSpPr>
          <p:cNvPr id="5" name="Slide Number Placeholder 4"/>
          <p:cNvSpPr>
            <a:spLocks noGrp="1"/>
          </p:cNvSpPr>
          <p:nvPr>
            <p:ph type="sldNum" sz="quarter" idx="11"/>
          </p:nvPr>
        </p:nvSpPr>
        <p:spPr/>
        <p:txBody>
          <a:bodyPr/>
          <a:lstStyle/>
          <a:p>
            <a:fld id="{62A5FA9F-D5FD-46D9-995F-B0F9B9934D8C}" type="slidenum">
              <a:rPr lang="en-US"/>
              <a:pPr/>
              <a:t>16</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500"/>
                                        <p:tgtEl>
                                          <p:spTgt spid="5120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xEl>
                                              <p:pRg st="0" end="0"/>
                                            </p:txEl>
                                          </p:spTgt>
                                        </p:tgtEl>
                                        <p:attrNameLst>
                                          <p:attrName>style.visibility</p:attrName>
                                        </p:attrNameLst>
                                      </p:cBhvr>
                                      <p:to>
                                        <p:strVal val="visible"/>
                                      </p:to>
                                    </p:set>
                                    <p:animEffect transition="in" filter="wipe(left)">
                                      <p:cBhvr>
                                        <p:cTn id="12" dur="500"/>
                                        <p:tgtEl>
                                          <p:spTgt spid="5120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1203">
                                            <p:txEl>
                                              <p:pRg st="1" end="1"/>
                                            </p:txEl>
                                          </p:spTgt>
                                        </p:tgtEl>
                                        <p:attrNameLst>
                                          <p:attrName>style.visibility</p:attrName>
                                        </p:attrNameLst>
                                      </p:cBhvr>
                                      <p:to>
                                        <p:strVal val="visible"/>
                                      </p:to>
                                    </p:set>
                                    <p:animEffect transition="in" filter="wipe(left)">
                                      <p:cBhvr>
                                        <p:cTn id="15" dur="500"/>
                                        <p:tgtEl>
                                          <p:spTgt spid="5120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1203">
                                            <p:txEl>
                                              <p:pRg st="2" end="2"/>
                                            </p:txEl>
                                          </p:spTgt>
                                        </p:tgtEl>
                                        <p:attrNameLst>
                                          <p:attrName>style.visibility</p:attrName>
                                        </p:attrNameLst>
                                      </p:cBhvr>
                                      <p:to>
                                        <p:strVal val="visible"/>
                                      </p:to>
                                    </p:set>
                                    <p:animEffect transition="in" filter="wipe(left)">
                                      <p:cBhvr>
                                        <p:cTn id="20" dur="500"/>
                                        <p:tgtEl>
                                          <p:spTgt spid="51203">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1203">
                                            <p:txEl>
                                              <p:pRg st="3" end="3"/>
                                            </p:txEl>
                                          </p:spTgt>
                                        </p:tgtEl>
                                        <p:attrNameLst>
                                          <p:attrName>style.visibility</p:attrName>
                                        </p:attrNameLst>
                                      </p:cBhvr>
                                      <p:to>
                                        <p:strVal val="visible"/>
                                      </p:to>
                                    </p:set>
                                    <p:animEffect transition="in" filter="wipe(left)">
                                      <p:cBhvr>
                                        <p:cTn id="23" dur="500"/>
                                        <p:tgtEl>
                                          <p:spTgt spid="51203">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1203">
                                            <p:txEl>
                                              <p:pRg st="4" end="4"/>
                                            </p:txEl>
                                          </p:spTgt>
                                        </p:tgtEl>
                                        <p:attrNameLst>
                                          <p:attrName>style.visibility</p:attrName>
                                        </p:attrNameLst>
                                      </p:cBhvr>
                                      <p:to>
                                        <p:strVal val="visible"/>
                                      </p:to>
                                    </p:set>
                                    <p:animEffect transition="in" filter="wipe(left)">
                                      <p:cBhvr>
                                        <p:cTn id="26" dur="500"/>
                                        <p:tgtEl>
                                          <p:spTgt spid="51203">
                                            <p:txEl>
                                              <p:pRg st="4" end="4"/>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203">
                                            <p:txEl>
                                              <p:pRg st="5" end="5"/>
                                            </p:txEl>
                                          </p:spTgt>
                                        </p:tgtEl>
                                        <p:attrNameLst>
                                          <p:attrName>style.visibility</p:attrName>
                                        </p:attrNameLst>
                                      </p:cBhvr>
                                      <p:to>
                                        <p:strVal val="visible"/>
                                      </p:to>
                                    </p:set>
                                    <p:animEffect transition="in" filter="wipe(left)">
                                      <p:cBhvr>
                                        <p:cTn id="29" dur="500"/>
                                        <p:tgtEl>
                                          <p:spTgt spid="5120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Market Equilibrium</a:t>
            </a: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19200" y="2072907"/>
            <a:ext cx="6549784" cy="3914562"/>
          </a:xfrm>
        </p:spPr>
      </p:pic>
      <p:sp>
        <p:nvSpPr>
          <p:cNvPr id="4" name="Slide Number Placeholder 3"/>
          <p:cNvSpPr>
            <a:spLocks noGrp="1"/>
          </p:cNvSpPr>
          <p:nvPr>
            <p:ph type="sldNum" sz="quarter" idx="11"/>
          </p:nvPr>
        </p:nvSpPr>
        <p:spPr/>
        <p:txBody>
          <a:bodyPr/>
          <a:lstStyle/>
          <a:p>
            <a:fld id="{2D439E4E-189E-4885-B6FA-A10C4211816E}" type="slidenum">
              <a:rPr lang="en-US" smtClean="0"/>
              <a:pPr/>
              <a:t>17</a:t>
            </a:fld>
            <a:endParaRPr lang="en-US" dirty="0"/>
          </a:p>
        </p:txBody>
      </p:sp>
    </p:spTree>
    <p:extLst>
      <p:ext uri="{BB962C8B-B14F-4D97-AF65-F5344CB8AC3E}">
        <p14:creationId xmlns:p14="http://schemas.microsoft.com/office/powerpoint/2010/main" val="1737244635"/>
      </p:ext>
    </p:extLst>
  </p:cSld>
  <p:clrMapOvr>
    <a:masterClrMapping/>
  </p:clrMapOvr>
  <p:transition spd="slow">
    <p:strips dir="rd"/>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3010" name="Rectangle 2"/>
          <p:cNvSpPr>
            <a:spLocks noGrp="1" noChangeArrowheads="1"/>
          </p:cNvSpPr>
          <p:nvPr>
            <p:ph type="title"/>
          </p:nvPr>
        </p:nvSpPr>
        <p:spPr>
          <a:xfrm>
            <a:off x="723900" y="457200"/>
            <a:ext cx="7848600" cy="1295400"/>
          </a:xfrm>
        </p:spPr>
        <p:txBody>
          <a:bodyPr/>
          <a:lstStyle/>
          <a:p>
            <a:r>
              <a:rPr lang="en-US" dirty="0"/>
              <a:t>Market Equilibrium</a:t>
            </a:r>
            <a:br>
              <a:rPr lang="en-US" dirty="0"/>
            </a:br>
            <a:r>
              <a:rPr lang="en-US" sz="2700" dirty="0"/>
              <a:t>Bottled Water</a:t>
            </a:r>
          </a:p>
        </p:txBody>
      </p:sp>
      <p:sp>
        <p:nvSpPr>
          <p:cNvPr id="683011" name="Rectangle 3"/>
          <p:cNvSpPr>
            <a:spLocks noGrp="1" noChangeArrowheads="1"/>
          </p:cNvSpPr>
          <p:nvPr>
            <p:ph idx="1"/>
          </p:nvPr>
        </p:nvSpPr>
        <p:spPr>
          <a:xfrm>
            <a:off x="990600" y="1752600"/>
            <a:ext cx="7772400" cy="4343400"/>
          </a:xfrm>
        </p:spPr>
        <p:txBody>
          <a:bodyPr/>
          <a:lstStyle/>
          <a:p>
            <a:pPr>
              <a:buFont typeface="Wingdings" pitchFamily="2" charset="2"/>
              <a:buNone/>
            </a:pPr>
            <a:r>
              <a:rPr lang="en-US" dirty="0"/>
              <a:t>  </a:t>
            </a:r>
          </a:p>
        </p:txBody>
      </p:sp>
      <p:sp>
        <p:nvSpPr>
          <p:cNvPr id="21" name="Slide Number Placeholder 4"/>
          <p:cNvSpPr>
            <a:spLocks noGrp="1"/>
          </p:cNvSpPr>
          <p:nvPr>
            <p:ph type="sldNum" sz="quarter" idx="11"/>
          </p:nvPr>
        </p:nvSpPr>
        <p:spPr/>
        <p:txBody>
          <a:bodyPr/>
          <a:lstStyle/>
          <a:p>
            <a:fld id="{D65879F5-1D37-4EF6-B11D-1E0CB3B3F70A}" type="slidenum">
              <a:rPr lang="en-US"/>
              <a:pPr/>
              <a:t>18</a:t>
            </a:fld>
            <a:endParaRPr lang="en-US" dirty="0"/>
          </a:p>
        </p:txBody>
      </p:sp>
      <p:grpSp>
        <p:nvGrpSpPr>
          <p:cNvPr id="683043" name="Group 35"/>
          <p:cNvGrpSpPr>
            <a:grpSpLocks/>
          </p:cNvGrpSpPr>
          <p:nvPr/>
        </p:nvGrpSpPr>
        <p:grpSpPr bwMode="auto">
          <a:xfrm>
            <a:off x="1524000" y="1828800"/>
            <a:ext cx="6597650" cy="4419600"/>
            <a:chOff x="960" y="1152"/>
            <a:chExt cx="4156" cy="2784"/>
          </a:xfrm>
        </p:grpSpPr>
        <p:grpSp>
          <p:nvGrpSpPr>
            <p:cNvPr id="683042" name="Group 34"/>
            <p:cNvGrpSpPr>
              <a:grpSpLocks/>
            </p:cNvGrpSpPr>
            <p:nvPr/>
          </p:nvGrpSpPr>
          <p:grpSpPr bwMode="auto">
            <a:xfrm>
              <a:off x="960" y="1152"/>
              <a:ext cx="4156" cy="2784"/>
              <a:chOff x="960" y="1152"/>
              <a:chExt cx="4156" cy="2784"/>
            </a:xfrm>
          </p:grpSpPr>
          <p:sp>
            <p:nvSpPr>
              <p:cNvPr id="683012" name="Line 4"/>
              <p:cNvSpPr>
                <a:spLocks noChangeShapeType="1"/>
              </p:cNvSpPr>
              <p:nvPr/>
            </p:nvSpPr>
            <p:spPr bwMode="auto">
              <a:xfrm>
                <a:off x="1488" y="1152"/>
                <a:ext cx="0" cy="2544"/>
              </a:xfrm>
              <a:prstGeom prst="line">
                <a:avLst/>
              </a:prstGeom>
              <a:noFill/>
              <a:ln w="9525">
                <a:solidFill>
                  <a:schemeClr val="tx1"/>
                </a:solidFill>
                <a:round/>
                <a:headEnd/>
                <a:tailEnd/>
              </a:ln>
              <a:effectLst/>
            </p:spPr>
            <p:txBody>
              <a:bodyPr/>
              <a:lstStyle/>
              <a:p>
                <a:endParaRPr lang="en-US" dirty="0"/>
              </a:p>
            </p:txBody>
          </p:sp>
          <p:sp>
            <p:nvSpPr>
              <p:cNvPr id="683013" name="Line 5"/>
              <p:cNvSpPr>
                <a:spLocks noChangeShapeType="1"/>
              </p:cNvSpPr>
              <p:nvPr/>
            </p:nvSpPr>
            <p:spPr bwMode="auto">
              <a:xfrm>
                <a:off x="1488" y="3696"/>
                <a:ext cx="3312" cy="0"/>
              </a:xfrm>
              <a:prstGeom prst="line">
                <a:avLst/>
              </a:prstGeom>
              <a:noFill/>
              <a:ln w="9525">
                <a:solidFill>
                  <a:schemeClr val="tx1"/>
                </a:solidFill>
                <a:round/>
                <a:headEnd/>
                <a:tailEnd/>
              </a:ln>
              <a:effectLst/>
            </p:spPr>
            <p:txBody>
              <a:bodyPr/>
              <a:lstStyle/>
              <a:p>
                <a:endParaRPr lang="en-US" dirty="0"/>
              </a:p>
            </p:txBody>
          </p:sp>
          <p:sp>
            <p:nvSpPr>
              <p:cNvPr id="683014" name="Text Box 6"/>
              <p:cNvSpPr txBox="1">
                <a:spLocks noChangeArrowheads="1"/>
              </p:cNvSpPr>
              <p:nvPr/>
            </p:nvSpPr>
            <p:spPr bwMode="auto">
              <a:xfrm>
                <a:off x="960" y="1200"/>
                <a:ext cx="444" cy="231"/>
              </a:xfrm>
              <a:prstGeom prst="rect">
                <a:avLst/>
              </a:prstGeom>
              <a:noFill/>
              <a:ln w="9525">
                <a:noFill/>
                <a:miter lim="800000"/>
                <a:headEnd/>
                <a:tailEnd/>
              </a:ln>
              <a:effectLst/>
            </p:spPr>
            <p:txBody>
              <a:bodyPr wrap="none">
                <a:spAutoFit/>
              </a:bodyPr>
              <a:lstStyle/>
              <a:p>
                <a:r>
                  <a:rPr lang="en-US" dirty="0"/>
                  <a:t>Price</a:t>
                </a:r>
              </a:p>
            </p:txBody>
          </p:sp>
          <p:sp>
            <p:nvSpPr>
              <p:cNvPr id="683015" name="Text Box 7"/>
              <p:cNvSpPr txBox="1">
                <a:spLocks noChangeArrowheads="1"/>
              </p:cNvSpPr>
              <p:nvPr/>
            </p:nvSpPr>
            <p:spPr bwMode="auto">
              <a:xfrm>
                <a:off x="4464" y="3696"/>
                <a:ext cx="652" cy="231"/>
              </a:xfrm>
              <a:prstGeom prst="rect">
                <a:avLst/>
              </a:prstGeom>
              <a:noFill/>
              <a:ln w="9525">
                <a:noFill/>
                <a:miter lim="800000"/>
                <a:headEnd/>
                <a:tailEnd/>
              </a:ln>
              <a:effectLst/>
            </p:spPr>
            <p:txBody>
              <a:bodyPr>
                <a:spAutoFit/>
              </a:bodyPr>
              <a:lstStyle/>
              <a:p>
                <a:r>
                  <a:rPr lang="en-US" dirty="0"/>
                  <a:t>Quantity</a:t>
                </a:r>
              </a:p>
            </p:txBody>
          </p:sp>
          <p:sp>
            <p:nvSpPr>
              <p:cNvPr id="683016" name="Line 8"/>
              <p:cNvSpPr>
                <a:spLocks noChangeShapeType="1"/>
              </p:cNvSpPr>
              <p:nvPr/>
            </p:nvSpPr>
            <p:spPr bwMode="auto">
              <a:xfrm flipV="1">
                <a:off x="1488" y="1776"/>
                <a:ext cx="2688" cy="1536"/>
              </a:xfrm>
              <a:prstGeom prst="line">
                <a:avLst/>
              </a:prstGeom>
              <a:noFill/>
              <a:ln w="28575">
                <a:solidFill>
                  <a:srgbClr val="254A6F"/>
                </a:solidFill>
                <a:round/>
                <a:headEnd/>
                <a:tailEnd/>
              </a:ln>
              <a:effectLst/>
            </p:spPr>
            <p:txBody>
              <a:bodyPr/>
              <a:lstStyle/>
              <a:p>
                <a:endParaRPr lang="en-US" dirty="0"/>
              </a:p>
            </p:txBody>
          </p:sp>
          <p:sp>
            <p:nvSpPr>
              <p:cNvPr id="683017" name="Text Box 9"/>
              <p:cNvSpPr txBox="1">
                <a:spLocks noChangeArrowheads="1"/>
              </p:cNvSpPr>
              <p:nvPr/>
            </p:nvSpPr>
            <p:spPr bwMode="auto">
              <a:xfrm>
                <a:off x="4176" y="1584"/>
                <a:ext cx="212" cy="231"/>
              </a:xfrm>
              <a:prstGeom prst="rect">
                <a:avLst/>
              </a:prstGeom>
              <a:noFill/>
              <a:ln w="9525">
                <a:noFill/>
                <a:miter lim="800000"/>
                <a:headEnd/>
                <a:tailEnd/>
              </a:ln>
              <a:effectLst/>
            </p:spPr>
            <p:txBody>
              <a:bodyPr wrap="none">
                <a:spAutoFit/>
              </a:bodyPr>
              <a:lstStyle/>
              <a:p>
                <a:r>
                  <a:rPr lang="en-US" b="1" dirty="0"/>
                  <a:t>S</a:t>
                </a:r>
              </a:p>
            </p:txBody>
          </p:sp>
          <p:sp>
            <p:nvSpPr>
              <p:cNvPr id="683019" name="Text Box 11"/>
              <p:cNvSpPr txBox="1">
                <a:spLocks noChangeArrowheads="1"/>
              </p:cNvSpPr>
              <p:nvPr/>
            </p:nvSpPr>
            <p:spPr bwMode="auto">
              <a:xfrm>
                <a:off x="1094" y="3191"/>
                <a:ext cx="396" cy="231"/>
              </a:xfrm>
              <a:prstGeom prst="rect">
                <a:avLst/>
              </a:prstGeom>
              <a:noFill/>
              <a:ln w="9525">
                <a:noFill/>
                <a:miter lim="800000"/>
                <a:headEnd/>
                <a:tailEnd/>
              </a:ln>
              <a:effectLst/>
            </p:spPr>
            <p:txBody>
              <a:bodyPr wrap="none">
                <a:spAutoFit/>
              </a:bodyPr>
              <a:lstStyle/>
              <a:p>
                <a:r>
                  <a:rPr lang="en-US" dirty="0"/>
                  <a:t>0.25</a:t>
                </a:r>
              </a:p>
            </p:txBody>
          </p:sp>
          <p:sp>
            <p:nvSpPr>
              <p:cNvPr id="683020" name="Line 12"/>
              <p:cNvSpPr>
                <a:spLocks noChangeShapeType="1"/>
              </p:cNvSpPr>
              <p:nvPr/>
            </p:nvSpPr>
            <p:spPr bwMode="auto">
              <a:xfrm>
                <a:off x="1488" y="1632"/>
                <a:ext cx="1488" cy="2016"/>
              </a:xfrm>
              <a:prstGeom prst="line">
                <a:avLst/>
              </a:prstGeom>
              <a:noFill/>
              <a:ln w="28575">
                <a:solidFill>
                  <a:srgbClr val="67176B"/>
                </a:solidFill>
                <a:round/>
                <a:headEnd/>
                <a:tailEnd/>
              </a:ln>
              <a:effectLst/>
            </p:spPr>
            <p:txBody>
              <a:bodyPr/>
              <a:lstStyle/>
              <a:p>
                <a:endParaRPr lang="en-US" dirty="0"/>
              </a:p>
            </p:txBody>
          </p:sp>
          <p:sp>
            <p:nvSpPr>
              <p:cNvPr id="683021" name="Text Box 13"/>
              <p:cNvSpPr txBox="1">
                <a:spLocks noChangeArrowheads="1"/>
              </p:cNvSpPr>
              <p:nvPr/>
            </p:nvSpPr>
            <p:spPr bwMode="auto">
              <a:xfrm>
                <a:off x="2928" y="3504"/>
                <a:ext cx="220" cy="231"/>
              </a:xfrm>
              <a:prstGeom prst="rect">
                <a:avLst/>
              </a:prstGeom>
              <a:noFill/>
              <a:ln w="9525">
                <a:noFill/>
                <a:miter lim="800000"/>
                <a:headEnd/>
                <a:tailEnd/>
              </a:ln>
              <a:effectLst/>
            </p:spPr>
            <p:txBody>
              <a:bodyPr wrap="none">
                <a:spAutoFit/>
              </a:bodyPr>
              <a:lstStyle/>
              <a:p>
                <a:r>
                  <a:rPr lang="en-US" b="1" dirty="0"/>
                  <a:t>D</a:t>
                </a:r>
              </a:p>
            </p:txBody>
          </p:sp>
          <p:sp>
            <p:nvSpPr>
              <p:cNvPr id="683022" name="Text Box 14"/>
              <p:cNvSpPr txBox="1">
                <a:spLocks noChangeArrowheads="1"/>
              </p:cNvSpPr>
              <p:nvPr/>
            </p:nvSpPr>
            <p:spPr bwMode="auto">
              <a:xfrm>
                <a:off x="1104" y="2688"/>
                <a:ext cx="396" cy="231"/>
              </a:xfrm>
              <a:prstGeom prst="rect">
                <a:avLst/>
              </a:prstGeom>
              <a:noFill/>
              <a:ln w="9525">
                <a:noFill/>
                <a:miter lim="800000"/>
                <a:headEnd/>
                <a:tailEnd/>
              </a:ln>
              <a:effectLst/>
            </p:spPr>
            <p:txBody>
              <a:bodyPr wrap="none">
                <a:spAutoFit/>
              </a:bodyPr>
              <a:lstStyle/>
              <a:p>
                <a:r>
                  <a:rPr lang="en-US" dirty="0"/>
                  <a:t>2.50</a:t>
                </a:r>
              </a:p>
            </p:txBody>
          </p:sp>
          <p:sp>
            <p:nvSpPr>
              <p:cNvPr id="683023" name="Text Box 15"/>
              <p:cNvSpPr txBox="1">
                <a:spLocks noChangeArrowheads="1"/>
              </p:cNvSpPr>
              <p:nvPr/>
            </p:nvSpPr>
            <p:spPr bwMode="auto">
              <a:xfrm>
                <a:off x="2188" y="3705"/>
                <a:ext cx="356" cy="231"/>
              </a:xfrm>
              <a:prstGeom prst="rect">
                <a:avLst/>
              </a:prstGeom>
              <a:noFill/>
              <a:ln w="9525">
                <a:noFill/>
                <a:miter lim="800000"/>
                <a:headEnd/>
                <a:tailEnd/>
              </a:ln>
              <a:effectLst/>
            </p:spPr>
            <p:txBody>
              <a:bodyPr wrap="none">
                <a:spAutoFit/>
              </a:bodyPr>
              <a:lstStyle/>
              <a:p>
                <a:r>
                  <a:rPr lang="en-US" dirty="0"/>
                  <a:t>900</a:t>
                </a:r>
              </a:p>
            </p:txBody>
          </p:sp>
          <p:sp>
            <p:nvSpPr>
              <p:cNvPr id="683024" name="Line 16"/>
              <p:cNvSpPr>
                <a:spLocks noChangeShapeType="1"/>
              </p:cNvSpPr>
              <p:nvPr/>
            </p:nvSpPr>
            <p:spPr bwMode="auto">
              <a:xfrm>
                <a:off x="2352" y="2832"/>
                <a:ext cx="0" cy="864"/>
              </a:xfrm>
              <a:prstGeom prst="line">
                <a:avLst/>
              </a:prstGeom>
              <a:noFill/>
              <a:ln w="9525">
                <a:solidFill>
                  <a:schemeClr val="tx1"/>
                </a:solidFill>
                <a:prstDash val="dash"/>
                <a:round/>
                <a:headEnd/>
                <a:tailEnd/>
              </a:ln>
              <a:effectLst/>
            </p:spPr>
            <p:txBody>
              <a:bodyPr/>
              <a:lstStyle/>
              <a:p>
                <a:endParaRPr lang="en-US" dirty="0"/>
              </a:p>
            </p:txBody>
          </p:sp>
          <p:sp>
            <p:nvSpPr>
              <p:cNvPr id="683025" name="Line 17"/>
              <p:cNvSpPr>
                <a:spLocks noChangeShapeType="1"/>
              </p:cNvSpPr>
              <p:nvPr/>
            </p:nvSpPr>
            <p:spPr bwMode="auto">
              <a:xfrm flipH="1">
                <a:off x="1488" y="2832"/>
                <a:ext cx="864" cy="0"/>
              </a:xfrm>
              <a:prstGeom prst="line">
                <a:avLst/>
              </a:prstGeom>
              <a:noFill/>
              <a:ln w="9525">
                <a:solidFill>
                  <a:schemeClr val="tx1"/>
                </a:solidFill>
                <a:prstDash val="dash"/>
                <a:round/>
                <a:headEnd/>
                <a:tailEnd/>
              </a:ln>
              <a:effectLst/>
            </p:spPr>
            <p:txBody>
              <a:bodyPr/>
              <a:lstStyle/>
              <a:p>
                <a:endParaRPr lang="en-US" dirty="0"/>
              </a:p>
            </p:txBody>
          </p:sp>
        </p:grpSp>
        <p:sp>
          <p:nvSpPr>
            <p:cNvPr id="683041" name="Text Box 33"/>
            <p:cNvSpPr txBox="1">
              <a:spLocks noChangeArrowheads="1"/>
            </p:cNvSpPr>
            <p:nvPr/>
          </p:nvSpPr>
          <p:spPr bwMode="auto">
            <a:xfrm>
              <a:off x="1056" y="1488"/>
              <a:ext cx="476" cy="231"/>
            </a:xfrm>
            <a:prstGeom prst="rect">
              <a:avLst/>
            </a:prstGeom>
            <a:noFill/>
            <a:ln w="9525">
              <a:noFill/>
              <a:miter lim="800000"/>
              <a:headEnd/>
              <a:tailEnd/>
            </a:ln>
            <a:effectLst/>
          </p:spPr>
          <p:txBody>
            <a:bodyPr wrap="none">
              <a:spAutoFit/>
            </a:bodyPr>
            <a:lstStyle/>
            <a:p>
              <a:r>
                <a:rPr lang="en-US" dirty="0"/>
                <a:t>11.50</a:t>
              </a:r>
            </a:p>
          </p:txBody>
        </p:sp>
      </p:gr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3010"/>
                                        </p:tgtEl>
                                        <p:attrNameLst>
                                          <p:attrName>style.visibility</p:attrName>
                                        </p:attrNameLst>
                                      </p:cBhvr>
                                      <p:to>
                                        <p:strVal val="visible"/>
                                      </p:to>
                                    </p:set>
                                    <p:animEffect transition="in" filter="fade">
                                      <p:cBhvr>
                                        <p:cTn id="7" dur="500"/>
                                        <p:tgtEl>
                                          <p:spTgt spid="6830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83043"/>
                                        </p:tgtEl>
                                        <p:attrNameLst>
                                          <p:attrName>style.visibility</p:attrName>
                                        </p:attrNameLst>
                                      </p:cBhvr>
                                      <p:to>
                                        <p:strVal val="visible"/>
                                      </p:to>
                                    </p:set>
                                    <p:animEffect transition="in" filter="dissolve">
                                      <p:cBhvr>
                                        <p:cTn id="12" dur="500"/>
                                        <p:tgtEl>
                                          <p:spTgt spid="683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3010"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609600" y="76200"/>
            <a:ext cx="8153400" cy="990600"/>
          </a:xfrm>
        </p:spPr>
        <p:txBody>
          <a:bodyPr/>
          <a:lstStyle/>
          <a:p>
            <a:r>
              <a:rPr lang="en-US" sz="3500" dirty="0"/>
              <a:t>Market Adjustment to Equilibrium</a:t>
            </a:r>
          </a:p>
        </p:txBody>
      </p:sp>
      <p:sp>
        <p:nvSpPr>
          <p:cNvPr id="53251" name="Rectangle 3"/>
          <p:cNvSpPr>
            <a:spLocks noGrp="1" noChangeArrowheads="1"/>
          </p:cNvSpPr>
          <p:nvPr>
            <p:ph idx="1"/>
          </p:nvPr>
        </p:nvSpPr>
        <p:spPr>
          <a:xfrm>
            <a:off x="313765" y="776344"/>
            <a:ext cx="8458200" cy="3886200"/>
          </a:xfrm>
        </p:spPr>
        <p:txBody>
          <a:bodyPr/>
          <a:lstStyle/>
          <a:p>
            <a:r>
              <a:rPr lang="en-US" sz="2400" dirty="0"/>
              <a:t>Disequilibrium occurs if the prevailing market price is at some level other than the equilibrium level</a:t>
            </a:r>
          </a:p>
          <a:p>
            <a:pPr lvl="1"/>
            <a:r>
              <a:rPr lang="en-US" sz="2400" dirty="0"/>
              <a:t>If actual price is </a:t>
            </a:r>
            <a:r>
              <a:rPr lang="en-US" sz="2400" i="1" dirty="0"/>
              <a:t>below</a:t>
            </a:r>
            <a:r>
              <a:rPr lang="en-US" sz="2400" dirty="0"/>
              <a:t> its equilibrium level, there will be a shortage</a:t>
            </a:r>
          </a:p>
          <a:p>
            <a:pPr lvl="2"/>
            <a:r>
              <a:rPr lang="en-US" sz="2000" b="1" dirty="0">
                <a:solidFill>
                  <a:srgbClr val="2E5D7A"/>
                </a:solidFill>
              </a:rPr>
              <a:t>Shortage</a:t>
            </a:r>
            <a:r>
              <a:rPr lang="en-US" sz="2000" dirty="0"/>
              <a:t>: excess demand of a commodity equal to (Q</a:t>
            </a:r>
            <a:r>
              <a:rPr lang="en-US" sz="1800" baseline="-25000" dirty="0"/>
              <a:t>D</a:t>
            </a:r>
            <a:r>
              <a:rPr lang="en-US" sz="2000" dirty="0"/>
              <a:t> – Q</a:t>
            </a:r>
            <a:r>
              <a:rPr lang="en-US" sz="1800" baseline="-25000" dirty="0"/>
              <a:t>S</a:t>
            </a:r>
            <a:r>
              <a:rPr lang="en-US" sz="2000" dirty="0"/>
              <a:t>)</a:t>
            </a:r>
          </a:p>
          <a:p>
            <a:pPr lvl="1"/>
            <a:r>
              <a:rPr lang="en-US" sz="2400" dirty="0"/>
              <a:t>If actual price is </a:t>
            </a:r>
            <a:r>
              <a:rPr lang="en-US" sz="2400" i="1" dirty="0"/>
              <a:t>above</a:t>
            </a:r>
            <a:r>
              <a:rPr lang="en-US" sz="2400" dirty="0"/>
              <a:t> its equilibrium level, there will be a surplus</a:t>
            </a:r>
          </a:p>
          <a:p>
            <a:pPr lvl="2"/>
            <a:r>
              <a:rPr lang="en-US" sz="2000" b="1" dirty="0">
                <a:solidFill>
                  <a:srgbClr val="2E5D7A"/>
                </a:solidFill>
              </a:rPr>
              <a:t>Surplus</a:t>
            </a:r>
            <a:r>
              <a:rPr lang="en-US" sz="2000" dirty="0">
                <a:solidFill>
                  <a:srgbClr val="2E5D7A"/>
                </a:solidFill>
              </a:rPr>
              <a:t> </a:t>
            </a:r>
            <a:r>
              <a:rPr lang="en-US" sz="2000" dirty="0"/>
              <a:t>– excess supply of a commodity equal to (Q</a:t>
            </a:r>
            <a:r>
              <a:rPr lang="en-US" sz="1800" baseline="-25000" dirty="0"/>
              <a:t>S </a:t>
            </a:r>
            <a:r>
              <a:rPr lang="en-US" sz="2000" dirty="0"/>
              <a:t>– Q</a:t>
            </a:r>
            <a:r>
              <a:rPr lang="en-US" sz="1800" baseline="-25000" dirty="0"/>
              <a:t>D</a:t>
            </a:r>
            <a:r>
              <a:rPr lang="en-US" sz="2000" dirty="0"/>
              <a:t>)</a:t>
            </a:r>
          </a:p>
          <a:p>
            <a:r>
              <a:rPr lang="en-US" sz="2400" dirty="0"/>
              <a:t>Price movements serve as a signal that a shortage or surplus exists, whereas price stability suggests equilibrium</a:t>
            </a:r>
          </a:p>
        </p:txBody>
      </p:sp>
      <p:sp>
        <p:nvSpPr>
          <p:cNvPr id="5" name="Slide Number Placeholder 4"/>
          <p:cNvSpPr>
            <a:spLocks noGrp="1"/>
          </p:cNvSpPr>
          <p:nvPr>
            <p:ph type="sldNum" sz="quarter" idx="11"/>
          </p:nvPr>
        </p:nvSpPr>
        <p:spPr/>
        <p:txBody>
          <a:bodyPr/>
          <a:lstStyle/>
          <a:p>
            <a:fld id="{9AE69BBA-EAC5-4BCE-AA41-3F9804CB7F1A}" type="slidenum">
              <a:rPr lang="en-US"/>
              <a:pPr/>
              <a:t>19</a:t>
            </a:fld>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4662544"/>
            <a:ext cx="3514286" cy="232380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0441" y="4781591"/>
            <a:ext cx="2533333" cy="2085714"/>
          </a:xfrm>
          <a:prstGeom prst="rect">
            <a:avLst/>
          </a:prstGeo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fade">
                                      <p:cBhvr>
                                        <p:cTn id="7" dur="500"/>
                                        <p:tgtEl>
                                          <p:spTgt spid="5325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3251">
                                            <p:txEl>
                                              <p:pRg st="0" end="0"/>
                                            </p:txEl>
                                          </p:spTgt>
                                        </p:tgtEl>
                                        <p:attrNameLst>
                                          <p:attrName>style.visibility</p:attrName>
                                        </p:attrNameLst>
                                      </p:cBhvr>
                                      <p:to>
                                        <p:strVal val="visible"/>
                                      </p:to>
                                    </p:set>
                                    <p:animEffect transition="in" filter="wipe(left)">
                                      <p:cBhvr>
                                        <p:cTn id="12" dur="500"/>
                                        <p:tgtEl>
                                          <p:spTgt spid="532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3251">
                                            <p:txEl>
                                              <p:pRg st="1" end="1"/>
                                            </p:txEl>
                                          </p:spTgt>
                                        </p:tgtEl>
                                        <p:attrNameLst>
                                          <p:attrName>style.visibility</p:attrName>
                                        </p:attrNameLst>
                                      </p:cBhvr>
                                      <p:to>
                                        <p:strVal val="visible"/>
                                      </p:to>
                                    </p:set>
                                    <p:animEffect transition="in" filter="wipe(left)">
                                      <p:cBhvr>
                                        <p:cTn id="17" dur="500"/>
                                        <p:tgtEl>
                                          <p:spTgt spid="53251">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3251">
                                            <p:txEl>
                                              <p:pRg st="2" end="2"/>
                                            </p:txEl>
                                          </p:spTgt>
                                        </p:tgtEl>
                                        <p:attrNameLst>
                                          <p:attrName>style.visibility</p:attrName>
                                        </p:attrNameLst>
                                      </p:cBhvr>
                                      <p:to>
                                        <p:strVal val="visible"/>
                                      </p:to>
                                    </p:set>
                                    <p:animEffect transition="in" filter="wipe(left)">
                                      <p:cBhvr>
                                        <p:cTn id="20" dur="500"/>
                                        <p:tgtEl>
                                          <p:spTgt spid="53251">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3251">
                                            <p:txEl>
                                              <p:pRg st="3" end="3"/>
                                            </p:txEl>
                                          </p:spTgt>
                                        </p:tgtEl>
                                        <p:attrNameLst>
                                          <p:attrName>style.visibility</p:attrName>
                                        </p:attrNameLst>
                                      </p:cBhvr>
                                      <p:to>
                                        <p:strVal val="visible"/>
                                      </p:to>
                                    </p:set>
                                    <p:animEffect transition="in" filter="wipe(left)">
                                      <p:cBhvr>
                                        <p:cTn id="25" dur="500"/>
                                        <p:tgtEl>
                                          <p:spTgt spid="53251">
                                            <p:txEl>
                                              <p:pRg st="3" end="3"/>
                                            </p:txEl>
                                          </p:spTgt>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3251">
                                            <p:txEl>
                                              <p:pRg st="4" end="4"/>
                                            </p:txEl>
                                          </p:spTgt>
                                        </p:tgtEl>
                                        <p:attrNameLst>
                                          <p:attrName>style.visibility</p:attrName>
                                        </p:attrNameLst>
                                      </p:cBhvr>
                                      <p:to>
                                        <p:strVal val="visible"/>
                                      </p:to>
                                    </p:set>
                                    <p:animEffect transition="in" filter="wipe(left)">
                                      <p:cBhvr>
                                        <p:cTn id="28" dur="500"/>
                                        <p:tgtEl>
                                          <p:spTgt spid="53251">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3251">
                                            <p:txEl>
                                              <p:pRg st="5" end="5"/>
                                            </p:txEl>
                                          </p:spTgt>
                                        </p:tgtEl>
                                        <p:attrNameLst>
                                          <p:attrName>style.visibility</p:attrName>
                                        </p:attrNameLst>
                                      </p:cBhvr>
                                      <p:to>
                                        <p:strVal val="visible"/>
                                      </p:to>
                                    </p:set>
                                    <p:animEffect transition="in" filter="wipe(left)">
                                      <p:cBhvr>
                                        <p:cTn id="33" dur="500"/>
                                        <p:tgtEl>
                                          <p:spTgt spid="532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228" name="Rectangle 4"/>
          <p:cNvSpPr>
            <a:spLocks noGrp="1" noChangeArrowheads="1"/>
          </p:cNvSpPr>
          <p:nvPr>
            <p:ph type="title"/>
          </p:nvPr>
        </p:nvSpPr>
        <p:spPr>
          <a:xfrm>
            <a:off x="685800" y="1905000"/>
            <a:ext cx="7772400" cy="1600200"/>
          </a:xfrm>
        </p:spPr>
        <p:txBody>
          <a:bodyPr/>
          <a:lstStyle/>
          <a:p>
            <a:r>
              <a:rPr lang="en-US" sz="7200" b="0" cap="none" dirty="0"/>
              <a:t>Efficiency Criteria</a:t>
            </a:r>
          </a:p>
        </p:txBody>
      </p:sp>
      <p:sp>
        <p:nvSpPr>
          <p:cNvPr id="4" name="Slide Number Placeholder 3"/>
          <p:cNvSpPr>
            <a:spLocks noGrp="1"/>
          </p:cNvSpPr>
          <p:nvPr>
            <p:ph type="sldNum" sz="quarter" idx="11"/>
          </p:nvPr>
        </p:nvSpPr>
        <p:spPr/>
        <p:txBody>
          <a:bodyPr/>
          <a:lstStyle/>
          <a:p>
            <a:fld id="{10A7DD97-1C17-45B9-A4C3-7D227E8E1AF9}" type="slidenum">
              <a:rPr lang="en-US" smtClean="0"/>
              <a:pPr/>
              <a:t>20</a:t>
            </a:fld>
            <a:endParaRPr lang="en-US" dirty="0"/>
          </a:p>
        </p:txBody>
      </p:sp>
    </p:spTree>
  </p:cSld>
  <p:clrMapOvr>
    <a:masterClrMapping/>
  </p:clrMapOvr>
  <p:transition spd="slow">
    <p:strips dir="rd"/>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457200"/>
            <a:ext cx="8001000" cy="1143000"/>
          </a:xfrm>
        </p:spPr>
        <p:txBody>
          <a:bodyPr/>
          <a:lstStyle/>
          <a:p>
            <a:r>
              <a:rPr lang="en-US" dirty="0"/>
              <a:t>Allocative Efficiency</a:t>
            </a:r>
          </a:p>
        </p:txBody>
      </p:sp>
      <p:sp>
        <p:nvSpPr>
          <p:cNvPr id="55299" name="Rectangle 3"/>
          <p:cNvSpPr>
            <a:spLocks noGrp="1" noChangeArrowheads="1"/>
          </p:cNvSpPr>
          <p:nvPr>
            <p:ph idx="1"/>
          </p:nvPr>
        </p:nvSpPr>
        <p:spPr>
          <a:xfrm>
            <a:off x="609600" y="1981200"/>
            <a:ext cx="8305800" cy="4267200"/>
          </a:xfrm>
        </p:spPr>
        <p:txBody>
          <a:bodyPr/>
          <a:lstStyle/>
          <a:p>
            <a:pPr>
              <a:lnSpc>
                <a:spcPct val="90000"/>
              </a:lnSpc>
            </a:pPr>
            <a:r>
              <a:rPr lang="en-US" sz="2700" dirty="0"/>
              <a:t>At the </a:t>
            </a:r>
            <a:r>
              <a:rPr lang="en-US" sz="2700" dirty="0">
                <a:solidFill>
                  <a:srgbClr val="2E5D7A"/>
                </a:solidFill>
              </a:rPr>
              <a:t>market level</a:t>
            </a:r>
            <a:r>
              <a:rPr lang="en-US" sz="2700" dirty="0"/>
              <a:t>, allocative efficiency requires that resources be appropriated such that additional benefits to society are equal to additional costs incurred, or that </a:t>
            </a:r>
            <a:r>
              <a:rPr lang="en-US" dirty="0"/>
              <a:t>MB = MC</a:t>
            </a:r>
          </a:p>
          <a:p>
            <a:pPr lvl="1">
              <a:lnSpc>
                <a:spcPct val="90000"/>
              </a:lnSpc>
            </a:pPr>
            <a:r>
              <a:rPr lang="en-US" sz="2400" dirty="0"/>
              <a:t>The value society places on the good is equivalent to the value of the resources given up to produce it</a:t>
            </a:r>
            <a:endParaRPr lang="en-US" dirty="0"/>
          </a:p>
          <a:p>
            <a:pPr>
              <a:lnSpc>
                <a:spcPct val="90000"/>
              </a:lnSpc>
            </a:pPr>
            <a:r>
              <a:rPr lang="en-US" sz="2700" dirty="0"/>
              <a:t>At the </a:t>
            </a:r>
            <a:r>
              <a:rPr lang="en-US" sz="2700" dirty="0">
                <a:solidFill>
                  <a:srgbClr val="2E5D7A"/>
                </a:solidFill>
              </a:rPr>
              <a:t>firm level</a:t>
            </a:r>
            <a:r>
              <a:rPr lang="en-US" sz="2700" dirty="0"/>
              <a:t>, this efficiency is achieved at a competitive market equilibrium, assuming firms are </a:t>
            </a:r>
            <a:r>
              <a:rPr lang="en-US" dirty="0"/>
              <a:t> profit maximizers</a:t>
            </a:r>
          </a:p>
          <a:p>
            <a:pPr lvl="1">
              <a:lnSpc>
                <a:spcPct val="90000"/>
              </a:lnSpc>
            </a:pPr>
            <a:r>
              <a:rPr lang="en-US" dirty="0"/>
              <a:t>We illustrate by analyzing profit maximization</a:t>
            </a:r>
          </a:p>
        </p:txBody>
      </p:sp>
      <p:sp>
        <p:nvSpPr>
          <p:cNvPr id="5" name="Slide Number Placeholder 4"/>
          <p:cNvSpPr>
            <a:spLocks noGrp="1"/>
          </p:cNvSpPr>
          <p:nvPr>
            <p:ph type="sldNum" sz="quarter" idx="11"/>
          </p:nvPr>
        </p:nvSpPr>
        <p:spPr/>
        <p:txBody>
          <a:bodyPr/>
          <a:lstStyle/>
          <a:p>
            <a:fld id="{1207B4F2-9088-48A3-852A-512714763696}" type="slidenum">
              <a:rPr lang="en-US"/>
              <a:pPr/>
              <a:t>21</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fade">
                                      <p:cBhvr>
                                        <p:cTn id="7" dur="500"/>
                                        <p:tgtEl>
                                          <p:spTgt spid="552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299">
                                            <p:txEl>
                                              <p:pRg st="0" end="0"/>
                                            </p:txEl>
                                          </p:spTgt>
                                        </p:tgtEl>
                                        <p:attrNameLst>
                                          <p:attrName>style.visibility</p:attrName>
                                        </p:attrNameLst>
                                      </p:cBhvr>
                                      <p:to>
                                        <p:strVal val="visible"/>
                                      </p:to>
                                    </p:set>
                                    <p:animEffect transition="in" filter="wipe(left)">
                                      <p:cBhvr>
                                        <p:cTn id="12" dur="500"/>
                                        <p:tgtEl>
                                          <p:spTgt spid="55299">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5299">
                                            <p:txEl>
                                              <p:pRg st="1" end="1"/>
                                            </p:txEl>
                                          </p:spTgt>
                                        </p:tgtEl>
                                        <p:attrNameLst>
                                          <p:attrName>style.visibility</p:attrName>
                                        </p:attrNameLst>
                                      </p:cBhvr>
                                      <p:to>
                                        <p:strVal val="visible"/>
                                      </p:to>
                                    </p:set>
                                    <p:animEffect transition="in" filter="wipe(left)">
                                      <p:cBhvr>
                                        <p:cTn id="15" dur="500"/>
                                        <p:tgtEl>
                                          <p:spTgt spid="5529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5299">
                                            <p:txEl>
                                              <p:pRg st="2" end="2"/>
                                            </p:txEl>
                                          </p:spTgt>
                                        </p:tgtEl>
                                        <p:attrNameLst>
                                          <p:attrName>style.visibility</p:attrName>
                                        </p:attrNameLst>
                                      </p:cBhvr>
                                      <p:to>
                                        <p:strVal val="visible"/>
                                      </p:to>
                                    </p:set>
                                    <p:animEffect transition="in" filter="wipe(left)">
                                      <p:cBhvr>
                                        <p:cTn id="20" dur="500"/>
                                        <p:tgtEl>
                                          <p:spTgt spid="55299">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5299">
                                            <p:txEl>
                                              <p:pRg st="3" end="3"/>
                                            </p:txEl>
                                          </p:spTgt>
                                        </p:tgtEl>
                                        <p:attrNameLst>
                                          <p:attrName>style.visibility</p:attrName>
                                        </p:attrNameLst>
                                      </p:cBhvr>
                                      <p:to>
                                        <p:strVal val="visible"/>
                                      </p:to>
                                    </p:set>
                                    <p:animEffect transition="in" filter="wipe(left)">
                                      <p:cBhvr>
                                        <p:cTn id="23" dur="500"/>
                                        <p:tgtEl>
                                          <p:spTgt spid="552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533400" y="533400"/>
            <a:ext cx="8077200" cy="914400"/>
          </a:xfrm>
        </p:spPr>
        <p:txBody>
          <a:bodyPr/>
          <a:lstStyle/>
          <a:p>
            <a:r>
              <a:rPr lang="en-US" dirty="0"/>
              <a:t>Profit Maximization</a:t>
            </a:r>
          </a:p>
        </p:txBody>
      </p:sp>
      <p:sp>
        <p:nvSpPr>
          <p:cNvPr id="56323" name="Rectangle 3"/>
          <p:cNvSpPr>
            <a:spLocks noGrp="1" noChangeArrowheads="1"/>
          </p:cNvSpPr>
          <p:nvPr>
            <p:ph idx="1"/>
          </p:nvPr>
        </p:nvSpPr>
        <p:spPr>
          <a:xfrm>
            <a:off x="381000" y="1828800"/>
            <a:ext cx="8610600" cy="4530725"/>
          </a:xfrm>
        </p:spPr>
        <p:txBody>
          <a:bodyPr/>
          <a:lstStyle/>
          <a:p>
            <a:pPr>
              <a:lnSpc>
                <a:spcPct val="90000"/>
              </a:lnSpc>
            </a:pPr>
            <a:r>
              <a:rPr lang="en-US" sz="2500" dirty="0">
                <a:solidFill>
                  <a:srgbClr val="2E5D7A"/>
                </a:solidFill>
              </a:rPr>
              <a:t>Total profit (</a:t>
            </a:r>
            <a:r>
              <a:rPr lang="en-US" sz="2500" dirty="0">
                <a:solidFill>
                  <a:srgbClr val="2E5D7A"/>
                </a:solidFill>
                <a:sym typeface="Symbol" pitchFamily="18" charset="2"/>
              </a:rPr>
              <a:t>)</a:t>
            </a:r>
            <a:r>
              <a:rPr lang="en-US" sz="2500" dirty="0">
                <a:solidFill>
                  <a:srgbClr val="2E5D7A"/>
                </a:solidFill>
              </a:rPr>
              <a:t> = Total Revenue (TR) - Total Costs (TC)</a:t>
            </a:r>
          </a:p>
          <a:p>
            <a:pPr lvl="1">
              <a:lnSpc>
                <a:spcPct val="90000"/>
              </a:lnSpc>
            </a:pPr>
            <a:r>
              <a:rPr lang="en-US" sz="2200" dirty="0"/>
              <a:t>TR = P x Q</a:t>
            </a:r>
          </a:p>
          <a:p>
            <a:pPr lvl="1">
              <a:lnSpc>
                <a:spcPct val="90000"/>
              </a:lnSpc>
            </a:pPr>
            <a:r>
              <a:rPr lang="en-US" sz="2200" dirty="0"/>
              <a:t>TC is all economic costs, explicit and implicit</a:t>
            </a:r>
          </a:p>
          <a:p>
            <a:pPr>
              <a:lnSpc>
                <a:spcPct val="90000"/>
              </a:lnSpc>
            </a:pPr>
            <a:r>
              <a:rPr lang="en-US" sz="2500" dirty="0"/>
              <a:t>Profit is maximized where the relative benefits and costs of producing another unit of output are equal</a:t>
            </a:r>
          </a:p>
          <a:p>
            <a:pPr lvl="1">
              <a:lnSpc>
                <a:spcPct val="90000"/>
              </a:lnSpc>
            </a:pPr>
            <a:r>
              <a:rPr lang="en-US" sz="2200" dirty="0"/>
              <a:t>From the firm’s perspective, benefit is measured by TR and costs are measured by TC</a:t>
            </a:r>
          </a:p>
          <a:p>
            <a:pPr marL="457200" lvl="1" indent="0">
              <a:lnSpc>
                <a:spcPct val="90000"/>
              </a:lnSpc>
              <a:buNone/>
            </a:pPr>
            <a:endParaRPr lang="en-US" sz="2200" dirty="0"/>
          </a:p>
          <a:p>
            <a:pPr lvl="1">
              <a:lnSpc>
                <a:spcPct val="90000"/>
              </a:lnSpc>
            </a:pPr>
            <a:r>
              <a:rPr lang="en-US" sz="2200" dirty="0">
                <a:sym typeface="Euclid Symbol" pitchFamily="18" charset="2"/>
              </a:rPr>
              <a:t> </a:t>
            </a:r>
            <a:r>
              <a:rPr lang="en-US" sz="2200" dirty="0"/>
              <a:t>Profit is maximized where </a:t>
            </a:r>
            <a:r>
              <a:rPr lang="en-US" sz="2200" dirty="0">
                <a:sym typeface="Symbol" pitchFamily="18" charset="2"/>
              </a:rPr>
              <a:t>TR/Q = TC/Q, or where MR = MC, or where M = 0 </a:t>
            </a:r>
          </a:p>
          <a:p>
            <a:pPr lvl="2">
              <a:lnSpc>
                <a:spcPct val="90000"/>
              </a:lnSpc>
            </a:pPr>
            <a:r>
              <a:rPr lang="en-US" sz="1900" dirty="0">
                <a:sym typeface="Symbol" pitchFamily="18" charset="2"/>
              </a:rPr>
              <a:t>MR = TR/Q, additional revenue from producing another unit of Q</a:t>
            </a:r>
          </a:p>
          <a:p>
            <a:pPr lvl="2">
              <a:lnSpc>
                <a:spcPct val="90000"/>
              </a:lnSpc>
            </a:pPr>
            <a:r>
              <a:rPr lang="en-US" sz="1900" dirty="0">
                <a:sym typeface="Symbol" pitchFamily="18" charset="2"/>
              </a:rPr>
              <a:t>MC = TC/Q, additional cost from producing another unit of Q</a:t>
            </a:r>
          </a:p>
          <a:p>
            <a:pPr lvl="2">
              <a:lnSpc>
                <a:spcPct val="90000"/>
              </a:lnSpc>
            </a:pPr>
            <a:r>
              <a:rPr lang="en-US" sz="1900" dirty="0">
                <a:sym typeface="Symbol" pitchFamily="18" charset="2"/>
              </a:rPr>
              <a:t>M = MR – MC, additional profit from producing another unit of Q</a:t>
            </a:r>
            <a:endParaRPr lang="en-US" sz="1900" dirty="0"/>
          </a:p>
        </p:txBody>
      </p:sp>
      <p:sp>
        <p:nvSpPr>
          <p:cNvPr id="5" name="Slide Number Placeholder 4"/>
          <p:cNvSpPr>
            <a:spLocks noGrp="1"/>
          </p:cNvSpPr>
          <p:nvPr>
            <p:ph type="sldNum" sz="quarter" idx="11"/>
          </p:nvPr>
        </p:nvSpPr>
        <p:spPr/>
        <p:txBody>
          <a:bodyPr/>
          <a:lstStyle/>
          <a:p>
            <a:fld id="{B2673AD7-40D2-40A9-AC87-CB68A84CC0A0}" type="slidenum">
              <a:rPr lang="en-US"/>
              <a:pPr/>
              <a:t>22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fade">
                                      <p:cBhvr>
                                        <p:cTn id="7" dur="500"/>
                                        <p:tgtEl>
                                          <p:spTgt spid="563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6323">
                                            <p:txEl>
                                              <p:pRg st="0" end="0"/>
                                            </p:txEl>
                                          </p:spTgt>
                                        </p:tgtEl>
                                        <p:attrNameLst>
                                          <p:attrName>style.visibility</p:attrName>
                                        </p:attrNameLst>
                                      </p:cBhvr>
                                      <p:to>
                                        <p:strVal val="visible"/>
                                      </p:to>
                                    </p:set>
                                    <p:animEffect transition="in" filter="wipe(left)">
                                      <p:cBhvr>
                                        <p:cTn id="12" dur="500"/>
                                        <p:tgtEl>
                                          <p:spTgt spid="5632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6323">
                                            <p:txEl>
                                              <p:pRg st="1" end="1"/>
                                            </p:txEl>
                                          </p:spTgt>
                                        </p:tgtEl>
                                        <p:attrNameLst>
                                          <p:attrName>style.visibility</p:attrName>
                                        </p:attrNameLst>
                                      </p:cBhvr>
                                      <p:to>
                                        <p:strVal val="visible"/>
                                      </p:to>
                                    </p:set>
                                    <p:animEffect transition="in" filter="wipe(left)">
                                      <p:cBhvr>
                                        <p:cTn id="15" dur="500"/>
                                        <p:tgtEl>
                                          <p:spTgt spid="56323">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56323">
                                            <p:txEl>
                                              <p:pRg st="2" end="2"/>
                                            </p:txEl>
                                          </p:spTgt>
                                        </p:tgtEl>
                                        <p:attrNameLst>
                                          <p:attrName>style.visibility</p:attrName>
                                        </p:attrNameLst>
                                      </p:cBhvr>
                                      <p:to>
                                        <p:strVal val="visible"/>
                                      </p:to>
                                    </p:set>
                                    <p:animEffect transition="in" filter="wipe(left)">
                                      <p:cBhvr>
                                        <p:cTn id="18" dur="500"/>
                                        <p:tgtEl>
                                          <p:spTgt spid="5632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6323">
                                            <p:txEl>
                                              <p:pRg st="3" end="3"/>
                                            </p:txEl>
                                          </p:spTgt>
                                        </p:tgtEl>
                                        <p:attrNameLst>
                                          <p:attrName>style.visibility</p:attrName>
                                        </p:attrNameLst>
                                      </p:cBhvr>
                                      <p:to>
                                        <p:strVal val="visible"/>
                                      </p:to>
                                    </p:set>
                                    <p:animEffect transition="in" filter="wipe(left)">
                                      <p:cBhvr>
                                        <p:cTn id="23" dur="500"/>
                                        <p:tgtEl>
                                          <p:spTgt spid="5632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6323">
                                            <p:txEl>
                                              <p:pRg st="4" end="4"/>
                                            </p:txEl>
                                          </p:spTgt>
                                        </p:tgtEl>
                                        <p:attrNameLst>
                                          <p:attrName>style.visibility</p:attrName>
                                        </p:attrNameLst>
                                      </p:cBhvr>
                                      <p:to>
                                        <p:strVal val="visible"/>
                                      </p:to>
                                    </p:set>
                                    <p:animEffect transition="in" filter="wipe(left)">
                                      <p:cBhvr>
                                        <p:cTn id="28" dur="500"/>
                                        <p:tgtEl>
                                          <p:spTgt spid="5632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6323">
                                            <p:txEl>
                                              <p:pRg st="6" end="6"/>
                                            </p:txEl>
                                          </p:spTgt>
                                        </p:tgtEl>
                                        <p:attrNameLst>
                                          <p:attrName>style.visibility</p:attrName>
                                        </p:attrNameLst>
                                      </p:cBhvr>
                                      <p:to>
                                        <p:strVal val="visible"/>
                                      </p:to>
                                    </p:set>
                                    <p:animEffect transition="in" filter="wipe(left)">
                                      <p:cBhvr>
                                        <p:cTn id="33" dur="500"/>
                                        <p:tgtEl>
                                          <p:spTgt spid="56323">
                                            <p:txEl>
                                              <p:pRg st="6" end="6"/>
                                            </p:txEl>
                                          </p:spTgt>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6323">
                                            <p:txEl>
                                              <p:pRg st="7" end="7"/>
                                            </p:txEl>
                                          </p:spTgt>
                                        </p:tgtEl>
                                        <p:attrNameLst>
                                          <p:attrName>style.visibility</p:attrName>
                                        </p:attrNameLst>
                                      </p:cBhvr>
                                      <p:to>
                                        <p:strVal val="visible"/>
                                      </p:to>
                                    </p:set>
                                    <p:animEffect transition="in" filter="wipe(left)">
                                      <p:cBhvr>
                                        <p:cTn id="36" dur="500"/>
                                        <p:tgtEl>
                                          <p:spTgt spid="56323">
                                            <p:txEl>
                                              <p:pRg st="7" end="7"/>
                                            </p:txEl>
                                          </p:spTgt>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56323">
                                            <p:txEl>
                                              <p:pRg st="8" end="8"/>
                                            </p:txEl>
                                          </p:spTgt>
                                        </p:tgtEl>
                                        <p:attrNameLst>
                                          <p:attrName>style.visibility</p:attrName>
                                        </p:attrNameLst>
                                      </p:cBhvr>
                                      <p:to>
                                        <p:strVal val="visible"/>
                                      </p:to>
                                    </p:set>
                                    <p:animEffect transition="in" filter="wipe(left)">
                                      <p:cBhvr>
                                        <p:cTn id="39" dur="500"/>
                                        <p:tgtEl>
                                          <p:spTgt spid="56323">
                                            <p:txEl>
                                              <p:pRg st="8" end="8"/>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56323">
                                            <p:txEl>
                                              <p:pRg st="9" end="9"/>
                                            </p:txEl>
                                          </p:spTgt>
                                        </p:tgtEl>
                                        <p:attrNameLst>
                                          <p:attrName>style.visibility</p:attrName>
                                        </p:attrNameLst>
                                      </p:cBhvr>
                                      <p:to>
                                        <p:strVal val="visible"/>
                                      </p:to>
                                    </p:set>
                                    <p:animEffect transition="in" filter="wipe(left)">
                                      <p:cBhvr>
                                        <p:cTn id="42" dur="500"/>
                                        <p:tgtEl>
                                          <p:spTgt spid="5632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P spid="5632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Profit Maximization</a:t>
            </a:r>
          </a:p>
        </p:txBody>
      </p:sp>
      <p:sp>
        <p:nvSpPr>
          <p:cNvPr id="3" name="Content Placeholder 2"/>
          <p:cNvSpPr>
            <a:spLocks noGrp="1"/>
          </p:cNvSpPr>
          <p:nvPr>
            <p:ph idx="1"/>
          </p:nvPr>
        </p:nvSpPr>
        <p:spPr/>
        <p:txBody>
          <a:bodyPr/>
          <a:lstStyle/>
          <a:p>
            <a:pPr marL="0" indent="0">
              <a:buNone/>
            </a:pPr>
            <a:r>
              <a:rPr lang="en-GB" dirty="0"/>
              <a:t>Thus, the firm implicitly makes its profit-maximizing decisions according to the following rules:</a:t>
            </a:r>
          </a:p>
          <a:p>
            <a:r>
              <a:rPr lang="en-GB" sz="2400" dirty="0"/>
              <a:t>The firm increases production as long as MR &gt; MC or as long as Mπ &gt; 0. </a:t>
            </a:r>
          </a:p>
          <a:p>
            <a:r>
              <a:rPr lang="en-GB" sz="2400" dirty="0"/>
              <a:t>The firm contracts production as long as MR &lt; MC or as long as Mπ &lt; 0. </a:t>
            </a:r>
          </a:p>
          <a:p>
            <a:r>
              <a:rPr lang="en-GB" sz="2400" dirty="0"/>
              <a:t>The firm achieves profit maximization where MR = MC or where Mπ = 0.</a:t>
            </a:r>
          </a:p>
        </p:txBody>
      </p:sp>
      <p:sp>
        <p:nvSpPr>
          <p:cNvPr id="4" name="Slide Number Placeholder 3"/>
          <p:cNvSpPr>
            <a:spLocks noGrp="1"/>
          </p:cNvSpPr>
          <p:nvPr>
            <p:ph type="sldNum" sz="quarter" idx="11"/>
          </p:nvPr>
        </p:nvSpPr>
        <p:spPr/>
        <p:txBody>
          <a:bodyPr/>
          <a:lstStyle/>
          <a:p>
            <a:fld id="{2D439E4E-189E-4885-B6FA-A10C4211816E}" type="slidenum">
              <a:rPr lang="en-US" smtClean="0"/>
              <a:pPr/>
              <a:t>23</a:t>
            </a:fld>
            <a:endParaRPr lang="en-US" dirty="0"/>
          </a:p>
        </p:txBody>
      </p:sp>
    </p:spTree>
    <p:extLst>
      <p:ext uri="{BB962C8B-B14F-4D97-AF65-F5344CB8AC3E}">
        <p14:creationId xmlns:p14="http://schemas.microsoft.com/office/powerpoint/2010/main" val="688636139"/>
      </p:ext>
    </p:extLst>
  </p:cSld>
  <p:clrMapOvr>
    <a:masterClrMapping/>
  </p:clrMapOvr>
  <p:transition spd="slow">
    <p:strips dir="rd"/>
  </p:transition>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082" name="Rectangle 2"/>
          <p:cNvSpPr>
            <a:spLocks noGrp="1" noChangeArrowheads="1"/>
          </p:cNvSpPr>
          <p:nvPr>
            <p:ph type="title"/>
          </p:nvPr>
        </p:nvSpPr>
        <p:spPr>
          <a:xfrm>
            <a:off x="609600" y="533400"/>
            <a:ext cx="7924800" cy="990600"/>
          </a:xfrm>
        </p:spPr>
        <p:txBody>
          <a:bodyPr/>
          <a:lstStyle/>
          <a:p>
            <a:r>
              <a:rPr lang="en-US" dirty="0"/>
              <a:t>Profit Maximization</a:t>
            </a:r>
          </a:p>
        </p:txBody>
      </p:sp>
      <p:sp>
        <p:nvSpPr>
          <p:cNvPr id="686083" name="Rectangle 3"/>
          <p:cNvSpPr>
            <a:spLocks noGrp="1" noChangeArrowheads="1"/>
          </p:cNvSpPr>
          <p:nvPr>
            <p:ph idx="1"/>
          </p:nvPr>
        </p:nvSpPr>
        <p:spPr>
          <a:xfrm>
            <a:off x="685800" y="1828800"/>
            <a:ext cx="8077200" cy="4267200"/>
          </a:xfrm>
        </p:spPr>
        <p:txBody>
          <a:bodyPr/>
          <a:lstStyle/>
          <a:p>
            <a:pPr>
              <a:lnSpc>
                <a:spcPct val="90000"/>
              </a:lnSpc>
            </a:pPr>
            <a:r>
              <a:rPr lang="en-US" dirty="0"/>
              <a:t>In competitive industries, firms face constant prices determined by the market, which means P = MR =(Demand Curve)</a:t>
            </a:r>
          </a:p>
          <a:p>
            <a:pPr>
              <a:lnSpc>
                <a:spcPct val="90000"/>
              </a:lnSpc>
            </a:pPr>
            <a:r>
              <a:rPr lang="en-US" dirty="0"/>
              <a:t>Therefore the competitive market equilibrium achieves allocative efficiency because:</a:t>
            </a:r>
          </a:p>
          <a:p>
            <a:pPr lvl="1"/>
            <a:r>
              <a:rPr lang="en-US" dirty="0">
                <a:sym typeface="Symbol" pitchFamily="18" charset="2"/>
              </a:rPr>
              <a:t></a:t>
            </a:r>
            <a:r>
              <a:rPr lang="en-US" dirty="0"/>
              <a:t> maximization requires:			 MR = MC</a:t>
            </a:r>
          </a:p>
          <a:p>
            <a:pPr lvl="1"/>
            <a:r>
              <a:rPr lang="en-US" dirty="0"/>
              <a:t>Competitive markets imply:		 	  P = MR</a:t>
            </a:r>
          </a:p>
          <a:p>
            <a:pPr lvl="1"/>
            <a:r>
              <a:rPr lang="en-US" dirty="0">
                <a:sym typeface="Euclid Symbol" pitchFamily="18" charset="2"/>
              </a:rPr>
              <a:t>So </a:t>
            </a:r>
            <a:r>
              <a:rPr lang="en-US" dirty="0">
                <a:sym typeface="Symbol" pitchFamily="18" charset="2"/>
              </a:rPr>
              <a:t></a:t>
            </a:r>
            <a:r>
              <a:rPr lang="en-US" dirty="0"/>
              <a:t> </a:t>
            </a:r>
            <a:r>
              <a:rPr lang="en-US" dirty="0">
                <a:sym typeface="Euclid Symbol" pitchFamily="18" charset="2"/>
              </a:rPr>
              <a:t>maximization in competition means: P = MC, which defines allocative efficiency</a:t>
            </a:r>
          </a:p>
        </p:txBody>
      </p:sp>
      <p:sp>
        <p:nvSpPr>
          <p:cNvPr id="5" name="Slide Number Placeholder 4"/>
          <p:cNvSpPr>
            <a:spLocks noGrp="1"/>
          </p:cNvSpPr>
          <p:nvPr>
            <p:ph type="sldNum" sz="quarter" idx="11"/>
          </p:nvPr>
        </p:nvSpPr>
        <p:spPr/>
        <p:txBody>
          <a:bodyPr/>
          <a:lstStyle/>
          <a:p>
            <a:fld id="{F0B67538-FA0C-42D7-B415-9B02E98BACB4}" type="slidenum">
              <a:rPr lang="en-US"/>
              <a:pPr/>
              <a:t>24</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6082"/>
                                        </p:tgtEl>
                                        <p:attrNameLst>
                                          <p:attrName>style.visibility</p:attrName>
                                        </p:attrNameLst>
                                      </p:cBhvr>
                                      <p:to>
                                        <p:strVal val="visible"/>
                                      </p:to>
                                    </p:set>
                                    <p:animEffect transition="in" filter="fade">
                                      <p:cBhvr>
                                        <p:cTn id="7" dur="500"/>
                                        <p:tgtEl>
                                          <p:spTgt spid="68608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6083">
                                            <p:txEl>
                                              <p:pRg st="0" end="0"/>
                                            </p:txEl>
                                          </p:spTgt>
                                        </p:tgtEl>
                                        <p:attrNameLst>
                                          <p:attrName>style.visibility</p:attrName>
                                        </p:attrNameLst>
                                      </p:cBhvr>
                                      <p:to>
                                        <p:strVal val="visible"/>
                                      </p:to>
                                    </p:set>
                                    <p:animEffect transition="in" filter="wipe(left)">
                                      <p:cBhvr>
                                        <p:cTn id="12" dur="500"/>
                                        <p:tgtEl>
                                          <p:spTgt spid="6860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86083">
                                            <p:txEl>
                                              <p:pRg st="1" end="1"/>
                                            </p:txEl>
                                          </p:spTgt>
                                        </p:tgtEl>
                                        <p:attrNameLst>
                                          <p:attrName>style.visibility</p:attrName>
                                        </p:attrNameLst>
                                      </p:cBhvr>
                                      <p:to>
                                        <p:strVal val="visible"/>
                                      </p:to>
                                    </p:set>
                                    <p:animEffect transition="in" filter="wipe(left)">
                                      <p:cBhvr>
                                        <p:cTn id="17" dur="500"/>
                                        <p:tgtEl>
                                          <p:spTgt spid="68608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86083">
                                            <p:txEl>
                                              <p:pRg st="2" end="2"/>
                                            </p:txEl>
                                          </p:spTgt>
                                        </p:tgtEl>
                                        <p:attrNameLst>
                                          <p:attrName>style.visibility</p:attrName>
                                        </p:attrNameLst>
                                      </p:cBhvr>
                                      <p:to>
                                        <p:strVal val="visible"/>
                                      </p:to>
                                    </p:set>
                                    <p:animEffect transition="in" filter="wipe(left)">
                                      <p:cBhvr>
                                        <p:cTn id="22" dur="500"/>
                                        <p:tgtEl>
                                          <p:spTgt spid="68608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86083">
                                            <p:txEl>
                                              <p:pRg st="3" end="3"/>
                                            </p:txEl>
                                          </p:spTgt>
                                        </p:tgtEl>
                                        <p:attrNameLst>
                                          <p:attrName>style.visibility</p:attrName>
                                        </p:attrNameLst>
                                      </p:cBhvr>
                                      <p:to>
                                        <p:strVal val="visible"/>
                                      </p:to>
                                    </p:set>
                                    <p:animEffect transition="in" filter="wipe(left)">
                                      <p:cBhvr>
                                        <p:cTn id="27" dur="500"/>
                                        <p:tgtEl>
                                          <p:spTgt spid="68608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86083">
                                            <p:txEl>
                                              <p:pRg st="4" end="4"/>
                                            </p:txEl>
                                          </p:spTgt>
                                        </p:tgtEl>
                                        <p:attrNameLst>
                                          <p:attrName>style.visibility</p:attrName>
                                        </p:attrNameLst>
                                      </p:cBhvr>
                                      <p:to>
                                        <p:strVal val="visible"/>
                                      </p:to>
                                    </p:set>
                                    <p:animEffect transition="in" filter="wipe(left)">
                                      <p:cBhvr>
                                        <p:cTn id="32" dur="500"/>
                                        <p:tgtEl>
                                          <p:spTgt spid="6860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82" grpId="0"/>
      <p:bldP spid="68608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4" name="Rectangle 2"/>
          <p:cNvSpPr>
            <a:spLocks noGrp="1" noChangeArrowheads="1"/>
          </p:cNvSpPr>
          <p:nvPr>
            <p:ph type="title"/>
          </p:nvPr>
        </p:nvSpPr>
        <p:spPr>
          <a:xfrm>
            <a:off x="-72109" y="-161130"/>
            <a:ext cx="7629524" cy="1219200"/>
          </a:xfrm>
        </p:spPr>
        <p:txBody>
          <a:bodyPr/>
          <a:lstStyle/>
          <a:p>
            <a:r>
              <a:rPr lang="en-US" sz="4200" dirty="0"/>
              <a:t>Profit Maximization</a:t>
            </a:r>
            <a:br>
              <a:rPr lang="en-US" sz="4200" dirty="0"/>
            </a:br>
            <a:r>
              <a:rPr lang="en-US" sz="2800" dirty="0"/>
              <a:t>Bottled Water Market</a:t>
            </a:r>
          </a:p>
        </p:txBody>
      </p:sp>
      <p:sp>
        <p:nvSpPr>
          <p:cNvPr id="17" name="Slide Number Placeholder 3"/>
          <p:cNvSpPr>
            <a:spLocks noGrp="1"/>
          </p:cNvSpPr>
          <p:nvPr>
            <p:ph type="sldNum" sz="quarter" idx="11"/>
          </p:nvPr>
        </p:nvSpPr>
        <p:spPr/>
        <p:txBody>
          <a:bodyPr/>
          <a:lstStyle/>
          <a:p>
            <a:fld id="{264E741A-9145-4339-9B9B-265AD0CB41AC}" type="slidenum">
              <a:rPr lang="en-US"/>
              <a:pPr/>
              <a:t>25</a:t>
            </a:fld>
            <a:endParaRPr lang="en-US" dirty="0"/>
          </a:p>
        </p:txBody>
      </p:sp>
      <p:grpSp>
        <p:nvGrpSpPr>
          <p:cNvPr id="684048" name="Group 16"/>
          <p:cNvGrpSpPr>
            <a:grpSpLocks/>
          </p:cNvGrpSpPr>
          <p:nvPr/>
        </p:nvGrpSpPr>
        <p:grpSpPr bwMode="auto">
          <a:xfrm>
            <a:off x="228600" y="2794000"/>
            <a:ext cx="6918325" cy="4064000"/>
            <a:chOff x="758" y="1223"/>
            <a:chExt cx="4358" cy="2560"/>
          </a:xfrm>
        </p:grpSpPr>
        <p:sp>
          <p:nvSpPr>
            <p:cNvPr id="684036" name="Line 4"/>
            <p:cNvSpPr>
              <a:spLocks noChangeShapeType="1"/>
            </p:cNvSpPr>
            <p:nvPr/>
          </p:nvSpPr>
          <p:spPr bwMode="auto">
            <a:xfrm>
              <a:off x="1152" y="1344"/>
              <a:ext cx="0" cy="2160"/>
            </a:xfrm>
            <a:prstGeom prst="line">
              <a:avLst/>
            </a:prstGeom>
            <a:noFill/>
            <a:ln w="9525">
              <a:solidFill>
                <a:schemeClr val="tx1"/>
              </a:solidFill>
              <a:round/>
              <a:headEnd/>
              <a:tailEnd/>
            </a:ln>
            <a:effectLst/>
          </p:spPr>
          <p:txBody>
            <a:bodyPr/>
            <a:lstStyle/>
            <a:p>
              <a:endParaRPr lang="en-US" dirty="0"/>
            </a:p>
          </p:txBody>
        </p:sp>
        <p:sp>
          <p:nvSpPr>
            <p:cNvPr id="684037" name="Line 5"/>
            <p:cNvSpPr>
              <a:spLocks noChangeShapeType="1"/>
            </p:cNvSpPr>
            <p:nvPr/>
          </p:nvSpPr>
          <p:spPr bwMode="auto">
            <a:xfrm>
              <a:off x="1152" y="3504"/>
              <a:ext cx="3696" cy="0"/>
            </a:xfrm>
            <a:prstGeom prst="line">
              <a:avLst/>
            </a:prstGeom>
            <a:noFill/>
            <a:ln w="9525">
              <a:solidFill>
                <a:schemeClr val="tx1"/>
              </a:solidFill>
              <a:round/>
              <a:headEnd/>
              <a:tailEnd/>
            </a:ln>
            <a:effectLst/>
          </p:spPr>
          <p:txBody>
            <a:bodyPr/>
            <a:lstStyle/>
            <a:p>
              <a:endParaRPr lang="en-US" dirty="0"/>
            </a:p>
          </p:txBody>
        </p:sp>
        <p:sp>
          <p:nvSpPr>
            <p:cNvPr id="684038" name="Text Box 6"/>
            <p:cNvSpPr txBox="1">
              <a:spLocks noChangeArrowheads="1"/>
            </p:cNvSpPr>
            <p:nvPr/>
          </p:nvSpPr>
          <p:spPr bwMode="auto">
            <a:xfrm>
              <a:off x="812" y="1223"/>
              <a:ext cx="196" cy="231"/>
            </a:xfrm>
            <a:prstGeom prst="rect">
              <a:avLst/>
            </a:prstGeom>
            <a:noFill/>
            <a:ln w="9525">
              <a:noFill/>
              <a:miter lim="800000"/>
              <a:headEnd/>
              <a:tailEnd/>
            </a:ln>
            <a:effectLst/>
          </p:spPr>
          <p:txBody>
            <a:bodyPr wrap="none">
              <a:spAutoFit/>
            </a:bodyPr>
            <a:lstStyle/>
            <a:p>
              <a:r>
                <a:rPr lang="en-US" dirty="0"/>
                <a:t>$</a:t>
              </a:r>
            </a:p>
          </p:txBody>
        </p:sp>
        <p:sp>
          <p:nvSpPr>
            <p:cNvPr id="684039" name="Text Box 7"/>
            <p:cNvSpPr txBox="1">
              <a:spLocks noChangeArrowheads="1"/>
            </p:cNvSpPr>
            <p:nvPr/>
          </p:nvSpPr>
          <p:spPr bwMode="auto">
            <a:xfrm>
              <a:off x="4464" y="3552"/>
              <a:ext cx="652" cy="231"/>
            </a:xfrm>
            <a:prstGeom prst="rect">
              <a:avLst/>
            </a:prstGeom>
            <a:noFill/>
            <a:ln w="9525">
              <a:noFill/>
              <a:miter lim="800000"/>
              <a:headEnd/>
              <a:tailEnd/>
            </a:ln>
            <a:effectLst/>
          </p:spPr>
          <p:txBody>
            <a:bodyPr wrap="none">
              <a:spAutoFit/>
            </a:bodyPr>
            <a:lstStyle/>
            <a:p>
              <a:r>
                <a:rPr lang="en-US" dirty="0"/>
                <a:t>Quantity</a:t>
              </a:r>
            </a:p>
          </p:txBody>
        </p:sp>
        <p:sp>
          <p:nvSpPr>
            <p:cNvPr id="684040" name="Line 8"/>
            <p:cNvSpPr>
              <a:spLocks noChangeShapeType="1"/>
            </p:cNvSpPr>
            <p:nvPr/>
          </p:nvSpPr>
          <p:spPr bwMode="auto">
            <a:xfrm>
              <a:off x="1152" y="2688"/>
              <a:ext cx="3216" cy="0"/>
            </a:xfrm>
            <a:prstGeom prst="line">
              <a:avLst/>
            </a:prstGeom>
            <a:noFill/>
            <a:ln w="28575">
              <a:solidFill>
                <a:srgbClr val="254A6F"/>
              </a:solidFill>
              <a:round/>
              <a:headEnd/>
              <a:tailEnd/>
            </a:ln>
            <a:effectLst/>
          </p:spPr>
          <p:txBody>
            <a:bodyPr/>
            <a:lstStyle/>
            <a:p>
              <a:endParaRPr lang="en-US" dirty="0"/>
            </a:p>
          </p:txBody>
        </p:sp>
        <p:sp>
          <p:nvSpPr>
            <p:cNvPr id="684041" name="Text Box 9"/>
            <p:cNvSpPr txBox="1">
              <a:spLocks noChangeArrowheads="1"/>
            </p:cNvSpPr>
            <p:nvPr/>
          </p:nvSpPr>
          <p:spPr bwMode="auto">
            <a:xfrm>
              <a:off x="768" y="2567"/>
              <a:ext cx="396" cy="231"/>
            </a:xfrm>
            <a:prstGeom prst="rect">
              <a:avLst/>
            </a:prstGeom>
            <a:noFill/>
            <a:ln w="9525">
              <a:noFill/>
              <a:miter lim="800000"/>
              <a:headEnd/>
              <a:tailEnd/>
            </a:ln>
            <a:effectLst/>
          </p:spPr>
          <p:txBody>
            <a:bodyPr wrap="none">
              <a:spAutoFit/>
            </a:bodyPr>
            <a:lstStyle/>
            <a:p>
              <a:r>
                <a:rPr lang="en-US" dirty="0"/>
                <a:t>2.50</a:t>
              </a:r>
            </a:p>
          </p:txBody>
        </p:sp>
        <p:sp>
          <p:nvSpPr>
            <p:cNvPr id="684042" name="Text Box 10"/>
            <p:cNvSpPr txBox="1">
              <a:spLocks noChangeArrowheads="1"/>
            </p:cNvSpPr>
            <p:nvPr/>
          </p:nvSpPr>
          <p:spPr bwMode="auto">
            <a:xfrm>
              <a:off x="758" y="2999"/>
              <a:ext cx="396" cy="231"/>
            </a:xfrm>
            <a:prstGeom prst="rect">
              <a:avLst/>
            </a:prstGeom>
            <a:noFill/>
            <a:ln w="9525">
              <a:noFill/>
              <a:miter lim="800000"/>
              <a:headEnd/>
              <a:tailEnd/>
            </a:ln>
            <a:effectLst/>
          </p:spPr>
          <p:txBody>
            <a:bodyPr wrap="none">
              <a:spAutoFit/>
            </a:bodyPr>
            <a:lstStyle/>
            <a:p>
              <a:r>
                <a:rPr lang="en-US" dirty="0"/>
                <a:t>0.25</a:t>
              </a:r>
            </a:p>
          </p:txBody>
        </p:sp>
        <p:sp>
          <p:nvSpPr>
            <p:cNvPr id="684043" name="Line 11"/>
            <p:cNvSpPr>
              <a:spLocks noChangeShapeType="1"/>
            </p:cNvSpPr>
            <p:nvPr/>
          </p:nvSpPr>
          <p:spPr bwMode="auto">
            <a:xfrm flipV="1">
              <a:off x="1152" y="1824"/>
              <a:ext cx="3120" cy="1344"/>
            </a:xfrm>
            <a:prstGeom prst="line">
              <a:avLst/>
            </a:prstGeom>
            <a:noFill/>
            <a:ln w="28575">
              <a:solidFill>
                <a:srgbClr val="67176B"/>
              </a:solidFill>
              <a:round/>
              <a:headEnd/>
              <a:tailEnd/>
            </a:ln>
            <a:effectLst/>
          </p:spPr>
          <p:txBody>
            <a:bodyPr/>
            <a:lstStyle/>
            <a:p>
              <a:endParaRPr lang="en-US" dirty="0"/>
            </a:p>
          </p:txBody>
        </p:sp>
        <p:sp>
          <p:nvSpPr>
            <p:cNvPr id="684044" name="Text Box 12"/>
            <p:cNvSpPr txBox="1">
              <a:spLocks noChangeArrowheads="1"/>
            </p:cNvSpPr>
            <p:nvPr/>
          </p:nvSpPr>
          <p:spPr bwMode="auto">
            <a:xfrm>
              <a:off x="4310" y="1655"/>
              <a:ext cx="340" cy="231"/>
            </a:xfrm>
            <a:prstGeom prst="rect">
              <a:avLst/>
            </a:prstGeom>
            <a:noFill/>
            <a:ln w="9525">
              <a:noFill/>
              <a:miter lim="800000"/>
              <a:headEnd/>
              <a:tailEnd/>
            </a:ln>
            <a:effectLst/>
          </p:spPr>
          <p:txBody>
            <a:bodyPr wrap="none">
              <a:spAutoFit/>
            </a:bodyPr>
            <a:lstStyle/>
            <a:p>
              <a:r>
                <a:rPr lang="en-US" b="1" dirty="0"/>
                <a:t>MC</a:t>
              </a:r>
            </a:p>
          </p:txBody>
        </p:sp>
        <p:sp>
          <p:nvSpPr>
            <p:cNvPr id="684045" name="Text Box 13"/>
            <p:cNvSpPr txBox="1">
              <a:spLocks noChangeArrowheads="1"/>
            </p:cNvSpPr>
            <p:nvPr/>
          </p:nvSpPr>
          <p:spPr bwMode="auto">
            <a:xfrm>
              <a:off x="4358" y="2519"/>
              <a:ext cx="600" cy="231"/>
            </a:xfrm>
            <a:prstGeom prst="rect">
              <a:avLst/>
            </a:prstGeom>
            <a:noFill/>
            <a:ln w="9525">
              <a:noFill/>
              <a:miter lim="800000"/>
              <a:headEnd/>
              <a:tailEnd/>
            </a:ln>
            <a:effectLst/>
          </p:spPr>
          <p:txBody>
            <a:bodyPr wrap="none">
              <a:spAutoFit/>
            </a:bodyPr>
            <a:lstStyle/>
            <a:p>
              <a:r>
                <a:rPr lang="en-US" b="1" dirty="0"/>
                <a:t>P = MR</a:t>
              </a:r>
            </a:p>
          </p:txBody>
        </p:sp>
        <p:sp>
          <p:nvSpPr>
            <p:cNvPr id="684046" name="Line 14"/>
            <p:cNvSpPr>
              <a:spLocks noChangeShapeType="1"/>
            </p:cNvSpPr>
            <p:nvPr/>
          </p:nvSpPr>
          <p:spPr bwMode="auto">
            <a:xfrm flipH="1">
              <a:off x="2256" y="2688"/>
              <a:ext cx="0" cy="816"/>
            </a:xfrm>
            <a:prstGeom prst="line">
              <a:avLst/>
            </a:prstGeom>
            <a:noFill/>
            <a:ln w="9525">
              <a:solidFill>
                <a:schemeClr val="tx1"/>
              </a:solidFill>
              <a:prstDash val="dash"/>
              <a:round/>
              <a:headEnd/>
              <a:tailEnd/>
            </a:ln>
            <a:effectLst/>
          </p:spPr>
          <p:txBody>
            <a:bodyPr/>
            <a:lstStyle/>
            <a:p>
              <a:endParaRPr lang="en-US" dirty="0"/>
            </a:p>
          </p:txBody>
        </p:sp>
        <p:sp>
          <p:nvSpPr>
            <p:cNvPr id="684047" name="Text Box 15"/>
            <p:cNvSpPr txBox="1">
              <a:spLocks noChangeArrowheads="1"/>
            </p:cNvSpPr>
            <p:nvPr/>
          </p:nvSpPr>
          <p:spPr bwMode="auto">
            <a:xfrm>
              <a:off x="2064" y="3504"/>
              <a:ext cx="584" cy="231"/>
            </a:xfrm>
            <a:prstGeom prst="rect">
              <a:avLst/>
            </a:prstGeom>
            <a:noFill/>
            <a:ln w="9525">
              <a:noFill/>
              <a:miter lim="800000"/>
              <a:headEnd/>
              <a:tailEnd/>
            </a:ln>
            <a:effectLst/>
          </p:spPr>
          <p:txBody>
            <a:bodyPr wrap="none">
              <a:spAutoFit/>
            </a:bodyPr>
            <a:lstStyle/>
            <a:p>
              <a:r>
                <a:rPr lang="en-US" dirty="0"/>
                <a:t>q</a:t>
              </a:r>
              <a:r>
                <a:rPr lang="en-US" baseline="-25000" dirty="0"/>
                <a:t>E</a:t>
              </a:r>
              <a:r>
                <a:rPr lang="en-US" dirty="0"/>
                <a:t> = 36</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9609" y="496074"/>
            <a:ext cx="5574391" cy="3022601"/>
          </a:xfrm>
          <a:prstGeom prst="rect">
            <a:avLst/>
          </a:prstGeo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4034"/>
                                        </p:tgtEl>
                                        <p:attrNameLst>
                                          <p:attrName>style.visibility</p:attrName>
                                        </p:attrNameLst>
                                      </p:cBhvr>
                                      <p:to>
                                        <p:strVal val="visible"/>
                                      </p:to>
                                    </p:set>
                                    <p:animEffect transition="in" filter="fade">
                                      <p:cBhvr>
                                        <p:cTn id="7" dur="500"/>
                                        <p:tgtEl>
                                          <p:spTgt spid="68403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684048"/>
                                        </p:tgtEl>
                                        <p:attrNameLst>
                                          <p:attrName>style.visibility</p:attrName>
                                        </p:attrNameLst>
                                      </p:cBhvr>
                                      <p:to>
                                        <p:strVal val="visible"/>
                                      </p:to>
                                    </p:set>
                                    <p:animEffect transition="in" filter="strips(upRight)">
                                      <p:cBhvr>
                                        <p:cTn id="12" dur="500"/>
                                        <p:tgtEl>
                                          <p:spTgt spid="684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0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4276" name="Rectangle 4"/>
          <p:cNvSpPr>
            <a:spLocks noGrp="1" noChangeArrowheads="1"/>
          </p:cNvSpPr>
          <p:nvPr>
            <p:ph type="ctrTitle"/>
          </p:nvPr>
        </p:nvSpPr>
        <p:spPr>
          <a:xfrm>
            <a:off x="1066800" y="1219200"/>
            <a:ext cx="7543800" cy="3048000"/>
          </a:xfrm>
        </p:spPr>
        <p:txBody>
          <a:bodyPr/>
          <a:lstStyle/>
          <a:p>
            <a:r>
              <a:rPr lang="en-US" sz="6600" dirty="0"/>
              <a:t>Welfare Measures</a:t>
            </a:r>
          </a:p>
        </p:txBody>
      </p:sp>
      <p:sp>
        <p:nvSpPr>
          <p:cNvPr id="4" name="Slide Number Placeholder 3"/>
          <p:cNvSpPr>
            <a:spLocks noGrp="1"/>
          </p:cNvSpPr>
          <p:nvPr>
            <p:ph type="sldNum" sz="quarter" idx="4"/>
          </p:nvPr>
        </p:nvSpPr>
        <p:spPr/>
        <p:txBody>
          <a:bodyPr/>
          <a:lstStyle/>
          <a:p>
            <a:fld id="{10A7DD97-1C17-45B9-A4C3-7D227E8E1AF9}" type="slidenum">
              <a:rPr lang="en-US" smtClean="0"/>
              <a:pPr/>
              <a:t>26</a:t>
            </a:fld>
            <a:endParaRPr lang="en-US" dirty="0"/>
          </a:p>
        </p:txBody>
      </p:sp>
    </p:spTree>
  </p:cSld>
  <p:clrMapOvr>
    <a:masterClrMapping/>
  </p:clrMapOvr>
  <p:transition spd="slow">
    <p:strips dir="rd"/>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85800" y="457200"/>
            <a:ext cx="7924800" cy="1143000"/>
          </a:xfrm>
        </p:spPr>
        <p:txBody>
          <a:bodyPr/>
          <a:lstStyle/>
          <a:p>
            <a:r>
              <a:rPr lang="en-US" dirty="0"/>
              <a:t>Welfare Measures</a:t>
            </a:r>
            <a:br>
              <a:rPr lang="en-US" dirty="0"/>
            </a:br>
            <a:r>
              <a:rPr lang="en-US" sz="2700" dirty="0"/>
              <a:t>Consumer Surplus (CS)</a:t>
            </a:r>
          </a:p>
        </p:txBody>
      </p:sp>
      <p:sp>
        <p:nvSpPr>
          <p:cNvPr id="59395" name="Rectangle 3"/>
          <p:cNvSpPr>
            <a:spLocks noGrp="1" noChangeArrowheads="1"/>
          </p:cNvSpPr>
          <p:nvPr>
            <p:ph idx="1"/>
          </p:nvPr>
        </p:nvSpPr>
        <p:spPr>
          <a:xfrm>
            <a:off x="457200" y="1828800"/>
            <a:ext cx="8458200" cy="4530725"/>
          </a:xfrm>
        </p:spPr>
        <p:txBody>
          <a:bodyPr/>
          <a:lstStyle/>
          <a:p>
            <a:pPr>
              <a:lnSpc>
                <a:spcPct val="90000"/>
              </a:lnSpc>
            </a:pPr>
            <a:r>
              <a:rPr lang="en-US" dirty="0">
                <a:solidFill>
                  <a:srgbClr val="2E5D7A"/>
                </a:solidFill>
              </a:rPr>
              <a:t>Consumer surplus </a:t>
            </a:r>
            <a:r>
              <a:rPr lang="en-US" dirty="0"/>
              <a:t>is the net benefit to buyers estimated by the excess of marginal benefit (MB) of consumption over market price (P), aggregated over all units purchased</a:t>
            </a:r>
          </a:p>
          <a:p>
            <a:pPr>
              <a:lnSpc>
                <a:spcPct val="90000"/>
              </a:lnSpc>
            </a:pPr>
            <a:r>
              <a:rPr lang="en-US" dirty="0"/>
              <a:t>Graphically measured as the triangular area above the price and below the demand curve up to the quantity sold</a:t>
            </a:r>
          </a:p>
        </p:txBody>
      </p:sp>
      <p:sp>
        <p:nvSpPr>
          <p:cNvPr id="5" name="Slide Number Placeholder 4"/>
          <p:cNvSpPr>
            <a:spLocks noGrp="1"/>
          </p:cNvSpPr>
          <p:nvPr>
            <p:ph type="sldNum" sz="quarter" idx="11"/>
          </p:nvPr>
        </p:nvSpPr>
        <p:spPr/>
        <p:txBody>
          <a:bodyPr/>
          <a:lstStyle/>
          <a:p>
            <a:fld id="{501B9096-0F77-45D9-84DE-E44C903B5DAE}" type="slidenum">
              <a:rPr lang="en-US"/>
              <a:pPr/>
              <a:t>27</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500"/>
                                        <p:tgtEl>
                                          <p:spTgt spid="593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9395">
                                            <p:txEl>
                                              <p:pRg st="0" end="0"/>
                                            </p:txEl>
                                          </p:spTgt>
                                        </p:tgtEl>
                                        <p:attrNameLst>
                                          <p:attrName>style.visibility</p:attrName>
                                        </p:attrNameLst>
                                      </p:cBhvr>
                                      <p:to>
                                        <p:strVal val="visible"/>
                                      </p:to>
                                    </p:set>
                                    <p:animEffect transition="in" filter="wipe(left)">
                                      <p:cBhvr>
                                        <p:cTn id="12" dur="500"/>
                                        <p:tgtEl>
                                          <p:spTgt spid="5939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9395">
                                            <p:txEl>
                                              <p:pRg st="1" end="1"/>
                                            </p:txEl>
                                          </p:spTgt>
                                        </p:tgtEl>
                                        <p:attrNameLst>
                                          <p:attrName>style.visibility</p:attrName>
                                        </p:attrNameLst>
                                      </p:cBhvr>
                                      <p:to>
                                        <p:strVal val="visible"/>
                                      </p:to>
                                    </p:set>
                                    <p:animEffect transition="in" filter="wipe(left)">
                                      <p:cBhvr>
                                        <p:cTn id="17" dur="500"/>
                                        <p:tgtEl>
                                          <p:spTgt spid="593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914400" y="457200"/>
            <a:ext cx="7772400" cy="1295400"/>
          </a:xfrm>
        </p:spPr>
        <p:txBody>
          <a:bodyPr/>
          <a:lstStyle/>
          <a:p>
            <a:r>
              <a:rPr lang="en-US" dirty="0"/>
              <a:t>Consumer Surplus</a:t>
            </a:r>
            <a:br>
              <a:rPr lang="en-US" dirty="0"/>
            </a:br>
            <a:r>
              <a:rPr lang="en-US" sz="2700" dirty="0"/>
              <a:t>Bottled Water Market</a:t>
            </a:r>
          </a:p>
        </p:txBody>
      </p:sp>
      <p:sp>
        <p:nvSpPr>
          <p:cNvPr id="6" name="Slide Number Placeholder 5"/>
          <p:cNvSpPr>
            <a:spLocks noGrp="1"/>
          </p:cNvSpPr>
          <p:nvPr>
            <p:ph type="sldNum" sz="quarter" idx="11"/>
          </p:nvPr>
        </p:nvSpPr>
        <p:spPr/>
        <p:txBody>
          <a:bodyPr/>
          <a:lstStyle/>
          <a:p>
            <a:fld id="{7EFCACE1-EB08-4FE8-9B94-EA0F5D1CBDCC}" type="slidenum">
              <a:rPr lang="en-US"/>
              <a:pPr/>
              <a:t>28</a:t>
            </a:fld>
            <a:endParaRPr lang="en-US" dirty="0"/>
          </a:p>
        </p:txBody>
      </p:sp>
      <p:pic>
        <p:nvPicPr>
          <p:cNvPr id="60423" name="Picture 7" descr="S2423-F02-07"/>
          <p:cNvPicPr>
            <a:picLocks noGrp="1" noChangeAspect="1" noChangeArrowheads="1"/>
          </p:cNvPicPr>
          <p:nvPr>
            <p:ph sz="half" idx="4294967295"/>
          </p:nvPr>
        </p:nvPicPr>
        <p:blipFill>
          <a:blip r:embed="rId3" cstate="print">
            <a:lum bright="-6000" contrast="12000"/>
          </a:blip>
          <a:srcRect/>
          <a:stretch>
            <a:fillRect/>
          </a:stretch>
        </p:blipFill>
        <p:spPr>
          <a:xfrm>
            <a:off x="1143000" y="1752600"/>
            <a:ext cx="7010400" cy="4265613"/>
          </a:xfrm>
          <a:noFill/>
          <a:ln/>
        </p:spPr>
      </p:pic>
      <p:sp>
        <p:nvSpPr>
          <p:cNvPr id="60424" name="Text Box 8"/>
          <p:cNvSpPr txBox="1">
            <a:spLocks noChangeArrowheads="1"/>
          </p:cNvSpPr>
          <p:nvPr/>
        </p:nvSpPr>
        <p:spPr bwMode="auto">
          <a:xfrm>
            <a:off x="5470525" y="1865313"/>
            <a:ext cx="1778000" cy="366712"/>
          </a:xfrm>
          <a:prstGeom prst="rect">
            <a:avLst/>
          </a:prstGeom>
          <a:noFill/>
          <a:ln w="9525">
            <a:noFill/>
            <a:miter lim="800000"/>
            <a:headEnd/>
            <a:tailEnd/>
          </a:ln>
          <a:effectLst/>
        </p:spPr>
        <p:txBody>
          <a:bodyPr wrap="none">
            <a:spAutoFit/>
          </a:bodyPr>
          <a:lstStyle/>
          <a:p>
            <a:r>
              <a:rPr lang="en-US" b="1" dirty="0"/>
              <a:t>CS = $4,050.00</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fade">
                                      <p:cBhvr>
                                        <p:cTn id="7" dur="500"/>
                                        <p:tgtEl>
                                          <p:spTgt spid="6041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0423"/>
                                        </p:tgtEl>
                                        <p:attrNameLst>
                                          <p:attrName>style.visibility</p:attrName>
                                        </p:attrNameLst>
                                      </p:cBhvr>
                                      <p:to>
                                        <p:strVal val="visible"/>
                                      </p:to>
                                    </p:set>
                                    <p:animEffect transition="in" filter="barn(inVertical)">
                                      <p:cBhvr>
                                        <p:cTn id="12" dur="500"/>
                                        <p:tgtEl>
                                          <p:spTgt spid="6042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0424">
                                            <p:txEl>
                                              <p:pRg st="0" end="0"/>
                                            </p:txEl>
                                          </p:spTgt>
                                        </p:tgtEl>
                                        <p:attrNameLst>
                                          <p:attrName>style.visibility</p:attrName>
                                        </p:attrNameLst>
                                      </p:cBhvr>
                                      <p:to>
                                        <p:strVal val="visible"/>
                                      </p:to>
                                    </p:set>
                                    <p:animEffect transition="in" filter="dissolve">
                                      <p:cBhvr>
                                        <p:cTn id="17" dur="500"/>
                                        <p:tgtEl>
                                          <p:spTgt spid="604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7106" name="Rectangle 2"/>
          <p:cNvSpPr>
            <a:spLocks noGrp="1" noChangeArrowheads="1"/>
          </p:cNvSpPr>
          <p:nvPr>
            <p:ph type="title"/>
          </p:nvPr>
        </p:nvSpPr>
        <p:spPr>
          <a:xfrm>
            <a:off x="838200" y="457200"/>
            <a:ext cx="8001000" cy="1143000"/>
          </a:xfrm>
        </p:spPr>
        <p:txBody>
          <a:bodyPr/>
          <a:lstStyle/>
          <a:p>
            <a:r>
              <a:rPr lang="en-US" dirty="0"/>
              <a:t>Welfare Measures</a:t>
            </a:r>
            <a:br>
              <a:rPr lang="en-US" dirty="0"/>
            </a:br>
            <a:r>
              <a:rPr lang="en-US" sz="2700" dirty="0"/>
              <a:t>Producer Surplus (PS)</a:t>
            </a:r>
          </a:p>
        </p:txBody>
      </p:sp>
      <p:sp>
        <p:nvSpPr>
          <p:cNvPr id="687107" name="Rectangle 3"/>
          <p:cNvSpPr>
            <a:spLocks noGrp="1" noChangeArrowheads="1"/>
          </p:cNvSpPr>
          <p:nvPr>
            <p:ph idx="1"/>
          </p:nvPr>
        </p:nvSpPr>
        <p:spPr>
          <a:xfrm>
            <a:off x="685800" y="1981200"/>
            <a:ext cx="8229600" cy="3733800"/>
          </a:xfrm>
        </p:spPr>
        <p:txBody>
          <a:bodyPr/>
          <a:lstStyle/>
          <a:p>
            <a:pPr>
              <a:lnSpc>
                <a:spcPct val="90000"/>
              </a:lnSpc>
            </a:pPr>
            <a:r>
              <a:rPr lang="en-US" dirty="0">
                <a:solidFill>
                  <a:srgbClr val="2E5D7A"/>
                </a:solidFill>
              </a:rPr>
              <a:t>Producer surplus </a:t>
            </a:r>
            <a:r>
              <a:rPr lang="en-US" dirty="0"/>
              <a:t>is the net gain to sellers of a good estimated by the excess of the market price (P) over marginal cost (MC), aggregated over all units sold</a:t>
            </a:r>
          </a:p>
          <a:p>
            <a:pPr>
              <a:lnSpc>
                <a:spcPct val="90000"/>
              </a:lnSpc>
            </a:pPr>
            <a:r>
              <a:rPr lang="en-US" dirty="0"/>
              <a:t>Graphically measured as the triangular area above the MC curve up to the price level over all units sold</a:t>
            </a:r>
          </a:p>
        </p:txBody>
      </p:sp>
      <p:sp>
        <p:nvSpPr>
          <p:cNvPr id="5" name="Slide Number Placeholder 4"/>
          <p:cNvSpPr>
            <a:spLocks noGrp="1"/>
          </p:cNvSpPr>
          <p:nvPr>
            <p:ph type="sldNum" sz="quarter" idx="11"/>
          </p:nvPr>
        </p:nvSpPr>
        <p:spPr/>
        <p:txBody>
          <a:bodyPr/>
          <a:lstStyle/>
          <a:p>
            <a:fld id="{B328016D-7FF4-436B-A105-C9F51EE5BC49}" type="slidenum">
              <a:rPr lang="en-US"/>
              <a:pPr/>
              <a:t>29</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7106"/>
                                        </p:tgtEl>
                                        <p:attrNameLst>
                                          <p:attrName>style.visibility</p:attrName>
                                        </p:attrNameLst>
                                      </p:cBhvr>
                                      <p:to>
                                        <p:strVal val="visible"/>
                                      </p:to>
                                    </p:set>
                                    <p:animEffect transition="in" filter="fade">
                                      <p:cBhvr>
                                        <p:cTn id="7" dur="500"/>
                                        <p:tgtEl>
                                          <p:spTgt spid="68710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7107">
                                            <p:txEl>
                                              <p:pRg st="0" end="0"/>
                                            </p:txEl>
                                          </p:spTgt>
                                        </p:tgtEl>
                                        <p:attrNameLst>
                                          <p:attrName>style.visibility</p:attrName>
                                        </p:attrNameLst>
                                      </p:cBhvr>
                                      <p:to>
                                        <p:strVal val="visible"/>
                                      </p:to>
                                    </p:set>
                                    <p:animEffect transition="in" filter="wipe(left)">
                                      <p:cBhvr>
                                        <p:cTn id="12" dur="500"/>
                                        <p:tgtEl>
                                          <p:spTgt spid="68710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87107">
                                            <p:txEl>
                                              <p:pRg st="1" end="1"/>
                                            </p:txEl>
                                          </p:spTgt>
                                        </p:tgtEl>
                                        <p:attrNameLst>
                                          <p:attrName>style.visibility</p:attrName>
                                        </p:attrNameLst>
                                      </p:cBhvr>
                                      <p:to>
                                        <p:strVal val="visible"/>
                                      </p:to>
                                    </p:set>
                                    <p:animEffect transition="in" filter="wipe(left)">
                                      <p:cBhvr>
                                        <p:cTn id="17" dur="500"/>
                                        <p:tgtEl>
                                          <p:spTgt spid="6871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7106" grpId="0"/>
      <p:bldP spid="68710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dirty="0"/>
              <a:t>Producer Surplus</a:t>
            </a:r>
            <a:br>
              <a:rPr lang="en-US" sz="3600" dirty="0"/>
            </a:br>
            <a:r>
              <a:rPr lang="en-US" sz="2700" dirty="0"/>
              <a:t>Bottled Water Market</a:t>
            </a:r>
          </a:p>
        </p:txBody>
      </p:sp>
      <p:sp>
        <p:nvSpPr>
          <p:cNvPr id="6" name="Slide Number Placeholder 5"/>
          <p:cNvSpPr>
            <a:spLocks noGrp="1"/>
          </p:cNvSpPr>
          <p:nvPr>
            <p:ph type="sldNum" sz="quarter" idx="11"/>
          </p:nvPr>
        </p:nvSpPr>
        <p:spPr/>
        <p:txBody>
          <a:bodyPr/>
          <a:lstStyle/>
          <a:p>
            <a:fld id="{6D7B066C-21EA-450F-9CD2-CFB7CCD46D97}" type="slidenum">
              <a:rPr lang="en-US"/>
              <a:pPr/>
              <a:t>30</a:t>
            </a:fld>
            <a:endParaRPr lang="en-US" dirty="0"/>
          </a:p>
        </p:txBody>
      </p:sp>
      <p:pic>
        <p:nvPicPr>
          <p:cNvPr id="62468" name="Picture 4" descr="S2423-F02-08"/>
          <p:cNvPicPr>
            <a:picLocks noGrp="1" noChangeAspect="1" noChangeArrowheads="1"/>
          </p:cNvPicPr>
          <p:nvPr>
            <p:ph sz="half" idx="4294967295"/>
          </p:nvPr>
        </p:nvPicPr>
        <p:blipFill>
          <a:blip r:embed="rId3" cstate="print">
            <a:lum contrast="12000"/>
          </a:blip>
          <a:srcRect/>
          <a:stretch>
            <a:fillRect/>
          </a:stretch>
        </p:blipFill>
        <p:spPr>
          <a:xfrm>
            <a:off x="990600" y="1752600"/>
            <a:ext cx="7315200" cy="4276725"/>
          </a:xfrm>
          <a:noFill/>
          <a:ln/>
        </p:spPr>
      </p:pic>
      <p:sp>
        <p:nvSpPr>
          <p:cNvPr id="62471" name="Text Box 7"/>
          <p:cNvSpPr txBox="1">
            <a:spLocks noChangeArrowheads="1"/>
          </p:cNvSpPr>
          <p:nvPr/>
        </p:nvSpPr>
        <p:spPr bwMode="auto">
          <a:xfrm>
            <a:off x="5241925" y="1941513"/>
            <a:ext cx="1844675" cy="366712"/>
          </a:xfrm>
          <a:prstGeom prst="rect">
            <a:avLst/>
          </a:prstGeom>
          <a:noFill/>
          <a:ln w="9525">
            <a:noFill/>
            <a:miter lim="800000"/>
            <a:headEnd/>
            <a:tailEnd/>
          </a:ln>
          <a:effectLst/>
        </p:spPr>
        <p:txBody>
          <a:bodyPr>
            <a:spAutoFit/>
          </a:bodyPr>
          <a:lstStyle/>
          <a:p>
            <a:r>
              <a:rPr lang="en-US" b="1" dirty="0"/>
              <a:t>PS = $1,012.50</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500"/>
                                        <p:tgtEl>
                                          <p:spTgt spid="6246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62468"/>
                                        </p:tgtEl>
                                        <p:attrNameLst>
                                          <p:attrName>style.visibility</p:attrName>
                                        </p:attrNameLst>
                                      </p:cBhvr>
                                      <p:to>
                                        <p:strVal val="visible"/>
                                      </p:to>
                                    </p:set>
                                    <p:animEffect transition="in" filter="strips(upRight)">
                                      <p:cBhvr>
                                        <p:cTn id="12" dur="500"/>
                                        <p:tgtEl>
                                          <p:spTgt spid="6246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2471">
                                            <p:txEl>
                                              <p:pRg st="0" end="0"/>
                                            </p:txEl>
                                          </p:spTgt>
                                        </p:tgtEl>
                                        <p:attrNameLst>
                                          <p:attrName>style.visibility</p:attrName>
                                        </p:attrNameLst>
                                      </p:cBhvr>
                                      <p:to>
                                        <p:strVal val="visible"/>
                                      </p:to>
                                    </p:set>
                                    <p:animEffect transition="in" filter="dissolve">
                                      <p:cBhvr>
                                        <p:cTn id="17" dur="500"/>
                                        <p:tgtEl>
                                          <p:spTgt spid="624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533400" y="457200"/>
            <a:ext cx="8153400" cy="1143000"/>
          </a:xfrm>
        </p:spPr>
        <p:txBody>
          <a:bodyPr/>
          <a:lstStyle/>
          <a:p>
            <a:r>
              <a:rPr lang="en-US" dirty="0"/>
              <a:t>Deadweight Loss (DWL)</a:t>
            </a:r>
          </a:p>
        </p:txBody>
      </p:sp>
      <p:sp>
        <p:nvSpPr>
          <p:cNvPr id="63491" name="Rectangle 3"/>
          <p:cNvSpPr>
            <a:spLocks noGrp="1" noChangeArrowheads="1"/>
          </p:cNvSpPr>
          <p:nvPr>
            <p:ph idx="1"/>
          </p:nvPr>
        </p:nvSpPr>
        <p:spPr>
          <a:xfrm>
            <a:off x="457200" y="1905000"/>
            <a:ext cx="8458200" cy="4530725"/>
          </a:xfrm>
        </p:spPr>
        <p:txBody>
          <a:bodyPr/>
          <a:lstStyle/>
          <a:p>
            <a:pPr>
              <a:lnSpc>
                <a:spcPct val="90000"/>
              </a:lnSpc>
            </a:pPr>
            <a:r>
              <a:rPr lang="en-US" dirty="0"/>
              <a:t>Society’s welfare can be captured through the sum of Consumer Surplus and Producer Surplus </a:t>
            </a:r>
          </a:p>
          <a:p>
            <a:pPr>
              <a:lnSpc>
                <a:spcPct val="90000"/>
              </a:lnSpc>
            </a:pPr>
            <a:r>
              <a:rPr lang="en-US" dirty="0"/>
              <a:t>Comparing these measures before and after a market disturbance helps quantify how society is affected by that disturbance through </a:t>
            </a:r>
            <a:r>
              <a:rPr lang="en-US" dirty="0">
                <a:solidFill>
                  <a:srgbClr val="2E5D7A"/>
                </a:solidFill>
              </a:rPr>
              <a:t>Deadweight Loss (DWL)</a:t>
            </a:r>
          </a:p>
          <a:p>
            <a:pPr>
              <a:lnSpc>
                <a:spcPct val="90000"/>
              </a:lnSpc>
            </a:pPr>
            <a:r>
              <a:rPr lang="en-US" dirty="0"/>
              <a:t>DWL is the net loss of consumer and producer surplus due to an allocatively inefficient market event</a:t>
            </a:r>
          </a:p>
          <a:p>
            <a:pPr>
              <a:buFont typeface="Wingdings" pitchFamily="2" charset="2"/>
              <a:buNone/>
            </a:pPr>
            <a:endParaRPr lang="en-US" dirty="0"/>
          </a:p>
        </p:txBody>
      </p:sp>
      <p:sp>
        <p:nvSpPr>
          <p:cNvPr id="5" name="Slide Number Placeholder 4"/>
          <p:cNvSpPr>
            <a:spLocks noGrp="1"/>
          </p:cNvSpPr>
          <p:nvPr>
            <p:ph type="sldNum" sz="quarter" idx="11"/>
          </p:nvPr>
        </p:nvSpPr>
        <p:spPr/>
        <p:txBody>
          <a:bodyPr/>
          <a:lstStyle/>
          <a:p>
            <a:fld id="{C37C67F0-D62F-4DF3-8FB9-1D14E113F115}" type="slidenum">
              <a:rPr lang="en-US"/>
              <a:pPr/>
              <a:t>31</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fade">
                                      <p:cBhvr>
                                        <p:cTn id="7" dur="500"/>
                                        <p:tgtEl>
                                          <p:spTgt spid="634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3491">
                                            <p:txEl>
                                              <p:pRg st="0" end="0"/>
                                            </p:txEl>
                                          </p:spTgt>
                                        </p:tgtEl>
                                        <p:attrNameLst>
                                          <p:attrName>style.visibility</p:attrName>
                                        </p:attrNameLst>
                                      </p:cBhvr>
                                      <p:to>
                                        <p:strVal val="visible"/>
                                      </p:to>
                                    </p:set>
                                    <p:animEffect transition="in" filter="wipe(left)">
                                      <p:cBhvr>
                                        <p:cTn id="12" dur="500"/>
                                        <p:tgtEl>
                                          <p:spTgt spid="634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3491">
                                            <p:txEl>
                                              <p:pRg st="1" end="1"/>
                                            </p:txEl>
                                          </p:spTgt>
                                        </p:tgtEl>
                                        <p:attrNameLst>
                                          <p:attrName>style.visibility</p:attrName>
                                        </p:attrNameLst>
                                      </p:cBhvr>
                                      <p:to>
                                        <p:strVal val="visible"/>
                                      </p:to>
                                    </p:set>
                                    <p:animEffect transition="in" filter="wipe(left)">
                                      <p:cBhvr>
                                        <p:cTn id="17" dur="500"/>
                                        <p:tgtEl>
                                          <p:spTgt spid="6349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3491">
                                            <p:txEl>
                                              <p:pRg st="2" end="2"/>
                                            </p:txEl>
                                          </p:spTgt>
                                        </p:tgtEl>
                                        <p:attrNameLst>
                                          <p:attrName>style.visibility</p:attrName>
                                        </p:attrNameLst>
                                      </p:cBhvr>
                                      <p:to>
                                        <p:strVal val="visible"/>
                                      </p:to>
                                    </p:set>
                                    <p:animEffect transition="in" filter="wipe(left)">
                                      <p:cBhvr>
                                        <p:cTn id="22" dur="500"/>
                                        <p:tgtEl>
                                          <p:spTgt spid="634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457200"/>
            <a:ext cx="8077200" cy="1219200"/>
          </a:xfrm>
        </p:spPr>
        <p:txBody>
          <a:bodyPr/>
          <a:lstStyle/>
          <a:p>
            <a:r>
              <a:rPr lang="en-US" sz="3200" dirty="0"/>
              <a:t>DWL of Price Regulated above P</a:t>
            </a:r>
            <a:r>
              <a:rPr lang="en-US" sz="3200" baseline="-25000" dirty="0"/>
              <a:t>E</a:t>
            </a:r>
            <a:r>
              <a:rPr lang="en-US" sz="3200" dirty="0"/>
              <a:t> </a:t>
            </a:r>
            <a:br>
              <a:rPr lang="en-US" sz="3200" dirty="0"/>
            </a:br>
            <a:r>
              <a:rPr lang="en-US" sz="3200" dirty="0"/>
              <a:t>Bottled Water Market</a:t>
            </a:r>
          </a:p>
        </p:txBody>
      </p:sp>
      <p:sp>
        <p:nvSpPr>
          <p:cNvPr id="6" name="Slide Number Placeholder 5"/>
          <p:cNvSpPr>
            <a:spLocks noGrp="1"/>
          </p:cNvSpPr>
          <p:nvPr>
            <p:ph type="sldNum" sz="quarter" idx="11"/>
          </p:nvPr>
        </p:nvSpPr>
        <p:spPr/>
        <p:txBody>
          <a:bodyPr/>
          <a:lstStyle/>
          <a:p>
            <a:fld id="{977F910B-682C-4A08-807A-39B0BB4FD83B}" type="slidenum">
              <a:rPr lang="en-US"/>
              <a:pPr/>
              <a:t>32</a:t>
            </a:fld>
            <a:endParaRPr lang="en-US" dirty="0"/>
          </a:p>
        </p:txBody>
      </p:sp>
      <p:pic>
        <p:nvPicPr>
          <p:cNvPr id="64516" name="Picture 4" descr="S2423-F02-09"/>
          <p:cNvPicPr>
            <a:picLocks noGrp="1" noChangeAspect="1" noChangeArrowheads="1"/>
          </p:cNvPicPr>
          <p:nvPr>
            <p:ph sz="half" idx="4294967295"/>
          </p:nvPr>
        </p:nvPicPr>
        <p:blipFill>
          <a:blip r:embed="rId3" cstate="print">
            <a:lum bright="-6000" contrast="18000"/>
          </a:blip>
          <a:srcRect/>
          <a:stretch>
            <a:fillRect/>
          </a:stretch>
        </p:blipFill>
        <p:spPr>
          <a:xfrm>
            <a:off x="1143000" y="1828800"/>
            <a:ext cx="6400800" cy="4221163"/>
          </a:xfrm>
          <a:prstGeom prst="rect">
            <a:avLst/>
          </a:prstGeom>
          <a:noFill/>
          <a:ln/>
        </p:spPr>
      </p:pic>
      <p:sp>
        <p:nvSpPr>
          <p:cNvPr id="64519" name="Text Box 7"/>
          <p:cNvSpPr txBox="1">
            <a:spLocks noChangeArrowheads="1"/>
          </p:cNvSpPr>
          <p:nvPr/>
        </p:nvSpPr>
        <p:spPr bwMode="auto">
          <a:xfrm>
            <a:off x="5022850" y="2648839"/>
            <a:ext cx="3159839" cy="923330"/>
          </a:xfrm>
          <a:prstGeom prst="rect">
            <a:avLst/>
          </a:prstGeom>
          <a:noFill/>
          <a:ln w="9525">
            <a:noFill/>
            <a:miter lim="800000"/>
            <a:headEnd/>
            <a:tailEnd/>
          </a:ln>
          <a:effectLst/>
        </p:spPr>
        <p:txBody>
          <a:bodyPr wrap="none">
            <a:spAutoFit/>
          </a:bodyPr>
          <a:lstStyle/>
          <a:p>
            <a:r>
              <a:rPr lang="en-US" b="1" dirty="0"/>
              <a:t>Policy forces price to $6.50</a:t>
            </a:r>
          </a:p>
          <a:p>
            <a:r>
              <a:rPr lang="en-US" b="1" dirty="0"/>
              <a:t>½(400) x (5.00) = $1,000</a:t>
            </a:r>
          </a:p>
          <a:p>
            <a:r>
              <a:rPr lang="en-US" b="1" dirty="0"/>
              <a:t>DWL = (C + E) = $1,000</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4429" y="1724270"/>
            <a:ext cx="5428571" cy="761905"/>
          </a:xfrm>
          <a:prstGeom prst="rect">
            <a:avLst/>
          </a:prstGeom>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fade">
                                      <p:cBhvr>
                                        <p:cTn id="7" dur="1750"/>
                                        <p:tgtEl>
                                          <p:spTgt spid="6451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64516"/>
                                        </p:tgtEl>
                                        <p:attrNameLst>
                                          <p:attrName>style.visibility</p:attrName>
                                        </p:attrNameLst>
                                      </p:cBhvr>
                                      <p:to>
                                        <p:strVal val="visible"/>
                                      </p:to>
                                    </p:set>
                                    <p:animEffect transition="in" filter="strips(upRight)">
                                      <p:cBhvr>
                                        <p:cTn id="12" dur="500"/>
                                        <p:tgtEl>
                                          <p:spTgt spid="6451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4519"/>
                                        </p:tgtEl>
                                        <p:attrNameLst>
                                          <p:attrName>style.visibility</p:attrName>
                                        </p:attrNameLst>
                                      </p:cBhvr>
                                      <p:to>
                                        <p:strVal val="visible"/>
                                      </p:to>
                                    </p:set>
                                    <p:animEffect transition="in" filter="dissolve">
                                      <p:cBhvr>
                                        <p:cTn id="17" dur="500"/>
                                        <p:tgtEl>
                                          <p:spTgt spid="64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64519" grpId="0"/>
    </p:bldLst>
  </p:timing>
</p:sld>
</file>

<file path=ppt/theme/theme1.xml><?xml version="1.0" encoding="utf-8"?>
<a:theme xmlns:a="http://schemas.openxmlformats.org/drawingml/2006/main" name="CallanThomas6e">
  <a:themeElements>
    <a:clrScheme name="Custom 1">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414179"/>
      </a:folHlink>
    </a:clrScheme>
    <a:fontScheme name="Cascad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Cascade 1">
        <a:dk1>
          <a:srgbClr val="C0C0C0"/>
        </a:dk1>
        <a:lt1>
          <a:srgbClr val="FFFFFF"/>
        </a:lt1>
        <a:dk2>
          <a:srgbClr val="000000"/>
        </a:dk2>
        <a:lt2>
          <a:srgbClr val="FFFFFF"/>
        </a:lt2>
        <a:accent1>
          <a:srgbClr val="FF3300"/>
        </a:accent1>
        <a:accent2>
          <a:srgbClr val="666699"/>
        </a:accent2>
        <a:accent3>
          <a:srgbClr val="AAAAAA"/>
        </a:accent3>
        <a:accent4>
          <a:srgbClr val="DADADA"/>
        </a:accent4>
        <a:accent5>
          <a:srgbClr val="FFADAA"/>
        </a:accent5>
        <a:accent6>
          <a:srgbClr val="5C5C8A"/>
        </a:accent6>
        <a:hlink>
          <a:srgbClr val="FFFF99"/>
        </a:hlink>
        <a:folHlink>
          <a:srgbClr val="FF9900"/>
        </a:folHlink>
      </a:clrScheme>
      <a:clrMap bg1="dk2" tx1="lt1" bg2="dk1" tx2="lt2" accent1="accent1" accent2="accent2" accent3="accent3" accent4="accent4" accent5="accent5" accent6="accent6" hlink="hlink" folHlink="folHlink"/>
    </a:extraClrScheme>
    <a:extraClrScheme>
      <a:clrScheme name="Cascade 2">
        <a:dk1>
          <a:srgbClr val="CC99FF"/>
        </a:dk1>
        <a:lt1>
          <a:srgbClr val="FFFFFF"/>
        </a:lt1>
        <a:dk2>
          <a:srgbClr val="400040"/>
        </a:dk2>
        <a:lt2>
          <a:srgbClr val="FFFFFF"/>
        </a:lt2>
        <a:accent1>
          <a:srgbClr val="FF66FF"/>
        </a:accent1>
        <a:accent2>
          <a:srgbClr val="CC00CC"/>
        </a:accent2>
        <a:accent3>
          <a:srgbClr val="AFAAAF"/>
        </a:accent3>
        <a:accent4>
          <a:srgbClr val="DADADA"/>
        </a:accent4>
        <a:accent5>
          <a:srgbClr val="FFB8FF"/>
        </a:accent5>
        <a:accent6>
          <a:srgbClr val="B900B9"/>
        </a:accent6>
        <a:hlink>
          <a:srgbClr val="FF7C80"/>
        </a:hlink>
        <a:folHlink>
          <a:srgbClr val="990099"/>
        </a:folHlink>
      </a:clrScheme>
      <a:clrMap bg1="dk2" tx1="lt1" bg2="dk1" tx2="lt2" accent1="accent1" accent2="accent2" accent3="accent3" accent4="accent4" accent5="accent5" accent6="accent6" hlink="hlink" folHlink="folHlink"/>
    </a:extraClrScheme>
    <a:extraClrScheme>
      <a:clrScheme name="Cascade 3">
        <a:dk1>
          <a:srgbClr val="CC99FF"/>
        </a:dk1>
        <a:lt1>
          <a:srgbClr val="FFFFFF"/>
        </a:lt1>
        <a:dk2>
          <a:srgbClr val="34022D"/>
        </a:dk2>
        <a:lt2>
          <a:srgbClr val="FFFFFF"/>
        </a:lt2>
        <a:accent1>
          <a:srgbClr val="775EC8"/>
        </a:accent1>
        <a:accent2>
          <a:srgbClr val="9933FF"/>
        </a:accent2>
        <a:accent3>
          <a:srgbClr val="AEAAAD"/>
        </a:accent3>
        <a:accent4>
          <a:srgbClr val="DADADA"/>
        </a:accent4>
        <a:accent5>
          <a:srgbClr val="BDB6E0"/>
        </a:accent5>
        <a:accent6>
          <a:srgbClr val="8A2DE7"/>
        </a:accent6>
        <a:hlink>
          <a:srgbClr val="993366"/>
        </a:hlink>
        <a:folHlink>
          <a:srgbClr val="969696"/>
        </a:folHlink>
      </a:clrScheme>
      <a:clrMap bg1="dk2" tx1="lt1" bg2="dk1" tx2="lt2" accent1="accent1" accent2="accent2" accent3="accent3" accent4="accent4" accent5="accent5" accent6="accent6" hlink="hlink" folHlink="folHlink"/>
    </a:extraClrScheme>
    <a:extraClrScheme>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clrMap bg1="dk2" tx1="lt1" bg2="dk1" tx2="lt2" accent1="accent1" accent2="accent2" accent3="accent3" accent4="accent4" accent5="accent5" accent6="accent6" hlink="hlink" folHlink="folHlink"/>
    </a:extraClrScheme>
    <a:extraClrScheme>
      <a:clrScheme name="Cascade 5">
        <a:dk1>
          <a:srgbClr val="00FFFF"/>
        </a:dk1>
        <a:lt1>
          <a:srgbClr val="FFFFFF"/>
        </a:lt1>
        <a:dk2>
          <a:srgbClr val="4E009C"/>
        </a:dk2>
        <a:lt2>
          <a:srgbClr val="FFFFFF"/>
        </a:lt2>
        <a:accent1>
          <a:srgbClr val="00A8A4"/>
        </a:accent1>
        <a:accent2>
          <a:srgbClr val="3399FF"/>
        </a:accent2>
        <a:accent3>
          <a:srgbClr val="B2AACB"/>
        </a:accent3>
        <a:accent4>
          <a:srgbClr val="DADADA"/>
        </a:accent4>
        <a:accent5>
          <a:srgbClr val="AAD1CF"/>
        </a:accent5>
        <a:accent6>
          <a:srgbClr val="2D8A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ascade 6">
        <a:dk1>
          <a:srgbClr val="CCCC33"/>
        </a:dk1>
        <a:lt1>
          <a:srgbClr val="FFFFFF"/>
        </a:lt1>
        <a:dk2>
          <a:srgbClr val="003300"/>
        </a:dk2>
        <a:lt2>
          <a:srgbClr val="FFFFCC"/>
        </a:lt2>
        <a:accent1>
          <a:srgbClr val="008000"/>
        </a:accent1>
        <a:accent2>
          <a:srgbClr val="669900"/>
        </a:accent2>
        <a:accent3>
          <a:srgbClr val="AAADAA"/>
        </a:accent3>
        <a:accent4>
          <a:srgbClr val="DADADA"/>
        </a:accent4>
        <a:accent5>
          <a:srgbClr val="AAC0AA"/>
        </a:accent5>
        <a:accent6>
          <a:srgbClr val="5C8A00"/>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ascade 7">
        <a:dk1>
          <a:srgbClr val="CCCC99"/>
        </a:dk1>
        <a:lt1>
          <a:srgbClr val="FFFFFF"/>
        </a:lt1>
        <a:dk2>
          <a:srgbClr val="800000"/>
        </a:dk2>
        <a:lt2>
          <a:srgbClr val="FFFFFF"/>
        </a:lt2>
        <a:accent1>
          <a:srgbClr val="CC9900"/>
        </a:accent1>
        <a:accent2>
          <a:srgbClr val="996633"/>
        </a:accent2>
        <a:accent3>
          <a:srgbClr val="C0AAAA"/>
        </a:accent3>
        <a:accent4>
          <a:srgbClr val="DADADA"/>
        </a:accent4>
        <a:accent5>
          <a:srgbClr val="E2CAAA"/>
        </a:accent5>
        <a:accent6>
          <a:srgbClr val="8A5C2D"/>
        </a:accent6>
        <a:hlink>
          <a:srgbClr val="FFFFCC"/>
        </a:hlink>
        <a:folHlink>
          <a:srgbClr val="DDD800"/>
        </a:folHlink>
      </a:clrScheme>
      <a:clrMap bg1="dk2" tx1="lt1" bg2="dk1" tx2="lt2" accent1="accent1" accent2="accent2" accent3="accent3" accent4="accent4" accent5="accent5" accent6="accent6" hlink="hlink" folHlink="folHlink"/>
    </a:extraClrScheme>
    <a:extraClrScheme>
      <a:clrScheme name="Cascade 8">
        <a:dk1>
          <a:srgbClr val="204162"/>
        </a:dk1>
        <a:lt1>
          <a:srgbClr val="FFFFFF"/>
        </a:lt1>
        <a:dk2>
          <a:srgbClr val="204162"/>
        </a:dk2>
        <a:lt2>
          <a:srgbClr val="003300"/>
        </a:lt2>
        <a:accent1>
          <a:srgbClr val="99CC00"/>
        </a:accent1>
        <a:accent2>
          <a:srgbClr val="336633"/>
        </a:accent2>
        <a:accent3>
          <a:srgbClr val="FFFFFF"/>
        </a:accent3>
        <a:accent4>
          <a:srgbClr val="1A3653"/>
        </a:accent4>
        <a:accent5>
          <a:srgbClr val="CAE2AA"/>
        </a:accent5>
        <a:accent6>
          <a:srgbClr val="2D5C2D"/>
        </a:accent6>
        <a:hlink>
          <a:srgbClr val="6666FF"/>
        </a:hlink>
        <a:folHlink>
          <a:srgbClr val="C5C248"/>
        </a:folHlink>
      </a:clrScheme>
      <a:clrMap bg1="lt1" tx1="dk1" bg2="lt2" tx2="dk2" accent1="accent1" accent2="accent2" accent3="accent3" accent4="accent4" accent5="accent5" accent6="accent6" hlink="hlink" folHlink="folHlink"/>
    </a:extraClrScheme>
    <a:extraClrScheme>
      <a:clrScheme name="Cascade 9">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CallanThomas6e</Template>
  <TotalTime>0</TotalTime>
  <Words>3976</Words>
  <Application>Microsoft Office PowerPoint</Application>
  <PresentationFormat>On-screen Show (4:3)</PresentationFormat>
  <Paragraphs>298</Paragraphs>
  <Slides>32</Slides>
  <Notes>29</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Times New Roman</vt:lpstr>
      <vt:lpstr>Wingdings</vt:lpstr>
      <vt:lpstr>CallanThomas6e</vt:lpstr>
      <vt:lpstr>Modeling the Market Process:  A Review of the Basics</vt:lpstr>
      <vt:lpstr>Market Models: Fundamentals</vt:lpstr>
      <vt:lpstr>Supply and Demand An Overview </vt:lpstr>
      <vt:lpstr>Competitive Market for Private Goods</vt:lpstr>
      <vt:lpstr>Demand </vt:lpstr>
      <vt:lpstr>What is Marginal Benefit &amp; Cost?</vt:lpstr>
      <vt:lpstr>Marginal Benefits = Demand curve Marginal Costs = Supply curve</vt:lpstr>
      <vt:lpstr>Demand (continued)</vt:lpstr>
      <vt:lpstr>Modelling individual’s demand schedule</vt:lpstr>
      <vt:lpstr>Combining consumer 1 &amp; 2 Production Schedule</vt:lpstr>
      <vt:lpstr>Market Demand Schedule</vt:lpstr>
      <vt:lpstr>Market Demand Bottled Water</vt:lpstr>
      <vt:lpstr>Supply</vt:lpstr>
      <vt:lpstr>Supply (continued)</vt:lpstr>
      <vt:lpstr>Market Supply Bottled Water</vt:lpstr>
      <vt:lpstr>Market Equilibrium</vt:lpstr>
      <vt:lpstr>Market Equilibrium</vt:lpstr>
      <vt:lpstr>Market Equilibrium Bottled Water</vt:lpstr>
      <vt:lpstr>Market Adjustment to Equilibrium</vt:lpstr>
      <vt:lpstr>Efficiency Criteria</vt:lpstr>
      <vt:lpstr>Allocative Efficiency</vt:lpstr>
      <vt:lpstr>Profit Maximization</vt:lpstr>
      <vt:lpstr>Profit Maximization</vt:lpstr>
      <vt:lpstr>Profit Maximization</vt:lpstr>
      <vt:lpstr>Profit Maximization Bottled Water Market</vt:lpstr>
      <vt:lpstr>Welfare Measures</vt:lpstr>
      <vt:lpstr>Welfare Measures Consumer Surplus (CS)</vt:lpstr>
      <vt:lpstr>Consumer Surplus Bottled Water Market</vt:lpstr>
      <vt:lpstr>Welfare Measures Producer Surplus (PS)</vt:lpstr>
      <vt:lpstr>Producer Surplus Bottled Water Market</vt:lpstr>
      <vt:lpstr>Deadweight Loss (DWL)</vt:lpstr>
      <vt:lpstr>DWL of Price Regulated above PE  Bottled Water Market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2009-08-24T14:50:16Z</dcterms:created>
  <dcterms:modified xsi:type="dcterms:W3CDTF">2021-03-05T12:31:14Z</dcterms:modified>
  <cp:contentStatus/>
</cp:coreProperties>
</file>