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9" r:id="rId4"/>
  </p:sldMasterIdLst>
  <p:notesMasterIdLst>
    <p:notesMasterId r:id="rId16"/>
  </p:notesMasterIdLst>
  <p:handoutMasterIdLst>
    <p:handoutMasterId r:id="rId17"/>
  </p:handoutMasterIdLst>
  <p:sldIdLst>
    <p:sldId id="435" r:id="rId5"/>
    <p:sldId id="449" r:id="rId6"/>
    <p:sldId id="469" r:id="rId7"/>
    <p:sldId id="470" r:id="rId8"/>
    <p:sldId id="450" r:id="rId9"/>
    <p:sldId id="468" r:id="rId10"/>
    <p:sldId id="446" r:id="rId11"/>
    <p:sldId id="443" r:id="rId12"/>
    <p:sldId id="467" r:id="rId13"/>
    <p:sldId id="451" r:id="rId14"/>
    <p:sldId id="44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4046"/>
    <a:srgbClr val="008000"/>
    <a:srgbClr val="EA0000"/>
    <a:srgbClr val="4181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6" autoAdjust="0"/>
    <p:restoredTop sz="95394" autoAdjust="0"/>
  </p:normalViewPr>
  <p:slideViewPr>
    <p:cSldViewPr snapToGrid="0">
      <p:cViewPr varScale="1">
        <p:scale>
          <a:sx n="61" d="100"/>
          <a:sy n="61" d="100"/>
        </p:scale>
        <p:origin x="920" y="60"/>
      </p:cViewPr>
      <p:guideLst/>
    </p:cSldViewPr>
  </p:slideViewPr>
  <p:outlineViewPr>
    <p:cViewPr>
      <p:scale>
        <a:sx n="33" d="100"/>
        <a:sy n="33" d="100"/>
      </p:scale>
      <p:origin x="0" y="-1714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871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4D2272-D660-A337-AEF3-BE066BD545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FE5A70-71C2-F335-270C-B94537340C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5A369-CA0E-4FC6-90EE-5FA969A08EF8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E1B03-0F86-16E7-11BE-81F9F4CD66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524B8-3914-99B2-2620-0F2A88D335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210F9-8331-407C-A034-F95DCB303E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005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AB06A-EEDC-421C-B5A0-5E9E5241A8E5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F9438-3EEF-4192-9815-F6F44770AE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469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00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3848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2660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6837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9225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87275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63057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841402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17078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72585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425932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51052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966730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sz="1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221912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04574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91919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losing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181407F-D7F6-56CB-135C-01868BC191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7" y="1088211"/>
            <a:ext cx="4602483" cy="4896019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517585-E867-BB06-B195-272DA0F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8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2D9EBD-88FB-A2C3-7EC2-46DD7B53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reeform 22">
            <a:extLst>
              <a:ext uri="{FF2B5EF4-FFF2-40B4-BE49-F238E27FC236}">
                <a16:creationId xmlns:a16="http://schemas.microsoft.com/office/drawing/2014/main" id="{CB417425-9078-B6E8-97F7-BAA1536B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D7F56B38-71B8-A745-8D9C-BBEA278F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9905999" y="4572027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5E5C644-63C0-D8A4-7EF1-1681AFB1F4D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324599" y="1088210"/>
            <a:ext cx="4373564" cy="4894894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bg2"/>
                </a:solidFill>
              </a:defRPr>
            </a:lvl1pPr>
            <a:lvl2pPr marL="457200" indent="0">
              <a:spcBef>
                <a:spcPts val="0"/>
              </a:spcBef>
              <a:spcAft>
                <a:spcPts val="600"/>
              </a:spcAft>
              <a:buNone/>
              <a:defRPr sz="1600" b="1">
                <a:solidFill>
                  <a:schemeClr val="bg2"/>
                </a:solidFill>
              </a:defRPr>
            </a:lvl2pPr>
            <a:lvl3pPr marL="914400" indent="0">
              <a:spcBef>
                <a:spcPts val="0"/>
              </a:spcBef>
              <a:spcAft>
                <a:spcPts val="600"/>
              </a:spcAft>
              <a:buNone/>
              <a:defRPr sz="1400" b="1">
                <a:solidFill>
                  <a:schemeClr val="bg2"/>
                </a:solidFill>
              </a:defRPr>
            </a:lvl3pPr>
            <a:lvl4pPr marL="13716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4pPr>
            <a:lvl5pPr marL="18288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110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10C35C-5361-BD30-EB79-01BD72158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 26">
            <a:extLst>
              <a:ext uri="{FF2B5EF4-FFF2-40B4-BE49-F238E27FC236}">
                <a16:creationId xmlns:a16="http://schemas.microsoft.com/office/drawing/2014/main" id="{948A7171-32A3-1CAC-DDFD-7C44DDAF0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47">
            <a:extLst>
              <a:ext uri="{FF2B5EF4-FFF2-40B4-BE49-F238E27FC236}">
                <a16:creationId xmlns:a16="http://schemas.microsoft.com/office/drawing/2014/main" id="{06FD5EAC-FAC4-CDB4-6AB8-809E940F0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DA13352-25BC-FD28-A34C-DD204D5BF1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48" y="246183"/>
            <a:ext cx="9525000" cy="1919521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34108AC-4ED2-99E6-0212-0AC0802C553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1600" y="2274033"/>
            <a:ext cx="9525000" cy="3317875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070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3"/>
            <a:ext cx="3347782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925269" y="227403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6913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69269" y="228419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708899" y="2284193"/>
            <a:ext cx="325291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599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3692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  <p:sldLayoutId id="2147483782" r:id="rId13"/>
    <p:sldLayoutId id="2147483783" r:id="rId14"/>
    <p:sldLayoutId id="2147483784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search?search_api_fulltext=IT+and+Health+Care+Roles" TargetMode="External"/><Relationship Id="rId2" Type="http://schemas.openxmlformats.org/officeDocument/2006/relationships/hyperlink" Target="https://www.researchgate.net/publication/319367788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skillsforcare.org.uk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A6058DCE-0416-4DC0-AD2A-68595A0BE109}"/>
              </a:ext>
            </a:extLst>
          </p:cNvPr>
          <p:cNvGrpSpPr/>
          <p:nvPr/>
        </p:nvGrpSpPr>
        <p:grpSpPr>
          <a:xfrm>
            <a:off x="8579085" y="5423338"/>
            <a:ext cx="3506349" cy="1237418"/>
            <a:chOff x="1629979" y="1055886"/>
            <a:chExt cx="2878521" cy="101585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96C9C38-A174-4F24-A0BA-ADA0B8912E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r="74238"/>
            <a:stretch/>
          </p:blipFill>
          <p:spPr>
            <a:xfrm>
              <a:off x="1629979" y="1088210"/>
              <a:ext cx="732222" cy="94321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7ABAD8B-0D94-4F25-AB3B-9F8A34E374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126"/>
            <a:stretch/>
          </p:blipFill>
          <p:spPr>
            <a:xfrm>
              <a:off x="2362200" y="1055886"/>
              <a:ext cx="2146300" cy="1015852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1C82C49-E6F7-4A3B-87EE-D63E8E380117}"/>
              </a:ext>
            </a:extLst>
          </p:cNvPr>
          <p:cNvSpPr txBox="1"/>
          <p:nvPr/>
        </p:nvSpPr>
        <p:spPr>
          <a:xfrm>
            <a:off x="1007475" y="1054314"/>
            <a:ext cx="10165350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eaLnBrk="1" hangingPunct="1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Programme: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en-GB" sz="24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 Skills </a:t>
            </a:r>
          </a:p>
          <a:p>
            <a:pPr algn="just" eaLnBrk="1" hangingPunct="1">
              <a:defRPr/>
            </a:pPr>
            <a:r>
              <a:rPr lang="en-GB" sz="24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for the Workplace (Health &amp; Social Care)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Professional Career Development within Health and Social Care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LCHS4009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No: 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Assignment-1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 </a:t>
            </a:r>
            <a:r>
              <a:rPr lang="en-GB" sz="2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Xxx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S M Saifuzzaman  </a:t>
            </a:r>
          </a:p>
          <a:p>
            <a:pPr algn="just" eaLnBrk="1" hangingPunct="1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2422741 </a:t>
            </a:r>
          </a:p>
          <a:p>
            <a:pPr algn="just">
              <a:defRPr/>
            </a:pPr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Soban</a:t>
            </a: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Sadiq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8CA40D48-C454-4E7A-B4B0-622EF2D0A8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9175" y="5927149"/>
            <a:ext cx="5423666" cy="458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 10th November 2025</a:t>
            </a:r>
            <a:endParaRPr lang="en-GB" altLang="en-US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806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6754" y="746522"/>
            <a:ext cx="3373040" cy="45720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 of Content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E0E34-3710-494B-8663-3829B8406D00}"/>
              </a:ext>
            </a:extLst>
          </p:cNvPr>
          <p:cNvSpPr txBox="1"/>
          <p:nvPr/>
        </p:nvSpPr>
        <p:spPr>
          <a:xfrm>
            <a:off x="2225260" y="1687944"/>
            <a:ext cx="7741479" cy="3762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 SWOT Analysis and Why It’s Important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Strengths, Weaknesses Opportunities, and Threats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Strengths to Overcome Weaknesses and Minimise Threats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Opportunities and How I’ll Utilise Them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9511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733" y="600789"/>
            <a:ext cx="4603267" cy="6743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1EBE2497-5C7C-4F10-9F54-DAD40E7F5C5D}"/>
              </a:ext>
            </a:extLst>
          </p:cNvPr>
          <p:cNvSpPr txBox="1">
            <a:spLocks/>
          </p:cNvSpPr>
          <p:nvPr/>
        </p:nvSpPr>
        <p:spPr>
          <a:xfrm>
            <a:off x="889294" y="1665029"/>
            <a:ext cx="10882291" cy="37898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Currently working in IT sector as a Technician, teaching other colleagues.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Studying Health and Social Care</a:t>
            </a: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Career goal: </a:t>
            </a: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want to use my IT and healthcare skills to work in the NHS or a hospital.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Purpose of presentation: </a:t>
            </a: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personal SWOT analysis and how it supports my career development.</a:t>
            </a: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indent="0"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Arial" pitchFamily="34" charset="0"/>
              <a:buNone/>
            </a:pPr>
            <a:endParaRPr lang="en-GB" sz="2000" b="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indent="0">
              <a:lnSpc>
                <a:spcPct val="107000"/>
              </a:lnSpc>
              <a:spcAft>
                <a:spcPts val="800"/>
              </a:spcAft>
              <a:buFont typeface="Arial" pitchFamily="34" charset="0"/>
              <a:buNone/>
            </a:pPr>
            <a:endParaRPr lang="en-GB" sz="2000" b="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647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7778" y="537727"/>
            <a:ext cx="8622567" cy="67433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 SWOT Analysis and Why It’s Important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1EBE2497-5C7C-4F10-9F54-DAD40E7F5C5D}"/>
              </a:ext>
            </a:extLst>
          </p:cNvPr>
          <p:cNvSpPr txBox="1">
            <a:spLocks/>
          </p:cNvSpPr>
          <p:nvPr/>
        </p:nvSpPr>
        <p:spPr>
          <a:xfrm>
            <a:off x="1603999" y="2726574"/>
            <a:ext cx="8790732" cy="23814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SWOT: Strengths, Weaknesses, Opportunities, Threats.</a:t>
            </a:r>
            <a:endParaRPr lang="en-GB" sz="24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tool for self-evaluation and career planning.</a:t>
            </a:r>
            <a:endParaRPr lang="en-GB" sz="24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Helps identify how to use strengths to overcome challenges.</a:t>
            </a:r>
            <a:endParaRPr lang="en-GB" sz="24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Supports strategic professional and educational development.</a:t>
            </a:r>
            <a:endParaRPr lang="en-GB" sz="2400" b="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indent="0">
              <a:lnSpc>
                <a:spcPct val="107000"/>
              </a:lnSpc>
              <a:spcAft>
                <a:spcPts val="800"/>
              </a:spcAft>
              <a:buFont typeface="Arial" pitchFamily="34" charset="0"/>
              <a:buNone/>
            </a:pPr>
            <a:endParaRPr lang="en-GB" sz="2800" b="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A10D23-B4DD-4595-A565-4FA5D0CF55C0}"/>
              </a:ext>
            </a:extLst>
          </p:cNvPr>
          <p:cNvSpPr txBox="1"/>
          <p:nvPr/>
        </p:nvSpPr>
        <p:spPr>
          <a:xfrm>
            <a:off x="8702566" y="6132497"/>
            <a:ext cx="2762681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Gürel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Tat, 2017)</a:t>
            </a:r>
          </a:p>
        </p:txBody>
      </p:sp>
    </p:spTree>
    <p:extLst>
      <p:ext uri="{BB962C8B-B14F-4D97-AF65-F5344CB8AC3E}">
        <p14:creationId xmlns:p14="http://schemas.microsoft.com/office/powerpoint/2010/main" val="1352876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7778" y="537727"/>
            <a:ext cx="4603267" cy="6743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Strengths, Weaknesses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1EBE2497-5C7C-4F10-9F54-DAD40E7F5C5D}"/>
              </a:ext>
            </a:extLst>
          </p:cNvPr>
          <p:cNvSpPr txBox="1">
            <a:spLocks/>
          </p:cNvSpPr>
          <p:nvPr/>
        </p:nvSpPr>
        <p:spPr>
          <a:xfrm>
            <a:off x="1887778" y="1517884"/>
            <a:ext cx="8416444" cy="4465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STRENGTHS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Adaptability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Adjusting quickly to new situations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Responsibility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Taking ownership of tasks and outcomes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Creativity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Finding innovative solutions to problems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WEAKNESSES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Management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Balancing work, study, and personal life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Communication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Challenges in presenting ideas to larger groups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Difficulty Saying No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Accepting too many tasks, causing stress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indent="0"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Arial" pitchFamily="34" charset="0"/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indent="0">
              <a:lnSpc>
                <a:spcPct val="107000"/>
              </a:lnSpc>
              <a:spcAft>
                <a:spcPts val="800"/>
              </a:spcAft>
              <a:buFont typeface="Arial" pitchFamily="34" charset="0"/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606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0B60-9D0D-45A9-ACBA-2B04CED8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977" y="706731"/>
            <a:ext cx="5456970" cy="6743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Opportunities, and Threats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81045-EEE6-4536-996C-FBC4C0CC1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1EBE2497-5C7C-4F10-9F54-DAD40E7F5C5D}"/>
              </a:ext>
            </a:extLst>
          </p:cNvPr>
          <p:cNvSpPr txBox="1">
            <a:spLocks/>
          </p:cNvSpPr>
          <p:nvPr/>
        </p:nvSpPr>
        <p:spPr>
          <a:xfrm>
            <a:off x="1461977" y="1584714"/>
            <a:ext cx="9268046" cy="45665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itchFamily="34" charset="0"/>
              <a:buChar char="•"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OPPORTUNITIES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New Skills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courses, workshops, IT + healthcare skills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Supportive Mentors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Guidance for career development and networking.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Development Programs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Enhancing professional skills and knowledge.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accent6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THREATS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Lack of Opportunities in My Workplace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training for future IT development.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Constraints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Juggling work, and junior colleagues. </a:t>
            </a:r>
            <a:endParaRPr lang="en-GB" sz="2000" b="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Changing Rules or Policies – </a:t>
            </a:r>
            <a:r>
              <a:rPr lang="en-GB" sz="2000" b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Rapid changes in healthcare regulations also other  job sectors. 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993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D9321D-79AC-AC52-77EE-48647BFA1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4605" y="1077010"/>
            <a:ext cx="10051974" cy="115406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Strengths to Overcome Weaknesses and Minimise Threats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B8AA87-ACD9-1978-6D0D-24BB242F77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204605" y="2992923"/>
            <a:ext cx="9263698" cy="1799794"/>
          </a:xfrm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bg2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Adaptability → </a:t>
            </a: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 time management with flexible schedules</a:t>
            </a:r>
            <a:endParaRPr lang="en-GB" sz="2000" b="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bg2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Responsibility → </a:t>
            </a: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Strengthen communication and accountability</a:t>
            </a:r>
            <a:endParaRPr lang="en-GB" sz="2000" b="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bg2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Creativity → </a:t>
            </a:r>
            <a:r>
              <a:rPr lang="en-GB" sz="2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Find innovative solutions to workplace challenges and policy changes</a:t>
            </a:r>
            <a:endParaRPr lang="en-GB" sz="2000" b="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6EE69C-73C8-9D1D-8226-203542625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068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2">
            <a:extLst>
              <a:ext uri="{FF2B5EF4-FFF2-40B4-BE49-F238E27FC236}">
                <a16:creationId xmlns:a16="http://schemas.microsoft.com/office/drawing/2014/main" id="{F0AF1B62-BE14-4C1A-8979-1FE818D2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18" y="1042140"/>
            <a:ext cx="8358762" cy="779166"/>
          </a:xfrm>
        </p:spPr>
        <p:txBody>
          <a:bodyPr>
            <a:noAutofit/>
          </a:bodyPr>
          <a:lstStyle/>
          <a:p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Opportunities and How I’ll Utilise Them</a:t>
            </a:r>
            <a:endParaRPr lang="en-US" sz="2800" b="1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E04509-99F0-B7A3-5C7A-C5A6350461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57EA138D-CC79-4790-87F3-307DDCD0545E}"/>
              </a:ext>
            </a:extLst>
          </p:cNvPr>
          <p:cNvSpPr txBox="1">
            <a:spLocks/>
          </p:cNvSpPr>
          <p:nvPr/>
        </p:nvSpPr>
        <p:spPr>
          <a:xfrm>
            <a:off x="1335718" y="2511234"/>
            <a:ext cx="10208582" cy="26833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Adaptability → </a:t>
            </a: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Quickly learn healthcare systems and IT tools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Mentors → </a:t>
            </a: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Guidance for career transitions and skill application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Development Programs → </a:t>
            </a: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Enhance leadership, communication, and technical skills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249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2">
            <a:extLst>
              <a:ext uri="{FF2B5EF4-FFF2-40B4-BE49-F238E27FC236}">
                <a16:creationId xmlns:a16="http://schemas.microsoft.com/office/drawing/2014/main" id="{F0AF1B62-BE14-4C1A-8979-1FE818D2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659" y="1095173"/>
            <a:ext cx="8358762" cy="779166"/>
          </a:xfrm>
        </p:spPr>
        <p:txBody>
          <a:bodyPr>
            <a:noAutofit/>
          </a:bodyPr>
          <a:lstStyle/>
          <a:p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endParaRPr lang="en-US" sz="2800" b="1" dirty="0">
              <a:solidFill>
                <a:schemeClr val="accent4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E04509-99F0-B7A3-5C7A-C5A6350461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57EA138D-CC79-4790-87F3-307DDCD0545E}"/>
              </a:ext>
            </a:extLst>
          </p:cNvPr>
          <p:cNvSpPr txBox="1">
            <a:spLocks/>
          </p:cNvSpPr>
          <p:nvPr/>
        </p:nvSpPr>
        <p:spPr>
          <a:xfrm>
            <a:off x="1720659" y="2395619"/>
            <a:ext cx="9481622" cy="26833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SWOT analysis is a valuable tool for career planning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Strengths help overcome weaknesses and manage threats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 can be maximized for professional growth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8000"/>
              </a:buClr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Goal: Transition from IT sector to Health and Social Care successfully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075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19ABF-7BAC-4468-B337-8A1727AE5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785" y="764545"/>
            <a:ext cx="2333110" cy="76787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EADE79-E4E1-401F-BFB1-1AC6563BD8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E1BADF-D678-44B4-8EFD-3F5335B7FB1E}"/>
              </a:ext>
            </a:extLst>
          </p:cNvPr>
          <p:cNvSpPr txBox="1"/>
          <p:nvPr/>
        </p:nvSpPr>
        <p:spPr>
          <a:xfrm>
            <a:off x="1051785" y="2131452"/>
            <a:ext cx="10814394" cy="32526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Gürel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&amp; Tat, M., 2017. SWOT Analysis: A Theoretical Review. </a:t>
            </a:r>
            <a:r>
              <a:rPr lang="en-US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International Social Research, 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10(51), pp. 994-1006. Available at: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https://www.researchgate.net/publication/319367788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09 Nov 2025].</a:t>
            </a:r>
          </a:p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Careers (2023)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and Health Care Roles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https://www.healthcareers.nhs.uk/search?search_api_fulltext=IT+and+Health+Care+Roles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06 Nov 2025].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 for Care (2023)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Developing your career in adult social care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6 Nov 2025].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703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71D8FC-E122-CABE-6FCE-615B2C341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517" y="2294792"/>
            <a:ext cx="6461098" cy="1556239"/>
          </a:xfrm>
        </p:spPr>
        <p:txBody>
          <a:bodyPr>
            <a:normAutofit/>
          </a:bodyPr>
          <a:lstStyle/>
          <a:p>
            <a:r>
              <a:rPr lang="en-US" sz="6600" dirty="0"/>
              <a:t>Thank You All</a:t>
            </a:r>
          </a:p>
        </p:txBody>
      </p:sp>
    </p:spTree>
    <p:extLst>
      <p:ext uri="{BB962C8B-B14F-4D97-AF65-F5344CB8AC3E}">
        <p14:creationId xmlns:p14="http://schemas.microsoft.com/office/powerpoint/2010/main" val="20232280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8B8CBF-35BC-4CBA-95E2-584C08F618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2AE0DF-6B5F-4274-A760-FE77CC84C90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227BAF2-BB0B-4E7B-AE5A-2E47729F98C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11694</TotalTime>
  <Words>604</Words>
  <Application>Microsoft Office PowerPoint</Application>
  <PresentationFormat>Widescreen</PresentationFormat>
  <Paragraphs>95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Century Gothic</vt:lpstr>
      <vt:lpstr>Symbol</vt:lpstr>
      <vt:lpstr>Times New Roman</vt:lpstr>
      <vt:lpstr>Wingdings</vt:lpstr>
      <vt:lpstr>Savon</vt:lpstr>
      <vt:lpstr>PowerPoint Presentation</vt:lpstr>
      <vt:lpstr>Table of Content </vt:lpstr>
      <vt:lpstr>Introduction</vt:lpstr>
      <vt:lpstr>What is a SWOT Analysis and Why It’s Important</vt:lpstr>
      <vt:lpstr>My Strengths, Weaknesses</vt:lpstr>
      <vt:lpstr>My Opportunities, and Threats</vt:lpstr>
      <vt:lpstr>Using Strengths to Overcome Weaknesses and Minimise Threats</vt:lpstr>
      <vt:lpstr>Opportunities and How I’ll Utilise Them</vt:lpstr>
      <vt:lpstr>Conclusion</vt:lpstr>
      <vt:lpstr>References</vt:lpstr>
      <vt:lpstr>Thank You 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User</dc:creator>
  <cp:lastModifiedBy>Asm Saifuzzaman</cp:lastModifiedBy>
  <cp:revision>136</cp:revision>
  <dcterms:created xsi:type="dcterms:W3CDTF">2024-01-11T09:03:24Z</dcterms:created>
  <dcterms:modified xsi:type="dcterms:W3CDTF">2025-11-09T23:44:15Z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