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0" r:id="rId1"/>
  </p:sldMasterIdLst>
  <p:notesMasterIdLst>
    <p:notesMasterId r:id="rId14"/>
  </p:notesMasterIdLst>
  <p:sldIdLst>
    <p:sldId id="256" r:id="rId2"/>
    <p:sldId id="268" r:id="rId3"/>
    <p:sldId id="258" r:id="rId4"/>
    <p:sldId id="259" r:id="rId5"/>
    <p:sldId id="260" r:id="rId6"/>
    <p:sldId id="266" r:id="rId7"/>
    <p:sldId id="267" r:id="rId8"/>
    <p:sldId id="261" r:id="rId9"/>
    <p:sldId id="263" r:id="rId10"/>
    <p:sldId id="265" r:id="rId11"/>
    <p:sldId id="264" r:id="rId12"/>
    <p:sldId id="26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518088-5C9D-4F41-B57C-7018BBC56BBD}" v="10" dt="2022-03-28T17:10:21.2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3"/>
    <p:restoredTop sz="94615"/>
  </p:normalViewPr>
  <p:slideViewPr>
    <p:cSldViewPr snapToGrid="0" snapToObjects="1">
      <p:cViewPr varScale="1">
        <p:scale>
          <a:sx n="90" d="100"/>
          <a:sy n="90" d="100"/>
        </p:scale>
        <p:origin x="232" y="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ca-Cornelia Rosca (2111414)" userId="192b78fd-334d-4d67-93d3-74ff83357f96" providerId="ADAL" clId="{32518088-5C9D-4F41-B57C-7018BBC56BBD}"/>
    <pc:docChg chg="custSel modSld">
      <pc:chgData name="Vica-Cornelia Rosca (2111414)" userId="192b78fd-334d-4d67-93d3-74ff83357f96" providerId="ADAL" clId="{32518088-5C9D-4F41-B57C-7018BBC56BBD}" dt="2022-03-28T17:12:24.439" v="212" actId="20577"/>
      <pc:docMkLst>
        <pc:docMk/>
      </pc:docMkLst>
      <pc:sldChg chg="modSp mod">
        <pc:chgData name="Vica-Cornelia Rosca (2111414)" userId="192b78fd-334d-4d67-93d3-74ff83357f96" providerId="ADAL" clId="{32518088-5C9D-4F41-B57C-7018BBC56BBD}" dt="2022-03-28T17:12:24.439" v="212" actId="20577"/>
        <pc:sldMkLst>
          <pc:docMk/>
          <pc:sldMk cId="112857589" sldId="262"/>
        </pc:sldMkLst>
        <pc:graphicFrameChg chg="mod modGraphic">
          <ac:chgData name="Vica-Cornelia Rosca (2111414)" userId="192b78fd-334d-4d67-93d3-74ff83357f96" providerId="ADAL" clId="{32518088-5C9D-4F41-B57C-7018BBC56BBD}" dt="2022-03-28T17:12:24.439" v="212" actId="20577"/>
          <ac:graphicFrameMkLst>
            <pc:docMk/>
            <pc:sldMk cId="112857589" sldId="262"/>
            <ac:graphicFrameMk id="4" creationId="{D4BF7752-CA7A-B44C-8B35-1F3FF704F681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3E6BE7-7D3B-453B-839A-1068AAACECA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AEA74B6-D3EE-48FE-97E5-D9F6155C803B}">
      <dgm:prSet/>
      <dgm:spPr/>
      <dgm:t>
        <a:bodyPr/>
        <a:lstStyle/>
        <a:p>
          <a:r>
            <a:rPr lang="en-US"/>
            <a:t>Benefits of effective communication in an </a:t>
          </a:r>
          <a:r>
            <a:rPr lang="en-GB"/>
            <a:t>organisation</a:t>
          </a:r>
          <a:r>
            <a:rPr lang="en-US"/>
            <a:t> :</a:t>
          </a:r>
        </a:p>
      </dgm:t>
    </dgm:pt>
    <dgm:pt modelId="{7AD364BD-867A-49BA-8C12-21DE72E1D9AE}" type="parTrans" cxnId="{4AF455C0-E16F-4C1A-9F8C-4E571C4826AD}">
      <dgm:prSet/>
      <dgm:spPr/>
      <dgm:t>
        <a:bodyPr/>
        <a:lstStyle/>
        <a:p>
          <a:endParaRPr lang="en-US"/>
        </a:p>
      </dgm:t>
    </dgm:pt>
    <dgm:pt modelId="{C9BB7D0D-6DF9-4CA6-B4F6-7EA7D9605D25}" type="sibTrans" cxnId="{4AF455C0-E16F-4C1A-9F8C-4E571C4826AD}">
      <dgm:prSet/>
      <dgm:spPr/>
      <dgm:t>
        <a:bodyPr/>
        <a:lstStyle/>
        <a:p>
          <a:endParaRPr lang="en-US"/>
        </a:p>
      </dgm:t>
    </dgm:pt>
    <dgm:pt modelId="{8201E9AF-B8DC-42AC-BEAB-265DE56084B1}">
      <dgm:prSet/>
      <dgm:spPr/>
      <dgm:t>
        <a:bodyPr/>
        <a:lstStyle/>
        <a:p>
          <a:r>
            <a:rPr lang="en-US"/>
            <a:t>Builts an efficient team </a:t>
          </a:r>
        </a:p>
      </dgm:t>
    </dgm:pt>
    <dgm:pt modelId="{C59851A9-FFF4-43D9-8077-E6E780950EDC}" type="parTrans" cxnId="{A9F4CEAC-6CFC-46E5-8B14-FFA0315DCBA8}">
      <dgm:prSet/>
      <dgm:spPr/>
      <dgm:t>
        <a:bodyPr/>
        <a:lstStyle/>
        <a:p>
          <a:endParaRPr lang="en-US"/>
        </a:p>
      </dgm:t>
    </dgm:pt>
    <dgm:pt modelId="{E60BFA23-0779-4676-B357-CF302EF2AF7E}" type="sibTrans" cxnId="{A9F4CEAC-6CFC-46E5-8B14-FFA0315DCBA8}">
      <dgm:prSet/>
      <dgm:spPr/>
      <dgm:t>
        <a:bodyPr/>
        <a:lstStyle/>
        <a:p>
          <a:endParaRPr lang="en-US"/>
        </a:p>
      </dgm:t>
    </dgm:pt>
    <dgm:pt modelId="{C7CC5347-1159-4A2D-973B-EEF661B2ABC8}">
      <dgm:prSet/>
      <dgm:spPr/>
      <dgm:t>
        <a:bodyPr/>
        <a:lstStyle/>
        <a:p>
          <a:r>
            <a:rPr lang="en-US"/>
            <a:t>Employees can work better and faster </a:t>
          </a:r>
        </a:p>
      </dgm:t>
    </dgm:pt>
    <dgm:pt modelId="{C07DCFC3-2782-4D53-944E-7EA2844E0323}" type="parTrans" cxnId="{F792DB27-9799-4302-9BA2-4D61316BFCDF}">
      <dgm:prSet/>
      <dgm:spPr/>
      <dgm:t>
        <a:bodyPr/>
        <a:lstStyle/>
        <a:p>
          <a:endParaRPr lang="en-US"/>
        </a:p>
      </dgm:t>
    </dgm:pt>
    <dgm:pt modelId="{DB603DE4-2911-463E-817A-0F5AC237FA8B}" type="sibTrans" cxnId="{F792DB27-9799-4302-9BA2-4D61316BFCDF}">
      <dgm:prSet/>
      <dgm:spPr/>
      <dgm:t>
        <a:bodyPr/>
        <a:lstStyle/>
        <a:p>
          <a:endParaRPr lang="en-US"/>
        </a:p>
      </dgm:t>
    </dgm:pt>
    <dgm:pt modelId="{425704FC-6DCB-4FFD-A9D1-4CD87E8B95FA}">
      <dgm:prSet/>
      <dgm:spPr/>
      <dgm:t>
        <a:bodyPr/>
        <a:lstStyle/>
        <a:p>
          <a:r>
            <a:rPr lang="en-US"/>
            <a:t>Helps with solving problems </a:t>
          </a:r>
        </a:p>
      </dgm:t>
    </dgm:pt>
    <dgm:pt modelId="{1FED0C6E-31A8-4220-AA48-E4DE05832ABC}" type="parTrans" cxnId="{EDB79F2E-0A09-48CE-AB72-DE93542752F1}">
      <dgm:prSet/>
      <dgm:spPr/>
      <dgm:t>
        <a:bodyPr/>
        <a:lstStyle/>
        <a:p>
          <a:endParaRPr lang="en-US"/>
        </a:p>
      </dgm:t>
    </dgm:pt>
    <dgm:pt modelId="{1880A2F9-8409-41B4-9FFE-F27249EC4972}" type="sibTrans" cxnId="{EDB79F2E-0A09-48CE-AB72-DE93542752F1}">
      <dgm:prSet/>
      <dgm:spPr/>
      <dgm:t>
        <a:bodyPr/>
        <a:lstStyle/>
        <a:p>
          <a:endParaRPr lang="en-US"/>
        </a:p>
      </dgm:t>
    </dgm:pt>
    <dgm:pt modelId="{00E3F94D-B5A4-46C8-8FA7-19975E16F11D}">
      <dgm:prSet/>
      <dgm:spPr/>
      <dgm:t>
        <a:bodyPr/>
        <a:lstStyle/>
        <a:p>
          <a:r>
            <a:rPr lang="en-US"/>
            <a:t>The costumers expectations will be satisfied.</a:t>
          </a:r>
        </a:p>
      </dgm:t>
    </dgm:pt>
    <dgm:pt modelId="{72674A36-F7E9-47A3-8102-5F94BC01765F}" type="parTrans" cxnId="{AAC21D88-F90A-409E-8000-F8880A5E2D32}">
      <dgm:prSet/>
      <dgm:spPr/>
      <dgm:t>
        <a:bodyPr/>
        <a:lstStyle/>
        <a:p>
          <a:endParaRPr lang="en-US"/>
        </a:p>
      </dgm:t>
    </dgm:pt>
    <dgm:pt modelId="{0FD82A6F-3992-4931-9FDB-1D4837EE5E0F}" type="sibTrans" cxnId="{AAC21D88-F90A-409E-8000-F8880A5E2D32}">
      <dgm:prSet/>
      <dgm:spPr/>
      <dgm:t>
        <a:bodyPr/>
        <a:lstStyle/>
        <a:p>
          <a:endParaRPr lang="en-US"/>
        </a:p>
      </dgm:t>
    </dgm:pt>
    <dgm:pt modelId="{4FB5CA61-4F0D-B444-BB40-67B1457C28A5}" type="pres">
      <dgm:prSet presAssocID="{3F3E6BE7-7D3B-453B-839A-1068AAACECAD}" presName="linear" presStyleCnt="0">
        <dgm:presLayoutVars>
          <dgm:animLvl val="lvl"/>
          <dgm:resizeHandles val="exact"/>
        </dgm:presLayoutVars>
      </dgm:prSet>
      <dgm:spPr/>
    </dgm:pt>
    <dgm:pt modelId="{7C8A4130-D3BC-5745-BD2F-A8002C741492}" type="pres">
      <dgm:prSet presAssocID="{8AEA74B6-D3EE-48FE-97E5-D9F6155C803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70E4F08-0F8E-1A46-8404-59C392963FAA}" type="pres">
      <dgm:prSet presAssocID="{C9BB7D0D-6DF9-4CA6-B4F6-7EA7D9605D25}" presName="spacer" presStyleCnt="0"/>
      <dgm:spPr/>
    </dgm:pt>
    <dgm:pt modelId="{05FA4020-AD4A-C041-B5FD-EC8D7CF2F793}" type="pres">
      <dgm:prSet presAssocID="{8201E9AF-B8DC-42AC-BEAB-265DE56084B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578B575-6534-7340-B666-04FED2FBCF7F}" type="pres">
      <dgm:prSet presAssocID="{E60BFA23-0779-4676-B357-CF302EF2AF7E}" presName="spacer" presStyleCnt="0"/>
      <dgm:spPr/>
    </dgm:pt>
    <dgm:pt modelId="{B0835A7E-664A-FA43-9140-41D162E1340C}" type="pres">
      <dgm:prSet presAssocID="{C7CC5347-1159-4A2D-973B-EEF661B2ABC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4D2880A-71F3-9F48-97EB-CC9CEEE9E254}" type="pres">
      <dgm:prSet presAssocID="{DB603DE4-2911-463E-817A-0F5AC237FA8B}" presName="spacer" presStyleCnt="0"/>
      <dgm:spPr/>
    </dgm:pt>
    <dgm:pt modelId="{D7B29E83-25DB-E24D-8EEF-E104E5AD6BB7}" type="pres">
      <dgm:prSet presAssocID="{425704FC-6DCB-4FFD-A9D1-4CD87E8B95F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999621A-D932-744E-933A-E555E80FA5AB}" type="pres">
      <dgm:prSet presAssocID="{1880A2F9-8409-41B4-9FFE-F27249EC4972}" presName="spacer" presStyleCnt="0"/>
      <dgm:spPr/>
    </dgm:pt>
    <dgm:pt modelId="{A1AA72CE-C8B0-114D-9C63-F798DEEAA9E7}" type="pres">
      <dgm:prSet presAssocID="{00E3F94D-B5A4-46C8-8FA7-19975E16F11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6E18208-C484-1A46-9067-06DFEEB5B727}" type="presOf" srcId="{8AEA74B6-D3EE-48FE-97E5-D9F6155C803B}" destId="{7C8A4130-D3BC-5745-BD2F-A8002C741492}" srcOrd="0" destOrd="0" presId="urn:microsoft.com/office/officeart/2005/8/layout/vList2"/>
    <dgm:cxn modelId="{F792DB27-9799-4302-9BA2-4D61316BFCDF}" srcId="{3F3E6BE7-7D3B-453B-839A-1068AAACECAD}" destId="{C7CC5347-1159-4A2D-973B-EEF661B2ABC8}" srcOrd="2" destOrd="0" parTransId="{C07DCFC3-2782-4D53-944E-7EA2844E0323}" sibTransId="{DB603DE4-2911-463E-817A-0F5AC237FA8B}"/>
    <dgm:cxn modelId="{EDB79F2E-0A09-48CE-AB72-DE93542752F1}" srcId="{3F3E6BE7-7D3B-453B-839A-1068AAACECAD}" destId="{425704FC-6DCB-4FFD-A9D1-4CD87E8B95FA}" srcOrd="3" destOrd="0" parTransId="{1FED0C6E-31A8-4220-AA48-E4DE05832ABC}" sibTransId="{1880A2F9-8409-41B4-9FFE-F27249EC4972}"/>
    <dgm:cxn modelId="{651B473A-989A-8C49-85F2-6FD782578AE9}" type="presOf" srcId="{C7CC5347-1159-4A2D-973B-EEF661B2ABC8}" destId="{B0835A7E-664A-FA43-9140-41D162E1340C}" srcOrd="0" destOrd="0" presId="urn:microsoft.com/office/officeart/2005/8/layout/vList2"/>
    <dgm:cxn modelId="{5CAF355C-8EF7-724F-A6C2-2D4A1665A763}" type="presOf" srcId="{425704FC-6DCB-4FFD-A9D1-4CD87E8B95FA}" destId="{D7B29E83-25DB-E24D-8EEF-E104E5AD6BB7}" srcOrd="0" destOrd="0" presId="urn:microsoft.com/office/officeart/2005/8/layout/vList2"/>
    <dgm:cxn modelId="{E394516F-6F64-E44A-B36C-E49FF2E69AFD}" type="presOf" srcId="{00E3F94D-B5A4-46C8-8FA7-19975E16F11D}" destId="{A1AA72CE-C8B0-114D-9C63-F798DEEAA9E7}" srcOrd="0" destOrd="0" presId="urn:microsoft.com/office/officeart/2005/8/layout/vList2"/>
    <dgm:cxn modelId="{AD34F97D-4E3C-B84E-804E-BCB93759B5F1}" type="presOf" srcId="{8201E9AF-B8DC-42AC-BEAB-265DE56084B1}" destId="{05FA4020-AD4A-C041-B5FD-EC8D7CF2F793}" srcOrd="0" destOrd="0" presId="urn:microsoft.com/office/officeart/2005/8/layout/vList2"/>
    <dgm:cxn modelId="{AAC21D88-F90A-409E-8000-F8880A5E2D32}" srcId="{3F3E6BE7-7D3B-453B-839A-1068AAACECAD}" destId="{00E3F94D-B5A4-46C8-8FA7-19975E16F11D}" srcOrd="4" destOrd="0" parTransId="{72674A36-F7E9-47A3-8102-5F94BC01765F}" sibTransId="{0FD82A6F-3992-4931-9FDB-1D4837EE5E0F}"/>
    <dgm:cxn modelId="{A9F4CEAC-6CFC-46E5-8B14-FFA0315DCBA8}" srcId="{3F3E6BE7-7D3B-453B-839A-1068AAACECAD}" destId="{8201E9AF-B8DC-42AC-BEAB-265DE56084B1}" srcOrd="1" destOrd="0" parTransId="{C59851A9-FFF4-43D9-8077-E6E780950EDC}" sibTransId="{E60BFA23-0779-4676-B357-CF302EF2AF7E}"/>
    <dgm:cxn modelId="{4AF455C0-E16F-4C1A-9F8C-4E571C4826AD}" srcId="{3F3E6BE7-7D3B-453B-839A-1068AAACECAD}" destId="{8AEA74B6-D3EE-48FE-97E5-D9F6155C803B}" srcOrd="0" destOrd="0" parTransId="{7AD364BD-867A-49BA-8C12-21DE72E1D9AE}" sibTransId="{C9BB7D0D-6DF9-4CA6-B4F6-7EA7D9605D25}"/>
    <dgm:cxn modelId="{6C7B4EC8-47BB-8849-B559-73B0A5E5C919}" type="presOf" srcId="{3F3E6BE7-7D3B-453B-839A-1068AAACECAD}" destId="{4FB5CA61-4F0D-B444-BB40-67B1457C28A5}" srcOrd="0" destOrd="0" presId="urn:microsoft.com/office/officeart/2005/8/layout/vList2"/>
    <dgm:cxn modelId="{7B7F982B-7046-1D43-9012-572A365BD715}" type="presParOf" srcId="{4FB5CA61-4F0D-B444-BB40-67B1457C28A5}" destId="{7C8A4130-D3BC-5745-BD2F-A8002C741492}" srcOrd="0" destOrd="0" presId="urn:microsoft.com/office/officeart/2005/8/layout/vList2"/>
    <dgm:cxn modelId="{90F4F26D-B473-8A45-B45B-D086865AD523}" type="presParOf" srcId="{4FB5CA61-4F0D-B444-BB40-67B1457C28A5}" destId="{770E4F08-0F8E-1A46-8404-59C392963FAA}" srcOrd="1" destOrd="0" presId="urn:microsoft.com/office/officeart/2005/8/layout/vList2"/>
    <dgm:cxn modelId="{31F5666C-C67E-3E44-9225-C68272C9951B}" type="presParOf" srcId="{4FB5CA61-4F0D-B444-BB40-67B1457C28A5}" destId="{05FA4020-AD4A-C041-B5FD-EC8D7CF2F793}" srcOrd="2" destOrd="0" presId="urn:microsoft.com/office/officeart/2005/8/layout/vList2"/>
    <dgm:cxn modelId="{1D0D4EDF-FA36-9D4D-BC17-0D0B2F62824A}" type="presParOf" srcId="{4FB5CA61-4F0D-B444-BB40-67B1457C28A5}" destId="{4578B575-6534-7340-B666-04FED2FBCF7F}" srcOrd="3" destOrd="0" presId="urn:microsoft.com/office/officeart/2005/8/layout/vList2"/>
    <dgm:cxn modelId="{37E9E963-B785-FF44-BBF3-9B116A03999E}" type="presParOf" srcId="{4FB5CA61-4F0D-B444-BB40-67B1457C28A5}" destId="{B0835A7E-664A-FA43-9140-41D162E1340C}" srcOrd="4" destOrd="0" presId="urn:microsoft.com/office/officeart/2005/8/layout/vList2"/>
    <dgm:cxn modelId="{EDBC34E6-8678-1845-B855-912784DE707D}" type="presParOf" srcId="{4FB5CA61-4F0D-B444-BB40-67B1457C28A5}" destId="{A4D2880A-71F3-9F48-97EB-CC9CEEE9E254}" srcOrd="5" destOrd="0" presId="urn:microsoft.com/office/officeart/2005/8/layout/vList2"/>
    <dgm:cxn modelId="{97FDB40C-6D6B-474F-A5EF-30D7F21F6403}" type="presParOf" srcId="{4FB5CA61-4F0D-B444-BB40-67B1457C28A5}" destId="{D7B29E83-25DB-E24D-8EEF-E104E5AD6BB7}" srcOrd="6" destOrd="0" presId="urn:microsoft.com/office/officeart/2005/8/layout/vList2"/>
    <dgm:cxn modelId="{574888D9-66C0-7F4E-92AA-0D5286CFF996}" type="presParOf" srcId="{4FB5CA61-4F0D-B444-BB40-67B1457C28A5}" destId="{2999621A-D932-744E-933A-E555E80FA5AB}" srcOrd="7" destOrd="0" presId="urn:microsoft.com/office/officeart/2005/8/layout/vList2"/>
    <dgm:cxn modelId="{5142D802-346F-9440-9B35-66ACC9293324}" type="presParOf" srcId="{4FB5CA61-4F0D-B444-BB40-67B1457C28A5}" destId="{A1AA72CE-C8B0-114D-9C63-F798DEEAA9E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8A4130-D3BC-5745-BD2F-A8002C741492}">
      <dsp:nvSpPr>
        <dsp:cNvPr id="0" name=""/>
        <dsp:cNvSpPr/>
      </dsp:nvSpPr>
      <dsp:spPr>
        <a:xfrm>
          <a:off x="0" y="805814"/>
          <a:ext cx="6728905" cy="5036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Benefits of effective communication in an </a:t>
          </a:r>
          <a:r>
            <a:rPr lang="en-GB" sz="2100" kern="1200"/>
            <a:t>organisation</a:t>
          </a:r>
          <a:r>
            <a:rPr lang="en-US" sz="2100" kern="1200"/>
            <a:t> :</a:t>
          </a:r>
        </a:p>
      </dsp:txBody>
      <dsp:txXfrm>
        <a:off x="24588" y="830402"/>
        <a:ext cx="6679729" cy="454509"/>
      </dsp:txXfrm>
    </dsp:sp>
    <dsp:sp modelId="{05FA4020-AD4A-C041-B5FD-EC8D7CF2F793}">
      <dsp:nvSpPr>
        <dsp:cNvPr id="0" name=""/>
        <dsp:cNvSpPr/>
      </dsp:nvSpPr>
      <dsp:spPr>
        <a:xfrm>
          <a:off x="0" y="1369979"/>
          <a:ext cx="6728905" cy="503685"/>
        </a:xfrm>
        <a:prstGeom prst="roundRect">
          <a:avLst/>
        </a:prstGeom>
        <a:solidFill>
          <a:schemeClr val="accent2">
            <a:hueOff val="676474"/>
            <a:satOff val="-11588"/>
            <a:lumOff val="-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Builts an efficient team </a:t>
          </a:r>
        </a:p>
      </dsp:txBody>
      <dsp:txXfrm>
        <a:off x="24588" y="1394567"/>
        <a:ext cx="6679729" cy="454509"/>
      </dsp:txXfrm>
    </dsp:sp>
    <dsp:sp modelId="{B0835A7E-664A-FA43-9140-41D162E1340C}">
      <dsp:nvSpPr>
        <dsp:cNvPr id="0" name=""/>
        <dsp:cNvSpPr/>
      </dsp:nvSpPr>
      <dsp:spPr>
        <a:xfrm>
          <a:off x="0" y="1934144"/>
          <a:ext cx="6728905" cy="503685"/>
        </a:xfrm>
        <a:prstGeom prst="roundRect">
          <a:avLst/>
        </a:prstGeom>
        <a:solidFill>
          <a:schemeClr val="accent2">
            <a:hueOff val="1352948"/>
            <a:satOff val="-23176"/>
            <a:lumOff val="-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Employees can work better and faster </a:t>
          </a:r>
        </a:p>
      </dsp:txBody>
      <dsp:txXfrm>
        <a:off x="24588" y="1958732"/>
        <a:ext cx="6679729" cy="454509"/>
      </dsp:txXfrm>
    </dsp:sp>
    <dsp:sp modelId="{D7B29E83-25DB-E24D-8EEF-E104E5AD6BB7}">
      <dsp:nvSpPr>
        <dsp:cNvPr id="0" name=""/>
        <dsp:cNvSpPr/>
      </dsp:nvSpPr>
      <dsp:spPr>
        <a:xfrm>
          <a:off x="0" y="2498309"/>
          <a:ext cx="6728905" cy="503685"/>
        </a:xfrm>
        <a:prstGeom prst="roundRect">
          <a:avLst/>
        </a:prstGeom>
        <a:solidFill>
          <a:schemeClr val="accent2">
            <a:hueOff val="2029421"/>
            <a:satOff val="-34764"/>
            <a:lumOff val="-1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Helps with solving problems </a:t>
          </a:r>
        </a:p>
      </dsp:txBody>
      <dsp:txXfrm>
        <a:off x="24588" y="2522897"/>
        <a:ext cx="6679729" cy="454509"/>
      </dsp:txXfrm>
    </dsp:sp>
    <dsp:sp modelId="{A1AA72CE-C8B0-114D-9C63-F798DEEAA9E7}">
      <dsp:nvSpPr>
        <dsp:cNvPr id="0" name=""/>
        <dsp:cNvSpPr/>
      </dsp:nvSpPr>
      <dsp:spPr>
        <a:xfrm>
          <a:off x="0" y="3062474"/>
          <a:ext cx="6728905" cy="503685"/>
        </a:xfrm>
        <a:prstGeom prst="roundRect">
          <a:avLst/>
        </a:prstGeom>
        <a:solidFill>
          <a:schemeClr val="accent2">
            <a:hueOff val="2705895"/>
            <a:satOff val="-46352"/>
            <a:lumOff val="-19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costumers expectations will be satisfied.</a:t>
          </a:r>
        </a:p>
      </dsp:txBody>
      <dsp:txXfrm>
        <a:off x="24588" y="3087062"/>
        <a:ext cx="6679729" cy="4545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9F4AA8-241D-9341-84EB-159C929A9E39}" type="datetimeFigureOut">
              <a:rPr lang="en-US" smtClean="0"/>
              <a:t>3/27/22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F5F4A0-2B84-E343-ACD0-A5F7AA1EF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9937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F5F4A0-2B84-E343-ACD0-A5F7AA1EFD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222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1D227D51-204B-ED48-AF9A-0BE9633FE04A}"/>
              </a:ext>
            </a:extLst>
          </p:cNvPr>
          <p:cNvSpPr/>
          <p:nvPr/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57A23F45-CDAE-8A40-8DE7-92A0BBC119B7}"/>
              </a:ext>
            </a:extLst>
          </p:cNvPr>
          <p:cNvSpPr/>
          <p:nvPr/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8546383-CCC4-544B-B0D8-DE78DE39BB78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5D1728-714F-2942-A0D1-82FF9419B4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6" y="1625608"/>
            <a:ext cx="8035342" cy="2722164"/>
          </a:xfrm>
        </p:spPr>
        <p:txBody>
          <a:bodyPr anchor="b"/>
          <a:lstStyle>
            <a:lvl1pPr algn="l">
              <a:defRPr sz="8000" spc="-1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D072D4-1496-3347-BBF8-5879DF263B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6" y="4466845"/>
            <a:ext cx="8035342" cy="88290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FC724-B499-364B-AEB5-B6517F6AD5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7105" y="5708747"/>
            <a:ext cx="3882843" cy="365125"/>
          </a:xfrm>
        </p:spPr>
        <p:txBody>
          <a:bodyPr/>
          <a:lstStyle>
            <a:lvl1pPr>
              <a:defRPr sz="1400"/>
            </a:lvl1pPr>
          </a:lstStyle>
          <a:p>
            <a:fld id="{73C3BD54-29B9-3D42-B178-776ED395AA85}" type="datetimeFigureOut">
              <a:rPr lang="en-US" smtClean="0"/>
              <a:pPr/>
              <a:t>3/27/22</a:t>
            </a:fld>
            <a:endParaRPr lang="en-US" sz="14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33889C-A4E9-B24E-818F-46A1124C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0F50F-250E-6D45-AEBC-2573FED0C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774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9F291BE0-7A7E-D04F-974F-9F4577FB2F46}"/>
              </a:ext>
            </a:extLst>
          </p:cNvPr>
          <p:cNvSpPr/>
          <p:nvPr/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BD33FF1F-6094-0B4A-A3E4-6B0D9283DB44}"/>
              </a:ext>
            </a:extLst>
          </p:cNvPr>
          <p:cNvSpPr/>
          <p:nvPr/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78A6D9C-C7A5-414B-8CB7-E31470D7D28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D850E-6310-C04D-8CAC-B7FA9F332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B7FB3-5DFC-6547-9567-C0ABE874C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7D2DB-A7B1-204E-8416-E938952BC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3/27/22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24BA1-E2D0-1E4B-9DB3-664FE2733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AE64B2-36E4-5A4E-A78A-A629829A3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219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C97F6C6D-13AE-FD40-841C-4AB96460C390}"/>
              </a:ext>
            </a:extLst>
          </p:cNvPr>
          <p:cNvSpPr/>
          <p:nvPr/>
        </p:nvSpPr>
        <p:spPr>
          <a:xfrm>
            <a:off x="4291015" y="1096772"/>
            <a:ext cx="7436404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24E27617-2112-2342-9FF1-39F2A241CCCC}"/>
              </a:ext>
            </a:extLst>
          </p:cNvPr>
          <p:cNvSpPr/>
          <p:nvPr/>
        </p:nvSpPr>
        <p:spPr>
          <a:xfrm>
            <a:off x="408637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33CE582-7AFE-D048-B5BC-212A12A28F25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EAEF4-E84F-CF40-B27B-01E1D2AFC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1881951"/>
            <a:ext cx="7335836" cy="1987707"/>
          </a:xfrm>
        </p:spPr>
        <p:txBody>
          <a:bodyPr anchor="b"/>
          <a:lstStyle>
            <a:lvl1pPr>
              <a:defRPr sz="6000" spc="-1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87B7E1-CC48-2441-975D-F1A5412B8A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49" y="3869661"/>
            <a:ext cx="7335836" cy="94846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26218-1FCF-7A4D-B138-D1B1DE91A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3/27/22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84204-038C-FD4B-8E1C-0A9967BF2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59AB9-E1C6-C841-B423-FD2BB13C3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883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B057A-C120-5E4E-BB74-223EB6D00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EB7BE-6258-C84C-8242-9865D1361C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5111" y="2691637"/>
            <a:ext cx="4946643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3D23CD-80DB-5740-AE68-76414CA31A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76903" y="2691637"/>
            <a:ext cx="4946639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FE0921-9102-1440-B315-778888723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3/27/22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7802F-1937-2F43-8FF4-846135D6F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609C72-E794-4F4F-8E09-D4883EED7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FEFA3E2-0F30-664C-AAE4-DE6526B5C71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C3D7AFF-BC7E-BA41-9C64-B5F9619C0EA1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671D2311-E9B8-F041-A7B8-D5696903F22A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089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9CA91-F119-0244-888A-95539A84D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10" y="1204721"/>
            <a:ext cx="8266175" cy="14447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A3EAC-4422-D548-8D7F-E9944566F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11" y="2691638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140CA2-88A9-CC42-A375-8B87E47CC5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111" y="3515550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5F960C-714E-2E4A-8141-A88F38274E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76866" y="2691162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7BC24-C907-EC4B-872D-17429A6577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76866" y="3515074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E2A045-4283-3C47-B125-68CF3B19F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3/27/22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BC25BC-2C98-574D-BCCD-E36CAB07F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A5C95A-7789-E042-8471-D442D9BB5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DF1BA5B-EDD8-B648-8A3E-E2B3570B1EA0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D7476360-629C-DE48-85B7-F4BE6CC457D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ross 13">
            <a:extLst>
              <a:ext uri="{FF2B5EF4-FFF2-40B4-BE49-F238E27FC236}">
                <a16:creationId xmlns:a16="http://schemas.microsoft.com/office/drawing/2014/main" id="{C5F6C588-FC1B-3147-AFA1-CD7D76C5AEAC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943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5401-5318-7045-8AE3-B1A99F2D8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E2F55F-EB76-AE49-B554-12B65B636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3/27/22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CB6E6E-D81E-C44A-AC54-CBE0134C1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025B9-9F46-3049-9977-0119B96D3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5760068-EADA-2B4B-9819-CF981184FAE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1DA7622-137E-184A-A93C-8DBB10318AE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9" name="Cross 8">
            <a:extLst>
              <a:ext uri="{FF2B5EF4-FFF2-40B4-BE49-F238E27FC236}">
                <a16:creationId xmlns:a16="http://schemas.microsoft.com/office/drawing/2014/main" id="{54FB0990-6F8D-B048-8309-19B0D1A41033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69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AF81DD-2B1F-3444-8023-DD52318F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3/27/22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927EE3-DAA3-D948-B8FD-48417540B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4532D4-FFBF-6C47-A6C9-D55196D91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B8D5541-7726-BA46-8BFA-BF6AA8D42BD7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Cross 47">
            <a:extLst>
              <a:ext uri="{FF2B5EF4-FFF2-40B4-BE49-F238E27FC236}">
                <a16:creationId xmlns:a16="http://schemas.microsoft.com/office/drawing/2014/main" id="{97F434CF-7503-CE4F-8426-C312C6315AD0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EDBFB2F-FE34-E349-9484-C275FBE3161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709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2DCFD-BEE6-AC49-BABD-D8B89C3B6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DE035-8260-4443-B1D9-A9C8D5840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1813" y="1508252"/>
            <a:ext cx="5606518" cy="404588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1AA53-7507-D04B-9B8E-6A4F7122EC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68295"/>
            <a:ext cx="4114800" cy="31858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56E11F-3003-0745-ACAB-FAA4E676E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3/27/22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BC11A6-59AC-FE45-8A1C-9DDC00582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D6F51E-1A94-034C-BBEE-C26A3AF0E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0B7D330-76C0-224C-9C3C-27C4D2B0DDB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5464D55-5C51-844B-A38A-8143590FB934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FD988250-C554-DE44-B887-57D0B2AA8E37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5427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86C7C-36AD-9A4E-8524-8F44E8839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015248-4C80-3348-A8A9-6C9F5D32FC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31151" y="1096772"/>
            <a:ext cx="6096270" cy="57612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B3083-CA16-C54A-B130-7BEE6DF9D8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70666"/>
            <a:ext cx="4114800" cy="318346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3C6EB5-D7D1-E247-B9D7-D319E5AAB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3/27/22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FBF6CC-F5C4-9847-BADB-8B7441C8F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63FE4-B2F5-7741-B517-533F1C98C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B80A771-7D8E-0F4A-93A3-B977667D338E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C9320FA-0E3A-2749-9085-DF30FA26F4BD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5A3DF5D0-8A2C-A049-9132-EE1EF7D014D4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743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9F6C0E12-251D-EA44-BF81-4ABDFBB94321}"/>
              </a:ext>
            </a:extLst>
          </p:cNvPr>
          <p:cNvSpPr/>
          <p:nvPr/>
        </p:nvSpPr>
        <p:spPr>
          <a:xfrm>
            <a:off x="7087169" y="1096772"/>
            <a:ext cx="465222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C5FF4-095A-114E-87B6-73C7ADFF9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1E6EC9-9650-2042-8581-5B4082F941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A0800-B373-3B40-B187-30AFE44CD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3/27/22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0A4C1C-C790-B449-8C06-78E8303F9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3E620-F86B-F447-AB06-DDAB39192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0487CB5-43E0-974C-9DDC-252A8A37107F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E9CB83EF-4143-5A45-9B3A-9E70DD50253B}"/>
              </a:ext>
            </a:extLst>
          </p:cNvPr>
          <p:cNvSpPr/>
          <p:nvPr/>
        </p:nvSpPr>
        <p:spPr>
          <a:xfrm>
            <a:off x="11415183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385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9DF801-FF8E-6247-9065-D9304CD609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5667" y="1204722"/>
            <a:ext cx="1853360" cy="467664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0E2615-7E4D-AB47-ACE6-236D716D7D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73667" y="1204722"/>
            <a:ext cx="8274047" cy="46969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F0223-5AC9-374E-BD0C-344F67E2A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3/27/22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EDD42-54A1-E648-8829-140EC4C57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FDF8F-8DBC-8A47-8000-5BA35DF9F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2CE2A98-5154-A544-BE2A-FDC0811C19A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C4EC832-8181-5643-8A62-117E43F0E498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24AF3281-BC22-374D-A461-8B3181F600AA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039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952BFD-D607-6845-9C7B-1C8D3B4EE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BB52FF-3B04-8245-BF0B-89C9E29336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691638"/>
            <a:ext cx="8267296" cy="318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99BFE-CBDD-C344-A21E-44A52F11B6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5149" y="594969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 smtClean="0">
                <a:latin typeface="+mn-lt"/>
              </a:defRPr>
            </a:lvl1pPr>
          </a:lstStyle>
          <a:p>
            <a:fld id="{73C3BD54-29B9-3D42-B178-776ED395AA85}" type="datetimeFigureOut">
              <a:rPr lang="en-US" smtClean="0"/>
              <a:pPr/>
              <a:t>3/27/22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371C0-3DCE-0743-946F-C7540DD789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543179"/>
            <a:ext cx="4114800" cy="246888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32ADB-4517-194F-8B4B-A9D26B3C02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13024" y="511175"/>
            <a:ext cx="914400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666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9" r:id="rId6"/>
    <p:sldLayoutId id="2147483704" r:id="rId7"/>
    <p:sldLayoutId id="2147483705" r:id="rId8"/>
    <p:sldLayoutId id="2147483706" r:id="rId9"/>
    <p:sldLayoutId id="2147483708" r:id="rId10"/>
    <p:sldLayoutId id="214748370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System Font Regular"/>
        <a:buChar char="–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career-advice/career-development/channels-of-communication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akingbusinessmatter.co.uk/barriers-to-effective-communication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4F048CC-17C9-B246-BF2A-29E51AD1C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ed triangles creating a seamless design">
            <a:extLst>
              <a:ext uri="{FF2B5EF4-FFF2-40B4-BE49-F238E27FC236}">
                <a16:creationId xmlns:a16="http://schemas.microsoft.com/office/drawing/2014/main" id="{5B06D9D5-AACA-18AE-124B-0B18A44BC0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821" b="982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4" name="Rectangle">
            <a:extLst>
              <a:ext uri="{FF2B5EF4-FFF2-40B4-BE49-F238E27FC236}">
                <a16:creationId xmlns:a16="http://schemas.microsoft.com/office/drawing/2014/main" id="{53C4D10E-16D3-5D49-A995-1FD27619A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6" name="Cross 25">
            <a:extLst>
              <a:ext uri="{FF2B5EF4-FFF2-40B4-BE49-F238E27FC236}">
                <a16:creationId xmlns:a16="http://schemas.microsoft.com/office/drawing/2014/main" id="{24124FF1-775D-AC4A-81D0-73FC0F54A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53E2C7F-F4FF-A94D-ACAE-82823EC88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93B888-B1F9-614E-8FEE-8CA184A0C2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206" y="-72084"/>
            <a:ext cx="9081960" cy="23377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200" dirty="0"/>
              <a:t>Effective Team Working and 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6B6FB-EA7E-B940-86E9-13A2B20C40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252" y="2328683"/>
            <a:ext cx="6696951" cy="2728823"/>
          </a:xfrm>
        </p:spPr>
        <p:txBody>
          <a:bodyPr>
            <a:normAutofit/>
          </a:bodyPr>
          <a:lstStyle/>
          <a:p>
            <a:r>
              <a:rPr lang="en-US" dirty="0"/>
              <a:t>Lecturer: </a:t>
            </a:r>
            <a:r>
              <a:rPr lang="en-US" dirty="0" err="1"/>
              <a:t>Khaza</a:t>
            </a:r>
            <a:r>
              <a:rPr lang="en-US" dirty="0"/>
              <a:t> Ahmed</a:t>
            </a:r>
          </a:p>
          <a:p>
            <a:r>
              <a:rPr lang="en-US" dirty="0"/>
              <a:t>Student names: </a:t>
            </a:r>
            <a:r>
              <a:rPr lang="en-US" dirty="0" err="1"/>
              <a:t>Vica</a:t>
            </a:r>
            <a:r>
              <a:rPr lang="en-US" dirty="0"/>
              <a:t>-Cornelia </a:t>
            </a:r>
            <a:r>
              <a:rPr lang="en-US" dirty="0" err="1"/>
              <a:t>Rosca</a:t>
            </a:r>
            <a:r>
              <a:rPr lang="en-US" dirty="0"/>
              <a:t> (2111414), Nikola </a:t>
            </a:r>
            <a:r>
              <a:rPr lang="en-US" dirty="0" err="1"/>
              <a:t>Bundova</a:t>
            </a:r>
            <a:r>
              <a:rPr lang="en-US" dirty="0"/>
              <a:t> (2111813), Maricela </a:t>
            </a:r>
            <a:r>
              <a:rPr lang="en-US" dirty="0" err="1"/>
              <a:t>Gheorghica</a:t>
            </a:r>
            <a:r>
              <a:rPr lang="en-US" dirty="0"/>
              <a:t> (2109476), </a:t>
            </a:r>
            <a:r>
              <a:rPr lang="en-US" dirty="0" err="1"/>
              <a:t>Ghafar</a:t>
            </a:r>
            <a:r>
              <a:rPr lang="en-US" dirty="0"/>
              <a:t> Ahmed (2108356)</a:t>
            </a:r>
          </a:p>
          <a:p>
            <a:r>
              <a:rPr lang="en-US" dirty="0"/>
              <a:t>Module name: Effective Team Working and Communication (BMSW4002_BIRM)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75EA23-299E-7D46-9D28-5EE99571EEF2}"/>
              </a:ext>
            </a:extLst>
          </p:cNvPr>
          <p:cNvSpPr txBox="1"/>
          <p:nvPr/>
        </p:nvSpPr>
        <p:spPr>
          <a:xfrm>
            <a:off x="8222932" y="1929796"/>
            <a:ext cx="38164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u="sng" dirty="0"/>
              <a:t>DHL WORLDWIDE EXPRESS</a:t>
            </a:r>
          </a:p>
        </p:txBody>
      </p:sp>
      <p:pic>
        <p:nvPicPr>
          <p:cNvPr id="1028" name="Picture 4" descr="DHL Express | Metapack">
            <a:extLst>
              <a:ext uri="{FF2B5EF4-FFF2-40B4-BE49-F238E27FC236}">
                <a16:creationId xmlns:a16="http://schemas.microsoft.com/office/drawing/2014/main" id="{5FE63BE1-4FCA-7E45-B5E1-422BBC8226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997" y="4673681"/>
            <a:ext cx="3446204" cy="1838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927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ACD61-DCF3-2F4B-8E75-7676881CF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76021"/>
            <a:ext cx="8267296" cy="1446550"/>
          </a:xfrm>
        </p:spPr>
        <p:txBody>
          <a:bodyPr/>
          <a:lstStyle/>
          <a:p>
            <a:r>
              <a:rPr lang="en-US" dirty="0" err="1"/>
              <a:t>Vica</a:t>
            </a:r>
            <a:r>
              <a:rPr lang="en-US" dirty="0"/>
              <a:t>- Cornelia </a:t>
            </a:r>
            <a:r>
              <a:rPr lang="en-US" dirty="0" err="1"/>
              <a:t>Rosca</a:t>
            </a:r>
            <a:r>
              <a:rPr lang="en-US" dirty="0"/>
              <a:t> (2111414)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E1BB72-1ABC-A042-8293-6671562B2B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2180" y="1524193"/>
            <a:ext cx="3540530" cy="5157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7415"/>
      </p:ext>
    </p:extLst>
  </p:cSld>
  <p:clrMapOvr>
    <a:masterClrMapping/>
  </p:clrMapOvr>
  <p:transition spd="med">
    <p:pul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E2C1CC-B085-BE4C-9E58-732EBCD2F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7795" y="530476"/>
            <a:ext cx="9316410" cy="977776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Introduction  will be made by </a:t>
            </a:r>
            <a:r>
              <a:rPr lang="en-US" sz="3700" dirty="0" err="1"/>
              <a:t>Vica</a:t>
            </a:r>
            <a:r>
              <a:rPr lang="en-US" sz="3700" dirty="0"/>
              <a:t>-Cornelia </a:t>
            </a:r>
            <a:r>
              <a:rPr lang="en-US" sz="3700" dirty="0" err="1"/>
              <a:t>Rosca</a:t>
            </a:r>
            <a:r>
              <a:rPr lang="en-US" sz="3700" dirty="0"/>
              <a:t> (2111414)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E8B9AAF-3BFF-3546-915C-8BDE34AD7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Cross 31">
            <a:extLst>
              <a:ext uri="{FF2B5EF4-FFF2-40B4-BE49-F238E27FC236}">
                <a16:creationId xmlns:a16="http://schemas.microsoft.com/office/drawing/2014/main" id="{90012D5C-1270-714B-AFB4-7E632827B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B61FFA9F-8727-3BB4-5BB2-2FA5B76433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1780591"/>
              </p:ext>
            </p:extLst>
          </p:nvPr>
        </p:nvGraphicFramePr>
        <p:xfrm>
          <a:off x="2246291" y="1622551"/>
          <a:ext cx="6728905" cy="43719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4519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EF204-5876-7244-957A-2985D7F71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4621" y="20521"/>
            <a:ext cx="5414963" cy="1446550"/>
          </a:xfrm>
        </p:spPr>
        <p:txBody>
          <a:bodyPr/>
          <a:lstStyle/>
          <a:p>
            <a:r>
              <a:rPr lang="en-US" u="sng" dirty="0">
                <a:latin typeface="American Typewriter" panose="02090604020004020304" pitchFamily="18" charset="77"/>
              </a:rPr>
              <a:t>Theory and </a:t>
            </a:r>
            <a:r>
              <a:rPr lang="en-US" u="sng" dirty="0" err="1">
                <a:latin typeface="American Typewriter" panose="02090604020004020304" pitchFamily="18" charset="77"/>
              </a:rPr>
              <a:t>Barries</a:t>
            </a:r>
            <a:r>
              <a:rPr lang="en-US" u="sng" dirty="0">
                <a:latin typeface="American Typewriter" panose="02090604020004020304" pitchFamily="18" charset="77"/>
              </a:rPr>
              <a:t>  in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DE541-3FED-1E4C-AF1D-7237662B2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6" y="6261186"/>
            <a:ext cx="8267296" cy="465899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This will be presented by </a:t>
            </a:r>
            <a:r>
              <a:rPr lang="en-US" dirty="0" err="1"/>
              <a:t>Vica</a:t>
            </a:r>
            <a:r>
              <a:rPr lang="en-US" dirty="0"/>
              <a:t>- Cornelia </a:t>
            </a:r>
            <a:r>
              <a:rPr lang="en-US" dirty="0" err="1"/>
              <a:t>Rosca</a:t>
            </a:r>
            <a:r>
              <a:rPr lang="en-US" dirty="0"/>
              <a:t> (2111414)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5263EE-1C78-BC46-BEF6-F72733CE1842}"/>
              </a:ext>
            </a:extLst>
          </p:cNvPr>
          <p:cNvSpPr txBox="1"/>
          <p:nvPr/>
        </p:nvSpPr>
        <p:spPr>
          <a:xfrm>
            <a:off x="365125" y="1536816"/>
            <a:ext cx="451643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Types of communication models :</a:t>
            </a:r>
          </a:p>
          <a:p>
            <a:r>
              <a:rPr lang="en-US" sz="2000" dirty="0"/>
              <a:t>1.Transmission model</a:t>
            </a:r>
          </a:p>
          <a:p>
            <a:r>
              <a:rPr lang="en-US" sz="2000" dirty="0"/>
              <a:t>2.Interaction model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4AE481-04BB-D44D-916D-54AE96A723E8}"/>
              </a:ext>
            </a:extLst>
          </p:cNvPr>
          <p:cNvSpPr txBox="1"/>
          <p:nvPr/>
        </p:nvSpPr>
        <p:spPr>
          <a:xfrm>
            <a:off x="6415089" y="1736871"/>
            <a:ext cx="514349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organization should use the theories relating to models of communication by first taking in consideration participants . There are a variety of participants and to keep them they should meet their expectations and pay them well. Participants are also </a:t>
            </a:r>
            <a:r>
              <a:rPr lang="en-US" sz="2400" dirty="0" err="1"/>
              <a:t>recievers</a:t>
            </a:r>
            <a:r>
              <a:rPr lang="en-US" sz="2400" dirty="0"/>
              <a:t> of messages from DHL therefore they should have an easy and easy to manage thing to be able to send their messages to the participants.</a:t>
            </a:r>
          </a:p>
        </p:txBody>
      </p:sp>
    </p:spTree>
    <p:extLst>
      <p:ext uri="{BB962C8B-B14F-4D97-AF65-F5344CB8AC3E}">
        <p14:creationId xmlns:p14="http://schemas.microsoft.com/office/powerpoint/2010/main" val="3422185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F738B-7BBB-8A48-BFC8-EB029B07C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002" y="196513"/>
            <a:ext cx="8267296" cy="1446550"/>
          </a:xfrm>
        </p:spPr>
        <p:txBody>
          <a:bodyPr/>
          <a:lstStyle/>
          <a:p>
            <a:r>
              <a:rPr lang="en-US" u="sng" dirty="0" err="1">
                <a:latin typeface="American Typewriter" panose="02090604020004020304" pitchFamily="18" charset="77"/>
              </a:rPr>
              <a:t>Barries</a:t>
            </a:r>
            <a:r>
              <a:rPr lang="en-US" u="sng" dirty="0">
                <a:latin typeface="American Typewriter" panose="02090604020004020304" pitchFamily="18" charset="77"/>
              </a:rPr>
              <a:t> in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417F3-E0CE-D14D-A447-CAFA94A549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0163" y="1528763"/>
            <a:ext cx="8267296" cy="4494336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US" dirty="0"/>
              <a:t>Physical barriers </a:t>
            </a:r>
          </a:p>
          <a:p>
            <a:pPr marL="457200" indent="-457200">
              <a:buAutoNum type="arabicPeriod"/>
            </a:pPr>
            <a:r>
              <a:rPr lang="en-US" dirty="0"/>
              <a:t>Emotional barriers </a:t>
            </a:r>
          </a:p>
          <a:p>
            <a:pPr marL="457200" indent="-457200">
              <a:buAutoNum type="arabicPeriod"/>
            </a:pPr>
            <a:r>
              <a:rPr lang="en-US" dirty="0"/>
              <a:t>Language barriers </a:t>
            </a:r>
          </a:p>
          <a:p>
            <a:pPr marL="457200" indent="-457200">
              <a:buAutoNum type="arabicPeriod"/>
            </a:pPr>
            <a:r>
              <a:rPr lang="en-US" dirty="0"/>
              <a:t>Physiological barriers </a:t>
            </a:r>
          </a:p>
          <a:p>
            <a:pPr marL="457200" indent="-457200">
              <a:buAutoNum type="arabicPeriod"/>
            </a:pPr>
            <a:r>
              <a:rPr lang="en-US" dirty="0"/>
              <a:t>Poor information systems </a:t>
            </a:r>
          </a:p>
          <a:p>
            <a:pPr marL="457200" indent="-457200">
              <a:buAutoNum type="arabicPeriod"/>
            </a:pPr>
            <a:r>
              <a:rPr lang="en-US" dirty="0"/>
              <a:t>Cultural barriers </a:t>
            </a:r>
          </a:p>
          <a:p>
            <a:pPr marL="457200" indent="-457200">
              <a:buAutoNum type="arabicPeriod"/>
            </a:pPr>
            <a:r>
              <a:rPr lang="en-US" dirty="0"/>
              <a:t>Too much information to process </a:t>
            </a:r>
          </a:p>
          <a:p>
            <a:pPr marL="457200" indent="-457200">
              <a:buAutoNum type="arabicPeriod"/>
            </a:pPr>
            <a:r>
              <a:rPr lang="en-US" dirty="0"/>
              <a:t>Poor listening skills </a:t>
            </a:r>
          </a:p>
          <a:p>
            <a:pPr marL="457200" indent="-457200">
              <a:buAutoNum type="arabicPeriod"/>
            </a:pPr>
            <a:r>
              <a:rPr lang="en-US" dirty="0"/>
              <a:t>Distractions </a:t>
            </a:r>
          </a:p>
        </p:txBody>
      </p:sp>
    </p:spTree>
    <p:extLst>
      <p:ext uri="{BB962C8B-B14F-4D97-AF65-F5344CB8AC3E}">
        <p14:creationId xmlns:p14="http://schemas.microsoft.com/office/powerpoint/2010/main" val="1274071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82E53-13BD-8440-93AB-14CF8E83A3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701051"/>
            <a:ext cx="5859464" cy="3188586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Should try using mostly in person communication so  that there isn’t any misunderstandings </a:t>
            </a:r>
          </a:p>
          <a:p>
            <a:r>
              <a:rPr lang="en-US" dirty="0"/>
              <a:t>The team should be clear about each delivery so they don’t make mistakes and lose customers. </a:t>
            </a:r>
          </a:p>
          <a:p>
            <a:r>
              <a:rPr lang="en-US" dirty="0"/>
              <a:t>The  drivers should  have good communication skills with their team workers and customers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445B944-5C98-0C45-885F-8F144879C624}"/>
              </a:ext>
            </a:extLst>
          </p:cNvPr>
          <p:cNvSpPr txBox="1">
            <a:spLocks/>
          </p:cNvSpPr>
          <p:nvPr/>
        </p:nvSpPr>
        <p:spPr>
          <a:xfrm>
            <a:off x="1065212" y="414509"/>
            <a:ext cx="8267296" cy="1446550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/>
              <a:t>Recommandation</a:t>
            </a:r>
            <a:r>
              <a:rPr lang="en-US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A87F67-A463-B34D-A018-DCD55DED955F}"/>
              </a:ext>
            </a:extLst>
          </p:cNvPr>
          <p:cNvSpPr txBox="1"/>
          <p:nvPr/>
        </p:nvSpPr>
        <p:spPr>
          <a:xfrm>
            <a:off x="7000875" y="6234167"/>
            <a:ext cx="5372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Presented by </a:t>
            </a:r>
            <a:r>
              <a:rPr lang="en-US" dirty="0" err="1"/>
              <a:t>Vica</a:t>
            </a:r>
            <a:r>
              <a:rPr lang="en-US" dirty="0"/>
              <a:t>-Cornelia </a:t>
            </a:r>
            <a:r>
              <a:rPr lang="en-US" dirty="0" err="1"/>
              <a:t>Rosca</a:t>
            </a:r>
            <a:r>
              <a:rPr lang="en-US" dirty="0"/>
              <a:t> (2111414)</a:t>
            </a:r>
          </a:p>
        </p:txBody>
      </p:sp>
    </p:spTree>
    <p:extLst>
      <p:ext uri="{BB962C8B-B14F-4D97-AF65-F5344CB8AC3E}">
        <p14:creationId xmlns:p14="http://schemas.microsoft.com/office/powerpoint/2010/main" val="2946368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52166-7BCA-A342-9A32-1E5085EEA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841" y="218884"/>
            <a:ext cx="8267296" cy="1446550"/>
          </a:xfrm>
        </p:spPr>
        <p:txBody>
          <a:bodyPr/>
          <a:lstStyle/>
          <a:p>
            <a:r>
              <a:rPr lang="en-US" dirty="0"/>
              <a:t>Maricela </a:t>
            </a:r>
            <a:r>
              <a:rPr lang="en-US" dirty="0" err="1"/>
              <a:t>Gheorghica</a:t>
            </a:r>
            <a:r>
              <a:rPr lang="en-US" dirty="0"/>
              <a:t> (2109476)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E66DBA-B846-F34E-B0B8-F350E64E74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2134" y="1109854"/>
            <a:ext cx="4299523" cy="5529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26761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F2D64-29FF-EF40-9509-26CD360DD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874" y="9940"/>
            <a:ext cx="8267296" cy="1446550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merican Typewriter" panose="02090604020004020304" pitchFamily="18" charset="77"/>
              </a:rPr>
              <a:t>Communication channels used by DHL and </a:t>
            </a:r>
            <a:r>
              <a:rPr lang="en-US" dirty="0" err="1">
                <a:latin typeface="American Typewriter" panose="02090604020004020304" pitchFamily="18" charset="77"/>
              </a:rPr>
              <a:t>recommandations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CB82C-753E-0849-8938-2361A36EEE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9459" y="1422260"/>
            <a:ext cx="6002541" cy="49113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u="sng" dirty="0">
                <a:latin typeface="American Typewriter" panose="02090604020004020304" pitchFamily="18" charset="77"/>
              </a:rPr>
              <a:t>What are communication channels used for?</a:t>
            </a:r>
          </a:p>
          <a:p>
            <a:pPr marL="0" indent="0">
              <a:buNone/>
            </a:pPr>
            <a:r>
              <a:rPr lang="en-US" dirty="0"/>
              <a:t>Channels of communication help facilitate the flow of information throughout a company . Information that’s regularly shared within a company may include:</a:t>
            </a:r>
          </a:p>
          <a:p>
            <a:r>
              <a:rPr lang="en-US" dirty="0"/>
              <a:t>Company-wide policies and events</a:t>
            </a:r>
          </a:p>
          <a:p>
            <a:r>
              <a:rPr lang="en-US" dirty="0"/>
              <a:t>Managerial communication </a:t>
            </a:r>
          </a:p>
          <a:p>
            <a:r>
              <a:rPr lang="en-US" dirty="0"/>
              <a:t>Employee benefits information</a:t>
            </a:r>
          </a:p>
          <a:p>
            <a:r>
              <a:rPr lang="en-US" dirty="0"/>
              <a:t>Status reports </a:t>
            </a:r>
          </a:p>
          <a:p>
            <a:r>
              <a:rPr lang="en-US" dirty="0"/>
              <a:t>Customer orders and requests </a:t>
            </a:r>
          </a:p>
          <a:p>
            <a:r>
              <a:rPr lang="en-US" dirty="0"/>
              <a:t>Team brainstorming 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135269-342D-AA4E-9D0D-B3EF0E68C33C}"/>
              </a:ext>
            </a:extLst>
          </p:cNvPr>
          <p:cNvSpPr txBox="1"/>
          <p:nvPr/>
        </p:nvSpPr>
        <p:spPr>
          <a:xfrm>
            <a:off x="6793705" y="6345793"/>
            <a:ext cx="5686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Presented by Maricela </a:t>
            </a:r>
            <a:r>
              <a:rPr lang="en-US" dirty="0" err="1"/>
              <a:t>Gheorghica</a:t>
            </a:r>
            <a:r>
              <a:rPr lang="en-US" dirty="0"/>
              <a:t> (2109476)</a:t>
            </a:r>
          </a:p>
        </p:txBody>
      </p:sp>
    </p:spTree>
    <p:extLst>
      <p:ext uri="{BB962C8B-B14F-4D97-AF65-F5344CB8AC3E}">
        <p14:creationId xmlns:p14="http://schemas.microsoft.com/office/powerpoint/2010/main" val="22414168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3AAED-0EE5-BA43-8921-7C7E6FDA9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3760" y="254501"/>
            <a:ext cx="9850439" cy="1446550"/>
          </a:xfrm>
        </p:spPr>
        <p:txBody>
          <a:bodyPr>
            <a:normAutofit fontScale="90000"/>
          </a:bodyPr>
          <a:lstStyle/>
          <a:p>
            <a:r>
              <a:rPr lang="en-US" u="sng" dirty="0">
                <a:latin typeface="American Typewriter" panose="02090604020004020304" pitchFamily="18" charset="77"/>
              </a:rPr>
              <a:t>Communication channels used by DHL </a:t>
            </a:r>
            <a:br>
              <a:rPr lang="en-US" u="sng" dirty="0">
                <a:latin typeface="American Typewriter" panose="02090604020004020304" pitchFamily="18" charset="77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FCFE5F-A92F-3A4C-AAF2-81F331E03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9674" y="1848995"/>
            <a:ext cx="5078413" cy="3188586"/>
          </a:xfrm>
        </p:spPr>
        <p:txBody>
          <a:bodyPr>
            <a:normAutofit fontScale="850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In </a:t>
            </a:r>
            <a:r>
              <a:rPr lang="en-US" sz="3000" dirty="0"/>
              <a:t>person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/>
              <a:t>Documents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/>
              <a:t>Emails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/>
              <a:t>Instant messaging platforms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/>
              <a:t>Video conference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/>
              <a:t>Phone calls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/>
              <a:t>Social media 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42680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EA856-74ED-9A45-A118-FDD2D64FC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333184"/>
            <a:ext cx="8267296" cy="866967"/>
          </a:xfrm>
        </p:spPr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50CD8-268C-8842-9236-EF835153AE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657474"/>
            <a:ext cx="5715000" cy="1022793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Effective  communication helps in solving various misunderstandings that take place in the workplace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EE9469-3E53-D04C-8F82-6577BBE9863E}"/>
              </a:ext>
            </a:extLst>
          </p:cNvPr>
          <p:cNvSpPr txBox="1"/>
          <p:nvPr/>
        </p:nvSpPr>
        <p:spPr>
          <a:xfrm>
            <a:off x="6096000" y="4200526"/>
            <a:ext cx="5715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Effective communication helps in enhancing organizational performance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10E24D-F745-6344-8B58-719189BEF4FD}"/>
              </a:ext>
            </a:extLst>
          </p:cNvPr>
          <p:cNvSpPr txBox="1"/>
          <p:nvPr/>
        </p:nvSpPr>
        <p:spPr>
          <a:xfrm>
            <a:off x="1657350" y="1200151"/>
            <a:ext cx="5376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Presented by Maricela </a:t>
            </a:r>
            <a:r>
              <a:rPr lang="en-US" dirty="0" err="1"/>
              <a:t>Gheorghica</a:t>
            </a:r>
            <a:r>
              <a:rPr lang="en-US" dirty="0"/>
              <a:t> (2109476)</a:t>
            </a:r>
          </a:p>
        </p:txBody>
      </p:sp>
    </p:spTree>
    <p:extLst>
      <p:ext uri="{BB962C8B-B14F-4D97-AF65-F5344CB8AC3E}">
        <p14:creationId xmlns:p14="http://schemas.microsoft.com/office/powerpoint/2010/main" val="1078258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2D06C-3529-8C4C-8EAA-61BE57155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5436" y="176021"/>
            <a:ext cx="8267296" cy="1038417"/>
          </a:xfrm>
        </p:spPr>
        <p:txBody>
          <a:bodyPr/>
          <a:lstStyle/>
          <a:p>
            <a:r>
              <a:rPr lang="en-US" dirty="0">
                <a:latin typeface="ACADEMY ENGRAVED LET PLAIN:1.0" panose="02000000000000000000" pitchFamily="2" charset="0"/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A32A2-F1B7-324F-BA53-433B42C6A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134" y="2423518"/>
            <a:ext cx="8267296" cy="1534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American Typewriter" panose="02090604020004020304" pitchFamily="18" charset="77"/>
              </a:rPr>
              <a:t>Channels of communication</a:t>
            </a:r>
          </a:p>
          <a:p>
            <a:pPr marL="0" indent="0">
              <a:buNone/>
            </a:pPr>
            <a:r>
              <a:rPr lang="en-US" sz="1800" dirty="0">
                <a:latin typeface="American Typewriter" panose="02090604020004020304" pitchFamily="18" charset="77"/>
                <a:hlinkClick r:id="rId3"/>
              </a:rPr>
              <a:t>https://www.indeed.com/career-advice/career-development/channels-of-communication</a:t>
            </a:r>
            <a:r>
              <a:rPr lang="en-US" sz="1800" dirty="0">
                <a:latin typeface="American Typewriter" panose="02090604020004020304" pitchFamily="18" charset="77"/>
              </a:rPr>
              <a:t> -by indeed editorial team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536587E-8293-1D41-BB52-BB6F95BEEF5B}"/>
              </a:ext>
            </a:extLst>
          </p:cNvPr>
          <p:cNvSpPr/>
          <p:nvPr/>
        </p:nvSpPr>
        <p:spPr>
          <a:xfrm>
            <a:off x="160134" y="1357313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latin typeface="American Typewriter" panose="02090604020004020304" pitchFamily="18" charset="77"/>
              </a:rPr>
              <a:t>Barriers to effective communication </a:t>
            </a:r>
          </a:p>
          <a:p>
            <a:r>
              <a:rPr lang="en-US" dirty="0">
                <a:hlinkClick r:id="rId4"/>
              </a:rPr>
              <a:t>https://www.makingbusinessmatter.co.uk/barriers-to-effective-communication/</a:t>
            </a:r>
            <a:r>
              <a:rPr lang="en-US" dirty="0"/>
              <a:t> -Darren A. Smith </a:t>
            </a:r>
          </a:p>
        </p:txBody>
      </p:sp>
    </p:spTree>
    <p:extLst>
      <p:ext uri="{BB962C8B-B14F-4D97-AF65-F5344CB8AC3E}">
        <p14:creationId xmlns:p14="http://schemas.microsoft.com/office/powerpoint/2010/main" val="42517227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4BF7752-CA7A-B44C-8B35-1F3FF704F6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7071214"/>
              </p:ext>
            </p:extLst>
          </p:nvPr>
        </p:nvGraphicFramePr>
        <p:xfrm>
          <a:off x="1143000" y="464344"/>
          <a:ext cx="10215564" cy="611933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107782">
                  <a:extLst>
                    <a:ext uri="{9D8B030D-6E8A-4147-A177-3AD203B41FA5}">
                      <a16:colId xmlns:a16="http://schemas.microsoft.com/office/drawing/2014/main" val="2924977311"/>
                    </a:ext>
                  </a:extLst>
                </a:gridCol>
                <a:gridCol w="5107782">
                  <a:extLst>
                    <a:ext uri="{9D8B030D-6E8A-4147-A177-3AD203B41FA5}">
                      <a16:colId xmlns:a16="http://schemas.microsoft.com/office/drawing/2014/main" val="2591342569"/>
                    </a:ext>
                  </a:extLst>
                </a:gridCol>
              </a:tblGrid>
              <a:tr h="701684">
                <a:tc>
                  <a:txBody>
                    <a:bodyPr/>
                    <a:lstStyle/>
                    <a:p>
                      <a:r>
                        <a:rPr lang="en-US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Team responses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1683917"/>
                  </a:ext>
                </a:extLst>
              </a:tr>
              <a:tr h="701684">
                <a:tc>
                  <a:txBody>
                    <a:bodyPr/>
                    <a:lstStyle/>
                    <a:p>
                      <a:r>
                        <a:rPr lang="en-US" dirty="0"/>
                        <a:t>Who was in your team?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Maricela </a:t>
                      </a:r>
                      <a:r>
                        <a:rPr lang="en-US" dirty="0" err="1"/>
                        <a:t>Gheorghica</a:t>
                      </a:r>
                      <a:r>
                        <a:rPr lang="en-US" dirty="0"/>
                        <a:t> (2109476) </a:t>
                      </a:r>
                      <a:r>
                        <a:rPr lang="en-US" dirty="0" err="1"/>
                        <a:t>Vica</a:t>
                      </a:r>
                      <a:r>
                        <a:rPr lang="en-US" dirty="0"/>
                        <a:t>-Cornelia </a:t>
                      </a:r>
                      <a:r>
                        <a:rPr lang="en-US" dirty="0" err="1"/>
                        <a:t>Rosca</a:t>
                      </a:r>
                      <a:r>
                        <a:rPr lang="en-US" dirty="0"/>
                        <a:t> (2111414) Nikola </a:t>
                      </a:r>
                      <a:r>
                        <a:rPr lang="en-US" dirty="0" err="1"/>
                        <a:t>Bundova</a:t>
                      </a:r>
                      <a:r>
                        <a:rPr lang="en-US" dirty="0"/>
                        <a:t> (2111813) </a:t>
                      </a:r>
                      <a:r>
                        <a:rPr lang="en-US" dirty="0" err="1"/>
                        <a:t>Ghafar</a:t>
                      </a:r>
                      <a:r>
                        <a:rPr lang="en-US" dirty="0"/>
                        <a:t> Ahmed (2108356)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6216226"/>
                  </a:ext>
                </a:extLst>
              </a:tr>
              <a:tr h="788586">
                <a:tc>
                  <a:txBody>
                    <a:bodyPr/>
                    <a:lstStyle/>
                    <a:p>
                      <a:r>
                        <a:rPr lang="en-US" dirty="0"/>
                        <a:t>What were the key strengths of your team?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 would definitely say communication and teamwork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3032910"/>
                  </a:ext>
                </a:extLst>
              </a:tr>
              <a:tr h="788586">
                <a:tc>
                  <a:txBody>
                    <a:bodyPr/>
                    <a:lstStyle/>
                    <a:p>
                      <a:r>
                        <a:rPr lang="en-US" dirty="0"/>
                        <a:t>What were the challenges that you overcame as a team?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research problems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2130143"/>
                  </a:ext>
                </a:extLst>
              </a:tr>
              <a:tr h="788586">
                <a:tc>
                  <a:txBody>
                    <a:bodyPr/>
                    <a:lstStyle/>
                    <a:p>
                      <a:r>
                        <a:rPr lang="en-US" dirty="0"/>
                        <a:t>What would you do differently if you worked as a team again?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Breaking down the questions to understand everything better and don’t misunderstand each other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2039454"/>
                  </a:ext>
                </a:extLst>
              </a:tr>
              <a:tr h="788586">
                <a:tc>
                  <a:txBody>
                    <a:bodyPr/>
                    <a:lstStyle/>
                    <a:p>
                      <a:r>
                        <a:rPr lang="en-US" dirty="0"/>
                        <a:t>How would you rate your team working out of  10?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I would say a 8  as the teamwork was perfect between me (</a:t>
                      </a:r>
                      <a:r>
                        <a:rPr lang="en-US" dirty="0" err="1"/>
                        <a:t>maricela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gheorghica</a:t>
                      </a:r>
                      <a:r>
                        <a:rPr lang="en-US" dirty="0"/>
                        <a:t> 2109476)and (</a:t>
                      </a:r>
                      <a:r>
                        <a:rPr lang="en-US" dirty="0" err="1"/>
                        <a:t>vica-cornelia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rosca</a:t>
                      </a:r>
                      <a:r>
                        <a:rPr lang="en-US" dirty="0"/>
                        <a:t> 2111414) however the other 2 team members (</a:t>
                      </a:r>
                      <a:r>
                        <a:rPr lang="en-US" dirty="0" err="1"/>
                        <a:t>nikola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bundova</a:t>
                      </a:r>
                      <a:r>
                        <a:rPr lang="en-US" dirty="0"/>
                        <a:t> 2111813) and (</a:t>
                      </a:r>
                      <a:r>
                        <a:rPr lang="en-US" dirty="0" err="1"/>
                        <a:t>ghafar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ahmed</a:t>
                      </a:r>
                      <a:r>
                        <a:rPr lang="en-US" dirty="0"/>
                        <a:t> 2108356) didn’t co-operate with us  and was also a reason to why we were late with the presentation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83506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8575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adridVTI">
  <a:themeElements>
    <a:clrScheme name="Madrid R3">
      <a:dk1>
        <a:srgbClr val="000000"/>
      </a:dk1>
      <a:lt1>
        <a:srgbClr val="FFFFFF"/>
      </a:lt1>
      <a:dk2>
        <a:srgbClr val="3A3C45"/>
      </a:dk2>
      <a:lt2>
        <a:srgbClr val="E9EFF1"/>
      </a:lt2>
      <a:accent1>
        <a:srgbClr val="E24400"/>
      </a:accent1>
      <a:accent2>
        <a:srgbClr val="F38E00"/>
      </a:accent2>
      <a:accent3>
        <a:srgbClr val="89B336"/>
      </a:accent3>
      <a:accent4>
        <a:srgbClr val="30B9B9"/>
      </a:accent4>
      <a:accent5>
        <a:srgbClr val="748CF4"/>
      </a:accent5>
      <a:accent6>
        <a:srgbClr val="A673F4"/>
      </a:accent6>
      <a:hlink>
        <a:srgbClr val="008EE6"/>
      </a:hlink>
      <a:folHlink>
        <a:srgbClr val="C1A187"/>
      </a:folHlink>
    </a:clrScheme>
    <a:fontScheme name="Madrid">
      <a:majorFont>
        <a:latin typeface="Seaford Display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ridVTI" id="{5F675924-ADDD-6B4C-A2D4-69150D1F0C16}" vid="{BEA84270-19BD-7342-8ABF-EFF1668AF1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6053DD8B-CDC6-B04A-8A34-9B56419C2B55}">
  <we:reference id="wa200000113" version="1.0.0.0" store="en-US" storeType="OMEX"/>
  <we:alternateReferences>
    <we:reference id="wa200000113" version="1.0.0.0" store="en-US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1496</TotalTime>
  <Words>580</Words>
  <Application>Microsoft Macintosh PowerPoint</Application>
  <PresentationFormat>Widescreen</PresentationFormat>
  <Paragraphs>74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ACADEMY ENGRAVED LET PLAIN:1.0</vt:lpstr>
      <vt:lpstr>American Typewriter</vt:lpstr>
      <vt:lpstr>Arial</vt:lpstr>
      <vt:lpstr>Calibri</vt:lpstr>
      <vt:lpstr>Seaford Display</vt:lpstr>
      <vt:lpstr>System Font Regular</vt:lpstr>
      <vt:lpstr>Tenorite</vt:lpstr>
      <vt:lpstr>MadridVTI</vt:lpstr>
      <vt:lpstr>Effective Team Working and Communication</vt:lpstr>
      <vt:lpstr>Vica- Cornelia Rosca (2111414)</vt:lpstr>
      <vt:lpstr>Introduction  will be made by Vica-Cornelia Rosca (2111414)</vt:lpstr>
      <vt:lpstr>Theory and Barries  in Communication </vt:lpstr>
      <vt:lpstr>Barries in communication </vt:lpstr>
      <vt:lpstr>PowerPoint Presentation</vt:lpstr>
      <vt:lpstr>Maricela Gheorghica (2109476)</vt:lpstr>
      <vt:lpstr>Communication channels used by DHL and recommandations </vt:lpstr>
      <vt:lpstr>Communication channels used by DHL  </vt:lpstr>
      <vt:lpstr>Conclusion </vt:lpstr>
      <vt:lpstr>REFERENCE LIST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 and Communication</dc:title>
  <dc:creator>Vica-Cornelia Rosca (2111414)</dc:creator>
  <cp:lastModifiedBy>Vica-Cornelia Rosca (2111414)</cp:lastModifiedBy>
  <cp:revision>5</cp:revision>
  <dcterms:created xsi:type="dcterms:W3CDTF">2022-03-27T16:16:03Z</dcterms:created>
  <dcterms:modified xsi:type="dcterms:W3CDTF">2022-03-28T17:12:34Z</dcterms:modified>
</cp:coreProperties>
</file>