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57" r:id="rId3"/>
    <p:sldId id="286" r:id="rId4"/>
    <p:sldId id="259" r:id="rId5"/>
    <p:sldId id="260" r:id="rId6"/>
    <p:sldId id="265" r:id="rId7"/>
    <p:sldId id="264" r:id="rId8"/>
    <p:sldId id="263" r:id="rId9"/>
    <p:sldId id="262" r:id="rId10"/>
    <p:sldId id="266" r:id="rId11"/>
    <p:sldId id="267" r:id="rId12"/>
    <p:sldId id="268" r:id="rId13"/>
    <p:sldId id="287"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1BA7FD"/>
    <a:srgbClr val="00CCFF"/>
    <a:srgbClr val="33CCFF"/>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3B86C8D5-360B-40E6-9AA6-0D46BB5A605A}" type="datetimeFigureOut">
              <a:rPr lang="en-GB"/>
              <a:pPr>
                <a:defRPr/>
              </a:pPr>
              <a:t>22/06/2017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2B817A81-1E11-4DDC-BC0E-5E9CB2139E60}" type="slidenum">
              <a:rPr lang="en-GB" altLang="en-US"/>
              <a:pPr/>
              <a:t>‹#›</a:t>
            </a:fld>
            <a:endParaRPr lang="en-GB" altLang="en-US"/>
          </a:p>
        </p:txBody>
      </p:sp>
    </p:spTree>
    <p:extLst>
      <p:ext uri="{BB962C8B-B14F-4D97-AF65-F5344CB8AC3E}">
        <p14:creationId xmlns:p14="http://schemas.microsoft.com/office/powerpoint/2010/main" val="3075457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latin typeface="Arial" panose="020B0604020202020204" pitchFamily="34" charset="0"/>
            </a:endParaRPr>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E1DD392-8926-4D78-A07E-E0C78E6F1EA9}" type="slidenum">
              <a:rPr lang="en-GB" altLang="en-US"/>
              <a:pPr eaLnBrk="1" hangingPunct="1"/>
              <a:t>3</a:t>
            </a:fld>
            <a:endParaRPr lang="en-GB" altLang="en-US"/>
          </a:p>
        </p:txBody>
      </p:sp>
    </p:spTree>
    <p:extLst>
      <p:ext uri="{BB962C8B-B14F-4D97-AF65-F5344CB8AC3E}">
        <p14:creationId xmlns:p14="http://schemas.microsoft.com/office/powerpoint/2010/main" val="193157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9834AFC4-2437-428C-AB40-979171DF1FF9}" type="slidenum">
              <a:rPr lang="en-GB" altLang="en-US"/>
              <a:pPr/>
              <a:t>‹#›</a:t>
            </a:fld>
            <a:endParaRPr lang="en-GB" altLang="en-US"/>
          </a:p>
        </p:txBody>
      </p:sp>
    </p:spTree>
    <p:extLst>
      <p:ext uri="{BB962C8B-B14F-4D97-AF65-F5344CB8AC3E}">
        <p14:creationId xmlns:p14="http://schemas.microsoft.com/office/powerpoint/2010/main" val="12766816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8328CD84-B2A2-45EB-B128-517490C95F42}" type="slidenum">
              <a:rPr lang="en-GB" altLang="en-US"/>
              <a:pPr/>
              <a:t>‹#›</a:t>
            </a:fld>
            <a:endParaRPr lang="en-GB" altLang="en-US"/>
          </a:p>
        </p:txBody>
      </p:sp>
    </p:spTree>
    <p:extLst>
      <p:ext uri="{BB962C8B-B14F-4D97-AF65-F5344CB8AC3E}">
        <p14:creationId xmlns:p14="http://schemas.microsoft.com/office/powerpoint/2010/main" val="1076276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DA0727DA-E7D7-4A07-8800-EAA40A81EE0D}" type="slidenum">
              <a:rPr lang="en-GB" altLang="en-US"/>
              <a:pPr/>
              <a:t>‹#›</a:t>
            </a:fld>
            <a:endParaRPr lang="en-GB" altLang="en-US"/>
          </a:p>
        </p:txBody>
      </p:sp>
    </p:spTree>
    <p:extLst>
      <p:ext uri="{BB962C8B-B14F-4D97-AF65-F5344CB8AC3E}">
        <p14:creationId xmlns:p14="http://schemas.microsoft.com/office/powerpoint/2010/main" val="916923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D9BD2F1B-7327-4F1B-B103-620DAB6000B9}" type="slidenum">
              <a:rPr lang="en-GB" altLang="en-US"/>
              <a:pPr/>
              <a:t>‹#›</a:t>
            </a:fld>
            <a:endParaRPr lang="en-GB" altLang="en-US"/>
          </a:p>
        </p:txBody>
      </p:sp>
    </p:spTree>
    <p:extLst>
      <p:ext uri="{BB962C8B-B14F-4D97-AF65-F5344CB8AC3E}">
        <p14:creationId xmlns:p14="http://schemas.microsoft.com/office/powerpoint/2010/main" val="1022916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fld id="{0BD40E4C-56FB-49D5-9102-8B53A83D9540}" type="slidenum">
              <a:rPr lang="en-GB" altLang="en-US"/>
              <a:pPr/>
              <a:t>‹#›</a:t>
            </a:fld>
            <a:endParaRPr lang="en-GB" altLang="en-US"/>
          </a:p>
        </p:txBody>
      </p:sp>
    </p:spTree>
    <p:extLst>
      <p:ext uri="{BB962C8B-B14F-4D97-AF65-F5344CB8AC3E}">
        <p14:creationId xmlns:p14="http://schemas.microsoft.com/office/powerpoint/2010/main" val="2691141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fld id="{D7D93FBD-BBA1-4FE8-9889-0A7B41D4CCC8}" type="slidenum">
              <a:rPr lang="en-GB" altLang="en-US"/>
              <a:pPr/>
              <a:t>‹#›</a:t>
            </a:fld>
            <a:endParaRPr lang="en-GB" altLang="en-US"/>
          </a:p>
        </p:txBody>
      </p:sp>
    </p:spTree>
    <p:extLst>
      <p:ext uri="{BB962C8B-B14F-4D97-AF65-F5344CB8AC3E}">
        <p14:creationId xmlns:p14="http://schemas.microsoft.com/office/powerpoint/2010/main" val="232004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fld id="{AE063481-8DB8-471F-8516-EB377DCB8D50}" type="slidenum">
              <a:rPr lang="en-GB" altLang="en-US"/>
              <a:pPr/>
              <a:t>‹#›</a:t>
            </a:fld>
            <a:endParaRPr lang="en-GB" altLang="en-US"/>
          </a:p>
        </p:txBody>
      </p:sp>
    </p:spTree>
    <p:extLst>
      <p:ext uri="{BB962C8B-B14F-4D97-AF65-F5344CB8AC3E}">
        <p14:creationId xmlns:p14="http://schemas.microsoft.com/office/powerpoint/2010/main" val="178243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292AF911-8579-4D7F-9C75-D4ACD3D4B873}" type="slidenum">
              <a:rPr lang="en-GB" altLang="en-US"/>
              <a:pPr/>
              <a:t>‹#›</a:t>
            </a:fld>
            <a:endParaRPr lang="en-GB" altLang="en-US"/>
          </a:p>
        </p:txBody>
      </p:sp>
    </p:spTree>
    <p:extLst>
      <p:ext uri="{BB962C8B-B14F-4D97-AF65-F5344CB8AC3E}">
        <p14:creationId xmlns:p14="http://schemas.microsoft.com/office/powerpoint/2010/main" val="2011042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586E1D9C-5F1F-4F22-8F3A-69E4E75D5F5D}" type="slidenum">
              <a:rPr lang="en-GB" altLang="en-US"/>
              <a:pPr/>
              <a:t>‹#›</a:t>
            </a:fld>
            <a:endParaRPr lang="en-GB" altLang="en-US"/>
          </a:p>
        </p:txBody>
      </p:sp>
    </p:spTree>
    <p:extLst>
      <p:ext uri="{BB962C8B-B14F-4D97-AF65-F5344CB8AC3E}">
        <p14:creationId xmlns:p14="http://schemas.microsoft.com/office/powerpoint/2010/main" val="3235330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8112FC9C-387D-4D71-A455-7F25913A3D77}" type="slidenum">
              <a:rPr lang="en-GB" altLang="en-US"/>
              <a:pPr/>
              <a:t>‹#›</a:t>
            </a:fld>
            <a:endParaRPr lang="en-GB" altLang="en-US"/>
          </a:p>
        </p:txBody>
      </p:sp>
    </p:spTree>
    <p:extLst>
      <p:ext uri="{BB962C8B-B14F-4D97-AF65-F5344CB8AC3E}">
        <p14:creationId xmlns:p14="http://schemas.microsoft.com/office/powerpoint/2010/main" val="1751417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B785B18B-F7EA-4D74-A643-D90AAE3B8DCD}" type="slidenum">
              <a:rPr lang="en-GB" altLang="en-US"/>
              <a:pPr/>
              <a:t>‹#›</a:t>
            </a:fld>
            <a:endParaRPr lang="en-GB" altLang="en-US"/>
          </a:p>
        </p:txBody>
      </p:sp>
    </p:spTree>
    <p:extLst>
      <p:ext uri="{BB962C8B-B14F-4D97-AF65-F5344CB8AC3E}">
        <p14:creationId xmlns:p14="http://schemas.microsoft.com/office/powerpoint/2010/main" val="3708758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6CBA369E-F367-4841-AC3B-18B2F3D3EA2B}" type="slidenum">
              <a:rPr lang="en-GB" altLang="en-US"/>
              <a:pPr/>
              <a:t>‹#›</a:t>
            </a:fld>
            <a:endParaRPr lang="en-GB" altLang="en-US"/>
          </a:p>
        </p:txBody>
      </p:sp>
    </p:spTree>
    <p:extLst>
      <p:ext uri="{BB962C8B-B14F-4D97-AF65-F5344CB8AC3E}">
        <p14:creationId xmlns:p14="http://schemas.microsoft.com/office/powerpoint/2010/main" val="15195865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ECC0BD29-69C2-4BB0-BB97-C982AD741953}" type="slidenum">
              <a:rPr lang="en-GB" altLang="en-US"/>
              <a:pPr/>
              <a:t>‹#›</a:t>
            </a:fld>
            <a:endParaRPr lang="en-GB" altLang="en-US"/>
          </a:p>
        </p:txBody>
      </p:sp>
    </p:spTree>
    <p:extLst>
      <p:ext uri="{BB962C8B-B14F-4D97-AF65-F5344CB8AC3E}">
        <p14:creationId xmlns:p14="http://schemas.microsoft.com/office/powerpoint/2010/main" val="1486847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400"/>
            </a:lvl1pPr>
          </a:lstStyle>
          <a:p>
            <a:fld id="{E4F42455-3569-4D5F-9E16-4EAA3317A7BF}"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www.independent.co.uk/news/business/news/marissa-mayer-puts-yahoo-back-on-track-as-earnings-soar-by-46-8712250.html" TargetMode="Externa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wmf"/><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wmf"/><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wmf"/><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wmf"/><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3"/>
          <p:cNvSpPr>
            <a:spLocks noGrp="1" noChangeArrowheads="1"/>
          </p:cNvSpPr>
          <p:nvPr>
            <p:ph type="subTitle" idx="1"/>
          </p:nvPr>
        </p:nvSpPr>
        <p:spPr>
          <a:xfrm>
            <a:off x="900113" y="2565400"/>
            <a:ext cx="4967287" cy="2663825"/>
          </a:xfrm>
        </p:spPr>
        <p:txBody>
          <a:bodyPr/>
          <a:lstStyle/>
          <a:p>
            <a:pPr eaLnBrk="1" hangingPunct="1"/>
            <a:r>
              <a:rPr lang="en-GB" altLang="en-US" sz="4000" b="1" dirty="0" smtClean="0">
                <a:solidFill>
                  <a:srgbClr val="FF0000"/>
                </a:solidFill>
                <a:latin typeface="Calibri" panose="020F0502020204030204" pitchFamily="34" charset="0"/>
              </a:rPr>
              <a:t>Introduction </a:t>
            </a:r>
            <a:r>
              <a:rPr lang="en-GB" altLang="en-US" sz="4000" b="1" dirty="0" smtClean="0">
                <a:solidFill>
                  <a:srgbClr val="FF0000"/>
                </a:solidFill>
                <a:latin typeface="Calibri" panose="020F0502020204030204" pitchFamily="34" charset="0"/>
              </a:rPr>
              <a:t>to Corporate Finance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2195513" y="0"/>
            <a:ext cx="6948487" cy="1341438"/>
          </a:xfrm>
          <a:gradFill rotWithShape="1">
            <a:gsLst>
              <a:gs pos="0">
                <a:srgbClr val="000099"/>
              </a:gs>
              <a:gs pos="100000">
                <a:srgbClr val="1BA7FD"/>
              </a:gs>
            </a:gsLst>
            <a:lin ang="5400000" scaled="1"/>
          </a:gradFill>
        </p:spPr>
        <p:txBody>
          <a:bodyPr/>
          <a:lstStyle/>
          <a:p>
            <a:pPr eaLnBrk="1" hangingPunct="1"/>
            <a:r>
              <a:rPr lang="en-GB" altLang="en-US" smtClean="0">
                <a:solidFill>
                  <a:schemeClr val="bg1"/>
                </a:solidFill>
                <a:latin typeface="Calibri" panose="020F0502020204030204" pitchFamily="34" charset="0"/>
              </a:rPr>
              <a:t>Overview of Lecture</a:t>
            </a:r>
          </a:p>
        </p:txBody>
      </p:sp>
      <p:pic>
        <p:nvPicPr>
          <p:cNvPr id="3075"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6" name="Content Placeholder 4"/>
          <p:cNvPicPr>
            <a:picLocks noGrp="1" noChangeArrowheads="1"/>
          </p:cNvPicPr>
          <p:nvPr>
            <p:ph type="body" idx="1"/>
          </p:nvPr>
        </p:nvPicPr>
        <p:blipFill>
          <a:blip r:embed="rId3">
            <a:extLst>
              <a:ext uri="{28A0092B-C50C-407E-A947-70E740481C1C}">
                <a14:useLocalDpi xmlns:a14="http://schemas.microsoft.com/office/drawing/2010/main" val="0"/>
              </a:ext>
            </a:extLst>
          </a:blip>
          <a:srcRect/>
          <a:stretch>
            <a:fillRect/>
          </a:stretch>
        </p:blipFill>
        <p:spPr>
          <a:xfrm>
            <a:off x="457200" y="1760538"/>
            <a:ext cx="8229600" cy="4692650"/>
          </a:xfr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3203575" y="333375"/>
            <a:ext cx="5716588" cy="738188"/>
          </a:xfrm>
        </p:spPr>
        <p:txBody>
          <a:bodyPr/>
          <a:lstStyle/>
          <a:p>
            <a:pPr eaLnBrk="1" hangingPunct="1"/>
            <a:r>
              <a:rPr lang="en-GB" altLang="en-US" smtClean="0"/>
              <a:t>Risk and Return in the News</a:t>
            </a:r>
            <a:endParaRPr lang="en-US" altLang="en-US" smtClean="0"/>
          </a:p>
        </p:txBody>
      </p:sp>
      <p:pic>
        <p:nvPicPr>
          <p:cNvPr id="4099"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dirty="0" smtClean="0">
                <a:solidFill>
                  <a:schemeClr val="bg1"/>
                </a:solidFill>
                <a:latin typeface="Calibri" panose="020F0502020204030204" pitchFamily="34" charset="0"/>
              </a:rPr>
              <a:t>Financial Management in </a:t>
            </a:r>
            <a:r>
              <a:rPr lang="en-GB" altLang="en-US" sz="4400" dirty="0">
                <a:solidFill>
                  <a:schemeClr val="bg1"/>
                </a:solidFill>
                <a:latin typeface="Calibri" panose="020F0502020204030204" pitchFamily="34" charset="0"/>
              </a:rPr>
              <a:t>the News</a:t>
            </a:r>
          </a:p>
        </p:txBody>
      </p:sp>
      <p:pic>
        <p:nvPicPr>
          <p:cNvPr id="4101"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0113" y="2060575"/>
            <a:ext cx="7391400" cy="403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9"/>
          <p:cNvSpPr/>
          <p:nvPr/>
        </p:nvSpPr>
        <p:spPr>
          <a:xfrm>
            <a:off x="250825" y="6207125"/>
            <a:ext cx="8713788" cy="461963"/>
          </a:xfrm>
          <a:prstGeom prst="rect">
            <a:avLst/>
          </a:prstGeom>
        </p:spPr>
        <p:txBody>
          <a:bodyPr>
            <a:spAutoFit/>
          </a:bodyPr>
          <a:lstStyle/>
          <a:p>
            <a:pPr>
              <a:defRPr/>
            </a:pPr>
            <a:r>
              <a:rPr lang="en-GB" sz="1200" dirty="0">
                <a:hlinkClick r:id="rId5"/>
              </a:rPr>
              <a:t>http://www.independent.co.uk/news/business/news/marissa-mayer-puts-yahoo-back-on-track-as-earnings-soar-by-46-8712250.html</a:t>
            </a:r>
            <a:r>
              <a:rPr lang="en-GB" sz="1200" dirty="0"/>
              <a:t> </a:t>
            </a:r>
            <a:r>
              <a:rPr lang="en-GB" sz="1200" b="1" dirty="0"/>
              <a:t>(</a:t>
            </a:r>
            <a:r>
              <a:rPr lang="en-GB" sz="1200" cap="all" dirty="0"/>
              <a:t>WEDNESDAY 17 JULY 2013)</a:t>
            </a:r>
            <a:endParaRPr lang="en-GB" sz="1200" dirty="0"/>
          </a:p>
        </p:txBody>
      </p:sp>
      <p:sp>
        <p:nvSpPr>
          <p:cNvPr id="4103" name="Rectangle 10"/>
          <p:cNvSpPr>
            <a:spLocks noChangeArrowheads="1"/>
          </p:cNvSpPr>
          <p:nvPr/>
        </p:nvSpPr>
        <p:spPr bwMode="auto">
          <a:xfrm>
            <a:off x="827088" y="1412875"/>
            <a:ext cx="79216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t>Marissa Mayer puts Yahoo back on track as earnings soar by 46%</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pic>
        <p:nvPicPr>
          <p:cNvPr id="5123"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4"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dirty="0">
                <a:solidFill>
                  <a:srgbClr val="FFFFFF"/>
                </a:solidFill>
                <a:latin typeface="Calibri" panose="020F0502020204030204" pitchFamily="34" charset="0"/>
              </a:rPr>
              <a:t>What is </a:t>
            </a:r>
            <a:r>
              <a:rPr lang="en-GB" altLang="en-US" sz="4400" dirty="0" smtClean="0">
                <a:solidFill>
                  <a:srgbClr val="FFFFFF"/>
                </a:solidFill>
                <a:latin typeface="Calibri" panose="020F0502020204030204" pitchFamily="34" charset="0"/>
              </a:rPr>
              <a:t>Financial Management?</a:t>
            </a:r>
            <a:endParaRPr lang="en-GB" altLang="en-US" sz="4400" dirty="0">
              <a:solidFill>
                <a:srgbClr val="FFFFFF"/>
              </a:solidFill>
              <a:latin typeface="Calibri" panose="020F0502020204030204" pitchFamily="34" charset="0"/>
            </a:endParaRPr>
          </a:p>
        </p:txBody>
      </p:sp>
      <p:pic>
        <p:nvPicPr>
          <p:cNvPr id="6" name="Content Placeholder 5"/>
          <p:cNvPicPr>
            <a:picLocks noGrp="1" noChangeArrowheads="1"/>
          </p:cNvPicPr>
          <p:nvPr>
            <p:ph type="body" idx="1"/>
          </p:nvPr>
        </p:nvPicPr>
        <p:blipFill>
          <a:blip r:embed="rId3">
            <a:extLst>
              <a:ext uri="{28A0092B-C50C-407E-A947-70E740481C1C}">
                <a14:useLocalDpi xmlns:a14="http://schemas.microsoft.com/office/drawing/2010/main" val="0"/>
              </a:ext>
            </a:extLst>
          </a:blip>
          <a:srcRect/>
          <a:stretch>
            <a:fillRect/>
          </a:stretch>
        </p:blipFill>
        <p:spPr>
          <a:xfrm>
            <a:off x="457200" y="1773238"/>
            <a:ext cx="8229600" cy="4535487"/>
          </a:xfrm>
          <a:noFill/>
        </p:spPr>
      </p:pic>
      <p:pic>
        <p:nvPicPr>
          <p:cNvPr id="5126" name="Picture 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sp>
        <p:nvSpPr>
          <p:cNvPr id="6147" name="Rectangle 3"/>
          <p:cNvSpPr>
            <a:spLocks noGrp="1" noChangeArrowheads="1"/>
          </p:cNvSpPr>
          <p:nvPr>
            <p:ph type="body" idx="1"/>
          </p:nvPr>
        </p:nvSpPr>
        <p:spPr/>
        <p:txBody>
          <a:bodyPr/>
          <a:lstStyle/>
          <a:p>
            <a:pPr algn="ctr" eaLnBrk="1" hangingPunct="1">
              <a:buFontTx/>
              <a:buNone/>
            </a:pPr>
            <a:r>
              <a:rPr lang="en-GB" altLang="en-US" smtClean="0">
                <a:solidFill>
                  <a:srgbClr val="FF0000"/>
                </a:solidFill>
                <a:latin typeface="Calibri" panose="020F0502020204030204" pitchFamily="34" charset="0"/>
              </a:rPr>
              <a:t>Add figure 1.1 here</a:t>
            </a:r>
          </a:p>
        </p:txBody>
      </p:sp>
      <p:pic>
        <p:nvPicPr>
          <p:cNvPr id="6148"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rgbClr val="FFFFFF"/>
                </a:solidFill>
                <a:latin typeface="Calibri" panose="020F0502020204030204" pitchFamily="34" charset="0"/>
              </a:rPr>
              <a:t>The Balance Sheet Model of the Firm</a:t>
            </a:r>
          </a:p>
        </p:txBody>
      </p:sp>
      <p:pic>
        <p:nvPicPr>
          <p:cNvPr id="6150"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350" y="1471613"/>
            <a:ext cx="7243763" cy="5197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sp>
        <p:nvSpPr>
          <p:cNvPr id="7171" name="Rectangle 3"/>
          <p:cNvSpPr>
            <a:spLocks noGrp="1" noChangeArrowheads="1"/>
          </p:cNvSpPr>
          <p:nvPr>
            <p:ph type="body" idx="1"/>
          </p:nvPr>
        </p:nvSpPr>
        <p:spPr/>
        <p:txBody>
          <a:bodyPr/>
          <a:lstStyle/>
          <a:p>
            <a:pPr eaLnBrk="1" hangingPunct="1">
              <a:lnSpc>
                <a:spcPct val="90000"/>
              </a:lnSpc>
            </a:pPr>
            <a:r>
              <a:rPr lang="en-GB" altLang="en-US" sz="2800" smtClean="0">
                <a:latin typeface="Calibri" panose="020F0502020204030204" pitchFamily="34" charset="0"/>
              </a:rPr>
              <a:t>In June, 2011, Glencore International, a global commodities and raw materials firm, announced its financial results for the first quarter. In June 2011, the company had $36.69 billion in tangible non-current assets and only $150 million in intangible non-current assets.  Current assets amounted to $46.75 billion and current liabilities (liabilities due within one year) were $39.16 billion.  Glencore had $20.81 billion in non-current liabilities.</a:t>
            </a:r>
          </a:p>
          <a:p>
            <a:pPr eaLnBrk="1" hangingPunct="1">
              <a:lnSpc>
                <a:spcPct val="90000"/>
              </a:lnSpc>
            </a:pPr>
            <a:endParaRPr lang="en-GB" altLang="en-US" sz="2800" smtClean="0">
              <a:latin typeface="Calibri" panose="020F0502020204030204" pitchFamily="34" charset="0"/>
            </a:endParaRPr>
          </a:p>
          <a:p>
            <a:pPr eaLnBrk="1" hangingPunct="1">
              <a:lnSpc>
                <a:spcPct val="90000"/>
              </a:lnSpc>
            </a:pPr>
            <a:r>
              <a:rPr lang="en-GB" altLang="en-US" sz="2800" smtClean="0">
                <a:latin typeface="Calibri" panose="020F0502020204030204" pitchFamily="34" charset="0"/>
              </a:rPr>
              <a:t>What is the Balance Sheet model?</a:t>
            </a:r>
          </a:p>
        </p:txBody>
      </p:sp>
      <p:pic>
        <p:nvPicPr>
          <p:cNvPr id="7172"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3"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rgbClr val="FFFFFF"/>
                </a:solidFill>
                <a:latin typeface="Calibri" panose="020F0502020204030204" pitchFamily="34" charset="0"/>
              </a:rPr>
              <a:t>Example 1.1</a:t>
            </a:r>
          </a:p>
        </p:txBody>
      </p:sp>
      <p:pic>
        <p:nvPicPr>
          <p:cNvPr id="7174"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Picture 7" descr="McGraw H logo for PP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950" y="6308725"/>
            <a:ext cx="463550"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6" name="Rectangle 8"/>
          <p:cNvSpPr>
            <a:spLocks noChangeArrowheads="1"/>
          </p:cNvSpPr>
          <p:nvPr/>
        </p:nvSpPr>
        <p:spPr bwMode="auto">
          <a:xfrm>
            <a:off x="611188" y="6524625"/>
            <a:ext cx="3311525" cy="217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buFontTx/>
              <a:buChar char="©"/>
            </a:pPr>
            <a:r>
              <a:rPr lang="en-US" altLang="en-US" sz="1000">
                <a:latin typeface="Calibri" panose="020F0502020204030204" pitchFamily="34" charset="0"/>
                <a:cs typeface="Arial" panose="020B0604020202020204" pitchFamily="34" charset="0"/>
              </a:rPr>
              <a:t> The McGraw-Hill Companies, 2012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pic>
        <p:nvPicPr>
          <p:cNvPr id="8195"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6"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rgbClr val="FFFFFF"/>
                </a:solidFill>
                <a:latin typeface="Calibri" panose="020F0502020204030204" pitchFamily="34" charset="0"/>
              </a:rPr>
              <a:t>Example 1.1</a:t>
            </a:r>
          </a:p>
        </p:txBody>
      </p:sp>
      <p:pic>
        <p:nvPicPr>
          <p:cNvPr id="8197"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6575" y="1557338"/>
            <a:ext cx="5492750" cy="504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pic>
        <p:nvPicPr>
          <p:cNvPr id="9219"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0"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Capital Structure</a:t>
            </a:r>
          </a:p>
        </p:txBody>
      </p:sp>
      <p:pic>
        <p:nvPicPr>
          <p:cNvPr id="9221"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2" name="Content Placeholder 3"/>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1773238"/>
            <a:ext cx="8547100" cy="436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sp>
        <p:nvSpPr>
          <p:cNvPr id="10243" name="Rectangle 3"/>
          <p:cNvSpPr>
            <a:spLocks noGrp="1" noChangeArrowheads="1"/>
          </p:cNvSpPr>
          <p:nvPr>
            <p:ph type="body" idx="1"/>
          </p:nvPr>
        </p:nvSpPr>
        <p:spPr/>
        <p:txBody>
          <a:bodyPr/>
          <a:lstStyle/>
          <a:p>
            <a:pPr eaLnBrk="1" hangingPunct="1">
              <a:buFontTx/>
              <a:buNone/>
            </a:pPr>
            <a:r>
              <a:rPr lang="en-GB" altLang="en-US" smtClean="0">
                <a:solidFill>
                  <a:srgbClr val="000005"/>
                </a:solidFill>
                <a:latin typeface="Calibri" panose="020F0502020204030204" pitchFamily="34" charset="0"/>
              </a:rPr>
              <a:t>Value of Firm = Value of Bonds + Value of Shares</a:t>
            </a:r>
          </a:p>
          <a:p>
            <a:pPr eaLnBrk="1" hangingPunct="1">
              <a:buFontTx/>
              <a:buNone/>
            </a:pPr>
            <a:endParaRPr lang="en-GB" altLang="en-US" smtClean="0">
              <a:solidFill>
                <a:srgbClr val="000005"/>
              </a:solidFill>
              <a:latin typeface="Calibri" panose="020F0502020204030204" pitchFamily="34" charset="0"/>
            </a:endParaRPr>
          </a:p>
          <a:p>
            <a:pPr eaLnBrk="1" hangingPunct="1">
              <a:buFontTx/>
              <a:buNone/>
            </a:pPr>
            <a:endParaRPr lang="en-GB" altLang="en-US" smtClean="0">
              <a:solidFill>
                <a:srgbClr val="000005"/>
              </a:solidFill>
              <a:latin typeface="Calibri" panose="020F0502020204030204" pitchFamily="34" charset="0"/>
            </a:endParaRPr>
          </a:p>
          <a:p>
            <a:pPr algn="ctr" eaLnBrk="1" hangingPunct="1">
              <a:buFontTx/>
              <a:buNone/>
            </a:pPr>
            <a:r>
              <a:rPr lang="en-GB" altLang="en-US" smtClean="0">
                <a:solidFill>
                  <a:srgbClr val="FF0000"/>
                </a:solidFill>
                <a:latin typeface="Calibri" panose="020F0502020204030204" pitchFamily="34" charset="0"/>
              </a:rPr>
              <a:t>Insert figure 1.2 here</a:t>
            </a:r>
          </a:p>
        </p:txBody>
      </p:sp>
      <p:pic>
        <p:nvPicPr>
          <p:cNvPr id="10244"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5"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The Firm as a Pie</a:t>
            </a:r>
          </a:p>
        </p:txBody>
      </p:sp>
      <p:pic>
        <p:nvPicPr>
          <p:cNvPr id="10246"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7" name="Picture 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500" y="3068638"/>
            <a:ext cx="8170863" cy="2493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8" name="TextBox 7"/>
          <p:cNvSpPr txBox="1">
            <a:spLocks noChangeArrowheads="1"/>
          </p:cNvSpPr>
          <p:nvPr/>
        </p:nvSpPr>
        <p:spPr bwMode="auto">
          <a:xfrm>
            <a:off x="827088" y="6021388"/>
            <a:ext cx="74898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Financing decisions affect how the pie is sliced or the opposite occurs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sp>
        <p:nvSpPr>
          <p:cNvPr id="11267" name="Rectangle 3"/>
          <p:cNvSpPr>
            <a:spLocks noGrp="1" noChangeArrowheads="1"/>
          </p:cNvSpPr>
          <p:nvPr>
            <p:ph type="body" idx="1"/>
          </p:nvPr>
        </p:nvSpPr>
        <p:spPr/>
        <p:txBody>
          <a:bodyPr/>
          <a:lstStyle/>
          <a:p>
            <a:pPr eaLnBrk="1" hangingPunct="1">
              <a:lnSpc>
                <a:spcPct val="90000"/>
              </a:lnSpc>
            </a:pPr>
            <a:r>
              <a:rPr lang="en-GB" altLang="en-US" sz="2400" smtClean="0">
                <a:latin typeface="Calibri" panose="020F0502020204030204" pitchFamily="34" charset="0"/>
              </a:rPr>
              <a:t>Filtronic, the British wireless investment firm, raised £1.3 million in 2011 by issuing new shares to investors.   Filtronic could also have borrowed £1.3 million from a bank or issued bonds worth £1.3 million as debt.  </a:t>
            </a:r>
          </a:p>
          <a:p>
            <a:pPr eaLnBrk="1" hangingPunct="1">
              <a:lnSpc>
                <a:spcPct val="90000"/>
              </a:lnSpc>
            </a:pPr>
            <a:r>
              <a:rPr lang="en-GB" altLang="en-US" sz="2400" smtClean="0">
                <a:latin typeface="Calibri" panose="020F0502020204030204" pitchFamily="34" charset="0"/>
              </a:rPr>
              <a:t>Why did the firm choose to issue new equity? </a:t>
            </a:r>
          </a:p>
          <a:p>
            <a:pPr eaLnBrk="1" hangingPunct="1">
              <a:lnSpc>
                <a:spcPct val="90000"/>
              </a:lnSpc>
            </a:pPr>
            <a:r>
              <a:rPr lang="en-GB" altLang="en-US" sz="2400" smtClean="0">
                <a:latin typeface="Calibri" panose="020F0502020204030204" pitchFamily="34" charset="0"/>
              </a:rPr>
              <a:t>Clearly the decision was based on what would maximise the value of the firm and in Filtronic’s case, equity was the most sensible option.  The share issue followed an annual loss of £7 million in 2011 and a loss of £1 million in 2010.  It would have been exceptionally difficult to get anyone to lend to the firm after such poor performance and so equity shares were the only choice they had.</a:t>
            </a:r>
          </a:p>
          <a:p>
            <a:pPr eaLnBrk="1" hangingPunct="1">
              <a:lnSpc>
                <a:spcPct val="90000"/>
              </a:lnSpc>
            </a:pPr>
            <a:r>
              <a:rPr lang="en-GB" altLang="en-US" sz="2400" smtClean="0">
                <a:solidFill>
                  <a:srgbClr val="000005"/>
                </a:solidFill>
                <a:latin typeface="Calibri" panose="020F0502020204030204" pitchFamily="34" charset="0"/>
              </a:rPr>
              <a:t>This is a good time to use the internet to see how Filtronic has performed since the share issue.</a:t>
            </a:r>
          </a:p>
        </p:txBody>
      </p:sp>
      <p:pic>
        <p:nvPicPr>
          <p:cNvPr id="11268"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9"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Example 1.2</a:t>
            </a:r>
          </a:p>
        </p:txBody>
      </p:sp>
      <p:pic>
        <p:nvPicPr>
          <p:cNvPr id="11270"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pic>
        <p:nvPicPr>
          <p:cNvPr id="12291"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2"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The Financial Manager</a:t>
            </a:r>
          </a:p>
        </p:txBody>
      </p:sp>
      <p:pic>
        <p:nvPicPr>
          <p:cNvPr id="12293"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Content Placeholder 3"/>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988" y="1844675"/>
            <a:ext cx="8661400" cy="436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sp>
        <p:nvSpPr>
          <p:cNvPr id="13315" name="Rectangle 3"/>
          <p:cNvSpPr>
            <a:spLocks noGrp="1" noChangeArrowheads="1"/>
          </p:cNvSpPr>
          <p:nvPr>
            <p:ph type="body" idx="1"/>
          </p:nvPr>
        </p:nvSpPr>
        <p:spPr/>
        <p:txBody>
          <a:bodyPr/>
          <a:lstStyle/>
          <a:p>
            <a:pPr eaLnBrk="1" hangingPunct="1">
              <a:buFontTx/>
              <a:buNone/>
            </a:pPr>
            <a:endParaRPr lang="en-GB" altLang="en-US" smtClean="0">
              <a:solidFill>
                <a:srgbClr val="000005"/>
              </a:solidFill>
              <a:latin typeface="Calibri" panose="020F0502020204030204" pitchFamily="34" charset="0"/>
            </a:endParaRPr>
          </a:p>
          <a:p>
            <a:pPr eaLnBrk="1" hangingPunct="1">
              <a:buFontTx/>
              <a:buNone/>
            </a:pPr>
            <a:endParaRPr lang="en-GB" altLang="en-US" smtClean="0">
              <a:solidFill>
                <a:srgbClr val="000005"/>
              </a:solidFill>
              <a:latin typeface="Calibri" panose="020F0502020204030204" pitchFamily="34" charset="0"/>
            </a:endParaRPr>
          </a:p>
          <a:p>
            <a:pPr eaLnBrk="1" hangingPunct="1">
              <a:buFontTx/>
              <a:buNone/>
            </a:pPr>
            <a:endParaRPr lang="en-GB" altLang="en-US" smtClean="0">
              <a:solidFill>
                <a:srgbClr val="000005"/>
              </a:solidFill>
              <a:latin typeface="Calibri" panose="020F0502020204030204" pitchFamily="34" charset="0"/>
            </a:endParaRPr>
          </a:p>
          <a:p>
            <a:pPr algn="ctr" eaLnBrk="1" hangingPunct="1">
              <a:buFontTx/>
              <a:buNone/>
            </a:pPr>
            <a:r>
              <a:rPr lang="en-GB" altLang="en-US" smtClean="0">
                <a:solidFill>
                  <a:srgbClr val="FF0000"/>
                </a:solidFill>
                <a:latin typeface="Calibri" panose="020F0502020204030204" pitchFamily="34" charset="0"/>
              </a:rPr>
              <a:t>Insert figure 1.3 here</a:t>
            </a:r>
          </a:p>
        </p:txBody>
      </p:sp>
      <p:pic>
        <p:nvPicPr>
          <p:cNvPr id="13316"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7"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How Cash Flows…</a:t>
            </a:r>
          </a:p>
        </p:txBody>
      </p:sp>
      <p:pic>
        <p:nvPicPr>
          <p:cNvPr id="13318"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075" y="1700213"/>
            <a:ext cx="8705850" cy="444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20" name="TextBox 7"/>
          <p:cNvSpPr txBox="1">
            <a:spLocks noChangeArrowheads="1"/>
          </p:cNvSpPr>
          <p:nvPr/>
        </p:nvSpPr>
        <p:spPr bwMode="auto">
          <a:xfrm>
            <a:off x="971550" y="6381750"/>
            <a:ext cx="79216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Firm value is created over time if cash paid (F) is less than received (A)</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endParaRPr lang="en-US" altLang="en-US" smtClean="0"/>
          </a:p>
        </p:txBody>
      </p:sp>
      <p:sp>
        <p:nvSpPr>
          <p:cNvPr id="14339" name="Content Placeholder 2"/>
          <p:cNvSpPr>
            <a:spLocks noGrp="1"/>
          </p:cNvSpPr>
          <p:nvPr>
            <p:ph idx="1"/>
          </p:nvPr>
        </p:nvSpPr>
        <p:spPr/>
        <p:txBody>
          <a:bodyPr/>
          <a:lstStyle/>
          <a:p>
            <a:r>
              <a:rPr lang="en-GB" altLang="en-US" smtClean="0"/>
              <a:t>Identify Cash Flows</a:t>
            </a:r>
          </a:p>
          <a:p>
            <a:r>
              <a:rPr lang="en-GB" altLang="en-US" smtClean="0"/>
              <a:t>Timing of Cash Flows</a:t>
            </a:r>
          </a:p>
          <a:p>
            <a:r>
              <a:rPr lang="en-GB" altLang="en-US" smtClean="0"/>
              <a:t>Risk of Cash Flows</a:t>
            </a:r>
          </a:p>
        </p:txBody>
      </p:sp>
      <p:sp>
        <p:nvSpPr>
          <p:cNvPr id="14340"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dirty="0" smtClean="0">
                <a:solidFill>
                  <a:schemeClr val="bg1"/>
                </a:solidFill>
                <a:latin typeface="Calibri" panose="020F0502020204030204" pitchFamily="34" charset="0"/>
              </a:rPr>
              <a:t>Value </a:t>
            </a:r>
            <a:r>
              <a:rPr lang="en-GB" altLang="en-US" sz="4400" dirty="0">
                <a:solidFill>
                  <a:schemeClr val="bg1"/>
                </a:solidFill>
                <a:latin typeface="Calibri" panose="020F0502020204030204" pitchFamily="34" charset="0"/>
              </a:rPr>
              <a:t>Creation</a:t>
            </a:r>
          </a:p>
        </p:txBody>
      </p:sp>
      <p:pic>
        <p:nvPicPr>
          <p:cNvPr id="14341"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sp>
        <p:nvSpPr>
          <p:cNvPr id="15363" name="Rectangle 3"/>
          <p:cNvSpPr>
            <a:spLocks noGrp="1" noChangeArrowheads="1"/>
          </p:cNvSpPr>
          <p:nvPr>
            <p:ph type="body" idx="1"/>
          </p:nvPr>
        </p:nvSpPr>
        <p:spPr/>
        <p:txBody>
          <a:bodyPr/>
          <a:lstStyle/>
          <a:p>
            <a:pPr eaLnBrk="1" hangingPunct="1">
              <a:buFontTx/>
              <a:buNone/>
            </a:pPr>
            <a:r>
              <a:rPr lang="en-GB" altLang="en-US" smtClean="0">
                <a:latin typeface="Calibri" panose="020F0502020204030204" pitchFamily="34" charset="0"/>
              </a:rPr>
              <a:t>	Midland plc is an Irish firm that refines and trades gold.  At the end of the year, it sold 2,500 ounces of gold for €1.67 million. The company had acquired the gold for €1 million at the beginning of the year. The company paid cash for the gold when it was purchased. Unfortunately it has yet to collect from the customer to whom the gold was sold. </a:t>
            </a:r>
          </a:p>
          <a:p>
            <a:pPr eaLnBrk="1" hangingPunct="1">
              <a:buFontTx/>
              <a:buNone/>
            </a:pPr>
            <a:endParaRPr lang="en-GB" altLang="en-US" sz="2800" smtClean="0">
              <a:solidFill>
                <a:srgbClr val="FF0000"/>
              </a:solidFill>
              <a:latin typeface="Calibri" panose="020F0502020204030204" pitchFamily="34" charset="0"/>
            </a:endParaRPr>
          </a:p>
        </p:txBody>
      </p:sp>
      <p:pic>
        <p:nvPicPr>
          <p:cNvPr id="15364"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5"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Accounting Flow vs Cash Flow</a:t>
            </a:r>
          </a:p>
        </p:txBody>
      </p:sp>
      <p:pic>
        <p:nvPicPr>
          <p:cNvPr id="15366"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480" name="Group 24"/>
          <p:cNvGraphicFramePr>
            <a:graphicFrameLocks noGrp="1"/>
          </p:cNvGraphicFramePr>
          <p:nvPr>
            <p:ph sz="half" idx="1"/>
          </p:nvPr>
        </p:nvGraphicFramePr>
        <p:xfrm>
          <a:off x="395288" y="2349500"/>
          <a:ext cx="3744912" cy="3167063"/>
        </p:xfrm>
        <a:graphic>
          <a:graphicData uri="http://schemas.openxmlformats.org/drawingml/2006/table">
            <a:tbl>
              <a:tblPr/>
              <a:tblGrid>
                <a:gridCol w="1758950"/>
                <a:gridCol w="114300"/>
                <a:gridCol w="112712"/>
                <a:gridCol w="1758950"/>
              </a:tblGrid>
              <a:tr h="1781174">
                <a:tc gridSpan="4">
                  <a:txBody>
                    <a:bodyPr/>
                    <a:lstStyle/>
                    <a:p>
                      <a:pPr marL="0" marR="0" lvl="0" indent="0" algn="ctr" defTabSz="914400" rtl="0" eaLnBrk="1" fontAlgn="base" latinLnBrk="0" hangingPunct="1">
                        <a:lnSpc>
                          <a:spcPct val="100000"/>
                        </a:lnSpc>
                        <a:spcBef>
                          <a:spcPts val="300"/>
                        </a:spcBef>
                        <a:spcAft>
                          <a:spcPts val="300"/>
                        </a:spcAft>
                        <a:buClrTx/>
                        <a:buSzTx/>
                        <a:buFontTx/>
                        <a:buNone/>
                        <a:tabLst/>
                      </a:pPr>
                      <a:r>
                        <a:rPr kumimoji="0" lang="en-GB" sz="2000" b="1" i="0" u="none" strike="noStrike" cap="none" normalizeH="0" baseline="0" smtClean="0">
                          <a:ln>
                            <a:noFill/>
                          </a:ln>
                          <a:solidFill>
                            <a:schemeClr val="tx1"/>
                          </a:solidFill>
                          <a:effectLst/>
                          <a:latin typeface="Gill Sans"/>
                          <a:ea typeface="Times New Roman" pitchFamily="18" charset="0"/>
                          <a:cs typeface="Gill Sans"/>
                        </a:rPr>
                        <a:t>The Midland plc </a:t>
                      </a:r>
                      <a:br>
                        <a:rPr kumimoji="0" lang="en-GB" sz="2000" b="1" i="0" u="none" strike="noStrike" cap="none" normalizeH="0" baseline="0" smtClean="0">
                          <a:ln>
                            <a:noFill/>
                          </a:ln>
                          <a:solidFill>
                            <a:schemeClr val="tx1"/>
                          </a:solidFill>
                          <a:effectLst/>
                          <a:latin typeface="Gill Sans"/>
                          <a:ea typeface="Times New Roman" pitchFamily="18" charset="0"/>
                          <a:cs typeface="Gill Sans"/>
                        </a:rPr>
                      </a:br>
                      <a:r>
                        <a:rPr kumimoji="0" lang="en-GB" sz="2000" b="1" i="0" u="none" strike="noStrike" cap="none" normalizeH="0" baseline="0" smtClean="0">
                          <a:ln>
                            <a:noFill/>
                          </a:ln>
                          <a:solidFill>
                            <a:schemeClr val="tx1"/>
                          </a:solidFill>
                          <a:effectLst/>
                          <a:latin typeface="Gill Sans"/>
                          <a:ea typeface="Times New Roman" pitchFamily="18" charset="0"/>
                          <a:cs typeface="Gill Sans"/>
                        </a:rPr>
                        <a:t>Accounting View </a:t>
                      </a:r>
                      <a:br>
                        <a:rPr kumimoji="0" lang="en-GB" sz="2000" b="1" i="0" u="none" strike="noStrike" cap="none" normalizeH="0" baseline="0" smtClean="0">
                          <a:ln>
                            <a:noFill/>
                          </a:ln>
                          <a:solidFill>
                            <a:schemeClr val="tx1"/>
                          </a:solidFill>
                          <a:effectLst/>
                          <a:latin typeface="Gill Sans"/>
                          <a:ea typeface="Times New Roman" pitchFamily="18" charset="0"/>
                          <a:cs typeface="Gill Sans"/>
                        </a:rPr>
                      </a:br>
                      <a:r>
                        <a:rPr kumimoji="0" lang="en-GB" sz="2000" b="1" i="0" u="none" strike="noStrike" cap="none" normalizeH="0" baseline="0" smtClean="0">
                          <a:ln>
                            <a:noFill/>
                          </a:ln>
                          <a:solidFill>
                            <a:schemeClr val="tx1"/>
                          </a:solidFill>
                          <a:effectLst/>
                          <a:latin typeface="Gill Sans"/>
                          <a:ea typeface="Times New Roman" pitchFamily="18" charset="0"/>
                          <a:cs typeface="Gill Sans"/>
                        </a:rPr>
                        <a:t>Income Statement </a:t>
                      </a:r>
                      <a:br>
                        <a:rPr kumimoji="0" lang="en-GB" sz="2000" b="1" i="0" u="none" strike="noStrike" cap="none" normalizeH="0" baseline="0" smtClean="0">
                          <a:ln>
                            <a:noFill/>
                          </a:ln>
                          <a:solidFill>
                            <a:schemeClr val="tx1"/>
                          </a:solidFill>
                          <a:effectLst/>
                          <a:latin typeface="Gill Sans"/>
                          <a:ea typeface="Times New Roman" pitchFamily="18" charset="0"/>
                          <a:cs typeface="Gill Sans"/>
                        </a:rPr>
                      </a:br>
                      <a:r>
                        <a:rPr kumimoji="0" lang="en-GB" sz="2000" b="1" i="0" u="none" strike="noStrike" cap="none" normalizeH="0" baseline="0" smtClean="0">
                          <a:ln>
                            <a:noFill/>
                          </a:ln>
                          <a:solidFill>
                            <a:schemeClr val="tx1"/>
                          </a:solidFill>
                          <a:effectLst/>
                          <a:latin typeface="Gill Sans"/>
                          <a:ea typeface="Times New Roman" pitchFamily="18" charset="0"/>
                          <a:cs typeface="Gill Sans"/>
                        </a:rPr>
                        <a:t>Year End December 31</a:t>
                      </a:r>
                      <a:endParaRPr kumimoji="0" lang="en-GB" sz="20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r>
              <a:tr h="461963">
                <a:tc>
                  <a:txBody>
                    <a:bodyPr/>
                    <a:lstStyle/>
                    <a:p>
                      <a:pPr marL="90488" marR="0" lvl="0" indent="-90488" algn="l" defTabSz="914400" rtl="0" eaLnBrk="1" fontAlgn="base" latinLnBrk="0" hangingPunct="1">
                        <a:lnSpc>
                          <a:spcPct val="100000"/>
                        </a:lnSpc>
                        <a:spcBef>
                          <a:spcPts val="300"/>
                        </a:spcBef>
                        <a:spcAft>
                          <a:spcPct val="0"/>
                        </a:spcAft>
                        <a:buClrTx/>
                        <a:buSzTx/>
                        <a:buFontTx/>
                        <a:buNone/>
                        <a:tabLst/>
                      </a:pPr>
                      <a:r>
                        <a:rPr kumimoji="0" lang="en-GB" sz="2000" b="0" i="0" u="none" strike="noStrike" cap="none" normalizeH="0" baseline="0" smtClean="0">
                          <a:ln>
                            <a:noFill/>
                          </a:ln>
                          <a:solidFill>
                            <a:schemeClr val="tx1"/>
                          </a:solidFill>
                          <a:effectLst/>
                          <a:latin typeface="Gill Sans"/>
                          <a:ea typeface="Times New Roman" pitchFamily="18" charset="0"/>
                          <a:cs typeface="Gill Sans"/>
                        </a:rPr>
                        <a:t>Sales</a:t>
                      </a:r>
                      <a:endParaRPr kumimoji="0" lang="en-GB" sz="20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gridSpan="3">
                  <a:txBody>
                    <a:bodyPr/>
                    <a:lstStyle/>
                    <a:p>
                      <a:pPr marL="90488" marR="0" lvl="0" indent="-90488" algn="r" defTabSz="914400" rtl="0" eaLnBrk="1" fontAlgn="base" latinLnBrk="0" hangingPunct="1">
                        <a:lnSpc>
                          <a:spcPct val="100000"/>
                        </a:lnSpc>
                        <a:spcBef>
                          <a:spcPts val="300"/>
                        </a:spcBef>
                        <a:spcAft>
                          <a:spcPct val="0"/>
                        </a:spcAft>
                        <a:buClrTx/>
                        <a:buSzTx/>
                        <a:buFontTx/>
                        <a:buNone/>
                        <a:tabLst/>
                      </a:pPr>
                      <a:r>
                        <a:rPr kumimoji="0" lang="en-GB" sz="2000" b="0" i="0" u="none" strike="noStrike" cap="none" normalizeH="0" baseline="0" smtClean="0">
                          <a:ln>
                            <a:noFill/>
                          </a:ln>
                          <a:solidFill>
                            <a:schemeClr val="tx1"/>
                          </a:solidFill>
                          <a:effectLst/>
                          <a:latin typeface="Gill Sans"/>
                          <a:ea typeface="Times New Roman" pitchFamily="18" charset="0"/>
                          <a:cs typeface="Gill Sans"/>
                        </a:rPr>
                        <a:t>€1,670,000</a:t>
                      </a:r>
                      <a:endParaRPr kumimoji="0" lang="en-GB" sz="20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hMerge="1">
                  <a:txBody>
                    <a:bodyPr/>
                    <a:lstStyle/>
                    <a:p>
                      <a:endParaRPr lang="en-GB"/>
                    </a:p>
                  </a:txBody>
                  <a:tcPr/>
                </a:tc>
                <a:tc hMerge="1">
                  <a:txBody>
                    <a:bodyPr/>
                    <a:lstStyle/>
                    <a:p>
                      <a:endParaRPr lang="en-GB"/>
                    </a:p>
                  </a:txBody>
                  <a:tcPr/>
                </a:tc>
              </a:tr>
              <a:tr h="461963">
                <a:tc gridSpan="2">
                  <a:txBody>
                    <a:bodyPr/>
                    <a:lstStyle/>
                    <a:p>
                      <a:pPr marL="90488" marR="0" lvl="0" indent="-90488" algn="l" defTabSz="914400" rtl="0" eaLnBrk="1" fontAlgn="base" latinLnBrk="0" hangingPunct="1">
                        <a:lnSpc>
                          <a:spcPct val="100000"/>
                        </a:lnSpc>
                        <a:spcBef>
                          <a:spcPts val="300"/>
                        </a:spcBef>
                        <a:spcAft>
                          <a:spcPct val="0"/>
                        </a:spcAft>
                        <a:buClrTx/>
                        <a:buSzTx/>
                        <a:buFontTx/>
                        <a:buNone/>
                        <a:tabLst/>
                      </a:pPr>
                      <a:r>
                        <a:rPr kumimoji="0" lang="en-GB" sz="2000" b="0" i="0" u="sng" strike="noStrike" cap="none" normalizeH="0" baseline="0" smtClean="0">
                          <a:ln>
                            <a:noFill/>
                          </a:ln>
                          <a:solidFill>
                            <a:schemeClr val="tx1"/>
                          </a:solidFill>
                          <a:effectLst/>
                          <a:latin typeface="Mathematical Pi"/>
                          <a:ea typeface="Times New Roman" pitchFamily="18" charset="0"/>
                          <a:cs typeface="Mathematical Pi"/>
                          <a:sym typeface="Symbol" pitchFamily="18" charset="2"/>
                        </a:rPr>
                        <a:t></a:t>
                      </a:r>
                      <a:r>
                        <a:rPr kumimoji="0" lang="en-GB" sz="2000" b="0" i="0" u="sng" strike="noStrike" cap="none" normalizeH="0" baseline="0" smtClean="0">
                          <a:ln>
                            <a:noFill/>
                          </a:ln>
                          <a:solidFill>
                            <a:schemeClr val="tx1"/>
                          </a:solidFill>
                          <a:effectLst/>
                          <a:latin typeface="Gill Sans"/>
                          <a:ea typeface="Times New Roman" pitchFamily="18" charset="0"/>
                          <a:cs typeface="Gill Sans"/>
                        </a:rPr>
                        <a:t>Costs</a:t>
                      </a:r>
                      <a:endParaRPr kumimoji="0" lang="en-GB" sz="2000" b="0" i="0" u="none" strike="noStrike" cap="none" normalizeH="0" baseline="0" smtClean="0">
                        <a:ln>
                          <a:noFill/>
                        </a:ln>
                        <a:solidFill>
                          <a:schemeClr val="tx1"/>
                        </a:solidFill>
                        <a:effectLst/>
                        <a:latin typeface="Times New Roman" pitchFamily="18" charset="0"/>
                        <a:cs typeface="Times New Roman" pitchFamily="18" charset="0"/>
                      </a:endParaRPr>
                    </a:p>
                  </a:txBody>
                  <a:tcPr marL="0" marR="0" marT="0" marB="0" horzOverflow="overflow">
                    <a:lnL>
                      <a:noFill/>
                    </a:lnL>
                    <a:lnR>
                      <a:noFill/>
                    </a:lnR>
                    <a:lnT>
                      <a:noFill/>
                    </a:lnT>
                    <a:lnB>
                      <a:noFill/>
                    </a:lnB>
                    <a:lnTlToBr>
                      <a:noFill/>
                    </a:lnTlToBr>
                    <a:lnBlToTr>
                      <a:noFill/>
                    </a:lnBlToTr>
                    <a:noFill/>
                  </a:tcPr>
                </a:tc>
                <a:tc hMerge="1">
                  <a:txBody>
                    <a:bodyPr/>
                    <a:lstStyle/>
                    <a:p>
                      <a:endParaRPr lang="en-GB"/>
                    </a:p>
                  </a:txBody>
                  <a:tcPr/>
                </a:tc>
                <a:tc gridSpan="2">
                  <a:txBody>
                    <a:bodyPr/>
                    <a:lstStyle/>
                    <a:p>
                      <a:pPr marL="90488" marR="0" lvl="0" indent="-90488" algn="r" defTabSz="914400" rtl="0" eaLnBrk="1" fontAlgn="base" latinLnBrk="0" hangingPunct="1">
                        <a:lnSpc>
                          <a:spcPct val="100000"/>
                        </a:lnSpc>
                        <a:spcBef>
                          <a:spcPts val="300"/>
                        </a:spcBef>
                        <a:spcAft>
                          <a:spcPct val="0"/>
                        </a:spcAft>
                        <a:buClrTx/>
                        <a:buSzTx/>
                        <a:buFontTx/>
                        <a:buNone/>
                        <a:tabLst/>
                      </a:pPr>
                      <a:r>
                        <a:rPr kumimoji="0" lang="en-GB" sz="2000" b="0" i="0" u="sng" strike="noStrike" cap="none" normalizeH="0" baseline="0" smtClean="0">
                          <a:ln>
                            <a:noFill/>
                          </a:ln>
                          <a:solidFill>
                            <a:schemeClr val="tx1"/>
                          </a:solidFill>
                          <a:effectLst/>
                          <a:latin typeface="Mathematical Pi"/>
                          <a:ea typeface="Times New Roman" pitchFamily="18" charset="0"/>
                          <a:cs typeface="Mathematical Pi"/>
                        </a:rPr>
                        <a:t> €1,0</a:t>
                      </a:r>
                      <a:r>
                        <a:rPr kumimoji="0" lang="en-GB" sz="2000" b="0" i="0" u="sng" strike="noStrike" cap="none" normalizeH="0" baseline="0" smtClean="0">
                          <a:ln>
                            <a:noFill/>
                          </a:ln>
                          <a:solidFill>
                            <a:schemeClr val="tx1"/>
                          </a:solidFill>
                          <a:effectLst/>
                          <a:latin typeface="Gill Sans"/>
                          <a:ea typeface="Times New Roman" pitchFamily="18" charset="0"/>
                          <a:cs typeface="Gill Sans"/>
                        </a:rPr>
                        <a:t>00,000</a:t>
                      </a:r>
                      <a:endParaRPr kumimoji="0" lang="en-GB" sz="2000" b="0" i="0" u="none" strike="noStrike" cap="none" normalizeH="0" baseline="0" smtClean="0">
                        <a:ln>
                          <a:noFill/>
                        </a:ln>
                        <a:solidFill>
                          <a:schemeClr val="tx1"/>
                        </a:solidFill>
                        <a:effectLst/>
                        <a:latin typeface="Times New Roman" pitchFamily="18" charset="0"/>
                        <a:cs typeface="Times New Roman" pitchFamily="18" charset="0"/>
                      </a:endParaRPr>
                    </a:p>
                  </a:txBody>
                  <a:tcPr marL="0" marR="0" marT="0" marB="0" horzOverflow="overflow">
                    <a:lnL>
                      <a:noFill/>
                    </a:lnL>
                    <a:lnR>
                      <a:noFill/>
                    </a:lnR>
                    <a:lnT>
                      <a:noFill/>
                    </a:lnT>
                    <a:lnB>
                      <a:noFill/>
                    </a:lnB>
                    <a:lnTlToBr>
                      <a:noFill/>
                    </a:lnTlToBr>
                    <a:lnBlToTr>
                      <a:noFill/>
                    </a:lnBlToTr>
                    <a:noFill/>
                  </a:tcPr>
                </a:tc>
                <a:tc hMerge="1">
                  <a:txBody>
                    <a:bodyPr/>
                    <a:lstStyle/>
                    <a:p>
                      <a:endParaRPr lang="en-GB"/>
                    </a:p>
                  </a:txBody>
                  <a:tcPr/>
                </a:tc>
              </a:tr>
              <a:tr h="461963">
                <a:tc gridSpan="3">
                  <a:txBody>
                    <a:bodyPr/>
                    <a:lstStyle/>
                    <a:p>
                      <a:pPr marL="90488" marR="0" lvl="0" indent="-90488" algn="l" defTabSz="914400" rtl="0" eaLnBrk="1" fontAlgn="base" latinLnBrk="0" hangingPunct="1">
                        <a:lnSpc>
                          <a:spcPct val="100000"/>
                        </a:lnSpc>
                        <a:spcBef>
                          <a:spcPts val="300"/>
                        </a:spcBef>
                        <a:spcAft>
                          <a:spcPts val="300"/>
                        </a:spcAft>
                        <a:buClrTx/>
                        <a:buSzTx/>
                        <a:buFontTx/>
                        <a:buNone/>
                        <a:tabLst/>
                      </a:pPr>
                      <a:r>
                        <a:rPr kumimoji="0" lang="en-GB" sz="2000" b="0" i="0" u="none" strike="noStrike" cap="none" normalizeH="0" baseline="0" smtClean="0">
                          <a:ln>
                            <a:noFill/>
                          </a:ln>
                          <a:solidFill>
                            <a:schemeClr val="tx1"/>
                          </a:solidFill>
                          <a:effectLst/>
                          <a:latin typeface="Gill Sans"/>
                          <a:ea typeface="Times New Roman" pitchFamily="18" charset="0"/>
                          <a:cs typeface="Gill Sans"/>
                        </a:rPr>
                        <a:t>Profit</a:t>
                      </a:r>
                      <a:endParaRPr kumimoji="0" lang="en-GB" sz="20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a:txBody>
                    <a:bodyPr/>
                    <a:lstStyle/>
                    <a:p>
                      <a:pPr marL="90488" marR="0" lvl="0" indent="-90488" algn="r" defTabSz="914400" rtl="0" eaLnBrk="1" fontAlgn="base" latinLnBrk="0" hangingPunct="1">
                        <a:lnSpc>
                          <a:spcPct val="100000"/>
                        </a:lnSpc>
                        <a:spcBef>
                          <a:spcPts val="300"/>
                        </a:spcBef>
                        <a:spcAft>
                          <a:spcPts val="300"/>
                        </a:spcAft>
                        <a:buClrTx/>
                        <a:buSzTx/>
                        <a:buFontTx/>
                        <a:buNone/>
                        <a:tabLst/>
                      </a:pPr>
                      <a:r>
                        <a:rPr kumimoji="0" lang="en-GB" sz="2000" b="0" i="0" u="none" strike="noStrike" cap="none" normalizeH="0" baseline="0" smtClean="0">
                          <a:ln>
                            <a:noFill/>
                          </a:ln>
                          <a:solidFill>
                            <a:schemeClr val="tx1"/>
                          </a:solidFill>
                          <a:effectLst/>
                          <a:latin typeface="Gill Sans"/>
                          <a:ea typeface="Times New Roman" pitchFamily="18" charset="0"/>
                          <a:cs typeface="Gill Sans"/>
                        </a:rPr>
                        <a:t>€   670,000</a:t>
                      </a:r>
                      <a:endParaRPr kumimoji="0" lang="en-GB" sz="20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pic>
        <p:nvPicPr>
          <p:cNvPr id="16397"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8"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Accounting Flow vs Cash Flow</a:t>
            </a:r>
          </a:p>
        </p:txBody>
      </p:sp>
      <p:pic>
        <p:nvPicPr>
          <p:cNvPr id="16399"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Placeholder 5"/>
          <p:cNvSpPr>
            <a:spLocks/>
          </p:cNvSpPr>
          <p:nvPr/>
        </p:nvSpPr>
        <p:spPr bwMode="auto">
          <a:xfrm>
            <a:off x="457200" y="1535113"/>
            <a:ext cx="4040188" cy="639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pPr>
            <a:r>
              <a:rPr lang="en-GB" altLang="en-US" sz="3200" b="1"/>
              <a:t>Accounting Flow</a:t>
            </a:r>
          </a:p>
        </p:txBody>
      </p:sp>
      <p:sp>
        <p:nvSpPr>
          <p:cNvPr id="8" name="Text Placeholder 7"/>
          <p:cNvSpPr>
            <a:spLocks/>
          </p:cNvSpPr>
          <p:nvPr/>
        </p:nvSpPr>
        <p:spPr bwMode="auto">
          <a:xfrm>
            <a:off x="4645025" y="1535113"/>
            <a:ext cx="4041775" cy="639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pPr>
            <a:r>
              <a:rPr lang="en-GB" altLang="en-US" sz="3200" b="1"/>
              <a:t>Cash Flow</a:t>
            </a:r>
          </a:p>
        </p:txBody>
      </p:sp>
      <p:graphicFrame>
        <p:nvGraphicFramePr>
          <p:cNvPr id="19494" name="Group 38"/>
          <p:cNvGraphicFramePr>
            <a:graphicFrameLocks noGrp="1"/>
          </p:cNvGraphicFramePr>
          <p:nvPr>
            <p:ph sz="half" idx="2"/>
          </p:nvPr>
        </p:nvGraphicFramePr>
        <p:xfrm>
          <a:off x="4500563" y="2349500"/>
          <a:ext cx="4038600" cy="3167063"/>
        </p:xfrm>
        <a:graphic>
          <a:graphicData uri="http://schemas.openxmlformats.org/drawingml/2006/table">
            <a:tbl>
              <a:tblPr/>
              <a:tblGrid>
                <a:gridCol w="2427287"/>
                <a:gridCol w="169863"/>
                <a:gridCol w="1441450"/>
              </a:tblGrid>
              <a:tr h="1931987">
                <a:tc gridSpan="3">
                  <a:txBody>
                    <a:bodyPr/>
                    <a:lstStyle/>
                    <a:p>
                      <a:pPr marL="0" marR="0" lvl="0" indent="0" algn="ctr" defTabSz="914400" rtl="0" eaLnBrk="1" fontAlgn="base" latinLnBrk="0" hangingPunct="1">
                        <a:lnSpc>
                          <a:spcPct val="100000"/>
                        </a:lnSpc>
                        <a:spcBef>
                          <a:spcPts val="300"/>
                        </a:spcBef>
                        <a:spcAft>
                          <a:spcPts val="300"/>
                        </a:spcAft>
                        <a:buClrTx/>
                        <a:buSzTx/>
                        <a:buFontTx/>
                        <a:buNone/>
                        <a:tabLst/>
                      </a:pPr>
                      <a:r>
                        <a:rPr kumimoji="0" lang="en-GB" sz="2000" b="1" i="0" u="none" strike="noStrike" cap="none" normalizeH="0" baseline="0" smtClean="0">
                          <a:ln>
                            <a:noFill/>
                          </a:ln>
                          <a:solidFill>
                            <a:schemeClr val="tx1"/>
                          </a:solidFill>
                          <a:effectLst/>
                          <a:latin typeface="Gill Sans"/>
                          <a:ea typeface="Times New Roman" pitchFamily="18" charset="0"/>
                          <a:cs typeface="Gill Sans"/>
                        </a:rPr>
                        <a:t>The Midland plc</a:t>
                      </a:r>
                      <a:br>
                        <a:rPr kumimoji="0" lang="en-GB" sz="2000" b="1" i="0" u="none" strike="noStrike" cap="none" normalizeH="0" baseline="0" smtClean="0">
                          <a:ln>
                            <a:noFill/>
                          </a:ln>
                          <a:solidFill>
                            <a:schemeClr val="tx1"/>
                          </a:solidFill>
                          <a:effectLst/>
                          <a:latin typeface="Gill Sans"/>
                          <a:ea typeface="Times New Roman" pitchFamily="18" charset="0"/>
                          <a:cs typeface="Gill Sans"/>
                        </a:rPr>
                      </a:br>
                      <a:r>
                        <a:rPr kumimoji="0" lang="en-GB" sz="2000" b="1" i="0" u="none" strike="noStrike" cap="none" normalizeH="0" baseline="0" smtClean="0">
                          <a:ln>
                            <a:noFill/>
                          </a:ln>
                          <a:solidFill>
                            <a:schemeClr val="tx1"/>
                          </a:solidFill>
                          <a:effectLst/>
                          <a:latin typeface="Gill Sans"/>
                          <a:ea typeface="Times New Roman" pitchFamily="18" charset="0"/>
                          <a:cs typeface="Gill Sans"/>
                        </a:rPr>
                        <a:t>Financial View</a:t>
                      </a:r>
                      <a:br>
                        <a:rPr kumimoji="0" lang="en-GB" sz="2000" b="1" i="0" u="none" strike="noStrike" cap="none" normalizeH="0" baseline="0" smtClean="0">
                          <a:ln>
                            <a:noFill/>
                          </a:ln>
                          <a:solidFill>
                            <a:schemeClr val="tx1"/>
                          </a:solidFill>
                          <a:effectLst/>
                          <a:latin typeface="Gill Sans"/>
                          <a:ea typeface="Times New Roman" pitchFamily="18" charset="0"/>
                          <a:cs typeface="Gill Sans"/>
                        </a:rPr>
                      </a:br>
                      <a:r>
                        <a:rPr kumimoji="0" lang="en-GB" sz="2000" b="1" i="0" u="none" strike="noStrike" cap="none" normalizeH="0" baseline="0" smtClean="0">
                          <a:ln>
                            <a:noFill/>
                          </a:ln>
                          <a:solidFill>
                            <a:schemeClr val="tx1"/>
                          </a:solidFill>
                          <a:effectLst/>
                          <a:latin typeface="Gill Sans"/>
                          <a:ea typeface="Times New Roman" pitchFamily="18" charset="0"/>
                          <a:cs typeface="Gill Sans"/>
                        </a:rPr>
                        <a:t>Income Statement</a:t>
                      </a:r>
                      <a:br>
                        <a:rPr kumimoji="0" lang="en-GB" sz="2000" b="1" i="0" u="none" strike="noStrike" cap="none" normalizeH="0" baseline="0" smtClean="0">
                          <a:ln>
                            <a:noFill/>
                          </a:ln>
                          <a:solidFill>
                            <a:schemeClr val="tx1"/>
                          </a:solidFill>
                          <a:effectLst/>
                          <a:latin typeface="Gill Sans"/>
                          <a:ea typeface="Times New Roman" pitchFamily="18" charset="0"/>
                          <a:cs typeface="Gill Sans"/>
                        </a:rPr>
                      </a:br>
                      <a:r>
                        <a:rPr kumimoji="0" lang="en-GB" sz="2000" b="1" i="0" u="none" strike="noStrike" cap="none" normalizeH="0" baseline="0" smtClean="0">
                          <a:ln>
                            <a:noFill/>
                          </a:ln>
                          <a:solidFill>
                            <a:schemeClr val="tx1"/>
                          </a:solidFill>
                          <a:effectLst/>
                          <a:latin typeface="Gill Sans"/>
                          <a:ea typeface="Times New Roman" pitchFamily="18" charset="0"/>
                          <a:cs typeface="Gill Sans"/>
                        </a:rPr>
                        <a:t>Year Ended December 31</a:t>
                      </a:r>
                      <a:endParaRPr kumimoji="0" lang="en-GB" sz="20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r>
              <a:tr h="411163">
                <a:tc gridSpan="2">
                  <a:txBody>
                    <a:bodyPr/>
                    <a:lstStyle/>
                    <a:p>
                      <a:pPr marL="0" marR="0" lvl="0" indent="0" algn="l" defTabSz="914400" rtl="0" eaLnBrk="1" fontAlgn="base" latinLnBrk="0" hangingPunct="1">
                        <a:lnSpc>
                          <a:spcPct val="100000"/>
                        </a:lnSpc>
                        <a:spcBef>
                          <a:spcPts val="300"/>
                        </a:spcBef>
                        <a:spcAft>
                          <a:spcPct val="0"/>
                        </a:spcAft>
                        <a:buClrTx/>
                        <a:buSzTx/>
                        <a:buFontTx/>
                        <a:buNone/>
                        <a:tabLst/>
                      </a:pPr>
                      <a:r>
                        <a:rPr kumimoji="0" lang="en-GB" sz="2000" b="0" i="0" u="none" strike="noStrike" cap="none" normalizeH="0" baseline="0" smtClean="0">
                          <a:ln>
                            <a:noFill/>
                          </a:ln>
                          <a:solidFill>
                            <a:schemeClr val="tx1"/>
                          </a:solidFill>
                          <a:effectLst/>
                          <a:latin typeface="Gill Sans"/>
                          <a:ea typeface="Times New Roman" pitchFamily="18" charset="0"/>
                          <a:cs typeface="Gill Sans"/>
                        </a:rPr>
                        <a:t>Cash inflow </a:t>
                      </a:r>
                      <a:endParaRPr kumimoji="0" lang="en-GB" sz="20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hMerge="1">
                  <a:txBody>
                    <a:bodyPr/>
                    <a:lstStyle/>
                    <a:p>
                      <a:endParaRPr lang="en-GB"/>
                    </a:p>
                  </a:txBody>
                  <a:tcPr/>
                </a:tc>
                <a:tc>
                  <a:txBody>
                    <a:bodyPr/>
                    <a:lstStyle/>
                    <a:p>
                      <a:pPr marL="0" marR="0" lvl="0" indent="0" algn="r" defTabSz="914400" rtl="0" eaLnBrk="1" fontAlgn="base" latinLnBrk="0" hangingPunct="1">
                        <a:lnSpc>
                          <a:spcPct val="100000"/>
                        </a:lnSpc>
                        <a:spcBef>
                          <a:spcPts val="300"/>
                        </a:spcBef>
                        <a:spcAft>
                          <a:spcPct val="0"/>
                        </a:spcAft>
                        <a:buClrTx/>
                        <a:buSzTx/>
                        <a:buFontTx/>
                        <a:buNone/>
                        <a:tabLst/>
                      </a:pPr>
                      <a:r>
                        <a:rPr kumimoji="0" lang="en-GB" sz="2000" b="0" i="0" u="none" strike="noStrike" cap="none" normalizeH="0" baseline="0" smtClean="0">
                          <a:ln>
                            <a:noFill/>
                          </a:ln>
                          <a:solidFill>
                            <a:schemeClr val="tx1"/>
                          </a:solidFill>
                          <a:effectLst/>
                          <a:latin typeface="Gill Sans"/>
                          <a:ea typeface="Times New Roman" pitchFamily="18" charset="0"/>
                          <a:cs typeface="Gill Sans"/>
                        </a:rPr>
                        <a:t>€              0</a:t>
                      </a:r>
                      <a:endParaRPr kumimoji="0" lang="en-GB" sz="20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r>
              <a:tr h="412750">
                <a:tc>
                  <a:txBody>
                    <a:bodyPr/>
                    <a:lstStyle/>
                    <a:p>
                      <a:pPr marL="0" marR="0" lvl="0" indent="0" algn="l" defTabSz="914400" rtl="0" eaLnBrk="1" fontAlgn="base" latinLnBrk="0" hangingPunct="1">
                        <a:lnSpc>
                          <a:spcPct val="100000"/>
                        </a:lnSpc>
                        <a:spcBef>
                          <a:spcPts val="300"/>
                        </a:spcBef>
                        <a:spcAft>
                          <a:spcPct val="0"/>
                        </a:spcAft>
                        <a:buClrTx/>
                        <a:buSzTx/>
                        <a:buFontTx/>
                        <a:buNone/>
                        <a:tabLst/>
                      </a:pPr>
                      <a:r>
                        <a:rPr kumimoji="0" lang="en-GB" sz="2000" b="0" i="0" u="none" strike="noStrike" cap="none" normalizeH="0" baseline="0" smtClean="0">
                          <a:ln>
                            <a:noFill/>
                          </a:ln>
                          <a:solidFill>
                            <a:schemeClr val="tx1"/>
                          </a:solidFill>
                          <a:effectLst/>
                          <a:latin typeface="Gill Sans"/>
                          <a:ea typeface="Times New Roman" pitchFamily="18" charset="0"/>
                          <a:cs typeface="Gill Sans"/>
                        </a:rPr>
                        <a:t>Cash outflow </a:t>
                      </a:r>
                      <a:endParaRPr kumimoji="0" lang="en-GB" sz="20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a:noFill/>
                    </a:lnT>
                    <a:lnB>
                      <a:noFill/>
                    </a:lnB>
                    <a:lnTlToBr>
                      <a:noFill/>
                    </a:lnTlToBr>
                    <a:lnBlToTr>
                      <a:noFill/>
                    </a:lnBlToTr>
                    <a:noFill/>
                  </a:tcPr>
                </a:tc>
                <a:tc gridSpan="2">
                  <a:txBody>
                    <a:bodyPr/>
                    <a:lstStyle/>
                    <a:p>
                      <a:pPr marL="0" marR="0" lvl="0" indent="0" algn="ctr" defTabSz="914400" rtl="0" eaLnBrk="1" fontAlgn="base" latinLnBrk="0" hangingPunct="1">
                        <a:lnSpc>
                          <a:spcPct val="100000"/>
                        </a:lnSpc>
                        <a:spcBef>
                          <a:spcPts val="300"/>
                        </a:spcBef>
                        <a:spcAft>
                          <a:spcPct val="0"/>
                        </a:spcAft>
                        <a:buClrTx/>
                        <a:buSzTx/>
                        <a:buFontTx/>
                        <a:buNone/>
                        <a:tabLst/>
                      </a:pPr>
                      <a:r>
                        <a:rPr kumimoji="0" lang="en-GB" sz="2000" b="0" i="0" u="sng" strike="noStrike" cap="none" normalizeH="0" baseline="0" smtClean="0">
                          <a:ln>
                            <a:noFill/>
                          </a:ln>
                          <a:solidFill>
                            <a:schemeClr val="tx1"/>
                          </a:solidFill>
                          <a:effectLst/>
                          <a:latin typeface="Mathematical Pi"/>
                          <a:ea typeface="Times New Roman" pitchFamily="18" charset="0"/>
                          <a:cs typeface="Mathematical Pi"/>
                        </a:rPr>
                        <a:t>   -€1,0</a:t>
                      </a:r>
                      <a:r>
                        <a:rPr kumimoji="0" lang="en-GB" sz="2000" b="0" i="0" u="sng" strike="noStrike" cap="none" normalizeH="0" baseline="0" smtClean="0">
                          <a:ln>
                            <a:noFill/>
                          </a:ln>
                          <a:solidFill>
                            <a:schemeClr val="tx1"/>
                          </a:solidFill>
                          <a:effectLst/>
                          <a:latin typeface="Gill Sans"/>
                          <a:ea typeface="Times New Roman" pitchFamily="18" charset="0"/>
                          <a:cs typeface="Gill Sans"/>
                        </a:rPr>
                        <a:t>00,000</a:t>
                      </a:r>
                      <a:endParaRPr kumimoji="0" lang="en-GB" sz="2000" b="0" i="0" u="none" strike="noStrike" cap="none" normalizeH="0" baseline="0" smtClean="0">
                        <a:ln>
                          <a:noFill/>
                        </a:ln>
                        <a:solidFill>
                          <a:schemeClr val="tx1"/>
                        </a:solidFill>
                        <a:effectLst/>
                        <a:latin typeface="Times New Roman" pitchFamily="18" charset="0"/>
                        <a:cs typeface="Times New Roman" pitchFamily="18" charset="0"/>
                      </a:endParaRPr>
                    </a:p>
                  </a:txBody>
                  <a:tcPr marL="0" marR="0" marT="0" marB="0" horzOverflow="overflow">
                    <a:lnL>
                      <a:noFill/>
                    </a:lnL>
                    <a:lnR>
                      <a:noFill/>
                    </a:lnR>
                    <a:lnT>
                      <a:noFill/>
                    </a:lnT>
                    <a:lnB>
                      <a:noFill/>
                    </a:lnB>
                    <a:lnTlToBr>
                      <a:noFill/>
                    </a:lnTlToBr>
                    <a:lnBlToTr>
                      <a:noFill/>
                    </a:lnBlToTr>
                    <a:noFill/>
                  </a:tcPr>
                </a:tc>
                <a:tc hMerge="1">
                  <a:txBody>
                    <a:bodyPr/>
                    <a:lstStyle/>
                    <a:p>
                      <a:endParaRPr lang="en-GB"/>
                    </a:p>
                  </a:txBody>
                  <a:tcPr/>
                </a:tc>
              </a:tr>
              <a:tr h="411163">
                <a:tc>
                  <a:txBody>
                    <a:bodyPr/>
                    <a:lstStyle/>
                    <a:p>
                      <a:pPr marL="0" marR="0" lvl="0" indent="0" algn="l" defTabSz="914400" rtl="0" eaLnBrk="1" fontAlgn="base" latinLnBrk="0" hangingPunct="1">
                        <a:lnSpc>
                          <a:spcPct val="100000"/>
                        </a:lnSpc>
                        <a:spcBef>
                          <a:spcPts val="300"/>
                        </a:spcBef>
                        <a:spcAft>
                          <a:spcPts val="300"/>
                        </a:spcAft>
                        <a:buClrTx/>
                        <a:buSzTx/>
                        <a:buFontTx/>
                        <a:buNone/>
                        <a:tabLst/>
                      </a:pPr>
                      <a:endParaRPr kumimoji="0" lang="en-US" sz="2000" b="0" i="0" u="none" strike="noStrike" cap="none" normalizeH="0" baseline="0" smtClean="0">
                        <a:ln>
                          <a:noFill/>
                        </a:ln>
                        <a:solidFill>
                          <a:schemeClr val="tx1"/>
                        </a:solidFill>
                        <a:effectLst/>
                        <a:latin typeface="Gill Sans"/>
                        <a:ea typeface="Times New Roman" pitchFamily="18" charset="0"/>
                        <a:cs typeface="Gill Sans"/>
                      </a:endParaRPr>
                    </a:p>
                  </a:txBody>
                  <a:tcPr marL="0" marR="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gridSpan="2">
                  <a:txBody>
                    <a:bodyPr/>
                    <a:lstStyle/>
                    <a:p>
                      <a:pPr marL="0" marR="0" lvl="0" indent="0" algn="r" defTabSz="914400" rtl="0" eaLnBrk="1" fontAlgn="base" latinLnBrk="0" hangingPunct="1">
                        <a:lnSpc>
                          <a:spcPct val="100000"/>
                        </a:lnSpc>
                        <a:spcBef>
                          <a:spcPts val="300"/>
                        </a:spcBef>
                        <a:spcAft>
                          <a:spcPts val="300"/>
                        </a:spcAft>
                        <a:buClrTx/>
                        <a:buSzTx/>
                        <a:buFontTx/>
                        <a:buNone/>
                        <a:tabLst/>
                      </a:pPr>
                      <a:r>
                        <a:rPr kumimoji="0" lang="en-GB" sz="2000" b="0" i="0" u="none" strike="noStrike" cap="none" normalizeH="0" baseline="0" smtClean="0">
                          <a:ln>
                            <a:noFill/>
                          </a:ln>
                          <a:solidFill>
                            <a:schemeClr val="tx1"/>
                          </a:solidFill>
                          <a:effectLst/>
                          <a:latin typeface="Mathematical Pi"/>
                          <a:ea typeface="Times New Roman" pitchFamily="18" charset="0"/>
                          <a:cs typeface="Mathematical Pi"/>
                          <a:sym typeface="Symbol" pitchFamily="18" charset="2"/>
                        </a:rPr>
                        <a:t></a:t>
                      </a:r>
                      <a:r>
                        <a:rPr kumimoji="0" lang="en-GB" sz="2000" b="0" i="0" u="none" strike="noStrike" cap="none" normalizeH="0" baseline="0" smtClean="0">
                          <a:ln>
                            <a:noFill/>
                          </a:ln>
                          <a:solidFill>
                            <a:schemeClr val="tx1"/>
                          </a:solidFill>
                          <a:effectLst/>
                          <a:latin typeface="Mathematical Pi"/>
                          <a:ea typeface="Times New Roman" pitchFamily="18" charset="0"/>
                          <a:cs typeface="Mathematical Pi"/>
                        </a:rPr>
                        <a:t>€</a:t>
                      </a:r>
                      <a:r>
                        <a:rPr kumimoji="0" lang="en-GB" sz="2000" b="0" i="0" u="none" strike="noStrike" cap="none" normalizeH="0" baseline="0" smtClean="0">
                          <a:ln>
                            <a:noFill/>
                          </a:ln>
                          <a:solidFill>
                            <a:schemeClr val="tx1"/>
                          </a:solidFill>
                          <a:effectLst/>
                          <a:latin typeface="Gill Sans"/>
                          <a:ea typeface="Times New Roman" pitchFamily="18" charset="0"/>
                          <a:cs typeface="Gill Sans"/>
                        </a:rPr>
                        <a:t>1,000,000</a:t>
                      </a:r>
                      <a:endParaRPr kumimoji="0" lang="en-GB" sz="2000" b="0" i="0" u="none" strike="noStrike" cap="none" normalizeH="0" baseline="0" smtClean="0">
                        <a:ln>
                          <a:noFill/>
                        </a:ln>
                        <a:solidFill>
                          <a:schemeClr val="tx1"/>
                        </a:solidFill>
                        <a:effectLst/>
                        <a:latin typeface="Times New Roman" pitchFamily="18" charset="0"/>
                        <a:cs typeface="Times New Roman" pitchFamily="18" charset="0"/>
                      </a:endParaRPr>
                    </a:p>
                  </a:txBody>
                  <a:tcPr marL="0" marR="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r>
            </a:tbl>
          </a:graphicData>
        </a:graphic>
      </p:graphicFrame>
      <p:sp>
        <p:nvSpPr>
          <p:cNvPr id="16413" name="TextBox 8"/>
          <p:cNvSpPr txBox="1">
            <a:spLocks noChangeArrowheads="1"/>
          </p:cNvSpPr>
          <p:nvPr/>
        </p:nvSpPr>
        <p:spPr bwMode="auto">
          <a:xfrm>
            <a:off x="611188" y="5805488"/>
            <a:ext cx="35290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solidFill>
                  <a:srgbClr val="FF0000"/>
                </a:solidFill>
              </a:rPr>
              <a:t>Doing well!</a:t>
            </a:r>
          </a:p>
        </p:txBody>
      </p:sp>
      <p:sp>
        <p:nvSpPr>
          <p:cNvPr id="16414" name="TextBox 9"/>
          <p:cNvSpPr txBox="1">
            <a:spLocks noChangeArrowheads="1"/>
          </p:cNvSpPr>
          <p:nvPr/>
        </p:nvSpPr>
        <p:spPr bwMode="auto">
          <a:xfrm>
            <a:off x="4716463" y="5735638"/>
            <a:ext cx="35274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solidFill>
                  <a:srgbClr val="FF0000"/>
                </a:solidFill>
              </a:rPr>
              <a:t>Not so well, value yet to be created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linds(horizontal)">
                                      <p:cBhvr>
                                        <p:cTn id="7" dur="500"/>
                                        <p:tgtEl>
                                          <p:spTgt spid="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blinds(horizontal)">
                                      <p:cBhvr>
                                        <p:cTn id="12" dur="500"/>
                                        <p:tgtEl>
                                          <p:spTgt spid="8">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9480"/>
                                        </p:tgtEl>
                                        <p:attrNameLst>
                                          <p:attrName>style.visibility</p:attrName>
                                        </p:attrNameLst>
                                      </p:cBhvr>
                                      <p:to>
                                        <p:strVal val="visible"/>
                                      </p:to>
                                    </p:set>
                                    <p:animEffect transition="in" filter="blinds(horizontal)">
                                      <p:cBhvr>
                                        <p:cTn id="15" dur="500"/>
                                        <p:tgtEl>
                                          <p:spTgt spid="19480"/>
                                        </p:tgtEl>
                                      </p:cBhvr>
                                    </p:animEffect>
                                  </p:childTnLst>
                                </p:cTn>
                              </p:par>
                              <p:par>
                                <p:cTn id="16" presetID="3" presetClass="entr" presetSubtype="10" fill="hold" nodeType="withEffect">
                                  <p:stCondLst>
                                    <p:cond delay="0"/>
                                  </p:stCondLst>
                                  <p:childTnLst>
                                    <p:set>
                                      <p:cBhvr>
                                        <p:cTn id="17" dur="1" fill="hold">
                                          <p:stCondLst>
                                            <p:cond delay="0"/>
                                          </p:stCondLst>
                                        </p:cTn>
                                        <p:tgtEl>
                                          <p:spTgt spid="19494"/>
                                        </p:tgtEl>
                                        <p:attrNameLst>
                                          <p:attrName>style.visibility</p:attrName>
                                        </p:attrNameLst>
                                      </p:cBhvr>
                                      <p:to>
                                        <p:strVal val="visible"/>
                                      </p:to>
                                    </p:set>
                                    <p:animEffect transition="in" filter="blinds(horizontal)">
                                      <p:cBhvr>
                                        <p:cTn id="18" dur="500"/>
                                        <p:tgtEl>
                                          <p:spTgt spid="194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1"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Timing of Cash Flows</a:t>
            </a:r>
          </a:p>
        </p:txBody>
      </p:sp>
      <p:pic>
        <p:nvPicPr>
          <p:cNvPr id="17412"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3" name="Content Placeholder 6"/>
          <p:cNvSpPr>
            <a:spLocks/>
          </p:cNvSpPr>
          <p:nvPr/>
        </p:nvSpPr>
        <p:spPr bwMode="auto">
          <a:xfrm>
            <a:off x="468313" y="1628775"/>
            <a:ext cx="7961312" cy="434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2900" indent="-342900"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20000"/>
              </a:spcBef>
              <a:buFontTx/>
              <a:buChar char="•"/>
            </a:pPr>
            <a:endParaRPr lang="en-US" altLang="en-US" sz="3200"/>
          </a:p>
        </p:txBody>
      </p:sp>
      <p:sp>
        <p:nvSpPr>
          <p:cNvPr id="17414" name="Content Placeholder 6"/>
          <p:cNvSpPr>
            <a:spLocks/>
          </p:cNvSpPr>
          <p:nvPr/>
        </p:nvSpPr>
        <p:spPr bwMode="auto">
          <a:xfrm>
            <a:off x="571500" y="1881188"/>
            <a:ext cx="8429625" cy="434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2900" indent="-342900"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20000"/>
              </a:spcBef>
            </a:pPr>
            <a:r>
              <a:rPr lang="en-GB" altLang="en-US" sz="2400"/>
              <a:t>	The Italian firm, Montana SpA, is attempting to choose between two proposals for new products. Both proposals will provide additional cash flows over a four-year period and will initially cost €10,000. The cash flows from the proposals are as follows:</a:t>
            </a:r>
          </a:p>
          <a:p>
            <a:pPr eaLnBrk="1" hangingPunct="1">
              <a:spcBef>
                <a:spcPct val="20000"/>
              </a:spcBef>
              <a:buFontTx/>
              <a:buChar char="•"/>
            </a:pPr>
            <a:endParaRPr lang="en-GB" altLang="en-US" sz="2400"/>
          </a:p>
        </p:txBody>
      </p:sp>
      <p:graphicFrame>
        <p:nvGraphicFramePr>
          <p:cNvPr id="22561" name="Group 33"/>
          <p:cNvGraphicFramePr>
            <a:graphicFrameLocks noGrp="1"/>
          </p:cNvGraphicFramePr>
          <p:nvPr>
            <p:ph idx="1"/>
          </p:nvPr>
        </p:nvGraphicFramePr>
        <p:xfrm>
          <a:off x="4932363" y="3644900"/>
          <a:ext cx="3538537" cy="2520951"/>
        </p:xfrm>
        <a:graphic>
          <a:graphicData uri="http://schemas.openxmlformats.org/drawingml/2006/table">
            <a:tbl>
              <a:tblPr/>
              <a:tblGrid>
                <a:gridCol w="1179512"/>
                <a:gridCol w="1179513"/>
                <a:gridCol w="1179512"/>
              </a:tblGrid>
              <a:tr h="706437">
                <a:tc>
                  <a:txBody>
                    <a:bodyPr/>
                    <a:lstStyle/>
                    <a:p>
                      <a:pPr marL="0" marR="0" lvl="0" indent="0" algn="ctr" defTabSz="914400" rtl="0" eaLnBrk="1" fontAlgn="base" latinLnBrk="0" hangingPunct="1">
                        <a:lnSpc>
                          <a:spcPct val="100000"/>
                        </a:lnSpc>
                        <a:spcBef>
                          <a:spcPts val="300"/>
                        </a:spcBef>
                        <a:spcAft>
                          <a:spcPts val="300"/>
                        </a:spcAft>
                        <a:buClrTx/>
                        <a:buSzTx/>
                        <a:buFontTx/>
                        <a:buNone/>
                        <a:tabLst/>
                      </a:pPr>
                      <a:r>
                        <a:rPr kumimoji="0" lang="en-GB" sz="1600" b="1" i="0" u="none" strike="noStrike" cap="none" normalizeH="0" baseline="0" smtClean="0">
                          <a:ln>
                            <a:noFill/>
                          </a:ln>
                          <a:solidFill>
                            <a:schemeClr val="tx1"/>
                          </a:solidFill>
                          <a:effectLst/>
                          <a:latin typeface="Gill Sans"/>
                          <a:ea typeface="Times New Roman" pitchFamily="18" charset="0"/>
                          <a:cs typeface="Gill Sans"/>
                        </a:rPr>
                        <a:t>Year</a:t>
                      </a:r>
                      <a:endParaRPr kumimoji="0" lang="en-GB" sz="16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ts val="300"/>
                        </a:spcBef>
                        <a:spcAft>
                          <a:spcPts val="300"/>
                        </a:spcAft>
                        <a:buClrTx/>
                        <a:buSzTx/>
                        <a:buFontTx/>
                        <a:buNone/>
                        <a:tabLst/>
                      </a:pPr>
                      <a:r>
                        <a:rPr kumimoji="0" lang="en-GB" sz="1600" b="1" i="0" u="none" strike="noStrike" cap="none" normalizeH="0" baseline="0" smtClean="0">
                          <a:ln>
                            <a:noFill/>
                          </a:ln>
                          <a:solidFill>
                            <a:schemeClr val="tx1"/>
                          </a:solidFill>
                          <a:effectLst/>
                          <a:latin typeface="Gill Sans"/>
                          <a:ea typeface="Times New Roman" pitchFamily="18" charset="0"/>
                          <a:cs typeface="Gill Sans"/>
                        </a:rPr>
                        <a:t>New Product </a:t>
                      </a:r>
                      <a:r>
                        <a:rPr kumimoji="0" lang="en-GB" sz="1600" b="1" i="1" u="none" strike="noStrike" cap="none" normalizeH="0" baseline="0" smtClean="0">
                          <a:ln>
                            <a:noFill/>
                          </a:ln>
                          <a:solidFill>
                            <a:schemeClr val="tx1"/>
                          </a:solidFill>
                          <a:effectLst/>
                          <a:latin typeface="Gill Sans"/>
                          <a:ea typeface="Times New Roman" pitchFamily="18" charset="0"/>
                          <a:cs typeface="Gill Sans"/>
                        </a:rPr>
                        <a:t>A</a:t>
                      </a:r>
                      <a:endParaRPr kumimoji="0" lang="en-GB" sz="16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ts val="300"/>
                        </a:spcBef>
                        <a:spcAft>
                          <a:spcPts val="300"/>
                        </a:spcAft>
                        <a:buClrTx/>
                        <a:buSzTx/>
                        <a:buFontTx/>
                        <a:buNone/>
                        <a:tabLst/>
                      </a:pPr>
                      <a:r>
                        <a:rPr kumimoji="0" lang="en-GB" sz="1600" b="1" i="0" u="none" strike="noStrike" cap="none" normalizeH="0" baseline="0" smtClean="0">
                          <a:ln>
                            <a:noFill/>
                          </a:ln>
                          <a:solidFill>
                            <a:schemeClr val="tx1"/>
                          </a:solidFill>
                          <a:effectLst/>
                          <a:latin typeface="Gill Sans"/>
                          <a:ea typeface="Times New Roman" pitchFamily="18" charset="0"/>
                          <a:cs typeface="Gill Sans"/>
                        </a:rPr>
                        <a:t>New Product </a:t>
                      </a:r>
                      <a:r>
                        <a:rPr kumimoji="0" lang="en-GB" sz="1600" b="1" i="1" u="none" strike="noStrike" cap="none" normalizeH="0" baseline="0" smtClean="0">
                          <a:ln>
                            <a:noFill/>
                          </a:ln>
                          <a:solidFill>
                            <a:schemeClr val="tx1"/>
                          </a:solidFill>
                          <a:effectLst/>
                          <a:latin typeface="Gill Sans"/>
                          <a:ea typeface="Times New Roman" pitchFamily="18" charset="0"/>
                          <a:cs typeface="Gill Sans"/>
                        </a:rPr>
                        <a:t>B</a:t>
                      </a:r>
                      <a:endParaRPr kumimoji="0" lang="en-GB" sz="16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63538">
                <a:tc>
                  <a:txBody>
                    <a:bodyPr/>
                    <a:lstStyle/>
                    <a:p>
                      <a:pPr marL="0" marR="0" lvl="0" indent="0" algn="ctr" defTabSz="914400" rtl="0" eaLnBrk="1" fontAlgn="base" latinLnBrk="0" hangingPunct="1">
                        <a:lnSpc>
                          <a:spcPct val="100000"/>
                        </a:lnSpc>
                        <a:spcBef>
                          <a:spcPts val="300"/>
                        </a:spcBef>
                        <a:spcAft>
                          <a:spcPct val="0"/>
                        </a:spcAft>
                        <a:buClrTx/>
                        <a:buSzTx/>
                        <a:buFontTx/>
                        <a:buNone/>
                        <a:tabLst/>
                      </a:pPr>
                      <a:r>
                        <a:rPr kumimoji="0" lang="en-GB" sz="1600" b="0" i="0" u="none" strike="noStrike" cap="none" normalizeH="0" baseline="0" smtClean="0">
                          <a:ln>
                            <a:noFill/>
                          </a:ln>
                          <a:solidFill>
                            <a:schemeClr val="tx1"/>
                          </a:solidFill>
                          <a:effectLst/>
                          <a:latin typeface="Gill Sans"/>
                          <a:ea typeface="Times New Roman" pitchFamily="18" charset="0"/>
                          <a:cs typeface="Gill Sans"/>
                        </a:rPr>
                        <a:t>1</a:t>
                      </a:r>
                      <a:endParaRPr kumimoji="0" lang="en-GB" sz="16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100000"/>
                        </a:lnSpc>
                        <a:spcBef>
                          <a:spcPts val="300"/>
                        </a:spcBef>
                        <a:spcAft>
                          <a:spcPct val="0"/>
                        </a:spcAft>
                        <a:buClrTx/>
                        <a:buSzTx/>
                        <a:buFontTx/>
                        <a:buNone/>
                        <a:tabLst/>
                      </a:pPr>
                      <a:r>
                        <a:rPr kumimoji="0" lang="en-GB" sz="1600" b="0" i="0" u="none" strike="noStrike" cap="none" normalizeH="0" baseline="0" smtClean="0">
                          <a:ln>
                            <a:noFill/>
                          </a:ln>
                          <a:solidFill>
                            <a:schemeClr val="tx1"/>
                          </a:solidFill>
                          <a:effectLst/>
                          <a:latin typeface="Gill Sans"/>
                          <a:ea typeface="Times New Roman" pitchFamily="18" charset="0"/>
                          <a:cs typeface="Gill Sans"/>
                        </a:rPr>
                        <a:t>€         0</a:t>
                      </a:r>
                      <a:endParaRPr kumimoji="0" lang="en-GB" sz="16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100000"/>
                        </a:lnSpc>
                        <a:spcBef>
                          <a:spcPts val="300"/>
                        </a:spcBef>
                        <a:spcAft>
                          <a:spcPct val="0"/>
                        </a:spcAft>
                        <a:buClrTx/>
                        <a:buSzTx/>
                        <a:buFontTx/>
                        <a:buNone/>
                        <a:tabLst/>
                      </a:pPr>
                      <a:r>
                        <a:rPr kumimoji="0" lang="en-GB" sz="1600" b="0" i="0" u="none" strike="noStrike" cap="none" normalizeH="0" baseline="0" smtClean="0">
                          <a:ln>
                            <a:noFill/>
                          </a:ln>
                          <a:solidFill>
                            <a:schemeClr val="tx1"/>
                          </a:solidFill>
                          <a:effectLst/>
                          <a:latin typeface="Gill Sans"/>
                          <a:ea typeface="Times New Roman" pitchFamily="18" charset="0"/>
                          <a:cs typeface="Gill Sans"/>
                        </a:rPr>
                        <a:t>€   4,000</a:t>
                      </a:r>
                      <a:endParaRPr kumimoji="0" lang="en-GB" sz="16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r>
              <a:tr h="361950">
                <a:tc>
                  <a:txBody>
                    <a:bodyPr/>
                    <a:lstStyle/>
                    <a:p>
                      <a:pPr marL="0" marR="0" lvl="0" indent="0" algn="ctr" defTabSz="914400" rtl="0" eaLnBrk="1" fontAlgn="base" latinLnBrk="0" hangingPunct="1">
                        <a:lnSpc>
                          <a:spcPct val="100000"/>
                        </a:lnSpc>
                        <a:spcBef>
                          <a:spcPts val="300"/>
                        </a:spcBef>
                        <a:spcAft>
                          <a:spcPct val="0"/>
                        </a:spcAft>
                        <a:buClrTx/>
                        <a:buSzTx/>
                        <a:buFontTx/>
                        <a:buNone/>
                        <a:tabLst/>
                      </a:pPr>
                      <a:r>
                        <a:rPr kumimoji="0" lang="en-GB" sz="1600" b="0" i="0" u="none" strike="noStrike" cap="none" normalizeH="0" baseline="0" smtClean="0">
                          <a:ln>
                            <a:noFill/>
                          </a:ln>
                          <a:solidFill>
                            <a:schemeClr val="tx1"/>
                          </a:solidFill>
                          <a:effectLst/>
                          <a:latin typeface="Gill Sans"/>
                          <a:ea typeface="Times New Roman" pitchFamily="18" charset="0"/>
                          <a:cs typeface="Gill Sans"/>
                        </a:rPr>
                        <a:t>2</a:t>
                      </a:r>
                      <a:endParaRPr kumimoji="0" lang="en-GB" sz="16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100000"/>
                        </a:lnSpc>
                        <a:spcBef>
                          <a:spcPts val="300"/>
                        </a:spcBef>
                        <a:spcAft>
                          <a:spcPct val="0"/>
                        </a:spcAft>
                        <a:buClrTx/>
                        <a:buSzTx/>
                        <a:buFontTx/>
                        <a:buNone/>
                        <a:tabLst/>
                      </a:pPr>
                      <a:r>
                        <a:rPr kumimoji="0" lang="en-GB" sz="1600" b="0" i="0" u="none" strike="noStrike" cap="none" normalizeH="0" baseline="0" smtClean="0">
                          <a:ln>
                            <a:noFill/>
                          </a:ln>
                          <a:solidFill>
                            <a:schemeClr val="tx1"/>
                          </a:solidFill>
                          <a:effectLst/>
                          <a:latin typeface="Gill Sans"/>
                          <a:ea typeface="Times New Roman" pitchFamily="18" charset="0"/>
                          <a:cs typeface="Gill Sans"/>
                        </a:rPr>
                        <a:t>0</a:t>
                      </a:r>
                      <a:endParaRPr kumimoji="0" lang="en-GB" sz="16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100000"/>
                        </a:lnSpc>
                        <a:spcBef>
                          <a:spcPts val="300"/>
                        </a:spcBef>
                        <a:spcAft>
                          <a:spcPct val="0"/>
                        </a:spcAft>
                        <a:buClrTx/>
                        <a:buSzTx/>
                        <a:buFontTx/>
                        <a:buNone/>
                        <a:tabLst/>
                      </a:pPr>
                      <a:r>
                        <a:rPr kumimoji="0" lang="en-GB" sz="1600" b="0" i="0" u="none" strike="noStrike" cap="none" normalizeH="0" baseline="0" smtClean="0">
                          <a:ln>
                            <a:noFill/>
                          </a:ln>
                          <a:solidFill>
                            <a:schemeClr val="tx1"/>
                          </a:solidFill>
                          <a:effectLst/>
                          <a:latin typeface="Gill Sans"/>
                          <a:ea typeface="Times New Roman" pitchFamily="18" charset="0"/>
                          <a:cs typeface="Gill Sans"/>
                        </a:rPr>
                        <a:t>4,000</a:t>
                      </a:r>
                      <a:endParaRPr kumimoji="0" lang="en-GB" sz="16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a:noFill/>
                    </a:lnT>
                    <a:lnB>
                      <a:noFill/>
                    </a:lnB>
                    <a:lnTlToBr>
                      <a:noFill/>
                    </a:lnTlToBr>
                    <a:lnBlToTr>
                      <a:noFill/>
                    </a:lnBlToTr>
                    <a:noFill/>
                  </a:tcPr>
                </a:tc>
              </a:tr>
              <a:tr h="363538">
                <a:tc>
                  <a:txBody>
                    <a:bodyPr/>
                    <a:lstStyle/>
                    <a:p>
                      <a:pPr marL="0" marR="0" lvl="0" indent="0" algn="ctr" defTabSz="914400" rtl="0" eaLnBrk="1" fontAlgn="base" latinLnBrk="0" hangingPunct="1">
                        <a:lnSpc>
                          <a:spcPct val="100000"/>
                        </a:lnSpc>
                        <a:spcBef>
                          <a:spcPts val="300"/>
                        </a:spcBef>
                        <a:spcAft>
                          <a:spcPct val="0"/>
                        </a:spcAft>
                        <a:buClrTx/>
                        <a:buSzTx/>
                        <a:buFontTx/>
                        <a:buNone/>
                        <a:tabLst/>
                      </a:pPr>
                      <a:r>
                        <a:rPr kumimoji="0" lang="en-GB" sz="1600" b="0" i="0" u="none" strike="noStrike" cap="none" normalizeH="0" baseline="0" smtClean="0">
                          <a:ln>
                            <a:noFill/>
                          </a:ln>
                          <a:solidFill>
                            <a:schemeClr val="tx1"/>
                          </a:solidFill>
                          <a:effectLst/>
                          <a:latin typeface="Gill Sans"/>
                          <a:ea typeface="Times New Roman" pitchFamily="18" charset="0"/>
                          <a:cs typeface="Gill Sans"/>
                        </a:rPr>
                        <a:t>3</a:t>
                      </a:r>
                      <a:endParaRPr kumimoji="0" lang="en-GB" sz="16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100000"/>
                        </a:lnSpc>
                        <a:spcBef>
                          <a:spcPts val="300"/>
                        </a:spcBef>
                        <a:spcAft>
                          <a:spcPct val="0"/>
                        </a:spcAft>
                        <a:buClrTx/>
                        <a:buSzTx/>
                        <a:buFontTx/>
                        <a:buNone/>
                        <a:tabLst/>
                      </a:pPr>
                      <a:r>
                        <a:rPr kumimoji="0" lang="en-GB" sz="1600" b="0" i="0" u="none" strike="noStrike" cap="none" normalizeH="0" baseline="0" smtClean="0">
                          <a:ln>
                            <a:noFill/>
                          </a:ln>
                          <a:solidFill>
                            <a:schemeClr val="tx1"/>
                          </a:solidFill>
                          <a:effectLst/>
                          <a:latin typeface="Gill Sans"/>
                          <a:ea typeface="Times New Roman" pitchFamily="18" charset="0"/>
                          <a:cs typeface="Gill Sans"/>
                        </a:rPr>
                        <a:t>0</a:t>
                      </a:r>
                      <a:endParaRPr kumimoji="0" lang="en-GB" sz="16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100000"/>
                        </a:lnSpc>
                        <a:spcBef>
                          <a:spcPts val="300"/>
                        </a:spcBef>
                        <a:spcAft>
                          <a:spcPct val="0"/>
                        </a:spcAft>
                        <a:buClrTx/>
                        <a:buSzTx/>
                        <a:buFontTx/>
                        <a:buNone/>
                        <a:tabLst/>
                      </a:pPr>
                      <a:r>
                        <a:rPr kumimoji="0" lang="en-GB" sz="1600" b="0" i="0" u="none" strike="noStrike" cap="none" normalizeH="0" baseline="0" smtClean="0">
                          <a:ln>
                            <a:noFill/>
                          </a:ln>
                          <a:solidFill>
                            <a:schemeClr val="tx1"/>
                          </a:solidFill>
                          <a:effectLst/>
                          <a:latin typeface="Gill Sans"/>
                          <a:ea typeface="Times New Roman" pitchFamily="18" charset="0"/>
                          <a:cs typeface="Gill Sans"/>
                        </a:rPr>
                        <a:t>4,000</a:t>
                      </a:r>
                      <a:endParaRPr kumimoji="0" lang="en-GB" sz="16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a:noFill/>
                    </a:lnT>
                    <a:lnB>
                      <a:noFill/>
                    </a:lnB>
                    <a:lnTlToBr>
                      <a:noFill/>
                    </a:lnTlToBr>
                    <a:lnBlToTr>
                      <a:noFill/>
                    </a:lnBlToTr>
                    <a:noFill/>
                  </a:tcPr>
                </a:tc>
              </a:tr>
              <a:tr h="363538">
                <a:tc>
                  <a:txBody>
                    <a:bodyPr/>
                    <a:lstStyle/>
                    <a:p>
                      <a:pPr marL="0" marR="0" lvl="0" indent="0" algn="ctr" defTabSz="914400" rtl="0" eaLnBrk="1" fontAlgn="base" latinLnBrk="0" hangingPunct="1">
                        <a:lnSpc>
                          <a:spcPct val="100000"/>
                        </a:lnSpc>
                        <a:spcBef>
                          <a:spcPts val="300"/>
                        </a:spcBef>
                        <a:spcAft>
                          <a:spcPct val="0"/>
                        </a:spcAft>
                        <a:buClrTx/>
                        <a:buSzTx/>
                        <a:buFontTx/>
                        <a:buNone/>
                        <a:tabLst/>
                      </a:pPr>
                      <a:r>
                        <a:rPr kumimoji="0" lang="en-GB" sz="1600" b="0" i="0" u="none" strike="noStrike" cap="none" normalizeH="0" baseline="0" smtClean="0">
                          <a:ln>
                            <a:noFill/>
                          </a:ln>
                          <a:solidFill>
                            <a:schemeClr val="tx1"/>
                          </a:solidFill>
                          <a:effectLst/>
                          <a:latin typeface="Gill Sans"/>
                          <a:ea typeface="Times New Roman" pitchFamily="18" charset="0"/>
                          <a:cs typeface="Gill Sans"/>
                        </a:rPr>
                        <a:t>4</a:t>
                      </a:r>
                      <a:endParaRPr kumimoji="0" lang="en-GB" sz="16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100000"/>
                        </a:lnSpc>
                        <a:spcBef>
                          <a:spcPts val="300"/>
                        </a:spcBef>
                        <a:spcAft>
                          <a:spcPct val="0"/>
                        </a:spcAft>
                        <a:buClrTx/>
                        <a:buSzTx/>
                        <a:buFontTx/>
                        <a:buNone/>
                        <a:tabLst/>
                      </a:pPr>
                      <a:r>
                        <a:rPr kumimoji="0" lang="en-GB" sz="1600" b="0" i="0" u="sng" strike="noStrike" cap="none" normalizeH="0" baseline="0" smtClean="0">
                          <a:ln>
                            <a:noFill/>
                          </a:ln>
                          <a:solidFill>
                            <a:schemeClr val="tx1"/>
                          </a:solidFill>
                          <a:effectLst/>
                          <a:latin typeface="Gill Sans"/>
                          <a:ea typeface="Times New Roman" pitchFamily="18" charset="0"/>
                          <a:cs typeface="Gill Sans"/>
                        </a:rPr>
                        <a:t>  20,000</a:t>
                      </a:r>
                      <a:endParaRPr kumimoji="0" lang="en-GB" sz="16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100000"/>
                        </a:lnSpc>
                        <a:spcBef>
                          <a:spcPts val="300"/>
                        </a:spcBef>
                        <a:spcAft>
                          <a:spcPct val="0"/>
                        </a:spcAft>
                        <a:buClrTx/>
                        <a:buSzTx/>
                        <a:buFontTx/>
                        <a:buNone/>
                        <a:tabLst/>
                      </a:pPr>
                      <a:r>
                        <a:rPr kumimoji="0" lang="en-GB" sz="1600" b="0" i="0" u="sng" strike="noStrike" cap="none" normalizeH="0" baseline="0" smtClean="0">
                          <a:ln>
                            <a:noFill/>
                          </a:ln>
                          <a:solidFill>
                            <a:schemeClr val="tx1"/>
                          </a:solidFill>
                          <a:effectLst/>
                          <a:latin typeface="Gill Sans"/>
                          <a:ea typeface="Times New Roman" pitchFamily="18" charset="0"/>
                          <a:cs typeface="Gill Sans"/>
                        </a:rPr>
                        <a:t>    4,000</a:t>
                      </a:r>
                      <a:endParaRPr kumimoji="0" lang="en-GB" sz="16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a:noFill/>
                    </a:lnT>
                    <a:lnB>
                      <a:noFill/>
                    </a:lnB>
                    <a:lnTlToBr>
                      <a:noFill/>
                    </a:lnTlToBr>
                    <a:lnBlToTr>
                      <a:noFill/>
                    </a:lnBlToTr>
                    <a:noFill/>
                  </a:tcPr>
                </a:tc>
              </a:tr>
              <a:tr h="361950">
                <a:tc>
                  <a:txBody>
                    <a:bodyPr/>
                    <a:lstStyle/>
                    <a:p>
                      <a:pPr marL="0" marR="0" lvl="0" indent="0" algn="ctr" defTabSz="914400" rtl="0" eaLnBrk="1" fontAlgn="base" latinLnBrk="0" hangingPunct="1">
                        <a:lnSpc>
                          <a:spcPct val="100000"/>
                        </a:lnSpc>
                        <a:spcBef>
                          <a:spcPts val="300"/>
                        </a:spcBef>
                        <a:spcAft>
                          <a:spcPts val="300"/>
                        </a:spcAft>
                        <a:buClrTx/>
                        <a:buSzTx/>
                        <a:buFontTx/>
                        <a:buNone/>
                        <a:tabLst/>
                      </a:pPr>
                      <a:r>
                        <a:rPr kumimoji="0" lang="en-GB" sz="1600" b="0" i="0" u="none" strike="noStrike" cap="none" normalizeH="0" baseline="0" smtClean="0">
                          <a:ln>
                            <a:noFill/>
                          </a:ln>
                          <a:solidFill>
                            <a:schemeClr val="tx1"/>
                          </a:solidFill>
                          <a:effectLst/>
                          <a:latin typeface="Gill Sans"/>
                          <a:ea typeface="Times New Roman" pitchFamily="18" charset="0"/>
                          <a:cs typeface="Gill Sans"/>
                        </a:rPr>
                        <a:t>Total</a:t>
                      </a:r>
                      <a:endParaRPr kumimoji="0" lang="en-GB" sz="16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ts val="300"/>
                        </a:spcBef>
                        <a:spcAft>
                          <a:spcPts val="300"/>
                        </a:spcAft>
                        <a:buClrTx/>
                        <a:buSzTx/>
                        <a:buFontTx/>
                        <a:buNone/>
                        <a:tabLst/>
                      </a:pPr>
                      <a:r>
                        <a:rPr kumimoji="0" lang="en-GB" sz="1600" b="0" i="0" u="none" strike="noStrike" cap="none" normalizeH="0" baseline="0" smtClean="0">
                          <a:ln>
                            <a:noFill/>
                          </a:ln>
                          <a:solidFill>
                            <a:schemeClr val="tx1"/>
                          </a:solidFill>
                          <a:effectLst/>
                          <a:latin typeface="Gill Sans"/>
                          <a:ea typeface="Times New Roman" pitchFamily="18" charset="0"/>
                          <a:cs typeface="Gill Sans"/>
                        </a:rPr>
                        <a:t>€20,000</a:t>
                      </a:r>
                      <a:endParaRPr kumimoji="0" lang="en-GB" sz="16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ts val="300"/>
                        </a:spcBef>
                        <a:spcAft>
                          <a:spcPts val="300"/>
                        </a:spcAft>
                        <a:buClrTx/>
                        <a:buSzTx/>
                        <a:buFontTx/>
                        <a:buNone/>
                        <a:tabLst/>
                      </a:pPr>
                      <a:r>
                        <a:rPr kumimoji="0" lang="en-GB" sz="1600" b="0" i="0" u="none" strike="noStrike" cap="none" normalizeH="0" baseline="0" smtClean="0">
                          <a:ln>
                            <a:noFill/>
                          </a:ln>
                          <a:solidFill>
                            <a:schemeClr val="tx1"/>
                          </a:solidFill>
                          <a:effectLst/>
                          <a:latin typeface="Gill Sans"/>
                          <a:ea typeface="Times New Roman" pitchFamily="18" charset="0"/>
                          <a:cs typeface="Gill Sans"/>
                        </a:rPr>
                        <a:t>€16,000</a:t>
                      </a:r>
                      <a:endParaRPr kumimoji="0" lang="en-GB" sz="16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17437" name="TextBox 8"/>
          <p:cNvSpPr txBox="1">
            <a:spLocks noChangeArrowheads="1"/>
          </p:cNvSpPr>
          <p:nvPr/>
        </p:nvSpPr>
        <p:spPr bwMode="auto">
          <a:xfrm>
            <a:off x="827088" y="4797425"/>
            <a:ext cx="3573462"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 typeface="Arial" panose="020B0604020202020204" pitchFamily="34" charset="0"/>
              <a:buChar char="•"/>
            </a:pPr>
            <a:r>
              <a:rPr lang="en-GB" altLang="en-US" sz="2400">
                <a:cs typeface="Arial" panose="020B0604020202020204" pitchFamily="34" charset="0"/>
              </a:rPr>
              <a:t>Which is Best?</a:t>
            </a:r>
          </a:p>
          <a:p>
            <a:pPr eaLnBrk="1" hangingPunct="1">
              <a:buFont typeface="Arial" panose="020B0604020202020204" pitchFamily="34" charset="0"/>
              <a:buChar char="•"/>
            </a:pPr>
            <a:r>
              <a:rPr lang="en-GB" altLang="en-US" sz="2400">
                <a:cs typeface="Arial" panose="020B0604020202020204" pitchFamily="34" charset="0"/>
              </a:rPr>
              <a:t>Which creates value?</a:t>
            </a:r>
          </a:p>
          <a:p>
            <a:pPr eaLnBrk="1" hangingPunct="1">
              <a:buFont typeface="Arial" panose="020B0604020202020204" pitchFamily="34" charset="0"/>
              <a:buChar char="•"/>
            </a:pPr>
            <a:r>
              <a:rPr lang="en-GB" altLang="en-US" sz="2400">
                <a:cs typeface="Arial" panose="020B0604020202020204" pitchFamily="34" charset="0"/>
              </a:rPr>
              <a:t>How do the cash flows affect security prices?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sp>
        <p:nvSpPr>
          <p:cNvPr id="18435" name="Rectangle 3"/>
          <p:cNvSpPr>
            <a:spLocks noGrp="1" noChangeArrowheads="1"/>
          </p:cNvSpPr>
          <p:nvPr>
            <p:ph type="body" idx="1"/>
          </p:nvPr>
        </p:nvSpPr>
        <p:spPr/>
        <p:txBody>
          <a:bodyPr/>
          <a:lstStyle/>
          <a:p>
            <a:pPr eaLnBrk="1" hangingPunct="1">
              <a:lnSpc>
                <a:spcPct val="90000"/>
              </a:lnSpc>
              <a:buFontTx/>
              <a:buNone/>
            </a:pPr>
            <a:r>
              <a:rPr lang="en-GB" altLang="en-US" smtClean="0">
                <a:latin typeface="Calibri" panose="020F0502020204030204" pitchFamily="34" charset="0"/>
              </a:rPr>
              <a:t>	</a:t>
            </a:r>
            <a:r>
              <a:rPr lang="en-GB" altLang="en-US" sz="2800" smtClean="0">
                <a:latin typeface="Calibri" panose="020F0502020204030204" pitchFamily="34" charset="0"/>
              </a:rPr>
              <a:t>The Norwegian firm, Fjell ASA, is considering expanding operations overseas, and it is evaluating the Netherlands and South Africa as possible sites. The Netherlands is considered to be relatively safe, whereas operating in South Africa is seen as considerably more risky. In both cases the company would close down operations after one year.</a:t>
            </a:r>
          </a:p>
          <a:p>
            <a:pPr eaLnBrk="1" hangingPunct="1">
              <a:lnSpc>
                <a:spcPct val="90000"/>
              </a:lnSpc>
              <a:buFontTx/>
              <a:buNone/>
            </a:pPr>
            <a:r>
              <a:rPr lang="en-GB" altLang="en-US" sz="2800" smtClean="0">
                <a:latin typeface="Calibri" panose="020F0502020204030204" pitchFamily="34" charset="0"/>
              </a:rPr>
              <a:t>	After undertaking a complete financial analysis, Fjell has come up with the following cash flows of the alternative plans for expansion under three scenarios—pessimistic, most likely, and optimistic:</a:t>
            </a:r>
          </a:p>
          <a:p>
            <a:pPr eaLnBrk="1" hangingPunct="1">
              <a:lnSpc>
                <a:spcPct val="90000"/>
              </a:lnSpc>
              <a:buFontTx/>
              <a:buNone/>
            </a:pPr>
            <a:endParaRPr lang="en-GB" altLang="en-US" sz="2800" smtClean="0">
              <a:solidFill>
                <a:srgbClr val="FF0000"/>
              </a:solidFill>
              <a:latin typeface="Calibri" panose="020F0502020204030204" pitchFamily="34" charset="0"/>
            </a:endParaRPr>
          </a:p>
        </p:txBody>
      </p:sp>
      <p:pic>
        <p:nvPicPr>
          <p:cNvPr id="18436"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7"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The Risk of Cash Flows</a:t>
            </a:r>
          </a:p>
        </p:txBody>
      </p:sp>
      <p:pic>
        <p:nvPicPr>
          <p:cNvPr id="18438"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type="body" sz="half" idx="1"/>
          </p:nvPr>
        </p:nvSpPr>
        <p:spPr/>
        <p:txBody>
          <a:bodyPr/>
          <a:lstStyle/>
          <a:p>
            <a:pPr eaLnBrk="1" hangingPunct="1">
              <a:buFontTx/>
              <a:buNone/>
            </a:pPr>
            <a:r>
              <a:rPr lang="en-GB" altLang="en-US" smtClean="0">
                <a:latin typeface="Calibri" panose="020F0502020204030204" pitchFamily="34" charset="0"/>
              </a:rPr>
              <a:t>	</a:t>
            </a:r>
            <a:endParaRPr lang="en-GB" altLang="en-US" sz="2800" smtClean="0">
              <a:latin typeface="Calibri" panose="020F0502020204030204" pitchFamily="34" charset="0"/>
            </a:endParaRPr>
          </a:p>
          <a:p>
            <a:pPr eaLnBrk="1" hangingPunct="1">
              <a:buFontTx/>
              <a:buNone/>
            </a:pPr>
            <a:endParaRPr lang="en-GB" altLang="en-US" sz="2800" smtClean="0">
              <a:solidFill>
                <a:srgbClr val="FF0000"/>
              </a:solidFill>
              <a:latin typeface="Calibri" panose="020F0502020204030204" pitchFamily="34" charset="0"/>
            </a:endParaRPr>
          </a:p>
        </p:txBody>
      </p:sp>
      <p:pic>
        <p:nvPicPr>
          <p:cNvPr id="19459"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0"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The Risk of Cash Flows</a:t>
            </a:r>
          </a:p>
        </p:txBody>
      </p:sp>
      <p:pic>
        <p:nvPicPr>
          <p:cNvPr id="19461"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5629" name="Group 29"/>
          <p:cNvGraphicFramePr>
            <a:graphicFrameLocks noGrp="1"/>
          </p:cNvGraphicFramePr>
          <p:nvPr>
            <p:ph sz="half" idx="2"/>
          </p:nvPr>
        </p:nvGraphicFramePr>
        <p:xfrm>
          <a:off x="684213" y="2276475"/>
          <a:ext cx="7786687" cy="1214438"/>
        </p:xfrm>
        <a:graphic>
          <a:graphicData uri="http://schemas.openxmlformats.org/drawingml/2006/table">
            <a:tbl>
              <a:tblPr/>
              <a:tblGrid>
                <a:gridCol w="1946275"/>
                <a:gridCol w="1947862"/>
                <a:gridCol w="1946275"/>
                <a:gridCol w="1946275"/>
              </a:tblGrid>
              <a:tr h="604838">
                <a:tc>
                  <a:txBody>
                    <a:bodyPr/>
                    <a:lstStyle/>
                    <a:p>
                      <a:pPr marL="0" marR="0" lvl="0" indent="0" algn="l" defTabSz="914400" rtl="0" eaLnBrk="1" fontAlgn="base" latinLnBrk="0" hangingPunct="1">
                        <a:lnSpc>
                          <a:spcPct val="100000"/>
                        </a:lnSpc>
                        <a:spcBef>
                          <a:spcPts val="300"/>
                        </a:spcBef>
                        <a:spcAft>
                          <a:spcPts val="300"/>
                        </a:spcAft>
                        <a:buClrTx/>
                        <a:buSzTx/>
                        <a:buFontTx/>
                        <a:buNone/>
                        <a:tabLst/>
                      </a:pPr>
                      <a:endParaRPr kumimoji="0" lang="en-US" sz="20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ts val="300"/>
                        </a:spcBef>
                        <a:spcAft>
                          <a:spcPts val="300"/>
                        </a:spcAft>
                        <a:buClrTx/>
                        <a:buSzTx/>
                        <a:buFontTx/>
                        <a:buNone/>
                        <a:tabLst/>
                      </a:pPr>
                      <a:r>
                        <a:rPr kumimoji="0" lang="en-GB" sz="2000" b="1" i="0" u="none" strike="noStrike" cap="none" normalizeH="0" baseline="0" smtClean="0">
                          <a:ln>
                            <a:noFill/>
                          </a:ln>
                          <a:solidFill>
                            <a:schemeClr val="tx1"/>
                          </a:solidFill>
                          <a:effectLst/>
                          <a:latin typeface="Gill Sans"/>
                          <a:ea typeface="Times New Roman" pitchFamily="18" charset="0"/>
                          <a:cs typeface="Gill Sans"/>
                        </a:rPr>
                        <a:t>Pessimistic</a:t>
                      </a:r>
                      <a:endParaRPr kumimoji="0" lang="en-GB" sz="20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ts val="300"/>
                        </a:spcBef>
                        <a:spcAft>
                          <a:spcPts val="300"/>
                        </a:spcAft>
                        <a:buClrTx/>
                        <a:buSzTx/>
                        <a:buFontTx/>
                        <a:buNone/>
                        <a:tabLst/>
                      </a:pPr>
                      <a:r>
                        <a:rPr kumimoji="0" lang="en-GB" sz="2000" b="1" i="0" u="none" strike="noStrike" cap="none" normalizeH="0" baseline="0" smtClean="0">
                          <a:ln>
                            <a:noFill/>
                          </a:ln>
                          <a:solidFill>
                            <a:schemeClr val="tx1"/>
                          </a:solidFill>
                          <a:effectLst/>
                          <a:latin typeface="Gill Sans"/>
                          <a:ea typeface="Times New Roman" pitchFamily="18" charset="0"/>
                          <a:cs typeface="Gill Sans"/>
                        </a:rPr>
                        <a:t>Most Likely</a:t>
                      </a:r>
                      <a:endParaRPr kumimoji="0" lang="en-GB" sz="20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ts val="300"/>
                        </a:spcBef>
                        <a:spcAft>
                          <a:spcPts val="300"/>
                        </a:spcAft>
                        <a:buClrTx/>
                        <a:buSzTx/>
                        <a:buFontTx/>
                        <a:buNone/>
                        <a:tabLst/>
                      </a:pPr>
                      <a:r>
                        <a:rPr kumimoji="0" lang="en-GB" sz="2000" b="1" i="0" u="none" strike="noStrike" cap="none" normalizeH="0" baseline="0" smtClean="0">
                          <a:ln>
                            <a:noFill/>
                          </a:ln>
                          <a:solidFill>
                            <a:schemeClr val="tx1"/>
                          </a:solidFill>
                          <a:effectLst/>
                          <a:latin typeface="Gill Sans"/>
                          <a:ea typeface="Times New Roman" pitchFamily="18" charset="0"/>
                          <a:cs typeface="Gill Sans"/>
                        </a:rPr>
                        <a:t>Optimistic</a:t>
                      </a:r>
                      <a:endParaRPr kumimoji="0" lang="en-GB" sz="20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6700">
                <a:tc>
                  <a:txBody>
                    <a:bodyPr/>
                    <a:lstStyle/>
                    <a:p>
                      <a:pPr marL="0" marR="0" lvl="0" indent="0" algn="l" defTabSz="914400" rtl="0" eaLnBrk="1" fontAlgn="base" latinLnBrk="0" hangingPunct="1">
                        <a:lnSpc>
                          <a:spcPct val="100000"/>
                        </a:lnSpc>
                        <a:spcBef>
                          <a:spcPts val="300"/>
                        </a:spcBef>
                        <a:spcAft>
                          <a:spcPct val="0"/>
                        </a:spcAft>
                        <a:buClrTx/>
                        <a:buSzTx/>
                        <a:buFontTx/>
                        <a:buNone/>
                        <a:tabLst/>
                      </a:pPr>
                      <a:r>
                        <a:rPr kumimoji="0" lang="en-GB" sz="2000" b="0" i="0" u="none" strike="noStrike" cap="none" normalizeH="0" baseline="0" smtClean="0">
                          <a:ln>
                            <a:noFill/>
                          </a:ln>
                          <a:solidFill>
                            <a:schemeClr val="tx1"/>
                          </a:solidFill>
                          <a:effectLst/>
                          <a:latin typeface="Gill Sans"/>
                          <a:ea typeface="Times New Roman" pitchFamily="18" charset="0"/>
                          <a:cs typeface="Gill Sans"/>
                        </a:rPr>
                        <a:t>Netherlands</a:t>
                      </a:r>
                      <a:endParaRPr kumimoji="0" lang="en-GB" sz="20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ts val="300"/>
                        </a:spcBef>
                        <a:spcAft>
                          <a:spcPct val="0"/>
                        </a:spcAft>
                        <a:buClrTx/>
                        <a:buSzTx/>
                        <a:buFontTx/>
                        <a:buNone/>
                        <a:tabLst/>
                      </a:pPr>
                      <a:r>
                        <a:rPr kumimoji="0" lang="en-GB" sz="2000" b="0" i="0" u="none" strike="noStrike" cap="none" normalizeH="0" baseline="0" smtClean="0">
                          <a:ln>
                            <a:noFill/>
                          </a:ln>
                          <a:solidFill>
                            <a:schemeClr val="tx1"/>
                          </a:solidFill>
                          <a:effectLst/>
                          <a:latin typeface="Gill Sans"/>
                          <a:ea typeface="Times New Roman" pitchFamily="18" charset="0"/>
                          <a:cs typeface="Gill Sans"/>
                        </a:rPr>
                        <a:t>NOK750,000</a:t>
                      </a:r>
                      <a:endParaRPr kumimoji="0" lang="en-GB" sz="20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ts val="300"/>
                        </a:spcBef>
                        <a:spcAft>
                          <a:spcPct val="0"/>
                        </a:spcAft>
                        <a:buClrTx/>
                        <a:buSzTx/>
                        <a:buFontTx/>
                        <a:buNone/>
                        <a:tabLst/>
                      </a:pPr>
                      <a:r>
                        <a:rPr kumimoji="0" lang="en-GB" sz="2000" b="0" i="0" u="none" strike="noStrike" cap="none" normalizeH="0" baseline="0" smtClean="0">
                          <a:ln>
                            <a:noFill/>
                          </a:ln>
                          <a:solidFill>
                            <a:schemeClr val="tx1"/>
                          </a:solidFill>
                          <a:effectLst/>
                          <a:latin typeface="Gill Sans"/>
                          <a:ea typeface="Times New Roman" pitchFamily="18" charset="0"/>
                          <a:cs typeface="Gill Sans"/>
                        </a:rPr>
                        <a:t>NOK1,000,000</a:t>
                      </a:r>
                      <a:endParaRPr kumimoji="0" lang="en-GB" sz="20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ts val="300"/>
                        </a:spcBef>
                        <a:spcAft>
                          <a:spcPct val="0"/>
                        </a:spcAft>
                        <a:buClrTx/>
                        <a:buSzTx/>
                        <a:buFontTx/>
                        <a:buNone/>
                        <a:tabLst/>
                      </a:pPr>
                      <a:r>
                        <a:rPr kumimoji="0" lang="en-GB" sz="2000" b="0" i="0" u="none" strike="noStrike" cap="none" normalizeH="0" baseline="0" smtClean="0">
                          <a:ln>
                            <a:noFill/>
                          </a:ln>
                          <a:solidFill>
                            <a:schemeClr val="tx1"/>
                          </a:solidFill>
                          <a:effectLst/>
                          <a:latin typeface="Gill Sans"/>
                          <a:ea typeface="Times New Roman" pitchFamily="18" charset="0"/>
                          <a:cs typeface="Gill Sans"/>
                        </a:rPr>
                        <a:t>NOK1,250,000</a:t>
                      </a:r>
                      <a:endParaRPr kumimoji="0" lang="en-GB" sz="20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r>
              <a:tr h="266700">
                <a:tc>
                  <a:txBody>
                    <a:bodyPr/>
                    <a:lstStyle/>
                    <a:p>
                      <a:pPr marL="0" marR="0" lvl="0" indent="0" algn="l" defTabSz="914400" rtl="0" eaLnBrk="1" fontAlgn="base" latinLnBrk="0" hangingPunct="1">
                        <a:lnSpc>
                          <a:spcPct val="100000"/>
                        </a:lnSpc>
                        <a:spcBef>
                          <a:spcPts val="300"/>
                        </a:spcBef>
                        <a:spcAft>
                          <a:spcPts val="300"/>
                        </a:spcAft>
                        <a:buClrTx/>
                        <a:buSzTx/>
                        <a:buFontTx/>
                        <a:buNone/>
                        <a:tabLst/>
                      </a:pPr>
                      <a:r>
                        <a:rPr kumimoji="0" lang="en-GB" sz="2000" b="0" i="0" u="none" strike="noStrike" cap="none" normalizeH="0" baseline="0" smtClean="0">
                          <a:ln>
                            <a:noFill/>
                          </a:ln>
                          <a:solidFill>
                            <a:schemeClr val="tx1"/>
                          </a:solidFill>
                          <a:effectLst/>
                          <a:latin typeface="Gill Sans"/>
                          <a:ea typeface="Times New Roman" pitchFamily="18" charset="0"/>
                          <a:cs typeface="Gill Sans"/>
                        </a:rPr>
                        <a:t>South Africa</a:t>
                      </a:r>
                      <a:endParaRPr kumimoji="0" lang="en-GB" sz="20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ts val="300"/>
                        </a:spcBef>
                        <a:spcAft>
                          <a:spcPts val="300"/>
                        </a:spcAft>
                        <a:buClrTx/>
                        <a:buSzTx/>
                        <a:buFontTx/>
                        <a:buNone/>
                        <a:tabLst/>
                      </a:pPr>
                      <a:r>
                        <a:rPr kumimoji="0" lang="en-GB" sz="2000" b="0" i="0" u="none" strike="noStrike" cap="none" normalizeH="0" baseline="0" dirty="0" smtClean="0">
                          <a:ln>
                            <a:noFill/>
                          </a:ln>
                          <a:solidFill>
                            <a:schemeClr val="tx1"/>
                          </a:solidFill>
                          <a:effectLst/>
                          <a:latin typeface="Gill Sans"/>
                          <a:ea typeface="Times New Roman" pitchFamily="18" charset="0"/>
                          <a:cs typeface="Gill Sans"/>
                        </a:rPr>
                        <a:t>                   0</a:t>
                      </a:r>
                      <a:endParaRPr kumimoji="0" lang="en-GB" sz="2000" b="0" i="0" u="none" strike="noStrike" cap="none" normalizeH="0" baseline="0" dirty="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ts val="300"/>
                        </a:spcBef>
                        <a:spcAft>
                          <a:spcPts val="300"/>
                        </a:spcAft>
                        <a:buClrTx/>
                        <a:buSzTx/>
                        <a:buFontTx/>
                        <a:buNone/>
                        <a:tabLst/>
                      </a:pPr>
                      <a:r>
                        <a:rPr kumimoji="0" lang="en-GB" sz="2000" b="0" i="0" u="none" strike="noStrike" cap="none" normalizeH="0" baseline="0" smtClean="0">
                          <a:ln>
                            <a:noFill/>
                          </a:ln>
                          <a:solidFill>
                            <a:schemeClr val="tx1"/>
                          </a:solidFill>
                          <a:effectLst/>
                          <a:latin typeface="Gill Sans"/>
                          <a:ea typeface="Times New Roman" pitchFamily="18" charset="0"/>
                          <a:cs typeface="Gill Sans"/>
                        </a:rPr>
                        <a:t>        1,500,000</a:t>
                      </a:r>
                      <a:endParaRPr kumimoji="0" lang="en-GB" sz="20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ts val="300"/>
                        </a:spcBef>
                        <a:spcAft>
                          <a:spcPts val="300"/>
                        </a:spcAft>
                        <a:buClrTx/>
                        <a:buSzTx/>
                        <a:buFontTx/>
                        <a:buNone/>
                        <a:tabLst/>
                      </a:pPr>
                      <a:r>
                        <a:rPr kumimoji="0" lang="en-GB" sz="2000" b="0" i="0" u="none" strike="noStrike" cap="none" normalizeH="0" baseline="0" smtClean="0">
                          <a:ln>
                            <a:noFill/>
                          </a:ln>
                          <a:solidFill>
                            <a:schemeClr val="tx1"/>
                          </a:solidFill>
                          <a:effectLst/>
                          <a:latin typeface="Gill Sans"/>
                          <a:ea typeface="Times New Roman" pitchFamily="18" charset="0"/>
                          <a:cs typeface="Gill Sans"/>
                        </a:rPr>
                        <a:t>         2,000,000</a:t>
                      </a:r>
                      <a:endParaRPr kumimoji="0" lang="en-GB" sz="2000" b="0" i="0" u="none" strike="noStrike" cap="none" normalizeH="0" baseline="0" smtClean="0">
                        <a:ln>
                          <a:noFill/>
                        </a:ln>
                        <a:solidFill>
                          <a:schemeClr val="tx1"/>
                        </a:solidFill>
                        <a:effectLst/>
                        <a:latin typeface="Times New Roman" pitchFamily="18" charset="0"/>
                        <a:ea typeface="Times New Roman" pitchFamily="18" charset="0"/>
                        <a:cs typeface="Gill Sans"/>
                      </a:endParaRPr>
                    </a:p>
                  </a:txBody>
                  <a:tcPr marL="0" marR="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19478" name="TextBox 4"/>
          <p:cNvSpPr txBox="1">
            <a:spLocks noChangeArrowheads="1"/>
          </p:cNvSpPr>
          <p:nvPr/>
        </p:nvSpPr>
        <p:spPr bwMode="auto">
          <a:xfrm>
            <a:off x="1357313" y="4071938"/>
            <a:ext cx="6572250"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a:cs typeface="Arial" panose="020B0604020202020204" pitchFamily="34" charset="0"/>
              </a:rPr>
              <a:t>Which is the Best?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body" sz="half" idx="1"/>
          </p:nvPr>
        </p:nvSpPr>
        <p:spPr/>
        <p:txBody>
          <a:bodyPr/>
          <a:lstStyle/>
          <a:p>
            <a:pPr eaLnBrk="1" hangingPunct="1">
              <a:buFontTx/>
              <a:buNone/>
            </a:pPr>
            <a:r>
              <a:rPr lang="en-GB" altLang="en-US" smtClean="0">
                <a:latin typeface="Calibri" panose="020F0502020204030204" pitchFamily="34" charset="0"/>
              </a:rPr>
              <a:t>	</a:t>
            </a:r>
            <a:endParaRPr lang="en-GB" altLang="en-US" sz="2800" smtClean="0">
              <a:latin typeface="Calibri" panose="020F0502020204030204" pitchFamily="34" charset="0"/>
            </a:endParaRPr>
          </a:p>
          <a:p>
            <a:pPr eaLnBrk="1" hangingPunct="1">
              <a:buFontTx/>
              <a:buNone/>
            </a:pPr>
            <a:endParaRPr lang="en-GB" altLang="en-US" sz="2800" smtClean="0">
              <a:solidFill>
                <a:srgbClr val="FF0000"/>
              </a:solidFill>
              <a:latin typeface="Calibri" panose="020F0502020204030204" pitchFamily="34" charset="0"/>
            </a:endParaRPr>
          </a:p>
        </p:txBody>
      </p:sp>
      <p:pic>
        <p:nvPicPr>
          <p:cNvPr id="2048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Rectangle 4"/>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The Goal of Financial Management</a:t>
            </a:r>
          </a:p>
        </p:txBody>
      </p:sp>
      <p:pic>
        <p:nvPicPr>
          <p:cNvPr id="20485"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Content Placeholder 3"/>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1773238"/>
            <a:ext cx="8442325" cy="4402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body" sz="half" idx="1"/>
          </p:nvPr>
        </p:nvSpPr>
        <p:spPr/>
        <p:txBody>
          <a:bodyPr/>
          <a:lstStyle/>
          <a:p>
            <a:pPr eaLnBrk="1" hangingPunct="1">
              <a:buFontTx/>
              <a:buNone/>
            </a:pPr>
            <a:r>
              <a:rPr lang="en-GB" altLang="en-US" smtClean="0">
                <a:latin typeface="Calibri" panose="020F0502020204030204" pitchFamily="34" charset="0"/>
              </a:rPr>
              <a:t>	</a:t>
            </a:r>
            <a:endParaRPr lang="en-GB" altLang="en-US" sz="2800" smtClean="0">
              <a:latin typeface="Calibri" panose="020F0502020204030204" pitchFamily="34" charset="0"/>
            </a:endParaRPr>
          </a:p>
          <a:p>
            <a:pPr eaLnBrk="1" hangingPunct="1">
              <a:buFontTx/>
              <a:buNone/>
            </a:pPr>
            <a:endParaRPr lang="en-GB" altLang="en-US" sz="2800" smtClean="0">
              <a:solidFill>
                <a:srgbClr val="FF0000"/>
              </a:solidFill>
              <a:latin typeface="Calibri" panose="020F0502020204030204" pitchFamily="34" charset="0"/>
            </a:endParaRPr>
          </a:p>
        </p:txBody>
      </p:sp>
      <p:pic>
        <p:nvPicPr>
          <p:cNvPr id="2150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8" name="Rectangle 4"/>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What are the Financial Markets</a:t>
            </a:r>
          </a:p>
        </p:txBody>
      </p:sp>
      <p:pic>
        <p:nvPicPr>
          <p:cNvPr id="21509"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0" name="Content Placeholder 7"/>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7663" y="1524000"/>
            <a:ext cx="8442325" cy="450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sp>
        <p:nvSpPr>
          <p:cNvPr id="22531" name="Rectangle 3"/>
          <p:cNvSpPr>
            <a:spLocks noGrp="1" noChangeArrowheads="1"/>
          </p:cNvSpPr>
          <p:nvPr>
            <p:ph type="body" idx="1"/>
          </p:nvPr>
        </p:nvSpPr>
        <p:spPr/>
        <p:txBody>
          <a:bodyPr/>
          <a:lstStyle/>
          <a:p>
            <a:pPr eaLnBrk="1" hangingPunct="1">
              <a:buFontTx/>
              <a:buNone/>
            </a:pPr>
            <a:endParaRPr lang="en-GB" altLang="en-US" smtClean="0">
              <a:solidFill>
                <a:srgbClr val="000005"/>
              </a:solidFill>
              <a:latin typeface="Calibri" panose="020F0502020204030204" pitchFamily="34" charset="0"/>
            </a:endParaRPr>
          </a:p>
          <a:p>
            <a:pPr eaLnBrk="1" hangingPunct="1">
              <a:buFontTx/>
              <a:buNone/>
            </a:pPr>
            <a:endParaRPr lang="en-GB" altLang="en-US" smtClean="0">
              <a:solidFill>
                <a:srgbClr val="000005"/>
              </a:solidFill>
              <a:latin typeface="Calibri" panose="020F0502020204030204" pitchFamily="34" charset="0"/>
            </a:endParaRPr>
          </a:p>
          <a:p>
            <a:pPr eaLnBrk="1" hangingPunct="1">
              <a:buFontTx/>
              <a:buNone/>
            </a:pPr>
            <a:endParaRPr lang="en-GB" altLang="en-US" smtClean="0">
              <a:solidFill>
                <a:srgbClr val="000005"/>
              </a:solidFill>
              <a:latin typeface="Calibri" panose="020F0502020204030204" pitchFamily="34" charset="0"/>
            </a:endParaRPr>
          </a:p>
          <a:p>
            <a:pPr algn="ctr" eaLnBrk="1" hangingPunct="1">
              <a:buFontTx/>
              <a:buNone/>
            </a:pPr>
            <a:r>
              <a:rPr lang="en-GB" altLang="en-US" smtClean="0">
                <a:solidFill>
                  <a:srgbClr val="FF0000"/>
                </a:solidFill>
                <a:latin typeface="Calibri" panose="020F0502020204030204" pitchFamily="34" charset="0"/>
              </a:rPr>
              <a:t>Insert figure 1.4 here</a:t>
            </a:r>
          </a:p>
        </p:txBody>
      </p:sp>
      <p:pic>
        <p:nvPicPr>
          <p:cNvPr id="22532"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3"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How Markets Work</a:t>
            </a:r>
          </a:p>
        </p:txBody>
      </p:sp>
      <p:pic>
        <p:nvPicPr>
          <p:cNvPr id="22534"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5" name="Picture 7" descr="McGraw H logo for PP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950" y="6308725"/>
            <a:ext cx="463550"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6" name="Rectangle 8"/>
          <p:cNvSpPr>
            <a:spLocks noChangeArrowheads="1"/>
          </p:cNvSpPr>
          <p:nvPr/>
        </p:nvSpPr>
        <p:spPr bwMode="auto">
          <a:xfrm>
            <a:off x="611188" y="6524625"/>
            <a:ext cx="3311525" cy="217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buFontTx/>
              <a:buChar char="©"/>
            </a:pPr>
            <a:r>
              <a:rPr lang="en-US" altLang="en-US" sz="1000">
                <a:latin typeface="Calibri" panose="020F0502020204030204" pitchFamily="34" charset="0"/>
                <a:cs typeface="Arial" panose="020B0604020202020204" pitchFamily="34" charset="0"/>
              </a:rPr>
              <a:t> The McGraw-Hill Companies, 2012</a:t>
            </a:r>
          </a:p>
        </p:txBody>
      </p:sp>
      <p:pic>
        <p:nvPicPr>
          <p:cNvPr id="22537"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9613" y="1463675"/>
            <a:ext cx="5268912" cy="4960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pic>
        <p:nvPicPr>
          <p:cNvPr id="23555"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6"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Primary vs Secondary Markets</a:t>
            </a:r>
          </a:p>
        </p:txBody>
      </p:sp>
      <p:pic>
        <p:nvPicPr>
          <p:cNvPr id="23557"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8" name="Content Placeholder 6"/>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4013" y="2170113"/>
            <a:ext cx="4297362"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9" name="Content Placeholder 7"/>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3438" y="2349500"/>
            <a:ext cx="4054475" cy="405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60" name="Text Placeholder 2"/>
          <p:cNvSpPr>
            <a:spLocks/>
          </p:cNvSpPr>
          <p:nvPr/>
        </p:nvSpPr>
        <p:spPr bwMode="auto">
          <a:xfrm>
            <a:off x="457200" y="1535113"/>
            <a:ext cx="4040188" cy="639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pPr>
            <a:r>
              <a:rPr lang="en-GB" altLang="en-US" sz="3200" b="1">
                <a:latin typeface="Calibri" panose="020F0502020204030204" pitchFamily="34" charset="0"/>
              </a:rPr>
              <a:t>Primary Markets</a:t>
            </a:r>
          </a:p>
        </p:txBody>
      </p:sp>
      <p:sp>
        <p:nvSpPr>
          <p:cNvPr id="23561" name="Text Placeholder 4"/>
          <p:cNvSpPr>
            <a:spLocks/>
          </p:cNvSpPr>
          <p:nvPr/>
        </p:nvSpPr>
        <p:spPr bwMode="auto">
          <a:xfrm>
            <a:off x="4645025" y="1535113"/>
            <a:ext cx="4041775" cy="639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pPr>
            <a:r>
              <a:rPr lang="en-GB" altLang="en-US" sz="3200" b="1">
                <a:latin typeface="Calibri" panose="020F0502020204030204" pitchFamily="34" charset="0"/>
              </a:rPr>
              <a:t>Secondary Markets</a:t>
            </a:r>
          </a:p>
        </p:txBody>
      </p:sp>
      <p:sp>
        <p:nvSpPr>
          <p:cNvPr id="23562" name="TextBox 9"/>
          <p:cNvSpPr txBox="1">
            <a:spLocks noChangeArrowheads="1"/>
          </p:cNvSpPr>
          <p:nvPr/>
        </p:nvSpPr>
        <p:spPr bwMode="auto">
          <a:xfrm>
            <a:off x="468313" y="5805488"/>
            <a:ext cx="41036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Which company had an IPO recently?</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sp>
        <p:nvSpPr>
          <p:cNvPr id="24579" name="Rectangle 3"/>
          <p:cNvSpPr>
            <a:spLocks noGrp="1" noChangeArrowheads="1"/>
          </p:cNvSpPr>
          <p:nvPr>
            <p:ph type="body" idx="1"/>
          </p:nvPr>
        </p:nvSpPr>
        <p:spPr/>
        <p:txBody>
          <a:bodyPr/>
          <a:lstStyle/>
          <a:p>
            <a:pPr eaLnBrk="1" hangingPunct="1">
              <a:buFontTx/>
              <a:buNone/>
            </a:pPr>
            <a:r>
              <a:rPr lang="en-GB" altLang="en-US" sz="1800" smtClean="0">
                <a:solidFill>
                  <a:srgbClr val="FF0000"/>
                </a:solidFill>
                <a:latin typeface="Calibri" panose="020F0502020204030204" pitchFamily="34" charset="0"/>
              </a:rPr>
              <a:t>	</a:t>
            </a:r>
            <a:endParaRPr lang="en-GB" altLang="en-US" sz="2000" smtClean="0">
              <a:solidFill>
                <a:srgbClr val="FF0000"/>
              </a:solidFill>
              <a:latin typeface="Calibri" panose="020F0502020204030204" pitchFamily="34" charset="0"/>
            </a:endParaRPr>
          </a:p>
          <a:p>
            <a:pPr eaLnBrk="1" hangingPunct="1">
              <a:buFontTx/>
              <a:buNone/>
            </a:pPr>
            <a:endParaRPr lang="en-GB" altLang="en-US" sz="2000" smtClean="0">
              <a:solidFill>
                <a:srgbClr val="FF0000"/>
              </a:solidFill>
              <a:latin typeface="Calibri" panose="020F0502020204030204" pitchFamily="34" charset="0"/>
            </a:endParaRPr>
          </a:p>
          <a:p>
            <a:pPr algn="ctr" eaLnBrk="1" hangingPunct="1">
              <a:buFontTx/>
              <a:buNone/>
            </a:pPr>
            <a:r>
              <a:rPr lang="en-GB" altLang="en-US" smtClean="0">
                <a:solidFill>
                  <a:srgbClr val="FF0000"/>
                </a:solidFill>
                <a:latin typeface="Calibri" panose="020F0502020204030204" pitchFamily="34" charset="0"/>
              </a:rPr>
              <a:t>Insert table 1.1 here</a:t>
            </a:r>
          </a:p>
          <a:p>
            <a:pPr eaLnBrk="1" hangingPunct="1">
              <a:spcBef>
                <a:spcPct val="0"/>
              </a:spcBef>
              <a:buFontTx/>
              <a:buNone/>
            </a:pPr>
            <a:endParaRPr lang="en-GB" altLang="en-US" smtClean="0">
              <a:solidFill>
                <a:srgbClr val="FF0000"/>
              </a:solidFill>
              <a:latin typeface="Calibri" panose="020F0502020204030204" pitchFamily="34" charset="0"/>
            </a:endParaRPr>
          </a:p>
        </p:txBody>
      </p:sp>
      <p:pic>
        <p:nvPicPr>
          <p:cNvPr id="24580"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Corporate and Financial Regulators</a:t>
            </a:r>
          </a:p>
        </p:txBody>
      </p:sp>
      <p:pic>
        <p:nvPicPr>
          <p:cNvPr id="24582"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3"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350" y="1557338"/>
            <a:ext cx="6426200" cy="509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pic>
        <p:nvPicPr>
          <p:cNvPr id="25603"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4"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Examples of Stock Exchanges</a:t>
            </a:r>
          </a:p>
        </p:txBody>
      </p:sp>
      <p:pic>
        <p:nvPicPr>
          <p:cNvPr id="25605"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Content Placeholder 10"/>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100" y="1657350"/>
            <a:ext cx="8547100" cy="436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linds(horizont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sp>
        <p:nvSpPr>
          <p:cNvPr id="26627" name="Rectangle 3"/>
          <p:cNvSpPr>
            <a:spLocks noGrp="1" noChangeArrowheads="1"/>
          </p:cNvSpPr>
          <p:nvPr>
            <p:ph type="body" idx="1"/>
          </p:nvPr>
        </p:nvSpPr>
        <p:spPr/>
        <p:txBody>
          <a:bodyPr/>
          <a:lstStyle/>
          <a:p>
            <a:pPr eaLnBrk="1" hangingPunct="1">
              <a:buFontTx/>
              <a:buNone/>
            </a:pPr>
            <a:r>
              <a:rPr lang="en-GB" altLang="en-US" sz="1800" smtClean="0">
                <a:solidFill>
                  <a:srgbClr val="FF0000"/>
                </a:solidFill>
                <a:latin typeface="Calibri" panose="020F0502020204030204" pitchFamily="34" charset="0"/>
              </a:rPr>
              <a:t>	</a:t>
            </a:r>
            <a:endParaRPr lang="en-GB" altLang="en-US" smtClean="0">
              <a:solidFill>
                <a:srgbClr val="FF0000"/>
              </a:solidFill>
              <a:latin typeface="Calibri" panose="020F0502020204030204" pitchFamily="34" charset="0"/>
            </a:endParaRPr>
          </a:p>
        </p:txBody>
      </p:sp>
      <p:pic>
        <p:nvPicPr>
          <p:cNvPr id="26628"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9"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Stock Exchanges around the World</a:t>
            </a:r>
          </a:p>
        </p:txBody>
      </p:sp>
      <p:pic>
        <p:nvPicPr>
          <p:cNvPr id="26630"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3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9975" y="1417638"/>
            <a:ext cx="4537075" cy="534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sp>
        <p:nvSpPr>
          <p:cNvPr id="27651" name="Rectangle 3"/>
          <p:cNvSpPr>
            <a:spLocks noGrp="1" noChangeArrowheads="1"/>
          </p:cNvSpPr>
          <p:nvPr>
            <p:ph type="body" idx="1"/>
          </p:nvPr>
        </p:nvSpPr>
        <p:spPr/>
        <p:txBody>
          <a:bodyPr/>
          <a:lstStyle/>
          <a:p>
            <a:pPr eaLnBrk="1" hangingPunct="1">
              <a:buFontTx/>
              <a:buNone/>
            </a:pPr>
            <a:r>
              <a:rPr lang="en-GB" altLang="en-US" sz="1800" smtClean="0">
                <a:solidFill>
                  <a:srgbClr val="FF0000"/>
                </a:solidFill>
                <a:latin typeface="Calibri" panose="020F0502020204030204" pitchFamily="34" charset="0"/>
              </a:rPr>
              <a:t>	</a:t>
            </a:r>
            <a:endParaRPr lang="en-GB" altLang="en-US" sz="2000" smtClean="0">
              <a:solidFill>
                <a:srgbClr val="FF0000"/>
              </a:solidFill>
              <a:latin typeface="Calibri" panose="020F0502020204030204" pitchFamily="34" charset="0"/>
            </a:endParaRPr>
          </a:p>
          <a:p>
            <a:pPr eaLnBrk="1" hangingPunct="1">
              <a:buFontTx/>
              <a:buNone/>
            </a:pPr>
            <a:endParaRPr lang="en-GB" altLang="en-US" sz="2000" smtClean="0">
              <a:solidFill>
                <a:srgbClr val="FF0000"/>
              </a:solidFill>
              <a:latin typeface="Calibri" panose="020F0502020204030204" pitchFamily="34" charset="0"/>
            </a:endParaRPr>
          </a:p>
          <a:p>
            <a:pPr eaLnBrk="1" hangingPunct="1">
              <a:buFontTx/>
              <a:buNone/>
            </a:pPr>
            <a:endParaRPr lang="en-GB" altLang="en-US" sz="2000" smtClean="0">
              <a:solidFill>
                <a:srgbClr val="FF0000"/>
              </a:solidFill>
              <a:latin typeface="Calibri" panose="020F0502020204030204" pitchFamily="34" charset="0"/>
            </a:endParaRPr>
          </a:p>
          <a:p>
            <a:pPr eaLnBrk="1" hangingPunct="1">
              <a:spcBef>
                <a:spcPct val="0"/>
              </a:spcBef>
              <a:buFontTx/>
              <a:buNone/>
            </a:pPr>
            <a:endParaRPr lang="en-GB" altLang="en-US" smtClean="0">
              <a:solidFill>
                <a:srgbClr val="FF0000"/>
              </a:solidFill>
              <a:latin typeface="Calibri" panose="020F0502020204030204" pitchFamily="34" charset="0"/>
            </a:endParaRPr>
          </a:p>
        </p:txBody>
      </p:sp>
      <p:pic>
        <p:nvPicPr>
          <p:cNvPr id="27652"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3"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European Firm Characteristics</a:t>
            </a:r>
          </a:p>
        </p:txBody>
      </p:sp>
      <p:pic>
        <p:nvPicPr>
          <p:cNvPr id="27654"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5" name="Picture 9"/>
          <p:cNvPicPr>
            <a:picLocks noChangeAspect="1" noChangeArrowheads="1"/>
          </p:cNvPicPr>
          <p:nvPr/>
        </p:nvPicPr>
        <p:blipFill>
          <a:blip r:embed="rId3">
            <a:extLst>
              <a:ext uri="{28A0092B-C50C-407E-A947-70E740481C1C}">
                <a14:useLocalDpi xmlns:a14="http://schemas.microsoft.com/office/drawing/2010/main" val="0"/>
              </a:ext>
            </a:extLst>
          </a:blip>
          <a:srcRect b="2664"/>
          <a:stretch>
            <a:fillRect/>
          </a:stretch>
        </p:blipFill>
        <p:spPr bwMode="auto">
          <a:xfrm>
            <a:off x="468313" y="1524000"/>
            <a:ext cx="8391525" cy="514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pic>
        <p:nvPicPr>
          <p:cNvPr id="28675"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6"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Corporate Finance in Action: Google</a:t>
            </a:r>
          </a:p>
        </p:txBody>
      </p:sp>
      <p:pic>
        <p:nvPicPr>
          <p:cNvPr id="28677"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Content Placeholder 3"/>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100" y="1627188"/>
            <a:ext cx="8547100"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pic>
        <p:nvPicPr>
          <p:cNvPr id="29699"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0"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So What is Finance?</a:t>
            </a:r>
          </a:p>
        </p:txBody>
      </p:sp>
      <p:pic>
        <p:nvPicPr>
          <p:cNvPr id="29701"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2" name="Content Placeholder 3"/>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0" y="1646238"/>
            <a:ext cx="8559800" cy="4430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pic>
        <p:nvPicPr>
          <p:cNvPr id="30723"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4"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a:solidFill>
                  <a:schemeClr val="bg1"/>
                </a:solidFill>
                <a:latin typeface="Calibri" panose="020F0502020204030204" pitchFamily="34" charset="0"/>
              </a:rPr>
              <a:t>Activities for this Lecture</a:t>
            </a:r>
          </a:p>
        </p:txBody>
      </p:sp>
      <p:pic>
        <p:nvPicPr>
          <p:cNvPr id="30725"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Content Placeholder 3"/>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628775"/>
            <a:ext cx="8667750" cy="4376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2484438" y="0"/>
            <a:ext cx="6659562" cy="1341438"/>
          </a:xfrm>
          <a:gradFill rotWithShape="1">
            <a:gsLst>
              <a:gs pos="0">
                <a:srgbClr val="000099"/>
              </a:gs>
              <a:gs pos="100000">
                <a:srgbClr val="33CCFF"/>
              </a:gs>
            </a:gsLst>
            <a:lin ang="5400000" scaled="1"/>
          </a:gradFill>
        </p:spPr>
        <p:txBody>
          <a:bodyPr/>
          <a:lstStyle/>
          <a:p>
            <a:pPr eaLnBrk="1" hangingPunct="1"/>
            <a:r>
              <a:rPr lang="en-GB" altLang="en-US" smtClean="0">
                <a:latin typeface="Calibri" panose="020F0502020204030204" pitchFamily="34" charset="0"/>
              </a:rPr>
              <a:t>Overview of Lecture</a:t>
            </a:r>
          </a:p>
        </p:txBody>
      </p:sp>
      <p:sp>
        <p:nvSpPr>
          <p:cNvPr id="31747" name="Rectangle 3"/>
          <p:cNvSpPr>
            <a:spLocks noGrp="1" noChangeArrowheads="1"/>
          </p:cNvSpPr>
          <p:nvPr>
            <p:ph type="body" idx="1"/>
          </p:nvPr>
        </p:nvSpPr>
        <p:spPr/>
        <p:txBody>
          <a:bodyPr/>
          <a:lstStyle/>
          <a:p>
            <a:pPr eaLnBrk="1" hangingPunct="1">
              <a:buFontTx/>
              <a:buNone/>
            </a:pPr>
            <a:r>
              <a:rPr lang="en-GB" altLang="en-US" sz="1800" smtClean="0">
                <a:solidFill>
                  <a:srgbClr val="FF0000"/>
                </a:solidFill>
                <a:latin typeface="Calibri" panose="020F0502020204030204" pitchFamily="34" charset="0"/>
              </a:rPr>
              <a:t>	</a:t>
            </a:r>
            <a:endParaRPr lang="en-GB" altLang="en-US" sz="2000" smtClean="0">
              <a:solidFill>
                <a:srgbClr val="FF0000"/>
              </a:solidFill>
              <a:latin typeface="Calibri" panose="020F0502020204030204" pitchFamily="34" charset="0"/>
            </a:endParaRPr>
          </a:p>
          <a:p>
            <a:pPr eaLnBrk="1" hangingPunct="1">
              <a:buFontTx/>
              <a:buNone/>
            </a:pPr>
            <a:endParaRPr lang="en-GB" altLang="en-US" sz="2000" smtClean="0">
              <a:solidFill>
                <a:srgbClr val="FF0000"/>
              </a:solidFill>
              <a:latin typeface="Calibri" panose="020F0502020204030204" pitchFamily="34" charset="0"/>
            </a:endParaRPr>
          </a:p>
          <a:p>
            <a:pPr eaLnBrk="1" hangingPunct="1">
              <a:buFontTx/>
              <a:buNone/>
            </a:pPr>
            <a:endParaRPr lang="en-GB" altLang="en-US" sz="2000" smtClean="0">
              <a:solidFill>
                <a:srgbClr val="FF0000"/>
              </a:solidFill>
              <a:latin typeface="Calibri" panose="020F0502020204030204" pitchFamily="34" charset="0"/>
            </a:endParaRPr>
          </a:p>
          <a:p>
            <a:pPr algn="ctr" eaLnBrk="1" hangingPunct="1">
              <a:buFontTx/>
              <a:buNone/>
            </a:pPr>
            <a:r>
              <a:rPr lang="en-GB" altLang="en-US" sz="4000" smtClean="0">
                <a:latin typeface="Calibri" panose="020F0502020204030204" pitchFamily="34" charset="0"/>
              </a:rPr>
              <a:t>Thank you!</a:t>
            </a:r>
          </a:p>
          <a:p>
            <a:pPr eaLnBrk="1" hangingPunct="1">
              <a:spcBef>
                <a:spcPct val="0"/>
              </a:spcBef>
              <a:buFontTx/>
              <a:buNone/>
            </a:pPr>
            <a:endParaRPr lang="en-GB" altLang="en-US" smtClean="0">
              <a:latin typeface="Calibri" panose="020F0502020204030204" pitchFamily="34" charset="0"/>
            </a:endParaRPr>
          </a:p>
        </p:txBody>
      </p:sp>
      <p:pic>
        <p:nvPicPr>
          <p:cNvPr id="31748"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484438"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9" name="Rectangle 5"/>
          <p:cNvSpPr>
            <a:spLocks noChangeArrowheads="1"/>
          </p:cNvSpPr>
          <p:nvPr/>
        </p:nvSpPr>
        <p:spPr bwMode="auto">
          <a:xfrm>
            <a:off x="2195513" y="0"/>
            <a:ext cx="6948487" cy="1341438"/>
          </a:xfrm>
          <a:prstGeom prst="rect">
            <a:avLst/>
          </a:prstGeom>
          <a:gradFill rotWithShape="1">
            <a:gsLst>
              <a:gs pos="0">
                <a:srgbClr val="000099"/>
              </a:gs>
              <a:gs pos="100000">
                <a:srgbClr val="1BA7FD"/>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sz="4400">
              <a:solidFill>
                <a:schemeClr val="bg1"/>
              </a:solidFill>
              <a:latin typeface="Calibri" panose="020F0502020204030204" pitchFamily="34" charset="0"/>
            </a:endParaRPr>
          </a:p>
        </p:txBody>
      </p:sp>
      <p:pic>
        <p:nvPicPr>
          <p:cNvPr id="31750"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2195513"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1165</TotalTime>
  <Words>650</Words>
  <Application>Microsoft Office PowerPoint</Application>
  <PresentationFormat>On-screen Show (4:3)</PresentationFormat>
  <Paragraphs>151</Paragraphs>
  <Slides>30</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Gill Sans</vt:lpstr>
      <vt:lpstr>Times New Roman</vt:lpstr>
      <vt:lpstr>Mathematical Pi</vt:lpstr>
      <vt:lpstr>Symbol</vt:lpstr>
      <vt:lpstr>Default Design</vt:lpstr>
      <vt:lpstr>PowerPoint Presentation</vt:lpstr>
      <vt:lpstr>Overview of Lecture</vt:lpstr>
      <vt:lpstr>Risk and Return in the News</vt:lpstr>
      <vt:lpstr>Overview of Lecture</vt:lpstr>
      <vt:lpstr>Overview of Lecture</vt:lpstr>
      <vt:lpstr>Overview of Lecture</vt:lpstr>
      <vt:lpstr>Overview of Lecture</vt:lpstr>
      <vt:lpstr>Overview of Lecture</vt:lpstr>
      <vt:lpstr>Overview of Lecture</vt:lpstr>
      <vt:lpstr>Overview of Lecture</vt:lpstr>
      <vt:lpstr>Overview of Lecture</vt:lpstr>
      <vt:lpstr>Overview of Lecture</vt:lpstr>
      <vt:lpstr>PowerPoint Presentation</vt:lpstr>
      <vt:lpstr>Overview of Lecture</vt:lpstr>
      <vt:lpstr>PowerPoint Presentation</vt:lpstr>
      <vt:lpstr>PowerPoint Presentation</vt:lpstr>
      <vt:lpstr>Overview of Lecture</vt:lpstr>
      <vt:lpstr>PowerPoint Presentation</vt:lpstr>
      <vt:lpstr>PowerPoint Presentation</vt:lpstr>
      <vt:lpstr>PowerPoint Presentation</vt:lpstr>
      <vt:lpstr>Overview of Lecture</vt:lpstr>
      <vt:lpstr>Overview of Lecture</vt:lpstr>
      <vt:lpstr>Overview of Lecture</vt:lpstr>
      <vt:lpstr>Overview of Lecture</vt:lpstr>
      <vt:lpstr>Overview of Lecture</vt:lpstr>
      <vt:lpstr>Overview of Lecture</vt:lpstr>
      <vt:lpstr>Overview of Lecture</vt:lpstr>
      <vt:lpstr>Overview of Lecture</vt:lpstr>
      <vt:lpstr>Overview of Lecture</vt:lpstr>
      <vt:lpstr>Overview of Lecture</vt:lpstr>
    </vt:vector>
  </TitlesOfParts>
  <Company>The McGraw-Hill Companies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The McGraw-Hill Companies</dc:creator>
  <cp:lastModifiedBy>Ravshonbek Otojanov</cp:lastModifiedBy>
  <cp:revision>10</cp:revision>
  <dcterms:created xsi:type="dcterms:W3CDTF">2012-05-23T15:33:12Z</dcterms:created>
  <dcterms:modified xsi:type="dcterms:W3CDTF">2017-06-22T08:46:14Z</dcterms:modified>
</cp:coreProperties>
</file>