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45"/>
  </p:notesMasterIdLst>
  <p:handoutMasterIdLst>
    <p:handoutMasterId r:id="rId46"/>
  </p:handoutMasterIdLst>
  <p:sldIdLst>
    <p:sldId id="326" r:id="rId6"/>
    <p:sldId id="284" r:id="rId7"/>
    <p:sldId id="285" r:id="rId8"/>
    <p:sldId id="333" r:id="rId9"/>
    <p:sldId id="288" r:id="rId10"/>
    <p:sldId id="290" r:id="rId11"/>
    <p:sldId id="334" r:id="rId12"/>
    <p:sldId id="335" r:id="rId13"/>
    <p:sldId id="291" r:id="rId14"/>
    <p:sldId id="336" r:id="rId15"/>
    <p:sldId id="292" r:id="rId16"/>
    <p:sldId id="293" r:id="rId17"/>
    <p:sldId id="337" r:id="rId18"/>
    <p:sldId id="294" r:id="rId19"/>
    <p:sldId id="338" r:id="rId20"/>
    <p:sldId id="296" r:id="rId21"/>
    <p:sldId id="297" r:id="rId22"/>
    <p:sldId id="339" r:id="rId23"/>
    <p:sldId id="299" r:id="rId24"/>
    <p:sldId id="300" r:id="rId25"/>
    <p:sldId id="302" r:id="rId26"/>
    <p:sldId id="303" r:id="rId27"/>
    <p:sldId id="341" r:id="rId28"/>
    <p:sldId id="340" r:id="rId29"/>
    <p:sldId id="304" r:id="rId30"/>
    <p:sldId id="305" r:id="rId31"/>
    <p:sldId id="306" r:id="rId32"/>
    <p:sldId id="307" r:id="rId33"/>
    <p:sldId id="308" r:id="rId34"/>
    <p:sldId id="330" r:id="rId35"/>
    <p:sldId id="309" r:id="rId36"/>
    <p:sldId id="310" r:id="rId37"/>
    <p:sldId id="311" r:id="rId38"/>
    <p:sldId id="315" r:id="rId39"/>
    <p:sldId id="317" r:id="rId40"/>
    <p:sldId id="342" r:id="rId41"/>
    <p:sldId id="318" r:id="rId42"/>
    <p:sldId id="319" r:id="rId43"/>
    <p:sldId id="320" r:id="rId4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906" userDrawn="1">
          <p15:clr>
            <a:srgbClr val="A4A3A4"/>
          </p15:clr>
        </p15:guide>
        <p15:guide id="2" pos="2880" userDrawn="1">
          <p15:clr>
            <a:srgbClr val="A4A3A4"/>
          </p15:clr>
        </p15:guide>
        <p15:guide id="3" orient="horz" pos="100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D99C21"/>
    <a:srgbClr val="585858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A7FCF9-4707-EC48-9B4E-1E5A8CE6D931}" v="50" dt="2025-02-12T13:07:02.5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3" autoAdjust="0"/>
    <p:restoredTop sz="86446" autoAdjust="0"/>
  </p:normalViewPr>
  <p:slideViewPr>
    <p:cSldViewPr>
      <p:cViewPr varScale="1">
        <p:scale>
          <a:sx n="89" d="100"/>
          <a:sy n="89" d="100"/>
        </p:scale>
        <p:origin x="1720" y="168"/>
      </p:cViewPr>
      <p:guideLst>
        <p:guide orient="horz" pos="906"/>
        <p:guide pos="2880"/>
        <p:guide orient="horz" pos="1008"/>
      </p:guideLst>
    </p:cSldViewPr>
  </p:slideViewPr>
  <p:outlineViewPr>
    <p:cViewPr>
      <p:scale>
        <a:sx n="33" d="100"/>
        <a:sy n="33" d="100"/>
      </p:scale>
      <p:origin x="0" y="26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2/12/25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2/12/25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6784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9A6E57F-633F-4C53-91FB-D21713DC6D07}" type="slidenum">
              <a:rPr lang="en-US" altLang="en-US" sz="120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5981808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C8D4238-9967-444C-8C6F-172C25E06002}" type="slidenum">
              <a:rPr lang="en-US" altLang="en-US" sz="1200"/>
              <a:pPr/>
              <a:t>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3222664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D653A60-EEE2-4375-A593-9DA4A4C22836}" type="slidenum">
              <a:rPr lang="en-US" altLang="en-US" sz="120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8860887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1C8250F4-5806-4250-BD0D-0098357448A4}" type="slidenum">
              <a:rPr lang="en-US" altLang="en-US" sz="1200"/>
              <a:pPr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9583127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EBDFFFD-88E0-412A-9B9B-EB9CD26F316E}" type="slidenum">
              <a:rPr lang="en-US" altLang="en-US" sz="120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197009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194BB8E0-6DDC-4FEE-A2D7-7C42E3CD1BAB}" type="slidenum">
              <a:rPr lang="en-US" altLang="en-US" sz="1200"/>
              <a:pPr/>
              <a:t>11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193673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50D3714B-D40D-4183-985C-584EC02280F7}" type="slidenum">
              <a:rPr lang="en-US" altLang="en-US" sz="120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987730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9085D386-5BE4-420B-862F-8BD5F3F24A8A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055781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03094B4-DA74-45C8-BDC4-7D2470D9E7F0}" type="slidenum">
              <a:rPr lang="en-US" altLang="en-US" sz="1200"/>
              <a:pPr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9406543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C0BE8A8-E3D0-4988-99F6-A23F3D1F0348}" type="slidenum">
              <a:rPr lang="en-US" altLang="en-US" sz="1200"/>
              <a:pPr/>
              <a:t>17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1504271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Importance: gaseous exchange can take place at all times, even at end of expiration, as there is always air in the lungs</a:t>
            </a:r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FCA3A2A9-D665-42EF-986A-A05BC613C307}" type="slidenum">
              <a:rPr lang="en-US" altLang="en-US" sz="1200"/>
              <a:pPr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7717333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80B0275-6329-4138-8AAF-2EE9757F3201}" type="slidenum">
              <a:rPr lang="en-US" altLang="en-US" sz="1200"/>
              <a:pPr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403033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9CAC048-3C76-4CED-B476-69856DE94F49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172662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50C14ACB-B05E-412B-BCBD-7D2EFAF006BC}" type="slidenum">
              <a:rPr lang="en-US" altLang="en-US" sz="1200"/>
              <a:pPr/>
              <a:t>22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687715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8748F48-BE6B-4F4F-9A3C-676922B449E6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0608194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3F3229C-2CFD-44EF-89C4-E35EDD8DBE0F}" type="slidenum">
              <a:rPr lang="en-US" altLang="en-US" sz="1200"/>
              <a:pPr/>
              <a:t>26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310550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A9E7B24-5909-42EF-8BBC-F90F5BA9A09F}" type="slidenum">
              <a:rPr lang="en-US" altLang="en-US" sz="120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941414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3BA057B-E1C9-4EA1-9D24-E3FD6EED1134}" type="slidenum">
              <a:rPr lang="en-US" altLang="en-US" sz="1200"/>
              <a:pPr/>
              <a:t>28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701383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C8679B0-79F4-4B60-A94F-0566887CC042}" type="slidenum">
              <a:rPr lang="en-US" altLang="en-US" sz="1200"/>
              <a:pPr/>
              <a:t>29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7460788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C8679B0-79F4-4B60-A94F-0566887CC042}" type="slidenum">
              <a:rPr lang="en-US" altLang="en-US" sz="120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7460788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EDEAB55-96E3-4DCC-8653-001AE1CCFAAC}" type="slidenum">
              <a:rPr lang="en-US" altLang="en-US" sz="1200"/>
              <a:pPr/>
              <a:t>31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9359026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9EBE082-66DA-4251-87A9-899F08B64917}" type="slidenum">
              <a:rPr lang="en-US" altLang="en-US" sz="1200"/>
              <a:pPr/>
              <a:t>32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424650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0B60192B-6F6B-41FB-BCA6-FC530FC15D25}" type="slidenum">
              <a:rPr lang="en-US" altLang="en-US" sz="1200"/>
              <a:pPr/>
              <a:t>33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08852334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7DA53C7-DE3F-4469-ABC3-8B7C72B6E547}" type="slidenum">
              <a:rPr lang="en-US" altLang="en-US" sz="1200"/>
              <a:pPr/>
              <a:t>34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7620319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7AB69DC-AE7B-4186-9ABD-C66828D9E8B6}" type="slidenum">
              <a:rPr lang="en-US" altLang="en-US" sz="1200"/>
              <a:pPr/>
              <a:t>35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8723513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Examples: breath holding, pneumonia, emphysema, severe asthma</a:t>
            </a:r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07E9FFFF-B1E8-4282-B578-B008DD4C8C2C}" type="slidenum">
              <a:rPr lang="en-US" altLang="en-US" sz="1200"/>
              <a:pPr/>
              <a:t>37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4630740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Examples: hyperventilation due to shock/stress, high altitude</a:t>
            </a:r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0ABC9E9-EC36-492F-95C6-605A83840278}" type="slidenum">
              <a:rPr lang="en-US" altLang="en-US" sz="1200"/>
              <a:pPr/>
              <a:t>38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5015354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Metabolic acidosis: untreated diabetes, kidney disease, </a:t>
            </a:r>
            <a:r>
              <a:rPr lang="en-US" altLang="en-US" dirty="0" err="1"/>
              <a:t>diahorrea</a:t>
            </a:r>
            <a:r>
              <a:rPr lang="en-US" altLang="en-US" dirty="0"/>
              <a:t> – high intensity exercise!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Metabolic alkalosis – consuming excessive alkaline medications (</a:t>
            </a:r>
            <a:r>
              <a:rPr lang="en-US" altLang="en-US" dirty="0" err="1"/>
              <a:t>gaviscon</a:t>
            </a:r>
            <a:r>
              <a:rPr lang="en-US" altLang="en-US" dirty="0"/>
              <a:t>)</a:t>
            </a:r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FB9200AB-17C5-4295-A8A8-18AF8EE6B79E}" type="slidenum">
              <a:rPr lang="en-US" altLang="en-US" sz="1200"/>
              <a:pPr/>
              <a:t>39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9613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19100" y="33226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0944881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19100" y="33226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381000" y="54562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25754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01271703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309610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microsoft.com/office/2007/relationships/hdphoto" Target="../media/hdphoto1.wdp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/>
        </p:nvPicPr>
        <p:blipFill>
          <a:blip r:embed="rId22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/>
        </p:nvPicPr>
        <p:blipFill>
          <a:blip r:embed="rId22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83" r:id="rId4"/>
    <p:sldLayoutId id="2147483694" r:id="rId5"/>
    <p:sldLayoutId id="2147483695" r:id="rId6"/>
    <p:sldLayoutId id="2147483684" r:id="rId7"/>
    <p:sldLayoutId id="2147483678" r:id="rId8"/>
    <p:sldLayoutId id="2147483679" r:id="rId9"/>
    <p:sldLayoutId id="2147483680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2" r:id="rId17"/>
    <p:sldLayoutId id="2147483693" r:id="rId18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15</a:t>
            </a:r>
            <a:br>
              <a:rPr lang="en-US" altLang="en-US" dirty="0"/>
            </a:br>
            <a:r>
              <a:rPr lang="en-US" altLang="en-US" dirty="0"/>
              <a:t>The Respiratory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993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0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  </a:t>
            </a:r>
          </a:p>
        </p:txBody>
      </p:sp>
      <p:sp>
        <p:nvSpPr>
          <p:cNvPr id="6147" name="Rectangle 2051"/>
          <p:cNvSpPr>
            <a:spLocks noGrp="1" noChangeArrowheads="1"/>
          </p:cNvSpPr>
          <p:nvPr>
            <p:ph idx="1"/>
          </p:nvPr>
        </p:nvSpPr>
        <p:spPr>
          <a:xfrm>
            <a:off x="785187" y="1228793"/>
            <a:ext cx="8054013" cy="5019607"/>
          </a:xfrm>
        </p:spPr>
        <p:txBody>
          <a:bodyPr/>
          <a:lstStyle/>
          <a:p>
            <a:pPr marL="346075" indent="-457200">
              <a:lnSpc>
                <a:spcPts val="3400"/>
              </a:lnSpc>
              <a:buNone/>
            </a:pPr>
            <a:r>
              <a:rPr lang="en-US" altLang="en-US" sz="3000" dirty="0"/>
              <a:t>The respiratory system moves air into and out of the lungs. The lungs are the site of exchange of O</a:t>
            </a:r>
            <a:r>
              <a:rPr lang="en-US" altLang="en-US" sz="3000" baseline="-25000" dirty="0"/>
              <a:t>2</a:t>
            </a:r>
            <a:r>
              <a:rPr lang="en-US" altLang="en-US" sz="3000" dirty="0"/>
              <a:t> and C O</a:t>
            </a:r>
            <a:r>
              <a:rPr lang="en-US" altLang="en-US" sz="3000" baseline="-25000" dirty="0"/>
              <a:t>2</a:t>
            </a:r>
            <a:r>
              <a:rPr lang="en-US" altLang="en-US" sz="3000" dirty="0"/>
              <a:t>.</a:t>
            </a:r>
          </a:p>
          <a:p>
            <a:pPr marL="346075" indent="-457200">
              <a:lnSpc>
                <a:spcPts val="3400"/>
              </a:lnSpc>
              <a:buNone/>
            </a:pPr>
            <a:r>
              <a:rPr lang="en-US" altLang="en-US" sz="3000" dirty="0"/>
              <a:t>The functioning of the respiratory system depends directly on the proper functioning of the circulatory system. </a:t>
            </a:r>
          </a:p>
          <a:p>
            <a:pPr marL="346075" indent="-457200">
              <a:buNone/>
            </a:pPr>
            <a:r>
              <a:rPr lang="en-US" altLang="en-US" sz="3000" dirty="0"/>
              <a:t>Divisions</a:t>
            </a:r>
          </a:p>
          <a:p>
            <a:pPr marL="685800" lvl="1">
              <a:lnSpc>
                <a:spcPts val="3000"/>
              </a:lnSpc>
            </a:pPr>
            <a:r>
              <a:rPr lang="en-US" altLang="en-US" sz="2600" dirty="0"/>
              <a:t>Upper respiratory tract—the parts outside the chest cavity:</a:t>
            </a:r>
          </a:p>
          <a:p>
            <a:pPr marL="685800" lvl="1">
              <a:lnSpc>
                <a:spcPts val="3000"/>
              </a:lnSpc>
            </a:pPr>
            <a:r>
              <a:rPr lang="en-US" altLang="en-US" sz="2600" dirty="0"/>
              <a:t>Lower respiratory tract—the parts within the chest cavity:</a:t>
            </a:r>
          </a:p>
        </p:txBody>
      </p:sp>
    </p:spTree>
    <p:extLst>
      <p:ext uri="{BB962C8B-B14F-4D97-AF65-F5344CB8AC3E}">
        <p14:creationId xmlns:p14="http://schemas.microsoft.com/office/powerpoint/2010/main" val="881546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Nose and Nasal Cavities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815004" y="1179441"/>
            <a:ext cx="7795596" cy="36877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The nose is made of bone and cartilage covered with skin. Entry of dust is blocked—</a:t>
            </a:r>
          </a:p>
          <a:p>
            <a:pPr marL="347472" indent="-457200">
              <a:buNone/>
            </a:pPr>
            <a:r>
              <a:rPr lang="en-US" altLang="en-US" dirty="0"/>
              <a:t>The two nasal cavities are within the skull, separated by the nasal septum.</a:t>
            </a:r>
          </a:p>
          <a:p>
            <a:pPr marL="685800" lvl="1" indent="-292608"/>
            <a:r>
              <a:rPr lang="en-US" altLang="en-US" dirty="0"/>
              <a:t>Nasal mucosa: ciliated epithelium</a:t>
            </a:r>
          </a:p>
          <a:p>
            <a:pPr marL="1005840" lvl="2" indent="-274320"/>
            <a:r>
              <a:rPr lang="en-US" altLang="en-US" sz="2400" dirty="0"/>
              <a:t>Functions: </a:t>
            </a:r>
          </a:p>
        </p:txBody>
      </p:sp>
    </p:spTree>
    <p:extLst>
      <p:ext uri="{BB962C8B-B14F-4D97-AF65-F5344CB8AC3E}">
        <p14:creationId xmlns:p14="http://schemas.microsoft.com/office/powerpoint/2010/main" val="3032650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nose&#10;&#10;AI-generated content may be incorrect.">
            <a:extLst>
              <a:ext uri="{FF2B5EF4-FFF2-40B4-BE49-F238E27FC236}">
                <a16:creationId xmlns:a16="http://schemas.microsoft.com/office/drawing/2014/main" id="{95801D66-DBAB-FC0D-CC9B-5CC120848B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606" y="0"/>
            <a:ext cx="76047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930299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Pharynx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7891674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Pharynx</a:t>
            </a:r>
            <a:r>
              <a:rPr lang="en-US" altLang="en-US" dirty="0"/>
              <a:t>—posterior to the nasal and oral cavities</a:t>
            </a:r>
          </a:p>
          <a:p>
            <a:pPr marL="346075" indent="-457200">
              <a:buNone/>
            </a:pPr>
            <a:r>
              <a:rPr lang="en-US" altLang="en-US" dirty="0"/>
              <a:t>Nasopharynx—a passageway for air only; above the level of the soft palate</a:t>
            </a:r>
          </a:p>
          <a:p>
            <a:pPr marL="346075" indent="-457200">
              <a:buNone/>
            </a:pPr>
            <a:r>
              <a:rPr lang="en-US" altLang="en-US" dirty="0"/>
              <a:t>Oropharynx—a passageway for air or food; behind the oral cavity</a:t>
            </a:r>
          </a:p>
          <a:p>
            <a:pPr marL="346075" indent="-457200">
              <a:buNone/>
            </a:pPr>
            <a:r>
              <a:rPr lang="en-US" altLang="en-US" dirty="0"/>
              <a:t>Laryngopharynx—a passageway for air or food</a:t>
            </a:r>
          </a:p>
          <a:p>
            <a:pPr marL="346075" indent="-457200">
              <a:buNone/>
            </a:pPr>
            <a:endParaRPr lang="en-US" altLang="en-US" dirty="0"/>
          </a:p>
          <a:p>
            <a:pPr marL="346075" indent="-45720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79068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Larynx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25500" y="1189037"/>
            <a:ext cx="8229600" cy="23923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b="1" dirty="0"/>
              <a:t>Larynx</a:t>
            </a:r>
            <a:r>
              <a:rPr lang="en-US" altLang="en-US" sz="3100" dirty="0"/>
              <a:t>—the voice box, and the airway between the pharynx and trachea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Made of nine cartilages; lined with ciliated epithelium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The thyroid cartilage is the largest.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0"/>
          </p:nvPr>
        </p:nvSpPr>
        <p:spPr>
          <a:xfrm>
            <a:off x="787400" y="3690937"/>
            <a:ext cx="8229600" cy="9572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Epiglottis—the uppermost cartilage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Function: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1"/>
          </p:nvPr>
        </p:nvSpPr>
        <p:spPr>
          <a:xfrm>
            <a:off x="749300" y="4694237"/>
            <a:ext cx="8229600" cy="14779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The vocal cords are lateral to the glottis.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Exhaled air vibrates the vocal cords—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Cranial nerves for speech—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069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B81E1724-8802-34B3-3C69-BABC8FDA23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609600"/>
            <a:ext cx="5613400" cy="513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692388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vocal cord&#10;&#10;AI-generated content may be incorrect.">
            <a:extLst>
              <a:ext uri="{FF2B5EF4-FFF2-40B4-BE49-F238E27FC236}">
                <a16:creationId xmlns:a16="http://schemas.microsoft.com/office/drawing/2014/main" id="{767580B0-43D3-A1D3-3A5E-EEBC2CD8E2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447800"/>
            <a:ext cx="8273435" cy="355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55833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189037"/>
            <a:ext cx="8229600" cy="2011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Trachea</a:t>
            </a:r>
            <a:r>
              <a:rPr lang="en-US" altLang="en-US" dirty="0"/>
              <a:t>—the airway from the larynx to the primary bronchi</a:t>
            </a:r>
          </a:p>
          <a:p>
            <a:pPr marL="685800" lvl="1"/>
            <a:r>
              <a:rPr lang="en-US" altLang="en-US" dirty="0"/>
              <a:t>Structure: 16 to 20 C-shaped cartilages in the wall</a:t>
            </a:r>
          </a:p>
          <a:p>
            <a:pPr lvl="2">
              <a:buClr>
                <a:srgbClr val="757575"/>
              </a:buClr>
            </a:pPr>
            <a:r>
              <a:rPr lang="en-US" altLang="en-US" dirty="0"/>
              <a:t>Lined with ciliated epithelium—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00" y="33226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Bronchial tree</a:t>
            </a:r>
            <a:r>
              <a:rPr lang="en-US" altLang="en-US" dirty="0"/>
              <a:t>—from the trachea to the alveoli</a:t>
            </a:r>
          </a:p>
          <a:p>
            <a:pPr marL="685800" lvl="1"/>
            <a:r>
              <a:rPr lang="en-US" altLang="en-US" dirty="0"/>
              <a:t>Primary bronchi:</a:t>
            </a:r>
          </a:p>
          <a:p>
            <a:pPr marL="685800" lvl="1"/>
            <a:r>
              <a:rPr lang="en-US" altLang="en-US" dirty="0"/>
              <a:t>Secondary bronchi:</a:t>
            </a:r>
          </a:p>
          <a:p>
            <a:pPr marL="685800" lvl="1"/>
            <a:r>
              <a:rPr lang="en-US" altLang="en-US" dirty="0"/>
              <a:t>Bronchioles: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734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internal organs of the human body&#10;&#10;AI-generated content may be incorrect.">
            <a:extLst>
              <a:ext uri="{FF2B5EF4-FFF2-40B4-BE49-F238E27FC236}">
                <a16:creationId xmlns:a16="http://schemas.microsoft.com/office/drawing/2014/main" id="{838E39D4-C199-E9EA-4907-57F1968506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350" y="127000"/>
            <a:ext cx="6337300" cy="66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836477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	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8120274" cy="4906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Lungs</a:t>
            </a:r>
            <a:r>
              <a:rPr lang="en-US" altLang="en-US" dirty="0"/>
              <a:t>—on either side of the heart, from the diaphragm below to the level of the clavicles</a:t>
            </a:r>
          </a:p>
          <a:p>
            <a:pPr marL="346075" indent="-457200">
              <a:buNone/>
            </a:pPr>
            <a:r>
              <a:rPr lang="en-US" altLang="en-US" b="1" dirty="0"/>
              <a:t>Pleural membranes</a:t>
            </a:r>
            <a:r>
              <a:rPr lang="en-US" altLang="en-US" dirty="0"/>
              <a:t>—the serous membranes of the thoracic cavity</a:t>
            </a:r>
          </a:p>
          <a:p>
            <a:pPr lvl="1"/>
            <a:r>
              <a:rPr lang="en-US" altLang="en-US" dirty="0"/>
              <a:t>Parietal pleura:</a:t>
            </a:r>
          </a:p>
          <a:p>
            <a:pPr lvl="1"/>
            <a:r>
              <a:rPr lang="en-US" altLang="en-US" dirty="0"/>
              <a:t>Visceral pleura:</a:t>
            </a:r>
          </a:p>
          <a:p>
            <a:pPr lvl="1"/>
            <a:r>
              <a:rPr lang="en-US" altLang="en-US" dirty="0"/>
              <a:t>Serous fluid: </a:t>
            </a:r>
          </a:p>
        </p:txBody>
      </p:sp>
    </p:spTree>
    <p:extLst>
      <p:ext uri="{BB962C8B-B14F-4D97-AF65-F5344CB8AC3E}">
        <p14:creationId xmlns:p14="http://schemas.microsoft.com/office/powerpoint/2010/main" val="4104632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Alveoli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245359"/>
            <a:ext cx="8216352" cy="4926841"/>
          </a:xfrm>
        </p:spPr>
        <p:txBody>
          <a:bodyPr/>
          <a:lstStyle/>
          <a:p>
            <a:pPr marL="346075" indent="-457200">
              <a:lnSpc>
                <a:spcPts val="3100"/>
              </a:lnSpc>
              <a:buNone/>
            </a:pPr>
            <a:r>
              <a:rPr lang="en-US" altLang="en-US" b="1" dirty="0"/>
              <a:t>Alveoli</a:t>
            </a:r>
            <a:r>
              <a:rPr lang="en-US" altLang="en-US" dirty="0"/>
              <a:t>—the sites of gas exchange </a:t>
            </a:r>
          </a:p>
          <a:p>
            <a:pPr marL="346075" indent="-457200">
              <a:lnSpc>
                <a:spcPts val="3100"/>
              </a:lnSpc>
              <a:buNone/>
            </a:pPr>
            <a:r>
              <a:rPr lang="en-US" altLang="en-US" dirty="0"/>
              <a:t>Alveolar type ONE cells: simple squamous epithelium</a:t>
            </a:r>
          </a:p>
          <a:p>
            <a:pPr marL="346075" indent="-457200">
              <a:lnSpc>
                <a:spcPts val="3100"/>
              </a:lnSpc>
              <a:buNone/>
            </a:pPr>
            <a:r>
              <a:rPr lang="en-US" altLang="en-US" dirty="0"/>
              <a:t>Pulmonary capillaries surround the alveoli</a:t>
            </a:r>
          </a:p>
          <a:p>
            <a:pPr marL="346075" indent="-457200">
              <a:lnSpc>
                <a:spcPts val="3100"/>
              </a:lnSpc>
              <a:buNone/>
            </a:pPr>
            <a:r>
              <a:rPr lang="en-US" altLang="en-US" dirty="0"/>
              <a:t>Elastic connective tissue is between the alveoli</a:t>
            </a:r>
          </a:p>
          <a:p>
            <a:pPr marL="346075" indent="-457200">
              <a:lnSpc>
                <a:spcPts val="3100"/>
              </a:lnSpc>
              <a:buNone/>
            </a:pPr>
            <a:r>
              <a:rPr lang="en-US" altLang="en-US" dirty="0"/>
              <a:t>Lining each alveolus is a thin layer of tissue fluid</a:t>
            </a:r>
          </a:p>
          <a:p>
            <a:pPr marL="346075" indent="-457200">
              <a:lnSpc>
                <a:spcPts val="3100"/>
              </a:lnSpc>
              <a:buNone/>
            </a:pPr>
            <a:r>
              <a:rPr lang="en-US" altLang="en-US" dirty="0"/>
              <a:t>Alveolar type II cells produce pulmonary surfactant to decrease the surface tension</a:t>
            </a:r>
          </a:p>
        </p:txBody>
      </p:sp>
    </p:spTree>
    <p:extLst>
      <p:ext uri="{BB962C8B-B14F-4D97-AF65-F5344CB8AC3E}">
        <p14:creationId xmlns:p14="http://schemas.microsoft.com/office/powerpoint/2010/main" val="39970867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cell&#10;&#10;AI-generated content may be incorrect.">
            <a:extLst>
              <a:ext uri="{FF2B5EF4-FFF2-40B4-BE49-F238E27FC236}">
                <a16:creationId xmlns:a16="http://schemas.microsoft.com/office/drawing/2014/main" id="{703959B0-497F-470B-F872-FFABCF9F3A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1500" y="234950"/>
            <a:ext cx="5461000" cy="638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60174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Mechanism of Breathing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805065" y="1164091"/>
            <a:ext cx="7957935" cy="4093710"/>
          </a:xfrm>
        </p:spPr>
        <p:txBody>
          <a:bodyPr/>
          <a:lstStyle/>
          <a:p>
            <a:pPr marL="347472" indent="-457200">
              <a:spcBef>
                <a:spcPts val="668"/>
              </a:spcBef>
              <a:buNone/>
            </a:pPr>
            <a:r>
              <a:rPr lang="en-US" altLang="en-US" dirty="0"/>
              <a:t>Ventilation—the movement of air into and out of the lungs</a:t>
            </a:r>
          </a:p>
          <a:p>
            <a:pPr marL="347472" indent="-457200">
              <a:spcBef>
                <a:spcPts val="668"/>
              </a:spcBef>
              <a:buNone/>
            </a:pPr>
            <a:r>
              <a:rPr lang="en-US" altLang="en-US" dirty="0"/>
              <a:t>Ventilation takes place because of pressure changes:</a:t>
            </a:r>
          </a:p>
          <a:p>
            <a:pPr marL="685800" lvl="1" indent="-347472"/>
            <a:r>
              <a:rPr lang="en-US" altLang="en-US" dirty="0"/>
              <a:t>Atmospheric pressure—</a:t>
            </a:r>
          </a:p>
          <a:p>
            <a:pPr marL="685800" lvl="1" indent="-347472"/>
            <a:r>
              <a:rPr lang="en-US" altLang="en-US" dirty="0" err="1"/>
              <a:t>Intrapleural</a:t>
            </a:r>
            <a:r>
              <a:rPr lang="en-US" altLang="en-US" dirty="0"/>
              <a:t> pressure— </a:t>
            </a:r>
          </a:p>
          <a:p>
            <a:pPr marL="685800" lvl="1" indent="-347472"/>
            <a:r>
              <a:rPr lang="en-US" altLang="en-US" dirty="0" err="1"/>
              <a:t>Intrapulmonic</a:t>
            </a:r>
            <a:r>
              <a:rPr lang="en-US" altLang="en-US" dirty="0"/>
              <a:t> pressure—</a:t>
            </a:r>
          </a:p>
        </p:txBody>
      </p:sp>
    </p:spTree>
    <p:extLst>
      <p:ext uri="{BB962C8B-B14F-4D97-AF65-F5344CB8AC3E}">
        <p14:creationId xmlns:p14="http://schemas.microsoft.com/office/powerpoint/2010/main" val="3118165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human organs&#10;&#10;AI-generated content may be incorrect.">
            <a:extLst>
              <a:ext uri="{FF2B5EF4-FFF2-40B4-BE49-F238E27FC236}">
                <a16:creationId xmlns:a16="http://schemas.microsoft.com/office/drawing/2014/main" id="{D8CE4AB3-9FF9-F0D0-AA13-6A98A6CDA7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297" y="1143000"/>
            <a:ext cx="8677405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678937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Inhalation (inspiration)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1935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From the medulla:</a:t>
            </a:r>
          </a:p>
          <a:p>
            <a:pPr marL="685800" lvl="1"/>
            <a:r>
              <a:rPr lang="en-US" altLang="en-US" dirty="0"/>
              <a:t>Motor impulses to the diaphragm:</a:t>
            </a:r>
          </a:p>
          <a:p>
            <a:pPr marL="685800" lvl="1"/>
            <a:r>
              <a:rPr lang="en-US" altLang="en-US" dirty="0"/>
              <a:t>Motor impulses to the external intercostal muscles: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49300" y="3322637"/>
            <a:ext cx="8229600" cy="1935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chest cavity is expanded and expands the pleural membranes, which expand the lungs.</a:t>
            </a:r>
          </a:p>
          <a:p>
            <a:pPr marL="346075" indent="-457200">
              <a:buNone/>
            </a:pPr>
            <a:r>
              <a:rPr lang="en-US" altLang="en-US" dirty="0" err="1"/>
              <a:t>Intrapulmonic</a:t>
            </a:r>
            <a:r>
              <a:rPr lang="en-US" altLang="en-US" dirty="0"/>
              <a:t> pressure decreases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4745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Exhalation (expiration)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7591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Motor impulses from the medulla decrease—</a:t>
            </a:r>
          </a:p>
          <a:p>
            <a:pPr marL="346075" indent="-457200">
              <a:buNone/>
            </a:pPr>
            <a:r>
              <a:rPr lang="en-US" altLang="en-US" dirty="0"/>
              <a:t>The chest cavity becomes smaller—</a:t>
            </a:r>
          </a:p>
          <a:p>
            <a:pPr marL="346075" indent="-457200">
              <a:buNone/>
            </a:pPr>
            <a:r>
              <a:rPr lang="en-US" altLang="en-US" dirty="0"/>
              <a:t>The elastic lungs recoil—</a:t>
            </a:r>
          </a:p>
          <a:p>
            <a:pPr marL="346075" indent="-457200">
              <a:buNone/>
            </a:pPr>
            <a:r>
              <a:rPr lang="en-US" altLang="en-US" dirty="0" err="1"/>
              <a:t>Intrapulmonic</a:t>
            </a:r>
            <a:r>
              <a:rPr lang="en-US" altLang="en-US" dirty="0"/>
              <a:t> pressure increases—</a:t>
            </a:r>
          </a:p>
          <a:p>
            <a:pPr marL="346075" indent="-457200">
              <a:buNone/>
            </a:pPr>
            <a:r>
              <a:rPr lang="en-US" altLang="en-US" dirty="0"/>
              <a:t>Forced exhalation:</a:t>
            </a:r>
          </a:p>
          <a:p>
            <a:pPr marL="685800" lvl="1"/>
            <a:r>
              <a:rPr lang="en-US" altLang="en-US" dirty="0"/>
              <a:t>Contraction of internal intercostal muscles—</a:t>
            </a:r>
          </a:p>
          <a:p>
            <a:pPr marL="685800" lvl="1"/>
            <a:r>
              <a:rPr lang="en-US" altLang="en-US" dirty="0"/>
              <a:t>Contraction of abdominal muscles—</a:t>
            </a:r>
          </a:p>
        </p:txBody>
      </p:sp>
    </p:spTree>
    <p:extLst>
      <p:ext uri="{BB962C8B-B14F-4D97-AF65-F5344CB8AC3E}">
        <p14:creationId xmlns:p14="http://schemas.microsoft.com/office/powerpoint/2010/main" val="6808048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normal volume&#10;&#10;AI-generated content may be incorrect.">
            <a:extLst>
              <a:ext uri="{FF2B5EF4-FFF2-40B4-BE49-F238E27FC236}">
                <a16:creationId xmlns:a16="http://schemas.microsoft.com/office/drawing/2014/main" id="{AB53B0FD-6DC2-73C7-0666-7FF304CD0C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975535"/>
            <a:ext cx="6343650" cy="4345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907346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Pulmonary Volumes (continued_1)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9115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Minute respiratory volume—</a:t>
            </a:r>
          </a:p>
          <a:p>
            <a:pPr marL="346075" indent="-457200">
              <a:buNone/>
            </a:pPr>
            <a:r>
              <a:rPr lang="en-US" altLang="en-US" dirty="0"/>
              <a:t>Average range of respirations per minute: 12 to 20</a:t>
            </a:r>
          </a:p>
          <a:p>
            <a:pPr marL="346075" indent="-457200">
              <a:buNone/>
            </a:pPr>
            <a:r>
              <a:rPr lang="en-US" altLang="en-US" dirty="0"/>
              <a:t>Residual air—remains in the lungs even after the most forceful exhalation:</a:t>
            </a:r>
          </a:p>
          <a:p>
            <a:pPr marL="685800" lvl="1"/>
            <a:r>
              <a:rPr lang="en-US" altLang="en-US" dirty="0"/>
              <a:t>Importance: </a:t>
            </a:r>
          </a:p>
        </p:txBody>
      </p:sp>
    </p:spTree>
    <p:extLst>
      <p:ext uri="{BB962C8B-B14F-4D97-AF65-F5344CB8AC3E}">
        <p14:creationId xmlns:p14="http://schemas.microsoft.com/office/powerpoint/2010/main" val="34449987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Pulmonary Volumes (continued_2)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68618" y="1193800"/>
            <a:ext cx="8070582" cy="4749800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Alveolar ventilation—the air that reaches the alveoli for gas exchange; depends on normal thoracic and lung compliance (expansibility)</a:t>
            </a:r>
          </a:p>
          <a:p>
            <a:pPr marL="347472" indent="-457200">
              <a:buNone/>
            </a:pPr>
            <a:r>
              <a:rPr lang="en-US" altLang="en-US" dirty="0"/>
              <a:t>Anatomic dead space—air in the respiratory passages at the end of inhalation (normal)</a:t>
            </a:r>
          </a:p>
          <a:p>
            <a:pPr marL="347472" indent="-457200">
              <a:buNone/>
            </a:pPr>
            <a:r>
              <a:rPr lang="en-US" altLang="en-US" dirty="0"/>
              <a:t>Physiological dead space—the volume of nonfunctional alveoli (caused by anything that decreases compliance e.g. emphysema, bronchitis); decreases gas exchange</a:t>
            </a:r>
          </a:p>
        </p:txBody>
      </p:sp>
    </p:spTree>
    <p:extLst>
      <p:ext uri="{BB962C8B-B14F-4D97-AF65-F5344CB8AC3E}">
        <p14:creationId xmlns:p14="http://schemas.microsoft.com/office/powerpoint/2010/main" val="26645150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Exchange of Gases</a:t>
            </a:r>
            <a:endParaRPr lang="en-US" altLang="en-US" baseline="-25000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77813" cy="4906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Exchange of Gases</a:t>
            </a:r>
            <a:r>
              <a:rPr lang="en-US" altLang="en-US" dirty="0"/>
              <a:t>—O</a:t>
            </a:r>
            <a:r>
              <a:rPr lang="en-US" altLang="en-US" baseline="-25000" dirty="0"/>
              <a:t>2</a:t>
            </a:r>
            <a:r>
              <a:rPr lang="en-US" altLang="en-US" dirty="0"/>
              <a:t> and C O</a:t>
            </a:r>
            <a:r>
              <a:rPr lang="en-US" altLang="en-US" baseline="-25000" dirty="0"/>
              <a:t>2</a:t>
            </a:r>
            <a:endParaRPr lang="en-US" altLang="en-US" dirty="0"/>
          </a:p>
          <a:p>
            <a:pPr marL="346075" indent="-457200">
              <a:buNone/>
            </a:pPr>
            <a:r>
              <a:rPr lang="en-US" altLang="en-US" dirty="0"/>
              <a:t>External respiration—exchange of gases between the air in the alveoli and the blood in the pulmonary capillaries</a:t>
            </a:r>
          </a:p>
          <a:p>
            <a:pPr marL="346075" indent="-457200">
              <a:buNone/>
            </a:pPr>
            <a:r>
              <a:rPr lang="en-US" altLang="en-US" dirty="0"/>
              <a:t>Internal respiration—exchange of gases between the blood in the systemic capillaries and the tissue fluid (cells)</a:t>
            </a:r>
          </a:p>
          <a:p>
            <a:pPr marL="346075" indent="-457200">
              <a:buNone/>
            </a:pPr>
            <a:r>
              <a:rPr lang="en-US" altLang="en-US" dirty="0"/>
              <a:t>Inhaled air: 21% O</a:t>
            </a:r>
            <a:r>
              <a:rPr lang="en-US" altLang="en-US" baseline="-25000" dirty="0"/>
              <a:t>2</a:t>
            </a:r>
            <a:r>
              <a:rPr lang="en-US" altLang="en-US" dirty="0"/>
              <a:t> and 0.04% C O</a:t>
            </a:r>
            <a:r>
              <a:rPr lang="en-US" altLang="en-US" baseline="-25000" dirty="0"/>
              <a:t>2</a:t>
            </a:r>
          </a:p>
          <a:p>
            <a:pPr marL="346075" indent="-457200">
              <a:buNone/>
            </a:pPr>
            <a:r>
              <a:rPr lang="en-US" altLang="en-US" dirty="0"/>
              <a:t>Exhaled air: 16% O</a:t>
            </a:r>
            <a:r>
              <a:rPr lang="en-US" altLang="en-US" baseline="-25000" dirty="0"/>
              <a:t>2</a:t>
            </a:r>
            <a:r>
              <a:rPr lang="en-US" altLang="en-US" dirty="0"/>
              <a:t> and 4.5% C O</a:t>
            </a:r>
            <a:r>
              <a:rPr lang="en-US" altLang="en-US" baseline="-25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3265843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302770"/>
            <a:ext cx="7168444" cy="590931"/>
          </a:xfrm>
        </p:spPr>
        <p:txBody>
          <a:bodyPr/>
          <a:lstStyle/>
          <a:p>
            <a:r>
              <a:rPr lang="en-US" altLang="en-US" dirty="0"/>
              <a:t>Exchange of Gases (continued_1)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82163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Exchange of Gases</a:t>
            </a:r>
            <a:r>
              <a:rPr lang="en-US" altLang="en-US" dirty="0"/>
              <a:t> (see Table 15–1)</a:t>
            </a:r>
          </a:p>
          <a:p>
            <a:pPr marL="346075" indent="-457200">
              <a:buNone/>
            </a:pPr>
            <a:r>
              <a:rPr lang="en-US" altLang="en-US" dirty="0"/>
              <a:t>Diffusion of O</a:t>
            </a:r>
            <a:r>
              <a:rPr lang="en-US" altLang="en-US" baseline="-25000" dirty="0"/>
              <a:t>2</a:t>
            </a:r>
            <a:r>
              <a:rPr lang="en-US" altLang="en-US" dirty="0"/>
              <a:t> and C O</a:t>
            </a:r>
            <a:r>
              <a:rPr lang="en-US" altLang="en-US" baseline="-25000" dirty="0"/>
              <a:t>2</a:t>
            </a:r>
            <a:r>
              <a:rPr lang="en-US" altLang="en-US" dirty="0"/>
              <a:t> in the body occurs because of pressure gradients. </a:t>
            </a:r>
          </a:p>
          <a:p>
            <a:pPr marL="346075" indent="-457200">
              <a:buNone/>
            </a:pPr>
            <a:r>
              <a:rPr lang="en-US" altLang="en-US" dirty="0"/>
              <a:t>Each gas has a partial pressure (P) in each site and will diffuse from an area of higher pressure to an area of lower pressure.</a:t>
            </a:r>
          </a:p>
        </p:txBody>
      </p:sp>
    </p:spTree>
    <p:extLst>
      <p:ext uri="{BB962C8B-B14F-4D97-AF65-F5344CB8AC3E}">
        <p14:creationId xmlns:p14="http://schemas.microsoft.com/office/powerpoint/2010/main" val="37542521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een and white chart with text&#10;&#10;AI-generated content may be incorrect.">
            <a:extLst>
              <a:ext uri="{FF2B5EF4-FFF2-40B4-BE49-F238E27FC236}">
                <a16:creationId xmlns:a16="http://schemas.microsoft.com/office/drawing/2014/main" id="{CE1519F6-97C2-D840-FDA1-B2B4987FB6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500" y="1365250"/>
            <a:ext cx="7747000" cy="412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688422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blood flow&#10;&#10;AI-generated content may be incorrect.">
            <a:extLst>
              <a:ext uri="{FF2B5EF4-FFF2-40B4-BE49-F238E27FC236}">
                <a16:creationId xmlns:a16="http://schemas.microsoft.com/office/drawing/2014/main" id="{A6897318-D4F9-AF11-EEE4-04BEAEB5CB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6750" y="19050"/>
            <a:ext cx="5270500" cy="681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118317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Exchange of Gases (continued_2)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835352" cy="4602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External respiration:</a:t>
            </a:r>
          </a:p>
          <a:p>
            <a:pPr marL="685800" lvl="1"/>
            <a:r>
              <a:rPr lang="en-US" altLang="en-US" dirty="0"/>
              <a:t>P O</a:t>
            </a:r>
            <a:r>
              <a:rPr lang="en-US" altLang="en-US" baseline="-25000" dirty="0"/>
              <a:t>2</a:t>
            </a:r>
            <a:r>
              <a:rPr lang="en-US" altLang="en-US" dirty="0"/>
              <a:t> in the air in the alveoli is high.</a:t>
            </a:r>
          </a:p>
          <a:p>
            <a:pPr marL="685800" lvl="1"/>
            <a:r>
              <a:rPr lang="en-US" altLang="en-US" dirty="0"/>
              <a:t>P O</a:t>
            </a:r>
            <a:r>
              <a:rPr lang="en-US" altLang="en-US" baseline="-25000" dirty="0"/>
              <a:t>2</a:t>
            </a:r>
            <a:r>
              <a:rPr lang="en-US" altLang="en-US" dirty="0"/>
              <a:t> in the blood in the pulmonary capillaries is low.</a:t>
            </a:r>
          </a:p>
          <a:p>
            <a:pPr marL="685800" lvl="1"/>
            <a:r>
              <a:rPr lang="en-US" altLang="en-US" dirty="0"/>
              <a:t>Therefore, oxygen diffuses:</a:t>
            </a:r>
          </a:p>
          <a:p>
            <a:pPr marL="685800" lvl="1"/>
            <a:r>
              <a:rPr lang="en-US" altLang="en-US" dirty="0"/>
              <a:t>P C O</a:t>
            </a:r>
            <a:r>
              <a:rPr lang="en-US" altLang="en-US" baseline="-25000" dirty="0"/>
              <a:t>2</a:t>
            </a:r>
            <a:r>
              <a:rPr lang="en-US" altLang="en-US" dirty="0"/>
              <a:t> in the air in the alveoli is low.</a:t>
            </a:r>
          </a:p>
          <a:p>
            <a:pPr marL="685800" lvl="1"/>
            <a:r>
              <a:rPr lang="en-US" altLang="en-US" dirty="0"/>
              <a:t>P C O</a:t>
            </a:r>
            <a:r>
              <a:rPr lang="en-US" altLang="en-US" baseline="-25000" dirty="0"/>
              <a:t>2</a:t>
            </a:r>
            <a:r>
              <a:rPr lang="en-US" altLang="en-US" dirty="0"/>
              <a:t> in the blood in the pulmonary capillaries is high.</a:t>
            </a:r>
          </a:p>
          <a:p>
            <a:pPr marL="685800" lvl="1"/>
            <a:r>
              <a:rPr lang="en-US" altLang="en-US" dirty="0"/>
              <a:t>Therefore, carbon dioxide diffuses: </a:t>
            </a:r>
          </a:p>
        </p:txBody>
      </p:sp>
    </p:spTree>
    <p:extLst>
      <p:ext uri="{BB962C8B-B14F-4D97-AF65-F5344CB8AC3E}">
        <p14:creationId xmlns:p14="http://schemas.microsoft.com/office/powerpoint/2010/main" val="38905314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Exchange of Gases (continued_3)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78151"/>
            <a:ext cx="8229600" cy="4221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Internal respiration:</a:t>
            </a:r>
          </a:p>
          <a:p>
            <a:pPr marL="685800" lvl="1"/>
            <a:r>
              <a:rPr lang="en-US" altLang="en-US" dirty="0"/>
              <a:t>P O</a:t>
            </a:r>
            <a:r>
              <a:rPr lang="en-US" altLang="en-US" baseline="-25000" dirty="0"/>
              <a:t>2</a:t>
            </a:r>
            <a:r>
              <a:rPr lang="en-US" altLang="en-US" dirty="0"/>
              <a:t> in the blood in the systemic capillaries is high.</a:t>
            </a:r>
          </a:p>
          <a:p>
            <a:pPr marL="685800" lvl="1"/>
            <a:r>
              <a:rPr lang="en-US" altLang="en-US" dirty="0"/>
              <a:t>P O</a:t>
            </a:r>
            <a:r>
              <a:rPr lang="en-US" altLang="en-US" baseline="-25000" dirty="0"/>
              <a:t>2</a:t>
            </a:r>
            <a:r>
              <a:rPr lang="en-US" altLang="en-US" dirty="0"/>
              <a:t> in the tissue fluid is low.</a:t>
            </a:r>
          </a:p>
          <a:p>
            <a:pPr marL="685800" lvl="1"/>
            <a:r>
              <a:rPr lang="en-US" altLang="en-US" dirty="0"/>
              <a:t>Therefore, oxygen diffuses:</a:t>
            </a:r>
          </a:p>
          <a:p>
            <a:pPr marL="685800" lvl="1"/>
            <a:r>
              <a:rPr lang="en-US" altLang="en-US" dirty="0"/>
              <a:t>P C O</a:t>
            </a:r>
            <a:r>
              <a:rPr lang="en-US" altLang="en-US" baseline="-25000" dirty="0"/>
              <a:t>2</a:t>
            </a:r>
            <a:r>
              <a:rPr lang="en-US" altLang="en-US" dirty="0"/>
              <a:t> in the blood in the systemic capillaries is low.</a:t>
            </a:r>
          </a:p>
          <a:p>
            <a:pPr marL="685800" lvl="1"/>
            <a:r>
              <a:rPr lang="en-US" altLang="en-US" dirty="0"/>
              <a:t>P C O</a:t>
            </a:r>
            <a:r>
              <a:rPr lang="en-US" altLang="en-US" baseline="-25000" dirty="0"/>
              <a:t>2</a:t>
            </a:r>
            <a:r>
              <a:rPr lang="en-US" altLang="en-US" dirty="0"/>
              <a:t> in the tissue fluid is high.</a:t>
            </a:r>
          </a:p>
          <a:p>
            <a:pPr marL="685800" lvl="1"/>
            <a:r>
              <a:rPr lang="en-US" altLang="en-US" dirty="0"/>
              <a:t>Therefore, carbon dioxide diffuses: </a:t>
            </a:r>
          </a:p>
        </p:txBody>
      </p:sp>
    </p:spTree>
    <p:extLst>
      <p:ext uri="{BB962C8B-B14F-4D97-AF65-F5344CB8AC3E}">
        <p14:creationId xmlns:p14="http://schemas.microsoft.com/office/powerpoint/2010/main" val="40964788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Transport of Gases in the Blood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47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Oxygen—most is carried by red blood cells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800100" y="2928937"/>
            <a:ext cx="8229600" cy="2697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O</a:t>
            </a:r>
            <a:r>
              <a:rPr lang="en-US" altLang="en-US" baseline="-25000" dirty="0"/>
              <a:t>2</a:t>
            </a:r>
            <a:r>
              <a:rPr lang="en-US" altLang="en-US" dirty="0"/>
              <a:t>–H b bond is formed where P O</a:t>
            </a:r>
            <a:r>
              <a:rPr lang="en-US" altLang="en-US" baseline="-25000" dirty="0"/>
              <a:t>2</a:t>
            </a:r>
            <a:r>
              <a:rPr lang="en-US" altLang="en-US" dirty="0"/>
              <a:t> is high.</a:t>
            </a:r>
          </a:p>
          <a:p>
            <a:pPr marL="346075" indent="-457200">
              <a:buNone/>
            </a:pPr>
            <a:r>
              <a:rPr lang="en-US" altLang="en-US" dirty="0"/>
              <a:t>In tissues, H b releases O</a:t>
            </a:r>
            <a:r>
              <a:rPr lang="en-US" altLang="en-US" baseline="-25000" dirty="0"/>
              <a:t>2</a:t>
            </a:r>
            <a:r>
              <a:rPr lang="en-US" altLang="en-US" dirty="0"/>
              <a:t>.</a:t>
            </a:r>
          </a:p>
          <a:p>
            <a:pPr marL="685800" lvl="1"/>
            <a:r>
              <a:rPr lang="en-US" altLang="en-US" dirty="0"/>
              <a:t>Important factors: Low P O</a:t>
            </a:r>
            <a:r>
              <a:rPr lang="en-US" altLang="en-US" baseline="-25000" dirty="0"/>
              <a:t>2</a:t>
            </a:r>
          </a:p>
          <a:p>
            <a:pPr marL="1005840" lvl="2"/>
            <a:r>
              <a:rPr lang="en-US" altLang="en-US" dirty="0"/>
              <a:t>High C O</a:t>
            </a:r>
            <a:r>
              <a:rPr lang="en-US" altLang="en-US" baseline="-25000" dirty="0"/>
              <a:t>2</a:t>
            </a:r>
          </a:p>
          <a:p>
            <a:pPr marL="1005840" lvl="2"/>
            <a:r>
              <a:rPr lang="en-US" altLang="en-US" dirty="0"/>
              <a:t>High temperature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2166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2311"/>
            <a:ext cx="8235244" cy="1089529"/>
          </a:xfrm>
        </p:spPr>
        <p:txBody>
          <a:bodyPr/>
          <a:lstStyle/>
          <a:p>
            <a:r>
              <a:rPr lang="en-US" altLang="en-US" dirty="0"/>
              <a:t>Transport of Gases in the Blood (continued_1)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01613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Oxygen saturation of hemoglobin (S a O</a:t>
            </a:r>
            <a:r>
              <a:rPr lang="en-US" altLang="en-US" baseline="-25000" dirty="0"/>
              <a:t>2</a:t>
            </a:r>
            <a:r>
              <a:rPr lang="en-US" altLang="en-US" dirty="0"/>
              <a:t>) in systemic arteries averages 95% to 97%.</a:t>
            </a:r>
          </a:p>
          <a:p>
            <a:pPr marL="346075" indent="-457200">
              <a:buNone/>
            </a:pPr>
            <a:r>
              <a:rPr lang="en-US" altLang="en-US" dirty="0"/>
              <a:t>In systemic veins about 75%</a:t>
            </a:r>
          </a:p>
          <a:p>
            <a:pPr marL="346075" indent="-457200">
              <a:buNone/>
            </a:pPr>
            <a:r>
              <a:rPr lang="en-US" altLang="en-US" dirty="0"/>
              <a:t>Some oxygen is dissolved in blood plasma, but not enough to sustain life.</a:t>
            </a:r>
          </a:p>
        </p:txBody>
      </p:sp>
    </p:spTree>
    <p:extLst>
      <p:ext uri="{BB962C8B-B14F-4D97-AF65-F5344CB8AC3E}">
        <p14:creationId xmlns:p14="http://schemas.microsoft.com/office/powerpoint/2010/main" val="27417101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6736"/>
            <a:ext cx="8382000" cy="1089529"/>
          </a:xfrm>
        </p:spPr>
        <p:txBody>
          <a:bodyPr/>
          <a:lstStyle/>
          <a:p>
            <a:r>
              <a:rPr lang="en-US" altLang="en-US" dirty="0"/>
              <a:t>Transport of Gases in the Blood (continued_2)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225271"/>
            <a:ext cx="7901613" cy="4870729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Carbon dioxide—some (about 20%) is dissolved in blood plasma or carried by hemoglobin. </a:t>
            </a:r>
          </a:p>
          <a:p>
            <a:pPr marL="347472" indent="-457200">
              <a:buNone/>
            </a:pPr>
            <a:r>
              <a:rPr lang="en-US" altLang="en-US" dirty="0"/>
              <a:t>Most C O</a:t>
            </a:r>
            <a:r>
              <a:rPr lang="en-US" altLang="en-US" baseline="-25000" dirty="0"/>
              <a:t>2</a:t>
            </a:r>
            <a:r>
              <a:rPr lang="en-US" altLang="en-US" dirty="0"/>
              <a:t> is carried in plasma in the form of bicarbonate ions: H C O</a:t>
            </a:r>
            <a:r>
              <a:rPr lang="en-US" altLang="en-US" baseline="-25000" dirty="0"/>
              <a:t>3</a:t>
            </a:r>
            <a:r>
              <a:rPr lang="en-US" altLang="en-US" baseline="30000" dirty="0"/>
              <a:t>-</a:t>
            </a:r>
            <a:r>
              <a:rPr lang="en-US" altLang="en-US" dirty="0"/>
              <a:t>.</a:t>
            </a:r>
          </a:p>
          <a:p>
            <a:pPr marL="347472" indent="-457200">
              <a:buNone/>
            </a:pPr>
            <a:r>
              <a:rPr lang="en-US" altLang="en-US" dirty="0"/>
              <a:t>In the tissues, C O</a:t>
            </a:r>
            <a:r>
              <a:rPr lang="en-US" altLang="en-US" baseline="-25000" dirty="0"/>
              <a:t>2</a:t>
            </a:r>
            <a:r>
              <a:rPr lang="en-US" altLang="en-US" dirty="0"/>
              <a:t> enters the blood and diffuses into R B C's.</a:t>
            </a:r>
          </a:p>
          <a:p>
            <a:pPr marL="347472" indent="-457200">
              <a:buNone/>
            </a:pPr>
            <a:r>
              <a:rPr lang="en-US" altLang="en-US" dirty="0"/>
              <a:t>The enzyme carbonic anhydrase catalyzes the reaction: C O</a:t>
            </a:r>
            <a:r>
              <a:rPr lang="en-US" altLang="en-US" baseline="-25000" dirty="0"/>
              <a:t>2</a:t>
            </a:r>
            <a:r>
              <a:rPr lang="en-US" altLang="en-US" dirty="0"/>
              <a:t> + H</a:t>
            </a:r>
            <a:r>
              <a:rPr lang="en-US" altLang="en-US" baseline="-25000" dirty="0"/>
              <a:t>2</a:t>
            </a:r>
            <a:r>
              <a:rPr lang="en-US" altLang="en-US" dirty="0"/>
              <a:t>O </a:t>
            </a:r>
            <a:r>
              <a:rPr lang="en-US" altLang="en-US" dirty="0">
                <a:sym typeface="Wingdings" pitchFamily="2" charset="2"/>
              </a:rPr>
              <a:t> </a:t>
            </a:r>
            <a:r>
              <a:rPr lang="en-US" altLang="en-US" i="1" dirty="0">
                <a:sym typeface="Wingdings" pitchFamily="2" charset="2"/>
              </a:rPr>
              <a:t>(next slide)</a:t>
            </a:r>
            <a:endParaRPr lang="en-US" altLang="en-US" i="1" baseline="-25000" dirty="0"/>
          </a:p>
        </p:txBody>
      </p:sp>
    </p:spTree>
    <p:extLst>
      <p:ext uri="{BB962C8B-B14F-4D97-AF65-F5344CB8AC3E}">
        <p14:creationId xmlns:p14="http://schemas.microsoft.com/office/powerpoint/2010/main" val="24301064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225"/>
            <a:ext cx="8382000" cy="590550"/>
          </a:xfrm>
        </p:spPr>
        <p:txBody>
          <a:bodyPr/>
          <a:lstStyle/>
          <a:p>
            <a:r>
              <a:rPr lang="en-US" altLang="en-US" dirty="0"/>
              <a:t>Question 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775248" y="1295400"/>
            <a:ext cx="8140152" cy="457200"/>
          </a:xfrm>
        </p:spPr>
        <p:txBody>
          <a:bodyPr/>
          <a:lstStyle/>
          <a:p>
            <a:pPr indent="-457200"/>
            <a:r>
              <a:rPr lang="en-US" altLang="en-US" dirty="0"/>
              <a:t>What is the product of this reaction?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9533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  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7663074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product of this reaction is carbonic acid.</a:t>
            </a:r>
          </a:p>
          <a:p>
            <a:pPr marL="346075" indent="-457200">
              <a:buNone/>
            </a:pPr>
            <a:r>
              <a:rPr lang="en-US" altLang="en-US" dirty="0"/>
              <a:t>C O</a:t>
            </a:r>
            <a:r>
              <a:rPr lang="en-US" altLang="en-US" baseline="-25000" dirty="0"/>
              <a:t>2</a:t>
            </a:r>
            <a:r>
              <a:rPr lang="en-US" altLang="en-US" dirty="0"/>
              <a:t> + H</a:t>
            </a:r>
            <a:r>
              <a:rPr lang="en-US" altLang="en-US" baseline="-25000" dirty="0"/>
              <a:t>2 </a:t>
            </a:r>
            <a:r>
              <a:rPr lang="en-US" altLang="en-US" dirty="0"/>
              <a:t>O </a:t>
            </a:r>
            <a:r>
              <a:rPr lang="en-US" altLang="en-US" dirty="0">
                <a:sym typeface="Wingdings" pitchFamily="2" charset="2"/>
              </a:rPr>
              <a:t> H</a:t>
            </a:r>
            <a:r>
              <a:rPr lang="en-US" altLang="en-US" baseline="-25000" dirty="0">
                <a:sym typeface="Wingdings" pitchFamily="2" charset="2"/>
              </a:rPr>
              <a:t>2 </a:t>
            </a:r>
            <a:r>
              <a:rPr lang="en-US" altLang="en-US" dirty="0">
                <a:sym typeface="Wingdings" pitchFamily="2" charset="2"/>
              </a:rPr>
              <a:t>C O</a:t>
            </a:r>
            <a:r>
              <a:rPr lang="en-US" altLang="en-US" baseline="-25000" dirty="0">
                <a:sym typeface="Wingdings" pitchFamily="2" charset="2"/>
              </a:rPr>
              <a:t>3</a:t>
            </a:r>
            <a:r>
              <a:rPr lang="en-US" altLang="en-US" dirty="0">
                <a:sym typeface="Wingdings" pitchFamily="2" charset="2"/>
              </a:rPr>
              <a:t>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861794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2311"/>
            <a:ext cx="8235244" cy="1089529"/>
          </a:xfrm>
        </p:spPr>
        <p:txBody>
          <a:bodyPr/>
          <a:lstStyle/>
          <a:p>
            <a:r>
              <a:rPr lang="en-US" altLang="en-US" dirty="0"/>
              <a:t>Transport of Gases in the Blood (continued_3)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189037"/>
            <a:ext cx="8229600" cy="1249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Carbonic acid dissociates:</a:t>
            </a:r>
          </a:p>
          <a:p>
            <a:pPr marL="685800" lvl="1"/>
            <a:r>
              <a:rPr lang="en-US" altLang="en-US" dirty="0"/>
              <a:t>H</a:t>
            </a:r>
            <a:r>
              <a:rPr lang="en-US" altLang="en-US" baseline="-25000" dirty="0"/>
              <a:t>2 </a:t>
            </a:r>
            <a:r>
              <a:rPr lang="en-US" altLang="en-US" dirty="0"/>
              <a:t>C O</a:t>
            </a:r>
            <a:r>
              <a:rPr lang="en-US" altLang="en-US" baseline="-25000" dirty="0"/>
              <a:t>3</a:t>
            </a:r>
            <a:r>
              <a:rPr lang="en-US" altLang="en-US" dirty="0"/>
              <a:t> </a:t>
            </a:r>
            <a:r>
              <a:rPr lang="en-US" altLang="en-US" dirty="0">
                <a:sym typeface="Wingdings" pitchFamily="2" charset="2"/>
              </a:rPr>
              <a:t> H</a:t>
            </a:r>
            <a:r>
              <a:rPr lang="en-US" altLang="en-US" baseline="30000" dirty="0">
                <a:sym typeface="Wingdings" pitchFamily="2" charset="2"/>
              </a:rPr>
              <a:t>+</a:t>
            </a:r>
            <a:r>
              <a:rPr lang="en-US" altLang="en-US" dirty="0">
                <a:sym typeface="Wingdings" pitchFamily="2" charset="2"/>
              </a:rPr>
              <a:t> + H C O</a:t>
            </a:r>
            <a:r>
              <a:rPr lang="en-US" altLang="en-US" baseline="-25000" dirty="0">
                <a:sym typeface="Wingdings" pitchFamily="2" charset="2"/>
              </a:rPr>
              <a:t>3</a:t>
            </a:r>
            <a:r>
              <a:rPr lang="en-US" altLang="en-US" baseline="30000" dirty="0">
                <a:sym typeface="Wingdings" pitchFamily="2" charset="2"/>
              </a:rPr>
              <a:t>-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00" y="2560637"/>
            <a:ext cx="8229600" cy="2773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The bicarbonate ions diffuse out of the R B C's into the plasma.</a:t>
            </a:r>
          </a:p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Hemoglobin buffers the H</a:t>
            </a:r>
            <a:r>
              <a:rPr lang="en-US" altLang="en-US" baseline="30000" dirty="0">
                <a:sym typeface="Wingdings" pitchFamily="2" charset="2"/>
              </a:rPr>
              <a:t>+</a:t>
            </a:r>
            <a:r>
              <a:rPr lang="en-US" altLang="en-US" dirty="0">
                <a:sym typeface="Wingdings" pitchFamily="2" charset="2"/>
              </a:rPr>
              <a:t> ions that remain in the R B C's.</a:t>
            </a:r>
          </a:p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In the lungs, the reactions are reversed</a:t>
            </a:r>
            <a:r>
              <a:rPr lang="en-US" altLang="en-US" dirty="0"/>
              <a:t>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0393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Respiration     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759152" cy="498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Regulation of Respiration</a:t>
            </a:r>
            <a:r>
              <a:rPr lang="en-US" altLang="en-US" dirty="0"/>
              <a:t> – two types of mechanisms: nervous and chemical</a:t>
            </a:r>
          </a:p>
          <a:p>
            <a:pPr marL="346075" indent="-457200">
              <a:buNone/>
            </a:pPr>
            <a:r>
              <a:rPr lang="en-US" altLang="en-US" dirty="0"/>
              <a:t>Nervous regulation:</a:t>
            </a:r>
          </a:p>
          <a:p>
            <a:pPr marL="685800" lvl="1"/>
            <a:r>
              <a:rPr lang="en-US" altLang="en-US" dirty="0"/>
              <a:t>Medulla –</a:t>
            </a:r>
          </a:p>
          <a:p>
            <a:pPr marL="1005840" lvl="2"/>
            <a:r>
              <a:rPr lang="en-US" altLang="en-US" dirty="0"/>
              <a:t>Impulses to the respiratory muscles:</a:t>
            </a:r>
          </a:p>
          <a:p>
            <a:pPr marL="685800" lvl="1" indent="-292608"/>
            <a:r>
              <a:rPr lang="en-US" altLang="en-US" dirty="0"/>
              <a:t>As the lungs inflate, baroreceptors detect the stretching –</a:t>
            </a:r>
          </a:p>
          <a:p>
            <a:pPr marL="685800" lvl="1" indent="-292608"/>
            <a:r>
              <a:rPr lang="en-US" altLang="en-US" dirty="0"/>
              <a:t>Impulses to respiratory muscles decrease:</a:t>
            </a:r>
          </a:p>
          <a:p>
            <a:pPr marL="685800" lvl="1" indent="-292608"/>
            <a:r>
              <a:rPr lang="en-US" altLang="en-US" dirty="0"/>
              <a:t>Forceful exhalations – </a:t>
            </a:r>
          </a:p>
        </p:txBody>
      </p:sp>
    </p:spTree>
    <p:extLst>
      <p:ext uri="{BB962C8B-B14F-4D97-AF65-F5344CB8AC3E}">
        <p14:creationId xmlns:p14="http://schemas.microsoft.com/office/powerpoint/2010/main" val="133080572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Respiration (continued_3)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189037"/>
            <a:ext cx="8229600" cy="19351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Chemical regulation—the effect of blood p H and blood levels of O</a:t>
            </a:r>
            <a:r>
              <a:rPr lang="en-US" altLang="en-US" baseline="-25000" dirty="0"/>
              <a:t>2</a:t>
            </a:r>
            <a:r>
              <a:rPr lang="en-US" altLang="en-US" dirty="0"/>
              <a:t> and C O</a:t>
            </a:r>
            <a:r>
              <a:rPr lang="en-US" altLang="en-US" baseline="-25000" dirty="0"/>
              <a:t>2</a:t>
            </a:r>
          </a:p>
          <a:p>
            <a:pPr marL="685800" lvl="1" indent="-347472"/>
            <a:r>
              <a:rPr lang="en-US" altLang="en-US" dirty="0"/>
              <a:t>Chemoreceptors—in the carotid and aortic bodies and in the medulla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23900" y="3322637"/>
            <a:ext cx="8229600" cy="19351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Decreased blood oxygen (hypoxemia)— </a:t>
            </a:r>
          </a:p>
          <a:p>
            <a:pPr marL="685800" lvl="1" indent="-347472"/>
            <a:r>
              <a:rPr lang="en-US" altLang="en-US" dirty="0"/>
              <a:t>Response: increased respiration</a:t>
            </a:r>
          </a:p>
          <a:p>
            <a:pPr marL="685800" lvl="1" indent="-347472"/>
            <a:r>
              <a:rPr lang="en-US" altLang="en-US" dirty="0"/>
              <a:t>Purpose: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0556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Respiration (continued_4)               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55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Increased blood C O</a:t>
            </a:r>
            <a:r>
              <a:rPr lang="en-US" altLang="en-US" baseline="-25000" dirty="0"/>
              <a:t>2</a:t>
            </a:r>
            <a:r>
              <a:rPr lang="en-US" altLang="en-US" dirty="0"/>
              <a:t> (</a:t>
            </a:r>
            <a:r>
              <a:rPr lang="en-US" altLang="en-US" dirty="0" err="1"/>
              <a:t>hypercapnia</a:t>
            </a:r>
            <a:r>
              <a:rPr lang="en-US" altLang="en-US" dirty="0"/>
              <a:t>)—</a:t>
            </a:r>
          </a:p>
          <a:p>
            <a:pPr marL="685800" lvl="1"/>
            <a:r>
              <a:rPr lang="en-US" altLang="en-US" dirty="0"/>
              <a:t>Response: increased respiration</a:t>
            </a:r>
          </a:p>
          <a:p>
            <a:pPr marL="685800" lvl="1"/>
            <a:r>
              <a:rPr lang="en-US" altLang="en-US" dirty="0"/>
              <a:t>Purpose: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87400" y="2878137"/>
            <a:ext cx="8229600" cy="1935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major regulator of breathing is C O</a:t>
            </a:r>
            <a:r>
              <a:rPr lang="en-US" altLang="en-US" baseline="-25000" dirty="0"/>
              <a:t>2</a:t>
            </a:r>
            <a:r>
              <a:rPr lang="en-US" altLang="en-US" dirty="0"/>
              <a:t>, because increased C O</a:t>
            </a:r>
            <a:r>
              <a:rPr lang="en-US" altLang="en-US" baseline="-25000" dirty="0"/>
              <a:t>2</a:t>
            </a:r>
            <a:r>
              <a:rPr lang="en-US" altLang="en-US" dirty="0"/>
              <a:t> lowers blood p H.</a:t>
            </a:r>
          </a:p>
          <a:p>
            <a:pPr marL="346075" indent="-457200">
              <a:buNone/>
            </a:pPr>
            <a:r>
              <a:rPr lang="en-US" altLang="en-US" dirty="0"/>
              <a:t>Oxygen may become a regulator—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7584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flowchart&#10;&#10;AI-generated content may be incorrect.">
            <a:extLst>
              <a:ext uri="{FF2B5EF4-FFF2-40B4-BE49-F238E27FC236}">
                <a16:creationId xmlns:a16="http://schemas.microsoft.com/office/drawing/2014/main" id="{3AC0CEC9-EF42-54D7-1CDD-FF46707007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981200"/>
            <a:ext cx="7772400" cy="2422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361328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Respiration and Acid–Base Balance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9877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respiratory system may be a cause of a p H imbalance, or it may help correct a p H imbalance created by another cause.</a:t>
            </a:r>
          </a:p>
          <a:p>
            <a:pPr marL="346075" indent="-457200">
              <a:buNone/>
            </a:pPr>
            <a:r>
              <a:rPr lang="en-US" altLang="en-US" dirty="0"/>
              <a:t>Respiratory acidosis—occurs when the rate or efficiency of respiration decreases:</a:t>
            </a:r>
          </a:p>
          <a:p>
            <a:pPr marL="685800" lvl="1"/>
            <a:r>
              <a:rPr lang="en-US" altLang="en-US" dirty="0"/>
              <a:t>Examples: </a:t>
            </a:r>
          </a:p>
        </p:txBody>
      </p:sp>
    </p:spTree>
    <p:extLst>
      <p:ext uri="{BB962C8B-B14F-4D97-AF65-F5344CB8AC3E}">
        <p14:creationId xmlns:p14="http://schemas.microsoft.com/office/powerpoint/2010/main" val="10504238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2311"/>
            <a:ext cx="8235244" cy="1089529"/>
          </a:xfrm>
        </p:spPr>
        <p:txBody>
          <a:bodyPr/>
          <a:lstStyle/>
          <a:p>
            <a:r>
              <a:rPr lang="en-US" altLang="en-US" dirty="0"/>
              <a:t>Respiration and Acid–Base Balance (continued_1)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8353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Respiratory alkalosis—occurs when the rate of respiration increases:</a:t>
            </a:r>
          </a:p>
          <a:p>
            <a:pPr marL="685800" lvl="1"/>
            <a:r>
              <a:rPr lang="en-US" altLang="en-US" dirty="0"/>
              <a:t>Examples: </a:t>
            </a:r>
          </a:p>
        </p:txBody>
      </p:sp>
    </p:spTree>
    <p:extLst>
      <p:ext uri="{BB962C8B-B14F-4D97-AF65-F5344CB8AC3E}">
        <p14:creationId xmlns:p14="http://schemas.microsoft.com/office/powerpoint/2010/main" val="257899236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2311"/>
            <a:ext cx="8235244" cy="1089529"/>
          </a:xfrm>
        </p:spPr>
        <p:txBody>
          <a:bodyPr/>
          <a:lstStyle/>
          <a:p>
            <a:r>
              <a:rPr lang="en-US" altLang="en-US" dirty="0"/>
              <a:t>Respiration and Acid–Base Balance (continued_2) 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6067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Respiratory compensation for a metabolic acidosis—</a:t>
            </a:r>
          </a:p>
          <a:p>
            <a:pPr marL="346075" indent="-457200">
              <a:buNone/>
            </a:pPr>
            <a:r>
              <a:rPr lang="en-US" altLang="en-US" dirty="0"/>
              <a:t>Respiratory compensation for a metabolic alkalosis—</a:t>
            </a:r>
          </a:p>
        </p:txBody>
      </p:sp>
    </p:spTree>
    <p:extLst>
      <p:ext uri="{BB962C8B-B14F-4D97-AF65-F5344CB8AC3E}">
        <p14:creationId xmlns:p14="http://schemas.microsoft.com/office/powerpoint/2010/main" val="543575712"/>
      </p:ext>
    </p:extLst>
  </p:cSld>
  <p:clrMapOvr>
    <a:masterClrMapping/>
  </p:clrMapOvr>
</p:sld>
</file>

<file path=ppt/theme/theme1.xml><?xml version="1.0" encoding="utf-8"?>
<a:theme xmlns:a="http://schemas.openxmlformats.org/drawingml/2006/main" name="FAD_Nursing_Template_Sampl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CC939C3-7EE7-4FC7-818E-985D0213E860}">
  <ds:schemaRefs>
    <ds:schemaRef ds:uri="http://www.w3.org/XML/1998/namespace"/>
    <ds:schemaRef ds:uri="http://schemas.microsoft.com/office/2006/documentManagement/types"/>
    <ds:schemaRef ds:uri="http://purl.org/dc/terms/"/>
    <ds:schemaRef ds:uri="http://purl.org/dc/dcmitype/"/>
    <ds:schemaRef ds:uri="http://schemas.microsoft.com/office/infopath/2007/PartnerControls"/>
    <ds:schemaRef ds:uri="71d46e88-8733-4645-9284-85cf006978cc"/>
    <ds:schemaRef ds:uri="http://purl.org/dc/elements/1.1/"/>
    <ds:schemaRef ds:uri="http://schemas.openxmlformats.org/package/2006/metadata/core-properties"/>
    <ds:schemaRef ds:uri="88135b7f-3fab-49b6-8009-71309f2107a8"/>
    <ds:schemaRef ds:uri="http://schemas.microsoft.com/office/2006/metadata/properties"/>
  </ds:schemaRefs>
</ds:datastoreItem>
</file>

<file path=customXml/itemProps4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FAD_Nursing_Template_Sample</Template>
  <TotalTime>387</TotalTime>
  <Words>1451</Words>
  <Application>Microsoft Macintosh PowerPoint</Application>
  <PresentationFormat>On-screen Show (4:3)</PresentationFormat>
  <Paragraphs>193</Paragraphs>
  <Slides>39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Calibri</vt:lpstr>
      <vt:lpstr>Wingdings</vt:lpstr>
      <vt:lpstr>FAD_Nursing_Template_Sample</vt:lpstr>
      <vt:lpstr>Chapter 15 The Respiratory System</vt:lpstr>
      <vt:lpstr>   </vt:lpstr>
      <vt:lpstr>Nose and Nasal Cavities</vt:lpstr>
      <vt:lpstr>PowerPoint Presentation</vt:lpstr>
      <vt:lpstr>Pharynx</vt:lpstr>
      <vt:lpstr>Larynx</vt:lpstr>
      <vt:lpstr>PowerPoint Presentation</vt:lpstr>
      <vt:lpstr>PowerPoint Presentation</vt:lpstr>
      <vt:lpstr> </vt:lpstr>
      <vt:lpstr>PowerPoint Presentation</vt:lpstr>
      <vt:lpstr>  </vt:lpstr>
      <vt:lpstr>Alveoli </vt:lpstr>
      <vt:lpstr>PowerPoint Presentation</vt:lpstr>
      <vt:lpstr>Mechanism of Breathing</vt:lpstr>
      <vt:lpstr>PowerPoint Presentation</vt:lpstr>
      <vt:lpstr>Inhalation (inspiration)</vt:lpstr>
      <vt:lpstr>Exhalation (expiration)</vt:lpstr>
      <vt:lpstr>PowerPoint Presentation</vt:lpstr>
      <vt:lpstr>Pulmonary Volumes (continued_1)</vt:lpstr>
      <vt:lpstr>Pulmonary Volumes (continued_2) </vt:lpstr>
      <vt:lpstr>Exchange of Gases</vt:lpstr>
      <vt:lpstr>Exchange of Gases (continued_1) </vt:lpstr>
      <vt:lpstr>PowerPoint Presentation</vt:lpstr>
      <vt:lpstr>PowerPoint Presentation</vt:lpstr>
      <vt:lpstr>Exchange of Gases (continued_2)</vt:lpstr>
      <vt:lpstr>Exchange of Gases (continued_3) </vt:lpstr>
      <vt:lpstr>Transport of Gases in the Blood</vt:lpstr>
      <vt:lpstr>Transport of Gases in the Blood (continued_1)</vt:lpstr>
      <vt:lpstr>Transport of Gases in the Blood (continued_2) </vt:lpstr>
      <vt:lpstr>Question  </vt:lpstr>
      <vt:lpstr>Answer   </vt:lpstr>
      <vt:lpstr>Transport of Gases in the Blood (continued_3)    </vt:lpstr>
      <vt:lpstr>Regulation of Respiration     </vt:lpstr>
      <vt:lpstr>Regulation of Respiration (continued_3)    </vt:lpstr>
      <vt:lpstr>Regulation of Respiration (continued_4)                   </vt:lpstr>
      <vt:lpstr>PowerPoint Presentation</vt:lpstr>
      <vt:lpstr>Respiration and Acid–Base Balance</vt:lpstr>
      <vt:lpstr>Respiration and Acid–Base Balance (continued_1)</vt:lpstr>
      <vt:lpstr>Respiration and Acid–Base Balance (continued_2)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15 The Respiratory System</dc:title>
  <dc:creator>admin</dc:creator>
  <cp:lastModifiedBy>Geraint Forster</cp:lastModifiedBy>
  <cp:revision>152</cp:revision>
  <dcterms:created xsi:type="dcterms:W3CDTF">2018-06-25T07:53:17Z</dcterms:created>
  <dcterms:modified xsi:type="dcterms:W3CDTF">2025-02-12T13:12:32Z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