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0024" autoAdjust="0"/>
  </p:normalViewPr>
  <p:slideViewPr>
    <p:cSldViewPr snapToGrid="0">
      <p:cViewPr>
        <p:scale>
          <a:sx n="66" d="100"/>
          <a:sy n="66" d="100"/>
        </p:scale>
        <p:origin x="1330" y="-1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E7C12B-C6F9-43AC-954A-84BDDEA4514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814F4EA-C1C2-4610-9827-3B36F41F71A4}">
      <dgm:prSet/>
      <dgm:spPr/>
      <dgm:t>
        <a:bodyPr/>
        <a:lstStyle/>
        <a:p>
          <a:r>
            <a:rPr lang="en-GB"/>
            <a:t>Activity Theory promotes continued social participation (Teles and Ribeiro, 2022).</a:t>
          </a:r>
          <a:endParaRPr lang="en-US"/>
        </a:p>
      </dgm:t>
    </dgm:pt>
    <dgm:pt modelId="{1187ABB8-5F0C-4D9F-B247-FF3E623D8BE5}" type="parTrans" cxnId="{8DB1D4A1-7A9C-4105-A431-4CBCE1A3E9AE}">
      <dgm:prSet/>
      <dgm:spPr/>
      <dgm:t>
        <a:bodyPr/>
        <a:lstStyle/>
        <a:p>
          <a:endParaRPr lang="en-US"/>
        </a:p>
      </dgm:t>
    </dgm:pt>
    <dgm:pt modelId="{CAE7FC07-AC33-419B-85EF-494FB12A0806}" type="sibTrans" cxnId="{8DB1D4A1-7A9C-4105-A431-4CBCE1A3E9AE}">
      <dgm:prSet/>
      <dgm:spPr/>
      <dgm:t>
        <a:bodyPr/>
        <a:lstStyle/>
        <a:p>
          <a:endParaRPr lang="en-US"/>
        </a:p>
      </dgm:t>
    </dgm:pt>
    <dgm:pt modelId="{A26E66B1-CBD6-4866-AF9A-5FA940CF821C}">
      <dgm:prSet/>
      <dgm:spPr/>
      <dgm:t>
        <a:bodyPr/>
        <a:lstStyle/>
        <a:p>
          <a:r>
            <a:rPr lang="en-GB"/>
            <a:t>Continuity Theory promotes the practice of familiar ways of life (Guedes and Melo, 2022).</a:t>
          </a:r>
          <a:endParaRPr lang="en-US"/>
        </a:p>
      </dgm:t>
    </dgm:pt>
    <dgm:pt modelId="{447E0861-574B-4CF9-8E87-C893368BA9B5}" type="parTrans" cxnId="{9792A70F-399F-4604-999B-BBD0B96C8CCC}">
      <dgm:prSet/>
      <dgm:spPr/>
      <dgm:t>
        <a:bodyPr/>
        <a:lstStyle/>
        <a:p>
          <a:endParaRPr lang="en-US"/>
        </a:p>
      </dgm:t>
    </dgm:pt>
    <dgm:pt modelId="{13E8CE0C-334F-4515-9477-74007D04DDAA}" type="sibTrans" cxnId="{9792A70F-399F-4604-999B-BBD0B96C8CCC}">
      <dgm:prSet/>
      <dgm:spPr/>
      <dgm:t>
        <a:bodyPr/>
        <a:lstStyle/>
        <a:p>
          <a:endParaRPr lang="en-US"/>
        </a:p>
      </dgm:t>
    </dgm:pt>
    <dgm:pt modelId="{AE54E944-77AD-45EC-BC55-D45572B37BAB}">
      <dgm:prSet/>
      <dgm:spPr/>
      <dgm:t>
        <a:bodyPr/>
        <a:lstStyle/>
        <a:p>
          <a:r>
            <a:rPr lang="en-GB"/>
            <a:t>Person-centred care appreciates dignity and preference of the individual.</a:t>
          </a:r>
          <a:endParaRPr lang="en-US"/>
        </a:p>
      </dgm:t>
    </dgm:pt>
    <dgm:pt modelId="{D8126257-6255-4E16-916C-BC5C3D29717C}" type="parTrans" cxnId="{4BC48B7B-53CA-47EE-BAA7-CD39F9DCBF33}">
      <dgm:prSet/>
      <dgm:spPr/>
      <dgm:t>
        <a:bodyPr/>
        <a:lstStyle/>
        <a:p>
          <a:endParaRPr lang="en-US"/>
        </a:p>
      </dgm:t>
    </dgm:pt>
    <dgm:pt modelId="{397D84BA-B767-4831-9375-976E99F708C2}" type="sibTrans" cxnId="{4BC48B7B-53CA-47EE-BAA7-CD39F9DCBF33}">
      <dgm:prSet/>
      <dgm:spPr/>
      <dgm:t>
        <a:bodyPr/>
        <a:lstStyle/>
        <a:p>
          <a:endParaRPr lang="en-US"/>
        </a:p>
      </dgm:t>
    </dgm:pt>
    <dgm:pt modelId="{22E41922-3BA9-4C6A-96F3-36B4B005786A}">
      <dgm:prSet/>
      <dgm:spPr/>
      <dgm:t>
        <a:bodyPr/>
        <a:lstStyle/>
        <a:p>
          <a:r>
            <a:rPr lang="en-GB"/>
            <a:t>Holistic care is concerned with physical, emotional and social health.</a:t>
          </a:r>
          <a:endParaRPr lang="en-US"/>
        </a:p>
      </dgm:t>
    </dgm:pt>
    <dgm:pt modelId="{FA245C16-D9EF-44C1-9217-AC7D8292A9E8}" type="parTrans" cxnId="{C4B52821-B83D-4EB2-B870-F26B5B54E8DE}">
      <dgm:prSet/>
      <dgm:spPr/>
      <dgm:t>
        <a:bodyPr/>
        <a:lstStyle/>
        <a:p>
          <a:endParaRPr lang="en-US"/>
        </a:p>
      </dgm:t>
    </dgm:pt>
    <dgm:pt modelId="{FBB14D32-717F-476F-9C01-2676AE85BD17}" type="sibTrans" cxnId="{C4B52821-B83D-4EB2-B870-F26B5B54E8DE}">
      <dgm:prSet/>
      <dgm:spPr/>
      <dgm:t>
        <a:bodyPr/>
        <a:lstStyle/>
        <a:p>
          <a:endParaRPr lang="en-US"/>
        </a:p>
      </dgm:t>
    </dgm:pt>
    <dgm:pt modelId="{D88E454B-4450-4D4E-ABCA-5ABACA2864FA}">
      <dgm:prSet/>
      <dgm:spPr/>
      <dgm:t>
        <a:bodyPr/>
        <a:lstStyle/>
        <a:p>
          <a:r>
            <a:rPr lang="en-GB"/>
            <a:t>1:1 care enhances health outcomes and satisfaction.</a:t>
          </a:r>
          <a:endParaRPr lang="en-US"/>
        </a:p>
      </dgm:t>
    </dgm:pt>
    <dgm:pt modelId="{D1C6B31D-C45C-4DB3-9A46-C19F0C66CFEC}" type="parTrans" cxnId="{29BC5180-ADA5-4CB1-BD24-A22F6FC3574B}">
      <dgm:prSet/>
      <dgm:spPr/>
      <dgm:t>
        <a:bodyPr/>
        <a:lstStyle/>
        <a:p>
          <a:endParaRPr lang="en-US"/>
        </a:p>
      </dgm:t>
    </dgm:pt>
    <dgm:pt modelId="{026570C9-F524-4CED-97E6-1C3803A1809B}" type="sibTrans" cxnId="{29BC5180-ADA5-4CB1-BD24-A22F6FC3574B}">
      <dgm:prSet/>
      <dgm:spPr/>
      <dgm:t>
        <a:bodyPr/>
        <a:lstStyle/>
        <a:p>
          <a:endParaRPr lang="en-US"/>
        </a:p>
      </dgm:t>
    </dgm:pt>
    <dgm:pt modelId="{3C75279A-011E-43AF-AA1D-078B42111ADE}" type="pres">
      <dgm:prSet presAssocID="{05E7C12B-C6F9-43AC-954A-84BDDEA45148}" presName="linear" presStyleCnt="0">
        <dgm:presLayoutVars>
          <dgm:animLvl val="lvl"/>
          <dgm:resizeHandles val="exact"/>
        </dgm:presLayoutVars>
      </dgm:prSet>
      <dgm:spPr/>
    </dgm:pt>
    <dgm:pt modelId="{6C62024B-B4D6-4A8D-BC07-7BE701C1411B}" type="pres">
      <dgm:prSet presAssocID="{3814F4EA-C1C2-4610-9827-3B36F41F71A4}" presName="parentText" presStyleLbl="node1" presStyleIdx="0" presStyleCnt="5">
        <dgm:presLayoutVars>
          <dgm:chMax val="0"/>
          <dgm:bulletEnabled val="1"/>
        </dgm:presLayoutVars>
      </dgm:prSet>
      <dgm:spPr/>
    </dgm:pt>
    <dgm:pt modelId="{934AFBF7-0138-4117-886B-698531E3A0C1}" type="pres">
      <dgm:prSet presAssocID="{CAE7FC07-AC33-419B-85EF-494FB12A0806}" presName="spacer" presStyleCnt="0"/>
      <dgm:spPr/>
    </dgm:pt>
    <dgm:pt modelId="{A8F35403-9EC8-49A8-9BB6-FF3596E3148A}" type="pres">
      <dgm:prSet presAssocID="{A26E66B1-CBD6-4866-AF9A-5FA940CF821C}" presName="parentText" presStyleLbl="node1" presStyleIdx="1" presStyleCnt="5">
        <dgm:presLayoutVars>
          <dgm:chMax val="0"/>
          <dgm:bulletEnabled val="1"/>
        </dgm:presLayoutVars>
      </dgm:prSet>
      <dgm:spPr/>
    </dgm:pt>
    <dgm:pt modelId="{EED4C9BF-0723-4591-AAED-CD8FF288A11C}" type="pres">
      <dgm:prSet presAssocID="{13E8CE0C-334F-4515-9477-74007D04DDAA}" presName="spacer" presStyleCnt="0"/>
      <dgm:spPr/>
    </dgm:pt>
    <dgm:pt modelId="{88F8A8D4-71F2-4D15-B2B7-F3E06EE289D3}" type="pres">
      <dgm:prSet presAssocID="{AE54E944-77AD-45EC-BC55-D45572B37BAB}" presName="parentText" presStyleLbl="node1" presStyleIdx="2" presStyleCnt="5">
        <dgm:presLayoutVars>
          <dgm:chMax val="0"/>
          <dgm:bulletEnabled val="1"/>
        </dgm:presLayoutVars>
      </dgm:prSet>
      <dgm:spPr/>
    </dgm:pt>
    <dgm:pt modelId="{DC85100F-DF03-43C2-B4DB-A82F1121D1E0}" type="pres">
      <dgm:prSet presAssocID="{397D84BA-B767-4831-9375-976E99F708C2}" presName="spacer" presStyleCnt="0"/>
      <dgm:spPr/>
    </dgm:pt>
    <dgm:pt modelId="{CC0D6DD1-D2B9-4D39-A816-62FBCD03527E}" type="pres">
      <dgm:prSet presAssocID="{22E41922-3BA9-4C6A-96F3-36B4B005786A}" presName="parentText" presStyleLbl="node1" presStyleIdx="3" presStyleCnt="5">
        <dgm:presLayoutVars>
          <dgm:chMax val="0"/>
          <dgm:bulletEnabled val="1"/>
        </dgm:presLayoutVars>
      </dgm:prSet>
      <dgm:spPr/>
    </dgm:pt>
    <dgm:pt modelId="{4A8D8DF7-B0E5-4EA0-9028-BC4F112B5F0A}" type="pres">
      <dgm:prSet presAssocID="{FBB14D32-717F-476F-9C01-2676AE85BD17}" presName="spacer" presStyleCnt="0"/>
      <dgm:spPr/>
    </dgm:pt>
    <dgm:pt modelId="{45A5AAB7-91FB-4AF5-8F35-1F1C8F805DB6}" type="pres">
      <dgm:prSet presAssocID="{D88E454B-4450-4D4E-ABCA-5ABACA2864FA}" presName="parentText" presStyleLbl="node1" presStyleIdx="4" presStyleCnt="5">
        <dgm:presLayoutVars>
          <dgm:chMax val="0"/>
          <dgm:bulletEnabled val="1"/>
        </dgm:presLayoutVars>
      </dgm:prSet>
      <dgm:spPr/>
    </dgm:pt>
  </dgm:ptLst>
  <dgm:cxnLst>
    <dgm:cxn modelId="{DB6A800F-EC36-44E3-B389-70A2C4653DBC}" type="presOf" srcId="{A26E66B1-CBD6-4866-AF9A-5FA940CF821C}" destId="{A8F35403-9EC8-49A8-9BB6-FF3596E3148A}" srcOrd="0" destOrd="0" presId="urn:microsoft.com/office/officeart/2005/8/layout/vList2"/>
    <dgm:cxn modelId="{9792A70F-399F-4604-999B-BBD0B96C8CCC}" srcId="{05E7C12B-C6F9-43AC-954A-84BDDEA45148}" destId="{A26E66B1-CBD6-4866-AF9A-5FA940CF821C}" srcOrd="1" destOrd="0" parTransId="{447E0861-574B-4CF9-8E87-C893368BA9B5}" sibTransId="{13E8CE0C-334F-4515-9477-74007D04DDAA}"/>
    <dgm:cxn modelId="{C4B52821-B83D-4EB2-B870-F26B5B54E8DE}" srcId="{05E7C12B-C6F9-43AC-954A-84BDDEA45148}" destId="{22E41922-3BA9-4C6A-96F3-36B4B005786A}" srcOrd="3" destOrd="0" parTransId="{FA245C16-D9EF-44C1-9217-AC7D8292A9E8}" sibTransId="{FBB14D32-717F-476F-9C01-2676AE85BD17}"/>
    <dgm:cxn modelId="{3B6E8338-FCE7-4216-B197-8E775D026075}" type="presOf" srcId="{05E7C12B-C6F9-43AC-954A-84BDDEA45148}" destId="{3C75279A-011E-43AF-AA1D-078B42111ADE}" srcOrd="0" destOrd="0" presId="urn:microsoft.com/office/officeart/2005/8/layout/vList2"/>
    <dgm:cxn modelId="{6E4E9365-E5A7-4748-ABA1-CF9C7E063D73}" type="presOf" srcId="{AE54E944-77AD-45EC-BC55-D45572B37BAB}" destId="{88F8A8D4-71F2-4D15-B2B7-F3E06EE289D3}" srcOrd="0" destOrd="0" presId="urn:microsoft.com/office/officeart/2005/8/layout/vList2"/>
    <dgm:cxn modelId="{4BC48B7B-53CA-47EE-BAA7-CD39F9DCBF33}" srcId="{05E7C12B-C6F9-43AC-954A-84BDDEA45148}" destId="{AE54E944-77AD-45EC-BC55-D45572B37BAB}" srcOrd="2" destOrd="0" parTransId="{D8126257-6255-4E16-916C-BC5C3D29717C}" sibTransId="{397D84BA-B767-4831-9375-976E99F708C2}"/>
    <dgm:cxn modelId="{29BC5180-ADA5-4CB1-BD24-A22F6FC3574B}" srcId="{05E7C12B-C6F9-43AC-954A-84BDDEA45148}" destId="{D88E454B-4450-4D4E-ABCA-5ABACA2864FA}" srcOrd="4" destOrd="0" parTransId="{D1C6B31D-C45C-4DB3-9A46-C19F0C66CFEC}" sibTransId="{026570C9-F524-4CED-97E6-1C3803A1809B}"/>
    <dgm:cxn modelId="{8DB1D4A1-7A9C-4105-A431-4CBCE1A3E9AE}" srcId="{05E7C12B-C6F9-43AC-954A-84BDDEA45148}" destId="{3814F4EA-C1C2-4610-9827-3B36F41F71A4}" srcOrd="0" destOrd="0" parTransId="{1187ABB8-5F0C-4D9F-B247-FF3E623D8BE5}" sibTransId="{CAE7FC07-AC33-419B-85EF-494FB12A0806}"/>
    <dgm:cxn modelId="{D6EAA5AD-777C-4C1A-AD3B-BA25DB570673}" type="presOf" srcId="{22E41922-3BA9-4C6A-96F3-36B4B005786A}" destId="{CC0D6DD1-D2B9-4D39-A816-62FBCD03527E}" srcOrd="0" destOrd="0" presId="urn:microsoft.com/office/officeart/2005/8/layout/vList2"/>
    <dgm:cxn modelId="{21CFA1B2-DB96-42AC-B73A-B0051B65DB68}" type="presOf" srcId="{D88E454B-4450-4D4E-ABCA-5ABACA2864FA}" destId="{45A5AAB7-91FB-4AF5-8F35-1F1C8F805DB6}" srcOrd="0" destOrd="0" presId="urn:microsoft.com/office/officeart/2005/8/layout/vList2"/>
    <dgm:cxn modelId="{DEF52FC4-F9AB-4174-AC75-948F7F519F5B}" type="presOf" srcId="{3814F4EA-C1C2-4610-9827-3B36F41F71A4}" destId="{6C62024B-B4D6-4A8D-BC07-7BE701C1411B}" srcOrd="0" destOrd="0" presId="urn:microsoft.com/office/officeart/2005/8/layout/vList2"/>
    <dgm:cxn modelId="{F2A60529-E683-4FD6-BAC7-FE02334F0DF4}" type="presParOf" srcId="{3C75279A-011E-43AF-AA1D-078B42111ADE}" destId="{6C62024B-B4D6-4A8D-BC07-7BE701C1411B}" srcOrd="0" destOrd="0" presId="urn:microsoft.com/office/officeart/2005/8/layout/vList2"/>
    <dgm:cxn modelId="{B347232B-133F-44B0-89E4-7B8FA4B1004A}" type="presParOf" srcId="{3C75279A-011E-43AF-AA1D-078B42111ADE}" destId="{934AFBF7-0138-4117-886B-698531E3A0C1}" srcOrd="1" destOrd="0" presId="urn:microsoft.com/office/officeart/2005/8/layout/vList2"/>
    <dgm:cxn modelId="{00BC804A-A6D5-4215-9B1F-7B6B87FD6CB3}" type="presParOf" srcId="{3C75279A-011E-43AF-AA1D-078B42111ADE}" destId="{A8F35403-9EC8-49A8-9BB6-FF3596E3148A}" srcOrd="2" destOrd="0" presId="urn:microsoft.com/office/officeart/2005/8/layout/vList2"/>
    <dgm:cxn modelId="{450377D2-BDC0-415B-9B42-B8E12F24EC1F}" type="presParOf" srcId="{3C75279A-011E-43AF-AA1D-078B42111ADE}" destId="{EED4C9BF-0723-4591-AAED-CD8FF288A11C}" srcOrd="3" destOrd="0" presId="urn:microsoft.com/office/officeart/2005/8/layout/vList2"/>
    <dgm:cxn modelId="{CB430FE3-5780-42A6-BA8E-C8669EE4930E}" type="presParOf" srcId="{3C75279A-011E-43AF-AA1D-078B42111ADE}" destId="{88F8A8D4-71F2-4D15-B2B7-F3E06EE289D3}" srcOrd="4" destOrd="0" presId="urn:microsoft.com/office/officeart/2005/8/layout/vList2"/>
    <dgm:cxn modelId="{3EA8D5A8-EF07-4F1E-B064-7E50EF2E9128}" type="presParOf" srcId="{3C75279A-011E-43AF-AA1D-078B42111ADE}" destId="{DC85100F-DF03-43C2-B4DB-A82F1121D1E0}" srcOrd="5" destOrd="0" presId="urn:microsoft.com/office/officeart/2005/8/layout/vList2"/>
    <dgm:cxn modelId="{5E40A392-8031-4851-B875-611E51109000}" type="presParOf" srcId="{3C75279A-011E-43AF-AA1D-078B42111ADE}" destId="{CC0D6DD1-D2B9-4D39-A816-62FBCD03527E}" srcOrd="6" destOrd="0" presId="urn:microsoft.com/office/officeart/2005/8/layout/vList2"/>
    <dgm:cxn modelId="{5073A0E0-5109-4D8C-8A6B-E4BC3FF46630}" type="presParOf" srcId="{3C75279A-011E-43AF-AA1D-078B42111ADE}" destId="{4A8D8DF7-B0E5-4EA0-9028-BC4F112B5F0A}" srcOrd="7" destOrd="0" presId="urn:microsoft.com/office/officeart/2005/8/layout/vList2"/>
    <dgm:cxn modelId="{20D5BEF3-677B-4500-8E76-E0D17298C61C}" type="presParOf" srcId="{3C75279A-011E-43AF-AA1D-078B42111ADE}" destId="{45A5AAB7-91FB-4AF5-8F35-1F1C8F805DB6}"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499D3C-B904-4B81-9282-8F5B250A42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DF6DA88-1D50-48B2-8A93-83075E20D699}">
      <dgm:prSet/>
      <dgm:spPr/>
      <dgm:t>
        <a:bodyPr/>
        <a:lstStyle/>
        <a:p>
          <a:r>
            <a:rPr lang="en-GB"/>
            <a:t>Telehealth enhances healthcare access and telemonitoring.</a:t>
          </a:r>
          <a:endParaRPr lang="en-US"/>
        </a:p>
      </dgm:t>
    </dgm:pt>
    <dgm:pt modelId="{AA50753F-D890-4977-9B09-D9EDDA50B62C}" type="parTrans" cxnId="{6FA96CA6-53E2-44EC-B597-D33351AB67A3}">
      <dgm:prSet/>
      <dgm:spPr/>
      <dgm:t>
        <a:bodyPr/>
        <a:lstStyle/>
        <a:p>
          <a:endParaRPr lang="en-US"/>
        </a:p>
      </dgm:t>
    </dgm:pt>
    <dgm:pt modelId="{8E288642-F4EE-4714-8267-12BCACC53575}" type="sibTrans" cxnId="{6FA96CA6-53E2-44EC-B597-D33351AB67A3}">
      <dgm:prSet/>
      <dgm:spPr/>
      <dgm:t>
        <a:bodyPr/>
        <a:lstStyle/>
        <a:p>
          <a:endParaRPr lang="en-US"/>
        </a:p>
      </dgm:t>
    </dgm:pt>
    <dgm:pt modelId="{73C7FB4A-5E20-4CC0-B92A-2EA5F1A3A1B9}">
      <dgm:prSet/>
      <dgm:spPr/>
      <dgm:t>
        <a:bodyPr/>
        <a:lstStyle/>
        <a:p>
          <a:r>
            <a:rPr lang="en-GB"/>
            <a:t>Emergency detection and health monitors are wearable (PMC, 2018).</a:t>
          </a:r>
          <a:endParaRPr lang="en-US"/>
        </a:p>
      </dgm:t>
    </dgm:pt>
    <dgm:pt modelId="{D5E95D9C-2E4D-4598-B45A-6F3B62964124}" type="parTrans" cxnId="{17545707-8608-457C-BCAB-B013E01548DF}">
      <dgm:prSet/>
      <dgm:spPr/>
      <dgm:t>
        <a:bodyPr/>
        <a:lstStyle/>
        <a:p>
          <a:endParaRPr lang="en-US"/>
        </a:p>
      </dgm:t>
    </dgm:pt>
    <dgm:pt modelId="{2B5BD54B-1AA8-4EAD-89CD-2E5AE1E32052}" type="sibTrans" cxnId="{17545707-8608-457C-BCAB-B013E01548DF}">
      <dgm:prSet/>
      <dgm:spPr/>
      <dgm:t>
        <a:bodyPr/>
        <a:lstStyle/>
        <a:p>
          <a:endParaRPr lang="en-US"/>
        </a:p>
      </dgm:t>
    </dgm:pt>
    <dgm:pt modelId="{BC235B9A-1356-4565-9102-4B3A7B89724F}">
      <dgm:prSet/>
      <dgm:spPr/>
      <dgm:t>
        <a:bodyPr/>
        <a:lstStyle/>
        <a:p>
          <a:r>
            <a:rPr lang="en-GB"/>
            <a:t>Smart home technology helps to increase safety and autonomy.</a:t>
          </a:r>
          <a:endParaRPr lang="en-US"/>
        </a:p>
      </dgm:t>
    </dgm:pt>
    <dgm:pt modelId="{5FD4B099-3612-42A9-A063-6E5644CB88BB}" type="parTrans" cxnId="{BFAE88C9-11EE-4085-8EF6-13385CA72480}">
      <dgm:prSet/>
      <dgm:spPr/>
      <dgm:t>
        <a:bodyPr/>
        <a:lstStyle/>
        <a:p>
          <a:endParaRPr lang="en-US"/>
        </a:p>
      </dgm:t>
    </dgm:pt>
    <dgm:pt modelId="{B235DAD7-52BB-43D1-9CF8-1AAA1E11421D}" type="sibTrans" cxnId="{BFAE88C9-11EE-4085-8EF6-13385CA72480}">
      <dgm:prSet/>
      <dgm:spPr/>
      <dgm:t>
        <a:bodyPr/>
        <a:lstStyle/>
        <a:p>
          <a:endParaRPr lang="en-US"/>
        </a:p>
      </dgm:t>
    </dgm:pt>
    <dgm:pt modelId="{F8DA1444-1660-4E28-91F6-D7A452E2927B}">
      <dgm:prSet/>
      <dgm:spPr/>
      <dgm:t>
        <a:bodyPr/>
        <a:lstStyle/>
        <a:p>
          <a:r>
            <a:rPr lang="en-GB"/>
            <a:t>EHR enhances harmonious treatment (Smith-Mitchell, 2025).</a:t>
          </a:r>
          <a:endParaRPr lang="en-US"/>
        </a:p>
      </dgm:t>
    </dgm:pt>
    <dgm:pt modelId="{144E5FDB-84BB-4EDD-B4DC-B8F0E797985E}" type="parTrans" cxnId="{9A91C325-0156-4E03-9AE8-7A0F22157D5E}">
      <dgm:prSet/>
      <dgm:spPr/>
      <dgm:t>
        <a:bodyPr/>
        <a:lstStyle/>
        <a:p>
          <a:endParaRPr lang="en-US"/>
        </a:p>
      </dgm:t>
    </dgm:pt>
    <dgm:pt modelId="{906A5D88-68E6-4153-90C4-D0EC5206685F}" type="sibTrans" cxnId="{9A91C325-0156-4E03-9AE8-7A0F22157D5E}">
      <dgm:prSet/>
      <dgm:spPr/>
      <dgm:t>
        <a:bodyPr/>
        <a:lstStyle/>
        <a:p>
          <a:endParaRPr lang="en-US"/>
        </a:p>
      </dgm:t>
    </dgm:pt>
    <dgm:pt modelId="{98713407-8A15-42B8-8F89-D20DA3EB0141}">
      <dgm:prSet/>
      <dgm:spPr/>
      <dgm:t>
        <a:bodyPr/>
        <a:lstStyle/>
        <a:p>
          <a:r>
            <a:rPr lang="en-GB"/>
            <a:t>Online technologies help to stay safe at home and age.</a:t>
          </a:r>
          <a:endParaRPr lang="en-US"/>
        </a:p>
      </dgm:t>
    </dgm:pt>
    <dgm:pt modelId="{060832FE-7550-487E-B0B8-CAE46EC88C0D}" type="parTrans" cxnId="{DDD38461-A43D-4D51-8751-357373F92FA6}">
      <dgm:prSet/>
      <dgm:spPr/>
      <dgm:t>
        <a:bodyPr/>
        <a:lstStyle/>
        <a:p>
          <a:endParaRPr lang="en-US"/>
        </a:p>
      </dgm:t>
    </dgm:pt>
    <dgm:pt modelId="{579EC3FE-1C03-4436-89E3-BE51B1DAF0FD}" type="sibTrans" cxnId="{DDD38461-A43D-4D51-8751-357373F92FA6}">
      <dgm:prSet/>
      <dgm:spPr/>
      <dgm:t>
        <a:bodyPr/>
        <a:lstStyle/>
        <a:p>
          <a:endParaRPr lang="en-US"/>
        </a:p>
      </dgm:t>
    </dgm:pt>
    <dgm:pt modelId="{0FE621D2-9E6C-4358-BD55-9058285BFA16}" type="pres">
      <dgm:prSet presAssocID="{5A499D3C-B904-4B81-9282-8F5B250A42E8}" presName="root" presStyleCnt="0">
        <dgm:presLayoutVars>
          <dgm:dir/>
          <dgm:resizeHandles val="exact"/>
        </dgm:presLayoutVars>
      </dgm:prSet>
      <dgm:spPr/>
    </dgm:pt>
    <dgm:pt modelId="{1C5125CA-3FE2-4AB9-89C4-E320FE6E0847}" type="pres">
      <dgm:prSet presAssocID="{4DF6DA88-1D50-48B2-8A93-83075E20D699}" presName="compNode" presStyleCnt="0"/>
      <dgm:spPr/>
    </dgm:pt>
    <dgm:pt modelId="{A0C4D410-06CE-47E0-A522-3E3C806E7427}" type="pres">
      <dgm:prSet presAssocID="{4DF6DA88-1D50-48B2-8A93-83075E20D699}" presName="bgRect" presStyleLbl="bgShp" presStyleIdx="0" presStyleCnt="5"/>
      <dgm:spPr/>
    </dgm:pt>
    <dgm:pt modelId="{80802AAC-2CEB-43BC-9741-5C1323032A29}" type="pres">
      <dgm:prSet presAssocID="{4DF6DA88-1D50-48B2-8A93-83075E20D69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264F5032-13B2-473B-99F8-A9F5B5B9C6F4}" type="pres">
      <dgm:prSet presAssocID="{4DF6DA88-1D50-48B2-8A93-83075E20D699}" presName="spaceRect" presStyleCnt="0"/>
      <dgm:spPr/>
    </dgm:pt>
    <dgm:pt modelId="{34B355EE-F3DB-4E01-83A7-42F5A57066CA}" type="pres">
      <dgm:prSet presAssocID="{4DF6DA88-1D50-48B2-8A93-83075E20D699}" presName="parTx" presStyleLbl="revTx" presStyleIdx="0" presStyleCnt="5">
        <dgm:presLayoutVars>
          <dgm:chMax val="0"/>
          <dgm:chPref val="0"/>
        </dgm:presLayoutVars>
      </dgm:prSet>
      <dgm:spPr/>
    </dgm:pt>
    <dgm:pt modelId="{EB1B25FB-9B15-4B74-8B37-71C5D4185275}" type="pres">
      <dgm:prSet presAssocID="{8E288642-F4EE-4714-8267-12BCACC53575}" presName="sibTrans" presStyleCnt="0"/>
      <dgm:spPr/>
    </dgm:pt>
    <dgm:pt modelId="{A1C4A185-2009-499F-B8BA-FD737D7C8622}" type="pres">
      <dgm:prSet presAssocID="{73C7FB4A-5E20-4CC0-B92A-2EA5F1A3A1B9}" presName="compNode" presStyleCnt="0"/>
      <dgm:spPr/>
    </dgm:pt>
    <dgm:pt modelId="{EFA049CD-1024-45D7-88A9-9674760A8A12}" type="pres">
      <dgm:prSet presAssocID="{73C7FB4A-5E20-4CC0-B92A-2EA5F1A3A1B9}" presName="bgRect" presStyleLbl="bgShp" presStyleIdx="1" presStyleCnt="5"/>
      <dgm:spPr/>
    </dgm:pt>
    <dgm:pt modelId="{9E6906F8-BB80-427A-993C-29AEC7EE0610}" type="pres">
      <dgm:prSet presAssocID="{73C7FB4A-5E20-4CC0-B92A-2EA5F1A3A1B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50A7E3A7-F17C-482C-ADCD-18DC45AF5718}" type="pres">
      <dgm:prSet presAssocID="{73C7FB4A-5E20-4CC0-B92A-2EA5F1A3A1B9}" presName="spaceRect" presStyleCnt="0"/>
      <dgm:spPr/>
    </dgm:pt>
    <dgm:pt modelId="{B2BE9BFF-9923-4970-9DA6-C084DE7033D8}" type="pres">
      <dgm:prSet presAssocID="{73C7FB4A-5E20-4CC0-B92A-2EA5F1A3A1B9}" presName="parTx" presStyleLbl="revTx" presStyleIdx="1" presStyleCnt="5">
        <dgm:presLayoutVars>
          <dgm:chMax val="0"/>
          <dgm:chPref val="0"/>
        </dgm:presLayoutVars>
      </dgm:prSet>
      <dgm:spPr/>
    </dgm:pt>
    <dgm:pt modelId="{6D9F1BA1-3461-42E6-B5D1-F37DE1FD792B}" type="pres">
      <dgm:prSet presAssocID="{2B5BD54B-1AA8-4EAD-89CD-2E5AE1E32052}" presName="sibTrans" presStyleCnt="0"/>
      <dgm:spPr/>
    </dgm:pt>
    <dgm:pt modelId="{AC133B85-29C7-4830-91D1-36003FB283FA}" type="pres">
      <dgm:prSet presAssocID="{BC235B9A-1356-4565-9102-4B3A7B89724F}" presName="compNode" presStyleCnt="0"/>
      <dgm:spPr/>
    </dgm:pt>
    <dgm:pt modelId="{743298B2-5687-4508-B8A1-1B55F809B3B4}" type="pres">
      <dgm:prSet presAssocID="{BC235B9A-1356-4565-9102-4B3A7B89724F}" presName="bgRect" presStyleLbl="bgShp" presStyleIdx="2" presStyleCnt="5"/>
      <dgm:spPr/>
    </dgm:pt>
    <dgm:pt modelId="{9DDFAF94-E90D-4B64-83C2-4759B45460D1}" type="pres">
      <dgm:prSet presAssocID="{BC235B9A-1356-4565-9102-4B3A7B89724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use"/>
        </a:ext>
      </dgm:extLst>
    </dgm:pt>
    <dgm:pt modelId="{97CAF610-6D15-4EA9-AEAF-95C494B1435E}" type="pres">
      <dgm:prSet presAssocID="{BC235B9A-1356-4565-9102-4B3A7B89724F}" presName="spaceRect" presStyleCnt="0"/>
      <dgm:spPr/>
    </dgm:pt>
    <dgm:pt modelId="{77A0D64E-3ABA-4B23-8056-2A11F57B0F97}" type="pres">
      <dgm:prSet presAssocID="{BC235B9A-1356-4565-9102-4B3A7B89724F}" presName="parTx" presStyleLbl="revTx" presStyleIdx="2" presStyleCnt="5">
        <dgm:presLayoutVars>
          <dgm:chMax val="0"/>
          <dgm:chPref val="0"/>
        </dgm:presLayoutVars>
      </dgm:prSet>
      <dgm:spPr/>
    </dgm:pt>
    <dgm:pt modelId="{E0253186-8ABF-4519-96F0-A35EFC3FC7C4}" type="pres">
      <dgm:prSet presAssocID="{B235DAD7-52BB-43D1-9CF8-1AAA1E11421D}" presName="sibTrans" presStyleCnt="0"/>
      <dgm:spPr/>
    </dgm:pt>
    <dgm:pt modelId="{A1F03DB6-3CBD-4B73-83BB-58CC22E033F6}" type="pres">
      <dgm:prSet presAssocID="{F8DA1444-1660-4E28-91F6-D7A452E2927B}" presName="compNode" presStyleCnt="0"/>
      <dgm:spPr/>
    </dgm:pt>
    <dgm:pt modelId="{EB768851-DC7D-4A30-88C0-B08885E88C9C}" type="pres">
      <dgm:prSet presAssocID="{F8DA1444-1660-4E28-91F6-D7A452E2927B}" presName="bgRect" presStyleLbl="bgShp" presStyleIdx="3" presStyleCnt="5"/>
      <dgm:spPr/>
    </dgm:pt>
    <dgm:pt modelId="{EFC5746E-6C97-4015-96CC-9F125E8FF65F}" type="pres">
      <dgm:prSet presAssocID="{F8DA1444-1660-4E28-91F6-D7A452E2927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CA599C22-FB66-4236-8C4A-7D480DD7D9C4}" type="pres">
      <dgm:prSet presAssocID="{F8DA1444-1660-4E28-91F6-D7A452E2927B}" presName="spaceRect" presStyleCnt="0"/>
      <dgm:spPr/>
    </dgm:pt>
    <dgm:pt modelId="{CF5863A3-64E5-4ED9-BB03-C44A71861333}" type="pres">
      <dgm:prSet presAssocID="{F8DA1444-1660-4E28-91F6-D7A452E2927B}" presName="parTx" presStyleLbl="revTx" presStyleIdx="3" presStyleCnt="5">
        <dgm:presLayoutVars>
          <dgm:chMax val="0"/>
          <dgm:chPref val="0"/>
        </dgm:presLayoutVars>
      </dgm:prSet>
      <dgm:spPr/>
    </dgm:pt>
    <dgm:pt modelId="{FABE3C33-3FF2-4A3D-A3B0-572B25E4EC6C}" type="pres">
      <dgm:prSet presAssocID="{906A5D88-68E6-4153-90C4-D0EC5206685F}" presName="sibTrans" presStyleCnt="0"/>
      <dgm:spPr/>
    </dgm:pt>
    <dgm:pt modelId="{AB9BC034-4D4A-4FF6-A2DD-97B72505D6E7}" type="pres">
      <dgm:prSet presAssocID="{98713407-8A15-42B8-8F89-D20DA3EB0141}" presName="compNode" presStyleCnt="0"/>
      <dgm:spPr/>
    </dgm:pt>
    <dgm:pt modelId="{57C5B1A1-45B4-4945-8C99-FED36B95421D}" type="pres">
      <dgm:prSet presAssocID="{98713407-8A15-42B8-8F89-D20DA3EB0141}" presName="bgRect" presStyleLbl="bgShp" presStyleIdx="4" presStyleCnt="5"/>
      <dgm:spPr/>
    </dgm:pt>
    <dgm:pt modelId="{AD113CB7-FCB2-4886-825C-31467DECE42E}" type="pres">
      <dgm:prSet presAssocID="{98713407-8A15-42B8-8F89-D20DA3EB014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aptop"/>
        </a:ext>
      </dgm:extLst>
    </dgm:pt>
    <dgm:pt modelId="{4F233F3F-0625-4CEE-81CC-910010185F65}" type="pres">
      <dgm:prSet presAssocID="{98713407-8A15-42B8-8F89-D20DA3EB0141}" presName="spaceRect" presStyleCnt="0"/>
      <dgm:spPr/>
    </dgm:pt>
    <dgm:pt modelId="{066A024D-EC03-4790-B2A1-59EB50AD6B9B}" type="pres">
      <dgm:prSet presAssocID="{98713407-8A15-42B8-8F89-D20DA3EB0141}" presName="parTx" presStyleLbl="revTx" presStyleIdx="4" presStyleCnt="5">
        <dgm:presLayoutVars>
          <dgm:chMax val="0"/>
          <dgm:chPref val="0"/>
        </dgm:presLayoutVars>
      </dgm:prSet>
      <dgm:spPr/>
    </dgm:pt>
  </dgm:ptLst>
  <dgm:cxnLst>
    <dgm:cxn modelId="{17545707-8608-457C-BCAB-B013E01548DF}" srcId="{5A499D3C-B904-4B81-9282-8F5B250A42E8}" destId="{73C7FB4A-5E20-4CC0-B92A-2EA5F1A3A1B9}" srcOrd="1" destOrd="0" parTransId="{D5E95D9C-2E4D-4598-B45A-6F3B62964124}" sibTransId="{2B5BD54B-1AA8-4EAD-89CD-2E5AE1E32052}"/>
    <dgm:cxn modelId="{9A91C325-0156-4E03-9AE8-7A0F22157D5E}" srcId="{5A499D3C-B904-4B81-9282-8F5B250A42E8}" destId="{F8DA1444-1660-4E28-91F6-D7A452E2927B}" srcOrd="3" destOrd="0" parTransId="{144E5FDB-84BB-4EDD-B4DC-B8F0E797985E}" sibTransId="{906A5D88-68E6-4153-90C4-D0EC5206685F}"/>
    <dgm:cxn modelId="{DDD38461-A43D-4D51-8751-357373F92FA6}" srcId="{5A499D3C-B904-4B81-9282-8F5B250A42E8}" destId="{98713407-8A15-42B8-8F89-D20DA3EB0141}" srcOrd="4" destOrd="0" parTransId="{060832FE-7550-487E-B0B8-CAE46EC88C0D}" sibTransId="{579EC3FE-1C03-4436-89E3-BE51B1DAF0FD}"/>
    <dgm:cxn modelId="{8E4B5F6F-E103-4636-A384-87FEFFE1A0F7}" type="presOf" srcId="{5A499D3C-B904-4B81-9282-8F5B250A42E8}" destId="{0FE621D2-9E6C-4358-BD55-9058285BFA16}" srcOrd="0" destOrd="0" presId="urn:microsoft.com/office/officeart/2018/2/layout/IconVerticalSolidList"/>
    <dgm:cxn modelId="{4B2C8579-8EF3-4AFA-A59B-50CF7FCF8403}" type="presOf" srcId="{F8DA1444-1660-4E28-91F6-D7A452E2927B}" destId="{CF5863A3-64E5-4ED9-BB03-C44A71861333}" srcOrd="0" destOrd="0" presId="urn:microsoft.com/office/officeart/2018/2/layout/IconVerticalSolidList"/>
    <dgm:cxn modelId="{FD40787E-84AB-46D7-85A0-2AA325A27BF5}" type="presOf" srcId="{4DF6DA88-1D50-48B2-8A93-83075E20D699}" destId="{34B355EE-F3DB-4E01-83A7-42F5A57066CA}" srcOrd="0" destOrd="0" presId="urn:microsoft.com/office/officeart/2018/2/layout/IconVerticalSolidList"/>
    <dgm:cxn modelId="{E9A1A585-FB02-4A05-AC94-82FC2A0B0B56}" type="presOf" srcId="{98713407-8A15-42B8-8F89-D20DA3EB0141}" destId="{066A024D-EC03-4790-B2A1-59EB50AD6B9B}" srcOrd="0" destOrd="0" presId="urn:microsoft.com/office/officeart/2018/2/layout/IconVerticalSolidList"/>
    <dgm:cxn modelId="{9B483088-C8F4-45CD-BA11-C15302181585}" type="presOf" srcId="{73C7FB4A-5E20-4CC0-B92A-2EA5F1A3A1B9}" destId="{B2BE9BFF-9923-4970-9DA6-C084DE7033D8}" srcOrd="0" destOrd="0" presId="urn:microsoft.com/office/officeart/2018/2/layout/IconVerticalSolidList"/>
    <dgm:cxn modelId="{6FA96CA6-53E2-44EC-B597-D33351AB67A3}" srcId="{5A499D3C-B904-4B81-9282-8F5B250A42E8}" destId="{4DF6DA88-1D50-48B2-8A93-83075E20D699}" srcOrd="0" destOrd="0" parTransId="{AA50753F-D890-4977-9B09-D9EDDA50B62C}" sibTransId="{8E288642-F4EE-4714-8267-12BCACC53575}"/>
    <dgm:cxn modelId="{C49617B2-5DF5-49CD-A68F-D02AFBCD0AA0}" type="presOf" srcId="{BC235B9A-1356-4565-9102-4B3A7B89724F}" destId="{77A0D64E-3ABA-4B23-8056-2A11F57B0F97}" srcOrd="0" destOrd="0" presId="urn:microsoft.com/office/officeart/2018/2/layout/IconVerticalSolidList"/>
    <dgm:cxn modelId="{BFAE88C9-11EE-4085-8EF6-13385CA72480}" srcId="{5A499D3C-B904-4B81-9282-8F5B250A42E8}" destId="{BC235B9A-1356-4565-9102-4B3A7B89724F}" srcOrd="2" destOrd="0" parTransId="{5FD4B099-3612-42A9-A063-6E5644CB88BB}" sibTransId="{B235DAD7-52BB-43D1-9CF8-1AAA1E11421D}"/>
    <dgm:cxn modelId="{DC32678B-6874-455F-84B2-29DE87E8988C}" type="presParOf" srcId="{0FE621D2-9E6C-4358-BD55-9058285BFA16}" destId="{1C5125CA-3FE2-4AB9-89C4-E320FE6E0847}" srcOrd="0" destOrd="0" presId="urn:microsoft.com/office/officeart/2018/2/layout/IconVerticalSolidList"/>
    <dgm:cxn modelId="{3A5783CE-1CE3-4EFF-A586-136B7D72C4F6}" type="presParOf" srcId="{1C5125CA-3FE2-4AB9-89C4-E320FE6E0847}" destId="{A0C4D410-06CE-47E0-A522-3E3C806E7427}" srcOrd="0" destOrd="0" presId="urn:microsoft.com/office/officeart/2018/2/layout/IconVerticalSolidList"/>
    <dgm:cxn modelId="{62EB4551-D99E-4F49-B496-9533711A7CB9}" type="presParOf" srcId="{1C5125CA-3FE2-4AB9-89C4-E320FE6E0847}" destId="{80802AAC-2CEB-43BC-9741-5C1323032A29}" srcOrd="1" destOrd="0" presId="urn:microsoft.com/office/officeart/2018/2/layout/IconVerticalSolidList"/>
    <dgm:cxn modelId="{CA82479F-818B-4E43-9541-5A9E9BCDC1BB}" type="presParOf" srcId="{1C5125CA-3FE2-4AB9-89C4-E320FE6E0847}" destId="{264F5032-13B2-473B-99F8-A9F5B5B9C6F4}" srcOrd="2" destOrd="0" presId="urn:microsoft.com/office/officeart/2018/2/layout/IconVerticalSolidList"/>
    <dgm:cxn modelId="{0A8F18F8-DEBE-499C-9E3E-BCD069E25ED2}" type="presParOf" srcId="{1C5125CA-3FE2-4AB9-89C4-E320FE6E0847}" destId="{34B355EE-F3DB-4E01-83A7-42F5A57066CA}" srcOrd="3" destOrd="0" presId="urn:microsoft.com/office/officeart/2018/2/layout/IconVerticalSolidList"/>
    <dgm:cxn modelId="{2461F5C4-DBCF-46B0-9847-0EE8F5CB4321}" type="presParOf" srcId="{0FE621D2-9E6C-4358-BD55-9058285BFA16}" destId="{EB1B25FB-9B15-4B74-8B37-71C5D4185275}" srcOrd="1" destOrd="0" presId="urn:microsoft.com/office/officeart/2018/2/layout/IconVerticalSolidList"/>
    <dgm:cxn modelId="{3A82A47B-306B-4342-B345-B39E929D88AC}" type="presParOf" srcId="{0FE621D2-9E6C-4358-BD55-9058285BFA16}" destId="{A1C4A185-2009-499F-B8BA-FD737D7C8622}" srcOrd="2" destOrd="0" presId="urn:microsoft.com/office/officeart/2018/2/layout/IconVerticalSolidList"/>
    <dgm:cxn modelId="{09FFC3C4-2252-45AB-A720-22B6DB567D84}" type="presParOf" srcId="{A1C4A185-2009-499F-B8BA-FD737D7C8622}" destId="{EFA049CD-1024-45D7-88A9-9674760A8A12}" srcOrd="0" destOrd="0" presId="urn:microsoft.com/office/officeart/2018/2/layout/IconVerticalSolidList"/>
    <dgm:cxn modelId="{11076E0F-446D-4A45-B86C-D991A49E104F}" type="presParOf" srcId="{A1C4A185-2009-499F-B8BA-FD737D7C8622}" destId="{9E6906F8-BB80-427A-993C-29AEC7EE0610}" srcOrd="1" destOrd="0" presId="urn:microsoft.com/office/officeart/2018/2/layout/IconVerticalSolidList"/>
    <dgm:cxn modelId="{66A66D26-FF69-4485-950D-7467D3C2A889}" type="presParOf" srcId="{A1C4A185-2009-499F-B8BA-FD737D7C8622}" destId="{50A7E3A7-F17C-482C-ADCD-18DC45AF5718}" srcOrd="2" destOrd="0" presId="urn:microsoft.com/office/officeart/2018/2/layout/IconVerticalSolidList"/>
    <dgm:cxn modelId="{189D87BD-089E-49FF-8001-A885639334B2}" type="presParOf" srcId="{A1C4A185-2009-499F-B8BA-FD737D7C8622}" destId="{B2BE9BFF-9923-4970-9DA6-C084DE7033D8}" srcOrd="3" destOrd="0" presId="urn:microsoft.com/office/officeart/2018/2/layout/IconVerticalSolidList"/>
    <dgm:cxn modelId="{D1B19503-58E2-4E72-B776-F09D932D8C8E}" type="presParOf" srcId="{0FE621D2-9E6C-4358-BD55-9058285BFA16}" destId="{6D9F1BA1-3461-42E6-B5D1-F37DE1FD792B}" srcOrd="3" destOrd="0" presId="urn:microsoft.com/office/officeart/2018/2/layout/IconVerticalSolidList"/>
    <dgm:cxn modelId="{EF3C8421-790C-4069-86BE-28EF5ED6E46A}" type="presParOf" srcId="{0FE621D2-9E6C-4358-BD55-9058285BFA16}" destId="{AC133B85-29C7-4830-91D1-36003FB283FA}" srcOrd="4" destOrd="0" presId="urn:microsoft.com/office/officeart/2018/2/layout/IconVerticalSolidList"/>
    <dgm:cxn modelId="{9C0CB69B-DB12-43B5-9D33-A541AE0A034E}" type="presParOf" srcId="{AC133B85-29C7-4830-91D1-36003FB283FA}" destId="{743298B2-5687-4508-B8A1-1B55F809B3B4}" srcOrd="0" destOrd="0" presId="urn:microsoft.com/office/officeart/2018/2/layout/IconVerticalSolidList"/>
    <dgm:cxn modelId="{6B1AC7BC-4CF1-40CC-A0F6-D74A74914487}" type="presParOf" srcId="{AC133B85-29C7-4830-91D1-36003FB283FA}" destId="{9DDFAF94-E90D-4B64-83C2-4759B45460D1}" srcOrd="1" destOrd="0" presId="urn:microsoft.com/office/officeart/2018/2/layout/IconVerticalSolidList"/>
    <dgm:cxn modelId="{AC56EB3A-0481-42BE-8345-C4A86BFFD323}" type="presParOf" srcId="{AC133B85-29C7-4830-91D1-36003FB283FA}" destId="{97CAF610-6D15-4EA9-AEAF-95C494B1435E}" srcOrd="2" destOrd="0" presId="urn:microsoft.com/office/officeart/2018/2/layout/IconVerticalSolidList"/>
    <dgm:cxn modelId="{01DC4084-EB65-443D-8C34-F8919616762E}" type="presParOf" srcId="{AC133B85-29C7-4830-91D1-36003FB283FA}" destId="{77A0D64E-3ABA-4B23-8056-2A11F57B0F97}" srcOrd="3" destOrd="0" presId="urn:microsoft.com/office/officeart/2018/2/layout/IconVerticalSolidList"/>
    <dgm:cxn modelId="{1DC38F56-25E4-41BC-8C1E-49F05C6AE1BC}" type="presParOf" srcId="{0FE621D2-9E6C-4358-BD55-9058285BFA16}" destId="{E0253186-8ABF-4519-96F0-A35EFC3FC7C4}" srcOrd="5" destOrd="0" presId="urn:microsoft.com/office/officeart/2018/2/layout/IconVerticalSolidList"/>
    <dgm:cxn modelId="{78E63252-E78B-4DB5-AA04-AC45B97D16C9}" type="presParOf" srcId="{0FE621D2-9E6C-4358-BD55-9058285BFA16}" destId="{A1F03DB6-3CBD-4B73-83BB-58CC22E033F6}" srcOrd="6" destOrd="0" presId="urn:microsoft.com/office/officeart/2018/2/layout/IconVerticalSolidList"/>
    <dgm:cxn modelId="{595AA709-658B-4FEA-87DA-9898536A5F99}" type="presParOf" srcId="{A1F03DB6-3CBD-4B73-83BB-58CC22E033F6}" destId="{EB768851-DC7D-4A30-88C0-B08885E88C9C}" srcOrd="0" destOrd="0" presId="urn:microsoft.com/office/officeart/2018/2/layout/IconVerticalSolidList"/>
    <dgm:cxn modelId="{4001C893-6949-4042-91C8-79AD9EDB48B0}" type="presParOf" srcId="{A1F03DB6-3CBD-4B73-83BB-58CC22E033F6}" destId="{EFC5746E-6C97-4015-96CC-9F125E8FF65F}" srcOrd="1" destOrd="0" presId="urn:microsoft.com/office/officeart/2018/2/layout/IconVerticalSolidList"/>
    <dgm:cxn modelId="{13B25664-A1DB-4DCD-B6A7-E14C65735FC0}" type="presParOf" srcId="{A1F03DB6-3CBD-4B73-83BB-58CC22E033F6}" destId="{CA599C22-FB66-4236-8C4A-7D480DD7D9C4}" srcOrd="2" destOrd="0" presId="urn:microsoft.com/office/officeart/2018/2/layout/IconVerticalSolidList"/>
    <dgm:cxn modelId="{F1341D22-DD4F-4A9A-BDCA-6DB9B125A5A8}" type="presParOf" srcId="{A1F03DB6-3CBD-4B73-83BB-58CC22E033F6}" destId="{CF5863A3-64E5-4ED9-BB03-C44A71861333}" srcOrd="3" destOrd="0" presId="urn:microsoft.com/office/officeart/2018/2/layout/IconVerticalSolidList"/>
    <dgm:cxn modelId="{39D4A5F0-729D-48AF-B9D8-A685625144D7}" type="presParOf" srcId="{0FE621D2-9E6C-4358-BD55-9058285BFA16}" destId="{FABE3C33-3FF2-4A3D-A3B0-572B25E4EC6C}" srcOrd="7" destOrd="0" presId="urn:microsoft.com/office/officeart/2018/2/layout/IconVerticalSolidList"/>
    <dgm:cxn modelId="{AFDB312E-32BA-4D72-B7EC-2CACE862BA79}" type="presParOf" srcId="{0FE621D2-9E6C-4358-BD55-9058285BFA16}" destId="{AB9BC034-4D4A-4FF6-A2DD-97B72505D6E7}" srcOrd="8" destOrd="0" presId="urn:microsoft.com/office/officeart/2018/2/layout/IconVerticalSolidList"/>
    <dgm:cxn modelId="{CD0D7CB8-06AE-44BA-A265-3170BF38882B}" type="presParOf" srcId="{AB9BC034-4D4A-4FF6-A2DD-97B72505D6E7}" destId="{57C5B1A1-45B4-4945-8C99-FED36B95421D}" srcOrd="0" destOrd="0" presId="urn:microsoft.com/office/officeart/2018/2/layout/IconVerticalSolidList"/>
    <dgm:cxn modelId="{AAD87505-3511-4ED6-9672-5CAAF2782A06}" type="presParOf" srcId="{AB9BC034-4D4A-4FF6-A2DD-97B72505D6E7}" destId="{AD113CB7-FCB2-4886-825C-31467DECE42E}" srcOrd="1" destOrd="0" presId="urn:microsoft.com/office/officeart/2018/2/layout/IconVerticalSolidList"/>
    <dgm:cxn modelId="{8601207B-FC29-4ACE-8FD5-5D40EF56AA58}" type="presParOf" srcId="{AB9BC034-4D4A-4FF6-A2DD-97B72505D6E7}" destId="{4F233F3F-0625-4CEE-81CC-910010185F65}" srcOrd="2" destOrd="0" presId="urn:microsoft.com/office/officeart/2018/2/layout/IconVerticalSolidList"/>
    <dgm:cxn modelId="{E36CB3AF-B271-4A66-8F4C-BE9BD2376BA5}" type="presParOf" srcId="{AB9BC034-4D4A-4FF6-A2DD-97B72505D6E7}" destId="{066A024D-EC03-4790-B2A1-59EB50AD6B9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2024B-B4D6-4A8D-BC07-7BE701C1411B}">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Activity Theory promotes continued social participation (Teles and Ribeiro, 2022).</a:t>
          </a:r>
          <a:endParaRPr lang="en-US" sz="2500" kern="1200"/>
        </a:p>
      </dsp:txBody>
      <dsp:txXfrm>
        <a:off x="48547" y="145256"/>
        <a:ext cx="6569739" cy="897406"/>
      </dsp:txXfrm>
    </dsp:sp>
    <dsp:sp modelId="{A8F35403-9EC8-49A8-9BB6-FF3596E3148A}">
      <dsp:nvSpPr>
        <dsp:cNvPr id="0" name=""/>
        <dsp:cNvSpPr/>
      </dsp:nvSpPr>
      <dsp:spPr>
        <a:xfrm>
          <a:off x="0" y="1163209"/>
          <a:ext cx="6666833" cy="99450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Continuity Theory promotes the practice of familiar ways of life (Guedes and Melo, 2022).</a:t>
          </a:r>
          <a:endParaRPr lang="en-US" sz="2500" kern="1200"/>
        </a:p>
      </dsp:txBody>
      <dsp:txXfrm>
        <a:off x="48547" y="1211756"/>
        <a:ext cx="6569739" cy="897406"/>
      </dsp:txXfrm>
    </dsp:sp>
    <dsp:sp modelId="{88F8A8D4-71F2-4D15-B2B7-F3E06EE289D3}">
      <dsp:nvSpPr>
        <dsp:cNvPr id="0" name=""/>
        <dsp:cNvSpPr/>
      </dsp:nvSpPr>
      <dsp:spPr>
        <a:xfrm>
          <a:off x="0" y="2229710"/>
          <a:ext cx="6666833" cy="9945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Person-centred care appreciates dignity and preference of the individual.</a:t>
          </a:r>
          <a:endParaRPr lang="en-US" sz="2500" kern="1200"/>
        </a:p>
      </dsp:txBody>
      <dsp:txXfrm>
        <a:off x="48547" y="2278257"/>
        <a:ext cx="6569739" cy="897406"/>
      </dsp:txXfrm>
    </dsp:sp>
    <dsp:sp modelId="{CC0D6DD1-D2B9-4D39-A816-62FBCD03527E}">
      <dsp:nvSpPr>
        <dsp:cNvPr id="0" name=""/>
        <dsp:cNvSpPr/>
      </dsp:nvSpPr>
      <dsp:spPr>
        <a:xfrm>
          <a:off x="0" y="3296210"/>
          <a:ext cx="6666833" cy="99450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Holistic care is concerned with physical, emotional and social health.</a:t>
          </a:r>
          <a:endParaRPr lang="en-US" sz="2500" kern="1200"/>
        </a:p>
      </dsp:txBody>
      <dsp:txXfrm>
        <a:off x="48547" y="3344757"/>
        <a:ext cx="6569739" cy="897406"/>
      </dsp:txXfrm>
    </dsp:sp>
    <dsp:sp modelId="{45A5AAB7-91FB-4AF5-8F35-1F1C8F805DB6}">
      <dsp:nvSpPr>
        <dsp:cNvPr id="0" name=""/>
        <dsp:cNvSpPr/>
      </dsp:nvSpPr>
      <dsp:spPr>
        <a:xfrm>
          <a:off x="0" y="4362710"/>
          <a:ext cx="6666833" cy="9945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1:1 care enhances health outcomes and satisfaction.</a:t>
          </a:r>
          <a:endParaRPr lang="en-US" sz="2500" kern="1200"/>
        </a:p>
      </dsp:txBody>
      <dsp:txXfrm>
        <a:off x="48547" y="4411257"/>
        <a:ext cx="6569739" cy="897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4D410-06CE-47E0-A522-3E3C806E7427}">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02AAC-2CEB-43BC-9741-5C1323032A29}">
      <dsp:nvSpPr>
        <dsp:cNvPr id="0" name=""/>
        <dsp:cNvSpPr/>
      </dsp:nvSpPr>
      <dsp:spPr>
        <a:xfrm>
          <a:off x="281355" y="213639"/>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B355EE-F3DB-4E01-83A7-42F5A57066CA}">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Telehealth enhances healthcare access and telemonitoring.</a:t>
          </a:r>
          <a:endParaRPr lang="en-US" sz="1900" kern="1200"/>
        </a:p>
      </dsp:txBody>
      <dsp:txXfrm>
        <a:off x="1074268" y="4366"/>
        <a:ext cx="5170996" cy="930102"/>
      </dsp:txXfrm>
    </dsp:sp>
    <dsp:sp modelId="{EFA049CD-1024-45D7-88A9-9674760A8A12}">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6906F8-BB80-427A-993C-29AEC7EE0610}">
      <dsp:nvSpPr>
        <dsp:cNvPr id="0" name=""/>
        <dsp:cNvSpPr/>
      </dsp:nvSpPr>
      <dsp:spPr>
        <a:xfrm>
          <a:off x="281355" y="1376267"/>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BE9BFF-9923-4970-9DA6-C084DE7033D8}">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Emergency detection and health monitors are wearable (PMC, 2018).</a:t>
          </a:r>
          <a:endParaRPr lang="en-US" sz="1900" kern="1200"/>
        </a:p>
      </dsp:txBody>
      <dsp:txXfrm>
        <a:off x="1074268" y="1166994"/>
        <a:ext cx="5170996" cy="930102"/>
      </dsp:txXfrm>
    </dsp:sp>
    <dsp:sp modelId="{743298B2-5687-4508-B8A1-1B55F809B3B4}">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FAF94-E90D-4B64-83C2-4759B45460D1}">
      <dsp:nvSpPr>
        <dsp:cNvPr id="0" name=""/>
        <dsp:cNvSpPr/>
      </dsp:nvSpPr>
      <dsp:spPr>
        <a:xfrm>
          <a:off x="281355" y="2538895"/>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A0D64E-3ABA-4B23-8056-2A11F57B0F97}">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Smart home technology helps to increase safety and autonomy.</a:t>
          </a:r>
          <a:endParaRPr lang="en-US" sz="1900" kern="1200"/>
        </a:p>
      </dsp:txBody>
      <dsp:txXfrm>
        <a:off x="1074268" y="2329622"/>
        <a:ext cx="5170996" cy="930102"/>
      </dsp:txXfrm>
    </dsp:sp>
    <dsp:sp modelId="{EB768851-DC7D-4A30-88C0-B08885E88C9C}">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C5746E-6C97-4015-96CC-9F125E8FF65F}">
      <dsp:nvSpPr>
        <dsp:cNvPr id="0" name=""/>
        <dsp:cNvSpPr/>
      </dsp:nvSpPr>
      <dsp:spPr>
        <a:xfrm>
          <a:off x="281355" y="3701523"/>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5863A3-64E5-4ED9-BB03-C44A71861333}">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EHR enhances harmonious treatment (Smith-Mitchell, 2025).</a:t>
          </a:r>
          <a:endParaRPr lang="en-US" sz="1900" kern="1200"/>
        </a:p>
      </dsp:txBody>
      <dsp:txXfrm>
        <a:off x="1074268" y="3492250"/>
        <a:ext cx="5170996" cy="930102"/>
      </dsp:txXfrm>
    </dsp:sp>
    <dsp:sp modelId="{57C5B1A1-45B4-4945-8C99-FED36B95421D}">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113CB7-FCB2-4886-825C-31467DECE42E}">
      <dsp:nvSpPr>
        <dsp:cNvPr id="0" name=""/>
        <dsp:cNvSpPr/>
      </dsp:nvSpPr>
      <dsp:spPr>
        <a:xfrm>
          <a:off x="281355" y="4864151"/>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6A024D-EC03-4790-B2A1-59EB50AD6B9B}">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Online technologies help to stay safe at home and age.</a:t>
          </a:r>
          <a:endParaRPr lang="en-US" sz="1900" kern="1200"/>
        </a:p>
      </dsp:txBody>
      <dsp:txXfrm>
        <a:off x="1074268" y="4654878"/>
        <a:ext cx="5170996" cy="9301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9995AA-DEB4-4B3C-84C2-117C5D6BCBF1}" type="datetimeFigureOut">
              <a:rPr lang="en-GB" smtClean="0"/>
              <a:t>10/07/2026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CA2DAC-6E35-48FD-BF06-D8CA79225B73}" type="slidenum">
              <a:rPr lang="en-GB" smtClean="0"/>
              <a:t>‹#›</a:t>
            </a:fld>
            <a:endParaRPr lang="en-GB"/>
          </a:p>
        </p:txBody>
      </p:sp>
    </p:spTree>
    <p:extLst>
      <p:ext uri="{BB962C8B-B14F-4D97-AF65-F5344CB8AC3E}">
        <p14:creationId xmlns:p14="http://schemas.microsoft.com/office/powerpoint/2010/main" val="3165205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gov.uk/"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One of the greatest demographic changes that has influence on contemporary healthcare systems is the ageing population. The UK: Life expectancy has been on the rise in the UK, and there is an increased demand on health and social care services that meet the complex needs of other physical, emotional and social needs (PMC, 2021). The elderly are not a homogenous group and the people age differently depending on the health status, lifestyle and social status. The aspect of empowerment has been a core value in modern-day care as older adults get to be actively involved in making decisions that impact their lives, yet they are not stripped of dignity and autonomy. This presentation critically assesses the needs of older people in terms of care, empowerment and support, reflects on the existing UK policies and service delivery, discusses the theories of relevance, and proposes suggestions of enhancing person-centred care and healthy ageing.</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2</a:t>
            </a:fld>
            <a:endParaRPr lang="en-GB"/>
          </a:p>
        </p:txBody>
      </p:sp>
    </p:spTree>
    <p:extLst>
      <p:ext uri="{BB962C8B-B14F-4D97-AF65-F5344CB8AC3E}">
        <p14:creationId xmlns:p14="http://schemas.microsoft.com/office/powerpoint/2010/main" val="2224237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Ageing is a life long process, which is gradual and entails biological, psychological and social interactions (WHO, 2025). Although normal, ageing normally predisposes the vulnerability of the elderly to the chronic conditions such as cardiovascular disease, dementia and arthritis since they are likely to impair mobility, cognition and independence. The UK has experienced a lot of pressure related to the ageing population with regard to health and social care service provision and there is a need to have integrated and coordinated services in order to meet the ever-increasing needs (PMC, 2021). The ageing process, however, could not be seen as a totally negative phenomenon. The concept of healthy ageing which is being promoted by the international health organisations is an attempt to have in place an adequacy to remain functional, healthy and purposeful in the later life stage. These differences vary considerably with age-based factors such as genetic, socioeconomic, lifestyle and access to healthcare services and family support, indicating that ageing has to be viewed as a personal process that needs to be planned in terms of care.</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3</a:t>
            </a:fld>
            <a:endParaRPr lang="en-GB"/>
          </a:p>
        </p:txBody>
      </p:sp>
    </p:spTree>
    <p:extLst>
      <p:ext uri="{BB962C8B-B14F-4D97-AF65-F5344CB8AC3E}">
        <p14:creationId xmlns:p14="http://schemas.microsoft.com/office/powerpoint/2010/main" val="2092265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elderly are in need of holistic care that is not necessarily limited to medical care. The support that they need is aid in physical wellbeing, emotional wellbeing, mental wellbeing, nutrition, mobility, communication and social inclusion (PMC, 2024). Empowerment also enables individuals to be actively engaged in planning and managing their care and not be passive consumers of the services. Shared decision-making, individualised care planning and following the individual preferences allow the advocacy of autonomy and increased satisfaction with care. Nurses, social workers, occupational therapists, physiotherapists, GPs and voluntary organisations are multidisciplinary teams that can be effective in providing support (Collin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2025). Home care and community-based services, rehabilitation programmes and social support networks can help most older adults be safely maintained in their own homes and sustain their independence and minimise unnecessary hospital admissions.</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4</a:t>
            </a:fld>
            <a:endParaRPr lang="en-GB"/>
          </a:p>
        </p:txBody>
      </p:sp>
    </p:spTree>
    <p:extLst>
      <p:ext uri="{BB962C8B-B14F-4D97-AF65-F5344CB8AC3E}">
        <p14:creationId xmlns:p14="http://schemas.microsoft.com/office/powerpoint/2010/main" val="1608204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Functional ability is the ability of an individual to engage in daily routine activities like dress making, cooking, walking and taking medication. The only way to ensure the older people are independent and can play an active role in society is to make sure that such abilities are maintained. Independence is beneficial in terms of mental health, self-esteem and the quality of life as a whole, and has an identity (PMC, 2021). Health and social care workers implement the freedom of choice respecting preferences of an individual and involve older adults in the decision making process related to the approach of treatment, housing and support services. Early intervention involves rehabilitation, physiotherapy, occupational therapy and falls prevention programmes which maximise functional decline reduction (Jahan, 2024). In addition, mobility aids, smart home devices, and telecare can be helpful and provide a possible solution to assist older adults spend more time in their independent housing.</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5</a:t>
            </a:fld>
            <a:endParaRPr lang="en-GB"/>
          </a:p>
        </p:txBody>
      </p:sp>
    </p:spTree>
    <p:extLst>
      <p:ext uri="{BB962C8B-B14F-4D97-AF65-F5344CB8AC3E}">
        <p14:creationId xmlns:p14="http://schemas.microsoft.com/office/powerpoint/2010/main" val="744882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A number of theories can be used to elucidate successful ageing and guide the practice. The Activity Theory proposes that sustaining a social life, hobbies and meaningful activities is one way of enhancing later life wellbeing and satisfaction (Teles and Ribeiro, 2022). Continuity Theory suggests that the more an older adult can continue with similar routine, relationships and lifestyles despite age changes, the better an older adult adapts (Guedes and Melo, 2022). These theories reinforce the concepts of person-centred care, according to which individual is at the centre of every decision. Person-centred care acknowledges the values, preferences, experiences and goals of each person as well as fostering dignity, respect and shared decision-making. The holistic assessment method makes certain that the needs (physical, emotional, psychological, social) are considered as a unit. The studies have shown a constant pattern of better patient satisfaction, health outcomes, engagement of older adults and their overall quality of living through person-centred approaches.</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6</a:t>
            </a:fld>
            <a:endParaRPr lang="en-GB"/>
          </a:p>
        </p:txBody>
      </p:sp>
    </p:spTree>
    <p:extLst>
      <p:ext uri="{BB962C8B-B14F-4D97-AF65-F5344CB8AC3E}">
        <p14:creationId xmlns:p14="http://schemas.microsoft.com/office/powerpoint/2010/main" val="3546542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UK has developed a thorough legislative framework that will help older individuals. The Care Act 2014 emphasizes the importance of wellbeing, prevention and personalised care as the core of adult social care and the promotion of independence and protection of vulnerable adults (</a:t>
            </a:r>
            <a:r>
              <a:rPr lang="en-GB" sz="1200" b="0" i="0" u="sng" strike="noStrike" kern="1200" dirty="0">
                <a:solidFill>
                  <a:schemeClr val="tx1"/>
                </a:solidFill>
                <a:effectLst/>
                <a:latin typeface="+mn-lt"/>
                <a:ea typeface="+mn-ea"/>
                <a:cs typeface="+mn-cs"/>
                <a:hlinkClick r:id="rId3"/>
              </a:rPr>
              <a:t>GOV.UK</a:t>
            </a:r>
            <a:r>
              <a:rPr lang="en-GB" sz="1200" b="0" i="0" u="none" strike="noStrike" kern="1200" dirty="0">
                <a:solidFill>
                  <a:schemeClr val="tx1"/>
                </a:solidFill>
                <a:effectLst/>
                <a:latin typeface="+mn-lt"/>
                <a:ea typeface="+mn-ea"/>
                <a:cs typeface="+mn-cs"/>
              </a:rPr>
              <a:t>, 2016). The NHS Long Term Plan focuses on the integrated community services, proactive care and better provision to individuals with long-term conditions and frailty (PMC, 2023). NICE creates evidence based guidelines that enhance safe, efficient and superior care in health and social care environments. The Mental Capacity Act 2005 safeguards the rights of people who might not have decision-making capacity whilst making sure that decision made are in their best interest (SCIE, 2022). All these policies foster dignity, equality, collaboration and person-centred practice.</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7</a:t>
            </a:fld>
            <a:endParaRPr lang="en-GB"/>
          </a:p>
        </p:txBody>
      </p:sp>
    </p:spTree>
    <p:extLst>
      <p:ext uri="{BB962C8B-B14F-4D97-AF65-F5344CB8AC3E}">
        <p14:creationId xmlns:p14="http://schemas.microsoft.com/office/powerpoint/2010/main" val="947779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elderly receive a broad array of health and social care services that can help keep them healthy and independent. Preventive care, diagnosis and the continued treatment of chronic illnesses are offered by general practitioners. Community health services, such as district nursing, physiotherapy, occupational therapy and home care allow many people to stay safely in their own homes. Nursing homes and residential care are round-the-clock facilities that offer care to individuals with more complicated health issues. Multidisciplinary teams provide coordinated holistic care through integration of various professionals to make individualised care plans (PMC, 2020). Also, voluntary agencies like Age UK provide practical guidance, social groups and emotional services which enhance good health and alleviate loneliness.</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8</a:t>
            </a:fld>
            <a:endParaRPr lang="en-GB"/>
          </a:p>
        </p:txBody>
      </p:sp>
    </p:spTree>
    <p:extLst>
      <p:ext uri="{BB962C8B-B14F-4D97-AF65-F5344CB8AC3E}">
        <p14:creationId xmlns:p14="http://schemas.microsoft.com/office/powerpoint/2010/main" val="976013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process of technological innovation is revolutionizing the care of older adults by enhancing the accessibility, safety and quality of care. Telehealth also allows remote visits, so the patient does not have to spend time traveling to the doctor’s office, but the conditions of the long-term illness can be continuously monitored. Wearable technologies provide a measure of vital signs, physical activity and falls and enable prompt intervention in case of an emergency (PMC, 2018). Automated lighting, and voice-assisted and medication reminders are part of smart home technologies that help individuals to lead their lives independently and mitigate the risk of accidents. EHR improves the exchange of information among health practitioners and enhances continuity and the coordination of care among services (Smith-Mitchell, 2025). Despite the numerous advantages of technology, digital inclusion is significant since some elderly people need education and assistance to be comfortable on using new healthcare technologies.</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9</a:t>
            </a:fld>
            <a:endParaRPr lang="en-GB"/>
          </a:p>
        </p:txBody>
      </p:sp>
    </p:spTree>
    <p:extLst>
      <p:ext uri="{BB962C8B-B14F-4D97-AF65-F5344CB8AC3E}">
        <p14:creationId xmlns:p14="http://schemas.microsoft.com/office/powerpoint/2010/main" val="2692661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present health and social care practice has been very effective in enhancing performance of most of the aged individuals. Person-centred care promotes shared decision-making which enhances satisfaction, trust and compliance to treatment. Early intervention programmes are applied in identifying the health risks prior to its development to serious health problems, which reduce unwarranted hospital visits and health spending (PMC, 2023). Integrated care improves the interactions between health care providers and this is how a seamless transition between hospital, community and social care service is achieved. Rehabilitation services, including physiotherapy and occupational therapy help individuals to rebuild mobility, confidence and independence once they have had a disease or injury (Ostrowska, Kozłowski and Zawadzka, 2023). Preventive measures like vaccination, health screening, falls prevention and health education, also help with healthier ageing along with the preservation of quality of life and minimizing the requirement of long-term care.</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10</a:t>
            </a:fld>
            <a:endParaRPr lang="en-GB"/>
          </a:p>
        </p:txBody>
      </p:sp>
    </p:spTree>
    <p:extLst>
      <p:ext uri="{BB962C8B-B14F-4D97-AF65-F5344CB8AC3E}">
        <p14:creationId xmlns:p14="http://schemas.microsoft.com/office/powerpoint/2010/main" val="34662921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Although the health and social care improved, older people still face numerous challenges compromising their independence. The presence of chronic diseases or frailty and cognitive impairment tends to decrease mobility and the capability to carry out the daily activities independently. Depression, anxiety and low quality of life are related to social isolation and loneliness. Lack of workforce in health and social care services can lead to hold-ups in assessments, treatment and continuous care (CQC, 2025). Digital exclusion is also common among many older adults because of low digital skills and internet access and minimizes the impact of technological innovations. Moreover, the heightening financial burdens on health and social care systems render it a challenge in providing high-quality, equitable and timely services to ageing population.</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11</a:t>
            </a:fld>
            <a:endParaRPr lang="en-GB"/>
          </a:p>
        </p:txBody>
      </p:sp>
    </p:spTree>
    <p:extLst>
      <p:ext uri="{BB962C8B-B14F-4D97-AF65-F5344CB8AC3E}">
        <p14:creationId xmlns:p14="http://schemas.microsoft.com/office/powerpoint/2010/main" val="2112378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existing health and social care services in the UK have gone a long way in assisting the older people with integrated and person-Centred services. Co-ordination between health workers and social care providers has enhanced continuity of care, especially among the individuals with complex needs (NIH, 2026). Nonetheless, the geographical inequity of access to services, financial restrictions and staffing shortages continue to be obstacles to equitable provision of services. Delays in accessing community services and social care assessment may cause a delay in vital interventions, decreasing independence and quality of life. The growing demand due to the aging population also puts strain on the available resources. Despite the various strengths existing in the current service delivery, further investment, human resource development and greater integration is necessary to guarantee equitable, sustainable and quality services to all older adults.</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12</a:t>
            </a:fld>
            <a:endParaRPr lang="en-GB"/>
          </a:p>
        </p:txBody>
      </p:sp>
    </p:spTree>
    <p:extLst>
      <p:ext uri="{BB962C8B-B14F-4D97-AF65-F5344CB8AC3E}">
        <p14:creationId xmlns:p14="http://schemas.microsoft.com/office/powerpoint/2010/main" val="32602119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There are a number of evidence-based practices, which exhibit the best practice in the care of older individuals. Comprehensive Geriatric Assessment helps the multidisciplinary teams to analyse physical, psychological, functional and social needs so as to develop individualised care plans (Wilkinson and Harper, 2024). Integrated care Systems provide strengthening of health, social care and community organisations in their partnership that boosts continuity of care. Reablement services are short term rehabilitate services which help individuals to be in a position to resume their independence upon getting ill or upon leaving a hospital. When communities are dementia friendly, the individuals with dementia can be integrated in the society because they will bring about inclusiveness, accessibility and community awareness. Falls prevention initiatives, which include exercise, home safety tests, and medication reviews are effective in decreasing injuries, hospitalizations and long-term disability, as well as facilitating healthier and more autonomous aging.</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13</a:t>
            </a:fld>
            <a:endParaRPr lang="en-GB"/>
          </a:p>
        </p:txBody>
      </p:sp>
    </p:spTree>
    <p:extLst>
      <p:ext uri="{BB962C8B-B14F-4D97-AF65-F5344CB8AC3E}">
        <p14:creationId xmlns:p14="http://schemas.microsoft.com/office/powerpoint/2010/main" val="31258999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Providing better care to the old needs the joint effort of both health and social care systems. Increased investment in community-based preventive services will help to decrease the number of hospital admissions, and facilitate healthy ageing. Professional growth and staff wellbeing initiatives used in dealing with workforce shortages will boost the quality and continuity of the services (Alqahtani</a:t>
            </a:r>
            <a:r>
              <a:rPr lang="en-GB" sz="1200" b="0" i="1" u="none" strike="noStrike" kern="1200" dirty="0">
                <a:solidFill>
                  <a:schemeClr val="tx1"/>
                </a:solidFill>
                <a:effectLst/>
                <a:latin typeface="+mn-lt"/>
                <a:ea typeface="+mn-ea"/>
                <a:cs typeface="+mn-cs"/>
              </a:rPr>
              <a:t> et al.,</a:t>
            </a:r>
            <a:r>
              <a:rPr lang="en-GB" sz="1200" b="0" i="0" u="none" strike="noStrike" kern="1200" dirty="0">
                <a:solidFill>
                  <a:schemeClr val="tx1"/>
                </a:solidFill>
                <a:effectLst/>
                <a:latin typeface="+mn-lt"/>
                <a:ea typeface="+mn-ea"/>
                <a:cs typeface="+mn-cs"/>
              </a:rPr>
              <a:t> 2023). Older adults should have a digital inclusion programme to teach them how to act confidently when using healthcare technologies. Enhancing multidisciplinary cooperation will guarantee coordinated smooth care across functional lines. Lastly, the personalised care planning must keep on engaging the older people and their family in shared decision making and empower the individuals to take charge of their health without infringing on personal preferences, dignity and independence.</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14</a:t>
            </a:fld>
            <a:endParaRPr lang="en-GB"/>
          </a:p>
        </p:txBody>
      </p:sp>
    </p:spTree>
    <p:extLst>
      <p:ext uri="{BB962C8B-B14F-4D97-AF65-F5344CB8AC3E}">
        <p14:creationId xmlns:p14="http://schemas.microsoft.com/office/powerpoint/2010/main" val="39145138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proactive, personalised and technology-enabled care will become an important concern of the future health and social care services. Predictive analytics and artificial intelligence could be used to detect health risks earlier on and aid in clinical decisions. Telehealth and remote monitoring devices will enable more elderly people to obtain care in their households safely (PMC, 2025). </a:t>
            </a:r>
            <a:r>
              <a:rPr lang="en-GB" sz="1200" b="0" i="0" u="none" strike="noStrike" kern="1200" dirty="0" err="1">
                <a:solidFill>
                  <a:schemeClr val="tx1"/>
                </a:solidFill>
                <a:effectLst/>
                <a:latin typeface="+mn-lt"/>
                <a:ea typeface="+mn-ea"/>
                <a:cs typeface="+mn-cs"/>
              </a:rPr>
              <a:t>Preventional</a:t>
            </a:r>
            <a:r>
              <a:rPr lang="en-GB" sz="1200" b="0" i="0" u="none" strike="noStrike" kern="1200" dirty="0">
                <a:solidFill>
                  <a:schemeClr val="tx1"/>
                </a:solidFill>
                <a:effectLst/>
                <a:latin typeface="+mn-lt"/>
                <a:ea typeface="+mn-ea"/>
                <a:cs typeface="+mn-cs"/>
              </a:rPr>
              <a:t> health projects that will encourage physical exercise, nutrition and socialization will gain more priority with populations ever growing older. The integrated care models will enhance cooperation between the healthcare and the local governments and voluntary organisations. The reasons behind these developments are to enhance better health outcomes, to increase healthcare affordability and to increase the longevity of independence and quality life of older people.</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15</a:t>
            </a:fld>
            <a:endParaRPr lang="en-GB"/>
          </a:p>
        </p:txBody>
      </p:sp>
    </p:spTree>
    <p:extLst>
      <p:ext uri="{BB962C8B-B14F-4D97-AF65-F5344CB8AC3E}">
        <p14:creationId xmlns:p14="http://schemas.microsoft.com/office/powerpoint/2010/main" val="884515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To sum up, the holistic approach, which includes consideration of physical, psychological, emotional and social wellbeing, and fosters independence and dignity, is necessary to support older people. The UK legislation, integrated health and social care services and technological innovations have greatly enhanced viable opportunities of healthy ageing. However, issues such as labour shortages, disparities in access to services, digital disparities and growing demand remain a challenge to the quality of care. These enhancements should aim at prevention, individualised care, technological advancement and enhanced multidisciplinary teamwork in the future. With the adoption of evidence based practice and putting older people in the centre of the decision-making process, organisations in health and social care can enable individuals to enjoy a healthier, safer and more fulfilling life in the later stages of life.</a:t>
            </a:r>
            <a:endParaRPr lang="en-GB" b="0" dirty="0">
              <a:effectLst/>
            </a:endParaRPr>
          </a:p>
        </p:txBody>
      </p:sp>
      <p:sp>
        <p:nvSpPr>
          <p:cNvPr id="4" name="Slide Number Placeholder 3"/>
          <p:cNvSpPr>
            <a:spLocks noGrp="1"/>
          </p:cNvSpPr>
          <p:nvPr>
            <p:ph type="sldNum" sz="quarter" idx="5"/>
          </p:nvPr>
        </p:nvSpPr>
        <p:spPr/>
        <p:txBody>
          <a:bodyPr/>
          <a:lstStyle/>
          <a:p>
            <a:fld id="{94CA2DAC-6E35-48FD-BF06-D8CA79225B73}" type="slidenum">
              <a:rPr lang="en-GB" smtClean="0"/>
              <a:t>16</a:t>
            </a:fld>
            <a:endParaRPr lang="en-GB"/>
          </a:p>
        </p:txBody>
      </p:sp>
    </p:spTree>
    <p:extLst>
      <p:ext uri="{BB962C8B-B14F-4D97-AF65-F5344CB8AC3E}">
        <p14:creationId xmlns:p14="http://schemas.microsoft.com/office/powerpoint/2010/main" val="2328844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89043-EB3E-D9F9-EE57-A2A3BD1845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A92CEF-F10D-F4E4-D294-600E1D1643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583340-0CF8-70E8-A447-30E2E3F4CA92}"/>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5" name="Footer Placeholder 4">
            <a:extLst>
              <a:ext uri="{FF2B5EF4-FFF2-40B4-BE49-F238E27FC236}">
                <a16:creationId xmlns:a16="http://schemas.microsoft.com/office/drawing/2014/main" id="{5CDEF314-CF9E-80F4-05F3-E99D50BC3A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E0E21-6403-0EE1-6482-38F2DAD5FE64}"/>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2388650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8A189-A821-4FD9-8A92-103AB36FAA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44BC8D-62D4-C53D-14CB-CBED52C28A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DCE9DF-5992-7909-7AD4-757F928CBCD0}"/>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5" name="Footer Placeholder 4">
            <a:extLst>
              <a:ext uri="{FF2B5EF4-FFF2-40B4-BE49-F238E27FC236}">
                <a16:creationId xmlns:a16="http://schemas.microsoft.com/office/drawing/2014/main" id="{03B749B4-85D4-644F-ED92-B524C9C826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41285A-12B6-25A8-0432-D93576A50C21}"/>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36190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E5888-69CC-4DF1-DEAD-E6D88D8012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8CCA96-80FB-3CA9-751D-3BC341411F8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F870FE-143F-F430-4550-D40E094FB8BD}"/>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5" name="Footer Placeholder 4">
            <a:extLst>
              <a:ext uri="{FF2B5EF4-FFF2-40B4-BE49-F238E27FC236}">
                <a16:creationId xmlns:a16="http://schemas.microsoft.com/office/drawing/2014/main" id="{7C4F75A2-BF98-1545-0AAB-9BC7D41AF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1C095E-2F1B-CFA3-CCFD-E45EEF1B67F2}"/>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3713957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1CA12-E907-C563-1B54-153B8A3D7F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E23EF6-15D3-3AB7-D001-708A781C2A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C3DD21-5AF1-053B-EC3B-0A90AB41B5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A03856-96A8-83BF-857C-39067FA46E4C}"/>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6" name="Footer Placeholder 5">
            <a:extLst>
              <a:ext uri="{FF2B5EF4-FFF2-40B4-BE49-F238E27FC236}">
                <a16:creationId xmlns:a16="http://schemas.microsoft.com/office/drawing/2014/main" id="{01040890-4D8C-711A-9043-5E8C8671D7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0EE0F6-1315-C082-AB93-98031BD28285}"/>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48442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EA6B8-A893-C37E-83E6-BD9FE8F4DA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8E5D3B-63FE-C698-3825-CD3C94E3A5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F97FDB-0F5A-13F1-A349-4B0FD4971A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5F1640-7C56-F0E7-3A68-7E4A9C5F02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C425F6-C44A-3069-0F1C-1901C9DE22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6315A4-7F6C-669F-3E06-EFE79AC83D9B}"/>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8" name="Footer Placeholder 7">
            <a:extLst>
              <a:ext uri="{FF2B5EF4-FFF2-40B4-BE49-F238E27FC236}">
                <a16:creationId xmlns:a16="http://schemas.microsoft.com/office/drawing/2014/main" id="{E34833B2-5CF2-03C9-45D1-103B6C0DBC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019628-993E-A03D-3CB7-4F6249831998}"/>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3149054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FC755-E805-786B-0853-8847685B5B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48ED81-9A72-F498-81DA-A44D33D8D4A0}"/>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4" name="Footer Placeholder 3">
            <a:extLst>
              <a:ext uri="{FF2B5EF4-FFF2-40B4-BE49-F238E27FC236}">
                <a16:creationId xmlns:a16="http://schemas.microsoft.com/office/drawing/2014/main" id="{A923171A-0A0F-4375-62E9-7EE660D90B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E09B3F-C481-10B3-8F59-9C8752A5E400}"/>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246403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5E3E94-4AF7-82C9-D8C3-16B3C1B9CAB6}"/>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3" name="Footer Placeholder 2">
            <a:extLst>
              <a:ext uri="{FF2B5EF4-FFF2-40B4-BE49-F238E27FC236}">
                <a16:creationId xmlns:a16="http://schemas.microsoft.com/office/drawing/2014/main" id="{B05A99AB-AE5D-C8B7-6B8A-C76A77FF8C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973D88-5D7F-2567-5130-E9DC649FB2E0}"/>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74047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6A1A9-63F3-692D-EEF4-69A6199D26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82A61F-4BF4-A5BF-18CA-658A1CE1FC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31D554-3B0A-0A57-7827-2837745288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B946E9-1B0D-6F63-E81B-29612AC93DBF}"/>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6" name="Footer Placeholder 5">
            <a:extLst>
              <a:ext uri="{FF2B5EF4-FFF2-40B4-BE49-F238E27FC236}">
                <a16:creationId xmlns:a16="http://schemas.microsoft.com/office/drawing/2014/main" id="{5872E7B4-0F5B-1696-21D6-4FC67F0676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877B30-89B7-A6D7-D169-0612E3DD0BE8}"/>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3002102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A95F-D6C5-8791-8EAE-DA085DC1C4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19F5BF-0B23-0F1A-7B9C-44E7789AD0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DA090C-E8BD-53A1-3B8D-F4DA103D2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6941A6-CC8B-D544-E952-BD778ADAD455}"/>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6" name="Footer Placeholder 5">
            <a:extLst>
              <a:ext uri="{FF2B5EF4-FFF2-40B4-BE49-F238E27FC236}">
                <a16:creationId xmlns:a16="http://schemas.microsoft.com/office/drawing/2014/main" id="{B4378CC6-5078-D784-BA33-3F1B82E8E6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1D1CEF-5A59-BAB7-ECEE-AAF9CE653DB3}"/>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1451655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542D7-A271-AB21-3ABB-7E8B3A282D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53E9F2-52E7-1DFC-30E9-CAB9480036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3E45F0-F389-06A4-F3DD-CB98D55B05CF}"/>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5" name="Footer Placeholder 4">
            <a:extLst>
              <a:ext uri="{FF2B5EF4-FFF2-40B4-BE49-F238E27FC236}">
                <a16:creationId xmlns:a16="http://schemas.microsoft.com/office/drawing/2014/main" id="{FA6841D6-81F0-4537-2435-4694C84F19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35FA4D-0521-574E-414A-1D8BE10C6CFB}"/>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2629867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688E5E-E4A2-28D9-AF86-E649AC5AC3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11BC9B-4ECC-722F-5192-5FEC1A6C90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1B5B02-8F1C-8C8A-263D-A3F5B6A15501}"/>
              </a:ext>
            </a:extLst>
          </p:cNvPr>
          <p:cNvSpPr>
            <a:spLocks noGrp="1"/>
          </p:cNvSpPr>
          <p:nvPr>
            <p:ph type="dt" sz="half" idx="10"/>
          </p:nvPr>
        </p:nvSpPr>
        <p:spPr/>
        <p:txBody>
          <a:bodyPr/>
          <a:lstStyle/>
          <a:p>
            <a:fld id="{A02D7F9B-1936-41A1-B382-0755CEA4777A}" type="datetimeFigureOut">
              <a:rPr lang="en-GB" smtClean="0"/>
              <a:t>10/07/2026</a:t>
            </a:fld>
            <a:endParaRPr lang="en-GB"/>
          </a:p>
        </p:txBody>
      </p:sp>
      <p:sp>
        <p:nvSpPr>
          <p:cNvPr id="5" name="Footer Placeholder 4">
            <a:extLst>
              <a:ext uri="{FF2B5EF4-FFF2-40B4-BE49-F238E27FC236}">
                <a16:creationId xmlns:a16="http://schemas.microsoft.com/office/drawing/2014/main" id="{0E421D0D-8506-8113-E36E-1049521467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A14361-CD3F-99A3-8970-41EC11A2D826}"/>
              </a:ext>
            </a:extLst>
          </p:cNvPr>
          <p:cNvSpPr>
            <a:spLocks noGrp="1"/>
          </p:cNvSpPr>
          <p:nvPr>
            <p:ph type="sldNum" sz="quarter" idx="12"/>
          </p:nvPr>
        </p:nvSpPr>
        <p:spPr/>
        <p:txBody>
          <a:bodyPr/>
          <a:lstStyle/>
          <a:p>
            <a:fld id="{521C9B61-EB3B-4548-BD9C-0E2BF5539A0B}" type="slidenum">
              <a:rPr lang="en-GB" smtClean="0"/>
              <a:t>‹#›</a:t>
            </a:fld>
            <a:endParaRPr lang="en-GB"/>
          </a:p>
        </p:txBody>
      </p:sp>
    </p:spTree>
    <p:extLst>
      <p:ext uri="{BB962C8B-B14F-4D97-AF65-F5344CB8AC3E}">
        <p14:creationId xmlns:p14="http://schemas.microsoft.com/office/powerpoint/2010/main" val="2839696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594261-310D-E4BF-8668-800A638DBC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1DBE20-0520-B301-BBCA-BECD5EAD0A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42D433-F005-522C-5870-F389FE604F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2D7F9B-1936-41A1-B382-0755CEA4777A}" type="datetimeFigureOut">
              <a:rPr lang="en-GB" smtClean="0"/>
              <a:t>10/07/2026</a:t>
            </a:fld>
            <a:endParaRPr lang="en-GB"/>
          </a:p>
        </p:txBody>
      </p:sp>
      <p:sp>
        <p:nvSpPr>
          <p:cNvPr id="5" name="Footer Placeholder 4">
            <a:extLst>
              <a:ext uri="{FF2B5EF4-FFF2-40B4-BE49-F238E27FC236}">
                <a16:creationId xmlns:a16="http://schemas.microsoft.com/office/drawing/2014/main" id="{89B5181B-131C-5C41-AF53-A46CA8FBAA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2BFA113-4AF7-59BD-1530-6242ADFF5C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21C9B61-EB3B-4548-BD9C-0E2BF5539A0B}" type="slidenum">
              <a:rPr lang="en-GB" smtClean="0"/>
              <a:t>‹#›</a:t>
            </a:fld>
            <a:endParaRPr lang="en-GB"/>
          </a:p>
        </p:txBody>
      </p:sp>
    </p:spTree>
    <p:extLst>
      <p:ext uri="{BB962C8B-B14F-4D97-AF65-F5344CB8AC3E}">
        <p14:creationId xmlns:p14="http://schemas.microsoft.com/office/powerpoint/2010/main" val="10619114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jpeg"/><Relationship Id="rId5" Type="http://schemas.openxmlformats.org/officeDocument/2006/relationships/hyperlink" Target="http://gov.uk/" TargetMode="External"/><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sv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6.jp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8.jpe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9.jp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8" Type="http://schemas.openxmlformats.org/officeDocument/2006/relationships/hyperlink" Target="https://pmc.ncbi.nlm.nih.gov/articles/PMC9751760/" TargetMode="External"/><Relationship Id="rId13" Type="http://schemas.openxmlformats.org/officeDocument/2006/relationships/hyperlink" Target="https://www.scie.org.uk/mca/introduction/mental-capacity-act-2005-at-a-glance/" TargetMode="External"/><Relationship Id="rId3" Type="http://schemas.openxmlformats.org/officeDocument/2006/relationships/hyperlink" Target="https://www.gov.uk/government/publications/care-act-2014-part-1-factsheets/care-act-factsheets" TargetMode="External"/><Relationship Id="rId7" Type="http://schemas.openxmlformats.org/officeDocument/2006/relationships/hyperlink" Target="https://pmc.ncbi.nlm.nih.gov/articles/PMC7860977/" TargetMode="External"/><Relationship Id="rId12" Type="http://schemas.openxmlformats.org/officeDocument/2006/relationships/hyperlink" Target="http://pmc.ncbi.nlm.nih.gov/articles/PMC12756505" TargetMode="External"/><Relationship Id="rId2" Type="http://schemas.openxmlformats.org/officeDocument/2006/relationships/hyperlink" Target="https://www.cqc.org.uk/publications/monitoring-mental-health-act/2021-2022/staff-shortages" TargetMode="External"/><Relationship Id="rId1" Type="http://schemas.openxmlformats.org/officeDocument/2006/relationships/slideLayout" Target="../slideLayouts/slideLayout2.xml"/><Relationship Id="rId6" Type="http://schemas.openxmlformats.org/officeDocument/2006/relationships/hyperlink" Target="https://pmc.ncbi.nlm.nih.gov/articles/PMC7100151/" TargetMode="External"/><Relationship Id="rId11" Type="http://schemas.openxmlformats.org/officeDocument/2006/relationships/hyperlink" Target="https://pmc.ncbi.nlm.nih.gov/articles/PMC11293293/" TargetMode="External"/><Relationship Id="rId5" Type="http://schemas.openxmlformats.org/officeDocument/2006/relationships/hyperlink" Target="https://pmc.ncbi.nlm.nih.gov/articles/PMC6111409" TargetMode="External"/><Relationship Id="rId10" Type="http://schemas.openxmlformats.org/officeDocument/2006/relationships/hyperlink" Target="https://pmc.ncbi.nlm.nih.gov/articles/PMC10038114/" TargetMode="External"/><Relationship Id="rId4" Type="http://schemas.openxmlformats.org/officeDocument/2006/relationships/hyperlink" Target="http://ncbi.nlm.nih.gov/books/NBK311230/" TargetMode="External"/><Relationship Id="rId9" Type="http://schemas.openxmlformats.org/officeDocument/2006/relationships/hyperlink" Target="https://pmc.ncbi.nlm.nih.gov/articles/PMC9937857/" TargetMode="External"/><Relationship Id="rId14"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CDE88-89C9-542B-021D-4A7D695B3014}"/>
              </a:ext>
            </a:extLst>
          </p:cNvPr>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b="1" kern="1200">
                <a:solidFill>
                  <a:srgbClr val="FFFFFF"/>
                </a:solidFill>
                <a:latin typeface="+mj-lt"/>
                <a:ea typeface="+mj-ea"/>
                <a:cs typeface="+mj-cs"/>
              </a:rPr>
              <a:t>Empowering the Older Person</a:t>
            </a:r>
            <a:br>
              <a:rPr lang="en-US" sz="3600" b="0" kern="1200">
                <a:solidFill>
                  <a:srgbClr val="FFFFFF"/>
                </a:solidFill>
                <a:effectLst/>
                <a:latin typeface="+mj-lt"/>
                <a:ea typeface="+mj-ea"/>
                <a:cs typeface="+mj-cs"/>
              </a:rPr>
            </a:br>
            <a:r>
              <a:rPr lang="en-US" sz="3600" b="1" kern="1200">
                <a:solidFill>
                  <a:srgbClr val="FFFFFF"/>
                </a:solidFill>
                <a:latin typeface="+mj-lt"/>
                <a:ea typeface="+mj-ea"/>
                <a:cs typeface="+mj-cs"/>
              </a:rPr>
              <a:t>BMHP6027</a:t>
            </a:r>
            <a:endParaRPr lang="en-US" sz="3600" kern="1200">
              <a:solidFill>
                <a:srgbClr val="FFFFFF"/>
              </a:solidFill>
              <a:latin typeface="+mj-lt"/>
              <a:ea typeface="+mj-ea"/>
              <a:cs typeface="+mj-cs"/>
            </a:endParaRPr>
          </a:p>
        </p:txBody>
      </p:sp>
      <p:pic>
        <p:nvPicPr>
          <p:cNvPr id="4" name="Picture 3" descr="10 ways to empower older adults - IRT">
            <a:extLst>
              <a:ext uri="{FF2B5EF4-FFF2-40B4-BE49-F238E27FC236}">
                <a16:creationId xmlns:a16="http://schemas.microsoft.com/office/drawing/2014/main" id="{F42D8B4E-9982-D872-F833-3FD12705EAC6}"/>
              </a:ext>
            </a:extLst>
          </p:cNvPr>
          <p:cNvPicPr>
            <a:picLocks noChangeAspect="1"/>
          </p:cNvPicPr>
          <p:nvPr/>
        </p:nvPicPr>
        <p:blipFill>
          <a:blip r:embed="rId4"/>
          <a:stretch>
            <a:fillRect/>
          </a:stretch>
        </p:blipFill>
        <p:spPr>
          <a:xfrm>
            <a:off x="4777316" y="1164777"/>
            <a:ext cx="6780700" cy="4526117"/>
          </a:xfrm>
          <a:prstGeom prst="rect">
            <a:avLst/>
          </a:prstGeom>
        </p:spPr>
      </p:pic>
      <p:pic>
        <p:nvPicPr>
          <p:cNvPr id="5" name="Recorded Sound">
            <a:hlinkClick r:id="" action="ppaction://media"/>
            <a:extLst>
              <a:ext uri="{FF2B5EF4-FFF2-40B4-BE49-F238E27FC236}">
                <a16:creationId xmlns:a16="http://schemas.microsoft.com/office/drawing/2014/main" id="{AE1D46D9-ACBB-1AD4-ECAA-9BCFFFEA0E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795424" y="677414"/>
            <a:ext cx="487363" cy="487363"/>
          </a:xfrm>
          <a:prstGeom prst="rect">
            <a:avLst/>
          </a:prstGeom>
        </p:spPr>
      </p:pic>
    </p:spTree>
    <p:extLst>
      <p:ext uri="{BB962C8B-B14F-4D97-AF65-F5344CB8AC3E}">
        <p14:creationId xmlns:p14="http://schemas.microsoft.com/office/powerpoint/2010/main" val="3262435222"/>
      </p:ext>
    </p:extLst>
  </p:cSld>
  <p:clrMapOvr>
    <a:masterClrMapping/>
  </p:clrMapOvr>
  <mc:AlternateContent xmlns:mc="http://schemas.openxmlformats.org/markup-compatibility/2006">
    <mc:Choice xmlns:p14="http://schemas.microsoft.com/office/powerpoint/2010/main" Requires="p14">
      <p:transition spd="slow" p14:dur="2000" advTm="12766"/>
    </mc:Choice>
    <mc:Fallback>
      <p:transition spd="slow" advTm="12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 figure families holding hands">
            <a:extLst>
              <a:ext uri="{FF2B5EF4-FFF2-40B4-BE49-F238E27FC236}">
                <a16:creationId xmlns:a16="http://schemas.microsoft.com/office/drawing/2014/main" id="{D954F7FF-07AA-559A-03BD-56603F45A2E2}"/>
              </a:ext>
            </a:extLst>
          </p:cNvPr>
          <p:cNvPicPr>
            <a:picLocks noChangeAspect="1"/>
          </p:cNvPicPr>
          <p:nvPr/>
        </p:nvPicPr>
        <p:blipFill>
          <a:blip r:embed="rId5"/>
          <a:srcRect l="31396" r="15945"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34410-6FBC-F1E4-CF1B-9B040DBC9064}"/>
              </a:ext>
            </a:extLst>
          </p:cNvPr>
          <p:cNvSpPr>
            <a:spLocks noGrp="1"/>
          </p:cNvSpPr>
          <p:nvPr>
            <p:ph type="title"/>
          </p:nvPr>
        </p:nvSpPr>
        <p:spPr>
          <a:xfrm>
            <a:off x="6115317" y="405685"/>
            <a:ext cx="5464968" cy="1559301"/>
          </a:xfrm>
        </p:spPr>
        <p:txBody>
          <a:bodyPr>
            <a:normAutofit/>
          </a:bodyPr>
          <a:lstStyle/>
          <a:p>
            <a:r>
              <a:rPr lang="en-GB" sz="4000" b="1"/>
              <a:t>Introduction</a:t>
            </a:r>
            <a:endParaRPr lang="en-GB" sz="4000"/>
          </a:p>
        </p:txBody>
      </p:sp>
      <p:sp>
        <p:nvSpPr>
          <p:cNvPr id="3" name="Content Placeholder 2">
            <a:extLst>
              <a:ext uri="{FF2B5EF4-FFF2-40B4-BE49-F238E27FC236}">
                <a16:creationId xmlns:a16="http://schemas.microsoft.com/office/drawing/2014/main" id="{DF5ADA28-E3ED-3D64-D0CE-DCAFCDC39A78}"/>
              </a:ext>
            </a:extLst>
          </p:cNvPr>
          <p:cNvSpPr>
            <a:spLocks noGrp="1"/>
          </p:cNvSpPr>
          <p:nvPr>
            <p:ph idx="1"/>
          </p:nvPr>
        </p:nvSpPr>
        <p:spPr>
          <a:xfrm>
            <a:off x="6115317" y="2743200"/>
            <a:ext cx="5247340" cy="3496878"/>
          </a:xfrm>
        </p:spPr>
        <p:txBody>
          <a:bodyPr anchor="ctr">
            <a:normAutofit/>
          </a:bodyPr>
          <a:lstStyle/>
          <a:p>
            <a:pPr fontAlgn="base"/>
            <a:r>
              <a:rPr lang="en-GB" sz="1700"/>
              <a:t>There is a growing ageing of the population both on an international and UK scale (PMC, 2021).</a:t>
            </a:r>
          </a:p>
          <a:p>
            <a:pPr fontAlgn="base"/>
            <a:r>
              <a:rPr lang="en-GB" sz="1700"/>
              <a:t>The needs of elderly individuals are varied in physical, psychological and social aspects.</a:t>
            </a:r>
          </a:p>
          <a:p>
            <a:pPr fontAlgn="base"/>
            <a:r>
              <a:rPr lang="en-GB" sz="1700"/>
              <a:t>Empowerment leads to dignity, autonomy and quality of life.</a:t>
            </a:r>
          </a:p>
          <a:p>
            <a:pPr fontAlgn="base"/>
            <a:r>
              <a:rPr lang="en-GB" sz="1700"/>
              <a:t>Health and social care services enable healthy and independent ageing.</a:t>
            </a:r>
          </a:p>
          <a:p>
            <a:pPr fontAlgn="base"/>
            <a:r>
              <a:rPr lang="en-GB" sz="1700"/>
              <a:t>This presentation will be a critical analysis of existing care, future enhancement and policies.</a:t>
            </a:r>
          </a:p>
        </p:txBody>
      </p:sp>
      <p:pic>
        <p:nvPicPr>
          <p:cNvPr id="6" name="Recorded Sound">
            <a:hlinkClick r:id="" action="ppaction://media"/>
            <a:extLst>
              <a:ext uri="{FF2B5EF4-FFF2-40B4-BE49-F238E27FC236}">
                <a16:creationId xmlns:a16="http://schemas.microsoft.com/office/drawing/2014/main" id="{A9A083DD-A688-68A2-FD24-F641C1BF4D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421368" y="2351278"/>
            <a:ext cx="487363" cy="487363"/>
          </a:xfrm>
          <a:prstGeom prst="rect">
            <a:avLst/>
          </a:prstGeom>
        </p:spPr>
      </p:pic>
    </p:spTree>
    <p:extLst>
      <p:ext uri="{BB962C8B-B14F-4D97-AF65-F5344CB8AC3E}">
        <p14:creationId xmlns:p14="http://schemas.microsoft.com/office/powerpoint/2010/main" val="1875031472"/>
      </p:ext>
    </p:extLst>
  </p:cSld>
  <p:clrMapOvr>
    <a:masterClrMapping/>
  </p:clrMapOvr>
  <mc:AlternateContent xmlns:mc="http://schemas.openxmlformats.org/markup-compatibility/2006">
    <mc:Choice xmlns:p14="http://schemas.microsoft.com/office/powerpoint/2010/main" Requires="p14">
      <p:transition spd="slow" p14:dur="2000" advTm="106026"/>
    </mc:Choice>
    <mc:Fallback>
      <p:transition spd="slow" advTm="106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02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51801-39DB-4C78-2F05-D206D101E11D}"/>
              </a:ext>
            </a:extLst>
          </p:cNvPr>
          <p:cNvSpPr>
            <a:spLocks noGrp="1"/>
          </p:cNvSpPr>
          <p:nvPr>
            <p:ph type="title"/>
          </p:nvPr>
        </p:nvSpPr>
        <p:spPr>
          <a:xfrm>
            <a:off x="761803" y="350196"/>
            <a:ext cx="4646904" cy="1624520"/>
          </a:xfrm>
        </p:spPr>
        <p:txBody>
          <a:bodyPr anchor="ctr">
            <a:normAutofit/>
          </a:bodyPr>
          <a:lstStyle/>
          <a:p>
            <a:r>
              <a:rPr lang="en-GB" sz="3700" b="1"/>
              <a:t>Understanding Ageing and the Older Population</a:t>
            </a:r>
            <a:endParaRPr lang="en-GB" sz="3700"/>
          </a:p>
        </p:txBody>
      </p:sp>
      <p:sp>
        <p:nvSpPr>
          <p:cNvPr id="3" name="Content Placeholder 2">
            <a:extLst>
              <a:ext uri="{FF2B5EF4-FFF2-40B4-BE49-F238E27FC236}">
                <a16:creationId xmlns:a16="http://schemas.microsoft.com/office/drawing/2014/main" id="{58B9F68D-B971-ADBD-AF0E-E4D9CD8CC204}"/>
              </a:ext>
            </a:extLst>
          </p:cNvPr>
          <p:cNvSpPr>
            <a:spLocks noGrp="1"/>
          </p:cNvSpPr>
          <p:nvPr>
            <p:ph idx="1"/>
          </p:nvPr>
        </p:nvSpPr>
        <p:spPr>
          <a:xfrm>
            <a:off x="761802" y="2743200"/>
            <a:ext cx="4646905" cy="3613149"/>
          </a:xfrm>
        </p:spPr>
        <p:txBody>
          <a:bodyPr anchor="ctr">
            <a:normAutofit/>
          </a:bodyPr>
          <a:lstStyle/>
          <a:p>
            <a:pPr fontAlgn="base"/>
            <a:r>
              <a:rPr lang="en-GB" sz="1700"/>
              <a:t>Ageing is the process of biological, psychological and social changes (WHO, 2025).</a:t>
            </a:r>
          </a:p>
          <a:p>
            <a:pPr fontAlgn="base"/>
            <a:r>
              <a:rPr lang="en-GB" sz="1700"/>
              <a:t>Elderly people usually have chronic diseases.</a:t>
            </a:r>
          </a:p>
          <a:p>
            <a:pPr fontAlgn="base"/>
            <a:r>
              <a:rPr lang="en-GB" sz="1700"/>
              <a:t>The ageing of the population leads to the rise of the need in integrated care services (PMC, 2021).</a:t>
            </a:r>
          </a:p>
          <a:p>
            <a:pPr fontAlgn="base"/>
            <a:r>
              <a:rPr lang="en-GB" sz="1700"/>
              <a:t>Healthy ageing puts an emphasis on wellbeing and engagement.</a:t>
            </a:r>
          </a:p>
          <a:p>
            <a:pPr fontAlgn="base"/>
            <a:r>
              <a:rPr lang="en-GB" sz="1700"/>
              <a:t>The process of ageing differs in individual cases depending on individual situations.</a:t>
            </a:r>
          </a:p>
        </p:txBody>
      </p:sp>
      <p:pic>
        <p:nvPicPr>
          <p:cNvPr id="15" name="Picture 14" descr="Two people holding hands">
            <a:extLst>
              <a:ext uri="{FF2B5EF4-FFF2-40B4-BE49-F238E27FC236}">
                <a16:creationId xmlns:a16="http://schemas.microsoft.com/office/drawing/2014/main" id="{CCC52E89-7F2B-3FB8-5596-7D78DAB4C9D2}"/>
              </a:ext>
            </a:extLst>
          </p:cNvPr>
          <p:cNvPicPr>
            <a:picLocks noChangeAspect="1"/>
          </p:cNvPicPr>
          <p:nvPr/>
        </p:nvPicPr>
        <p:blipFill>
          <a:blip r:embed="rId5"/>
          <a:srcRect l="18778" r="22045"/>
          <a:stretch>
            <a:fillRect/>
          </a:stretch>
        </p:blipFill>
        <p:spPr>
          <a:xfrm>
            <a:off x="6096000" y="1"/>
            <a:ext cx="6102825" cy="6858000"/>
          </a:xfrm>
          <a:prstGeom prst="rect">
            <a:avLst/>
          </a:prstGeom>
        </p:spPr>
      </p:pic>
      <p:pic>
        <p:nvPicPr>
          <p:cNvPr id="4" name="Recorded Sound">
            <a:hlinkClick r:id="" action="ppaction://media"/>
            <a:extLst>
              <a:ext uri="{FF2B5EF4-FFF2-40B4-BE49-F238E27FC236}">
                <a16:creationId xmlns:a16="http://schemas.microsoft.com/office/drawing/2014/main" id="{984F5281-9D58-108E-C042-6B1410A6F1A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64990" y="2499517"/>
            <a:ext cx="487363" cy="487363"/>
          </a:xfrm>
          <a:prstGeom prst="rect">
            <a:avLst/>
          </a:prstGeom>
        </p:spPr>
      </p:pic>
    </p:spTree>
    <p:extLst>
      <p:ext uri="{BB962C8B-B14F-4D97-AF65-F5344CB8AC3E}">
        <p14:creationId xmlns:p14="http://schemas.microsoft.com/office/powerpoint/2010/main" val="1571486904"/>
      </p:ext>
    </p:extLst>
  </p:cSld>
  <p:clrMapOvr>
    <a:masterClrMapping/>
  </p:clrMapOvr>
  <mc:AlternateContent xmlns:mc="http://schemas.openxmlformats.org/markup-compatibility/2006">
    <mc:Choice xmlns:p14="http://schemas.microsoft.com/office/powerpoint/2010/main" Requires="p14">
      <p:transition spd="slow" p14:dur="2000" advTm="131887"/>
    </mc:Choice>
    <mc:Fallback>
      <p:transition spd="slow" advTm="131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18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8DE09D-ED02-38E9-5CAB-B376C074EEDE}"/>
              </a:ext>
            </a:extLst>
          </p:cNvPr>
          <p:cNvSpPr>
            <a:spLocks noGrp="1"/>
          </p:cNvSpPr>
          <p:nvPr>
            <p:ph type="title"/>
          </p:nvPr>
        </p:nvSpPr>
        <p:spPr>
          <a:xfrm>
            <a:off x="6657715" y="467271"/>
            <a:ext cx="4195674" cy="2052522"/>
          </a:xfrm>
        </p:spPr>
        <p:txBody>
          <a:bodyPr anchor="b">
            <a:normAutofit/>
          </a:bodyPr>
          <a:lstStyle/>
          <a:p>
            <a:r>
              <a:rPr lang="en-GB" sz="3500" b="1"/>
              <a:t>Care, Empowerment and Support Needs of Older People</a:t>
            </a:r>
            <a:endParaRPr lang="en-GB" sz="350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Importance of Choice for the Elderly: Empowering Lives with Royal  Homecare">
            <a:extLst>
              <a:ext uri="{FF2B5EF4-FFF2-40B4-BE49-F238E27FC236}">
                <a16:creationId xmlns:a16="http://schemas.microsoft.com/office/drawing/2014/main" id="{330520D4-D405-72DF-655C-189D9C54FBF2}"/>
              </a:ext>
            </a:extLst>
          </p:cNvPr>
          <p:cNvPicPr>
            <a:picLocks noChangeAspect="1"/>
          </p:cNvPicPr>
          <p:nvPr/>
        </p:nvPicPr>
        <p:blipFill>
          <a:blip r:embed="rId5"/>
          <a:srcRect r="-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DDDA689-5F51-C28B-7F47-2783FE6AD285}"/>
              </a:ext>
            </a:extLst>
          </p:cNvPr>
          <p:cNvSpPr>
            <a:spLocks noGrp="1"/>
          </p:cNvSpPr>
          <p:nvPr>
            <p:ph idx="1"/>
          </p:nvPr>
        </p:nvSpPr>
        <p:spPr>
          <a:xfrm>
            <a:off x="6657715" y="2990818"/>
            <a:ext cx="4195673" cy="2913872"/>
          </a:xfrm>
        </p:spPr>
        <p:txBody>
          <a:bodyPr anchor="t">
            <a:normAutofit/>
          </a:bodyPr>
          <a:lstStyle/>
          <a:p>
            <a:pPr fontAlgn="base"/>
            <a:r>
              <a:rPr lang="en-GB" sz="1400">
                <a:solidFill>
                  <a:schemeClr val="tx1">
                    <a:alpha val="80000"/>
                  </a:schemeClr>
                </a:solidFill>
              </a:rPr>
              <a:t>Examples of care are physical, emotional, psychological and social support (PMC, 2024).</a:t>
            </a:r>
          </a:p>
          <a:p>
            <a:pPr fontAlgn="base"/>
            <a:r>
              <a:rPr lang="en-GB" sz="1400">
                <a:solidFill>
                  <a:schemeClr val="tx1">
                    <a:alpha val="80000"/>
                  </a:schemeClr>
                </a:solidFill>
              </a:rPr>
              <a:t>Empowerment promotes care decision-making.</a:t>
            </a:r>
          </a:p>
          <a:p>
            <a:pPr fontAlgn="base"/>
            <a:r>
              <a:rPr lang="en-GB" sz="1400">
                <a:solidFill>
                  <a:schemeClr val="tx1">
                    <a:alpha val="80000"/>
                  </a:schemeClr>
                </a:solidFill>
              </a:rPr>
              <a:t>Individualised care enhances self-respect, trust and health.</a:t>
            </a:r>
          </a:p>
          <a:p>
            <a:pPr fontAlgn="base"/>
            <a:r>
              <a:rPr lang="en-GB" sz="1400">
                <a:solidFill>
                  <a:schemeClr val="tx1">
                    <a:alpha val="80000"/>
                  </a:schemeClr>
                </a:solidFill>
              </a:rPr>
              <a:t>Multidisciplinary teams offer integrated comprehensive care.</a:t>
            </a:r>
          </a:p>
          <a:p>
            <a:pPr fontAlgn="base"/>
            <a:r>
              <a:rPr lang="en-GB" sz="1400">
                <a:solidFill>
                  <a:schemeClr val="tx1">
                    <a:alpha val="80000"/>
                  </a:schemeClr>
                </a:solidFill>
              </a:rPr>
              <a:t>Community services enable the elderly to live longer (Collin </a:t>
            </a:r>
            <a:r>
              <a:rPr lang="en-GB" sz="1400" i="1">
                <a:solidFill>
                  <a:schemeClr val="tx1">
                    <a:alpha val="80000"/>
                  </a:schemeClr>
                </a:solidFill>
              </a:rPr>
              <a:t>et al.,</a:t>
            </a:r>
            <a:r>
              <a:rPr lang="en-GB" sz="1400">
                <a:solidFill>
                  <a:schemeClr val="tx1">
                    <a:alpha val="80000"/>
                  </a:schemeClr>
                </a:solidFill>
              </a:rPr>
              <a:t> 2025).</a:t>
            </a: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5616B664-D6FC-A1C1-2AFB-5D264F5A62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265662" y="2684653"/>
            <a:ext cx="487363" cy="487363"/>
          </a:xfrm>
          <a:prstGeom prst="rect">
            <a:avLst/>
          </a:prstGeom>
        </p:spPr>
      </p:pic>
    </p:spTree>
    <p:extLst>
      <p:ext uri="{BB962C8B-B14F-4D97-AF65-F5344CB8AC3E}">
        <p14:creationId xmlns:p14="http://schemas.microsoft.com/office/powerpoint/2010/main" val="876407511"/>
      </p:ext>
    </p:extLst>
  </p:cSld>
  <p:clrMapOvr>
    <a:masterClrMapping/>
  </p:clrMapOvr>
  <mc:AlternateContent xmlns:mc="http://schemas.openxmlformats.org/markup-compatibility/2006">
    <mc:Choice xmlns:p14="http://schemas.microsoft.com/office/powerpoint/2010/main" Requires="p14">
      <p:transition spd="slow" p14:dur="2000" advTm="110543"/>
    </mc:Choice>
    <mc:Fallback>
      <p:transition spd="slow" advTm="110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5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97718-BB0B-8230-5426-5B84B3427759}"/>
              </a:ext>
            </a:extLst>
          </p:cNvPr>
          <p:cNvSpPr>
            <a:spLocks noGrp="1"/>
          </p:cNvSpPr>
          <p:nvPr>
            <p:ph type="title"/>
          </p:nvPr>
        </p:nvSpPr>
        <p:spPr>
          <a:xfrm>
            <a:off x="793662" y="386930"/>
            <a:ext cx="10066122" cy="1298448"/>
          </a:xfrm>
        </p:spPr>
        <p:txBody>
          <a:bodyPr anchor="b">
            <a:normAutofit/>
          </a:bodyPr>
          <a:lstStyle/>
          <a:p>
            <a:r>
              <a:rPr lang="en-GB" sz="4100" b="1"/>
              <a:t>Functional Ability, Independence, Freedom and Choice</a:t>
            </a:r>
            <a:endParaRPr lang="en-GB" sz="4100"/>
          </a:p>
        </p:txBody>
      </p:sp>
      <p:sp>
        <p:nvSpPr>
          <p:cNvPr id="22" name="Rectangle 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8E58E9-D57B-5136-6A69-B0CBD09465DD}"/>
              </a:ext>
            </a:extLst>
          </p:cNvPr>
          <p:cNvSpPr>
            <a:spLocks noGrp="1"/>
          </p:cNvSpPr>
          <p:nvPr>
            <p:ph idx="1"/>
          </p:nvPr>
        </p:nvSpPr>
        <p:spPr>
          <a:xfrm>
            <a:off x="793661" y="2599509"/>
            <a:ext cx="4530898" cy="3639450"/>
          </a:xfrm>
        </p:spPr>
        <p:txBody>
          <a:bodyPr anchor="ctr">
            <a:normAutofit/>
          </a:bodyPr>
          <a:lstStyle/>
          <a:p>
            <a:pPr fontAlgn="base"/>
            <a:r>
              <a:rPr lang="en-GB" sz="2000"/>
              <a:t>Functional ability allows him or her to lead an independent daily life.</a:t>
            </a:r>
          </a:p>
          <a:p>
            <a:pPr fontAlgn="base"/>
            <a:r>
              <a:rPr lang="en-GB" sz="2000"/>
              <a:t>Confidence and quality of life are undergirded by independence (PMC, 2021).</a:t>
            </a:r>
          </a:p>
          <a:p>
            <a:pPr fontAlgn="base"/>
            <a:r>
              <a:rPr lang="en-GB" sz="2000"/>
              <a:t>Autonomy and self-determination is encouraged by freedom of choice.</a:t>
            </a:r>
          </a:p>
          <a:p>
            <a:pPr fontAlgn="base"/>
            <a:r>
              <a:rPr lang="en-GB" sz="2000"/>
              <a:t>Delays functional loss.</a:t>
            </a:r>
          </a:p>
          <a:p>
            <a:pPr fontAlgn="base"/>
            <a:r>
              <a:rPr lang="en-GB" sz="2000"/>
              <a:t>Independent living is boosted by assistive technologies.</a:t>
            </a:r>
          </a:p>
        </p:txBody>
      </p:sp>
      <p:pic>
        <p:nvPicPr>
          <p:cNvPr id="4" name="Picture 3" descr="Empowering Older Adults: The Benefits Of Senior Transportation - Community  Care on Palm">
            <a:extLst>
              <a:ext uri="{FF2B5EF4-FFF2-40B4-BE49-F238E27FC236}">
                <a16:creationId xmlns:a16="http://schemas.microsoft.com/office/drawing/2014/main" id="{7CEF5F04-9077-5F55-6CAF-B49B77DF2405}"/>
              </a:ext>
            </a:extLst>
          </p:cNvPr>
          <p:cNvPicPr>
            <a:picLocks noChangeAspect="1"/>
          </p:cNvPicPr>
          <p:nvPr/>
        </p:nvPicPr>
        <p:blipFill>
          <a:blip r:embed="rId5"/>
          <a:stretch>
            <a:fillRect/>
          </a:stretch>
        </p:blipFill>
        <p:spPr>
          <a:xfrm>
            <a:off x="5911532" y="2495861"/>
            <a:ext cx="5150277" cy="3691031"/>
          </a:xfrm>
          <a:prstGeom prst="rect">
            <a:avLst/>
          </a:prstGeom>
        </p:spPr>
      </p:pic>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Recorded Sound">
            <a:hlinkClick r:id="" action="ppaction://media"/>
            <a:extLst>
              <a:ext uri="{FF2B5EF4-FFF2-40B4-BE49-F238E27FC236}">
                <a16:creationId xmlns:a16="http://schemas.microsoft.com/office/drawing/2014/main" id="{6362B64F-FB39-5D83-AD95-2C79B1D5B7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82294" y="3286959"/>
            <a:ext cx="487363" cy="487363"/>
          </a:xfrm>
          <a:prstGeom prst="rect">
            <a:avLst/>
          </a:prstGeom>
        </p:spPr>
      </p:pic>
    </p:spTree>
    <p:extLst>
      <p:ext uri="{BB962C8B-B14F-4D97-AF65-F5344CB8AC3E}">
        <p14:creationId xmlns:p14="http://schemas.microsoft.com/office/powerpoint/2010/main" val="122331832"/>
      </p:ext>
    </p:extLst>
  </p:cSld>
  <p:clrMapOvr>
    <a:masterClrMapping/>
  </p:clrMapOvr>
  <mc:AlternateContent xmlns:mc="http://schemas.openxmlformats.org/markup-compatibility/2006">
    <mc:Choice xmlns:p14="http://schemas.microsoft.com/office/powerpoint/2010/main" Requires="p14">
      <p:transition spd="slow" p14:dur="2000" advTm="115465"/>
    </mc:Choice>
    <mc:Fallback>
      <p:transition spd="slow" advTm="115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4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5635A-BD56-B2AC-B392-AB351B15F6EB}"/>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Theories of Ageing and Person-Centred Care</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C577E405-2639-EF72-98C6-5457628AD719}"/>
              </a:ext>
            </a:extLst>
          </p:cNvPr>
          <p:cNvGraphicFramePr>
            <a:graphicFrameLocks noGrp="1"/>
          </p:cNvGraphicFramePr>
          <p:nvPr>
            <p:ph idx="1"/>
            <p:extLst>
              <p:ext uri="{D42A27DB-BD31-4B8C-83A1-F6EECF244321}">
                <p14:modId xmlns:p14="http://schemas.microsoft.com/office/powerpoint/2010/main" val="265260325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FB9C285-A176-E23F-00BA-D4BE8D4D13C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84937" y="2881935"/>
            <a:ext cx="487363" cy="487363"/>
          </a:xfrm>
          <a:prstGeom prst="rect">
            <a:avLst/>
          </a:prstGeom>
        </p:spPr>
      </p:pic>
    </p:spTree>
    <p:extLst>
      <p:ext uri="{BB962C8B-B14F-4D97-AF65-F5344CB8AC3E}">
        <p14:creationId xmlns:p14="http://schemas.microsoft.com/office/powerpoint/2010/main" val="1814249231"/>
      </p:ext>
    </p:extLst>
  </p:cSld>
  <p:clrMapOvr>
    <a:masterClrMapping/>
  </p:clrMapOvr>
  <mc:AlternateContent xmlns:mc="http://schemas.openxmlformats.org/markup-compatibility/2006">
    <mc:Choice xmlns:p14="http://schemas.microsoft.com/office/powerpoint/2010/main" Requires="p14">
      <p:transition spd="slow" p14:dur="2000" advTm="128804"/>
    </mc:Choice>
    <mc:Fallback>
      <p:transition spd="slow" advTm="128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8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EC0B3-626A-1815-C45B-ADE7A81CF677}"/>
              </a:ext>
            </a:extLst>
          </p:cNvPr>
          <p:cNvSpPr>
            <a:spLocks noGrp="1"/>
          </p:cNvSpPr>
          <p:nvPr>
            <p:ph type="title"/>
          </p:nvPr>
        </p:nvSpPr>
        <p:spPr>
          <a:xfrm>
            <a:off x="793662" y="386930"/>
            <a:ext cx="10066122" cy="1298448"/>
          </a:xfrm>
        </p:spPr>
        <p:txBody>
          <a:bodyPr anchor="b">
            <a:normAutofit/>
          </a:bodyPr>
          <a:lstStyle/>
          <a:p>
            <a:r>
              <a:rPr lang="en-GB" b="1" dirty="0"/>
              <a:t>UK Policies and Legislative Framework</a:t>
            </a:r>
            <a:endParaRPr lang="en-GB"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5218E0-4663-8BD6-29EC-D81931980F58}"/>
              </a:ext>
            </a:extLst>
          </p:cNvPr>
          <p:cNvSpPr>
            <a:spLocks noGrp="1"/>
          </p:cNvSpPr>
          <p:nvPr>
            <p:ph idx="1"/>
          </p:nvPr>
        </p:nvSpPr>
        <p:spPr>
          <a:xfrm>
            <a:off x="793661" y="2599509"/>
            <a:ext cx="4530898" cy="3639450"/>
          </a:xfrm>
        </p:spPr>
        <p:txBody>
          <a:bodyPr anchor="ctr">
            <a:normAutofit/>
          </a:bodyPr>
          <a:lstStyle/>
          <a:p>
            <a:pPr fontAlgn="base"/>
            <a:r>
              <a:rPr lang="en-GB" sz="1700"/>
              <a:t>The Care Act, 2014 encourages the use of person-centred care, prevention and wellbeing (</a:t>
            </a:r>
            <a:r>
              <a:rPr lang="en-GB" sz="1700" u="sng">
                <a:hlinkClick r:id="rId5"/>
              </a:rPr>
              <a:t>GOV.UK</a:t>
            </a:r>
            <a:r>
              <a:rPr lang="en-GB" sz="1700"/>
              <a:t>, 2016).</a:t>
            </a:r>
          </a:p>
          <a:p>
            <a:pPr fontAlgn="base"/>
            <a:r>
              <a:rPr lang="en-GB" sz="1700"/>
              <a:t>The integrated care is supported by the National Health Service Long Term Plan.</a:t>
            </a:r>
          </a:p>
          <a:p>
            <a:pPr fontAlgn="base"/>
            <a:r>
              <a:rPr lang="en-GB" sz="1700"/>
              <a:t>EVIDENCIA The National Institute for Health and Care Excellence offers evidence-based advice.</a:t>
            </a:r>
          </a:p>
          <a:p>
            <a:pPr fontAlgn="base"/>
            <a:r>
              <a:rPr lang="en-GB" sz="1700"/>
              <a:t>The rights to decision-making are safeguarded by the Mental Capacity Act 2005 (SCIE, 2022).</a:t>
            </a:r>
          </a:p>
          <a:p>
            <a:pPr fontAlgn="base"/>
            <a:r>
              <a:rPr lang="en-GB" sz="1700"/>
              <a:t>There exists independence, protection and coordinated services promoted by policies.</a:t>
            </a:r>
          </a:p>
        </p:txBody>
      </p:sp>
      <p:pic>
        <p:nvPicPr>
          <p:cNvPr id="4" name="Picture 3" descr="Protect the rights of older people - HelpAge International">
            <a:extLst>
              <a:ext uri="{FF2B5EF4-FFF2-40B4-BE49-F238E27FC236}">
                <a16:creationId xmlns:a16="http://schemas.microsoft.com/office/drawing/2014/main" id="{53BECD96-17EA-0E63-131C-8F8591F0C4CF}"/>
              </a:ext>
            </a:extLst>
          </p:cNvPr>
          <p:cNvPicPr>
            <a:picLocks noChangeAspect="1"/>
          </p:cNvPicPr>
          <p:nvPr/>
        </p:nvPicPr>
        <p:blipFill>
          <a:blip r:embed="rId6"/>
          <a:stretch>
            <a:fillRect/>
          </a:stretch>
        </p:blipFill>
        <p:spPr>
          <a:xfrm>
            <a:off x="5911532" y="2892862"/>
            <a:ext cx="5150277" cy="2897030"/>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Recorded Sound">
            <a:hlinkClick r:id="" action="ppaction://media"/>
            <a:extLst>
              <a:ext uri="{FF2B5EF4-FFF2-40B4-BE49-F238E27FC236}">
                <a16:creationId xmlns:a16="http://schemas.microsoft.com/office/drawing/2014/main" id="{52EE5E3E-E0C8-03E5-3B9E-48AF1B94C6A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352938" y="3043277"/>
            <a:ext cx="487363" cy="487363"/>
          </a:xfrm>
          <a:prstGeom prst="rect">
            <a:avLst/>
          </a:prstGeom>
        </p:spPr>
      </p:pic>
    </p:spTree>
    <p:extLst>
      <p:ext uri="{BB962C8B-B14F-4D97-AF65-F5344CB8AC3E}">
        <p14:creationId xmlns:p14="http://schemas.microsoft.com/office/powerpoint/2010/main" val="1798251028"/>
      </p:ext>
    </p:extLst>
  </p:cSld>
  <p:clrMapOvr>
    <a:masterClrMapping/>
  </p:clrMapOvr>
  <mc:AlternateContent xmlns:mc="http://schemas.openxmlformats.org/markup-compatibility/2006">
    <mc:Choice xmlns:p14="http://schemas.microsoft.com/office/powerpoint/2010/main" Requires="p14">
      <p:transition spd="slow" p14:dur="2000" advTm="97939"/>
    </mc:Choice>
    <mc:Fallback>
      <p:transition spd="slow" advTm="97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9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582731-DA7D-C9D0-6054-01A5630F4FB2}"/>
              </a:ext>
            </a:extLst>
          </p:cNvPr>
          <p:cNvSpPr>
            <a:spLocks noGrp="1"/>
          </p:cNvSpPr>
          <p:nvPr>
            <p:ph type="title"/>
          </p:nvPr>
        </p:nvSpPr>
        <p:spPr>
          <a:xfrm>
            <a:off x="793662" y="386930"/>
            <a:ext cx="10066122" cy="1298448"/>
          </a:xfrm>
        </p:spPr>
        <p:txBody>
          <a:bodyPr anchor="b">
            <a:normAutofit/>
          </a:bodyPr>
          <a:lstStyle/>
          <a:p>
            <a:r>
              <a:rPr lang="en-GB" sz="4100" b="1"/>
              <a:t>Current Health and Social Care Services for Older People</a:t>
            </a:r>
            <a:endParaRPr lang="en-GB" sz="4100"/>
          </a:p>
        </p:txBody>
      </p:sp>
      <p:sp>
        <p:nvSpPr>
          <p:cNvPr id="19" name="Rectangle 1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2B591A-A7C0-0FC0-5A99-7520010DE052}"/>
              </a:ext>
            </a:extLst>
          </p:cNvPr>
          <p:cNvSpPr>
            <a:spLocks noGrp="1"/>
          </p:cNvSpPr>
          <p:nvPr>
            <p:ph idx="1"/>
          </p:nvPr>
        </p:nvSpPr>
        <p:spPr>
          <a:xfrm>
            <a:off x="793661" y="2599509"/>
            <a:ext cx="4530898" cy="3639450"/>
          </a:xfrm>
        </p:spPr>
        <p:txBody>
          <a:bodyPr anchor="ctr">
            <a:normAutofit/>
          </a:bodyPr>
          <a:lstStyle/>
          <a:p>
            <a:pPr fontAlgn="base"/>
            <a:r>
              <a:rPr lang="en-GB" sz="1900"/>
              <a:t>Primary care entails prevention, diagnosis and management of long-term conditions.</a:t>
            </a:r>
          </a:p>
          <a:p>
            <a:pPr fontAlgn="base"/>
            <a:r>
              <a:rPr lang="en-GB" sz="1900"/>
              <a:t>Rehabilitation and independent living are supported by community services.</a:t>
            </a:r>
          </a:p>
          <a:p>
            <a:pPr fontAlgn="base"/>
            <a:r>
              <a:rPr lang="en-GB" sz="1900"/>
              <a:t>Personal care is provided at residential and nursing homes.</a:t>
            </a:r>
          </a:p>
          <a:p>
            <a:pPr fontAlgn="base"/>
            <a:r>
              <a:rPr lang="en-GB" sz="1900"/>
              <a:t>Holistic care is a multidisciplinary arrangement.</a:t>
            </a:r>
          </a:p>
          <a:p>
            <a:pPr fontAlgn="base"/>
            <a:r>
              <a:rPr lang="en-GB" sz="1900"/>
              <a:t>Voluntary organisations make people less isolated and well.</a:t>
            </a:r>
          </a:p>
        </p:txBody>
      </p:sp>
      <p:pic>
        <p:nvPicPr>
          <p:cNvPr id="21" name="Graphic 20" descr="Health">
            <a:extLst>
              <a:ext uri="{FF2B5EF4-FFF2-40B4-BE49-F238E27FC236}">
                <a16:creationId xmlns:a16="http://schemas.microsoft.com/office/drawing/2014/main" id="{937E5460-7987-5196-B180-D8C5392C720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29548" y="2484255"/>
            <a:ext cx="3714244" cy="3714244"/>
          </a:xfrm>
          <a:prstGeom prst="rect">
            <a:avLst/>
          </a:prstGeom>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D8FC147C-54C8-6BBD-4E36-D3B77BA341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0388202"/>
      </p:ext>
    </p:extLst>
  </p:cSld>
  <p:clrMapOvr>
    <a:masterClrMapping/>
  </p:clrMapOvr>
  <mc:AlternateContent xmlns:mc="http://schemas.openxmlformats.org/markup-compatibility/2006">
    <mc:Choice xmlns:p14="http://schemas.microsoft.com/office/powerpoint/2010/main" Requires="p14">
      <p:transition spd="slow" p14:dur="2000" advTm="101993"/>
    </mc:Choice>
    <mc:Fallback>
      <p:transition spd="slow" advTm="101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9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6BB8EA3-487F-9ACD-B02A-D5A7042B4615}"/>
              </a:ext>
            </a:extLst>
          </p:cNvPr>
          <p:cNvSpPr>
            <a:spLocks noGrp="1"/>
          </p:cNvSpPr>
          <p:nvPr>
            <p:ph type="title"/>
          </p:nvPr>
        </p:nvSpPr>
        <p:spPr>
          <a:xfrm>
            <a:off x="479394" y="1070800"/>
            <a:ext cx="3939688" cy="5583126"/>
          </a:xfrm>
        </p:spPr>
        <p:txBody>
          <a:bodyPr>
            <a:normAutofit/>
          </a:bodyPr>
          <a:lstStyle/>
          <a:p>
            <a:pPr algn="r"/>
            <a:r>
              <a:rPr lang="en-GB" sz="5000" b="1"/>
              <a:t>Technological Innovations Supporting Older People</a:t>
            </a:r>
            <a:endParaRPr lang="en-GB" sz="50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68E582D-0BDC-DF74-D81A-0AFD6EFF13AA}"/>
              </a:ext>
            </a:extLst>
          </p:cNvPr>
          <p:cNvGraphicFramePr>
            <a:graphicFrameLocks noGrp="1"/>
          </p:cNvGraphicFramePr>
          <p:nvPr>
            <p:ph idx="1"/>
            <p:extLst>
              <p:ext uri="{D42A27DB-BD31-4B8C-83A1-F6EECF244321}">
                <p14:modId xmlns:p14="http://schemas.microsoft.com/office/powerpoint/2010/main" val="3256497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A7418D2A-D8CE-76FA-4B0D-EACD328F3C4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654794" y="2949950"/>
            <a:ext cx="487363" cy="487363"/>
          </a:xfrm>
          <a:prstGeom prst="rect">
            <a:avLst/>
          </a:prstGeom>
        </p:spPr>
      </p:pic>
    </p:spTree>
    <p:extLst>
      <p:ext uri="{BB962C8B-B14F-4D97-AF65-F5344CB8AC3E}">
        <p14:creationId xmlns:p14="http://schemas.microsoft.com/office/powerpoint/2010/main" val="2000283072"/>
      </p:ext>
    </p:extLst>
  </p:cSld>
  <p:clrMapOvr>
    <a:masterClrMapping/>
  </p:clrMapOvr>
  <mc:AlternateContent xmlns:mc="http://schemas.openxmlformats.org/markup-compatibility/2006">
    <mc:Choice xmlns:p14="http://schemas.microsoft.com/office/powerpoint/2010/main" Requires="p14">
      <p:transition spd="slow" p14:dur="2000" advTm="125698"/>
    </mc:Choice>
    <mc:Fallback>
      <p:transition spd="slow" advTm="125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6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B4097-097F-65E0-4457-E419AD1766E4}"/>
              </a:ext>
            </a:extLst>
          </p:cNvPr>
          <p:cNvSpPr>
            <a:spLocks noGrp="1"/>
          </p:cNvSpPr>
          <p:nvPr>
            <p:ph type="title"/>
          </p:nvPr>
        </p:nvSpPr>
        <p:spPr>
          <a:xfrm>
            <a:off x="572493" y="238539"/>
            <a:ext cx="11018520" cy="1434415"/>
          </a:xfrm>
        </p:spPr>
        <p:txBody>
          <a:bodyPr anchor="b">
            <a:normAutofit/>
          </a:bodyPr>
          <a:lstStyle/>
          <a:p>
            <a:r>
              <a:rPr lang="en-GB" sz="4600" b="1"/>
              <a:t>Benefits and Effectiveness of Current Approaches and Interventions</a:t>
            </a:r>
            <a:endParaRPr lang="en-GB"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2A688F-ECC5-68FD-B4DD-3CF77C7D50FE}"/>
              </a:ext>
            </a:extLst>
          </p:cNvPr>
          <p:cNvSpPr>
            <a:spLocks noGrp="1"/>
          </p:cNvSpPr>
          <p:nvPr>
            <p:ph idx="1"/>
          </p:nvPr>
        </p:nvSpPr>
        <p:spPr>
          <a:xfrm>
            <a:off x="572493" y="2071316"/>
            <a:ext cx="6713552" cy="4119172"/>
          </a:xfrm>
        </p:spPr>
        <p:txBody>
          <a:bodyPr anchor="t">
            <a:normAutofit/>
          </a:bodyPr>
          <a:lstStyle/>
          <a:p>
            <a:pPr fontAlgn="base"/>
            <a:r>
              <a:rPr lang="en-GB" sz="2200"/>
              <a:t>Person-centred care is more effective in improving health and satisfaction.</a:t>
            </a:r>
          </a:p>
          <a:p>
            <a:pPr fontAlgn="base"/>
            <a:r>
              <a:rPr lang="en-GB" sz="2200"/>
              <a:t>Early intervention reduces the hospitalization in the hospital (PMC, 2023).</a:t>
            </a:r>
          </a:p>
          <a:p>
            <a:pPr fontAlgn="base"/>
            <a:r>
              <a:rPr lang="en-GB" sz="2200"/>
              <a:t>Co-ordination of services is improved with integrated care.</a:t>
            </a:r>
          </a:p>
          <a:p>
            <a:pPr fontAlgn="base"/>
            <a:r>
              <a:rPr lang="en-GB" sz="2200"/>
              <a:t>Rehabilitation promotes self-direction and recovery (Ostrowska, Kozłowski and Zawadzka, 2023).</a:t>
            </a:r>
          </a:p>
          <a:p>
            <a:pPr fontAlgn="base"/>
            <a:r>
              <a:rPr lang="en-GB" sz="2200"/>
              <a:t>Prevention of health aids in healthy ageing.</a:t>
            </a:r>
          </a:p>
        </p:txBody>
      </p:sp>
      <p:pic>
        <p:nvPicPr>
          <p:cNvPr id="4" name="Picture 3" descr="Blog – Welcome To A Friend Of Mine And Companion Services LLC">
            <a:extLst>
              <a:ext uri="{FF2B5EF4-FFF2-40B4-BE49-F238E27FC236}">
                <a16:creationId xmlns:a16="http://schemas.microsoft.com/office/drawing/2014/main" id="{53D3ECAE-CD7B-4EDF-FF38-280E557B4F8C}"/>
              </a:ext>
            </a:extLst>
          </p:cNvPr>
          <p:cNvPicPr>
            <a:picLocks noChangeAspect="1"/>
          </p:cNvPicPr>
          <p:nvPr/>
        </p:nvPicPr>
        <p:blipFill>
          <a:blip r:embed="rId5"/>
          <a:srcRect l="3833" r="9580" b="-2"/>
          <a:stretch>
            <a:fillRect/>
          </a:stretch>
        </p:blipFill>
        <p:spPr>
          <a:xfrm>
            <a:off x="7675658" y="2093976"/>
            <a:ext cx="3941064" cy="4096512"/>
          </a:xfrm>
          <a:prstGeom prst="rect">
            <a:avLst/>
          </a:prstGeom>
        </p:spPr>
      </p:pic>
      <p:pic>
        <p:nvPicPr>
          <p:cNvPr id="5" name="Recorded Sound">
            <a:hlinkClick r:id="" action="ppaction://media"/>
            <a:extLst>
              <a:ext uri="{FF2B5EF4-FFF2-40B4-BE49-F238E27FC236}">
                <a16:creationId xmlns:a16="http://schemas.microsoft.com/office/drawing/2014/main" id="{AEAE401A-D7A3-C5CC-F8D7-138A572157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41115" y="3357245"/>
            <a:ext cx="487363" cy="487363"/>
          </a:xfrm>
          <a:prstGeom prst="rect">
            <a:avLst/>
          </a:prstGeom>
        </p:spPr>
      </p:pic>
    </p:spTree>
    <p:extLst>
      <p:ext uri="{BB962C8B-B14F-4D97-AF65-F5344CB8AC3E}">
        <p14:creationId xmlns:p14="http://schemas.microsoft.com/office/powerpoint/2010/main" val="3352514355"/>
      </p:ext>
    </p:extLst>
  </p:cSld>
  <p:clrMapOvr>
    <a:masterClrMapping/>
  </p:clrMapOvr>
  <mc:AlternateContent xmlns:mc="http://schemas.openxmlformats.org/markup-compatibility/2006">
    <mc:Choice xmlns:p14="http://schemas.microsoft.com/office/powerpoint/2010/main" Requires="p14">
      <p:transition spd="slow" p14:dur="2000" advTm="120605"/>
    </mc:Choice>
    <mc:Fallback>
      <p:transition spd="slow" advTm="120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6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mpowering Aging: Top Learning Resources for Older Adults - Smart  Strategies for Successful Living">
            <a:extLst>
              <a:ext uri="{FF2B5EF4-FFF2-40B4-BE49-F238E27FC236}">
                <a16:creationId xmlns:a16="http://schemas.microsoft.com/office/drawing/2014/main" id="{E8325183-26A5-BBA8-235E-80F5B27A1FE9}"/>
              </a:ext>
            </a:extLst>
          </p:cNvPr>
          <p:cNvPicPr>
            <a:picLocks noChangeAspect="1"/>
          </p:cNvPicPr>
          <p:nvPr/>
        </p:nvPicPr>
        <p:blipFill>
          <a:blip r:embed="rId5"/>
          <a:srcRect r="5882"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161ED7-99E7-D8C1-6052-16A8503088D8}"/>
              </a:ext>
            </a:extLst>
          </p:cNvPr>
          <p:cNvSpPr>
            <a:spLocks noGrp="1"/>
          </p:cNvSpPr>
          <p:nvPr>
            <p:ph type="title"/>
          </p:nvPr>
        </p:nvSpPr>
        <p:spPr>
          <a:xfrm>
            <a:off x="838200" y="365125"/>
            <a:ext cx="3822189" cy="1899912"/>
          </a:xfrm>
        </p:spPr>
        <p:txBody>
          <a:bodyPr>
            <a:normAutofit/>
          </a:bodyPr>
          <a:lstStyle/>
          <a:p>
            <a:r>
              <a:rPr lang="en-GB" sz="3100" b="1"/>
              <a:t>Challenges to Maintaining Independence and Functional Ability</a:t>
            </a:r>
            <a:endParaRPr lang="en-GB" sz="3100"/>
          </a:p>
        </p:txBody>
      </p:sp>
      <p:sp>
        <p:nvSpPr>
          <p:cNvPr id="3" name="Content Placeholder 2">
            <a:extLst>
              <a:ext uri="{FF2B5EF4-FFF2-40B4-BE49-F238E27FC236}">
                <a16:creationId xmlns:a16="http://schemas.microsoft.com/office/drawing/2014/main" id="{97F7E0C2-904F-0B8F-DE45-7926FB0847A0}"/>
              </a:ext>
            </a:extLst>
          </p:cNvPr>
          <p:cNvSpPr>
            <a:spLocks noGrp="1"/>
          </p:cNvSpPr>
          <p:nvPr>
            <p:ph idx="1"/>
          </p:nvPr>
        </p:nvSpPr>
        <p:spPr>
          <a:xfrm>
            <a:off x="838200" y="2434201"/>
            <a:ext cx="3822189" cy="3742762"/>
          </a:xfrm>
        </p:spPr>
        <p:txBody>
          <a:bodyPr>
            <a:normAutofit/>
          </a:bodyPr>
          <a:lstStyle/>
          <a:p>
            <a:pPr fontAlgn="base"/>
            <a:r>
              <a:rPr lang="en-GB" sz="1700"/>
              <a:t>Daily functioning and mobility are minimized by long-term illnesses.</a:t>
            </a:r>
          </a:p>
          <a:p>
            <a:pPr fontAlgn="base"/>
            <a:r>
              <a:rPr lang="en-GB" sz="1700"/>
              <a:t>Loneliness is a negatively impacting factor of the psyche.</a:t>
            </a:r>
          </a:p>
          <a:p>
            <a:pPr fontAlgn="base"/>
            <a:r>
              <a:rPr lang="en-GB" sz="1700"/>
              <a:t>Inadequate access to services because of shortage of workforce (CQC, 2025).</a:t>
            </a:r>
          </a:p>
          <a:p>
            <a:pPr fontAlgn="base"/>
            <a:r>
              <a:rPr lang="en-GB" sz="1700"/>
              <a:t>Technological exclusion limits access to technology.</a:t>
            </a:r>
          </a:p>
          <a:p>
            <a:pPr fontAlgn="base"/>
            <a:r>
              <a:rPr lang="en-GB" sz="1700"/>
              <a:t>The delivery of health and social care is impacted by financial pressures.</a:t>
            </a:r>
          </a:p>
        </p:txBody>
      </p:sp>
      <p:pic>
        <p:nvPicPr>
          <p:cNvPr id="5" name="Recorded Sound">
            <a:hlinkClick r:id="" action="ppaction://media"/>
            <a:extLst>
              <a:ext uri="{FF2B5EF4-FFF2-40B4-BE49-F238E27FC236}">
                <a16:creationId xmlns:a16="http://schemas.microsoft.com/office/drawing/2014/main" id="{7C179EF7-2458-389C-9C20-A9FC816105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94281" y="2941637"/>
            <a:ext cx="487363" cy="487363"/>
          </a:xfrm>
          <a:prstGeom prst="rect">
            <a:avLst/>
          </a:prstGeom>
        </p:spPr>
      </p:pic>
    </p:spTree>
    <p:extLst>
      <p:ext uri="{BB962C8B-B14F-4D97-AF65-F5344CB8AC3E}">
        <p14:creationId xmlns:p14="http://schemas.microsoft.com/office/powerpoint/2010/main" val="22009542"/>
      </p:ext>
    </p:extLst>
  </p:cSld>
  <p:clrMapOvr>
    <a:masterClrMapping/>
  </p:clrMapOvr>
  <mc:AlternateContent xmlns:mc="http://schemas.openxmlformats.org/markup-compatibility/2006">
    <mc:Choice xmlns:p14="http://schemas.microsoft.com/office/powerpoint/2010/main" Requires="p14">
      <p:transition spd="slow" p14:dur="2000" advTm="96499"/>
    </mc:Choice>
    <mc:Fallback>
      <p:transition spd="slow" advTm="96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49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2EB1C-3E24-288A-8908-121AFDA6A38D}"/>
              </a:ext>
            </a:extLst>
          </p:cNvPr>
          <p:cNvSpPr>
            <a:spLocks noGrp="1"/>
          </p:cNvSpPr>
          <p:nvPr>
            <p:ph type="title"/>
          </p:nvPr>
        </p:nvSpPr>
        <p:spPr>
          <a:xfrm>
            <a:off x="686834" y="1153572"/>
            <a:ext cx="3200400" cy="4461163"/>
          </a:xfrm>
        </p:spPr>
        <p:txBody>
          <a:bodyPr>
            <a:normAutofit/>
          </a:bodyPr>
          <a:lstStyle/>
          <a:p>
            <a:r>
              <a:rPr lang="en-GB" b="1">
                <a:solidFill>
                  <a:srgbClr val="FFFFFF"/>
                </a:solidFill>
              </a:rPr>
              <a:t>Critical Evaluation of Current Service Provision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F14311-A8FE-3252-F558-0535C8ACA563}"/>
              </a:ext>
            </a:extLst>
          </p:cNvPr>
          <p:cNvSpPr>
            <a:spLocks noGrp="1"/>
          </p:cNvSpPr>
          <p:nvPr>
            <p:ph idx="1"/>
          </p:nvPr>
        </p:nvSpPr>
        <p:spPr>
          <a:xfrm>
            <a:off x="4447308" y="591344"/>
            <a:ext cx="6906491" cy="5585619"/>
          </a:xfrm>
        </p:spPr>
        <p:txBody>
          <a:bodyPr anchor="ctr">
            <a:normAutofit/>
          </a:bodyPr>
          <a:lstStyle/>
          <a:p>
            <a:pPr fontAlgn="base"/>
            <a:r>
              <a:rPr lang="en-GB" dirty="0"/>
              <a:t>Person-centred care has enhanced the quality of care and patient satisfaction.</a:t>
            </a:r>
          </a:p>
          <a:p>
            <a:pPr fontAlgn="base"/>
            <a:r>
              <a:rPr lang="en-GB" dirty="0"/>
              <a:t>Continuity of care is supported by integrated services (NIH, 2026).</a:t>
            </a:r>
          </a:p>
          <a:p>
            <a:pPr fontAlgn="base"/>
            <a:r>
              <a:rPr lang="en-GB" dirty="0"/>
              <a:t>There are disparities in access to services in various regions.</a:t>
            </a:r>
          </a:p>
          <a:p>
            <a:pPr fontAlgn="base"/>
            <a:r>
              <a:rPr lang="en-GB" dirty="0"/>
              <a:t>The shortage of the workforce influences the waiting time and service delivery.</a:t>
            </a:r>
          </a:p>
          <a:p>
            <a:pPr fontAlgn="base"/>
            <a:r>
              <a:rPr lang="en-GB" dirty="0"/>
              <a:t>More investment should be done to address the future demand.</a:t>
            </a:r>
          </a:p>
        </p:txBody>
      </p:sp>
      <p:pic>
        <p:nvPicPr>
          <p:cNvPr id="4" name="Recorded Sound">
            <a:hlinkClick r:id="" action="ppaction://media"/>
            <a:extLst>
              <a:ext uri="{FF2B5EF4-FFF2-40B4-BE49-F238E27FC236}">
                <a16:creationId xmlns:a16="http://schemas.microsoft.com/office/drawing/2014/main" id="{A3293F01-97D1-D21D-2724-AA916BFE9C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67978" y="2327999"/>
            <a:ext cx="487363" cy="487363"/>
          </a:xfrm>
          <a:prstGeom prst="rect">
            <a:avLst/>
          </a:prstGeom>
        </p:spPr>
      </p:pic>
    </p:spTree>
    <p:extLst>
      <p:ext uri="{BB962C8B-B14F-4D97-AF65-F5344CB8AC3E}">
        <p14:creationId xmlns:p14="http://schemas.microsoft.com/office/powerpoint/2010/main" val="1583908723"/>
      </p:ext>
    </p:extLst>
  </p:cSld>
  <p:clrMapOvr>
    <a:masterClrMapping/>
  </p:clrMapOvr>
  <mc:AlternateContent xmlns:mc="http://schemas.openxmlformats.org/markup-compatibility/2006">
    <mc:Choice xmlns:p14="http://schemas.microsoft.com/office/powerpoint/2010/main" Requires="p14">
      <p:transition spd="slow" p14:dur="2000" advTm="121335"/>
    </mc:Choice>
    <mc:Fallback>
      <p:transition spd="slow" advTm="121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3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729C3-4942-8B0D-968B-06A8589F7DAE}"/>
              </a:ext>
            </a:extLst>
          </p:cNvPr>
          <p:cNvSpPr>
            <a:spLocks noGrp="1"/>
          </p:cNvSpPr>
          <p:nvPr>
            <p:ph type="title"/>
          </p:nvPr>
        </p:nvSpPr>
        <p:spPr>
          <a:xfrm>
            <a:off x="589560" y="856180"/>
            <a:ext cx="4560584" cy="1128068"/>
          </a:xfrm>
        </p:spPr>
        <p:txBody>
          <a:bodyPr anchor="ctr">
            <a:normAutofit/>
          </a:bodyPr>
          <a:lstStyle/>
          <a:p>
            <a:r>
              <a:rPr lang="en-GB" sz="3400" b="1"/>
              <a:t>Best Practice Examples in Older People's Care</a:t>
            </a:r>
            <a:endParaRPr lang="en-GB" sz="34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A41A9B-5694-4303-0086-5DEDF8B0E69C}"/>
              </a:ext>
            </a:extLst>
          </p:cNvPr>
          <p:cNvSpPr>
            <a:spLocks noGrp="1"/>
          </p:cNvSpPr>
          <p:nvPr>
            <p:ph idx="1"/>
          </p:nvPr>
        </p:nvSpPr>
        <p:spPr>
          <a:xfrm>
            <a:off x="590719" y="2330505"/>
            <a:ext cx="4559425" cy="3979585"/>
          </a:xfrm>
        </p:spPr>
        <p:txBody>
          <a:bodyPr anchor="ctr">
            <a:normAutofit/>
          </a:bodyPr>
          <a:lstStyle/>
          <a:p>
            <a:pPr fontAlgn="base"/>
            <a:r>
              <a:rPr lang="en-GB" sz="1900"/>
              <a:t>Thorough Geriatric Assessment aids in planning of holistic care.</a:t>
            </a:r>
          </a:p>
          <a:p>
            <a:pPr fontAlgn="base"/>
            <a:r>
              <a:rPr lang="en-GB" sz="1900"/>
              <a:t>The coordination of services is enhanced by Integrated Care Systems (Wilkinson and Harper, 2024).</a:t>
            </a:r>
          </a:p>
          <a:p>
            <a:pPr fontAlgn="base"/>
            <a:r>
              <a:rPr lang="en-GB" sz="1900"/>
              <a:t>Reablement services are services that regain independence following illness.</a:t>
            </a:r>
          </a:p>
          <a:p>
            <a:pPr fontAlgn="base"/>
            <a:r>
              <a:rPr lang="en-GB" sz="1900"/>
              <a:t>Communities are dementia-friendly, whereby inclusion and participation are encouraged.</a:t>
            </a:r>
          </a:p>
          <a:p>
            <a:pPr fontAlgn="base"/>
            <a:r>
              <a:rPr lang="en-GB" sz="1900"/>
              <a:t>Falls prevention programmes minimize the injury and hospital admission.</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mpowering seniors Photos - Download Free High-Quality Pictures | Magnific  (formerly Freepik)">
            <a:extLst>
              <a:ext uri="{FF2B5EF4-FFF2-40B4-BE49-F238E27FC236}">
                <a16:creationId xmlns:a16="http://schemas.microsoft.com/office/drawing/2014/main" id="{A20755BA-0E3E-3B80-2D96-4BF54473744C}"/>
              </a:ext>
            </a:extLst>
          </p:cNvPr>
          <p:cNvPicPr>
            <a:picLocks noChangeAspect="1"/>
          </p:cNvPicPr>
          <p:nvPr/>
        </p:nvPicPr>
        <p:blipFill>
          <a:blip r:embed="rId5"/>
          <a:srcRect l="21623" r="5651"/>
          <a:stretch>
            <a:fillRect/>
          </a:stretch>
        </p:blipFill>
        <p:spPr>
          <a:xfrm>
            <a:off x="5977788" y="799352"/>
            <a:ext cx="5425410" cy="5259296"/>
          </a:xfrm>
          <a:prstGeom prst="rect">
            <a:avLst/>
          </a:prstGeom>
        </p:spPr>
      </p:pic>
      <p:pic>
        <p:nvPicPr>
          <p:cNvPr id="5" name="Recorded Sound">
            <a:hlinkClick r:id="" action="ppaction://media"/>
            <a:extLst>
              <a:ext uri="{FF2B5EF4-FFF2-40B4-BE49-F238E27FC236}">
                <a16:creationId xmlns:a16="http://schemas.microsoft.com/office/drawing/2014/main" id="{9BF76C65-E01D-7DD5-E620-05A13CCAA3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03343" y="3185000"/>
            <a:ext cx="487363" cy="487363"/>
          </a:xfrm>
          <a:prstGeom prst="rect">
            <a:avLst/>
          </a:prstGeom>
        </p:spPr>
      </p:pic>
    </p:spTree>
    <p:extLst>
      <p:ext uri="{BB962C8B-B14F-4D97-AF65-F5344CB8AC3E}">
        <p14:creationId xmlns:p14="http://schemas.microsoft.com/office/powerpoint/2010/main" val="888018285"/>
      </p:ext>
    </p:extLst>
  </p:cSld>
  <p:clrMapOvr>
    <a:masterClrMapping/>
  </p:clrMapOvr>
  <mc:AlternateContent xmlns:mc="http://schemas.openxmlformats.org/markup-compatibility/2006">
    <mc:Choice xmlns:p14="http://schemas.microsoft.com/office/powerpoint/2010/main" Requires="p14">
      <p:transition spd="slow" p14:dur="2000" advTm="123412"/>
    </mc:Choice>
    <mc:Fallback>
      <p:transition spd="slow" advTm="1234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4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4407B-AB66-662B-D98B-AA3787079E5F}"/>
              </a:ext>
            </a:extLst>
          </p:cNvPr>
          <p:cNvSpPr>
            <a:spLocks noGrp="1"/>
          </p:cNvSpPr>
          <p:nvPr>
            <p:ph type="title"/>
          </p:nvPr>
        </p:nvSpPr>
        <p:spPr>
          <a:xfrm>
            <a:off x="5868557" y="1138036"/>
            <a:ext cx="5444382" cy="1402470"/>
          </a:xfrm>
        </p:spPr>
        <p:txBody>
          <a:bodyPr anchor="t">
            <a:normAutofit/>
          </a:bodyPr>
          <a:lstStyle/>
          <a:p>
            <a:r>
              <a:rPr lang="en-GB" sz="3000" b="1"/>
              <a:t>Recommendations for Improving Care and Empowerment</a:t>
            </a:r>
            <a:endParaRPr lang="en-GB" sz="3000"/>
          </a:p>
        </p:txBody>
      </p:sp>
      <p:pic>
        <p:nvPicPr>
          <p:cNvPr id="5" name="Picture 4" descr="Person holding a puzzle piece">
            <a:extLst>
              <a:ext uri="{FF2B5EF4-FFF2-40B4-BE49-F238E27FC236}">
                <a16:creationId xmlns:a16="http://schemas.microsoft.com/office/drawing/2014/main" id="{450C8D0B-5843-7182-FB83-7F67DFB0E091}"/>
              </a:ext>
            </a:extLst>
          </p:cNvPr>
          <p:cNvPicPr>
            <a:picLocks noChangeAspect="1"/>
          </p:cNvPicPr>
          <p:nvPr/>
        </p:nvPicPr>
        <p:blipFill>
          <a:blip r:embed="rId5"/>
          <a:srcRect l="24718" r="24393"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CD92CA-0AB3-1B2A-1307-3F37AB8A6FDE}"/>
              </a:ext>
            </a:extLst>
          </p:cNvPr>
          <p:cNvSpPr>
            <a:spLocks noGrp="1"/>
          </p:cNvSpPr>
          <p:nvPr>
            <p:ph idx="1"/>
          </p:nvPr>
        </p:nvSpPr>
        <p:spPr>
          <a:xfrm>
            <a:off x="5868557" y="2551176"/>
            <a:ext cx="5444382" cy="3591207"/>
          </a:xfrm>
        </p:spPr>
        <p:txBody>
          <a:bodyPr>
            <a:normAutofit/>
          </a:bodyPr>
          <a:lstStyle/>
          <a:p>
            <a:pPr fontAlgn="base"/>
            <a:r>
              <a:rPr lang="en-GB" sz="2000"/>
              <a:t>Increase community preventive care.</a:t>
            </a:r>
          </a:p>
          <a:p>
            <a:pPr fontAlgn="base"/>
            <a:r>
              <a:rPr lang="en-GB" sz="2000"/>
              <a:t>Expand the hiring, training and retaining of the personnel.</a:t>
            </a:r>
          </a:p>
          <a:p>
            <a:pPr fontAlgn="base"/>
            <a:r>
              <a:rPr lang="en-GB" sz="2000"/>
              <a:t>Increase digital inclusion and technology education.</a:t>
            </a:r>
          </a:p>
          <a:p>
            <a:pPr fontAlgn="base"/>
            <a:r>
              <a:rPr lang="en-GB" sz="2000"/>
              <a:t>Enhance interdisciplinary coordination of the services (Alqahtani</a:t>
            </a:r>
            <a:r>
              <a:rPr lang="en-GB" sz="2000" i="1"/>
              <a:t> et al.,</a:t>
            </a:r>
            <a:r>
              <a:rPr lang="en-GB" sz="2000"/>
              <a:t> 2023).</a:t>
            </a:r>
          </a:p>
          <a:p>
            <a:pPr fontAlgn="base"/>
            <a:r>
              <a:rPr lang="en-GB" sz="2000"/>
              <a:t>Foster individualised, co-care planning.</a:t>
            </a:r>
          </a:p>
        </p:txBody>
      </p:sp>
      <p:pic>
        <p:nvPicPr>
          <p:cNvPr id="4" name="Recorded Sound">
            <a:hlinkClick r:id="" action="ppaction://media"/>
            <a:extLst>
              <a:ext uri="{FF2B5EF4-FFF2-40B4-BE49-F238E27FC236}">
                <a16:creationId xmlns:a16="http://schemas.microsoft.com/office/drawing/2014/main" id="{DB612BC2-3694-B27A-25DB-2454AE2A482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80476" y="3185318"/>
            <a:ext cx="487363" cy="487363"/>
          </a:xfrm>
          <a:prstGeom prst="rect">
            <a:avLst/>
          </a:prstGeom>
        </p:spPr>
      </p:pic>
    </p:spTree>
    <p:extLst>
      <p:ext uri="{BB962C8B-B14F-4D97-AF65-F5344CB8AC3E}">
        <p14:creationId xmlns:p14="http://schemas.microsoft.com/office/powerpoint/2010/main" val="28146937"/>
      </p:ext>
    </p:extLst>
  </p:cSld>
  <p:clrMapOvr>
    <a:masterClrMapping/>
  </p:clrMapOvr>
  <mc:AlternateContent xmlns:mc="http://schemas.openxmlformats.org/markup-compatibility/2006">
    <mc:Choice xmlns:p14="http://schemas.microsoft.com/office/powerpoint/2010/main" Requires="p14">
      <p:transition spd="slow" p14:dur="2000" advTm="99763"/>
    </mc:Choice>
    <mc:Fallback>
      <p:transition spd="slow" advTm="99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7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9732F4DD-0D6D-103A-D185-60A0E98875FF}"/>
              </a:ext>
            </a:extLst>
          </p:cNvPr>
          <p:cNvPicPr>
            <a:picLocks noChangeAspect="1"/>
          </p:cNvPicPr>
          <p:nvPr/>
        </p:nvPicPr>
        <p:blipFill>
          <a:blip r:embed="rId5"/>
          <a:srcRect l="25985" r="24314" b="-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F29C2-F053-30BB-6AB5-5D782E51FCA7}"/>
              </a:ext>
            </a:extLst>
          </p:cNvPr>
          <p:cNvSpPr>
            <a:spLocks noGrp="1"/>
          </p:cNvSpPr>
          <p:nvPr>
            <p:ph type="title"/>
          </p:nvPr>
        </p:nvSpPr>
        <p:spPr>
          <a:xfrm>
            <a:off x="6115317" y="405685"/>
            <a:ext cx="5464968" cy="1559301"/>
          </a:xfrm>
        </p:spPr>
        <p:txBody>
          <a:bodyPr>
            <a:normAutofit/>
          </a:bodyPr>
          <a:lstStyle/>
          <a:p>
            <a:r>
              <a:rPr lang="en-GB" sz="4000" b="1"/>
              <a:t>Future Directions for Older People's Care</a:t>
            </a:r>
            <a:endParaRPr lang="en-GB" sz="4000"/>
          </a:p>
        </p:txBody>
      </p:sp>
      <p:sp>
        <p:nvSpPr>
          <p:cNvPr id="3" name="Content Placeholder 2">
            <a:extLst>
              <a:ext uri="{FF2B5EF4-FFF2-40B4-BE49-F238E27FC236}">
                <a16:creationId xmlns:a16="http://schemas.microsoft.com/office/drawing/2014/main" id="{4AA00ECD-35D7-6CC3-A11D-C7F1F609DF20}"/>
              </a:ext>
            </a:extLst>
          </p:cNvPr>
          <p:cNvSpPr>
            <a:spLocks noGrp="1"/>
          </p:cNvSpPr>
          <p:nvPr>
            <p:ph idx="1"/>
          </p:nvPr>
        </p:nvSpPr>
        <p:spPr>
          <a:xfrm>
            <a:off x="6115317" y="2743200"/>
            <a:ext cx="5247340" cy="3496878"/>
          </a:xfrm>
        </p:spPr>
        <p:txBody>
          <a:bodyPr anchor="ctr">
            <a:normAutofit/>
          </a:bodyPr>
          <a:lstStyle/>
          <a:p>
            <a:pPr fontAlgn="base"/>
            <a:r>
              <a:rPr lang="en-GB" sz="2000"/>
              <a:t>The concept of customised healthcare will be assisted by artificial intelligence.</a:t>
            </a:r>
          </a:p>
          <a:p>
            <a:pPr fontAlgn="base"/>
            <a:r>
              <a:rPr lang="en-GB" sz="2000"/>
              <a:t>Home-based care will be enlarged by use of digital monitoring.</a:t>
            </a:r>
          </a:p>
          <a:p>
            <a:pPr fontAlgn="base"/>
            <a:r>
              <a:rPr lang="en-GB" sz="2000"/>
              <a:t>Prevention will gain more significance in healthcare.</a:t>
            </a:r>
          </a:p>
          <a:p>
            <a:pPr fontAlgn="base"/>
            <a:r>
              <a:rPr lang="en-GB" sz="2000"/>
              <a:t>Integrated care models will keep on developing (PMC,2025).</a:t>
            </a:r>
          </a:p>
          <a:p>
            <a:pPr fontAlgn="base"/>
            <a:r>
              <a:rPr lang="en-GB" sz="2000"/>
              <a:t>Population wellbeing will be enhanced by the healthy ageing programs.</a:t>
            </a:r>
          </a:p>
        </p:txBody>
      </p:sp>
      <p:pic>
        <p:nvPicPr>
          <p:cNvPr id="4" name="Recorded Sound">
            <a:hlinkClick r:id="" action="ppaction://media"/>
            <a:extLst>
              <a:ext uri="{FF2B5EF4-FFF2-40B4-BE49-F238E27FC236}">
                <a16:creationId xmlns:a16="http://schemas.microsoft.com/office/drawing/2014/main" id="{2783A452-EAE9-6773-749A-4B3BA2A16C7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27835102"/>
      </p:ext>
    </p:extLst>
  </p:cSld>
  <p:clrMapOvr>
    <a:masterClrMapping/>
  </p:clrMapOvr>
  <mc:AlternateContent xmlns:mc="http://schemas.openxmlformats.org/markup-compatibility/2006">
    <mc:Choice xmlns:p14="http://schemas.microsoft.com/office/powerpoint/2010/main" Requires="p14">
      <p:transition spd="slow" p14:dur="2000" advTm="98786"/>
    </mc:Choice>
    <mc:Fallback>
      <p:transition spd="slow" advTm="98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7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E245E-2CB6-C8AF-4059-4C168F52C313}"/>
              </a:ext>
            </a:extLst>
          </p:cNvPr>
          <p:cNvSpPr>
            <a:spLocks noGrp="1"/>
          </p:cNvSpPr>
          <p:nvPr>
            <p:ph type="title"/>
          </p:nvPr>
        </p:nvSpPr>
        <p:spPr>
          <a:xfrm>
            <a:off x="8153400" y="1128094"/>
            <a:ext cx="3434180" cy="1415270"/>
          </a:xfrm>
        </p:spPr>
        <p:txBody>
          <a:bodyPr anchor="t">
            <a:normAutofit/>
          </a:bodyPr>
          <a:lstStyle/>
          <a:p>
            <a:r>
              <a:rPr lang="en-GB" sz="3200" b="1"/>
              <a:t>Conclusion</a:t>
            </a:r>
            <a:endParaRPr lang="en-GB" sz="3200"/>
          </a:p>
        </p:txBody>
      </p:sp>
      <p:pic>
        <p:nvPicPr>
          <p:cNvPr id="4" name="Picture 3" descr="Empowering older people to live independently | NESTORE Project | Results  in Brief | H2020 | CORDIS | European Commission">
            <a:extLst>
              <a:ext uri="{FF2B5EF4-FFF2-40B4-BE49-F238E27FC236}">
                <a16:creationId xmlns:a16="http://schemas.microsoft.com/office/drawing/2014/main" id="{479E86DC-27F8-858E-0D70-A26BAA8DA385}"/>
              </a:ext>
            </a:extLst>
          </p:cNvPr>
          <p:cNvPicPr>
            <a:picLocks noChangeAspect="1"/>
          </p:cNvPicPr>
          <p:nvPr/>
        </p:nvPicPr>
        <p:blipFill>
          <a:blip r:embed="rId5"/>
          <a:srcRect l="17185"/>
          <a:stretch>
            <a:fillRect/>
          </a:stretch>
        </p:blipFill>
        <p:spPr>
          <a:xfrm>
            <a:off x="-9886" y="10"/>
            <a:ext cx="7572605" cy="6857990"/>
          </a:xfrm>
          <a:prstGeom prst="rect">
            <a:avLst/>
          </a:prstGeom>
        </p:spPr>
      </p:pic>
      <p:cxnSp>
        <p:nvCxnSpPr>
          <p:cNvPr id="13" name="Straight Connector 12">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DB8C3F-D9DA-1C99-FC3F-5FCCC431CAFF}"/>
              </a:ext>
            </a:extLst>
          </p:cNvPr>
          <p:cNvSpPr>
            <a:spLocks noGrp="1"/>
          </p:cNvSpPr>
          <p:nvPr>
            <p:ph idx="1"/>
          </p:nvPr>
        </p:nvSpPr>
        <p:spPr>
          <a:xfrm>
            <a:off x="8153400" y="2543364"/>
            <a:ext cx="3434180" cy="3599019"/>
          </a:xfrm>
        </p:spPr>
        <p:txBody>
          <a:bodyPr>
            <a:normAutofit/>
          </a:bodyPr>
          <a:lstStyle/>
          <a:p>
            <a:pPr fontAlgn="base"/>
            <a:r>
              <a:rPr lang="en-GB" sz="1600"/>
              <a:t>Seniors need an integrated, individualized and multidisciplinary care.</a:t>
            </a:r>
          </a:p>
          <a:p>
            <a:pPr fontAlgn="base"/>
            <a:r>
              <a:rPr lang="en-GB" sz="1600"/>
              <a:t>Independence and empowerment are enhanced by policies and technology.</a:t>
            </a:r>
          </a:p>
          <a:p>
            <a:pPr fontAlgn="base"/>
            <a:r>
              <a:rPr lang="en-GB" sz="1600"/>
              <a:t>The existing services have considerable strengths and weaknesses.</a:t>
            </a:r>
          </a:p>
          <a:p>
            <a:pPr fontAlgn="base"/>
            <a:r>
              <a:rPr lang="en-GB" sz="1600"/>
              <a:t>Healthy and active ageing is aided by continuous improvement.</a:t>
            </a:r>
          </a:p>
          <a:p>
            <a:pPr fontAlgn="base"/>
            <a:r>
              <a:rPr lang="en-GB" sz="1600"/>
              <a:t>To achieve sustainable care it is necessary to work together.</a:t>
            </a:r>
          </a:p>
        </p:txBody>
      </p:sp>
      <p:pic>
        <p:nvPicPr>
          <p:cNvPr id="5" name="Recorded Sound">
            <a:hlinkClick r:id="" action="ppaction://media"/>
            <a:extLst>
              <a:ext uri="{FF2B5EF4-FFF2-40B4-BE49-F238E27FC236}">
                <a16:creationId xmlns:a16="http://schemas.microsoft.com/office/drawing/2014/main" id="{7A7FAAB3-7CF1-23C6-7B0D-43A8D18AFAA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66042" y="3611829"/>
            <a:ext cx="487363" cy="487363"/>
          </a:xfrm>
          <a:prstGeom prst="rect">
            <a:avLst/>
          </a:prstGeom>
        </p:spPr>
      </p:pic>
    </p:spTree>
    <p:extLst>
      <p:ext uri="{BB962C8B-B14F-4D97-AF65-F5344CB8AC3E}">
        <p14:creationId xmlns:p14="http://schemas.microsoft.com/office/powerpoint/2010/main" val="3625774340"/>
      </p:ext>
    </p:extLst>
  </p:cSld>
  <p:clrMapOvr>
    <a:masterClrMapping/>
  </p:clrMapOvr>
  <mc:AlternateContent xmlns:mc="http://schemas.openxmlformats.org/markup-compatibility/2006">
    <mc:Choice xmlns:p14="http://schemas.microsoft.com/office/powerpoint/2010/main" Requires="p14">
      <p:transition spd="slow" p14:dur="2000" advTm="96062"/>
    </mc:Choice>
    <mc:Fallback>
      <p:transition spd="slow" advTm="96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D472B-3EAD-A873-4147-DC85D2806294}"/>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D9E89F8-2EB1-33A6-B062-37B848305D85}"/>
              </a:ext>
            </a:extLst>
          </p:cNvPr>
          <p:cNvSpPr>
            <a:spLocks noGrp="1"/>
          </p:cNvSpPr>
          <p:nvPr>
            <p:ph idx="1"/>
          </p:nvPr>
        </p:nvSpPr>
        <p:spPr>
          <a:xfrm>
            <a:off x="4447308" y="591344"/>
            <a:ext cx="6906491" cy="5585619"/>
          </a:xfrm>
        </p:spPr>
        <p:txBody>
          <a:bodyPr anchor="ctr">
            <a:normAutofit fontScale="92500"/>
          </a:bodyPr>
          <a:lstStyle/>
          <a:p>
            <a:r>
              <a:rPr lang="en-GB" sz="700"/>
              <a:t>Alqahtani, H.M.H., Alharbi, A.S., </a:t>
            </a:r>
            <a:r>
              <a:rPr lang="en-GB" sz="700" err="1"/>
              <a:t>Alherz</a:t>
            </a:r>
            <a:r>
              <a:rPr lang="en-GB" sz="700"/>
              <a:t>, S.S., </a:t>
            </a:r>
            <a:r>
              <a:rPr lang="en-GB" sz="700" err="1"/>
              <a:t>Alqasir</a:t>
            </a:r>
            <a:r>
              <a:rPr lang="en-GB" sz="700"/>
              <a:t>, M.A.A., </a:t>
            </a:r>
            <a:r>
              <a:rPr lang="en-GB" sz="700" err="1"/>
              <a:t>Alsufayan</a:t>
            </a:r>
            <a:r>
              <a:rPr lang="en-GB" sz="700"/>
              <a:t>, M.F., Aldosari, A.O., </a:t>
            </a:r>
            <a:r>
              <a:rPr lang="en-GB" sz="700" err="1"/>
              <a:t>Kabsh</a:t>
            </a:r>
            <a:r>
              <a:rPr lang="en-GB" sz="700"/>
              <a:t>, M.A.A. and </a:t>
            </a:r>
            <a:r>
              <a:rPr lang="en-GB" sz="700" err="1"/>
              <a:t>Alzubidi</a:t>
            </a:r>
            <a:r>
              <a:rPr lang="en-GB" sz="700"/>
              <a:t>, A.H.A., (2023). Optimizing workforce well-being and retention in integrated health systems: a multidisciplinary approach to combating burnout. </a:t>
            </a:r>
            <a:r>
              <a:rPr lang="en-GB" sz="700" i="1"/>
              <a:t>International Journal of Health Sciences</a:t>
            </a:r>
            <a:r>
              <a:rPr lang="en-GB" sz="700"/>
              <a:t>, </a:t>
            </a:r>
            <a:r>
              <a:rPr lang="en-GB" sz="700" i="1"/>
              <a:t>7</a:t>
            </a:r>
            <a:r>
              <a:rPr lang="en-GB" sz="700"/>
              <a:t>(S1), pp.3881-3907.</a:t>
            </a:r>
            <a:endParaRPr lang="en-GB" sz="700" b="0">
              <a:effectLst/>
            </a:endParaRPr>
          </a:p>
          <a:p>
            <a:r>
              <a:rPr lang="en-GB" sz="700"/>
              <a:t>Care Quality Commission (CQC) (2025) </a:t>
            </a:r>
            <a:r>
              <a:rPr lang="en-GB" sz="700" i="1"/>
              <a:t>“Monitoring the Mental Health Act in 2021 to 2022”</a:t>
            </a:r>
            <a:r>
              <a:rPr lang="en-GB" sz="700"/>
              <a:t> Available at:</a:t>
            </a:r>
            <a:r>
              <a:rPr lang="en-GB" sz="700">
                <a:hlinkClick r:id="rId2"/>
              </a:rPr>
              <a:t> </a:t>
            </a:r>
            <a:r>
              <a:rPr lang="en-GB" sz="700" u="sng">
                <a:hlinkClick r:id="rId2"/>
              </a:rPr>
              <a:t>https://www.cqc.org.uk/publications/monitoring-mental-health-act/2021-2022/staff-shortages</a:t>
            </a:r>
            <a:r>
              <a:rPr lang="en-GB" sz="700"/>
              <a:t> [Accessed on 7</a:t>
            </a:r>
            <a:r>
              <a:rPr lang="en-GB" sz="700" baseline="30000"/>
              <a:t>th</a:t>
            </a:r>
            <a:r>
              <a:rPr lang="en-GB" sz="700"/>
              <a:t> July 2026]</a:t>
            </a:r>
            <a:endParaRPr lang="en-GB" sz="700" b="0">
              <a:effectLst/>
            </a:endParaRPr>
          </a:p>
          <a:p>
            <a:r>
              <a:rPr lang="en-GB" sz="700"/>
              <a:t>Collin, V., Meiring, S., Noden, S., Barber, S. and Hayhoe, B.W.J., (2025). Training health and social care professionals in multidisciplinary team working: a document analysis of undergraduate educational requirements. </a:t>
            </a:r>
            <a:r>
              <a:rPr lang="en-GB" sz="700" i="1"/>
              <a:t>Journal of Interprofessional Care</a:t>
            </a:r>
            <a:r>
              <a:rPr lang="en-GB" sz="700"/>
              <a:t>, </a:t>
            </a:r>
            <a:r>
              <a:rPr lang="en-GB" sz="700" i="1"/>
              <a:t>39</a:t>
            </a:r>
            <a:r>
              <a:rPr lang="en-GB" sz="700"/>
              <a:t>(3), pp.448-458.</a:t>
            </a:r>
            <a:endParaRPr lang="en-GB" sz="700" b="0">
              <a:effectLst/>
            </a:endParaRPr>
          </a:p>
          <a:p>
            <a:r>
              <a:rPr lang="en-GB" sz="700"/>
              <a:t>GOV.UK (2016) </a:t>
            </a:r>
            <a:r>
              <a:rPr lang="en-GB" sz="700" i="1"/>
              <a:t>“Care Act factsheets”</a:t>
            </a:r>
            <a:r>
              <a:rPr lang="en-GB" sz="700"/>
              <a:t> Available at:</a:t>
            </a:r>
            <a:r>
              <a:rPr lang="en-GB" sz="700">
                <a:hlinkClick r:id="rId3"/>
              </a:rPr>
              <a:t> </a:t>
            </a:r>
            <a:r>
              <a:rPr lang="en-GB" sz="700" u="sng">
                <a:hlinkClick r:id="rId3"/>
              </a:rPr>
              <a:t>https://www.gov.uk/government/publications/care-act-2014-part-1-factsheets/care-act-factsheets</a:t>
            </a:r>
            <a:r>
              <a:rPr lang="en-GB" sz="700"/>
              <a:t> [Accessed on 7</a:t>
            </a:r>
            <a:r>
              <a:rPr lang="en-GB" sz="700" baseline="30000"/>
              <a:t>th</a:t>
            </a:r>
            <a:r>
              <a:rPr lang="en-GB" sz="700"/>
              <a:t> July 2026]</a:t>
            </a:r>
            <a:endParaRPr lang="en-GB" sz="700" b="0">
              <a:effectLst/>
            </a:endParaRPr>
          </a:p>
          <a:p>
            <a:r>
              <a:rPr lang="en-GB" sz="700"/>
              <a:t>Guedes, J. and Melo, S., (2022). Continuity theory. In </a:t>
            </a:r>
            <a:r>
              <a:rPr lang="en-GB" sz="700" i="1" err="1"/>
              <a:t>Encyclopedia</a:t>
            </a:r>
            <a:r>
              <a:rPr lang="en-GB" sz="700" i="1"/>
              <a:t> of gerontology and population aging</a:t>
            </a:r>
            <a:r>
              <a:rPr lang="en-GB" sz="700"/>
              <a:t> (pp. 1170-1180). Cham: Springer International Publishing.</a:t>
            </a:r>
            <a:endParaRPr lang="en-GB" sz="700" b="0">
              <a:effectLst/>
            </a:endParaRPr>
          </a:p>
          <a:p>
            <a:r>
              <a:rPr lang="en-GB" sz="700"/>
              <a:t>Jahan, A.M., (2024). Insight into functional decline assessment in older adults: a physiotherapist's perspective. </a:t>
            </a:r>
            <a:r>
              <a:rPr lang="en-GB" sz="700" i="1"/>
              <a:t>Archives of Gerontology and Geriatrics Plus</a:t>
            </a:r>
            <a:r>
              <a:rPr lang="en-GB" sz="700"/>
              <a:t>, </a:t>
            </a:r>
            <a:r>
              <a:rPr lang="en-GB" sz="700" i="1"/>
              <a:t>1</a:t>
            </a:r>
            <a:r>
              <a:rPr lang="en-GB" sz="700"/>
              <a:t>(4), p.100048.</a:t>
            </a:r>
            <a:endParaRPr lang="en-GB" sz="700" b="0">
              <a:effectLst/>
            </a:endParaRPr>
          </a:p>
          <a:p>
            <a:r>
              <a:rPr lang="en-GB" sz="700"/>
              <a:t>NIH (2026) </a:t>
            </a:r>
            <a:r>
              <a:rPr lang="en-GB" sz="700" i="1"/>
              <a:t>“Transitions between providers: continuity, care co-ordination and care networks”</a:t>
            </a:r>
            <a:r>
              <a:rPr lang="en-GB" sz="700"/>
              <a:t> Available at:</a:t>
            </a:r>
            <a:r>
              <a:rPr lang="en-GB" sz="700">
                <a:hlinkClick r:id="rId4"/>
              </a:rPr>
              <a:t> </a:t>
            </a:r>
            <a:r>
              <a:rPr lang="en-GB" sz="700" u="sng">
                <a:hlinkClick r:id="rId4"/>
              </a:rPr>
              <a:t>http://ncbi.nlm.nih.gov/books/NBK311230/</a:t>
            </a:r>
            <a:r>
              <a:rPr lang="en-GB" sz="700"/>
              <a:t> [Accessed on 7</a:t>
            </a:r>
            <a:r>
              <a:rPr lang="en-GB" sz="700" baseline="30000"/>
              <a:t>th</a:t>
            </a:r>
            <a:r>
              <a:rPr lang="en-GB" sz="700"/>
              <a:t> July 2026]</a:t>
            </a:r>
            <a:endParaRPr lang="en-GB" sz="700" b="0">
              <a:effectLst/>
            </a:endParaRPr>
          </a:p>
          <a:p>
            <a:r>
              <a:rPr lang="en-GB" sz="700"/>
              <a:t>Ostrowska, B., Kozłowski, P. and Zawadzka, D., (2023). A new perspective on the role of the occupational therapist in the home rehabilitation of people with physical disabilities rehabilitation of people with physical disabilities. </a:t>
            </a:r>
            <a:r>
              <a:rPr lang="en-GB" sz="700" i="1"/>
              <a:t>Physiotherapy Quarterly</a:t>
            </a:r>
            <a:r>
              <a:rPr lang="en-GB" sz="700"/>
              <a:t>, </a:t>
            </a:r>
            <a:r>
              <a:rPr lang="en-GB" sz="700" i="1"/>
              <a:t>31</a:t>
            </a:r>
            <a:r>
              <a:rPr lang="en-GB" sz="700"/>
              <a:t>(3), pp.30-35.</a:t>
            </a:r>
            <a:endParaRPr lang="en-GB" sz="700" b="0">
              <a:effectLst/>
            </a:endParaRPr>
          </a:p>
          <a:p>
            <a:r>
              <a:rPr lang="en-GB" sz="700"/>
              <a:t>PMC (2018) </a:t>
            </a:r>
            <a:r>
              <a:rPr lang="en-GB" sz="700" i="1"/>
              <a:t>“Wearable Health Devices—Vital Sign Monitoring, Systems and Technologies”</a:t>
            </a:r>
            <a:r>
              <a:rPr lang="en-GB" sz="700"/>
              <a:t> Available at:</a:t>
            </a:r>
            <a:r>
              <a:rPr lang="en-GB" sz="700">
                <a:hlinkClick r:id="rId5"/>
              </a:rPr>
              <a:t> </a:t>
            </a:r>
            <a:r>
              <a:rPr lang="en-GB" sz="700" u="sng">
                <a:hlinkClick r:id="rId5"/>
              </a:rPr>
              <a:t>https://pmc.ncbi.nlm.nih.gov/articles/PMC6111409</a:t>
            </a:r>
            <a:r>
              <a:rPr lang="en-GB" sz="700"/>
              <a:t> [Accessed on 7</a:t>
            </a:r>
            <a:r>
              <a:rPr lang="en-GB" sz="700" baseline="30000"/>
              <a:t>th</a:t>
            </a:r>
            <a:r>
              <a:rPr lang="en-GB" sz="700"/>
              <a:t> July 2026]</a:t>
            </a:r>
            <a:endParaRPr lang="en-GB" sz="700" b="0">
              <a:effectLst/>
            </a:endParaRPr>
          </a:p>
          <a:p>
            <a:r>
              <a:rPr lang="en-GB" sz="700"/>
              <a:t>PMC (2020) </a:t>
            </a:r>
            <a:r>
              <a:rPr lang="en-GB" sz="700" i="1"/>
              <a:t>“The Multidisciplinary Team (MDT) Approach and Quality of Care”</a:t>
            </a:r>
            <a:r>
              <a:rPr lang="en-GB" sz="700"/>
              <a:t> Available at:</a:t>
            </a:r>
            <a:r>
              <a:rPr lang="en-GB" sz="700">
                <a:hlinkClick r:id="rId6"/>
              </a:rPr>
              <a:t> </a:t>
            </a:r>
            <a:r>
              <a:rPr lang="en-GB" sz="700" u="sng">
                <a:hlinkClick r:id="rId6"/>
              </a:rPr>
              <a:t>https://pmc.ncbi.nlm.nih.gov/articles/PMC7100151/</a:t>
            </a:r>
            <a:r>
              <a:rPr lang="en-GB" sz="700"/>
              <a:t> [Accessed on 7</a:t>
            </a:r>
            <a:r>
              <a:rPr lang="en-GB" sz="700" baseline="30000"/>
              <a:t>th</a:t>
            </a:r>
            <a:r>
              <a:rPr lang="en-GB" sz="700"/>
              <a:t> July 2026]</a:t>
            </a:r>
            <a:endParaRPr lang="en-GB" sz="700" b="0">
              <a:effectLst/>
            </a:endParaRPr>
          </a:p>
          <a:p>
            <a:r>
              <a:rPr lang="en-GB" sz="700"/>
              <a:t>PMC (2021) </a:t>
            </a:r>
            <a:r>
              <a:rPr lang="en-GB" sz="700" i="1"/>
              <a:t>“Not All Forms of Independence Are Created Equal: Only Being Independent the “Right Way” Is Associated With Self-Esteem and Life Satisfaction”</a:t>
            </a:r>
            <a:r>
              <a:rPr lang="en-GB" sz="700"/>
              <a:t> Available at:</a:t>
            </a:r>
            <a:r>
              <a:rPr lang="en-GB" sz="700">
                <a:hlinkClick r:id="rId7"/>
              </a:rPr>
              <a:t> </a:t>
            </a:r>
            <a:r>
              <a:rPr lang="en-GB" sz="700" u="sng">
                <a:hlinkClick r:id="rId7"/>
              </a:rPr>
              <a:t>https://pmc.ncbi.nlm.nih.gov/articles/PMC7860977/</a:t>
            </a:r>
            <a:r>
              <a:rPr lang="en-GB" sz="700"/>
              <a:t> [Accessed on 7</a:t>
            </a:r>
            <a:r>
              <a:rPr lang="en-GB" sz="700" baseline="30000"/>
              <a:t>th</a:t>
            </a:r>
            <a:r>
              <a:rPr lang="en-GB" sz="700"/>
              <a:t> July 2026]</a:t>
            </a:r>
            <a:endParaRPr lang="en-GB" sz="700" b="0">
              <a:effectLst/>
            </a:endParaRPr>
          </a:p>
          <a:p>
            <a:r>
              <a:rPr lang="en-GB" sz="700"/>
              <a:t>PMC (2021) </a:t>
            </a:r>
            <a:r>
              <a:rPr lang="en-GB" sz="700" i="1"/>
              <a:t>“The changing health needs of the UK population”</a:t>
            </a:r>
            <a:r>
              <a:rPr lang="en-GB" sz="700"/>
              <a:t> Available at:</a:t>
            </a:r>
            <a:r>
              <a:rPr lang="en-GB" sz="700">
                <a:hlinkClick r:id="rId8"/>
              </a:rPr>
              <a:t> </a:t>
            </a:r>
            <a:r>
              <a:rPr lang="en-GB" sz="700" u="sng">
                <a:hlinkClick r:id="rId8"/>
              </a:rPr>
              <a:t>https://pmc.ncbi.nlm.nih.gov/articles/PMC9751760/</a:t>
            </a:r>
            <a:r>
              <a:rPr lang="en-GB" sz="700"/>
              <a:t> [Accessed on 7</a:t>
            </a:r>
            <a:r>
              <a:rPr lang="en-GB" sz="700" baseline="30000"/>
              <a:t>th</a:t>
            </a:r>
            <a:r>
              <a:rPr lang="en-GB" sz="700"/>
              <a:t> July 2026]</a:t>
            </a:r>
            <a:endParaRPr lang="en-GB" sz="700" b="0">
              <a:effectLst/>
            </a:endParaRPr>
          </a:p>
          <a:p>
            <a:r>
              <a:rPr lang="en-GB" sz="700"/>
              <a:t>PMC (2023) </a:t>
            </a:r>
            <a:r>
              <a:rPr lang="en-GB" sz="700" i="1"/>
              <a:t>“A Review on Early Intervention Systems”</a:t>
            </a:r>
            <a:r>
              <a:rPr lang="en-GB" sz="700"/>
              <a:t> Available at:</a:t>
            </a:r>
            <a:r>
              <a:rPr lang="en-GB" sz="700">
                <a:hlinkClick r:id="rId9"/>
              </a:rPr>
              <a:t> </a:t>
            </a:r>
            <a:r>
              <a:rPr lang="en-GB" sz="700" u="sng">
                <a:hlinkClick r:id="rId9"/>
              </a:rPr>
              <a:t>https://pmc.ncbi.nlm.nih.gov/articles/PMC9937857/</a:t>
            </a:r>
            <a:r>
              <a:rPr lang="en-GB" sz="700"/>
              <a:t> [Accessed on 7</a:t>
            </a:r>
            <a:r>
              <a:rPr lang="en-GB" sz="700" baseline="30000"/>
              <a:t>th</a:t>
            </a:r>
            <a:r>
              <a:rPr lang="en-GB" sz="700"/>
              <a:t> July 2026]</a:t>
            </a:r>
            <a:endParaRPr lang="en-GB" sz="700" b="0">
              <a:effectLst/>
            </a:endParaRPr>
          </a:p>
          <a:p>
            <a:r>
              <a:rPr lang="en-GB" sz="700"/>
              <a:t>PMC (2023) </a:t>
            </a:r>
            <a:r>
              <a:rPr lang="en-GB" sz="700" i="1"/>
              <a:t>“Integrated Care for Older People with Different Frailty Levels: A Qualitative Study of Local Implementation of a National Policy in Luton, England”</a:t>
            </a:r>
            <a:r>
              <a:rPr lang="en-GB" sz="700"/>
              <a:t> Available at:</a:t>
            </a:r>
            <a:r>
              <a:rPr lang="en-GB" sz="700">
                <a:hlinkClick r:id="rId10"/>
              </a:rPr>
              <a:t> </a:t>
            </a:r>
            <a:r>
              <a:rPr lang="en-GB" sz="700" u="sng">
                <a:hlinkClick r:id="rId10"/>
              </a:rPr>
              <a:t>https://pmc.ncbi.nlm.nih.gov/articles/PMC10038114/</a:t>
            </a:r>
            <a:r>
              <a:rPr lang="en-GB" sz="700"/>
              <a:t> [Accessed on 7</a:t>
            </a:r>
            <a:r>
              <a:rPr lang="en-GB" sz="700" baseline="30000"/>
              <a:t>th</a:t>
            </a:r>
            <a:r>
              <a:rPr lang="en-GB" sz="700"/>
              <a:t> July 2026]</a:t>
            </a:r>
            <a:endParaRPr lang="en-GB" sz="700" b="0">
              <a:effectLst/>
            </a:endParaRPr>
          </a:p>
          <a:p>
            <a:r>
              <a:rPr lang="en-GB" sz="700"/>
              <a:t>PMC (2024) </a:t>
            </a:r>
            <a:r>
              <a:rPr lang="en-GB" sz="700" i="1"/>
              <a:t>“Lifestyle modification for mental health and well-being”</a:t>
            </a:r>
            <a:r>
              <a:rPr lang="en-GB" sz="700"/>
              <a:t> Available at:</a:t>
            </a:r>
            <a:r>
              <a:rPr lang="en-GB" sz="700">
                <a:hlinkClick r:id="rId11"/>
              </a:rPr>
              <a:t> </a:t>
            </a:r>
            <a:r>
              <a:rPr lang="en-GB" sz="700" u="sng">
                <a:hlinkClick r:id="rId11"/>
              </a:rPr>
              <a:t>https://pmc.ncbi.nlm.nih.gov/articles/PMC11293293/</a:t>
            </a:r>
            <a:r>
              <a:rPr lang="en-GB" sz="700"/>
              <a:t> [Accessed on 7</a:t>
            </a:r>
            <a:r>
              <a:rPr lang="en-GB" sz="700" baseline="30000"/>
              <a:t>th</a:t>
            </a:r>
            <a:r>
              <a:rPr lang="en-GB" sz="700"/>
              <a:t> July 2026]</a:t>
            </a:r>
            <a:endParaRPr lang="en-GB" sz="700" b="0">
              <a:effectLst/>
            </a:endParaRPr>
          </a:p>
          <a:p>
            <a:r>
              <a:rPr lang="en-GB" sz="700"/>
              <a:t>PMC (2025) </a:t>
            </a:r>
            <a:r>
              <a:rPr lang="en-GB" sz="700" i="1"/>
              <a:t>“Impact of telehealth on health outcomes and quality of life in the older adults population: a systematic review”</a:t>
            </a:r>
            <a:r>
              <a:rPr lang="en-GB" sz="700"/>
              <a:t> Available at:</a:t>
            </a:r>
            <a:r>
              <a:rPr lang="en-GB" sz="700">
                <a:hlinkClick r:id="rId12"/>
              </a:rPr>
              <a:t> </a:t>
            </a:r>
            <a:r>
              <a:rPr lang="en-GB" sz="700" u="sng">
                <a:hlinkClick r:id="rId12"/>
              </a:rPr>
              <a:t>http://pmc.ncbi.nlm.nih.gov/articles/PMC12756505</a:t>
            </a:r>
            <a:r>
              <a:rPr lang="en-GB" sz="700"/>
              <a:t> [Accessed on 7</a:t>
            </a:r>
            <a:r>
              <a:rPr lang="en-GB" sz="700" baseline="30000"/>
              <a:t>th</a:t>
            </a:r>
            <a:r>
              <a:rPr lang="en-GB" sz="700"/>
              <a:t> July 2026]</a:t>
            </a:r>
            <a:endParaRPr lang="en-GB" sz="700" b="0">
              <a:effectLst/>
            </a:endParaRPr>
          </a:p>
          <a:p>
            <a:r>
              <a:rPr lang="en-GB" sz="700"/>
              <a:t>Smith-Mitchell, T., (2025). The role of hospital information systems (HIS), electronic patient or medical records (EPR/EMR), electronic health records (EHR), and telehealth in enhancing healthcare services. </a:t>
            </a:r>
            <a:r>
              <a:rPr lang="en-GB" sz="700" i="1"/>
              <a:t>Scientia. Technology, Science and Society</a:t>
            </a:r>
            <a:r>
              <a:rPr lang="en-GB" sz="700"/>
              <a:t>, </a:t>
            </a:r>
            <a:r>
              <a:rPr lang="en-GB" sz="700" i="1"/>
              <a:t>2</a:t>
            </a:r>
            <a:r>
              <a:rPr lang="en-GB" sz="700"/>
              <a:t>(8), pp.28-36.</a:t>
            </a:r>
            <a:endParaRPr lang="en-GB" sz="700" b="0">
              <a:effectLst/>
            </a:endParaRPr>
          </a:p>
          <a:p>
            <a:r>
              <a:rPr lang="en-GB" sz="700"/>
              <a:t>Social Care Institute for Excellence (SCIE) (2022) </a:t>
            </a:r>
            <a:r>
              <a:rPr lang="en-GB" sz="700" i="1"/>
              <a:t>“Mental Capacity Act 2005 at a glance”</a:t>
            </a:r>
            <a:r>
              <a:rPr lang="en-GB" sz="700"/>
              <a:t> Available at:</a:t>
            </a:r>
            <a:r>
              <a:rPr lang="en-GB" sz="700">
                <a:hlinkClick r:id="rId13"/>
              </a:rPr>
              <a:t> </a:t>
            </a:r>
            <a:r>
              <a:rPr lang="en-GB" sz="700" u="sng">
                <a:hlinkClick r:id="rId13"/>
              </a:rPr>
              <a:t>https://www.scie.org.uk/mca/introduction/mental-capacity-act-2005-at-a-glance/</a:t>
            </a:r>
            <a:r>
              <a:rPr lang="en-GB" sz="700"/>
              <a:t> [Accessed on 7</a:t>
            </a:r>
            <a:r>
              <a:rPr lang="en-GB" sz="700" baseline="30000"/>
              <a:t>th</a:t>
            </a:r>
            <a:r>
              <a:rPr lang="en-GB" sz="700"/>
              <a:t> July 2026]</a:t>
            </a:r>
            <a:endParaRPr lang="en-GB" sz="700" b="0">
              <a:effectLst/>
            </a:endParaRPr>
          </a:p>
          <a:p>
            <a:r>
              <a:rPr lang="en-GB" sz="700"/>
              <a:t>Teles, S. and Ribeiro, O., (2022). Activity theory. In </a:t>
            </a:r>
            <a:r>
              <a:rPr lang="en-GB" sz="700" i="1" err="1"/>
              <a:t>Encyclopedia</a:t>
            </a:r>
            <a:r>
              <a:rPr lang="en-GB" sz="700" i="1"/>
              <a:t> of gerontology and population aging</a:t>
            </a:r>
            <a:r>
              <a:rPr lang="en-GB" sz="700"/>
              <a:t> (pp. 36-44). Cham: Springer International Publishing.</a:t>
            </a:r>
            <a:endParaRPr lang="en-GB" sz="700" b="0">
              <a:effectLst/>
            </a:endParaRPr>
          </a:p>
          <a:p>
            <a:r>
              <a:rPr lang="en-GB" sz="700"/>
              <a:t>WHO (2025) </a:t>
            </a:r>
            <a:r>
              <a:rPr lang="en-GB" sz="700" i="1"/>
              <a:t>“Ageing and health”</a:t>
            </a:r>
            <a:r>
              <a:rPr lang="en-GB" sz="700"/>
              <a:t> Available at:</a:t>
            </a:r>
            <a:r>
              <a:rPr lang="en-GB" sz="700">
                <a:hlinkClick r:id="rId14"/>
              </a:rPr>
              <a:t> </a:t>
            </a:r>
            <a:r>
              <a:rPr lang="en-GB" sz="700" u="sng">
                <a:hlinkClick r:id="rId14"/>
              </a:rPr>
              <a:t>https://www.who.int/news-room/fact-sheets/detail/ageing-and-health</a:t>
            </a:r>
            <a:r>
              <a:rPr lang="en-GB" sz="700"/>
              <a:t> [Accessed on 7</a:t>
            </a:r>
            <a:r>
              <a:rPr lang="en-GB" sz="700" baseline="30000"/>
              <a:t>th</a:t>
            </a:r>
            <a:r>
              <a:rPr lang="en-GB" sz="700"/>
              <a:t> July 2026]</a:t>
            </a:r>
            <a:endParaRPr lang="en-GB" sz="700" b="0">
              <a:effectLst/>
            </a:endParaRPr>
          </a:p>
          <a:p>
            <a:r>
              <a:rPr lang="en-GB" sz="700"/>
              <a:t>Wilkinson, I. and Harper, A., (2024). Comprehensive geriatric assessment, rehabilitation and discharge planning. </a:t>
            </a:r>
            <a:r>
              <a:rPr lang="en-GB" sz="700" i="1"/>
              <a:t>Medicine</a:t>
            </a:r>
            <a:r>
              <a:rPr lang="en-GB" sz="700"/>
              <a:t>, </a:t>
            </a:r>
            <a:r>
              <a:rPr lang="en-GB" sz="700" i="1"/>
              <a:t>52</a:t>
            </a:r>
            <a:r>
              <a:rPr lang="en-GB" sz="700"/>
              <a:t>(11), pp.656-661.</a:t>
            </a:r>
            <a:endParaRPr lang="en-GB" sz="700" b="0">
              <a:effectLst/>
            </a:endParaRPr>
          </a:p>
        </p:txBody>
      </p:sp>
    </p:spTree>
    <p:extLst>
      <p:ext uri="{BB962C8B-B14F-4D97-AF65-F5344CB8AC3E}">
        <p14:creationId xmlns:p14="http://schemas.microsoft.com/office/powerpoint/2010/main" val="3814739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4268</Words>
  <Application>Microsoft Office PowerPoint</Application>
  <PresentationFormat>Widescreen</PresentationFormat>
  <Paragraphs>143</Paragraphs>
  <Slides>17</Slides>
  <Notes>15</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Empowering the Older Person BMHP6027</vt:lpstr>
      <vt:lpstr>Introduction</vt:lpstr>
      <vt:lpstr>Understanding Ageing and the Older Population</vt:lpstr>
      <vt:lpstr>Care, Empowerment and Support Needs of Older People</vt:lpstr>
      <vt:lpstr>Functional Ability, Independence, Freedom and Choice</vt:lpstr>
      <vt:lpstr>Theories of Ageing and Person-Centred Care</vt:lpstr>
      <vt:lpstr>UK Policies and Legislative Framework</vt:lpstr>
      <vt:lpstr>Current Health and Social Care Services for Older People</vt:lpstr>
      <vt:lpstr>Technological Innovations Supporting Older People</vt:lpstr>
      <vt:lpstr>Benefits and Effectiveness of Current Approaches and Interventions</vt:lpstr>
      <vt:lpstr>Challenges to Maintaining Independence and Functional Ability</vt:lpstr>
      <vt:lpstr>Critical Evaluation of Current Service Provision</vt:lpstr>
      <vt:lpstr>Best Practice Examples in Older People's Care</vt:lpstr>
      <vt:lpstr>Recommendations for Improving Care and Empowerment</vt:lpstr>
      <vt:lpstr>Future Directions for Older People's Care</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Office</dc:creator>
  <cp:lastModifiedBy>Alina Elena Adavidoaie</cp:lastModifiedBy>
  <cp:revision>2</cp:revision>
  <dcterms:created xsi:type="dcterms:W3CDTF">2026-07-09T10:41:17Z</dcterms:created>
  <dcterms:modified xsi:type="dcterms:W3CDTF">2026-07-10T18:51:55Z</dcterms:modified>
</cp:coreProperties>
</file>