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handoutMasterIdLst>
    <p:handoutMasterId r:id="rId15"/>
  </p:handoutMasterIdLst>
  <p:sldIdLst>
    <p:sldId id="308" r:id="rId2"/>
    <p:sldId id="309" r:id="rId3"/>
    <p:sldId id="310" r:id="rId4"/>
    <p:sldId id="311" r:id="rId5"/>
    <p:sldId id="312" r:id="rId6"/>
    <p:sldId id="313" r:id="rId7"/>
    <p:sldId id="314" r:id="rId8"/>
    <p:sldId id="315" r:id="rId9"/>
    <p:sldId id="316" r:id="rId10"/>
    <p:sldId id="317" r:id="rId11"/>
    <p:sldId id="318" r:id="rId12"/>
    <p:sldId id="319" r:id="rId13"/>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clrMru>
    <a:srgbClr val="C8CACA"/>
    <a:srgbClr val="C6CBCC"/>
    <a:srgbClr val="D1D1D1"/>
    <a:srgbClr val="C0C0C0"/>
    <a:srgbClr val="DDDDDD"/>
    <a:srgbClr val="FF0000"/>
    <a:srgbClr val="0000FF"/>
    <a:srgbClr val="008000"/>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542" autoAdjust="0"/>
    <p:restoredTop sz="92439" autoAdjust="0"/>
  </p:normalViewPr>
  <p:slideViewPr>
    <p:cSldViewPr>
      <p:cViewPr varScale="1">
        <p:scale>
          <a:sx n="67" d="100"/>
          <a:sy n="67" d="100"/>
        </p:scale>
        <p:origin x="-1476" y="-10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3970"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smtClean="0"/>
            </a:lvl1pPr>
          </a:lstStyle>
          <a:p>
            <a:pPr>
              <a:defRPr/>
            </a:pPr>
            <a:endParaRPr lang="en-GB"/>
          </a:p>
        </p:txBody>
      </p:sp>
      <p:sp>
        <p:nvSpPr>
          <p:cNvPr id="83971" name="Rectangle 3"/>
          <p:cNvSpPr>
            <a:spLocks noGrp="1" noChangeArrowheads="1"/>
          </p:cNvSpPr>
          <p:nvPr>
            <p:ph type="dt" sz="quarter"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smtClean="0"/>
            </a:lvl1pPr>
          </a:lstStyle>
          <a:p>
            <a:pPr>
              <a:defRPr/>
            </a:pPr>
            <a:endParaRPr lang="en-GB"/>
          </a:p>
        </p:txBody>
      </p:sp>
      <p:sp>
        <p:nvSpPr>
          <p:cNvPr id="83972" name="Rectangle 4"/>
          <p:cNvSpPr>
            <a:spLocks noGrp="1" noChangeArrowheads="1"/>
          </p:cNvSpPr>
          <p:nvPr>
            <p:ph type="ftr" sz="quarter" idx="2"/>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lvl1pPr>
          </a:lstStyle>
          <a:p>
            <a:pPr>
              <a:defRPr/>
            </a:pPr>
            <a:endParaRPr lang="en-GB"/>
          </a:p>
        </p:txBody>
      </p:sp>
      <p:sp>
        <p:nvSpPr>
          <p:cNvPr id="83973" name="Rectangle 5"/>
          <p:cNvSpPr>
            <a:spLocks noGrp="1" noChangeArrowheads="1"/>
          </p:cNvSpPr>
          <p:nvPr>
            <p:ph type="sldNum" sz="quarter" idx="3"/>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smtClean="0"/>
            </a:lvl1pPr>
          </a:lstStyle>
          <a:p>
            <a:pPr>
              <a:defRPr/>
            </a:pPr>
            <a:fld id="{2B832F79-457D-4312-B9B3-5E192B3BA37A}" type="slidenum">
              <a:rPr lang="en-GB"/>
              <a:pPr>
                <a:defRPr/>
              </a:pPr>
              <a:t>‹#›</a:t>
            </a:fld>
            <a:endParaRPr lang="en-GB"/>
          </a:p>
        </p:txBody>
      </p:sp>
    </p:spTree>
    <p:extLst>
      <p:ext uri="{BB962C8B-B14F-4D97-AF65-F5344CB8AC3E}">
        <p14:creationId xmlns:p14="http://schemas.microsoft.com/office/powerpoint/2010/main" xmlns="" val="362670492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smtClean="0"/>
            </a:lvl1pPr>
          </a:lstStyle>
          <a:p>
            <a:pPr>
              <a:defRPr/>
            </a:pPr>
            <a:endParaRPr lang="en-GB"/>
          </a:p>
        </p:txBody>
      </p:sp>
      <p:sp>
        <p:nvSpPr>
          <p:cNvPr id="14339"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smtClean="0"/>
            </a:lvl1pPr>
          </a:lstStyle>
          <a:p>
            <a:pPr>
              <a:defRPr/>
            </a:pPr>
            <a:endParaRPr lang="en-GB"/>
          </a:p>
        </p:txBody>
      </p:sp>
      <p:sp>
        <p:nvSpPr>
          <p:cNvPr id="14340"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14341"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14342"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lvl1pPr>
          </a:lstStyle>
          <a:p>
            <a:pPr>
              <a:defRPr/>
            </a:pPr>
            <a:endParaRPr lang="en-GB"/>
          </a:p>
        </p:txBody>
      </p:sp>
      <p:sp>
        <p:nvSpPr>
          <p:cNvPr id="14343"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smtClean="0"/>
            </a:lvl1pPr>
          </a:lstStyle>
          <a:p>
            <a:pPr>
              <a:defRPr/>
            </a:pPr>
            <a:fld id="{E8C54794-5159-46A3-AE13-0876A4C375C8}" type="slidenum">
              <a:rPr lang="en-GB"/>
              <a:pPr>
                <a:defRPr/>
              </a:pPr>
              <a:t>‹#›</a:t>
            </a:fld>
            <a:endParaRPr lang="en-GB"/>
          </a:p>
        </p:txBody>
      </p:sp>
    </p:spTree>
    <p:extLst>
      <p:ext uri="{BB962C8B-B14F-4D97-AF65-F5344CB8AC3E}">
        <p14:creationId xmlns:p14="http://schemas.microsoft.com/office/powerpoint/2010/main" xmlns="" val="301196602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Arial" charset="0"/>
      </a:defRPr>
    </a:lvl1pPr>
    <a:lvl2pPr marL="457200" algn="l" rtl="0" eaLnBrk="0" fontAlgn="base" hangingPunct="0">
      <a:spcBef>
        <a:spcPct val="30000"/>
      </a:spcBef>
      <a:spcAft>
        <a:spcPct val="0"/>
      </a:spcAft>
      <a:defRPr sz="1200" kern="1200">
        <a:solidFill>
          <a:schemeClr val="tx1"/>
        </a:solidFill>
        <a:latin typeface="Arial" charset="0"/>
        <a:ea typeface="+mn-ea"/>
        <a:cs typeface="Arial" charset="0"/>
      </a:defRPr>
    </a:lvl2pPr>
    <a:lvl3pPr marL="914400" algn="l" rtl="0" eaLnBrk="0" fontAlgn="base" hangingPunct="0">
      <a:spcBef>
        <a:spcPct val="30000"/>
      </a:spcBef>
      <a:spcAft>
        <a:spcPct val="0"/>
      </a:spcAft>
      <a:defRPr sz="1200" kern="1200">
        <a:solidFill>
          <a:schemeClr val="tx1"/>
        </a:solidFill>
        <a:latin typeface="Arial" charset="0"/>
        <a:ea typeface="+mn-ea"/>
        <a:cs typeface="Arial" charset="0"/>
      </a:defRPr>
    </a:lvl3pPr>
    <a:lvl4pPr marL="1371600" algn="l" rtl="0" eaLnBrk="0" fontAlgn="base" hangingPunct="0">
      <a:spcBef>
        <a:spcPct val="30000"/>
      </a:spcBef>
      <a:spcAft>
        <a:spcPct val="0"/>
      </a:spcAft>
      <a:defRPr sz="1200" kern="1200">
        <a:solidFill>
          <a:schemeClr val="tx1"/>
        </a:solidFill>
        <a:latin typeface="Arial" charset="0"/>
        <a:ea typeface="+mn-ea"/>
        <a:cs typeface="Arial" charset="0"/>
      </a:defRPr>
    </a:lvl4pPr>
    <a:lvl5pPr marL="1828800" algn="l" rtl="0" eaLnBrk="0" fontAlgn="base" hangingPunct="0">
      <a:spcBef>
        <a:spcPct val="30000"/>
      </a:spcBef>
      <a:spcAft>
        <a:spcPct val="0"/>
      </a:spcAft>
      <a:defRPr sz="1200" kern="1200">
        <a:solidFill>
          <a:schemeClr val="tx1"/>
        </a:solidFill>
        <a:latin typeface="Arial"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TextEdit="1"/>
          </p:cNvSpPr>
          <p:nvPr>
            <p:ph type="sldImg"/>
          </p:nvPr>
        </p:nvSpPr>
        <p:spPr>
          <a:ln/>
        </p:spPr>
      </p:sp>
      <p:sp>
        <p:nvSpPr>
          <p:cNvPr id="15363" name="Notes Placeholder 2"/>
          <p:cNvSpPr>
            <a:spLocks noGrp="1"/>
          </p:cNvSpPr>
          <p:nvPr>
            <p:ph type="body" idx="1"/>
          </p:nvPr>
        </p:nvSpPr>
        <p:spPr>
          <a:noFill/>
          <a:ln/>
        </p:spPr>
        <p:txBody>
          <a:bodyPr/>
          <a:lstStyle/>
          <a:p>
            <a:pPr eaLnBrk="1" hangingPunct="1"/>
            <a:endParaRPr lang="en-US" smtClean="0"/>
          </a:p>
        </p:txBody>
      </p:sp>
      <p:sp>
        <p:nvSpPr>
          <p:cNvPr id="15364" name="Slide Number Placeholder 3"/>
          <p:cNvSpPr>
            <a:spLocks noGrp="1"/>
          </p:cNvSpPr>
          <p:nvPr>
            <p:ph type="sldNum" sz="quarter" idx="5"/>
          </p:nvPr>
        </p:nvSpPr>
        <p:spPr>
          <a:noFill/>
        </p:spPr>
        <p:txBody>
          <a:bodyPr/>
          <a:lstStyle/>
          <a:p>
            <a:fld id="{46B2ACF3-9EDC-458A-8AFD-F067322C64DB}" type="slidenum">
              <a:rPr lang="en-GB"/>
              <a:pPr/>
              <a:t>9</a:t>
            </a:fld>
            <a:endParaRPr lang="en-GB"/>
          </a:p>
        </p:txBody>
      </p:sp>
    </p:spTree>
    <p:extLst>
      <p:ext uri="{BB962C8B-B14F-4D97-AF65-F5344CB8AC3E}">
        <p14:creationId xmlns:p14="http://schemas.microsoft.com/office/powerpoint/2010/main" xmlns="" val="39147186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r>
              <a:rPr lang="en-GB"/>
              <a:t>Ratios - setting the scene</a:t>
            </a:r>
          </a:p>
        </p:txBody>
      </p:sp>
      <p:sp>
        <p:nvSpPr>
          <p:cNvPr id="6" name="Rectangle 6"/>
          <p:cNvSpPr>
            <a:spLocks noGrp="1" noChangeArrowheads="1"/>
          </p:cNvSpPr>
          <p:nvPr>
            <p:ph type="sldNum" sz="quarter" idx="12"/>
          </p:nvPr>
        </p:nvSpPr>
        <p:spPr>
          <a:ln/>
        </p:spPr>
        <p:txBody>
          <a:bodyPr/>
          <a:lstStyle>
            <a:lvl1pPr>
              <a:defRPr/>
            </a:lvl1pPr>
          </a:lstStyle>
          <a:p>
            <a:pPr>
              <a:defRPr/>
            </a:pPr>
            <a:fld id="{A7335219-8CEA-4025-9F34-8035C66A1786}"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r>
              <a:rPr lang="en-GB"/>
              <a:t>Ratios - setting the scene</a:t>
            </a:r>
          </a:p>
        </p:txBody>
      </p:sp>
      <p:sp>
        <p:nvSpPr>
          <p:cNvPr id="6" name="Rectangle 6"/>
          <p:cNvSpPr>
            <a:spLocks noGrp="1" noChangeArrowheads="1"/>
          </p:cNvSpPr>
          <p:nvPr>
            <p:ph type="sldNum" sz="quarter" idx="12"/>
          </p:nvPr>
        </p:nvSpPr>
        <p:spPr>
          <a:ln/>
        </p:spPr>
        <p:txBody>
          <a:bodyPr/>
          <a:lstStyle>
            <a:lvl1pPr>
              <a:defRPr/>
            </a:lvl1pPr>
          </a:lstStyle>
          <a:p>
            <a:pPr>
              <a:defRPr/>
            </a:pPr>
            <a:fld id="{A6FB807F-DEEA-426F-A439-AF82C333745D}"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r>
              <a:rPr lang="en-GB"/>
              <a:t>Ratios - setting the scene</a:t>
            </a:r>
          </a:p>
        </p:txBody>
      </p:sp>
      <p:sp>
        <p:nvSpPr>
          <p:cNvPr id="6" name="Rectangle 6"/>
          <p:cNvSpPr>
            <a:spLocks noGrp="1" noChangeArrowheads="1"/>
          </p:cNvSpPr>
          <p:nvPr>
            <p:ph type="sldNum" sz="quarter" idx="12"/>
          </p:nvPr>
        </p:nvSpPr>
        <p:spPr>
          <a:ln/>
        </p:spPr>
        <p:txBody>
          <a:bodyPr/>
          <a:lstStyle>
            <a:lvl1pPr>
              <a:defRPr/>
            </a:lvl1pPr>
          </a:lstStyle>
          <a:p>
            <a:pPr>
              <a:defRPr/>
            </a:pPr>
            <a:fld id="{E375E612-359C-4EA8-A51A-A888133ECDD9}"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r>
              <a:rPr lang="en-GB"/>
              <a:t>Ratios - setting the scene</a:t>
            </a:r>
          </a:p>
        </p:txBody>
      </p:sp>
      <p:sp>
        <p:nvSpPr>
          <p:cNvPr id="7" name="Rectangle 6"/>
          <p:cNvSpPr>
            <a:spLocks noGrp="1" noChangeArrowheads="1"/>
          </p:cNvSpPr>
          <p:nvPr>
            <p:ph type="sldNum" sz="quarter" idx="12"/>
          </p:nvPr>
        </p:nvSpPr>
        <p:spPr>
          <a:ln/>
        </p:spPr>
        <p:txBody>
          <a:bodyPr/>
          <a:lstStyle>
            <a:lvl1pPr>
              <a:defRPr/>
            </a:lvl1pPr>
          </a:lstStyle>
          <a:p>
            <a:pPr>
              <a:defRPr/>
            </a:pPr>
            <a:fld id="{25B075B1-81CA-41CE-A368-2F4288CB2C8F}"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r>
              <a:rPr lang="en-GB"/>
              <a:t>Ratios - setting the scene</a:t>
            </a:r>
          </a:p>
        </p:txBody>
      </p:sp>
      <p:sp>
        <p:nvSpPr>
          <p:cNvPr id="9" name="Rectangle 6"/>
          <p:cNvSpPr>
            <a:spLocks noGrp="1" noChangeArrowheads="1"/>
          </p:cNvSpPr>
          <p:nvPr>
            <p:ph type="sldNum" sz="quarter" idx="12"/>
          </p:nvPr>
        </p:nvSpPr>
        <p:spPr>
          <a:ln/>
        </p:spPr>
        <p:txBody>
          <a:bodyPr/>
          <a:lstStyle>
            <a:lvl1pPr>
              <a:defRPr/>
            </a:lvl1pPr>
          </a:lstStyle>
          <a:p>
            <a:pPr>
              <a:defRPr/>
            </a:pPr>
            <a:fld id="{1FC3A0A6-C2EE-4FEE-9E71-17E2ABB31A48}"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r>
              <a:rPr lang="en-GB"/>
              <a:t>Ratios - setting the scene</a:t>
            </a:r>
          </a:p>
        </p:txBody>
      </p:sp>
      <p:sp>
        <p:nvSpPr>
          <p:cNvPr id="5" name="Rectangle 6"/>
          <p:cNvSpPr>
            <a:spLocks noGrp="1" noChangeArrowheads="1"/>
          </p:cNvSpPr>
          <p:nvPr>
            <p:ph type="sldNum" sz="quarter" idx="12"/>
          </p:nvPr>
        </p:nvSpPr>
        <p:spPr>
          <a:ln/>
        </p:spPr>
        <p:txBody>
          <a:bodyPr/>
          <a:lstStyle>
            <a:lvl1pPr>
              <a:defRPr/>
            </a:lvl1pPr>
          </a:lstStyle>
          <a:p>
            <a:pPr>
              <a:defRPr/>
            </a:pPr>
            <a:fld id="{54CE60A7-B8D7-422B-89A1-D865D01E52D8}"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r>
              <a:rPr lang="en-GB"/>
              <a:t>Ratios - setting the scene</a:t>
            </a:r>
          </a:p>
        </p:txBody>
      </p:sp>
      <p:sp>
        <p:nvSpPr>
          <p:cNvPr id="4" name="Rectangle 6"/>
          <p:cNvSpPr>
            <a:spLocks noGrp="1" noChangeArrowheads="1"/>
          </p:cNvSpPr>
          <p:nvPr>
            <p:ph type="sldNum" sz="quarter" idx="12"/>
          </p:nvPr>
        </p:nvSpPr>
        <p:spPr>
          <a:ln/>
        </p:spPr>
        <p:txBody>
          <a:bodyPr/>
          <a:lstStyle>
            <a:lvl1pPr>
              <a:defRPr/>
            </a:lvl1pPr>
          </a:lstStyle>
          <a:p>
            <a:pPr>
              <a:defRPr/>
            </a:pPr>
            <a:fld id="{2BCEF872-E807-4D77-83B5-00AD5905ACB5}"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r>
              <a:rPr lang="en-GB"/>
              <a:t>Ratios - setting the scene</a:t>
            </a:r>
          </a:p>
        </p:txBody>
      </p:sp>
      <p:sp>
        <p:nvSpPr>
          <p:cNvPr id="7" name="Rectangle 6"/>
          <p:cNvSpPr>
            <a:spLocks noGrp="1" noChangeArrowheads="1"/>
          </p:cNvSpPr>
          <p:nvPr>
            <p:ph type="sldNum" sz="quarter" idx="12"/>
          </p:nvPr>
        </p:nvSpPr>
        <p:spPr>
          <a:ln/>
        </p:spPr>
        <p:txBody>
          <a:bodyPr/>
          <a:lstStyle>
            <a:lvl1pPr>
              <a:defRPr/>
            </a:lvl1pPr>
          </a:lstStyle>
          <a:p>
            <a:pPr>
              <a:defRPr/>
            </a:pPr>
            <a:fld id="{90DF7810-EAD1-40F9-B400-C3A039DBAC8C}"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r>
              <a:rPr lang="en-GB"/>
              <a:t>Ratios - setting the scene</a:t>
            </a:r>
          </a:p>
        </p:txBody>
      </p:sp>
      <p:sp>
        <p:nvSpPr>
          <p:cNvPr id="7" name="Rectangle 6"/>
          <p:cNvSpPr>
            <a:spLocks noGrp="1" noChangeArrowheads="1"/>
          </p:cNvSpPr>
          <p:nvPr>
            <p:ph type="sldNum" sz="quarter" idx="12"/>
          </p:nvPr>
        </p:nvSpPr>
        <p:spPr>
          <a:ln/>
        </p:spPr>
        <p:txBody>
          <a:bodyPr/>
          <a:lstStyle>
            <a:lvl1pPr>
              <a:defRPr/>
            </a:lvl1pPr>
          </a:lstStyle>
          <a:p>
            <a:pPr>
              <a:defRPr/>
            </a:pPr>
            <a:fld id="{E67F0675-5F8E-4813-A7B6-B170FA7F4870}"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r>
              <a:rPr lang="en-GB"/>
              <a:t>Ratios - setting the scene</a:t>
            </a:r>
          </a:p>
        </p:txBody>
      </p:sp>
      <p:sp>
        <p:nvSpPr>
          <p:cNvPr id="6" name="Rectangle 6"/>
          <p:cNvSpPr>
            <a:spLocks noGrp="1" noChangeArrowheads="1"/>
          </p:cNvSpPr>
          <p:nvPr>
            <p:ph type="sldNum" sz="quarter" idx="12"/>
          </p:nvPr>
        </p:nvSpPr>
        <p:spPr>
          <a:ln/>
        </p:spPr>
        <p:txBody>
          <a:bodyPr/>
          <a:lstStyle>
            <a:lvl1pPr>
              <a:defRPr/>
            </a:lvl1pPr>
          </a:lstStyle>
          <a:p>
            <a:pPr>
              <a:defRPr/>
            </a:pPr>
            <a:fld id="{0BBA8F6F-784F-4C88-8E29-4DB852E91D76}"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r>
              <a:rPr lang="en-GB"/>
              <a:t>Ratios - setting the scene</a:t>
            </a:r>
          </a:p>
        </p:txBody>
      </p:sp>
      <p:sp>
        <p:nvSpPr>
          <p:cNvPr id="6" name="Rectangle 6"/>
          <p:cNvSpPr>
            <a:spLocks noGrp="1" noChangeArrowheads="1"/>
          </p:cNvSpPr>
          <p:nvPr>
            <p:ph type="sldNum" sz="quarter" idx="12"/>
          </p:nvPr>
        </p:nvSpPr>
        <p:spPr>
          <a:ln/>
        </p:spPr>
        <p:txBody>
          <a:bodyPr/>
          <a:lstStyle>
            <a:lvl1pPr>
              <a:defRPr/>
            </a:lvl1pPr>
          </a:lstStyle>
          <a:p>
            <a:pPr>
              <a:defRPr/>
            </a:pPr>
            <a:fld id="{D4AD4AC3-F54A-4FF5-B0A8-B1B2D94FCE6D}" type="slidenum">
              <a:rPr lang="en-GB"/>
              <a:pPr>
                <a:defRPr/>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r>
              <a:rPr lang="en-GB"/>
              <a:t>Ratios - setting the scene</a:t>
            </a:r>
          </a:p>
        </p:txBody>
      </p:sp>
      <p:sp>
        <p:nvSpPr>
          <p:cNvPr id="7" name="Rectangle 6"/>
          <p:cNvSpPr>
            <a:spLocks noGrp="1" noChangeArrowheads="1"/>
          </p:cNvSpPr>
          <p:nvPr>
            <p:ph type="sldNum" sz="quarter" idx="12"/>
          </p:nvPr>
        </p:nvSpPr>
        <p:spPr>
          <a:ln/>
        </p:spPr>
        <p:txBody>
          <a:bodyPr/>
          <a:lstStyle>
            <a:lvl1pPr>
              <a:defRPr/>
            </a:lvl1pPr>
          </a:lstStyle>
          <a:p>
            <a:pPr>
              <a:defRPr/>
            </a:pPr>
            <a:fld id="{A617967F-4CC1-4514-B22A-B44A5AB89D66}"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smtClean="0"/>
            </a:lvl1pPr>
          </a:lstStyle>
          <a:p>
            <a:pPr>
              <a:defRPr/>
            </a:pPr>
            <a:endParaRPr lang="en-GB"/>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smtClean="0"/>
            </a:lvl1pPr>
          </a:lstStyle>
          <a:p>
            <a:pPr>
              <a:defRPr/>
            </a:pPr>
            <a:r>
              <a:rPr lang="en-GB"/>
              <a:t>Ratios - setting the scene</a:t>
            </a:r>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smtClean="0"/>
            </a:lvl1pPr>
          </a:lstStyle>
          <a:p>
            <a:pPr>
              <a:defRPr/>
            </a:pPr>
            <a:fld id="{1C83AD4F-470F-4EA5-9C8F-B7FB87CE41EA}"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hf hdr="0" dt="0"/>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cs typeface="Arial" charset="0"/>
        </a:defRPr>
      </a:lvl2pPr>
      <a:lvl3pPr algn="ctr" rtl="0" eaLnBrk="0" fontAlgn="base" hangingPunct="0">
        <a:spcBef>
          <a:spcPct val="0"/>
        </a:spcBef>
        <a:spcAft>
          <a:spcPct val="0"/>
        </a:spcAft>
        <a:defRPr sz="4400">
          <a:solidFill>
            <a:schemeClr val="tx2"/>
          </a:solidFill>
          <a:latin typeface="Arial" charset="0"/>
          <a:cs typeface="Arial" charset="0"/>
        </a:defRPr>
      </a:lvl3pPr>
      <a:lvl4pPr algn="ctr" rtl="0" eaLnBrk="0" fontAlgn="base" hangingPunct="0">
        <a:spcBef>
          <a:spcPct val="0"/>
        </a:spcBef>
        <a:spcAft>
          <a:spcPct val="0"/>
        </a:spcAft>
        <a:defRPr sz="4400">
          <a:solidFill>
            <a:schemeClr val="tx2"/>
          </a:solidFill>
          <a:latin typeface="Arial" charset="0"/>
          <a:cs typeface="Arial" charset="0"/>
        </a:defRPr>
      </a:lvl4pPr>
      <a:lvl5pPr algn="ctr" rtl="0" eaLnBrk="0" fontAlgn="base" hangingPunct="0">
        <a:spcBef>
          <a:spcPct val="0"/>
        </a:spcBef>
        <a:spcAft>
          <a:spcPct val="0"/>
        </a:spcAft>
        <a:defRPr sz="4400">
          <a:solidFill>
            <a:schemeClr val="tx2"/>
          </a:solidFill>
          <a:latin typeface="Arial" charset="0"/>
          <a:cs typeface="Arial" charset="0"/>
        </a:defRPr>
      </a:lvl5pPr>
      <a:lvl6pPr marL="457200" algn="ctr" rtl="0" fontAlgn="base">
        <a:spcBef>
          <a:spcPct val="0"/>
        </a:spcBef>
        <a:spcAft>
          <a:spcPct val="0"/>
        </a:spcAft>
        <a:defRPr sz="4400">
          <a:solidFill>
            <a:schemeClr val="tx2"/>
          </a:solidFill>
          <a:latin typeface="Arial" charset="0"/>
          <a:cs typeface="Arial" charset="0"/>
        </a:defRPr>
      </a:lvl6pPr>
      <a:lvl7pPr marL="914400" algn="ctr" rtl="0" fontAlgn="base">
        <a:spcBef>
          <a:spcPct val="0"/>
        </a:spcBef>
        <a:spcAft>
          <a:spcPct val="0"/>
        </a:spcAft>
        <a:defRPr sz="4400">
          <a:solidFill>
            <a:schemeClr val="tx2"/>
          </a:solidFill>
          <a:latin typeface="Arial" charset="0"/>
          <a:cs typeface="Arial" charset="0"/>
        </a:defRPr>
      </a:lvl7pPr>
      <a:lvl8pPr marL="1371600" algn="ctr" rtl="0" fontAlgn="base">
        <a:spcBef>
          <a:spcPct val="0"/>
        </a:spcBef>
        <a:spcAft>
          <a:spcPct val="0"/>
        </a:spcAft>
        <a:defRPr sz="4400">
          <a:solidFill>
            <a:schemeClr val="tx2"/>
          </a:solidFill>
          <a:latin typeface="Arial" charset="0"/>
          <a:cs typeface="Arial" charset="0"/>
        </a:defRPr>
      </a:lvl8pPr>
      <a:lvl9pPr marL="1828800" algn="ctr" rtl="0" fontAlgn="base">
        <a:spcBef>
          <a:spcPct val="0"/>
        </a:spcBef>
        <a:spcAft>
          <a:spcPct val="0"/>
        </a:spcAft>
        <a:defRPr sz="4400">
          <a:solidFill>
            <a:schemeClr val="tx2"/>
          </a:solidFill>
          <a:latin typeface="Arial" charset="0"/>
          <a:cs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cs typeface="+mn-cs"/>
        </a:defRPr>
      </a:lvl2pPr>
      <a:lvl3pPr marL="1143000" indent="-228600" algn="l" rtl="0" eaLnBrk="0" fontAlgn="base" hangingPunct="0">
        <a:spcBef>
          <a:spcPct val="20000"/>
        </a:spcBef>
        <a:spcAft>
          <a:spcPct val="0"/>
        </a:spcAft>
        <a:buChar char="•"/>
        <a:defRPr sz="2400">
          <a:solidFill>
            <a:schemeClr val="tx1"/>
          </a:solidFill>
          <a:latin typeface="+mn-lt"/>
          <a:cs typeface="+mn-cs"/>
        </a:defRPr>
      </a:lvl3pPr>
      <a:lvl4pPr marL="1600200" indent="-228600" algn="l" rtl="0" eaLnBrk="0" fontAlgn="base" hangingPunct="0">
        <a:spcBef>
          <a:spcPct val="20000"/>
        </a:spcBef>
        <a:spcAft>
          <a:spcPct val="0"/>
        </a:spcAft>
        <a:buChar char="–"/>
        <a:defRPr sz="2000">
          <a:solidFill>
            <a:schemeClr val="tx1"/>
          </a:solidFill>
          <a:latin typeface="+mn-lt"/>
          <a:cs typeface="+mn-cs"/>
        </a:defRPr>
      </a:lvl4pPr>
      <a:lvl5pPr marL="2057400" indent="-228600" algn="l" rtl="0" eaLnBrk="0" fontAlgn="base" hangingPunct="0">
        <a:spcBef>
          <a:spcPct val="20000"/>
        </a:spcBef>
        <a:spcAft>
          <a:spcPct val="0"/>
        </a:spcAft>
        <a:buChar char="»"/>
        <a:defRPr sz="2000">
          <a:solidFill>
            <a:schemeClr val="tx1"/>
          </a:solidFill>
          <a:latin typeface="+mn-lt"/>
          <a:cs typeface="+mn-cs"/>
        </a:defRPr>
      </a:lvl5pPr>
      <a:lvl6pPr marL="2514600" indent="-228600" algn="l" rtl="0" fontAlgn="base">
        <a:spcBef>
          <a:spcPct val="20000"/>
        </a:spcBef>
        <a:spcAft>
          <a:spcPct val="0"/>
        </a:spcAft>
        <a:buChar char="»"/>
        <a:defRPr sz="2000">
          <a:solidFill>
            <a:schemeClr val="tx1"/>
          </a:solidFill>
          <a:latin typeface="+mn-lt"/>
          <a:cs typeface="+mn-cs"/>
        </a:defRPr>
      </a:lvl6pPr>
      <a:lvl7pPr marL="2971800" indent="-228600" algn="l" rtl="0" fontAlgn="base">
        <a:spcBef>
          <a:spcPct val="20000"/>
        </a:spcBef>
        <a:spcAft>
          <a:spcPct val="0"/>
        </a:spcAft>
        <a:buChar char="»"/>
        <a:defRPr sz="2000">
          <a:solidFill>
            <a:schemeClr val="tx1"/>
          </a:solidFill>
          <a:latin typeface="+mn-lt"/>
          <a:cs typeface="+mn-cs"/>
        </a:defRPr>
      </a:lvl7pPr>
      <a:lvl8pPr marL="3429000" indent="-228600" algn="l" rtl="0" fontAlgn="base">
        <a:spcBef>
          <a:spcPct val="20000"/>
        </a:spcBef>
        <a:spcAft>
          <a:spcPct val="0"/>
        </a:spcAft>
        <a:buChar char="»"/>
        <a:defRPr sz="2000">
          <a:solidFill>
            <a:schemeClr val="tx1"/>
          </a:solidFill>
          <a:latin typeface="+mn-lt"/>
          <a:cs typeface="+mn-cs"/>
        </a:defRPr>
      </a:lvl8pPr>
      <a:lvl9pPr marL="3886200" indent="-228600" algn="l" rtl="0" fontAlgn="base">
        <a:spcBef>
          <a:spcPct val="20000"/>
        </a:spcBef>
        <a:spcAft>
          <a:spcPct val="0"/>
        </a:spcAft>
        <a:buChar char="»"/>
        <a:defRPr sz="2000">
          <a:solidFill>
            <a:schemeClr val="tx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ext Box 2"/>
          <p:cNvSpPr txBox="1">
            <a:spLocks noChangeArrowheads="1"/>
          </p:cNvSpPr>
          <p:nvPr/>
        </p:nvSpPr>
        <p:spPr bwMode="auto">
          <a:xfrm>
            <a:off x="827088" y="620713"/>
            <a:ext cx="7705725" cy="366712"/>
          </a:xfrm>
          <a:prstGeom prst="rect">
            <a:avLst/>
          </a:prstGeom>
          <a:noFill/>
          <a:ln w="9525">
            <a:noFill/>
            <a:miter lim="800000"/>
            <a:headEnd/>
            <a:tailEnd/>
          </a:ln>
        </p:spPr>
        <p:txBody>
          <a:bodyPr>
            <a:spAutoFit/>
          </a:bodyPr>
          <a:lstStyle/>
          <a:p>
            <a:pPr>
              <a:spcBef>
                <a:spcPct val="50000"/>
              </a:spcBef>
            </a:pPr>
            <a:endParaRPr lang="en-US"/>
          </a:p>
        </p:txBody>
      </p:sp>
      <p:sp>
        <p:nvSpPr>
          <p:cNvPr id="2051" name="Rectangle 5"/>
          <p:cNvSpPr>
            <a:spLocks noGrp="1" noChangeArrowheads="1"/>
          </p:cNvSpPr>
          <p:nvPr>
            <p:ph type="body" idx="1"/>
          </p:nvPr>
        </p:nvSpPr>
        <p:spPr>
          <a:xfrm>
            <a:off x="468313" y="1125538"/>
            <a:ext cx="8064500" cy="5040312"/>
          </a:xfrm>
          <a:noFill/>
        </p:spPr>
        <p:txBody>
          <a:bodyPr/>
          <a:lstStyle/>
          <a:p>
            <a:pPr algn="ctr" eaLnBrk="1" hangingPunct="1">
              <a:lnSpc>
                <a:spcPct val="90000"/>
              </a:lnSpc>
              <a:buFontTx/>
              <a:buNone/>
            </a:pPr>
            <a:endParaRPr lang="en-GB" sz="2800" b="1" dirty="0" smtClean="0"/>
          </a:p>
          <a:p>
            <a:pPr algn="ctr" eaLnBrk="1" hangingPunct="1">
              <a:lnSpc>
                <a:spcPct val="90000"/>
              </a:lnSpc>
              <a:buFontTx/>
              <a:buNone/>
            </a:pPr>
            <a:r>
              <a:rPr lang="en-GB" sz="2800" b="1" dirty="0" smtClean="0"/>
              <a:t>What is a ratio?</a:t>
            </a:r>
          </a:p>
          <a:p>
            <a:pPr algn="ctr" eaLnBrk="1" hangingPunct="1">
              <a:lnSpc>
                <a:spcPct val="90000"/>
              </a:lnSpc>
              <a:buFontTx/>
              <a:buNone/>
            </a:pPr>
            <a:endParaRPr lang="en-GB" sz="2800" b="1" dirty="0" smtClean="0"/>
          </a:p>
          <a:p>
            <a:pPr algn="ctr" eaLnBrk="1" hangingPunct="1">
              <a:lnSpc>
                <a:spcPct val="90000"/>
              </a:lnSpc>
              <a:buFontTx/>
              <a:buNone/>
            </a:pPr>
            <a:r>
              <a:rPr lang="en-GB" sz="2800" b="1" dirty="0" smtClean="0"/>
              <a:t>A ratio is a pair of numbers used to make comparisons</a:t>
            </a:r>
          </a:p>
          <a:p>
            <a:pPr algn="ctr" eaLnBrk="1" hangingPunct="1">
              <a:lnSpc>
                <a:spcPct val="90000"/>
              </a:lnSpc>
              <a:buFontTx/>
              <a:buNone/>
            </a:pPr>
            <a:endParaRPr lang="en-GB" sz="2800" b="1" dirty="0" smtClean="0"/>
          </a:p>
          <a:p>
            <a:pPr algn="ctr" eaLnBrk="1" hangingPunct="1">
              <a:lnSpc>
                <a:spcPct val="90000"/>
              </a:lnSpc>
              <a:buFontTx/>
              <a:buNone/>
            </a:pPr>
            <a:r>
              <a:rPr lang="en-GB" sz="2800" b="1" dirty="0" smtClean="0"/>
              <a:t>They can be presented in different ways:</a:t>
            </a:r>
          </a:p>
          <a:p>
            <a:pPr algn="ctr" eaLnBrk="1" hangingPunct="1">
              <a:lnSpc>
                <a:spcPct val="90000"/>
              </a:lnSpc>
              <a:buFontTx/>
              <a:buNone/>
            </a:pPr>
            <a:r>
              <a:rPr lang="en-GB" sz="2800" b="1" dirty="0" smtClean="0"/>
              <a:t>3 to 2</a:t>
            </a:r>
          </a:p>
          <a:p>
            <a:pPr algn="ctr" eaLnBrk="1" hangingPunct="1">
              <a:lnSpc>
                <a:spcPct val="90000"/>
              </a:lnSpc>
              <a:buFontTx/>
              <a:buNone/>
            </a:pPr>
            <a:r>
              <a:rPr lang="en-GB" sz="2800" b="1" dirty="0" smtClean="0"/>
              <a:t>3:2</a:t>
            </a:r>
          </a:p>
          <a:p>
            <a:pPr algn="ctr" eaLnBrk="1" hangingPunct="1">
              <a:lnSpc>
                <a:spcPct val="90000"/>
              </a:lnSpc>
              <a:buFontTx/>
              <a:buNone/>
            </a:pPr>
            <a:r>
              <a:rPr lang="en-GB" sz="2800" b="1" dirty="0" smtClean="0"/>
              <a:t>3/2</a:t>
            </a:r>
          </a:p>
          <a:p>
            <a:pPr algn="ctr" eaLnBrk="1" hangingPunct="1">
              <a:lnSpc>
                <a:spcPct val="90000"/>
              </a:lnSpc>
              <a:buFontTx/>
              <a:buNone/>
            </a:pPr>
            <a:endParaRPr lang="en-GB" sz="2800" b="1" dirty="0" smtClean="0"/>
          </a:p>
          <a:p>
            <a:pPr algn="ctr" eaLnBrk="1" hangingPunct="1">
              <a:lnSpc>
                <a:spcPct val="90000"/>
              </a:lnSpc>
              <a:buFontTx/>
              <a:buNone/>
            </a:pPr>
            <a:endParaRPr lang="en-GB" sz="2800" b="1" dirty="0" smtClean="0"/>
          </a:p>
          <a:p>
            <a:pPr algn="ctr" eaLnBrk="1" hangingPunct="1">
              <a:lnSpc>
                <a:spcPct val="90000"/>
              </a:lnSpc>
              <a:buFontTx/>
              <a:buNone/>
            </a:pPr>
            <a:endParaRPr lang="en-GB" sz="2800" b="1" dirty="0" smtClean="0"/>
          </a:p>
        </p:txBody>
      </p:sp>
      <p:sp>
        <p:nvSpPr>
          <p:cNvPr id="2052" name="Title 6"/>
          <p:cNvSpPr>
            <a:spLocks noGrp="1"/>
          </p:cNvSpPr>
          <p:nvPr>
            <p:ph type="title"/>
          </p:nvPr>
        </p:nvSpPr>
        <p:spPr/>
        <p:txBody>
          <a:bodyPr/>
          <a:lstStyle/>
          <a:p>
            <a:pPr eaLnBrk="1" hangingPunct="1"/>
            <a:r>
              <a:rPr lang="en-GB" dirty="0" smtClean="0"/>
              <a:t>Ratios – setting the scene</a:t>
            </a:r>
          </a:p>
        </p:txBody>
      </p:sp>
      <p:sp>
        <p:nvSpPr>
          <p:cNvPr id="2053" name="Footer Placeholder 7"/>
          <p:cNvSpPr>
            <a:spLocks noGrp="1"/>
          </p:cNvSpPr>
          <p:nvPr>
            <p:ph type="ftr" sz="quarter" idx="11"/>
          </p:nvPr>
        </p:nvSpPr>
        <p:spPr>
          <a:noFill/>
        </p:spPr>
        <p:txBody>
          <a:bodyPr/>
          <a:lstStyle/>
          <a:p>
            <a:r>
              <a:rPr lang="en-GB"/>
              <a:t>Ratios - setting the scene</a:t>
            </a:r>
          </a:p>
        </p:txBody>
      </p:sp>
      <p:sp>
        <p:nvSpPr>
          <p:cNvPr id="2054" name="Slide Number Placeholder 8"/>
          <p:cNvSpPr>
            <a:spLocks noGrp="1"/>
          </p:cNvSpPr>
          <p:nvPr>
            <p:ph type="sldNum" sz="quarter" idx="12"/>
          </p:nvPr>
        </p:nvSpPr>
        <p:spPr>
          <a:noFill/>
        </p:spPr>
        <p:txBody>
          <a:bodyPr/>
          <a:lstStyle/>
          <a:p>
            <a:fld id="{8A3093F4-E29F-4075-809C-37700E626FBE}" type="slidenum">
              <a:rPr lang="en-GB"/>
              <a:pPr/>
              <a:t>1</a:t>
            </a:fld>
            <a:endParaRPr lang="en-GB"/>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1">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51">
                                            <p:txEl>
                                              <p:pRg st="5" end="5"/>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051">
                                            <p:txEl>
                                              <p:pRg st="6" end="6"/>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051">
                                            <p:txEl>
                                              <p:pRg st="7" end="7"/>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051">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ext Box 2"/>
          <p:cNvSpPr txBox="1">
            <a:spLocks noChangeArrowheads="1"/>
          </p:cNvSpPr>
          <p:nvPr/>
        </p:nvSpPr>
        <p:spPr bwMode="auto">
          <a:xfrm>
            <a:off x="827088" y="620713"/>
            <a:ext cx="7705725" cy="366712"/>
          </a:xfrm>
          <a:prstGeom prst="rect">
            <a:avLst/>
          </a:prstGeom>
          <a:noFill/>
          <a:ln w="9525">
            <a:noFill/>
            <a:miter lim="800000"/>
            <a:headEnd/>
            <a:tailEnd/>
          </a:ln>
        </p:spPr>
        <p:txBody>
          <a:bodyPr>
            <a:spAutoFit/>
          </a:bodyPr>
          <a:lstStyle/>
          <a:p>
            <a:pPr>
              <a:spcBef>
                <a:spcPct val="50000"/>
              </a:spcBef>
            </a:pPr>
            <a:endParaRPr lang="en-US"/>
          </a:p>
        </p:txBody>
      </p:sp>
      <p:sp>
        <p:nvSpPr>
          <p:cNvPr id="3075" name="Rectangle 4"/>
          <p:cNvSpPr>
            <a:spLocks noGrp="1" noChangeArrowheads="1"/>
          </p:cNvSpPr>
          <p:nvPr>
            <p:ph type="title"/>
          </p:nvPr>
        </p:nvSpPr>
        <p:spPr>
          <a:xfrm>
            <a:off x="457200" y="476250"/>
            <a:ext cx="8229600" cy="431800"/>
          </a:xfrm>
        </p:spPr>
        <p:txBody>
          <a:bodyPr/>
          <a:lstStyle/>
          <a:p>
            <a:pPr eaLnBrk="1" hangingPunct="1"/>
            <a:r>
              <a:rPr lang="en-GB" sz="3600" smtClean="0"/>
              <a:t>Example of financial ratio</a:t>
            </a:r>
          </a:p>
        </p:txBody>
      </p:sp>
      <p:sp>
        <p:nvSpPr>
          <p:cNvPr id="3076" name="Rectangle 5"/>
          <p:cNvSpPr>
            <a:spLocks noGrp="1" noChangeArrowheads="1"/>
          </p:cNvSpPr>
          <p:nvPr>
            <p:ph type="body" idx="1"/>
          </p:nvPr>
        </p:nvSpPr>
        <p:spPr>
          <a:xfrm>
            <a:off x="468313" y="1412875"/>
            <a:ext cx="8351837" cy="5040313"/>
          </a:xfrm>
          <a:noFill/>
        </p:spPr>
        <p:txBody>
          <a:bodyPr/>
          <a:lstStyle/>
          <a:p>
            <a:pPr algn="ctr" eaLnBrk="1" hangingPunct="1">
              <a:buFontTx/>
              <a:buNone/>
            </a:pPr>
            <a:r>
              <a:rPr lang="en-GB" b="1" smtClean="0"/>
              <a:t>Let’s consider an example of a financial ratio</a:t>
            </a:r>
          </a:p>
          <a:p>
            <a:pPr algn="ctr" eaLnBrk="1" hangingPunct="1">
              <a:buFontTx/>
              <a:buNone/>
            </a:pPr>
            <a:endParaRPr lang="en-GB" b="1" smtClean="0"/>
          </a:p>
          <a:p>
            <a:pPr algn="ctr" eaLnBrk="1" hangingPunct="1">
              <a:buFontTx/>
              <a:buNone/>
            </a:pPr>
            <a:r>
              <a:rPr lang="en-GB" b="1" smtClean="0"/>
              <a:t>I have £50 and I invest it in some production equipment</a:t>
            </a:r>
          </a:p>
          <a:p>
            <a:pPr algn="ctr" eaLnBrk="1" hangingPunct="1">
              <a:buFontTx/>
              <a:buNone/>
            </a:pPr>
            <a:endParaRPr lang="en-GB" b="1" smtClean="0"/>
          </a:p>
          <a:p>
            <a:pPr algn="ctr" eaLnBrk="1" hangingPunct="1">
              <a:buFontTx/>
              <a:buNone/>
            </a:pPr>
            <a:r>
              <a:rPr lang="en-GB" b="1" smtClean="0"/>
              <a:t>Using this equipment I make products that I sell for £280</a:t>
            </a:r>
          </a:p>
          <a:p>
            <a:pPr algn="ctr" eaLnBrk="1" hangingPunct="1">
              <a:buFontTx/>
              <a:buNone/>
            </a:pPr>
            <a:endParaRPr lang="en-GB" b="1" smtClean="0"/>
          </a:p>
          <a:p>
            <a:pPr algn="ctr" eaLnBrk="1" hangingPunct="1">
              <a:buFontTx/>
              <a:buNone/>
            </a:pPr>
            <a:endParaRPr lang="en-GB" b="1" smtClean="0"/>
          </a:p>
          <a:p>
            <a:pPr algn="ctr" eaLnBrk="1" hangingPunct="1">
              <a:buFontTx/>
              <a:buNone/>
            </a:pPr>
            <a:endParaRPr lang="en-GB" b="1" smtClean="0"/>
          </a:p>
        </p:txBody>
      </p:sp>
      <p:sp>
        <p:nvSpPr>
          <p:cNvPr id="3077" name="Footer Placeholder 6"/>
          <p:cNvSpPr>
            <a:spLocks noGrp="1"/>
          </p:cNvSpPr>
          <p:nvPr>
            <p:ph type="ftr" sz="quarter" idx="11"/>
          </p:nvPr>
        </p:nvSpPr>
        <p:spPr>
          <a:noFill/>
        </p:spPr>
        <p:txBody>
          <a:bodyPr/>
          <a:lstStyle/>
          <a:p>
            <a:r>
              <a:rPr lang="en-GB"/>
              <a:t>Ratios - setting the scene</a:t>
            </a:r>
          </a:p>
        </p:txBody>
      </p:sp>
      <p:sp>
        <p:nvSpPr>
          <p:cNvPr id="3078" name="Slide Number Placeholder 7"/>
          <p:cNvSpPr>
            <a:spLocks noGrp="1"/>
          </p:cNvSpPr>
          <p:nvPr>
            <p:ph type="sldNum" sz="quarter" idx="12"/>
          </p:nvPr>
        </p:nvSpPr>
        <p:spPr>
          <a:noFill/>
        </p:spPr>
        <p:txBody>
          <a:bodyPr/>
          <a:lstStyle/>
          <a:p>
            <a:fld id="{F766FAEF-DFAF-4C3E-87FB-9D79BF903F59}" type="slidenum">
              <a:rPr lang="en-GB"/>
              <a:pPr/>
              <a:t>2</a:t>
            </a:fld>
            <a:endParaRPr lang="en-GB"/>
          </a:p>
        </p:txBody>
      </p:sp>
    </p:spTree>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ext Box 2"/>
          <p:cNvSpPr txBox="1">
            <a:spLocks noChangeArrowheads="1"/>
          </p:cNvSpPr>
          <p:nvPr/>
        </p:nvSpPr>
        <p:spPr bwMode="auto">
          <a:xfrm>
            <a:off x="827088" y="620713"/>
            <a:ext cx="7705725" cy="366712"/>
          </a:xfrm>
          <a:prstGeom prst="rect">
            <a:avLst/>
          </a:prstGeom>
          <a:noFill/>
          <a:ln w="9525">
            <a:noFill/>
            <a:miter lim="800000"/>
            <a:headEnd/>
            <a:tailEnd/>
          </a:ln>
        </p:spPr>
        <p:txBody>
          <a:bodyPr>
            <a:spAutoFit/>
          </a:bodyPr>
          <a:lstStyle/>
          <a:p>
            <a:pPr>
              <a:spcBef>
                <a:spcPct val="50000"/>
              </a:spcBef>
            </a:pPr>
            <a:endParaRPr lang="en-US"/>
          </a:p>
        </p:txBody>
      </p:sp>
      <p:sp>
        <p:nvSpPr>
          <p:cNvPr id="4099" name="Rectangle 5"/>
          <p:cNvSpPr>
            <a:spLocks noGrp="1" noChangeArrowheads="1"/>
          </p:cNvSpPr>
          <p:nvPr>
            <p:ph type="body" idx="1"/>
          </p:nvPr>
        </p:nvSpPr>
        <p:spPr>
          <a:xfrm>
            <a:off x="89694" y="1204912"/>
            <a:ext cx="8964612" cy="5040313"/>
          </a:xfrm>
          <a:noFill/>
        </p:spPr>
        <p:txBody>
          <a:bodyPr/>
          <a:lstStyle/>
          <a:p>
            <a:pPr eaLnBrk="1" hangingPunct="1">
              <a:buFontTx/>
              <a:buNone/>
            </a:pPr>
            <a:r>
              <a:rPr lang="en-GB" sz="1800" b="1" dirty="0" smtClean="0"/>
              <a:t>For now, let’s ignore all of the other costs involved in making the products:</a:t>
            </a:r>
          </a:p>
          <a:p>
            <a:pPr algn="ctr" eaLnBrk="1" hangingPunct="1">
              <a:buFontTx/>
              <a:buNone/>
            </a:pPr>
            <a:endParaRPr lang="en-GB" sz="1800" b="1" dirty="0" smtClean="0"/>
          </a:p>
          <a:p>
            <a:pPr algn="ctr" eaLnBrk="1" hangingPunct="1">
              <a:buFontTx/>
              <a:buNone/>
            </a:pPr>
            <a:r>
              <a:rPr lang="en-GB" sz="2400" b="1" dirty="0" smtClean="0"/>
              <a:t>The production equipment is a </a:t>
            </a:r>
            <a:r>
              <a:rPr lang="en-GB" sz="2400" b="1" dirty="0" smtClean="0">
                <a:solidFill>
                  <a:srgbClr val="FF0000"/>
                </a:solidFill>
              </a:rPr>
              <a:t>Fixed Asset</a:t>
            </a:r>
            <a:endParaRPr lang="en-GB" sz="2400" b="1" dirty="0" smtClean="0"/>
          </a:p>
          <a:p>
            <a:pPr algn="ctr" eaLnBrk="1" hangingPunct="1">
              <a:buFontTx/>
              <a:buNone/>
            </a:pPr>
            <a:endParaRPr lang="en-GB" sz="2400" b="1" dirty="0" smtClean="0"/>
          </a:p>
          <a:p>
            <a:pPr algn="ctr" eaLnBrk="1" hangingPunct="1">
              <a:buFontTx/>
              <a:buNone/>
            </a:pPr>
            <a:r>
              <a:rPr lang="en-GB" sz="2400" b="1" dirty="0" smtClean="0"/>
              <a:t>The products sold generate </a:t>
            </a:r>
            <a:r>
              <a:rPr lang="en-GB" sz="2400" b="1" dirty="0" smtClean="0">
                <a:solidFill>
                  <a:srgbClr val="FF0000"/>
                </a:solidFill>
              </a:rPr>
              <a:t>Sales </a:t>
            </a:r>
            <a:r>
              <a:rPr lang="en-GB" sz="2400" b="1" dirty="0" smtClean="0"/>
              <a:t>revenue </a:t>
            </a:r>
          </a:p>
          <a:p>
            <a:pPr algn="ctr" eaLnBrk="1" hangingPunct="1">
              <a:buFontTx/>
              <a:buNone/>
            </a:pPr>
            <a:endParaRPr lang="en-GB" b="1" dirty="0" smtClean="0"/>
          </a:p>
          <a:p>
            <a:pPr eaLnBrk="1" hangingPunct="1">
              <a:buFontTx/>
              <a:buNone/>
            </a:pPr>
            <a:r>
              <a:rPr lang="en-GB" b="1" dirty="0" smtClean="0">
                <a:solidFill>
                  <a:srgbClr val="0000FF"/>
                </a:solidFill>
              </a:rPr>
              <a:t>Q: What ratio am I getting in terms of sales revenue for my investment in my fixed asset?</a:t>
            </a:r>
          </a:p>
          <a:p>
            <a:pPr algn="ctr" eaLnBrk="1" hangingPunct="1">
              <a:buFontTx/>
              <a:buNone/>
            </a:pPr>
            <a:endParaRPr lang="en-GB" b="1" dirty="0" smtClean="0">
              <a:solidFill>
                <a:srgbClr val="0000FF"/>
              </a:solidFill>
            </a:endParaRPr>
          </a:p>
        </p:txBody>
      </p:sp>
      <p:sp>
        <p:nvSpPr>
          <p:cNvPr id="4100" name="Footer Placeholder 8"/>
          <p:cNvSpPr>
            <a:spLocks noGrp="1"/>
          </p:cNvSpPr>
          <p:nvPr>
            <p:ph type="ftr" sz="quarter" idx="11"/>
          </p:nvPr>
        </p:nvSpPr>
        <p:spPr>
          <a:noFill/>
        </p:spPr>
        <p:txBody>
          <a:bodyPr/>
          <a:lstStyle/>
          <a:p>
            <a:r>
              <a:rPr lang="en-GB"/>
              <a:t>Ratios - setting the scene</a:t>
            </a:r>
          </a:p>
        </p:txBody>
      </p:sp>
      <p:sp>
        <p:nvSpPr>
          <p:cNvPr id="4101" name="Slide Number Placeholder 9"/>
          <p:cNvSpPr>
            <a:spLocks noGrp="1"/>
          </p:cNvSpPr>
          <p:nvPr>
            <p:ph type="sldNum" sz="quarter" idx="12"/>
          </p:nvPr>
        </p:nvSpPr>
        <p:spPr>
          <a:noFill/>
        </p:spPr>
        <p:txBody>
          <a:bodyPr/>
          <a:lstStyle/>
          <a:p>
            <a:fld id="{5E39BB5F-4C36-4F5F-9C5C-6B7226DE06D0}" type="slidenum">
              <a:rPr lang="en-GB"/>
              <a:pPr/>
              <a:t>3</a:t>
            </a:fld>
            <a:endParaRPr lang="en-GB"/>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099">
                                            <p:txEl>
                                              <p:pRg st="2" end="2"/>
                                            </p:txEl>
                                          </p:spTgt>
                                        </p:tgtEl>
                                        <p:attrNameLst>
                                          <p:attrName>style.visibility</p:attrName>
                                        </p:attrNameLst>
                                      </p:cBhvr>
                                      <p:to>
                                        <p:strVal val="visible"/>
                                      </p:to>
                                    </p:set>
                                    <p:animEffect transition="in" filter="fade">
                                      <p:cBhvr>
                                        <p:cTn id="7" dur="500"/>
                                        <p:tgtEl>
                                          <p:spTgt spid="4099">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099">
                                            <p:txEl>
                                              <p:pRg st="4" end="4"/>
                                            </p:txEl>
                                          </p:spTgt>
                                        </p:tgtEl>
                                        <p:attrNameLst>
                                          <p:attrName>style.visibility</p:attrName>
                                        </p:attrNameLst>
                                      </p:cBhvr>
                                      <p:to>
                                        <p:strVal val="visible"/>
                                      </p:to>
                                    </p:set>
                                    <p:animEffect transition="in" filter="fade">
                                      <p:cBhvr>
                                        <p:cTn id="12" dur="500"/>
                                        <p:tgtEl>
                                          <p:spTgt spid="4099">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4099">
                                            <p:txEl>
                                              <p:pRg st="6" end="6"/>
                                            </p:txEl>
                                          </p:spTgt>
                                        </p:tgtEl>
                                        <p:attrNameLst>
                                          <p:attrName>style.visibility</p:attrName>
                                        </p:attrNameLst>
                                      </p:cBhvr>
                                      <p:to>
                                        <p:strVal val="visible"/>
                                      </p:to>
                                    </p:set>
                                    <p:anim calcmode="lin" valueType="num">
                                      <p:cBhvr additive="base">
                                        <p:cTn id="17" dur="500" fill="hold"/>
                                        <p:tgtEl>
                                          <p:spTgt spid="4099">
                                            <p:txEl>
                                              <p:pRg st="6" end="6"/>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4099">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ext Box 2"/>
          <p:cNvSpPr txBox="1">
            <a:spLocks noChangeArrowheads="1"/>
          </p:cNvSpPr>
          <p:nvPr/>
        </p:nvSpPr>
        <p:spPr bwMode="auto">
          <a:xfrm>
            <a:off x="827088" y="620713"/>
            <a:ext cx="7705725" cy="366712"/>
          </a:xfrm>
          <a:prstGeom prst="rect">
            <a:avLst/>
          </a:prstGeom>
          <a:noFill/>
          <a:ln w="9525">
            <a:noFill/>
            <a:miter lim="800000"/>
            <a:headEnd/>
            <a:tailEnd/>
          </a:ln>
        </p:spPr>
        <p:txBody>
          <a:bodyPr>
            <a:spAutoFit/>
          </a:bodyPr>
          <a:lstStyle/>
          <a:p>
            <a:pPr>
              <a:spcBef>
                <a:spcPct val="50000"/>
              </a:spcBef>
            </a:pPr>
            <a:endParaRPr lang="en-US"/>
          </a:p>
        </p:txBody>
      </p:sp>
      <p:sp>
        <p:nvSpPr>
          <p:cNvPr id="5123" name="Rectangle 5"/>
          <p:cNvSpPr>
            <a:spLocks noGrp="1" noChangeArrowheads="1"/>
          </p:cNvSpPr>
          <p:nvPr>
            <p:ph type="body" sz="half" idx="1"/>
          </p:nvPr>
        </p:nvSpPr>
        <p:spPr>
          <a:xfrm>
            <a:off x="323850" y="692150"/>
            <a:ext cx="8280400" cy="4032250"/>
          </a:xfrm>
          <a:noFill/>
        </p:spPr>
        <p:txBody>
          <a:bodyPr/>
          <a:lstStyle/>
          <a:p>
            <a:pPr algn="ctr" eaLnBrk="1" hangingPunct="1">
              <a:lnSpc>
                <a:spcPct val="80000"/>
              </a:lnSpc>
              <a:buFontTx/>
              <a:buNone/>
            </a:pPr>
            <a:r>
              <a:rPr lang="en-GB" sz="2000" b="1" dirty="0" smtClean="0"/>
              <a:t>           </a:t>
            </a:r>
            <a:r>
              <a:rPr lang="en-GB" sz="2000" b="1" u="sng" dirty="0" smtClean="0"/>
              <a:t>       Sales       </a:t>
            </a:r>
            <a:r>
              <a:rPr lang="en-GB" sz="2000" b="1" dirty="0" smtClean="0"/>
              <a:t>  =</a:t>
            </a:r>
            <a:r>
              <a:rPr lang="en-GB" sz="2000" b="1" u="sng" dirty="0" smtClean="0"/>
              <a:t> 280  </a:t>
            </a:r>
            <a:r>
              <a:rPr lang="en-GB" sz="2000" b="1" dirty="0" smtClean="0"/>
              <a:t>=  5.6</a:t>
            </a:r>
          </a:p>
          <a:p>
            <a:pPr algn="ctr" eaLnBrk="1" hangingPunct="1">
              <a:lnSpc>
                <a:spcPct val="80000"/>
              </a:lnSpc>
              <a:buFontTx/>
              <a:buNone/>
            </a:pPr>
            <a:r>
              <a:rPr lang="en-GB" sz="2000" b="1" dirty="0" smtClean="0"/>
              <a:t>Fixed Assets       50</a:t>
            </a:r>
          </a:p>
          <a:p>
            <a:pPr algn="ctr" eaLnBrk="1" hangingPunct="1">
              <a:lnSpc>
                <a:spcPct val="80000"/>
              </a:lnSpc>
              <a:buFontTx/>
              <a:buNone/>
            </a:pPr>
            <a:endParaRPr lang="en-GB" sz="2000" b="1" dirty="0" smtClean="0"/>
          </a:p>
          <a:p>
            <a:pPr algn="ctr" eaLnBrk="1" hangingPunct="1">
              <a:lnSpc>
                <a:spcPct val="80000"/>
              </a:lnSpc>
              <a:buFontTx/>
              <a:buNone/>
            </a:pPr>
            <a:r>
              <a:rPr lang="en-GB" sz="2000" b="1" dirty="0" smtClean="0"/>
              <a:t>This can also be expressed as:</a:t>
            </a:r>
          </a:p>
          <a:p>
            <a:pPr algn="ctr" eaLnBrk="1" hangingPunct="1">
              <a:lnSpc>
                <a:spcPct val="80000"/>
              </a:lnSpc>
              <a:buFontTx/>
              <a:buNone/>
            </a:pPr>
            <a:endParaRPr lang="en-GB" sz="2000" b="1" dirty="0" smtClean="0"/>
          </a:p>
          <a:p>
            <a:pPr algn="ctr" eaLnBrk="1" hangingPunct="1">
              <a:lnSpc>
                <a:spcPct val="80000"/>
              </a:lnSpc>
              <a:buFontTx/>
              <a:buNone/>
            </a:pPr>
            <a:r>
              <a:rPr lang="en-GB" sz="2000" b="1" dirty="0" smtClean="0"/>
              <a:t>280 to 50</a:t>
            </a:r>
          </a:p>
          <a:p>
            <a:pPr algn="ctr" eaLnBrk="1" hangingPunct="1">
              <a:lnSpc>
                <a:spcPct val="80000"/>
              </a:lnSpc>
              <a:buFontTx/>
              <a:buNone/>
            </a:pPr>
            <a:r>
              <a:rPr lang="en-GB" sz="2000" b="1" dirty="0" smtClean="0"/>
              <a:t>or</a:t>
            </a:r>
          </a:p>
          <a:p>
            <a:pPr algn="ctr" eaLnBrk="1" hangingPunct="1">
              <a:lnSpc>
                <a:spcPct val="80000"/>
              </a:lnSpc>
              <a:buFontTx/>
              <a:buNone/>
            </a:pPr>
            <a:r>
              <a:rPr lang="en-GB" sz="2000" b="1" dirty="0" smtClean="0"/>
              <a:t>280:50</a:t>
            </a:r>
          </a:p>
          <a:p>
            <a:pPr algn="ctr" eaLnBrk="1" hangingPunct="1">
              <a:lnSpc>
                <a:spcPct val="80000"/>
              </a:lnSpc>
              <a:buFontTx/>
              <a:buNone/>
            </a:pPr>
            <a:r>
              <a:rPr lang="en-GB" sz="2000" b="1" dirty="0" smtClean="0"/>
              <a:t>or</a:t>
            </a:r>
          </a:p>
          <a:p>
            <a:pPr algn="ctr" eaLnBrk="1" hangingPunct="1">
              <a:lnSpc>
                <a:spcPct val="80000"/>
              </a:lnSpc>
              <a:buFontTx/>
              <a:buNone/>
            </a:pPr>
            <a:r>
              <a:rPr lang="en-GB" sz="2000" b="1" dirty="0" smtClean="0"/>
              <a:t>5.6:1</a:t>
            </a:r>
          </a:p>
          <a:p>
            <a:pPr algn="ctr" eaLnBrk="1" hangingPunct="1">
              <a:lnSpc>
                <a:spcPct val="80000"/>
              </a:lnSpc>
              <a:buFontTx/>
              <a:buNone/>
            </a:pPr>
            <a:endParaRPr lang="en-GB" sz="2000" b="1" dirty="0" smtClean="0"/>
          </a:p>
          <a:p>
            <a:pPr algn="ctr" eaLnBrk="1" hangingPunct="1">
              <a:lnSpc>
                <a:spcPct val="80000"/>
              </a:lnSpc>
              <a:buFontTx/>
              <a:buNone/>
            </a:pPr>
            <a:r>
              <a:rPr lang="en-GB" sz="2000" b="1" dirty="0" smtClean="0"/>
              <a:t>This is an example of a ratio but what does it mean?</a:t>
            </a:r>
          </a:p>
          <a:p>
            <a:pPr algn="ctr" eaLnBrk="1" hangingPunct="1">
              <a:lnSpc>
                <a:spcPct val="80000"/>
              </a:lnSpc>
              <a:buFontTx/>
              <a:buNone/>
            </a:pPr>
            <a:endParaRPr lang="en-GB" sz="2000" b="1" dirty="0" smtClean="0"/>
          </a:p>
          <a:p>
            <a:pPr algn="ctr" eaLnBrk="1" hangingPunct="1">
              <a:lnSpc>
                <a:spcPct val="80000"/>
              </a:lnSpc>
              <a:buFontTx/>
              <a:buNone/>
            </a:pPr>
            <a:r>
              <a:rPr lang="en-GB" sz="2000" b="1" dirty="0" smtClean="0"/>
              <a:t>It means that it takes £50 of fixed assets to generate £280 of sales revenue, and is the same as saying it takes £1 of fixed assets to generate £5.6 of sales revenue, because the proportions are the same, i.e. 5.6:1</a:t>
            </a:r>
          </a:p>
          <a:p>
            <a:pPr eaLnBrk="1" hangingPunct="1">
              <a:lnSpc>
                <a:spcPct val="80000"/>
              </a:lnSpc>
              <a:buFontTx/>
              <a:buNone/>
            </a:pPr>
            <a:endParaRPr lang="en-GB" sz="2000" b="1" dirty="0" smtClean="0"/>
          </a:p>
          <a:p>
            <a:pPr eaLnBrk="1" hangingPunct="1">
              <a:lnSpc>
                <a:spcPct val="80000"/>
              </a:lnSpc>
              <a:buFontTx/>
              <a:buNone/>
            </a:pPr>
            <a:endParaRPr lang="en-GB" sz="2000" b="1" dirty="0" smtClean="0"/>
          </a:p>
          <a:p>
            <a:pPr algn="ctr" eaLnBrk="1" hangingPunct="1">
              <a:lnSpc>
                <a:spcPct val="80000"/>
              </a:lnSpc>
              <a:buFontTx/>
              <a:buNone/>
            </a:pPr>
            <a:endParaRPr lang="en-GB" sz="2000" b="1" dirty="0" smtClean="0"/>
          </a:p>
        </p:txBody>
      </p:sp>
      <p:sp>
        <p:nvSpPr>
          <p:cNvPr id="5124" name="Footer Placeholder 7"/>
          <p:cNvSpPr>
            <a:spLocks noGrp="1"/>
          </p:cNvSpPr>
          <p:nvPr>
            <p:ph type="ftr" sz="quarter" idx="11"/>
          </p:nvPr>
        </p:nvSpPr>
        <p:spPr>
          <a:noFill/>
        </p:spPr>
        <p:txBody>
          <a:bodyPr/>
          <a:lstStyle/>
          <a:p>
            <a:r>
              <a:rPr lang="en-GB"/>
              <a:t>Ratios - setting the scene</a:t>
            </a:r>
          </a:p>
        </p:txBody>
      </p:sp>
      <p:sp>
        <p:nvSpPr>
          <p:cNvPr id="5125" name="Slide Number Placeholder 8"/>
          <p:cNvSpPr>
            <a:spLocks noGrp="1"/>
          </p:cNvSpPr>
          <p:nvPr>
            <p:ph type="sldNum" sz="quarter" idx="12"/>
          </p:nvPr>
        </p:nvSpPr>
        <p:spPr>
          <a:noFill/>
        </p:spPr>
        <p:txBody>
          <a:bodyPr/>
          <a:lstStyle/>
          <a:p>
            <a:fld id="{F5B1E0AF-56E6-469D-925D-6B64F5648E0C}" type="slidenum">
              <a:rPr lang="en-GB"/>
              <a:pPr/>
              <a:t>4</a:t>
            </a:fld>
            <a:endParaRPr lang="en-GB" dirty="0"/>
          </a:p>
        </p:txBody>
      </p:sp>
      <p:sp>
        <p:nvSpPr>
          <p:cNvPr id="2" name="TextBox 1"/>
          <p:cNvSpPr txBox="1"/>
          <p:nvPr/>
        </p:nvSpPr>
        <p:spPr>
          <a:xfrm>
            <a:off x="827088" y="1412776"/>
            <a:ext cx="7417320" cy="2520280"/>
          </a:xfrm>
          <a:prstGeom prst="rect">
            <a:avLst/>
          </a:prstGeom>
          <a:noFill/>
        </p:spPr>
        <p:txBody>
          <a:bodyPr wrap="square" rtlCol="0">
            <a:spAutoFit/>
          </a:bodyPr>
          <a:lstStyle/>
          <a:p>
            <a:endParaRPr lang="en-GB"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11" end="1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5123">
                                            <p:txEl>
                                              <p:pRg st="13" end="13"/>
                                            </p:txEl>
                                          </p:spTgt>
                                        </p:tgtEl>
                                        <p:attrNameLst>
                                          <p:attrName>style.visibility</p:attrName>
                                        </p:attrNameLst>
                                      </p:cBhvr>
                                      <p:to>
                                        <p:strVal val="visible"/>
                                      </p:to>
                                    </p:set>
                                    <p:anim calcmode="lin" valueType="num">
                                      <p:cBhvr additive="base">
                                        <p:cTn id="11" dur="500" fill="hold"/>
                                        <p:tgtEl>
                                          <p:spTgt spid="5123">
                                            <p:txEl>
                                              <p:pRg st="13" end="1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123">
                                            <p:txEl>
                                              <p:pRg st="13" end="1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2"/>
          <p:cNvSpPr txBox="1">
            <a:spLocks noChangeArrowheads="1"/>
          </p:cNvSpPr>
          <p:nvPr/>
        </p:nvSpPr>
        <p:spPr bwMode="auto">
          <a:xfrm>
            <a:off x="827088" y="620713"/>
            <a:ext cx="7705725" cy="366712"/>
          </a:xfrm>
          <a:prstGeom prst="rect">
            <a:avLst/>
          </a:prstGeom>
          <a:noFill/>
          <a:ln w="9525">
            <a:noFill/>
            <a:miter lim="800000"/>
            <a:headEnd/>
            <a:tailEnd/>
          </a:ln>
        </p:spPr>
        <p:txBody>
          <a:bodyPr>
            <a:spAutoFit/>
          </a:bodyPr>
          <a:lstStyle/>
          <a:p>
            <a:pPr>
              <a:spcBef>
                <a:spcPct val="50000"/>
              </a:spcBef>
            </a:pPr>
            <a:endParaRPr lang="en-US"/>
          </a:p>
        </p:txBody>
      </p:sp>
      <p:sp>
        <p:nvSpPr>
          <p:cNvPr id="6147" name="Rectangle 5"/>
          <p:cNvSpPr>
            <a:spLocks noGrp="1" noChangeArrowheads="1"/>
          </p:cNvSpPr>
          <p:nvPr>
            <p:ph type="body" idx="1"/>
          </p:nvPr>
        </p:nvSpPr>
        <p:spPr>
          <a:xfrm>
            <a:off x="611188" y="692150"/>
            <a:ext cx="8064500" cy="5040313"/>
          </a:xfrm>
          <a:noFill/>
        </p:spPr>
        <p:txBody>
          <a:bodyPr/>
          <a:lstStyle/>
          <a:p>
            <a:pPr algn="ctr" eaLnBrk="1" hangingPunct="1">
              <a:lnSpc>
                <a:spcPct val="80000"/>
              </a:lnSpc>
              <a:buFontTx/>
              <a:buNone/>
            </a:pPr>
            <a:endParaRPr lang="en-GB" sz="2000" b="1" dirty="0" smtClean="0"/>
          </a:p>
          <a:p>
            <a:pPr algn="ctr" eaLnBrk="1" hangingPunct="1">
              <a:lnSpc>
                <a:spcPct val="80000"/>
              </a:lnSpc>
              <a:buFontTx/>
              <a:buNone/>
            </a:pPr>
            <a:r>
              <a:rPr lang="en-GB" sz="2000" b="1" dirty="0" smtClean="0"/>
              <a:t>We can say it another way by saying we are turning fixed assets over 5.6 times</a:t>
            </a:r>
            <a:r>
              <a:rPr lang="en-GB" sz="2000" b="1" u="sng" dirty="0" smtClean="0"/>
              <a:t> </a:t>
            </a:r>
          </a:p>
          <a:p>
            <a:pPr algn="ctr" eaLnBrk="1" hangingPunct="1">
              <a:lnSpc>
                <a:spcPct val="80000"/>
              </a:lnSpc>
              <a:buFontTx/>
              <a:buNone/>
            </a:pPr>
            <a:endParaRPr lang="en-GB" sz="2000" b="1" u="sng" dirty="0" smtClean="0"/>
          </a:p>
          <a:p>
            <a:pPr algn="ctr" eaLnBrk="1" hangingPunct="1">
              <a:lnSpc>
                <a:spcPct val="80000"/>
              </a:lnSpc>
              <a:buFontTx/>
              <a:buNone/>
            </a:pPr>
            <a:r>
              <a:rPr lang="en-GB" sz="2000" b="1" dirty="0" smtClean="0"/>
              <a:t>It is an indication of how well we are using fixed assets to generate sales, and, if we think about it logically for this ratio, the higher the number of turns then the more efficiently we are using the fixed assets to generate sales!</a:t>
            </a:r>
            <a:r>
              <a:rPr lang="en-GB" sz="2000" b="1" u="sng" dirty="0" smtClean="0"/>
              <a:t>  </a:t>
            </a:r>
          </a:p>
          <a:p>
            <a:pPr algn="ctr" eaLnBrk="1" hangingPunct="1">
              <a:lnSpc>
                <a:spcPct val="80000"/>
              </a:lnSpc>
              <a:buFontTx/>
              <a:buNone/>
            </a:pPr>
            <a:endParaRPr lang="en-GB" sz="2000" b="1" u="sng" dirty="0" smtClean="0"/>
          </a:p>
          <a:p>
            <a:pPr algn="ctr" eaLnBrk="1" hangingPunct="1">
              <a:lnSpc>
                <a:spcPct val="80000"/>
              </a:lnSpc>
              <a:buFontTx/>
              <a:buNone/>
            </a:pPr>
            <a:r>
              <a:rPr lang="en-GB" sz="2000" b="1" dirty="0" smtClean="0"/>
              <a:t>-------------------------</a:t>
            </a:r>
            <a:r>
              <a:rPr lang="en-GB" sz="2000" b="1" u="sng" dirty="0" smtClean="0"/>
              <a:t> </a:t>
            </a:r>
          </a:p>
          <a:p>
            <a:pPr algn="ctr" eaLnBrk="1" hangingPunct="1">
              <a:lnSpc>
                <a:spcPct val="80000"/>
              </a:lnSpc>
              <a:buFontTx/>
              <a:buNone/>
            </a:pPr>
            <a:endParaRPr lang="en-GB" sz="2000" b="1" u="sng" dirty="0" smtClean="0"/>
          </a:p>
          <a:p>
            <a:pPr algn="ctr" eaLnBrk="1" hangingPunct="1">
              <a:lnSpc>
                <a:spcPct val="80000"/>
              </a:lnSpc>
              <a:buFontTx/>
              <a:buNone/>
            </a:pPr>
            <a:r>
              <a:rPr lang="en-GB" sz="2000" b="1" dirty="0" smtClean="0"/>
              <a:t>If you take this example to an extreme, then if were lucky enough to invest only £1 in fixed assets and generate £280 of sales then we would have a ratio of 280:1 </a:t>
            </a:r>
          </a:p>
          <a:p>
            <a:pPr algn="ctr" eaLnBrk="1" hangingPunct="1">
              <a:lnSpc>
                <a:spcPct val="80000"/>
              </a:lnSpc>
              <a:buFontTx/>
              <a:buNone/>
            </a:pPr>
            <a:r>
              <a:rPr lang="en-GB" sz="2000" b="1" dirty="0" smtClean="0"/>
              <a:t>We would be turning our fixed assets 280 times</a:t>
            </a:r>
          </a:p>
          <a:p>
            <a:pPr algn="ctr" eaLnBrk="1" hangingPunct="1">
              <a:lnSpc>
                <a:spcPct val="80000"/>
              </a:lnSpc>
              <a:buFontTx/>
              <a:buNone/>
            </a:pPr>
            <a:endParaRPr lang="en-GB" sz="2000" b="1" dirty="0" smtClean="0"/>
          </a:p>
          <a:p>
            <a:pPr algn="ctr" eaLnBrk="1" hangingPunct="1">
              <a:lnSpc>
                <a:spcPct val="80000"/>
              </a:lnSpc>
              <a:buFontTx/>
              <a:buNone/>
            </a:pPr>
            <a:r>
              <a:rPr lang="en-GB" sz="2000" b="1" dirty="0" smtClean="0"/>
              <a:t>.....that would be much more efficient !!</a:t>
            </a:r>
          </a:p>
          <a:p>
            <a:pPr algn="ctr" eaLnBrk="1" hangingPunct="1">
              <a:lnSpc>
                <a:spcPct val="80000"/>
              </a:lnSpc>
              <a:buFontTx/>
              <a:buNone/>
            </a:pPr>
            <a:endParaRPr lang="en-GB" sz="2000" b="1" dirty="0" smtClean="0"/>
          </a:p>
          <a:p>
            <a:pPr algn="ctr" eaLnBrk="1" hangingPunct="1">
              <a:lnSpc>
                <a:spcPct val="80000"/>
              </a:lnSpc>
              <a:buFontTx/>
              <a:buNone/>
            </a:pPr>
            <a:endParaRPr lang="en-GB" sz="2000" b="1" dirty="0" smtClean="0"/>
          </a:p>
          <a:p>
            <a:pPr algn="ctr" eaLnBrk="1" hangingPunct="1">
              <a:lnSpc>
                <a:spcPct val="80000"/>
              </a:lnSpc>
              <a:buFontTx/>
              <a:buNone/>
            </a:pPr>
            <a:endParaRPr lang="en-GB" sz="2000" b="1" dirty="0" smtClean="0"/>
          </a:p>
        </p:txBody>
      </p:sp>
      <p:sp>
        <p:nvSpPr>
          <p:cNvPr id="6148" name="Footer Placeholder 7"/>
          <p:cNvSpPr>
            <a:spLocks noGrp="1"/>
          </p:cNvSpPr>
          <p:nvPr>
            <p:ph type="ftr" sz="quarter" idx="11"/>
          </p:nvPr>
        </p:nvSpPr>
        <p:spPr>
          <a:noFill/>
        </p:spPr>
        <p:txBody>
          <a:bodyPr/>
          <a:lstStyle/>
          <a:p>
            <a:r>
              <a:rPr lang="en-GB"/>
              <a:t>Ratios - setting the scene</a:t>
            </a:r>
          </a:p>
        </p:txBody>
      </p:sp>
      <p:sp>
        <p:nvSpPr>
          <p:cNvPr id="6149" name="Slide Number Placeholder 8"/>
          <p:cNvSpPr>
            <a:spLocks noGrp="1"/>
          </p:cNvSpPr>
          <p:nvPr>
            <p:ph type="sldNum" sz="quarter" idx="12"/>
          </p:nvPr>
        </p:nvSpPr>
        <p:spPr>
          <a:noFill/>
        </p:spPr>
        <p:txBody>
          <a:bodyPr/>
          <a:lstStyle/>
          <a:p>
            <a:fld id="{C558DB23-8BF9-40AF-9F76-6A20F25D3F13}" type="slidenum">
              <a:rPr lang="en-GB"/>
              <a:pPr/>
              <a:t>5</a:t>
            </a:fld>
            <a:endParaRPr lang="en-GB"/>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147">
                                            <p:txEl>
                                              <p:pRg st="7" end="7"/>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147">
                                            <p:txEl>
                                              <p:pRg st="8" end="8"/>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6147">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ext Box 2"/>
          <p:cNvSpPr txBox="1">
            <a:spLocks noChangeArrowheads="1"/>
          </p:cNvSpPr>
          <p:nvPr/>
        </p:nvSpPr>
        <p:spPr bwMode="auto">
          <a:xfrm>
            <a:off x="827088" y="620713"/>
            <a:ext cx="7705725" cy="366712"/>
          </a:xfrm>
          <a:prstGeom prst="rect">
            <a:avLst/>
          </a:prstGeom>
          <a:noFill/>
          <a:ln w="9525">
            <a:noFill/>
            <a:miter lim="800000"/>
            <a:headEnd/>
            <a:tailEnd/>
          </a:ln>
        </p:spPr>
        <p:txBody>
          <a:bodyPr>
            <a:spAutoFit/>
          </a:bodyPr>
          <a:lstStyle/>
          <a:p>
            <a:pPr>
              <a:spcBef>
                <a:spcPct val="50000"/>
              </a:spcBef>
            </a:pPr>
            <a:endParaRPr lang="en-US"/>
          </a:p>
        </p:txBody>
      </p:sp>
      <p:sp>
        <p:nvSpPr>
          <p:cNvPr id="7171" name="Rectangle 5"/>
          <p:cNvSpPr>
            <a:spLocks noGrp="1" noChangeArrowheads="1"/>
          </p:cNvSpPr>
          <p:nvPr>
            <p:ph type="body" idx="1"/>
          </p:nvPr>
        </p:nvSpPr>
        <p:spPr>
          <a:xfrm>
            <a:off x="468313" y="765175"/>
            <a:ext cx="8064500" cy="5040313"/>
          </a:xfrm>
          <a:noFill/>
        </p:spPr>
        <p:txBody>
          <a:bodyPr/>
          <a:lstStyle/>
          <a:p>
            <a:pPr algn="ctr" eaLnBrk="1" hangingPunct="1">
              <a:lnSpc>
                <a:spcPct val="80000"/>
              </a:lnSpc>
              <a:buFontTx/>
              <a:buNone/>
            </a:pPr>
            <a:r>
              <a:rPr lang="en-GB" sz="2000" b="1" dirty="0" smtClean="0"/>
              <a:t>We can even express our ratio in another way...</a:t>
            </a:r>
          </a:p>
          <a:p>
            <a:pPr algn="ctr" eaLnBrk="1" hangingPunct="1">
              <a:lnSpc>
                <a:spcPct val="80000"/>
              </a:lnSpc>
              <a:buFontTx/>
              <a:buNone/>
            </a:pPr>
            <a:endParaRPr lang="en-GB" sz="2000" b="1" dirty="0" smtClean="0"/>
          </a:p>
          <a:p>
            <a:pPr algn="ctr" eaLnBrk="1" hangingPunct="1">
              <a:lnSpc>
                <a:spcPct val="80000"/>
              </a:lnSpc>
              <a:buFontTx/>
              <a:buNone/>
            </a:pPr>
            <a:r>
              <a:rPr lang="en-GB" sz="2000" b="1" dirty="0" smtClean="0"/>
              <a:t>Sales: Fixed assets = 5.6 </a:t>
            </a:r>
          </a:p>
          <a:p>
            <a:pPr algn="ctr" eaLnBrk="1" hangingPunct="1">
              <a:lnSpc>
                <a:spcPct val="80000"/>
              </a:lnSpc>
              <a:buFontTx/>
              <a:buNone/>
            </a:pPr>
            <a:endParaRPr lang="en-GB" sz="2000" b="1" dirty="0" smtClean="0"/>
          </a:p>
          <a:p>
            <a:pPr algn="ctr" eaLnBrk="1" hangingPunct="1">
              <a:lnSpc>
                <a:spcPct val="80000"/>
              </a:lnSpc>
              <a:buFontTx/>
              <a:buNone/>
            </a:pPr>
            <a:r>
              <a:rPr lang="en-GB" sz="2000" b="1" dirty="0" smtClean="0"/>
              <a:t>If we divide £1000 by 5.6 then</a:t>
            </a:r>
          </a:p>
          <a:p>
            <a:pPr algn="ctr" eaLnBrk="1" hangingPunct="1">
              <a:lnSpc>
                <a:spcPct val="80000"/>
              </a:lnSpc>
              <a:buFontTx/>
              <a:buNone/>
            </a:pPr>
            <a:endParaRPr lang="en-GB" sz="2000" b="1" dirty="0" smtClean="0"/>
          </a:p>
          <a:p>
            <a:pPr algn="ctr" eaLnBrk="1" hangingPunct="1">
              <a:lnSpc>
                <a:spcPct val="80000"/>
              </a:lnSpc>
              <a:buFontTx/>
              <a:buNone/>
            </a:pPr>
            <a:r>
              <a:rPr lang="en-GB" sz="2000" b="1" u="sng" dirty="0" smtClean="0"/>
              <a:t>£1000 </a:t>
            </a:r>
            <a:r>
              <a:rPr lang="en-GB" sz="2000" b="1" dirty="0" smtClean="0"/>
              <a:t>  =  £178.57</a:t>
            </a:r>
          </a:p>
          <a:p>
            <a:pPr eaLnBrk="1" hangingPunct="1">
              <a:lnSpc>
                <a:spcPct val="80000"/>
              </a:lnSpc>
              <a:buFontTx/>
              <a:buNone/>
            </a:pPr>
            <a:r>
              <a:rPr lang="en-GB" sz="2000" b="1" dirty="0" smtClean="0"/>
              <a:t>                                             5.6       </a:t>
            </a:r>
          </a:p>
          <a:p>
            <a:pPr algn="ctr" eaLnBrk="1" hangingPunct="1">
              <a:lnSpc>
                <a:spcPct val="80000"/>
              </a:lnSpc>
              <a:buFontTx/>
              <a:buNone/>
            </a:pPr>
            <a:endParaRPr lang="en-GB" sz="2000" b="1" dirty="0" smtClean="0"/>
          </a:p>
          <a:p>
            <a:pPr algn="ctr" eaLnBrk="1" hangingPunct="1">
              <a:lnSpc>
                <a:spcPct val="80000"/>
              </a:lnSpc>
              <a:buFontTx/>
              <a:buNone/>
            </a:pPr>
            <a:r>
              <a:rPr lang="en-GB" sz="2000" b="1" dirty="0" smtClean="0"/>
              <a:t>What does this mean?</a:t>
            </a:r>
          </a:p>
          <a:p>
            <a:pPr algn="ctr" eaLnBrk="1" hangingPunct="1">
              <a:lnSpc>
                <a:spcPct val="80000"/>
              </a:lnSpc>
              <a:buFontTx/>
              <a:buNone/>
            </a:pPr>
            <a:endParaRPr lang="en-GB" sz="2000" b="1" dirty="0" smtClean="0"/>
          </a:p>
          <a:p>
            <a:pPr algn="ctr" eaLnBrk="1" hangingPunct="1">
              <a:lnSpc>
                <a:spcPct val="80000"/>
              </a:lnSpc>
              <a:buFontTx/>
              <a:buNone/>
            </a:pPr>
            <a:r>
              <a:rPr lang="en-GB" sz="2000" b="1" dirty="0" smtClean="0"/>
              <a:t>It means that it takes £178.57 of fixed assets to generate £1000 of sales.</a:t>
            </a:r>
          </a:p>
          <a:p>
            <a:pPr algn="ctr" eaLnBrk="1" hangingPunct="1">
              <a:lnSpc>
                <a:spcPct val="80000"/>
              </a:lnSpc>
              <a:buFontTx/>
              <a:buNone/>
            </a:pPr>
            <a:endParaRPr lang="en-GB" sz="2000" b="1" dirty="0" smtClean="0"/>
          </a:p>
          <a:p>
            <a:pPr algn="ctr" eaLnBrk="1" hangingPunct="1">
              <a:lnSpc>
                <a:spcPct val="80000"/>
              </a:lnSpc>
              <a:buFontTx/>
              <a:buNone/>
            </a:pPr>
            <a:r>
              <a:rPr lang="en-GB" sz="2000" b="1" dirty="0" smtClean="0"/>
              <a:t>£1000 to £178.57 is in the same proportion as 5.6 to1</a:t>
            </a:r>
          </a:p>
          <a:p>
            <a:pPr algn="ctr" eaLnBrk="1" hangingPunct="1">
              <a:lnSpc>
                <a:spcPct val="80000"/>
              </a:lnSpc>
              <a:buFontTx/>
              <a:buNone/>
            </a:pPr>
            <a:endParaRPr lang="en-GB" sz="2000" b="1" dirty="0" smtClean="0">
              <a:solidFill>
                <a:srgbClr val="0000FF"/>
              </a:solidFill>
            </a:endParaRPr>
          </a:p>
          <a:p>
            <a:pPr algn="ctr" eaLnBrk="1" hangingPunct="1">
              <a:lnSpc>
                <a:spcPct val="80000"/>
              </a:lnSpc>
              <a:buFontTx/>
              <a:buNone/>
            </a:pPr>
            <a:endParaRPr lang="en-GB" sz="2000" b="1" dirty="0" smtClean="0">
              <a:solidFill>
                <a:srgbClr val="0000FF"/>
              </a:solidFill>
            </a:endParaRPr>
          </a:p>
          <a:p>
            <a:pPr algn="ctr" eaLnBrk="1" hangingPunct="1">
              <a:lnSpc>
                <a:spcPct val="80000"/>
              </a:lnSpc>
              <a:buFontTx/>
              <a:buNone/>
            </a:pPr>
            <a:endParaRPr lang="en-GB" sz="2000" b="1" dirty="0" smtClean="0">
              <a:solidFill>
                <a:srgbClr val="0000FF"/>
              </a:solidFill>
            </a:endParaRPr>
          </a:p>
          <a:p>
            <a:pPr algn="ctr" eaLnBrk="1" hangingPunct="1">
              <a:lnSpc>
                <a:spcPct val="80000"/>
              </a:lnSpc>
              <a:buFontTx/>
              <a:buNone/>
            </a:pPr>
            <a:endParaRPr lang="en-GB" sz="2000" b="1" dirty="0" smtClean="0">
              <a:solidFill>
                <a:srgbClr val="0000FF"/>
              </a:solidFill>
            </a:endParaRPr>
          </a:p>
        </p:txBody>
      </p:sp>
      <p:sp>
        <p:nvSpPr>
          <p:cNvPr id="7172" name="Footer Placeholder 7"/>
          <p:cNvSpPr>
            <a:spLocks noGrp="1"/>
          </p:cNvSpPr>
          <p:nvPr>
            <p:ph type="ftr" sz="quarter" idx="11"/>
          </p:nvPr>
        </p:nvSpPr>
        <p:spPr>
          <a:noFill/>
        </p:spPr>
        <p:txBody>
          <a:bodyPr/>
          <a:lstStyle/>
          <a:p>
            <a:r>
              <a:rPr lang="en-GB"/>
              <a:t>Ratios - setting the scene</a:t>
            </a:r>
          </a:p>
        </p:txBody>
      </p:sp>
      <p:sp>
        <p:nvSpPr>
          <p:cNvPr id="7173" name="Slide Number Placeholder 8"/>
          <p:cNvSpPr>
            <a:spLocks noGrp="1"/>
          </p:cNvSpPr>
          <p:nvPr>
            <p:ph type="sldNum" sz="quarter" idx="12"/>
          </p:nvPr>
        </p:nvSpPr>
        <p:spPr>
          <a:noFill/>
        </p:spPr>
        <p:txBody>
          <a:bodyPr/>
          <a:lstStyle/>
          <a:p>
            <a:fld id="{AC4D6B96-22CF-4367-A3E1-DF14F5156776}" type="slidenum">
              <a:rPr lang="en-GB"/>
              <a:pPr/>
              <a:t>6</a:t>
            </a:fld>
            <a:endParaRPr lang="en-GB"/>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171">
                                            <p:txEl>
                                              <p:pRg st="4" end="4"/>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171">
                                            <p:txEl>
                                              <p:pRg st="6" end="6"/>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7171">
                                            <p:txEl>
                                              <p:pRg st="7" end="7"/>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171">
                                            <p:txEl>
                                              <p:pRg st="9" end="9"/>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7171">
                                            <p:txEl>
                                              <p:pRg st="11" end="11"/>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7171">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ext Box 2"/>
          <p:cNvSpPr txBox="1">
            <a:spLocks noChangeArrowheads="1"/>
          </p:cNvSpPr>
          <p:nvPr/>
        </p:nvSpPr>
        <p:spPr bwMode="auto">
          <a:xfrm>
            <a:off x="827088" y="620713"/>
            <a:ext cx="7705725" cy="366712"/>
          </a:xfrm>
          <a:prstGeom prst="rect">
            <a:avLst/>
          </a:prstGeom>
          <a:noFill/>
          <a:ln w="9525">
            <a:noFill/>
            <a:miter lim="800000"/>
            <a:headEnd/>
            <a:tailEnd/>
          </a:ln>
        </p:spPr>
        <p:txBody>
          <a:bodyPr>
            <a:spAutoFit/>
          </a:bodyPr>
          <a:lstStyle/>
          <a:p>
            <a:pPr>
              <a:spcBef>
                <a:spcPct val="50000"/>
              </a:spcBef>
            </a:pPr>
            <a:endParaRPr lang="en-US"/>
          </a:p>
        </p:txBody>
      </p:sp>
      <p:sp>
        <p:nvSpPr>
          <p:cNvPr id="8195" name="Rectangle 5"/>
          <p:cNvSpPr>
            <a:spLocks noGrp="1" noChangeArrowheads="1"/>
          </p:cNvSpPr>
          <p:nvPr>
            <p:ph type="body" idx="1"/>
          </p:nvPr>
        </p:nvSpPr>
        <p:spPr>
          <a:xfrm>
            <a:off x="468313" y="692150"/>
            <a:ext cx="8064500" cy="5040313"/>
          </a:xfrm>
          <a:noFill/>
        </p:spPr>
        <p:txBody>
          <a:bodyPr/>
          <a:lstStyle/>
          <a:p>
            <a:pPr algn="ctr" eaLnBrk="1" hangingPunct="1">
              <a:buFontTx/>
              <a:buNone/>
            </a:pPr>
            <a:r>
              <a:rPr lang="en-GB" sz="2400" b="1" dirty="0" smtClean="0"/>
              <a:t>So with the knowledge that it takes £178.57 of fixed assets to generate £1000 of sales this year, if it were to take £235 of fixed assets to generate £1000 of sales next year, would this be better or worse?</a:t>
            </a:r>
          </a:p>
          <a:p>
            <a:pPr algn="ctr" eaLnBrk="1" hangingPunct="1">
              <a:buFontTx/>
              <a:buNone/>
            </a:pPr>
            <a:endParaRPr lang="en-GB" sz="2400" b="1" dirty="0" smtClean="0"/>
          </a:p>
          <a:p>
            <a:pPr algn="ctr" eaLnBrk="1" hangingPunct="1">
              <a:buFontTx/>
              <a:buNone/>
            </a:pPr>
            <a:r>
              <a:rPr lang="en-GB" sz="2400" b="1" dirty="0" smtClean="0"/>
              <a:t>Answer: </a:t>
            </a:r>
            <a:r>
              <a:rPr lang="en-GB" sz="2400" b="1" dirty="0" smtClean="0">
                <a:solidFill>
                  <a:srgbClr val="FF0000"/>
                </a:solidFill>
              </a:rPr>
              <a:t>WORSE</a:t>
            </a:r>
          </a:p>
          <a:p>
            <a:pPr algn="ctr" eaLnBrk="1" hangingPunct="1">
              <a:buFontTx/>
              <a:buNone/>
            </a:pPr>
            <a:endParaRPr lang="en-GB" sz="2400" b="1" dirty="0" smtClean="0"/>
          </a:p>
          <a:p>
            <a:pPr algn="ctr" eaLnBrk="1" hangingPunct="1">
              <a:buFontTx/>
              <a:buNone/>
            </a:pPr>
            <a:r>
              <a:rPr lang="en-GB" sz="2400" b="1" dirty="0" smtClean="0"/>
              <a:t>...because we would be spending more money on fixed assets to generate the same sales value of £1000, therefore our fixed assets would not be working as efficiently for us.</a:t>
            </a:r>
          </a:p>
          <a:p>
            <a:pPr algn="ctr" eaLnBrk="1" hangingPunct="1">
              <a:buFontTx/>
              <a:buNone/>
            </a:pPr>
            <a:endParaRPr lang="en-GB" sz="2400" b="1" dirty="0" smtClean="0">
              <a:solidFill>
                <a:srgbClr val="0000FF"/>
              </a:solidFill>
            </a:endParaRPr>
          </a:p>
        </p:txBody>
      </p:sp>
      <p:sp>
        <p:nvSpPr>
          <p:cNvPr id="8196" name="Footer Placeholder 7"/>
          <p:cNvSpPr>
            <a:spLocks noGrp="1"/>
          </p:cNvSpPr>
          <p:nvPr>
            <p:ph type="ftr" sz="quarter" idx="11"/>
          </p:nvPr>
        </p:nvSpPr>
        <p:spPr>
          <a:noFill/>
        </p:spPr>
        <p:txBody>
          <a:bodyPr/>
          <a:lstStyle/>
          <a:p>
            <a:r>
              <a:rPr lang="en-GB"/>
              <a:t>Ratios - setting the scene</a:t>
            </a:r>
          </a:p>
        </p:txBody>
      </p:sp>
      <p:sp>
        <p:nvSpPr>
          <p:cNvPr id="8197" name="Slide Number Placeholder 8"/>
          <p:cNvSpPr>
            <a:spLocks noGrp="1"/>
          </p:cNvSpPr>
          <p:nvPr>
            <p:ph type="sldNum" sz="quarter" idx="12"/>
          </p:nvPr>
        </p:nvSpPr>
        <p:spPr>
          <a:noFill/>
        </p:spPr>
        <p:txBody>
          <a:bodyPr/>
          <a:lstStyle/>
          <a:p>
            <a:fld id="{25CB32FA-DD0C-4297-97ED-76198392BA18}" type="slidenum">
              <a:rPr lang="en-GB"/>
              <a:pPr/>
              <a:t>7</a:t>
            </a:fld>
            <a:endParaRPr lang="en-GB"/>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5">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ext Box 2"/>
          <p:cNvSpPr txBox="1">
            <a:spLocks noChangeArrowheads="1"/>
          </p:cNvSpPr>
          <p:nvPr/>
        </p:nvSpPr>
        <p:spPr bwMode="auto">
          <a:xfrm>
            <a:off x="827088" y="620713"/>
            <a:ext cx="7705725" cy="366712"/>
          </a:xfrm>
          <a:prstGeom prst="rect">
            <a:avLst/>
          </a:prstGeom>
          <a:noFill/>
          <a:ln w="9525">
            <a:noFill/>
            <a:miter lim="800000"/>
            <a:headEnd/>
            <a:tailEnd/>
          </a:ln>
        </p:spPr>
        <p:txBody>
          <a:bodyPr>
            <a:spAutoFit/>
          </a:bodyPr>
          <a:lstStyle/>
          <a:p>
            <a:pPr>
              <a:spcBef>
                <a:spcPct val="50000"/>
              </a:spcBef>
            </a:pPr>
            <a:endParaRPr lang="en-US"/>
          </a:p>
        </p:txBody>
      </p:sp>
      <p:sp>
        <p:nvSpPr>
          <p:cNvPr id="9219" name="Rectangle 5"/>
          <p:cNvSpPr>
            <a:spLocks noGrp="1" noChangeArrowheads="1"/>
          </p:cNvSpPr>
          <p:nvPr>
            <p:ph type="body" idx="1"/>
          </p:nvPr>
        </p:nvSpPr>
        <p:spPr>
          <a:xfrm>
            <a:off x="468313" y="620713"/>
            <a:ext cx="8351837" cy="5040312"/>
          </a:xfrm>
          <a:noFill/>
        </p:spPr>
        <p:txBody>
          <a:bodyPr/>
          <a:lstStyle/>
          <a:p>
            <a:pPr algn="ctr" eaLnBrk="1" hangingPunct="1">
              <a:buFontTx/>
              <a:buNone/>
            </a:pPr>
            <a:endParaRPr lang="en-GB" sz="2400" b="1" dirty="0" smtClean="0"/>
          </a:p>
          <a:p>
            <a:pPr algn="ctr" eaLnBrk="1" hangingPunct="1">
              <a:buFontTx/>
              <a:buNone/>
            </a:pPr>
            <a:r>
              <a:rPr lang="en-GB" sz="2400" b="1" dirty="0" smtClean="0"/>
              <a:t>We can use these better or worse comparisons to measure our performance against: </a:t>
            </a:r>
          </a:p>
          <a:p>
            <a:pPr algn="ctr" eaLnBrk="1" hangingPunct="1">
              <a:buFontTx/>
              <a:buNone/>
            </a:pPr>
            <a:endParaRPr lang="en-GB" sz="2400" b="1" dirty="0" smtClean="0"/>
          </a:p>
          <a:p>
            <a:pPr eaLnBrk="1" hangingPunct="1"/>
            <a:r>
              <a:rPr lang="en-GB" sz="2400" b="1" dirty="0" smtClean="0"/>
              <a:t>our competitors in the same industry </a:t>
            </a:r>
          </a:p>
          <a:p>
            <a:pPr eaLnBrk="1" hangingPunct="1"/>
            <a:r>
              <a:rPr lang="en-GB" sz="2400" b="1" dirty="0" smtClean="0"/>
              <a:t>our own performance against that of previous years </a:t>
            </a:r>
          </a:p>
          <a:p>
            <a:pPr eaLnBrk="1" hangingPunct="1"/>
            <a:r>
              <a:rPr lang="en-GB" sz="2400" b="1" dirty="0" smtClean="0"/>
              <a:t>our current performance against planned performance that we want to achieve for the future</a:t>
            </a:r>
          </a:p>
          <a:p>
            <a:pPr algn="ctr" eaLnBrk="1" hangingPunct="1">
              <a:buFontTx/>
              <a:buNone/>
            </a:pPr>
            <a:endParaRPr lang="en-GB" sz="2400" b="1" dirty="0" smtClean="0"/>
          </a:p>
          <a:p>
            <a:pPr algn="ctr" eaLnBrk="1" hangingPunct="1">
              <a:buFontTx/>
              <a:buNone/>
            </a:pPr>
            <a:endParaRPr lang="en-GB" sz="2400" b="1" dirty="0" smtClean="0">
              <a:solidFill>
                <a:srgbClr val="0000FF"/>
              </a:solidFill>
            </a:endParaRPr>
          </a:p>
          <a:p>
            <a:pPr algn="ctr" eaLnBrk="1" hangingPunct="1">
              <a:buFontTx/>
              <a:buNone/>
            </a:pPr>
            <a:endParaRPr lang="en-GB" sz="2400" b="1" dirty="0" smtClean="0">
              <a:solidFill>
                <a:srgbClr val="0000FF"/>
              </a:solidFill>
            </a:endParaRPr>
          </a:p>
        </p:txBody>
      </p:sp>
      <p:sp>
        <p:nvSpPr>
          <p:cNvPr id="9220" name="Footer Placeholder 7"/>
          <p:cNvSpPr>
            <a:spLocks noGrp="1"/>
          </p:cNvSpPr>
          <p:nvPr>
            <p:ph type="ftr" sz="quarter" idx="11"/>
          </p:nvPr>
        </p:nvSpPr>
        <p:spPr>
          <a:noFill/>
        </p:spPr>
        <p:txBody>
          <a:bodyPr/>
          <a:lstStyle/>
          <a:p>
            <a:r>
              <a:rPr lang="en-GB"/>
              <a:t>Ratios - setting the scene</a:t>
            </a:r>
          </a:p>
        </p:txBody>
      </p:sp>
      <p:sp>
        <p:nvSpPr>
          <p:cNvPr id="9221" name="Slide Number Placeholder 8"/>
          <p:cNvSpPr>
            <a:spLocks noGrp="1"/>
          </p:cNvSpPr>
          <p:nvPr>
            <p:ph type="sldNum" sz="quarter" idx="12"/>
          </p:nvPr>
        </p:nvSpPr>
        <p:spPr>
          <a:noFill/>
        </p:spPr>
        <p:txBody>
          <a:bodyPr/>
          <a:lstStyle/>
          <a:p>
            <a:fld id="{FCFA17AA-408B-4FAF-9BA7-79DF656397CD}" type="slidenum">
              <a:rPr lang="en-GB"/>
              <a:pPr/>
              <a:t>8</a:t>
            </a:fld>
            <a:endParaRPr lang="en-GB"/>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19">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219">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21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ext Box 2"/>
          <p:cNvSpPr txBox="1">
            <a:spLocks noChangeArrowheads="1"/>
          </p:cNvSpPr>
          <p:nvPr/>
        </p:nvSpPr>
        <p:spPr bwMode="auto">
          <a:xfrm>
            <a:off x="827088" y="620713"/>
            <a:ext cx="7705725" cy="366712"/>
          </a:xfrm>
          <a:prstGeom prst="rect">
            <a:avLst/>
          </a:prstGeom>
          <a:noFill/>
          <a:ln w="9525">
            <a:noFill/>
            <a:miter lim="800000"/>
            <a:headEnd/>
            <a:tailEnd/>
          </a:ln>
        </p:spPr>
        <p:txBody>
          <a:bodyPr>
            <a:spAutoFit/>
          </a:bodyPr>
          <a:lstStyle/>
          <a:p>
            <a:pPr>
              <a:spcBef>
                <a:spcPct val="50000"/>
              </a:spcBef>
            </a:pPr>
            <a:endParaRPr lang="en-US"/>
          </a:p>
        </p:txBody>
      </p:sp>
      <p:sp>
        <p:nvSpPr>
          <p:cNvPr id="10243" name="Rectangle 4"/>
          <p:cNvSpPr>
            <a:spLocks noGrp="1" noChangeArrowheads="1"/>
          </p:cNvSpPr>
          <p:nvPr>
            <p:ph type="body" idx="1"/>
          </p:nvPr>
        </p:nvSpPr>
        <p:spPr>
          <a:xfrm>
            <a:off x="323850" y="765175"/>
            <a:ext cx="8351838" cy="5040313"/>
          </a:xfrm>
          <a:noFill/>
        </p:spPr>
        <p:txBody>
          <a:bodyPr/>
          <a:lstStyle/>
          <a:p>
            <a:pPr algn="ctr" eaLnBrk="1" hangingPunct="1">
              <a:buFontTx/>
              <a:buNone/>
            </a:pPr>
            <a:endParaRPr lang="en-GB" sz="2400" b="1" dirty="0" smtClean="0"/>
          </a:p>
          <a:p>
            <a:pPr algn="ctr" eaLnBrk="1" hangingPunct="1">
              <a:buFontTx/>
              <a:buNone/>
            </a:pPr>
            <a:r>
              <a:rPr lang="en-GB" sz="2400" b="1" dirty="0" smtClean="0"/>
              <a:t>Other financial ratios generally work in a similar way, and although they vary in what they are measuring (e.g. profitability or efficiency), the general principle is the same.</a:t>
            </a:r>
          </a:p>
          <a:p>
            <a:pPr algn="ctr" eaLnBrk="1" hangingPunct="1">
              <a:buFontTx/>
              <a:buNone/>
            </a:pPr>
            <a:endParaRPr lang="en-GB" sz="2400" b="1" dirty="0" smtClean="0"/>
          </a:p>
          <a:p>
            <a:pPr algn="ctr" eaLnBrk="1" hangingPunct="1">
              <a:buFontTx/>
              <a:buNone/>
            </a:pPr>
            <a:r>
              <a:rPr lang="en-GB" sz="2400" b="1" dirty="0" smtClean="0"/>
              <a:t>Often there is no ‘ideal’ ratio value; ratios may sometimes only be compared, and managers need to look at the underlying reasons for those values before making decisions to take action.</a:t>
            </a:r>
          </a:p>
          <a:p>
            <a:pPr algn="ctr" eaLnBrk="1" hangingPunct="1">
              <a:buFontTx/>
              <a:buNone/>
            </a:pPr>
            <a:endParaRPr lang="en-GB" sz="2400" b="1" dirty="0" smtClean="0"/>
          </a:p>
          <a:p>
            <a:pPr algn="ctr" eaLnBrk="1" hangingPunct="1">
              <a:buFontTx/>
              <a:buNone/>
            </a:pPr>
            <a:endParaRPr lang="en-GB" sz="2400" b="1" dirty="0" smtClean="0"/>
          </a:p>
        </p:txBody>
      </p:sp>
      <p:sp>
        <p:nvSpPr>
          <p:cNvPr id="10244" name="Footer Placeholder 7"/>
          <p:cNvSpPr>
            <a:spLocks noGrp="1"/>
          </p:cNvSpPr>
          <p:nvPr>
            <p:ph type="ftr" sz="quarter" idx="11"/>
          </p:nvPr>
        </p:nvSpPr>
        <p:spPr>
          <a:noFill/>
        </p:spPr>
        <p:txBody>
          <a:bodyPr/>
          <a:lstStyle/>
          <a:p>
            <a:r>
              <a:rPr lang="en-GB"/>
              <a:t>Ratios - setting the scene</a:t>
            </a:r>
          </a:p>
        </p:txBody>
      </p:sp>
      <p:sp>
        <p:nvSpPr>
          <p:cNvPr id="10245" name="Slide Number Placeholder 8"/>
          <p:cNvSpPr>
            <a:spLocks noGrp="1"/>
          </p:cNvSpPr>
          <p:nvPr>
            <p:ph type="sldNum" sz="quarter" idx="12"/>
          </p:nvPr>
        </p:nvSpPr>
        <p:spPr>
          <a:noFill/>
        </p:spPr>
        <p:txBody>
          <a:bodyPr/>
          <a:lstStyle/>
          <a:p>
            <a:fld id="{4DC82EE3-4863-4D10-B175-85F0136DBD11}" type="slidenum">
              <a:rPr lang="en-GB"/>
              <a:pPr/>
              <a:t>9</a:t>
            </a:fld>
            <a:endParaRPr lang="en-GB"/>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4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4"/>
          <p:cNvSpPr>
            <a:spLocks noGrp="1" noChangeArrowheads="1"/>
          </p:cNvSpPr>
          <p:nvPr>
            <p:ph type="body" idx="1"/>
          </p:nvPr>
        </p:nvSpPr>
        <p:spPr>
          <a:xfrm>
            <a:off x="468313" y="908050"/>
            <a:ext cx="8351837" cy="4537075"/>
          </a:xfrm>
          <a:noFill/>
        </p:spPr>
        <p:txBody>
          <a:bodyPr/>
          <a:lstStyle/>
          <a:p>
            <a:pPr algn="ctr" eaLnBrk="1" hangingPunct="1">
              <a:buFontTx/>
              <a:buNone/>
            </a:pPr>
            <a:r>
              <a:rPr lang="en-GB" sz="2400" b="1" dirty="0" smtClean="0"/>
              <a:t>In our example, if management decides that the ratio for sales to fixed assets needs to be improved (because it’s relevant for the business), then how could they go about that?</a:t>
            </a:r>
          </a:p>
          <a:p>
            <a:pPr algn="ctr" eaLnBrk="1" hangingPunct="1">
              <a:buFontTx/>
              <a:buNone/>
            </a:pPr>
            <a:endParaRPr lang="en-GB" sz="2400" b="1" dirty="0" smtClean="0"/>
          </a:p>
          <a:p>
            <a:pPr algn="ctr" eaLnBrk="1" hangingPunct="1">
              <a:buFontTx/>
              <a:buNone/>
            </a:pPr>
            <a:r>
              <a:rPr lang="en-GB" sz="2400" b="1" dirty="0" smtClean="0"/>
              <a:t>For this ratio, improving it means increasing its efficiency. The number of times of turning fixed assets needs to be higher. How can we make that number bigger? </a:t>
            </a:r>
          </a:p>
          <a:p>
            <a:pPr algn="ctr" eaLnBrk="1" hangingPunct="1">
              <a:buFontTx/>
              <a:buNone/>
            </a:pPr>
            <a:r>
              <a:rPr lang="en-GB" sz="2400" b="1" dirty="0" smtClean="0"/>
              <a:t>To do this we either need to make the sales revenue bigger or the fixed asset value smaller, or both</a:t>
            </a:r>
          </a:p>
          <a:p>
            <a:pPr algn="ctr" eaLnBrk="1" hangingPunct="1">
              <a:buFontTx/>
              <a:buNone/>
            </a:pPr>
            <a:endParaRPr lang="en-GB" sz="2400" b="1" dirty="0" smtClean="0"/>
          </a:p>
        </p:txBody>
      </p:sp>
      <p:sp>
        <p:nvSpPr>
          <p:cNvPr id="11267" name="Footer Placeholder 7"/>
          <p:cNvSpPr>
            <a:spLocks noGrp="1"/>
          </p:cNvSpPr>
          <p:nvPr>
            <p:ph type="ftr" sz="quarter" idx="11"/>
          </p:nvPr>
        </p:nvSpPr>
        <p:spPr>
          <a:noFill/>
        </p:spPr>
        <p:txBody>
          <a:bodyPr/>
          <a:lstStyle/>
          <a:p>
            <a:r>
              <a:rPr lang="en-GB"/>
              <a:t>Ratios - setting the scene</a:t>
            </a:r>
          </a:p>
        </p:txBody>
      </p:sp>
      <p:sp>
        <p:nvSpPr>
          <p:cNvPr id="11268" name="Slide Number Placeholder 8"/>
          <p:cNvSpPr>
            <a:spLocks noGrp="1"/>
          </p:cNvSpPr>
          <p:nvPr>
            <p:ph type="sldNum" sz="quarter" idx="12"/>
          </p:nvPr>
        </p:nvSpPr>
        <p:spPr>
          <a:noFill/>
        </p:spPr>
        <p:txBody>
          <a:bodyPr/>
          <a:lstStyle/>
          <a:p>
            <a:fld id="{28A7EBAE-DC0A-445C-A7F1-1BDDE3082B8D}" type="slidenum">
              <a:rPr lang="en-GB"/>
              <a:pPr/>
              <a:t>10</a:t>
            </a:fld>
            <a:endParaRPr lang="en-GB"/>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266">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26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ext Box 2"/>
          <p:cNvSpPr txBox="1">
            <a:spLocks noChangeArrowheads="1"/>
          </p:cNvSpPr>
          <p:nvPr/>
        </p:nvSpPr>
        <p:spPr bwMode="auto">
          <a:xfrm>
            <a:off x="827088" y="620713"/>
            <a:ext cx="7705725" cy="366712"/>
          </a:xfrm>
          <a:prstGeom prst="rect">
            <a:avLst/>
          </a:prstGeom>
          <a:noFill/>
          <a:ln w="9525">
            <a:noFill/>
            <a:miter lim="800000"/>
            <a:headEnd/>
            <a:tailEnd/>
          </a:ln>
        </p:spPr>
        <p:txBody>
          <a:bodyPr>
            <a:spAutoFit/>
          </a:bodyPr>
          <a:lstStyle/>
          <a:p>
            <a:pPr>
              <a:spcBef>
                <a:spcPct val="50000"/>
              </a:spcBef>
            </a:pPr>
            <a:endParaRPr lang="en-US"/>
          </a:p>
        </p:txBody>
      </p:sp>
      <p:sp>
        <p:nvSpPr>
          <p:cNvPr id="12291" name="Rectangle 4"/>
          <p:cNvSpPr>
            <a:spLocks noGrp="1" noChangeArrowheads="1"/>
          </p:cNvSpPr>
          <p:nvPr>
            <p:ph type="body" idx="1"/>
          </p:nvPr>
        </p:nvSpPr>
        <p:spPr>
          <a:xfrm>
            <a:off x="468313" y="692150"/>
            <a:ext cx="8351837" cy="4537075"/>
          </a:xfrm>
          <a:noFill/>
        </p:spPr>
        <p:txBody>
          <a:bodyPr/>
          <a:lstStyle/>
          <a:p>
            <a:pPr algn="ctr" eaLnBrk="1" hangingPunct="1">
              <a:lnSpc>
                <a:spcPct val="80000"/>
              </a:lnSpc>
              <a:buFontTx/>
              <a:buNone/>
            </a:pPr>
            <a:r>
              <a:rPr lang="en-GB" sz="2000" b="1" dirty="0" smtClean="0"/>
              <a:t>What options do we have to make the sales revenue bigger?</a:t>
            </a:r>
          </a:p>
          <a:p>
            <a:pPr algn="ctr" eaLnBrk="1" hangingPunct="1">
              <a:lnSpc>
                <a:spcPct val="80000"/>
              </a:lnSpc>
              <a:buFontTx/>
              <a:buNone/>
            </a:pPr>
            <a:endParaRPr lang="en-GB" sz="2000" b="1" dirty="0" smtClean="0"/>
          </a:p>
          <a:p>
            <a:pPr algn="ctr" eaLnBrk="1" hangingPunct="1">
              <a:lnSpc>
                <a:spcPct val="80000"/>
              </a:lnSpc>
              <a:buFontTx/>
              <a:buNone/>
            </a:pPr>
            <a:r>
              <a:rPr lang="en-GB" sz="2000" b="1" dirty="0" smtClean="0"/>
              <a:t>Increase sales revenue by making and selling more</a:t>
            </a:r>
          </a:p>
          <a:p>
            <a:pPr algn="ctr" eaLnBrk="1" hangingPunct="1">
              <a:lnSpc>
                <a:spcPct val="80000"/>
              </a:lnSpc>
              <a:buFontTx/>
              <a:buNone/>
            </a:pPr>
            <a:r>
              <a:rPr lang="en-GB" sz="2000" b="1" dirty="0" smtClean="0"/>
              <a:t>or</a:t>
            </a:r>
          </a:p>
          <a:p>
            <a:pPr algn="ctr" eaLnBrk="1" hangingPunct="1">
              <a:lnSpc>
                <a:spcPct val="80000"/>
              </a:lnSpc>
              <a:buFontTx/>
              <a:buNone/>
            </a:pPr>
            <a:r>
              <a:rPr lang="en-GB" sz="2000" b="1" dirty="0" smtClean="0"/>
              <a:t>Increase sales revenue by increasing the price</a:t>
            </a:r>
          </a:p>
          <a:p>
            <a:pPr algn="ctr" eaLnBrk="1" hangingPunct="1">
              <a:lnSpc>
                <a:spcPct val="80000"/>
              </a:lnSpc>
              <a:buFontTx/>
              <a:buNone/>
            </a:pPr>
            <a:endParaRPr lang="en-GB" sz="2000" b="1" dirty="0" smtClean="0"/>
          </a:p>
          <a:p>
            <a:pPr algn="ctr" eaLnBrk="1" hangingPunct="1">
              <a:lnSpc>
                <a:spcPct val="80000"/>
              </a:lnSpc>
              <a:buFontTx/>
              <a:buNone/>
            </a:pPr>
            <a:r>
              <a:rPr lang="en-GB" sz="2000" b="1" dirty="0" smtClean="0"/>
              <a:t>------------------------------</a:t>
            </a:r>
          </a:p>
          <a:p>
            <a:pPr algn="ctr" eaLnBrk="1" hangingPunct="1">
              <a:lnSpc>
                <a:spcPct val="80000"/>
              </a:lnSpc>
              <a:buFontTx/>
              <a:buNone/>
            </a:pPr>
            <a:endParaRPr lang="en-GB" sz="2000" b="1" dirty="0" smtClean="0"/>
          </a:p>
          <a:p>
            <a:pPr algn="ctr" eaLnBrk="1" hangingPunct="1">
              <a:lnSpc>
                <a:spcPct val="80000"/>
              </a:lnSpc>
              <a:buFontTx/>
              <a:buNone/>
            </a:pPr>
            <a:r>
              <a:rPr lang="en-GB" sz="2000" b="1" dirty="0" smtClean="0"/>
              <a:t>What options do we have to make the fixed asset value smaller?</a:t>
            </a:r>
          </a:p>
          <a:p>
            <a:pPr algn="ctr" eaLnBrk="1" hangingPunct="1">
              <a:lnSpc>
                <a:spcPct val="80000"/>
              </a:lnSpc>
              <a:buFontTx/>
              <a:buNone/>
            </a:pPr>
            <a:endParaRPr lang="en-GB" sz="2000" b="1" dirty="0" smtClean="0"/>
          </a:p>
          <a:p>
            <a:pPr algn="ctr" eaLnBrk="1" hangingPunct="1">
              <a:lnSpc>
                <a:spcPct val="80000"/>
              </a:lnSpc>
              <a:buFontTx/>
              <a:buNone/>
            </a:pPr>
            <a:r>
              <a:rPr lang="en-GB" sz="2000" b="1" dirty="0" smtClean="0"/>
              <a:t>We may not be able to make the existing fixed asset smaller because it’s already been bought, but if we purchase a new fixed asset we could negotiate a better price for it with our supplier or buy more productive equipment at the same price so it produces more units.</a:t>
            </a:r>
          </a:p>
        </p:txBody>
      </p:sp>
      <p:sp>
        <p:nvSpPr>
          <p:cNvPr id="12292" name="Footer Placeholder 7"/>
          <p:cNvSpPr>
            <a:spLocks noGrp="1"/>
          </p:cNvSpPr>
          <p:nvPr>
            <p:ph type="ftr" sz="quarter" idx="11"/>
          </p:nvPr>
        </p:nvSpPr>
        <p:spPr>
          <a:noFill/>
        </p:spPr>
        <p:txBody>
          <a:bodyPr/>
          <a:lstStyle/>
          <a:p>
            <a:r>
              <a:rPr lang="en-GB"/>
              <a:t>Ratios - setting the scene</a:t>
            </a:r>
          </a:p>
        </p:txBody>
      </p:sp>
      <p:sp>
        <p:nvSpPr>
          <p:cNvPr id="12293" name="Slide Number Placeholder 8"/>
          <p:cNvSpPr>
            <a:spLocks noGrp="1"/>
          </p:cNvSpPr>
          <p:nvPr>
            <p:ph type="sldNum" sz="quarter" idx="12"/>
          </p:nvPr>
        </p:nvSpPr>
        <p:spPr>
          <a:noFill/>
        </p:spPr>
        <p:txBody>
          <a:bodyPr/>
          <a:lstStyle/>
          <a:p>
            <a:fld id="{FAD12A6B-0664-4251-B595-36684CDBD4BE}" type="slidenum">
              <a:rPr lang="en-GB"/>
              <a:pPr/>
              <a:t>11</a:t>
            </a:fld>
            <a:endParaRPr lang="en-GB"/>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2291">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2291">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291">
                                            <p:txEl>
                                              <p:pRg st="8" end="8"/>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291">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ext Box 2"/>
          <p:cNvSpPr txBox="1">
            <a:spLocks noChangeArrowheads="1"/>
          </p:cNvSpPr>
          <p:nvPr/>
        </p:nvSpPr>
        <p:spPr bwMode="auto">
          <a:xfrm>
            <a:off x="827088" y="620713"/>
            <a:ext cx="7705725" cy="366712"/>
          </a:xfrm>
          <a:prstGeom prst="rect">
            <a:avLst/>
          </a:prstGeom>
          <a:noFill/>
          <a:ln w="9525">
            <a:noFill/>
            <a:miter lim="800000"/>
            <a:headEnd/>
            <a:tailEnd/>
          </a:ln>
        </p:spPr>
        <p:txBody>
          <a:bodyPr>
            <a:spAutoFit/>
          </a:bodyPr>
          <a:lstStyle/>
          <a:p>
            <a:pPr>
              <a:spcBef>
                <a:spcPct val="50000"/>
              </a:spcBef>
            </a:pPr>
            <a:endParaRPr lang="en-US"/>
          </a:p>
        </p:txBody>
      </p:sp>
      <p:sp>
        <p:nvSpPr>
          <p:cNvPr id="13315" name="Rectangle 5"/>
          <p:cNvSpPr>
            <a:spLocks noChangeArrowheads="1"/>
          </p:cNvSpPr>
          <p:nvPr/>
        </p:nvSpPr>
        <p:spPr bwMode="auto">
          <a:xfrm>
            <a:off x="468313" y="765175"/>
            <a:ext cx="8280400" cy="4032250"/>
          </a:xfrm>
          <a:prstGeom prst="rect">
            <a:avLst/>
          </a:prstGeom>
          <a:noFill/>
          <a:ln w="9525">
            <a:noFill/>
            <a:miter lim="800000"/>
            <a:headEnd/>
            <a:tailEnd/>
          </a:ln>
        </p:spPr>
        <p:txBody>
          <a:bodyPr/>
          <a:lstStyle/>
          <a:p>
            <a:pPr marL="342900" indent="-342900" algn="ctr">
              <a:lnSpc>
                <a:spcPct val="80000"/>
              </a:lnSpc>
              <a:spcBef>
                <a:spcPct val="20000"/>
              </a:spcBef>
            </a:pPr>
            <a:r>
              <a:rPr lang="en-GB" sz="2000" b="1" dirty="0"/>
              <a:t>So if we were to increase sales revenue to, say, £350, then</a:t>
            </a:r>
          </a:p>
          <a:p>
            <a:pPr marL="342900" indent="-342900" algn="ctr">
              <a:lnSpc>
                <a:spcPct val="80000"/>
              </a:lnSpc>
              <a:spcBef>
                <a:spcPct val="20000"/>
              </a:spcBef>
            </a:pPr>
            <a:endParaRPr lang="en-GB" sz="2000" b="1" dirty="0"/>
          </a:p>
          <a:p>
            <a:pPr marL="342900" indent="-342900" algn="ctr">
              <a:lnSpc>
                <a:spcPct val="80000"/>
              </a:lnSpc>
              <a:spcBef>
                <a:spcPct val="20000"/>
              </a:spcBef>
            </a:pPr>
            <a:r>
              <a:rPr lang="en-GB" sz="2000" b="1" dirty="0"/>
              <a:t>           </a:t>
            </a:r>
            <a:r>
              <a:rPr lang="en-GB" sz="2000" b="1" u="sng" dirty="0"/>
              <a:t>       Sales       </a:t>
            </a:r>
            <a:r>
              <a:rPr lang="en-GB" sz="2000" b="1" dirty="0"/>
              <a:t>  =</a:t>
            </a:r>
            <a:r>
              <a:rPr lang="en-GB" sz="2000" b="1" u="sng" dirty="0"/>
              <a:t> 350  </a:t>
            </a:r>
            <a:r>
              <a:rPr lang="en-GB" sz="2000" b="1" dirty="0"/>
              <a:t>=  7</a:t>
            </a:r>
          </a:p>
          <a:p>
            <a:pPr marL="342900" indent="-342900" algn="ctr">
              <a:lnSpc>
                <a:spcPct val="80000"/>
              </a:lnSpc>
              <a:spcBef>
                <a:spcPct val="20000"/>
              </a:spcBef>
            </a:pPr>
            <a:r>
              <a:rPr lang="en-GB" sz="2000" b="1" dirty="0"/>
              <a:t>Fixed Assets       50</a:t>
            </a:r>
          </a:p>
          <a:p>
            <a:pPr marL="342900" indent="-342900" algn="ctr">
              <a:lnSpc>
                <a:spcPct val="80000"/>
              </a:lnSpc>
              <a:spcBef>
                <a:spcPct val="20000"/>
              </a:spcBef>
            </a:pPr>
            <a:endParaRPr lang="en-GB" sz="2000" b="1" dirty="0"/>
          </a:p>
          <a:p>
            <a:pPr marL="342900" indent="-342900" algn="ctr">
              <a:lnSpc>
                <a:spcPct val="80000"/>
              </a:lnSpc>
              <a:spcBef>
                <a:spcPct val="20000"/>
              </a:spcBef>
            </a:pPr>
            <a:r>
              <a:rPr lang="en-GB" sz="2000" b="1" dirty="0"/>
              <a:t>or if we reduced fixed assets to, say, £35, then</a:t>
            </a:r>
          </a:p>
          <a:p>
            <a:pPr marL="342900" indent="-342900" algn="ctr">
              <a:lnSpc>
                <a:spcPct val="80000"/>
              </a:lnSpc>
              <a:spcBef>
                <a:spcPct val="20000"/>
              </a:spcBef>
            </a:pPr>
            <a:endParaRPr lang="en-GB" sz="2000" b="1" u="sng" dirty="0"/>
          </a:p>
          <a:p>
            <a:pPr marL="342900" indent="-342900" algn="ctr">
              <a:lnSpc>
                <a:spcPct val="80000"/>
              </a:lnSpc>
              <a:spcBef>
                <a:spcPct val="20000"/>
              </a:spcBef>
            </a:pPr>
            <a:r>
              <a:rPr lang="en-GB" sz="2000" b="1" dirty="0"/>
              <a:t>         </a:t>
            </a:r>
            <a:r>
              <a:rPr lang="en-GB" sz="2000" b="1" u="sng" dirty="0"/>
              <a:t>      Sales       </a:t>
            </a:r>
            <a:r>
              <a:rPr lang="en-GB" sz="2000" b="1" dirty="0"/>
              <a:t>  =</a:t>
            </a:r>
            <a:r>
              <a:rPr lang="en-GB" sz="2000" b="1" u="sng" dirty="0"/>
              <a:t> 280  </a:t>
            </a:r>
            <a:r>
              <a:rPr lang="en-GB" sz="2000" b="1" dirty="0"/>
              <a:t>=  8</a:t>
            </a:r>
          </a:p>
          <a:p>
            <a:pPr marL="342900" indent="-342900" algn="ctr">
              <a:lnSpc>
                <a:spcPct val="80000"/>
              </a:lnSpc>
              <a:spcBef>
                <a:spcPct val="20000"/>
              </a:spcBef>
            </a:pPr>
            <a:r>
              <a:rPr lang="en-GB" sz="2000" b="1" dirty="0"/>
              <a:t>Fixed Assets       35</a:t>
            </a:r>
          </a:p>
          <a:p>
            <a:pPr marL="342900" indent="-342900" algn="ctr">
              <a:lnSpc>
                <a:spcPct val="80000"/>
              </a:lnSpc>
              <a:spcBef>
                <a:spcPct val="20000"/>
              </a:spcBef>
            </a:pPr>
            <a:endParaRPr lang="en-GB" sz="2000" b="1" dirty="0"/>
          </a:p>
          <a:p>
            <a:pPr marL="342900" indent="-342900" algn="ctr">
              <a:lnSpc>
                <a:spcPct val="80000"/>
              </a:lnSpc>
              <a:spcBef>
                <a:spcPct val="20000"/>
              </a:spcBef>
            </a:pPr>
            <a:r>
              <a:rPr lang="en-GB" sz="2000" b="1" dirty="0"/>
              <a:t>In this example, which is better?</a:t>
            </a:r>
          </a:p>
          <a:p>
            <a:pPr marL="342900" indent="-342900" algn="ctr">
              <a:lnSpc>
                <a:spcPct val="80000"/>
              </a:lnSpc>
              <a:spcBef>
                <a:spcPct val="20000"/>
              </a:spcBef>
            </a:pPr>
            <a:endParaRPr lang="en-GB" sz="2000" b="1" dirty="0"/>
          </a:p>
          <a:p>
            <a:pPr marL="342900" indent="-342900" algn="ctr">
              <a:lnSpc>
                <a:spcPct val="80000"/>
              </a:lnSpc>
              <a:spcBef>
                <a:spcPct val="20000"/>
              </a:spcBef>
            </a:pPr>
            <a:r>
              <a:rPr lang="en-GB" sz="2000" b="1" dirty="0"/>
              <a:t>Managing to reduce fixed assets from £50 to £35 provides a higher number of 8 rather than increasing sales revenue from £280 to £350, which provides a number of 7; therefore the second option, in this simple example, demonstrates a more efficient use of the fixed assets</a:t>
            </a:r>
          </a:p>
        </p:txBody>
      </p:sp>
      <p:sp>
        <p:nvSpPr>
          <p:cNvPr id="13316" name="Footer Placeholder 7"/>
          <p:cNvSpPr>
            <a:spLocks noGrp="1"/>
          </p:cNvSpPr>
          <p:nvPr>
            <p:ph type="ftr" sz="quarter" idx="11"/>
          </p:nvPr>
        </p:nvSpPr>
        <p:spPr>
          <a:noFill/>
        </p:spPr>
        <p:txBody>
          <a:bodyPr/>
          <a:lstStyle/>
          <a:p>
            <a:r>
              <a:rPr lang="en-GB"/>
              <a:t>Ratios - setting the scene</a:t>
            </a:r>
          </a:p>
        </p:txBody>
      </p:sp>
      <p:sp>
        <p:nvSpPr>
          <p:cNvPr id="13317" name="Slide Number Placeholder 8"/>
          <p:cNvSpPr>
            <a:spLocks noGrp="1"/>
          </p:cNvSpPr>
          <p:nvPr>
            <p:ph type="sldNum" sz="quarter" idx="12"/>
          </p:nvPr>
        </p:nvSpPr>
        <p:spPr>
          <a:noFill/>
        </p:spPr>
        <p:txBody>
          <a:bodyPr/>
          <a:lstStyle/>
          <a:p>
            <a:fld id="{7CFA52AD-8F16-4D14-A901-D5E1C119E2E0}" type="slidenum">
              <a:rPr lang="en-GB"/>
              <a:pPr/>
              <a:t>12</a:t>
            </a:fld>
            <a:endParaRPr lang="en-GB"/>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315">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Bridgend College Master Slide">
  <a:themeElements>
    <a:clrScheme name="Bridgend College Master Slid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Bridgend College Master Slide">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Bridgend College Master Slid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ridgend College Master Slide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ridgend College Master Slide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ridgend College Master Slide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ridgend College Master Slide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ridgend College Master Slide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ridgend College Master Slide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ridgend College Master Slide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ridgend College Master Slide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ridgend College Master Slide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ridgend College Master Slide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ridgend College Master Slide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1491</TotalTime>
  <Words>949</Words>
  <Application>Microsoft Office PowerPoint</Application>
  <PresentationFormat>On-screen Show (4:3)</PresentationFormat>
  <Paragraphs>137</Paragraphs>
  <Slides>12</Slides>
  <Notes>1</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Bridgend College Master Slide</vt:lpstr>
      <vt:lpstr>Ratios – setting the scene</vt:lpstr>
      <vt:lpstr>Example of financial ratio</vt:lpstr>
      <vt:lpstr>Slide 3</vt:lpstr>
      <vt:lpstr>Slide 4</vt:lpstr>
      <vt:lpstr>Slide 5</vt:lpstr>
      <vt:lpstr>Slide 6</vt:lpstr>
      <vt:lpstr>Slide 7</vt:lpstr>
      <vt:lpstr>Slide 8</vt:lpstr>
      <vt:lpstr>Slide 9</vt:lpstr>
      <vt:lpstr>Slide 10</vt:lpstr>
      <vt:lpstr>Slide 11</vt:lpstr>
      <vt:lpstr>Slide 12</vt:lpstr>
    </vt:vector>
  </TitlesOfParts>
  <Company>3M</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1</dc:title>
  <dc:creator>3M</dc:creator>
  <cp:lastModifiedBy>Administrator</cp:lastModifiedBy>
  <cp:revision>165</cp:revision>
  <dcterms:created xsi:type="dcterms:W3CDTF">2011-01-21T19:00:12Z</dcterms:created>
  <dcterms:modified xsi:type="dcterms:W3CDTF">2017-07-26T11:48:01Z</dcterms:modified>
</cp:coreProperties>
</file>