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3"/>
  </p:notesMasterIdLst>
  <p:sldIdLst>
    <p:sldId id="256" r:id="rId5"/>
    <p:sldId id="257" r:id="rId6"/>
    <p:sldId id="258" r:id="rId7"/>
    <p:sldId id="259" r:id="rId8"/>
    <p:sldId id="260" r:id="rId9"/>
    <p:sldId id="261" r:id="rId10"/>
    <p:sldId id="262" r:id="rId11"/>
    <p:sldId id="263" r:id="rId12"/>
    <p:sldId id="264" r:id="rId13"/>
    <p:sldId id="266" r:id="rId14"/>
    <p:sldId id="265" r:id="rId15"/>
    <p:sldId id="267" r:id="rId16"/>
    <p:sldId id="268" r:id="rId17"/>
    <p:sldId id="269" r:id="rId18"/>
    <p:sldId id="270" r:id="rId19"/>
    <p:sldId id="271" r:id="rId20"/>
    <p:sldId id="273" r:id="rId21"/>
    <p:sldId id="274"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BDCB0B-9FD6-58F9-FE09-3C7AD8AAE4B6}" v="1" dt="2026-03-01T15:07:36.018"/>
    <p1510:client id="{6228D82E-48B6-41F9-8DE6-D6BCF3198989}" v="60" dt="2026-03-01T15:01:08.165"/>
    <p1510:client id="{8B25A8E4-EDEE-55BB-C0A3-279875DD7D4D}" v="1170" dt="2026-02-28T23:42:29.060"/>
    <p1510:client id="{9D6CA160-7B06-693F-16C0-E5BCFFEB4EF6}" v="939" dt="2026-02-28T16:37:32.8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530021-6961-4B4D-A43E-741AAF532511}" type="datetimeFigureOut">
              <a:rPr lang="en-GB" smtClean="0"/>
              <a:t>01/03/2026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D5668C-8298-4AAA-98A0-03782A3A0441}" type="slidenum">
              <a:rPr lang="en-GB" smtClean="0"/>
              <a:t>‹#›</a:t>
            </a:fld>
            <a:endParaRPr lang="en-GB"/>
          </a:p>
        </p:txBody>
      </p:sp>
    </p:spTree>
    <p:extLst>
      <p:ext uri="{BB962C8B-B14F-4D97-AF65-F5344CB8AC3E}">
        <p14:creationId xmlns:p14="http://schemas.microsoft.com/office/powerpoint/2010/main" val="184167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2D5668C-8298-4AAA-98A0-03782A3A0441}" type="slidenum">
              <a:rPr lang="en-GB" smtClean="0"/>
              <a:t>1</a:t>
            </a:fld>
            <a:endParaRPr lang="en-GB"/>
          </a:p>
        </p:txBody>
      </p:sp>
    </p:spTree>
    <p:extLst>
      <p:ext uri="{BB962C8B-B14F-4D97-AF65-F5344CB8AC3E}">
        <p14:creationId xmlns:p14="http://schemas.microsoft.com/office/powerpoint/2010/main" val="30990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01/03/2026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01/03/2026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01/03/2026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8" Type="http://schemas.openxmlformats.org/officeDocument/2006/relationships/hyperlink" Target="https://pmc.ncbi.nlm.nih.gov/articles/PMC7187425/" TargetMode="External"/><Relationship Id="rId13" Type="http://schemas.openxmlformats.org/officeDocument/2006/relationships/hyperlink" Target="https://pmc.ncbi.nlm.nih.gov/articles/PMC8869443/" TargetMode="External"/><Relationship Id="rId3" Type="http://schemas.openxmlformats.org/officeDocument/2006/relationships/hyperlink" Target="https://www.ons.gov.uk/peoplepopulationandcommunity/populationandmigration/populationestimates/bulletins/annualmidyearpopulationestimates/mid2024" TargetMode="External"/><Relationship Id="rId7" Type="http://schemas.openxmlformats.org/officeDocument/2006/relationships/hyperlink" Target="https://www.legislation.gov.uk/ukpga/2010/15/contents" TargetMode="External"/><Relationship Id="rId12" Type="http://schemas.openxmlformats.org/officeDocument/2006/relationships/hyperlink" Target="https://www.ons.gov.uk/visualisations/nesscontent/dvc325/small%20multiple%20maps/wrapper.html" TargetMode="External"/><Relationship Id="rId2" Type="http://schemas.openxmlformats.org/officeDocument/2006/relationships/hyperlink" Target="https://www.legislation.gov.uk/ukpga/2014/23/contents" TargetMode="External"/><Relationship Id="rId1" Type="http://schemas.openxmlformats.org/officeDocument/2006/relationships/slideLayout" Target="../slideLayouts/slideLayout2.xml"/><Relationship Id="rId6" Type="http://schemas.openxmlformats.org/officeDocument/2006/relationships/hyperlink" Target="https://www.chenmedicalcenters.com/articles/importance-social-engagement-and-how-promote-it-among-older-adults" TargetMode="External"/><Relationship Id="rId11" Type="http://schemas.openxmlformats.org/officeDocument/2006/relationships/hyperlink" Target="https://www.kingsfund.org.uk/insight-and-analysis/data-and-charts/social-care-workforce-nutshell" TargetMode="External"/><Relationship Id="rId5" Type="http://schemas.openxmlformats.org/officeDocument/2006/relationships/hyperlink" Target="https://pmc.ncbi.nlm.nih.gov/articles/PMC8306623/" TargetMode="External"/><Relationship Id="rId10" Type="http://schemas.openxmlformats.org/officeDocument/2006/relationships/hyperlink" Target="https://www.kingsfund.org.uk/insight-and-analysis/reports/home-care-england" TargetMode="External"/><Relationship Id="rId4" Type="http://schemas.openxmlformats.org/officeDocument/2006/relationships/hyperlink" Target="https://www.sciencedirect.com/science/article/pii/S2666558126000254" TargetMode="External"/><Relationship Id="rId9" Type="http://schemas.openxmlformats.org/officeDocument/2006/relationships/hyperlink" Target="https://www.gov.uk/government/statistics/adult-social-care-in-england-monthly-statistics-november-2025/adult-social-care-in-england-monthly-statistics-november-2025" TargetMode="External"/><Relationship Id="rId14" Type="http://schemas.openxmlformats.org/officeDocument/2006/relationships/hyperlink" Target="https://pmc.ncbi.nlm.nih.gov/articles/PMC10593351/"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pmc.ncbi.nlm.nih.gov/articles/PMC10737792/" TargetMode="External"/><Relationship Id="rId2" Type="http://schemas.openxmlformats.org/officeDocument/2006/relationships/hyperlink" Target="https://rantt.com/wearable-sensors-could-be-the-key-to-cost-effective-care-for-seniors" TargetMode="External"/><Relationship Id="rId1" Type="http://schemas.openxmlformats.org/officeDocument/2006/relationships/slideLayout" Target="../slideLayouts/slideLayout2.xml"/><Relationship Id="rId5" Type="http://schemas.openxmlformats.org/officeDocument/2006/relationships/hyperlink" Target="https://lifestarhomecare.com/how-can-i-help-my-senior-parent-use-online-medical-services/" TargetMode="External"/><Relationship Id="rId4" Type="http://schemas.openxmlformats.org/officeDocument/2006/relationships/hyperlink" Target="https://pmc.ncbi.nlm.nih.gov/articles/PMC1073097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2250" y="159280"/>
            <a:ext cx="11429999" cy="6028265"/>
          </a:xfrm>
        </p:spPr>
        <p:txBody>
          <a:bodyPr>
            <a:normAutofit/>
          </a:bodyPr>
          <a:lstStyle/>
          <a:p>
            <a:r>
              <a:rPr lang="en-GB" sz="2400"/>
              <a:t>Ayaz Hussain</a:t>
            </a:r>
            <a:br>
              <a:rPr lang="en-GB" sz="2400"/>
            </a:br>
            <a:br>
              <a:rPr lang="en-GB" sz="2400"/>
            </a:br>
            <a:br>
              <a:rPr lang="en-GB" sz="2400"/>
            </a:br>
            <a:r>
              <a:rPr lang="en-GB" sz="2400"/>
              <a:t>2315951</a:t>
            </a:r>
            <a:br>
              <a:rPr lang="en-GB" sz="2400"/>
            </a:br>
            <a:br>
              <a:rPr lang="en-GB" sz="2400"/>
            </a:br>
            <a:br>
              <a:rPr lang="en-GB" sz="2400"/>
            </a:br>
            <a:r>
              <a:rPr lang="en-GB" sz="2400"/>
              <a:t>Empowering the Older Person (BMHP6027_BIRM)</a:t>
            </a:r>
            <a:br>
              <a:rPr lang="en-GB" sz="2400"/>
            </a:br>
            <a:br>
              <a:rPr lang="en-GB" sz="2400"/>
            </a:br>
            <a:br>
              <a:rPr lang="en-GB" sz="2400"/>
            </a:br>
            <a:br>
              <a:rPr lang="en-GB" sz="2400"/>
            </a:br>
            <a:r>
              <a:rPr lang="en-GB" sz="2400"/>
              <a:t>Kennedy Obohwemu</a:t>
            </a:r>
            <a:br>
              <a:rPr lang="en-GB" sz="1800"/>
            </a:br>
            <a:br>
              <a:rPr lang="en-GB" sz="1800"/>
            </a:br>
            <a:br>
              <a:rPr lang="en-GB" sz="1800"/>
            </a:br>
            <a:endParaRPr lang="en-GB" sz="1800"/>
          </a:p>
          <a:p>
            <a:endParaRPr lang="en-GB" sz="18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DBC9C-CA45-FE04-A501-4A391C7FDEB3}"/>
              </a:ext>
            </a:extLst>
          </p:cNvPr>
          <p:cNvSpPr>
            <a:spLocks noGrp="1"/>
          </p:cNvSpPr>
          <p:nvPr>
            <p:ph type="title"/>
          </p:nvPr>
        </p:nvSpPr>
        <p:spPr>
          <a:xfrm>
            <a:off x="658368" y="822960"/>
            <a:ext cx="11676888" cy="3101886"/>
          </a:xfrm>
        </p:spPr>
        <p:txBody>
          <a:bodyPr>
            <a:normAutofit/>
          </a:bodyPr>
          <a:lstStyle/>
          <a:p>
            <a:r>
              <a:rPr lang="en-GB" sz="2800" b="1">
                <a:latin typeface="Arial"/>
                <a:cs typeface="Arial"/>
              </a:rPr>
              <a:t> Evaluating Care and Support For Older People</a:t>
            </a:r>
            <a:br>
              <a:rPr lang="en-GB" sz="2800" b="1">
                <a:latin typeface="Arial"/>
                <a:cs typeface="Arial"/>
              </a:rPr>
            </a:br>
            <a:r>
              <a:rPr lang="en-GB" sz="2800" b="1">
                <a:latin typeface="Arial"/>
                <a:cs typeface="Arial"/>
              </a:rPr>
              <a:t> in the UK : Independence, Empowerment, and Current Practice</a:t>
            </a:r>
          </a:p>
        </p:txBody>
      </p:sp>
      <p:pic>
        <p:nvPicPr>
          <p:cNvPr id="9" name="Recorded Sound">
            <a:hlinkClick r:id="" action="ppaction://media"/>
            <a:extLst>
              <a:ext uri="{FF2B5EF4-FFF2-40B4-BE49-F238E27FC236}">
                <a16:creationId xmlns:a16="http://schemas.microsoft.com/office/drawing/2014/main" id="{4E5EFE3F-766D-24E7-82A2-580BC460EC5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61969" y="5800969"/>
            <a:ext cx="609600" cy="609600"/>
          </a:xfrm>
          <a:prstGeom prst="rect">
            <a:avLst/>
          </a:prstGeom>
        </p:spPr>
      </p:pic>
    </p:spTree>
    <p:extLst>
      <p:ext uri="{BB962C8B-B14F-4D97-AF65-F5344CB8AC3E}">
        <p14:creationId xmlns:p14="http://schemas.microsoft.com/office/powerpoint/2010/main" val="1585489317"/>
      </p:ext>
    </p:extLst>
  </p:cSld>
  <p:clrMapOvr>
    <a:masterClrMapping/>
  </p:clrMapOvr>
  <mc:AlternateContent xmlns:mc="http://schemas.openxmlformats.org/markup-compatibility/2006" xmlns:p14="http://schemas.microsoft.com/office/powerpoint/2010/main">
    <mc:Choice Requires="p14">
      <p:transition spd="slow" p14:dur="2000" advTm="8588"/>
    </mc:Choice>
    <mc:Fallback xmlns="">
      <p:transition spd="slow" advTm="8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97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8">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359198D-18B7-DD4C-CD93-E65E11F73625}"/>
              </a:ext>
            </a:extLst>
          </p:cNvPr>
          <p:cNvSpPr>
            <a:spLocks noGrp="1"/>
          </p:cNvSpPr>
          <p:nvPr>
            <p:ph type="title"/>
          </p:nvPr>
        </p:nvSpPr>
        <p:spPr>
          <a:xfrm>
            <a:off x="838200" y="713312"/>
            <a:ext cx="4038600" cy="5431376"/>
          </a:xfrm>
        </p:spPr>
        <p:txBody>
          <a:bodyPr>
            <a:normAutofit/>
          </a:bodyPr>
          <a:lstStyle/>
          <a:p>
            <a:r>
              <a:rPr lang="en-GB">
                <a:latin typeface="Arial"/>
                <a:cs typeface="Arial"/>
              </a:rPr>
              <a:t>Introduction</a:t>
            </a:r>
          </a:p>
        </p:txBody>
      </p:sp>
      <p:sp>
        <p:nvSpPr>
          <p:cNvPr id="3" name="Content Placeholder 2">
            <a:extLst>
              <a:ext uri="{FF2B5EF4-FFF2-40B4-BE49-F238E27FC236}">
                <a16:creationId xmlns:a16="http://schemas.microsoft.com/office/drawing/2014/main" id="{1C33201E-D5B0-423A-38EF-89F84DB7BC18}"/>
              </a:ext>
            </a:extLst>
          </p:cNvPr>
          <p:cNvSpPr>
            <a:spLocks noGrp="1"/>
          </p:cNvSpPr>
          <p:nvPr>
            <p:ph idx="1"/>
          </p:nvPr>
        </p:nvSpPr>
        <p:spPr>
          <a:xfrm>
            <a:off x="6379307" y="78313"/>
            <a:ext cx="5257801" cy="6701375"/>
          </a:xfrm>
        </p:spPr>
        <p:txBody>
          <a:bodyPr vert="horz" lIns="91440" tIns="45720" rIns="91440" bIns="45720" rtlCol="0" anchor="ctr">
            <a:normAutofit/>
          </a:bodyPr>
          <a:lstStyle/>
          <a:p>
            <a:r>
              <a:rPr lang="en-GB" sz="1800">
                <a:latin typeface="Arial"/>
                <a:cs typeface="Arial"/>
              </a:rPr>
              <a:t>Increasing ageing population in the UK and its impact on care services</a:t>
            </a:r>
            <a:r>
              <a:rPr lang="en-GB" sz="1200">
                <a:latin typeface="Arial"/>
                <a:cs typeface="Arial"/>
              </a:rPr>
              <a:t> </a:t>
            </a:r>
            <a:r>
              <a:rPr lang="en-GB" sz="1100">
                <a:latin typeface="Arial"/>
                <a:cs typeface="Arial"/>
              </a:rPr>
              <a:t>(Office for National Statistics, 2025)</a:t>
            </a:r>
            <a:endParaRPr lang="en-US" sz="1100">
              <a:latin typeface="Arial"/>
              <a:cs typeface="Arial"/>
            </a:endParaRPr>
          </a:p>
          <a:p>
            <a:r>
              <a:rPr lang="en-GB" sz="1800">
                <a:latin typeface="Arial"/>
                <a:cs typeface="Arial"/>
              </a:rPr>
              <a:t>Why promoting independence, empowerment, and supporting wellbeing for older adults</a:t>
            </a:r>
          </a:p>
          <a:p>
            <a:endParaRPr lang="en-GB" sz="1800">
              <a:latin typeface="Arial"/>
              <a:cs typeface="Arial"/>
            </a:endParaRPr>
          </a:p>
          <a:p>
            <a:r>
              <a:rPr lang="en-GB" sz="1800">
                <a:latin typeface="Arial"/>
                <a:cs typeface="Arial"/>
              </a:rPr>
              <a:t>An evaluation of the current UK care and support provision</a:t>
            </a:r>
          </a:p>
          <a:p>
            <a:endParaRPr lang="en-GB" sz="1800">
              <a:latin typeface="Arial"/>
              <a:cs typeface="Arial"/>
            </a:endParaRPr>
          </a:p>
          <a:p>
            <a:r>
              <a:rPr lang="en-GB" sz="1800">
                <a:latin typeface="Arial"/>
                <a:cs typeface="Arial"/>
              </a:rPr>
              <a:t>An analysis of  relevant policy frameworks, theories, and innovations </a:t>
            </a:r>
            <a:r>
              <a:rPr lang="en-GB" sz="1100">
                <a:latin typeface="Arial"/>
                <a:cs typeface="Arial"/>
              </a:rPr>
              <a:t>(Care Act 2014)</a:t>
            </a:r>
          </a:p>
          <a:p>
            <a:endParaRPr lang="en-GB" sz="1800">
              <a:latin typeface="Arial"/>
              <a:cs typeface="Arial"/>
            </a:endParaRPr>
          </a:p>
          <a:p>
            <a:r>
              <a:rPr lang="en-GB" sz="1800">
                <a:latin typeface="Arial"/>
                <a:cs typeface="Arial"/>
              </a:rPr>
              <a:t>Aim: This presentation will critically examine how effectively care and support services are meeting the needs for the older population in the UK</a:t>
            </a:r>
          </a:p>
        </p:txBody>
      </p:sp>
      <p:pic>
        <p:nvPicPr>
          <p:cNvPr id="10" name="Recorded Sound">
            <a:hlinkClick r:id="" action="ppaction://media"/>
            <a:extLst>
              <a:ext uri="{FF2B5EF4-FFF2-40B4-BE49-F238E27FC236}">
                <a16:creationId xmlns:a16="http://schemas.microsoft.com/office/drawing/2014/main" id="{FFF0DCC9-7834-8883-AA92-F90275D380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49584" y="5982756"/>
            <a:ext cx="609600" cy="609600"/>
          </a:xfrm>
          <a:prstGeom prst="rect">
            <a:avLst/>
          </a:prstGeom>
        </p:spPr>
      </p:pic>
    </p:spTree>
    <p:extLst>
      <p:ext uri="{BB962C8B-B14F-4D97-AF65-F5344CB8AC3E}">
        <p14:creationId xmlns:p14="http://schemas.microsoft.com/office/powerpoint/2010/main" val="340679337"/>
      </p:ext>
    </p:extLst>
  </p:cSld>
  <p:clrMapOvr>
    <a:masterClrMapping/>
  </p:clrMapOvr>
  <mc:AlternateContent xmlns:mc="http://schemas.openxmlformats.org/markup-compatibility/2006" xmlns:p14="http://schemas.microsoft.com/office/powerpoint/2010/main">
    <mc:Choice Requires="p14">
      <p:transition spd="slow" p14:dur="2000" advTm="19905"/>
    </mc:Choice>
    <mc:Fallback xmlns="">
      <p:transition spd="slow" advTm="19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40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A0C19-C48E-FE3B-ED6D-4AA8493DE9CC}"/>
              </a:ext>
            </a:extLst>
          </p:cNvPr>
          <p:cNvSpPr>
            <a:spLocks noGrp="1"/>
          </p:cNvSpPr>
          <p:nvPr>
            <p:ph type="title"/>
          </p:nvPr>
        </p:nvSpPr>
        <p:spPr>
          <a:xfrm>
            <a:off x="672123" y="3663"/>
            <a:ext cx="10515600" cy="1325563"/>
          </a:xfrm>
        </p:spPr>
        <p:txBody>
          <a:bodyPr>
            <a:normAutofit/>
          </a:bodyPr>
          <a:lstStyle/>
          <a:p>
            <a:pPr algn="ctr"/>
            <a:r>
              <a:rPr lang="en-GB" sz="3600">
                <a:latin typeface="Arial"/>
                <a:cs typeface="Arial"/>
              </a:rPr>
              <a:t>Ageing Population in the UK</a:t>
            </a:r>
            <a:endParaRPr lang="en-US" sz="3600">
              <a:latin typeface="Arial"/>
              <a:cs typeface="Arial"/>
            </a:endParaRPr>
          </a:p>
        </p:txBody>
      </p:sp>
      <p:sp>
        <p:nvSpPr>
          <p:cNvPr id="3" name="Content Placeholder 2">
            <a:extLst>
              <a:ext uri="{FF2B5EF4-FFF2-40B4-BE49-F238E27FC236}">
                <a16:creationId xmlns:a16="http://schemas.microsoft.com/office/drawing/2014/main" id="{F077A115-6267-7360-21BB-7D3F689CB962}"/>
              </a:ext>
            </a:extLst>
          </p:cNvPr>
          <p:cNvSpPr>
            <a:spLocks noGrp="1"/>
          </p:cNvSpPr>
          <p:nvPr>
            <p:ph idx="1"/>
          </p:nvPr>
        </p:nvSpPr>
        <p:spPr>
          <a:xfrm>
            <a:off x="-1952" y="1034318"/>
            <a:ext cx="10212752" cy="5826491"/>
          </a:xfrm>
        </p:spPr>
        <p:txBody>
          <a:bodyPr vert="horz" lIns="91440" tIns="45720" rIns="91440" bIns="45720" rtlCol="0" anchor="t">
            <a:normAutofit/>
          </a:bodyPr>
          <a:lstStyle/>
          <a:p>
            <a:pPr>
              <a:lnSpc>
                <a:spcPct val="150000"/>
              </a:lnSpc>
            </a:pPr>
            <a:endParaRPr lang="en-GB" sz="2000" dirty="0"/>
          </a:p>
          <a:p>
            <a:pPr>
              <a:lnSpc>
                <a:spcPct val="150000"/>
              </a:lnSpc>
            </a:pPr>
            <a:r>
              <a:rPr lang="en-GB" sz="2000" dirty="0">
                <a:latin typeface="Arial"/>
                <a:cs typeface="Arial"/>
              </a:rPr>
              <a:t>The UK population is increasingly ageing.</a:t>
            </a:r>
          </a:p>
          <a:p>
            <a:pPr>
              <a:lnSpc>
                <a:spcPct val="150000"/>
              </a:lnSpc>
            </a:pPr>
            <a:r>
              <a:rPr lang="en-GB" sz="2000" dirty="0">
                <a:latin typeface="Arial"/>
                <a:cs typeface="Arial"/>
              </a:rPr>
              <a:t>Numbers of people aged 65 and over are growing.</a:t>
            </a:r>
          </a:p>
          <a:p>
            <a:pPr>
              <a:lnSpc>
                <a:spcPct val="150000"/>
              </a:lnSpc>
            </a:pPr>
            <a:r>
              <a:rPr lang="en-GB" sz="2000" dirty="0">
                <a:latin typeface="Arial"/>
                <a:cs typeface="Arial"/>
              </a:rPr>
              <a:t>Life expectancy continues to rise.</a:t>
            </a:r>
          </a:p>
          <a:p>
            <a:pPr>
              <a:lnSpc>
                <a:spcPct val="150000"/>
              </a:lnSpc>
            </a:pPr>
            <a:r>
              <a:rPr lang="en-GB" sz="2000" dirty="0">
                <a:latin typeface="Arial"/>
                <a:cs typeface="Arial"/>
              </a:rPr>
              <a:t>This demographic change adds pressure on care and support services</a:t>
            </a:r>
          </a:p>
          <a:p>
            <a:endParaRPr lang="en-GB" sz="2400" dirty="0"/>
          </a:p>
          <a:p>
            <a:endParaRPr lang="en-GB" sz="2400" dirty="0"/>
          </a:p>
          <a:p>
            <a:endParaRPr lang="en-GB" sz="2000" dirty="0"/>
          </a:p>
          <a:p>
            <a:endParaRPr lang="en-GB" sz="2000" dirty="0"/>
          </a:p>
          <a:p>
            <a:endParaRPr lang="en-GB" sz="2000" dirty="0"/>
          </a:p>
          <a:p>
            <a:endParaRPr lang="en-GB" sz="2000" dirty="0"/>
          </a:p>
          <a:p>
            <a:pPr marL="0" indent="0">
              <a:buNone/>
            </a:pPr>
            <a:r>
              <a:rPr lang="en-GB" sz="1600" dirty="0"/>
              <a:t>(Office for National Statistics, 2025)</a:t>
            </a:r>
          </a:p>
          <a:p>
            <a:endParaRPr lang="en-GB" dirty="0"/>
          </a:p>
          <a:p>
            <a:pPr marL="0" indent="0">
              <a:buNone/>
            </a:pPr>
            <a:endParaRPr lang="en-GB" dirty="0"/>
          </a:p>
          <a:p>
            <a:endParaRPr lang="en-GB" dirty="0"/>
          </a:p>
        </p:txBody>
      </p:sp>
      <p:pic>
        <p:nvPicPr>
          <p:cNvPr id="13" name="Recorded Sound">
            <a:hlinkClick r:id="" action="ppaction://media"/>
            <a:extLst>
              <a:ext uri="{FF2B5EF4-FFF2-40B4-BE49-F238E27FC236}">
                <a16:creationId xmlns:a16="http://schemas.microsoft.com/office/drawing/2014/main" id="{DF94FFDD-E0F9-9DB7-668B-75BA8536056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87723" y="5935502"/>
            <a:ext cx="609600" cy="609600"/>
          </a:xfrm>
          <a:prstGeom prst="rect">
            <a:avLst/>
          </a:prstGeom>
        </p:spPr>
      </p:pic>
    </p:spTree>
    <p:extLst>
      <p:ext uri="{BB962C8B-B14F-4D97-AF65-F5344CB8AC3E}">
        <p14:creationId xmlns:p14="http://schemas.microsoft.com/office/powerpoint/2010/main" val="3195367043"/>
      </p:ext>
    </p:extLst>
  </p:cSld>
  <p:clrMapOvr>
    <a:masterClrMapping/>
  </p:clrMapOvr>
  <mc:AlternateContent xmlns:mc="http://schemas.openxmlformats.org/markup-compatibility/2006" xmlns:p14="http://schemas.microsoft.com/office/powerpoint/2010/main">
    <mc:Choice Requires="p14">
      <p:transition spd="slow" p14:dur="2000" advTm="33488"/>
    </mc:Choice>
    <mc:Fallback xmlns="">
      <p:transition spd="slow" advTm="33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347"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BE2752-B3C5-1040-B2E0-E0E2FEFD472A}"/>
              </a:ext>
            </a:extLst>
          </p:cNvPr>
          <p:cNvSpPr>
            <a:spLocks noGrp="1"/>
          </p:cNvSpPr>
          <p:nvPr>
            <p:ph type="title"/>
          </p:nvPr>
        </p:nvSpPr>
        <p:spPr>
          <a:xfrm>
            <a:off x="126800" y="84668"/>
            <a:ext cx="7143947" cy="702826"/>
          </a:xfrm>
        </p:spPr>
        <p:txBody>
          <a:bodyPr anchor="ctr">
            <a:normAutofit fontScale="90000"/>
          </a:bodyPr>
          <a:lstStyle/>
          <a:p>
            <a:r>
              <a:rPr lang="en-GB" sz="2800">
                <a:latin typeface="Arial"/>
                <a:cs typeface="Arial"/>
              </a:rPr>
              <a:t>The Role of Theory in Supporting Older Adults</a:t>
            </a:r>
            <a:endParaRPr lang="en-US" sz="2800">
              <a:latin typeface="Arial"/>
              <a:cs typeface="Arial"/>
            </a:endParaRPr>
          </a:p>
        </p:txBody>
      </p:sp>
      <p:sp>
        <p:nvSpPr>
          <p:cNvPr id="3" name="Content Placeholder 2">
            <a:extLst>
              <a:ext uri="{FF2B5EF4-FFF2-40B4-BE49-F238E27FC236}">
                <a16:creationId xmlns:a16="http://schemas.microsoft.com/office/drawing/2014/main" id="{E41100BF-E3E6-7995-3671-FD534D0254B6}"/>
              </a:ext>
            </a:extLst>
          </p:cNvPr>
          <p:cNvSpPr>
            <a:spLocks noGrp="1"/>
          </p:cNvSpPr>
          <p:nvPr>
            <p:ph idx="1"/>
          </p:nvPr>
        </p:nvSpPr>
        <p:spPr>
          <a:xfrm>
            <a:off x="126800" y="787495"/>
            <a:ext cx="6889947" cy="6066417"/>
          </a:xfrm>
        </p:spPr>
        <p:txBody>
          <a:bodyPr vert="horz" lIns="91440" tIns="45720" rIns="91440" bIns="45720" rtlCol="0" anchor="ctr">
            <a:normAutofit/>
          </a:bodyPr>
          <a:lstStyle/>
          <a:p>
            <a:pPr marL="0" indent="0">
              <a:buNone/>
            </a:pPr>
            <a:endParaRPr lang="en-GB" sz="1600" b="1">
              <a:latin typeface="Arial"/>
              <a:cs typeface="Arial"/>
            </a:endParaRPr>
          </a:p>
          <a:p>
            <a:pPr marL="0" indent="0">
              <a:buNone/>
            </a:pPr>
            <a:r>
              <a:rPr lang="en-GB" sz="1600" b="1">
                <a:latin typeface="Arial"/>
                <a:cs typeface="Arial"/>
              </a:rPr>
              <a:t>Activity theory</a:t>
            </a:r>
            <a:endParaRPr lang="en-US" sz="1600"/>
          </a:p>
          <a:p>
            <a:r>
              <a:rPr lang="en-GB" sz="1400">
                <a:latin typeface="Arial"/>
                <a:cs typeface="Arial"/>
              </a:rPr>
              <a:t>Suggests maintaining community and social involvement supports wellbeing later in life</a:t>
            </a:r>
          </a:p>
          <a:p>
            <a:r>
              <a:rPr lang="en-GB" sz="1400">
                <a:latin typeface="Arial"/>
                <a:cs typeface="Arial"/>
              </a:rPr>
              <a:t>Encourages being independent and continued participation</a:t>
            </a:r>
          </a:p>
          <a:p>
            <a:r>
              <a:rPr lang="en-GB" sz="1400">
                <a:latin typeface="Arial"/>
                <a:cs typeface="Arial"/>
              </a:rPr>
              <a:t>May not always reflect individual circumstances or inequalities</a:t>
            </a:r>
          </a:p>
          <a:p>
            <a:endParaRPr lang="en-GB" sz="1400">
              <a:latin typeface="Arial"/>
              <a:cs typeface="Arial"/>
            </a:endParaRPr>
          </a:p>
          <a:p>
            <a:endParaRPr lang="en-GB" sz="1400">
              <a:latin typeface="Arial"/>
              <a:cs typeface="Arial"/>
            </a:endParaRPr>
          </a:p>
          <a:p>
            <a:pPr marL="0" indent="0">
              <a:buNone/>
            </a:pPr>
            <a:r>
              <a:rPr lang="en-GB" sz="1600" b="1">
                <a:latin typeface="Arial"/>
                <a:cs typeface="Arial"/>
              </a:rPr>
              <a:t>Continuity theory</a:t>
            </a:r>
          </a:p>
          <a:p>
            <a:r>
              <a:rPr lang="en-GB" sz="1400">
                <a:latin typeface="Arial"/>
                <a:cs typeface="Arial"/>
              </a:rPr>
              <a:t>Suggests, by keeping familiar habits, roles, and routines, older adults sustain wellbeing</a:t>
            </a:r>
          </a:p>
          <a:p>
            <a:r>
              <a:rPr lang="en-GB" sz="1400">
                <a:latin typeface="Arial"/>
                <a:cs typeface="Arial"/>
              </a:rPr>
              <a:t>Emphasises the importance to respect an individual's preferences and past experiences in care </a:t>
            </a:r>
          </a:p>
          <a:p>
            <a:r>
              <a:rPr lang="en-GB" sz="1400">
                <a:latin typeface="Arial"/>
                <a:cs typeface="Arial"/>
              </a:rPr>
              <a:t>Highlights the role of personal identity and life history in later life</a:t>
            </a:r>
          </a:p>
          <a:p>
            <a:r>
              <a:rPr lang="en-GB" sz="1400">
                <a:latin typeface="Arial"/>
                <a:cs typeface="Arial"/>
              </a:rPr>
              <a:t>May not apply in situations such as life changing injuries or major transitions</a:t>
            </a:r>
          </a:p>
          <a:p>
            <a:endParaRPr lang="en-GB" sz="800">
              <a:latin typeface="Arial"/>
              <a:cs typeface="Arial"/>
            </a:endParaRPr>
          </a:p>
          <a:p>
            <a:endParaRPr lang="en-GB" sz="800">
              <a:latin typeface="Arial"/>
              <a:cs typeface="Arial"/>
            </a:endParaRPr>
          </a:p>
          <a:p>
            <a:endParaRPr lang="en-GB" sz="800">
              <a:latin typeface="Arial"/>
              <a:cs typeface="Arial"/>
            </a:endParaRPr>
          </a:p>
          <a:p>
            <a:endParaRPr lang="en-GB" sz="800">
              <a:latin typeface="Arial"/>
              <a:cs typeface="Arial"/>
            </a:endParaRPr>
          </a:p>
          <a:p>
            <a:pPr marL="0" indent="0">
              <a:buNone/>
            </a:pPr>
            <a:r>
              <a:rPr lang="en-GB" sz="1100">
                <a:latin typeface="Arial"/>
                <a:cs typeface="Arial"/>
              </a:rPr>
              <a:t>(MacIver et al.,2026;Ng, Lim and Hsu,2021)</a:t>
            </a:r>
            <a:endParaRPr lang="en-GB" sz="1100"/>
          </a:p>
        </p:txBody>
      </p:sp>
      <p:pic>
        <p:nvPicPr>
          <p:cNvPr id="5" name="Picture 4" descr="A group of people laughing at a table&#10;&#10;AI-generated content may be incorrect.">
            <a:extLst>
              <a:ext uri="{FF2B5EF4-FFF2-40B4-BE49-F238E27FC236}">
                <a16:creationId xmlns:a16="http://schemas.microsoft.com/office/drawing/2014/main" id="{D7BC4080-876B-D8D7-1B73-36544A22EF14}"/>
              </a:ext>
            </a:extLst>
          </p:cNvPr>
          <p:cNvPicPr>
            <a:picLocks noChangeAspect="1"/>
          </p:cNvPicPr>
          <p:nvPr/>
        </p:nvPicPr>
        <p:blipFill>
          <a:blip r:embed="rId4"/>
          <a:stretch>
            <a:fillRect/>
          </a:stretch>
        </p:blipFill>
        <p:spPr>
          <a:xfrm>
            <a:off x="7090833" y="783167"/>
            <a:ext cx="4783667" cy="5281083"/>
          </a:xfrm>
          <a:prstGeom prst="rect">
            <a:avLst/>
          </a:prstGeom>
        </p:spPr>
      </p:pic>
      <p:sp>
        <p:nvSpPr>
          <p:cNvPr id="16" name="TextBox 15">
            <a:extLst>
              <a:ext uri="{FF2B5EF4-FFF2-40B4-BE49-F238E27FC236}">
                <a16:creationId xmlns:a16="http://schemas.microsoft.com/office/drawing/2014/main" id="{A85A580C-E85E-BD5D-A857-494399128643}"/>
              </a:ext>
            </a:extLst>
          </p:cNvPr>
          <p:cNvSpPr txBox="1"/>
          <p:nvPr/>
        </p:nvSpPr>
        <p:spPr>
          <a:xfrm>
            <a:off x="9535583" y="6064249"/>
            <a:ext cx="233891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(Chen Senior Medical Centre, n.d.)</a:t>
            </a:r>
            <a:endParaRPr lang="en-US"/>
          </a:p>
        </p:txBody>
      </p:sp>
      <p:pic>
        <p:nvPicPr>
          <p:cNvPr id="7" name="Recorded Sound">
            <a:hlinkClick r:id="" action="ppaction://media"/>
            <a:extLst>
              <a:ext uri="{FF2B5EF4-FFF2-40B4-BE49-F238E27FC236}">
                <a16:creationId xmlns:a16="http://schemas.microsoft.com/office/drawing/2014/main" id="{7D0B0E74-D432-778B-AE58-F4D77AF9383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55600" y="6248401"/>
            <a:ext cx="609600" cy="609600"/>
          </a:xfrm>
          <a:prstGeom prst="rect">
            <a:avLst/>
          </a:prstGeom>
        </p:spPr>
      </p:pic>
    </p:spTree>
    <p:extLst>
      <p:ext uri="{BB962C8B-B14F-4D97-AF65-F5344CB8AC3E}">
        <p14:creationId xmlns:p14="http://schemas.microsoft.com/office/powerpoint/2010/main" val="835116229"/>
      </p:ext>
    </p:extLst>
  </p:cSld>
  <p:clrMapOvr>
    <a:masterClrMapping/>
  </p:clrMapOvr>
  <mc:AlternateContent xmlns:mc="http://schemas.openxmlformats.org/markup-compatibility/2006" xmlns:p14="http://schemas.microsoft.com/office/powerpoint/2010/main">
    <mc:Choice Requires="p14">
      <p:transition spd="slow" p14:dur="2000" advTm="103077"/>
    </mc:Choice>
    <mc:Fallback xmlns="">
      <p:transition spd="slow" advTm="1030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41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F1968-85A8-64A2-71EC-DC0859CB6D67}"/>
              </a:ext>
            </a:extLst>
          </p:cNvPr>
          <p:cNvSpPr>
            <a:spLocks noGrp="1"/>
          </p:cNvSpPr>
          <p:nvPr>
            <p:ph type="title"/>
          </p:nvPr>
        </p:nvSpPr>
        <p:spPr>
          <a:xfrm>
            <a:off x="1912815" y="345586"/>
            <a:ext cx="8366370" cy="895717"/>
          </a:xfrm>
        </p:spPr>
        <p:txBody>
          <a:bodyPr/>
          <a:lstStyle/>
          <a:p>
            <a:r>
              <a:rPr lang="en-GB" sz="2800">
                <a:latin typeface="Arial"/>
                <a:cs typeface="Arial"/>
              </a:rPr>
              <a:t>Key Policies Supporting Older Adults in the UK</a:t>
            </a:r>
            <a:endParaRPr lang="en-US" sz="2800">
              <a:latin typeface="Arial"/>
              <a:cs typeface="Arial"/>
            </a:endParaRPr>
          </a:p>
          <a:p>
            <a:endParaRPr lang="en-GB"/>
          </a:p>
        </p:txBody>
      </p:sp>
      <p:sp>
        <p:nvSpPr>
          <p:cNvPr id="3" name="Content Placeholder 2">
            <a:extLst>
              <a:ext uri="{FF2B5EF4-FFF2-40B4-BE49-F238E27FC236}">
                <a16:creationId xmlns:a16="http://schemas.microsoft.com/office/drawing/2014/main" id="{CED77150-5300-E0FB-D4AF-CC3B1F6FF152}"/>
              </a:ext>
            </a:extLst>
          </p:cNvPr>
          <p:cNvSpPr>
            <a:spLocks noGrp="1"/>
          </p:cNvSpPr>
          <p:nvPr>
            <p:ph idx="1"/>
          </p:nvPr>
        </p:nvSpPr>
        <p:spPr>
          <a:xfrm>
            <a:off x="-1954" y="1161318"/>
            <a:ext cx="8366370" cy="5875338"/>
          </a:xfrm>
        </p:spPr>
        <p:txBody>
          <a:bodyPr vert="horz" lIns="91440" tIns="45720" rIns="91440" bIns="45720" rtlCol="0" anchor="t">
            <a:normAutofit/>
          </a:bodyPr>
          <a:lstStyle/>
          <a:p>
            <a:endParaRPr lang="en-GB" sz="1400" b="1">
              <a:latin typeface="Arial"/>
              <a:cs typeface="Arial"/>
            </a:endParaRPr>
          </a:p>
          <a:p>
            <a:pPr marL="0" indent="0">
              <a:buNone/>
            </a:pPr>
            <a:r>
              <a:rPr lang="en-GB" sz="1600" b="1">
                <a:latin typeface="Arial"/>
                <a:cs typeface="Arial"/>
              </a:rPr>
              <a:t>Care Act 2014</a:t>
            </a:r>
          </a:p>
          <a:p>
            <a:pPr marL="285750" indent="-285750"/>
            <a:r>
              <a:rPr lang="en-GB" sz="1400">
                <a:latin typeface="Arial"/>
                <a:cs typeface="Arial"/>
              </a:rPr>
              <a:t>Promotes wellbeing, person-centred care, and prevention</a:t>
            </a:r>
          </a:p>
          <a:p>
            <a:pPr marL="285750" indent="-285750"/>
            <a:r>
              <a:rPr lang="en-GB" sz="1400">
                <a:latin typeface="Arial"/>
                <a:cs typeface="Arial"/>
              </a:rPr>
              <a:t>Highlights support for daily needs and independence </a:t>
            </a:r>
          </a:p>
          <a:p>
            <a:pPr marL="285750" indent="-285750"/>
            <a:r>
              <a:rPr lang="en-GB" sz="1400">
                <a:latin typeface="Arial"/>
                <a:cs typeface="Arial"/>
              </a:rPr>
              <a:t>Responsibility is placed on local authorities to assess and meet eligible needs</a:t>
            </a:r>
          </a:p>
          <a:p>
            <a:pPr marL="0" indent="0">
              <a:buNone/>
            </a:pPr>
            <a:r>
              <a:rPr lang="en-GB" sz="1100">
                <a:latin typeface="Arial"/>
                <a:cs typeface="Arial"/>
              </a:rPr>
              <a:t>(Care Act 2014)</a:t>
            </a:r>
          </a:p>
          <a:p>
            <a:pPr marL="285750" indent="-285750"/>
            <a:endParaRPr lang="en-GB" sz="1400">
              <a:latin typeface="Arial"/>
              <a:cs typeface="Arial"/>
            </a:endParaRPr>
          </a:p>
          <a:p>
            <a:pPr marL="0" indent="0">
              <a:buNone/>
            </a:pPr>
            <a:r>
              <a:rPr lang="en-GB" sz="1600" b="1">
                <a:latin typeface="Arial"/>
                <a:cs typeface="Arial"/>
              </a:rPr>
              <a:t>Equality Act 2010</a:t>
            </a:r>
          </a:p>
          <a:p>
            <a:pPr marL="285750" indent="-285750"/>
            <a:r>
              <a:rPr lang="en-GB" sz="1400">
                <a:latin typeface="Arial"/>
                <a:cs typeface="Arial"/>
              </a:rPr>
              <a:t>Individuals are protected from age discrimination</a:t>
            </a:r>
          </a:p>
          <a:p>
            <a:pPr marL="285750" indent="-285750"/>
            <a:r>
              <a:rPr lang="en-GB" sz="1400">
                <a:latin typeface="Arial"/>
                <a:cs typeface="Arial"/>
              </a:rPr>
              <a:t>Ensures equal and fair access to care and support</a:t>
            </a:r>
          </a:p>
          <a:p>
            <a:pPr marL="285750" indent="-285750"/>
            <a:r>
              <a:rPr lang="en-GB" sz="1400">
                <a:latin typeface="Arial"/>
                <a:cs typeface="Arial"/>
              </a:rPr>
              <a:t>Applies across employment  and services settings</a:t>
            </a:r>
          </a:p>
          <a:p>
            <a:pPr marL="0" indent="0">
              <a:buNone/>
            </a:pPr>
            <a:r>
              <a:rPr lang="en-GB" sz="1100">
                <a:latin typeface="Arial"/>
                <a:cs typeface="Arial"/>
              </a:rPr>
              <a:t>(Equality Act 2010)</a:t>
            </a:r>
            <a:endParaRPr lang="en-GB" sz="1100"/>
          </a:p>
          <a:p>
            <a:pPr marL="285750" indent="-285750"/>
            <a:endParaRPr lang="en-GB" sz="1600" b="1">
              <a:latin typeface="Arial"/>
              <a:cs typeface="Arial"/>
            </a:endParaRPr>
          </a:p>
          <a:p>
            <a:pPr marL="0" indent="0">
              <a:buNone/>
            </a:pPr>
            <a:r>
              <a:rPr lang="en-GB" sz="1600" b="1">
                <a:latin typeface="Arial"/>
                <a:cs typeface="Arial"/>
              </a:rPr>
              <a:t>Critical Point</a:t>
            </a:r>
          </a:p>
          <a:p>
            <a:pPr marL="0" indent="0">
              <a:buNone/>
            </a:pPr>
            <a:r>
              <a:rPr lang="en-GB" sz="1400">
                <a:latin typeface="Arial"/>
                <a:cs typeface="Arial"/>
              </a:rPr>
              <a:t>Although these policies aim to promote autonomy and fairness,  limitations in implementation and  resources can restrict their overall effectiveness.</a:t>
            </a:r>
          </a:p>
          <a:p>
            <a:pPr marL="285750" indent="-285750"/>
            <a:endParaRPr lang="en-GB" sz="1400">
              <a:latin typeface="Arial"/>
              <a:cs typeface="Arial"/>
            </a:endParaRPr>
          </a:p>
          <a:p>
            <a:pPr marL="285750" indent="-285750"/>
            <a:endParaRPr lang="en-GB" sz="1400">
              <a:latin typeface="Arial"/>
              <a:cs typeface="Arial"/>
            </a:endParaRPr>
          </a:p>
          <a:p>
            <a:pPr marL="285750" indent="-285750"/>
            <a:endParaRPr lang="en-GB" sz="1400">
              <a:latin typeface="Arial"/>
              <a:cs typeface="Arial"/>
            </a:endParaRPr>
          </a:p>
          <a:p>
            <a:pPr marL="285750" indent="-285750"/>
            <a:endParaRPr lang="en-GB" sz="1400">
              <a:latin typeface="Arial"/>
              <a:cs typeface="Arial"/>
            </a:endParaRPr>
          </a:p>
          <a:p>
            <a:pPr marL="0" indent="0">
              <a:buNone/>
            </a:pPr>
            <a:endParaRPr lang="en-GB" sz="1400">
              <a:latin typeface="Arial"/>
              <a:cs typeface="Arial"/>
            </a:endParaRPr>
          </a:p>
          <a:p>
            <a:pPr marL="0" indent="0">
              <a:buNone/>
            </a:pPr>
            <a:endParaRPr lang="en-GB" sz="1600" b="1">
              <a:latin typeface="Arial"/>
              <a:cs typeface="Arial"/>
            </a:endParaRPr>
          </a:p>
          <a:p>
            <a:pPr marL="0" indent="0">
              <a:buNone/>
            </a:pPr>
            <a:endParaRPr lang="en-GB" sz="1600" b="1">
              <a:latin typeface="Arial"/>
              <a:cs typeface="Arial"/>
            </a:endParaRPr>
          </a:p>
          <a:p>
            <a:pPr marL="285750" indent="-285750"/>
            <a:endParaRPr lang="en-GB" sz="1400">
              <a:latin typeface="Arial"/>
              <a:cs typeface="Arial"/>
            </a:endParaRPr>
          </a:p>
          <a:p>
            <a:pPr marL="0" indent="0">
              <a:buNone/>
            </a:pPr>
            <a:endParaRPr lang="en-GB" sz="1400" b="1">
              <a:latin typeface="Arial"/>
              <a:cs typeface="Arial"/>
            </a:endParaRPr>
          </a:p>
        </p:txBody>
      </p:sp>
      <p:pic>
        <p:nvPicPr>
          <p:cNvPr id="4" name="Recorded Sound">
            <a:hlinkClick r:id="" action="ppaction://media"/>
            <a:extLst>
              <a:ext uri="{FF2B5EF4-FFF2-40B4-BE49-F238E27FC236}">
                <a16:creationId xmlns:a16="http://schemas.microsoft.com/office/drawing/2014/main" id="{23802982-0877-7B75-CE79-9A255CB8255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23320" y="5949696"/>
            <a:ext cx="609600" cy="609600"/>
          </a:xfrm>
          <a:prstGeom prst="rect">
            <a:avLst/>
          </a:prstGeom>
        </p:spPr>
      </p:pic>
    </p:spTree>
    <p:extLst>
      <p:ext uri="{BB962C8B-B14F-4D97-AF65-F5344CB8AC3E}">
        <p14:creationId xmlns:p14="http://schemas.microsoft.com/office/powerpoint/2010/main" val="3721173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71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D64-48A7-3BC2-8E04-07E0CBDE5F14}"/>
              </a:ext>
            </a:extLst>
          </p:cNvPr>
          <p:cNvSpPr>
            <a:spLocks noGrp="1"/>
          </p:cNvSpPr>
          <p:nvPr>
            <p:ph type="title"/>
          </p:nvPr>
        </p:nvSpPr>
        <p:spPr>
          <a:xfrm>
            <a:off x="3270739" y="189279"/>
            <a:ext cx="4995985" cy="563563"/>
          </a:xfrm>
        </p:spPr>
        <p:txBody>
          <a:bodyPr>
            <a:normAutofit/>
          </a:bodyPr>
          <a:lstStyle/>
          <a:p>
            <a:r>
              <a:rPr lang="en-GB" sz="2400" dirty="0"/>
              <a:t>Evaluating Domiciliary Care in the UK</a:t>
            </a:r>
            <a:endParaRPr lang="en-US" sz="2400" dirty="0"/>
          </a:p>
        </p:txBody>
      </p:sp>
      <p:sp>
        <p:nvSpPr>
          <p:cNvPr id="3" name="Content Placeholder 2">
            <a:extLst>
              <a:ext uri="{FF2B5EF4-FFF2-40B4-BE49-F238E27FC236}">
                <a16:creationId xmlns:a16="http://schemas.microsoft.com/office/drawing/2014/main" id="{EF2D98DF-2BC7-1DB7-C932-D591B4C3BC7C}"/>
              </a:ext>
            </a:extLst>
          </p:cNvPr>
          <p:cNvSpPr>
            <a:spLocks noGrp="1"/>
          </p:cNvSpPr>
          <p:nvPr>
            <p:ph idx="1"/>
          </p:nvPr>
        </p:nvSpPr>
        <p:spPr>
          <a:xfrm>
            <a:off x="-1953" y="1219933"/>
            <a:ext cx="5582138" cy="5533415"/>
          </a:xfrm>
        </p:spPr>
        <p:txBody>
          <a:bodyPr vert="horz" lIns="91440" tIns="45720" rIns="91440" bIns="45720" rtlCol="0" anchor="t">
            <a:normAutofit/>
          </a:bodyPr>
          <a:lstStyle/>
          <a:p>
            <a:pPr marL="0" indent="0" algn="ctr">
              <a:buNone/>
            </a:pPr>
            <a:endParaRPr lang="en-GB" sz="1600" b="1" dirty="0">
              <a:latin typeface="Arial"/>
              <a:cs typeface="Arial"/>
            </a:endParaRPr>
          </a:p>
          <a:p>
            <a:pPr marL="0" indent="0" algn="ctr">
              <a:buNone/>
            </a:pPr>
            <a:r>
              <a:rPr lang="en-GB" sz="1600" b="1" dirty="0">
                <a:latin typeface="Arial"/>
                <a:cs typeface="Arial"/>
              </a:rPr>
              <a:t>Strengths</a:t>
            </a:r>
            <a:endParaRPr lang="en-US" dirty="0">
              <a:latin typeface="Arial"/>
              <a:cs typeface="Arial"/>
            </a:endParaRPr>
          </a:p>
          <a:p>
            <a:pPr marL="0" indent="0">
              <a:lnSpc>
                <a:spcPct val="150000"/>
              </a:lnSpc>
              <a:buNone/>
            </a:pPr>
            <a:endParaRPr lang="en-GB" sz="1600" b="1" dirty="0">
              <a:latin typeface="Arial"/>
              <a:cs typeface="Arial"/>
            </a:endParaRPr>
          </a:p>
          <a:p>
            <a:pPr marL="285750" indent="-285750">
              <a:lnSpc>
                <a:spcPct val="150000"/>
              </a:lnSpc>
            </a:pPr>
            <a:r>
              <a:rPr lang="en-GB" sz="1400" dirty="0">
                <a:latin typeface="Arial"/>
                <a:cs typeface="Arial"/>
              </a:rPr>
              <a:t>Promotes independence in line with wellbeing principles </a:t>
            </a:r>
            <a:r>
              <a:rPr lang="en-GB" sz="1100" dirty="0">
                <a:latin typeface="Arial"/>
                <a:cs typeface="Arial"/>
              </a:rPr>
              <a:t>(Care Act 2014)</a:t>
            </a:r>
            <a:endParaRPr lang="en-GB" dirty="0"/>
          </a:p>
          <a:p>
            <a:pPr marL="285750" indent="-285750">
              <a:lnSpc>
                <a:spcPct val="150000"/>
              </a:lnSpc>
            </a:pPr>
            <a:endParaRPr lang="en-GB" sz="1100" dirty="0">
              <a:latin typeface="Arial"/>
              <a:cs typeface="Arial"/>
            </a:endParaRPr>
          </a:p>
          <a:p>
            <a:pPr marL="285750" indent="-285750">
              <a:lnSpc>
                <a:spcPct val="150000"/>
              </a:lnSpc>
            </a:pPr>
            <a:r>
              <a:rPr lang="en-GB" sz="1400" dirty="0">
                <a:latin typeface="Arial"/>
                <a:cs typeface="Arial"/>
              </a:rPr>
              <a:t>Supports the continuity of daily routines and environments that are familiar </a:t>
            </a:r>
            <a:r>
              <a:rPr lang="en-GB" sz="1100" dirty="0">
                <a:latin typeface="Arial"/>
                <a:cs typeface="Arial"/>
              </a:rPr>
              <a:t>(Hughes and Burch, 2020)</a:t>
            </a:r>
          </a:p>
          <a:p>
            <a:pPr marL="285750" indent="-285750">
              <a:lnSpc>
                <a:spcPct val="150000"/>
              </a:lnSpc>
            </a:pPr>
            <a:endParaRPr lang="en-GB" sz="1100" dirty="0">
              <a:latin typeface="Arial"/>
              <a:cs typeface="Arial"/>
            </a:endParaRPr>
          </a:p>
          <a:p>
            <a:pPr marL="285750" indent="-285750">
              <a:lnSpc>
                <a:spcPct val="150000"/>
              </a:lnSpc>
            </a:pPr>
            <a:r>
              <a:rPr lang="en-GB" sz="1400" dirty="0">
                <a:latin typeface="Arial"/>
                <a:cs typeface="Arial"/>
              </a:rPr>
              <a:t>Provides person-centred support which is personalised </a:t>
            </a:r>
            <a:r>
              <a:rPr lang="en-GB" sz="1100" dirty="0">
                <a:latin typeface="Arial"/>
                <a:cs typeface="Arial"/>
              </a:rPr>
              <a:t>(</a:t>
            </a:r>
            <a:r>
              <a:rPr lang="en-GB" sz="1100" dirty="0" err="1">
                <a:latin typeface="Arial"/>
                <a:cs typeface="Arial"/>
              </a:rPr>
              <a:t>Bottery</a:t>
            </a:r>
            <a:r>
              <a:rPr lang="en-GB" sz="1100" dirty="0">
                <a:latin typeface="Arial"/>
                <a:cs typeface="Arial"/>
              </a:rPr>
              <a:t>, 2018)</a:t>
            </a:r>
          </a:p>
          <a:p>
            <a:pPr marL="285750" indent="-285750"/>
            <a:endParaRPr lang="en-GB" sz="1400" dirty="0"/>
          </a:p>
          <a:p>
            <a:pPr marL="285750" indent="-285750"/>
            <a:endParaRPr lang="en-GB" sz="1400" dirty="0"/>
          </a:p>
        </p:txBody>
      </p:sp>
      <p:sp>
        <p:nvSpPr>
          <p:cNvPr id="4" name="TextBox 3">
            <a:extLst>
              <a:ext uri="{FF2B5EF4-FFF2-40B4-BE49-F238E27FC236}">
                <a16:creationId xmlns:a16="http://schemas.microsoft.com/office/drawing/2014/main" id="{E4D70000-3BE4-CD09-5758-C379C3342125}"/>
              </a:ext>
            </a:extLst>
          </p:cNvPr>
          <p:cNvSpPr txBox="1"/>
          <p:nvPr/>
        </p:nvSpPr>
        <p:spPr>
          <a:xfrm>
            <a:off x="6332090" y="1544352"/>
            <a:ext cx="5443089" cy="56477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dirty="0">
                <a:latin typeface="Arial"/>
                <a:cs typeface="Arial"/>
              </a:rPr>
              <a:t>Limitations</a:t>
            </a:r>
          </a:p>
          <a:p>
            <a:pPr algn="ctr"/>
            <a:endParaRPr lang="en-GB" sz="1600" b="1" dirty="0">
              <a:latin typeface="Arial"/>
              <a:cs typeface="Arial"/>
            </a:endParaRPr>
          </a:p>
          <a:p>
            <a:pPr marL="285750" indent="-285750">
              <a:lnSpc>
                <a:spcPct val="150000"/>
              </a:lnSpc>
              <a:buFont typeface="Arial"/>
              <a:buChar char="•"/>
            </a:pPr>
            <a:endParaRPr lang="en-GB" sz="1400" dirty="0">
              <a:latin typeface="Arial"/>
              <a:cs typeface="Arial"/>
            </a:endParaRPr>
          </a:p>
          <a:p>
            <a:pPr marL="285750" indent="-285750">
              <a:lnSpc>
                <a:spcPct val="150000"/>
              </a:lnSpc>
              <a:buFont typeface="Arial"/>
              <a:buChar char="•"/>
            </a:pPr>
            <a:r>
              <a:rPr lang="en-GB" sz="1400" dirty="0">
                <a:latin typeface="Arial"/>
                <a:cs typeface="Arial"/>
              </a:rPr>
              <a:t>The consistency of care is affected by workforce shortages and recruitment challenges </a:t>
            </a:r>
            <a:r>
              <a:rPr lang="en-GB" sz="1100" dirty="0">
                <a:latin typeface="Arial"/>
                <a:cs typeface="Arial"/>
              </a:rPr>
              <a:t>(</a:t>
            </a:r>
            <a:r>
              <a:rPr lang="en-GB" sz="1100" dirty="0" err="1">
                <a:latin typeface="Arial"/>
                <a:cs typeface="Arial"/>
              </a:rPr>
              <a:t>Bottery</a:t>
            </a:r>
            <a:r>
              <a:rPr lang="en-GB" sz="1100" dirty="0">
                <a:latin typeface="Arial"/>
                <a:cs typeface="Arial"/>
              </a:rPr>
              <a:t>, 2018)</a:t>
            </a:r>
          </a:p>
          <a:p>
            <a:pPr marL="285750" indent="-285750">
              <a:lnSpc>
                <a:spcPct val="150000"/>
              </a:lnSpc>
              <a:buFont typeface="Arial"/>
              <a:buChar char="•"/>
            </a:pPr>
            <a:endParaRPr lang="en-GB" sz="1100" dirty="0">
              <a:latin typeface="Arial"/>
              <a:cs typeface="Arial"/>
            </a:endParaRPr>
          </a:p>
          <a:p>
            <a:pPr marL="285750" indent="-285750">
              <a:lnSpc>
                <a:spcPct val="150000"/>
              </a:lnSpc>
              <a:buFont typeface="Arial"/>
              <a:buChar char="•"/>
            </a:pPr>
            <a:endParaRPr lang="en-GB" sz="1100" dirty="0">
              <a:latin typeface="Arial"/>
              <a:cs typeface="Arial"/>
            </a:endParaRPr>
          </a:p>
          <a:p>
            <a:pPr marL="285750" indent="-285750">
              <a:lnSpc>
                <a:spcPct val="150000"/>
              </a:lnSpc>
              <a:buFont typeface="Arial"/>
              <a:buChar char="•"/>
            </a:pPr>
            <a:r>
              <a:rPr lang="en-GB" sz="1400" dirty="0">
                <a:latin typeface="Arial"/>
                <a:cs typeface="Arial"/>
              </a:rPr>
              <a:t>Pressure on services from increased demand due to ageing population </a:t>
            </a:r>
            <a:r>
              <a:rPr lang="en-GB" sz="1100" dirty="0">
                <a:latin typeface="Arial"/>
                <a:cs typeface="Arial"/>
              </a:rPr>
              <a:t>(ONS, 2025)</a:t>
            </a:r>
          </a:p>
          <a:p>
            <a:pPr marL="285750" indent="-285750">
              <a:lnSpc>
                <a:spcPct val="150000"/>
              </a:lnSpc>
              <a:buFont typeface="Arial"/>
              <a:buChar char="•"/>
            </a:pPr>
            <a:endParaRPr lang="en-GB" sz="1400" dirty="0">
              <a:latin typeface="Arial"/>
              <a:cs typeface="Arial"/>
            </a:endParaRPr>
          </a:p>
          <a:p>
            <a:pPr marL="285750" indent="-285750">
              <a:lnSpc>
                <a:spcPct val="150000"/>
              </a:lnSpc>
              <a:buFont typeface="Arial"/>
              <a:buChar char="•"/>
            </a:pPr>
            <a:endParaRPr lang="en-GB" sz="1400" dirty="0">
              <a:latin typeface="Arial"/>
              <a:cs typeface="Arial"/>
            </a:endParaRPr>
          </a:p>
          <a:p>
            <a:pPr marL="285750" indent="-285750">
              <a:lnSpc>
                <a:spcPct val="150000"/>
              </a:lnSpc>
              <a:buFont typeface="Arial"/>
              <a:buChar char="•"/>
            </a:pPr>
            <a:r>
              <a:rPr lang="en-GB" sz="1400" dirty="0">
                <a:latin typeface="Arial"/>
                <a:cs typeface="Arial"/>
              </a:rPr>
              <a:t>Limited-service availability and capacity due to financial pressures </a:t>
            </a:r>
            <a:r>
              <a:rPr lang="en-GB" sz="1100" dirty="0">
                <a:latin typeface="Arial"/>
                <a:cs typeface="Arial"/>
              </a:rPr>
              <a:t>(</a:t>
            </a:r>
            <a:r>
              <a:rPr lang="en-GB" sz="1100" dirty="0" err="1">
                <a:latin typeface="Arial"/>
                <a:cs typeface="Arial"/>
              </a:rPr>
              <a:t>Bottery</a:t>
            </a:r>
            <a:r>
              <a:rPr lang="en-GB" sz="1100" dirty="0">
                <a:latin typeface="Arial"/>
                <a:cs typeface="Arial"/>
              </a:rPr>
              <a:t>, 2018)</a:t>
            </a:r>
          </a:p>
          <a:p>
            <a:pPr marL="285750" indent="-285750">
              <a:lnSpc>
                <a:spcPct val="150000"/>
              </a:lnSpc>
              <a:buFont typeface="Arial"/>
              <a:buChar char="•"/>
            </a:pPr>
            <a:endParaRPr lang="en-GB" sz="1400" dirty="0">
              <a:latin typeface="Arial"/>
              <a:cs typeface="Arial"/>
            </a:endParaRPr>
          </a:p>
          <a:p>
            <a:pPr marL="285750" indent="-285750">
              <a:lnSpc>
                <a:spcPct val="150000"/>
              </a:lnSpc>
              <a:buFont typeface="Arial"/>
              <a:buChar char="•"/>
            </a:pPr>
            <a:endParaRPr lang="en-GB" sz="1400" dirty="0">
              <a:latin typeface="Arial"/>
              <a:cs typeface="Arial"/>
            </a:endParaRPr>
          </a:p>
          <a:p>
            <a:pPr marL="285750" indent="-285750">
              <a:lnSpc>
                <a:spcPct val="150000"/>
              </a:lnSpc>
              <a:buFont typeface="Arial"/>
              <a:buChar char="•"/>
            </a:pPr>
            <a:endParaRPr lang="en-GB" sz="1400" dirty="0">
              <a:latin typeface="Arial"/>
              <a:cs typeface="Arial"/>
            </a:endParaRPr>
          </a:p>
          <a:p>
            <a:pPr marL="285750" indent="-285750">
              <a:buFont typeface="Arial"/>
              <a:buChar char="•"/>
            </a:pPr>
            <a:endParaRPr lang="en-GB" sz="1100" dirty="0">
              <a:latin typeface="Arial"/>
              <a:cs typeface="Arial"/>
            </a:endParaRPr>
          </a:p>
          <a:p>
            <a:pPr marL="285750" indent="-285750">
              <a:buFont typeface="Arial"/>
              <a:buChar char="•"/>
            </a:pPr>
            <a:endParaRPr lang="en-GB" sz="1100" dirty="0">
              <a:latin typeface="Arial"/>
              <a:cs typeface="Arial"/>
            </a:endParaRPr>
          </a:p>
          <a:p>
            <a:pPr marL="285750" indent="-285750">
              <a:buFont typeface="Arial"/>
              <a:buChar char="•"/>
            </a:pPr>
            <a:endParaRPr lang="en-GB" sz="1100" dirty="0">
              <a:latin typeface="Arial"/>
              <a:cs typeface="Arial"/>
            </a:endParaRPr>
          </a:p>
          <a:p>
            <a:pPr marL="285750" indent="-285750">
              <a:buFont typeface="Arial"/>
              <a:buChar char="•"/>
            </a:pPr>
            <a:endParaRPr lang="en-GB" sz="1100" dirty="0">
              <a:latin typeface="Arial"/>
              <a:cs typeface="Arial"/>
            </a:endParaRPr>
          </a:p>
        </p:txBody>
      </p:sp>
      <p:pic>
        <p:nvPicPr>
          <p:cNvPr id="6" name="Recorded Sound">
            <a:hlinkClick r:id="" action="ppaction://media"/>
            <a:extLst>
              <a:ext uri="{FF2B5EF4-FFF2-40B4-BE49-F238E27FC236}">
                <a16:creationId xmlns:a16="http://schemas.microsoft.com/office/drawing/2014/main" id="{2C46EB79-2AC4-49D4-8EFE-A77217B96C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59896" y="6013704"/>
            <a:ext cx="609600" cy="609600"/>
          </a:xfrm>
          <a:prstGeom prst="rect">
            <a:avLst/>
          </a:prstGeom>
        </p:spPr>
      </p:pic>
    </p:spTree>
    <p:extLst>
      <p:ext uri="{BB962C8B-B14F-4D97-AF65-F5344CB8AC3E}">
        <p14:creationId xmlns:p14="http://schemas.microsoft.com/office/powerpoint/2010/main" val="1689487873"/>
      </p:ext>
    </p:extLst>
  </p:cSld>
  <p:clrMapOvr>
    <a:masterClrMapping/>
  </p:clrMapOvr>
  <mc:AlternateContent xmlns:mc="http://schemas.openxmlformats.org/markup-compatibility/2006" xmlns:p14="http://schemas.microsoft.com/office/powerpoint/2010/main">
    <mc:Choice Requires="p14">
      <p:transition spd="slow" p14:dur="2000" advTm="121899"/>
    </mc:Choice>
    <mc:Fallback xmlns="">
      <p:transition spd="slow" advTm="1218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189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4DC49-C06F-CA99-8105-4678791377B1}"/>
              </a:ext>
            </a:extLst>
          </p:cNvPr>
          <p:cNvSpPr>
            <a:spLocks noGrp="1"/>
          </p:cNvSpPr>
          <p:nvPr>
            <p:ph type="title"/>
          </p:nvPr>
        </p:nvSpPr>
        <p:spPr>
          <a:xfrm>
            <a:off x="2342661" y="3663"/>
            <a:ext cx="6988908" cy="1325563"/>
          </a:xfrm>
        </p:spPr>
        <p:txBody>
          <a:bodyPr/>
          <a:lstStyle/>
          <a:p>
            <a:r>
              <a:rPr lang="en-GB" sz="2400" dirty="0">
                <a:latin typeface="Arial"/>
                <a:cs typeface="Arial"/>
              </a:rPr>
              <a:t>Impact of Population Ageing on Domiciliary Care</a:t>
            </a:r>
          </a:p>
        </p:txBody>
      </p:sp>
      <p:sp>
        <p:nvSpPr>
          <p:cNvPr id="3" name="Content Placeholder 2">
            <a:extLst>
              <a:ext uri="{FF2B5EF4-FFF2-40B4-BE49-F238E27FC236}">
                <a16:creationId xmlns:a16="http://schemas.microsoft.com/office/drawing/2014/main" id="{7424C52B-4131-99F5-F5D9-AD1D1AB7C4F9}"/>
              </a:ext>
            </a:extLst>
          </p:cNvPr>
          <p:cNvSpPr>
            <a:spLocks noGrp="1"/>
          </p:cNvSpPr>
          <p:nvPr>
            <p:ph idx="1"/>
          </p:nvPr>
        </p:nvSpPr>
        <p:spPr>
          <a:xfrm>
            <a:off x="164123" y="1532549"/>
            <a:ext cx="11336215" cy="4351338"/>
          </a:xfrm>
        </p:spPr>
        <p:txBody>
          <a:bodyPr vert="horz" lIns="91440" tIns="45720" rIns="91440" bIns="45720" rtlCol="0" anchor="t">
            <a:normAutofit/>
          </a:bodyPr>
          <a:lstStyle/>
          <a:p>
            <a:endParaRPr lang="en-GB" sz="1600" dirty="0">
              <a:latin typeface="Arial"/>
              <a:cs typeface="Arial"/>
            </a:endParaRPr>
          </a:p>
          <a:p>
            <a:r>
              <a:rPr lang="en-GB" sz="1600" dirty="0">
                <a:latin typeface="Arial"/>
                <a:cs typeface="Arial"/>
              </a:rPr>
              <a:t>The numbers of Population aged 75 and over in the UK, are expected to increase hugely over the next few decades </a:t>
            </a:r>
            <a:r>
              <a:rPr lang="en-GB" sz="1100" dirty="0">
                <a:latin typeface="Arial"/>
                <a:cs typeface="Arial"/>
              </a:rPr>
              <a:t>(ONS, 2025)</a:t>
            </a:r>
            <a:endParaRPr lang="en-GB" dirty="0"/>
          </a:p>
          <a:p>
            <a:endParaRPr lang="en-GB" sz="1100" dirty="0">
              <a:latin typeface="Arial"/>
              <a:cs typeface="Arial"/>
            </a:endParaRPr>
          </a:p>
          <a:p>
            <a:endParaRPr lang="en-GB" sz="1100" dirty="0">
              <a:latin typeface="Arial"/>
              <a:cs typeface="Arial"/>
            </a:endParaRPr>
          </a:p>
          <a:p>
            <a:r>
              <a:rPr lang="en-GB" sz="1600" dirty="0">
                <a:latin typeface="Arial"/>
                <a:cs typeface="Arial"/>
              </a:rPr>
              <a:t>Ongoing support is required for more older adults due to the rise of life expectancy </a:t>
            </a:r>
            <a:r>
              <a:rPr lang="en-GB" sz="1100" dirty="0">
                <a:latin typeface="Arial"/>
                <a:cs typeface="Arial"/>
              </a:rPr>
              <a:t>(ONS, 2025)</a:t>
            </a:r>
          </a:p>
          <a:p>
            <a:endParaRPr lang="en-GB" sz="1600" dirty="0">
              <a:latin typeface="Arial"/>
              <a:cs typeface="Arial"/>
            </a:endParaRPr>
          </a:p>
          <a:p>
            <a:endParaRPr lang="en-GB" sz="1600" dirty="0">
              <a:latin typeface="Arial"/>
              <a:cs typeface="Arial"/>
            </a:endParaRPr>
          </a:p>
          <a:p>
            <a:r>
              <a:rPr lang="en-GB" sz="1600" dirty="0">
                <a:latin typeface="Arial"/>
                <a:cs typeface="Arial"/>
              </a:rPr>
              <a:t>This growing demand has placed more pressure on domiciliary care services </a:t>
            </a:r>
            <a:r>
              <a:rPr lang="en-GB" sz="1100" dirty="0">
                <a:latin typeface="Arial"/>
                <a:cs typeface="Arial"/>
              </a:rPr>
              <a:t>(</a:t>
            </a:r>
            <a:r>
              <a:rPr lang="en-GB" sz="1100" dirty="0" err="1">
                <a:latin typeface="Arial"/>
                <a:cs typeface="Arial"/>
              </a:rPr>
              <a:t>Bottery</a:t>
            </a:r>
            <a:r>
              <a:rPr lang="en-GB" sz="1100" dirty="0">
                <a:latin typeface="Arial"/>
                <a:cs typeface="Arial"/>
              </a:rPr>
              <a:t>, 2018)</a:t>
            </a:r>
          </a:p>
          <a:p>
            <a:endParaRPr lang="en-GB" sz="1600" dirty="0">
              <a:latin typeface="Arial"/>
              <a:cs typeface="Arial"/>
            </a:endParaRPr>
          </a:p>
          <a:p>
            <a:endParaRPr lang="en-GB" sz="1600" dirty="0">
              <a:latin typeface="Arial"/>
              <a:cs typeface="Arial"/>
            </a:endParaRPr>
          </a:p>
          <a:p>
            <a:r>
              <a:rPr lang="en-GB" sz="1600" dirty="0">
                <a:latin typeface="Arial"/>
                <a:cs typeface="Arial"/>
              </a:rPr>
              <a:t>This has created an uncertainty on how sustainable home care services will be in the long term</a:t>
            </a:r>
          </a:p>
          <a:p>
            <a:endParaRPr lang="en-GB" dirty="0">
              <a:latin typeface="Aptos" panose="020B0004020202020204"/>
              <a:cs typeface="Arial"/>
            </a:endParaRPr>
          </a:p>
          <a:p>
            <a:endParaRPr lang="en-GB" sz="1600" dirty="0">
              <a:latin typeface="Arial"/>
              <a:cs typeface="Arial"/>
            </a:endParaRPr>
          </a:p>
          <a:p>
            <a:endParaRPr lang="en-GB" sz="1600" dirty="0">
              <a:latin typeface="Arial"/>
              <a:cs typeface="Arial"/>
            </a:endParaRPr>
          </a:p>
        </p:txBody>
      </p:sp>
      <p:pic>
        <p:nvPicPr>
          <p:cNvPr id="5" name="Recorded Sound">
            <a:hlinkClick r:id="" action="ppaction://media"/>
            <a:extLst>
              <a:ext uri="{FF2B5EF4-FFF2-40B4-BE49-F238E27FC236}">
                <a16:creationId xmlns:a16="http://schemas.microsoft.com/office/drawing/2014/main" id="{B4F939CB-1503-F394-DE1B-333AE12613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00338" y="6087210"/>
            <a:ext cx="609600" cy="609600"/>
          </a:xfrm>
          <a:prstGeom prst="rect">
            <a:avLst/>
          </a:prstGeom>
        </p:spPr>
      </p:pic>
    </p:spTree>
    <p:extLst>
      <p:ext uri="{BB962C8B-B14F-4D97-AF65-F5344CB8AC3E}">
        <p14:creationId xmlns:p14="http://schemas.microsoft.com/office/powerpoint/2010/main" val="2759495459"/>
      </p:ext>
    </p:extLst>
  </p:cSld>
  <p:clrMapOvr>
    <a:masterClrMapping/>
  </p:clrMapOvr>
  <mc:AlternateContent xmlns:mc="http://schemas.openxmlformats.org/markup-compatibility/2006" xmlns:p14="http://schemas.microsoft.com/office/powerpoint/2010/main">
    <mc:Choice Requires="p14">
      <p:transition spd="slow" p14:dur="2000" advTm="60204"/>
    </mc:Choice>
    <mc:Fallback xmlns="">
      <p:transition spd="slow" advTm="60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20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F2BE0-B0FC-BDDD-C97B-222D2EFAC4BD}"/>
              </a:ext>
            </a:extLst>
          </p:cNvPr>
          <p:cNvSpPr>
            <a:spLocks noGrp="1"/>
          </p:cNvSpPr>
          <p:nvPr>
            <p:ph type="title"/>
          </p:nvPr>
        </p:nvSpPr>
        <p:spPr>
          <a:xfrm>
            <a:off x="296133" y="2"/>
            <a:ext cx="6731197" cy="1729408"/>
          </a:xfrm>
        </p:spPr>
        <p:txBody>
          <a:bodyPr anchor="ctr">
            <a:normAutofit/>
          </a:bodyPr>
          <a:lstStyle/>
          <a:p>
            <a:r>
              <a:rPr lang="en-GB" sz="3200" dirty="0">
                <a:latin typeface="Arial"/>
                <a:cs typeface="Arial"/>
              </a:rPr>
              <a:t>Technology innovations in elderly care</a:t>
            </a:r>
          </a:p>
        </p:txBody>
      </p:sp>
      <p:sp>
        <p:nvSpPr>
          <p:cNvPr id="3" name="Content Placeholder 2">
            <a:extLst>
              <a:ext uri="{FF2B5EF4-FFF2-40B4-BE49-F238E27FC236}">
                <a16:creationId xmlns:a16="http://schemas.microsoft.com/office/drawing/2014/main" id="{075678E1-314E-77DE-285F-6F64CC79423B}"/>
              </a:ext>
            </a:extLst>
          </p:cNvPr>
          <p:cNvSpPr>
            <a:spLocks noGrp="1"/>
          </p:cNvSpPr>
          <p:nvPr>
            <p:ph idx="1"/>
          </p:nvPr>
        </p:nvSpPr>
        <p:spPr>
          <a:xfrm>
            <a:off x="158550" y="1919911"/>
            <a:ext cx="5334197" cy="4246085"/>
          </a:xfrm>
        </p:spPr>
        <p:txBody>
          <a:bodyPr vert="horz" lIns="91440" tIns="45720" rIns="91440" bIns="45720" rtlCol="0" anchor="ctr">
            <a:normAutofit/>
          </a:bodyPr>
          <a:lstStyle/>
          <a:p>
            <a:pPr marL="285750" indent="-285750"/>
            <a:r>
              <a:rPr lang="en-GB" sz="1600" dirty="0">
                <a:latin typeface="Arial"/>
                <a:cs typeface="Arial"/>
              </a:rPr>
              <a:t>Video and phone consultations are now more common in UK healthcare, this allows older adults to access services remotely</a:t>
            </a:r>
            <a:r>
              <a:rPr lang="en-GB" sz="1600" dirty="0"/>
              <a:t> </a:t>
            </a:r>
            <a:r>
              <a:rPr lang="en-GB" sz="1100" dirty="0">
                <a:latin typeface="Arial"/>
                <a:cs typeface="Arial"/>
              </a:rPr>
              <a:t>(Greenhalgh et al., 2022)</a:t>
            </a:r>
          </a:p>
          <a:p>
            <a:pPr marL="285750" indent="-285750"/>
            <a:endParaRPr lang="en-GB" sz="1600" dirty="0">
              <a:latin typeface="Arial"/>
              <a:cs typeface="Arial"/>
            </a:endParaRPr>
          </a:p>
          <a:p>
            <a:pPr marL="285750" indent="-285750"/>
            <a:endParaRPr lang="en-GB" sz="1600" dirty="0">
              <a:latin typeface="Arial"/>
              <a:cs typeface="Arial"/>
            </a:endParaRPr>
          </a:p>
          <a:p>
            <a:pPr marL="285750" indent="-285750"/>
            <a:r>
              <a:rPr lang="en-GB" sz="1600" dirty="0">
                <a:latin typeface="Arial"/>
                <a:cs typeface="Arial"/>
              </a:rPr>
              <a:t>Wearable devices can track things like  activity levels and vital signs, helping to support care remotely </a:t>
            </a:r>
            <a:r>
              <a:rPr lang="en-GB" sz="1100" dirty="0">
                <a:latin typeface="Arial"/>
                <a:cs typeface="Arial"/>
              </a:rPr>
              <a:t>(Olmedo-Aguirre et al., 2022)</a:t>
            </a:r>
          </a:p>
          <a:p>
            <a:pPr marL="285750" indent="-285750"/>
            <a:endParaRPr lang="en-GB" sz="1600" dirty="0">
              <a:latin typeface="Arial"/>
              <a:cs typeface="Arial"/>
            </a:endParaRPr>
          </a:p>
          <a:p>
            <a:pPr marL="285750" indent="-285750"/>
            <a:endParaRPr lang="en-GB" sz="1600" dirty="0">
              <a:latin typeface="Arial"/>
              <a:cs typeface="Arial"/>
            </a:endParaRPr>
          </a:p>
          <a:p>
            <a:r>
              <a:rPr lang="en-GB" sz="1600" dirty="0">
                <a:latin typeface="Arial"/>
                <a:cs typeface="Arial"/>
              </a:rPr>
              <a:t>Remote monitoring technology help to detect changes in health and help improve safety for older adults living at home </a:t>
            </a:r>
            <a:r>
              <a:rPr lang="en-GB" sz="1100" dirty="0">
                <a:latin typeface="Arial"/>
                <a:cs typeface="Arial"/>
              </a:rPr>
              <a:t>(Olmedo-Aguirre et al., 2022)</a:t>
            </a:r>
          </a:p>
          <a:p>
            <a:pPr marL="285750" indent="-285750"/>
            <a:endParaRPr lang="en-GB" sz="1600" dirty="0">
              <a:latin typeface="Arial"/>
              <a:cs typeface="Arial"/>
            </a:endParaRPr>
          </a:p>
        </p:txBody>
      </p:sp>
      <p:pic>
        <p:nvPicPr>
          <p:cNvPr id="5" name="Picture 4" descr="An older person using a smart watch&#10;&#10;AI-generated content may be incorrect.">
            <a:extLst>
              <a:ext uri="{FF2B5EF4-FFF2-40B4-BE49-F238E27FC236}">
                <a16:creationId xmlns:a16="http://schemas.microsoft.com/office/drawing/2014/main" id="{30FA6CAD-90C7-AE7C-BBEA-701E184E1367}"/>
              </a:ext>
            </a:extLst>
          </p:cNvPr>
          <p:cNvPicPr>
            <a:picLocks noChangeAspect="1"/>
          </p:cNvPicPr>
          <p:nvPr/>
        </p:nvPicPr>
        <p:blipFill>
          <a:blip r:embed="rId4"/>
          <a:srcRect l="5427" r="42736"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6" name="TextBox 5">
            <a:extLst>
              <a:ext uri="{FF2B5EF4-FFF2-40B4-BE49-F238E27FC236}">
                <a16:creationId xmlns:a16="http://schemas.microsoft.com/office/drawing/2014/main" id="{2FD2F012-DDE1-FC76-D8CD-44E0B9AB77E0}"/>
              </a:ext>
            </a:extLst>
          </p:cNvPr>
          <p:cNvSpPr txBox="1"/>
          <p:nvPr/>
        </p:nvSpPr>
        <p:spPr>
          <a:xfrm>
            <a:off x="5810251" y="6350000"/>
            <a:ext cx="136524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a:t>
            </a:r>
            <a:r>
              <a:rPr lang="en-GB" sz="1200" err="1">
                <a:latin typeface="Arial"/>
                <a:cs typeface="Arial"/>
              </a:rPr>
              <a:t>Rantt</a:t>
            </a:r>
            <a:r>
              <a:rPr lang="en-GB" sz="1200">
                <a:latin typeface="Arial"/>
                <a:cs typeface="Arial"/>
              </a:rPr>
              <a:t>, 2017)</a:t>
            </a:r>
          </a:p>
        </p:txBody>
      </p:sp>
      <p:pic>
        <p:nvPicPr>
          <p:cNvPr id="4" name="Recorded Sound">
            <a:hlinkClick r:id="" action="ppaction://media"/>
            <a:extLst>
              <a:ext uri="{FF2B5EF4-FFF2-40B4-BE49-F238E27FC236}">
                <a16:creationId xmlns:a16="http://schemas.microsoft.com/office/drawing/2014/main" id="{1E896E86-0AAF-F564-DE30-4A75AA7921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96133" y="6165996"/>
            <a:ext cx="609600" cy="609600"/>
          </a:xfrm>
          <a:prstGeom prst="rect">
            <a:avLst/>
          </a:prstGeom>
        </p:spPr>
      </p:pic>
    </p:spTree>
    <p:extLst>
      <p:ext uri="{BB962C8B-B14F-4D97-AF65-F5344CB8AC3E}">
        <p14:creationId xmlns:p14="http://schemas.microsoft.com/office/powerpoint/2010/main" val="3191803790"/>
      </p:ext>
    </p:extLst>
  </p:cSld>
  <p:clrMapOvr>
    <a:masterClrMapping/>
  </p:clrMapOvr>
  <mc:AlternateContent xmlns:mc="http://schemas.openxmlformats.org/markup-compatibility/2006" xmlns:p14="http://schemas.microsoft.com/office/powerpoint/2010/main">
    <mc:Choice Requires="p14">
      <p:transition spd="slow" p14:dur="2000" advTm="73631"/>
    </mc:Choice>
    <mc:Fallback xmlns="">
      <p:transition spd="slow" advTm="73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6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53CA6-EA7E-30B1-DA37-293781FC5A08}"/>
              </a:ext>
            </a:extLst>
          </p:cNvPr>
          <p:cNvSpPr>
            <a:spLocks noGrp="1"/>
          </p:cNvSpPr>
          <p:nvPr>
            <p:ph type="title"/>
          </p:nvPr>
        </p:nvSpPr>
        <p:spPr>
          <a:xfrm>
            <a:off x="1737783" y="5291"/>
            <a:ext cx="7996767" cy="1113897"/>
          </a:xfrm>
        </p:spPr>
        <p:txBody>
          <a:bodyPr/>
          <a:lstStyle/>
          <a:p>
            <a:r>
              <a:rPr lang="en-GB" sz="3200" dirty="0"/>
              <a:t>Critical Assessment of Technology Innovations</a:t>
            </a:r>
          </a:p>
        </p:txBody>
      </p:sp>
      <p:sp>
        <p:nvSpPr>
          <p:cNvPr id="3" name="Content Placeholder 2">
            <a:extLst>
              <a:ext uri="{FF2B5EF4-FFF2-40B4-BE49-F238E27FC236}">
                <a16:creationId xmlns:a16="http://schemas.microsoft.com/office/drawing/2014/main" id="{12E2E47F-62DC-BF68-14FC-19E8CCF8D4A4}"/>
              </a:ext>
            </a:extLst>
          </p:cNvPr>
          <p:cNvSpPr>
            <a:spLocks noGrp="1"/>
          </p:cNvSpPr>
          <p:nvPr>
            <p:ph idx="1"/>
          </p:nvPr>
        </p:nvSpPr>
        <p:spPr>
          <a:xfrm>
            <a:off x="224367" y="1635125"/>
            <a:ext cx="9901766" cy="4615921"/>
          </a:xfrm>
        </p:spPr>
        <p:txBody>
          <a:bodyPr vert="horz" lIns="91440" tIns="45720" rIns="91440" bIns="45720" rtlCol="0" anchor="t">
            <a:normAutofit lnSpcReduction="10000"/>
          </a:bodyPr>
          <a:lstStyle/>
          <a:p>
            <a:pPr>
              <a:lnSpc>
                <a:spcPct val="150000"/>
              </a:lnSpc>
            </a:pPr>
            <a:r>
              <a:rPr lang="en-GB" sz="1600" dirty="0">
                <a:latin typeface="Arial"/>
                <a:cs typeface="Arial"/>
              </a:rPr>
              <a:t>Technology makes it easier for older people to access healthcare and remain independent whilst at home </a:t>
            </a:r>
            <a:r>
              <a:rPr lang="en-GB" sz="1100" dirty="0"/>
              <a:t>(Greenhalgh et al., 2022)</a:t>
            </a:r>
            <a:endParaRPr lang="en-US" dirty="0"/>
          </a:p>
          <a:p>
            <a:pPr>
              <a:lnSpc>
                <a:spcPct val="150000"/>
              </a:lnSpc>
            </a:pPr>
            <a:endParaRPr lang="en-GB" sz="1100" dirty="0"/>
          </a:p>
          <a:p>
            <a:pPr>
              <a:lnSpc>
                <a:spcPct val="150000"/>
              </a:lnSpc>
            </a:pPr>
            <a:r>
              <a:rPr lang="en-GB" sz="1600" dirty="0">
                <a:latin typeface="Arial"/>
                <a:cs typeface="Arial"/>
              </a:rPr>
              <a:t>Wearable devices and remote monitoring help to identify in health earlier whilst supporting safer care </a:t>
            </a:r>
            <a:r>
              <a:rPr lang="en-GB" sz="1100" dirty="0">
                <a:latin typeface="Arial"/>
                <a:cs typeface="Arial"/>
              </a:rPr>
              <a:t>(Olmedo-Aguirre et al., 2022)</a:t>
            </a:r>
          </a:p>
          <a:p>
            <a:pPr>
              <a:lnSpc>
                <a:spcPct val="150000"/>
              </a:lnSpc>
            </a:pPr>
            <a:endParaRPr lang="en-GB" sz="1600" dirty="0">
              <a:latin typeface="Arial"/>
              <a:cs typeface="Arial"/>
            </a:endParaRPr>
          </a:p>
          <a:p>
            <a:pPr>
              <a:lnSpc>
                <a:spcPct val="150000"/>
              </a:lnSpc>
            </a:pPr>
            <a:r>
              <a:rPr lang="en-GB" sz="1600" dirty="0">
                <a:latin typeface="Arial"/>
                <a:cs typeface="Arial"/>
              </a:rPr>
              <a:t>However, some older adults may not have access to digital technology or may struggle to use it </a:t>
            </a:r>
            <a:r>
              <a:rPr lang="en-GB" sz="1100" dirty="0">
                <a:latin typeface="Arial"/>
                <a:cs typeface="Arial"/>
              </a:rPr>
              <a:t> (Greenhalgh et al., 2022)</a:t>
            </a:r>
          </a:p>
          <a:p>
            <a:pPr>
              <a:lnSpc>
                <a:spcPct val="150000"/>
              </a:lnSpc>
            </a:pPr>
            <a:endParaRPr lang="en-GB" sz="1600" dirty="0">
              <a:latin typeface="Arial"/>
              <a:cs typeface="Arial"/>
            </a:endParaRPr>
          </a:p>
          <a:p>
            <a:pPr>
              <a:lnSpc>
                <a:spcPct val="150000"/>
              </a:lnSpc>
            </a:pPr>
            <a:r>
              <a:rPr lang="en-GB" sz="1600" dirty="0">
                <a:latin typeface="Arial"/>
                <a:cs typeface="Arial"/>
              </a:rPr>
              <a:t>Factors such as cost, data protection and privacy may sometimes influence how widely these technologies are used </a:t>
            </a:r>
          </a:p>
          <a:p>
            <a:pPr>
              <a:lnSpc>
                <a:spcPct val="150000"/>
              </a:lnSpc>
            </a:pPr>
            <a:endParaRPr lang="en-GB" sz="1600" dirty="0"/>
          </a:p>
          <a:p>
            <a:pPr>
              <a:lnSpc>
                <a:spcPct val="150000"/>
              </a:lnSpc>
            </a:pPr>
            <a:endParaRPr lang="en-GB" sz="1600" dirty="0"/>
          </a:p>
          <a:p>
            <a:pPr>
              <a:lnSpc>
                <a:spcPct val="150000"/>
              </a:lnSpc>
            </a:pPr>
            <a:endParaRPr lang="en-GB" sz="1600" dirty="0"/>
          </a:p>
          <a:p>
            <a:pPr>
              <a:lnSpc>
                <a:spcPct val="150000"/>
              </a:lnSpc>
            </a:pPr>
            <a:endParaRPr lang="en-GB" sz="1600" dirty="0"/>
          </a:p>
          <a:p>
            <a:endParaRPr lang="en-GB" dirty="0"/>
          </a:p>
        </p:txBody>
      </p:sp>
      <p:pic>
        <p:nvPicPr>
          <p:cNvPr id="4" name="Recorded Sound">
            <a:hlinkClick r:id="" action="ppaction://media"/>
            <a:extLst>
              <a:ext uri="{FF2B5EF4-FFF2-40B4-BE49-F238E27FC236}">
                <a16:creationId xmlns:a16="http://schemas.microsoft.com/office/drawing/2014/main" id="{96EA8EC4-F2D5-3663-2FC8-47311C4F5AC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36697" y="6077712"/>
            <a:ext cx="609600" cy="609600"/>
          </a:xfrm>
          <a:prstGeom prst="rect">
            <a:avLst/>
          </a:prstGeom>
        </p:spPr>
      </p:pic>
    </p:spTree>
    <p:extLst>
      <p:ext uri="{BB962C8B-B14F-4D97-AF65-F5344CB8AC3E}">
        <p14:creationId xmlns:p14="http://schemas.microsoft.com/office/powerpoint/2010/main" val="768048748"/>
      </p:ext>
    </p:extLst>
  </p:cSld>
  <p:clrMapOvr>
    <a:masterClrMapping/>
  </p:clrMapOvr>
  <mc:AlternateContent xmlns:mc="http://schemas.openxmlformats.org/markup-compatibility/2006" xmlns:p14="http://schemas.microsoft.com/office/powerpoint/2010/main">
    <mc:Choice Requires="p14">
      <p:transition spd="slow" p14:dur="2000" advTm="71226"/>
    </mc:Choice>
    <mc:Fallback xmlns="">
      <p:transition spd="slow" advTm="71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2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B4543-FCE2-F332-CDC2-0B1C0B772A1D}"/>
              </a:ext>
            </a:extLst>
          </p:cNvPr>
          <p:cNvSpPr>
            <a:spLocks noGrp="1"/>
          </p:cNvSpPr>
          <p:nvPr>
            <p:ph type="title"/>
          </p:nvPr>
        </p:nvSpPr>
        <p:spPr>
          <a:xfrm>
            <a:off x="1844431" y="3663"/>
            <a:ext cx="8376138" cy="1022717"/>
          </a:xfrm>
        </p:spPr>
        <p:txBody>
          <a:bodyPr/>
          <a:lstStyle/>
          <a:p>
            <a:r>
              <a:rPr lang="en-GB" sz="3600" dirty="0">
                <a:latin typeface="Arial"/>
                <a:cs typeface="Arial"/>
              </a:rPr>
              <a:t>Case Study: Telehealth in Pract</a:t>
            </a:r>
            <a:r>
              <a:rPr lang="en-GB" sz="3600" dirty="0">
                <a:solidFill>
                  <a:srgbClr val="000000"/>
                </a:solidFill>
                <a:latin typeface="Arial"/>
                <a:cs typeface="Arial"/>
              </a:rPr>
              <a:t>ice</a:t>
            </a:r>
            <a:endParaRPr lang="en-GB" sz="3600" dirty="0">
              <a:latin typeface="Arial"/>
              <a:cs typeface="Arial"/>
            </a:endParaRPr>
          </a:p>
        </p:txBody>
      </p:sp>
      <p:sp>
        <p:nvSpPr>
          <p:cNvPr id="3" name="Content Placeholder 2">
            <a:extLst>
              <a:ext uri="{FF2B5EF4-FFF2-40B4-BE49-F238E27FC236}">
                <a16:creationId xmlns:a16="http://schemas.microsoft.com/office/drawing/2014/main" id="{501F37E2-4D61-AB82-4ABC-BA5FA4BEF80C}"/>
              </a:ext>
            </a:extLst>
          </p:cNvPr>
          <p:cNvSpPr>
            <a:spLocks noGrp="1"/>
          </p:cNvSpPr>
          <p:nvPr>
            <p:ph idx="1"/>
          </p:nvPr>
        </p:nvSpPr>
        <p:spPr>
          <a:xfrm>
            <a:off x="-1954" y="1708395"/>
            <a:ext cx="6930292" cy="4888645"/>
          </a:xfrm>
        </p:spPr>
        <p:txBody>
          <a:bodyPr vert="horz" lIns="91440" tIns="45720" rIns="91440" bIns="45720" rtlCol="0" anchor="t">
            <a:normAutofit/>
          </a:bodyPr>
          <a:lstStyle/>
          <a:p>
            <a:r>
              <a:rPr lang="en-GB" sz="1600" dirty="0">
                <a:latin typeface="Arial"/>
                <a:cs typeface="Arial"/>
              </a:rPr>
              <a:t>For older adults, telehealth services are being used to provide remote consultations, particularly in healthcare settings</a:t>
            </a:r>
            <a:r>
              <a:rPr lang="en-GB" sz="1100" dirty="0"/>
              <a:t> (Greenhalgh et al., 2022)</a:t>
            </a:r>
          </a:p>
          <a:p>
            <a:endParaRPr lang="en-GB" sz="1600" dirty="0">
              <a:latin typeface="Arial"/>
              <a:cs typeface="Arial"/>
            </a:endParaRPr>
          </a:p>
          <a:p>
            <a:r>
              <a:rPr lang="en-GB" sz="1600" dirty="0">
                <a:latin typeface="Arial"/>
                <a:cs typeface="Arial"/>
              </a:rPr>
              <a:t>The case study has shown how telephone and video appointments can help to maintain access to care without having to travel</a:t>
            </a:r>
          </a:p>
          <a:p>
            <a:endParaRPr lang="en-GB" sz="1600" dirty="0">
              <a:latin typeface="Arial"/>
              <a:cs typeface="Arial"/>
            </a:endParaRPr>
          </a:p>
          <a:p>
            <a:r>
              <a:rPr lang="en-GB" sz="1600" dirty="0">
                <a:latin typeface="Arial"/>
                <a:cs typeface="Arial"/>
              </a:rPr>
              <a:t>For those especially with long-term conditions or mobility difficulties, this approach helps the continuity of the care needed</a:t>
            </a:r>
          </a:p>
          <a:p>
            <a:endParaRPr lang="en-GB" sz="1600" dirty="0">
              <a:latin typeface="Arial"/>
              <a:cs typeface="Arial"/>
            </a:endParaRPr>
          </a:p>
          <a:p>
            <a:r>
              <a:rPr lang="en-GB" sz="1600" dirty="0">
                <a:latin typeface="Arial"/>
                <a:cs typeface="Arial"/>
              </a:rPr>
              <a:t>Although the many positives, the study has also highlighted challenges such as digital access and the level of confidence in using technology</a:t>
            </a:r>
          </a:p>
        </p:txBody>
      </p:sp>
      <p:pic>
        <p:nvPicPr>
          <p:cNvPr id="4" name="Picture 3" descr="A person looking at a computer screen&#10;&#10;AI-generated content may be incorrect.">
            <a:extLst>
              <a:ext uri="{FF2B5EF4-FFF2-40B4-BE49-F238E27FC236}">
                <a16:creationId xmlns:a16="http://schemas.microsoft.com/office/drawing/2014/main" id="{E4C99337-1238-1251-AE8D-B85CDA49B8F2}"/>
              </a:ext>
            </a:extLst>
          </p:cNvPr>
          <p:cNvPicPr>
            <a:picLocks noChangeAspect="1"/>
          </p:cNvPicPr>
          <p:nvPr/>
        </p:nvPicPr>
        <p:blipFill>
          <a:blip r:embed="rId4"/>
          <a:stretch>
            <a:fillRect/>
          </a:stretch>
        </p:blipFill>
        <p:spPr>
          <a:xfrm>
            <a:off x="7024685" y="1713279"/>
            <a:ext cx="4912702" cy="3245827"/>
          </a:xfrm>
          <a:prstGeom prst="rect">
            <a:avLst/>
          </a:prstGeom>
        </p:spPr>
      </p:pic>
      <p:sp>
        <p:nvSpPr>
          <p:cNvPr id="5" name="TextBox 4">
            <a:extLst>
              <a:ext uri="{FF2B5EF4-FFF2-40B4-BE49-F238E27FC236}">
                <a16:creationId xmlns:a16="http://schemas.microsoft.com/office/drawing/2014/main" id="{C203818C-CCA4-C23C-28A4-CAD00E39B594}"/>
              </a:ext>
            </a:extLst>
          </p:cNvPr>
          <p:cNvSpPr txBox="1"/>
          <p:nvPr/>
        </p:nvSpPr>
        <p:spPr>
          <a:xfrm>
            <a:off x="10710333" y="4966840"/>
            <a:ext cx="138478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(Rogers, M., 2023)</a:t>
            </a:r>
            <a:endParaRPr lang="en-US" sz="1100">
              <a:latin typeface="Arial"/>
              <a:cs typeface="Arial"/>
            </a:endParaRPr>
          </a:p>
        </p:txBody>
      </p:sp>
      <p:pic>
        <p:nvPicPr>
          <p:cNvPr id="7" name="Recorded Sound">
            <a:hlinkClick r:id="" action="ppaction://media"/>
            <a:extLst>
              <a:ext uri="{FF2B5EF4-FFF2-40B4-BE49-F238E27FC236}">
                <a16:creationId xmlns:a16="http://schemas.microsoft.com/office/drawing/2014/main" id="{1AA67A0D-D6EB-CC5B-DB2F-607978DF468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53959" y="5996584"/>
            <a:ext cx="609600" cy="609600"/>
          </a:xfrm>
          <a:prstGeom prst="rect">
            <a:avLst/>
          </a:prstGeom>
        </p:spPr>
      </p:pic>
    </p:spTree>
    <p:extLst>
      <p:ext uri="{BB962C8B-B14F-4D97-AF65-F5344CB8AC3E}">
        <p14:creationId xmlns:p14="http://schemas.microsoft.com/office/powerpoint/2010/main" val="1147455915"/>
      </p:ext>
    </p:extLst>
  </p:cSld>
  <p:clrMapOvr>
    <a:masterClrMapping/>
  </p:clrMapOvr>
  <mc:AlternateContent xmlns:mc="http://schemas.openxmlformats.org/markup-compatibility/2006" xmlns:p14="http://schemas.microsoft.com/office/powerpoint/2010/main">
    <mc:Choice Requires="p14">
      <p:transition spd="slow" p14:dur="2000" advTm="66025"/>
    </mc:Choice>
    <mc:Fallback xmlns="">
      <p:transition spd="slow" advTm="660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02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501E2-ECEA-95F4-963B-B25BF27291AD}"/>
              </a:ext>
            </a:extLst>
          </p:cNvPr>
          <p:cNvSpPr>
            <a:spLocks noGrp="1"/>
          </p:cNvSpPr>
          <p:nvPr>
            <p:ph type="title"/>
          </p:nvPr>
        </p:nvSpPr>
        <p:spPr>
          <a:xfrm>
            <a:off x="1629507" y="3664"/>
            <a:ext cx="9948984" cy="934794"/>
          </a:xfrm>
        </p:spPr>
        <p:txBody>
          <a:bodyPr>
            <a:normAutofit/>
          </a:bodyPr>
          <a:lstStyle/>
          <a:p>
            <a:r>
              <a:rPr lang="en-GB" sz="2800" dirty="0"/>
              <a:t>Case Study 2: Wearables and Remote Monitoring Technology</a:t>
            </a:r>
          </a:p>
        </p:txBody>
      </p:sp>
      <p:sp>
        <p:nvSpPr>
          <p:cNvPr id="3" name="Content Placeholder 2">
            <a:extLst>
              <a:ext uri="{FF2B5EF4-FFF2-40B4-BE49-F238E27FC236}">
                <a16:creationId xmlns:a16="http://schemas.microsoft.com/office/drawing/2014/main" id="{3591D3C6-07B3-F572-3F02-915E125C1241}"/>
              </a:ext>
            </a:extLst>
          </p:cNvPr>
          <p:cNvSpPr>
            <a:spLocks noGrp="1"/>
          </p:cNvSpPr>
          <p:nvPr>
            <p:ph idx="1"/>
          </p:nvPr>
        </p:nvSpPr>
        <p:spPr>
          <a:xfrm>
            <a:off x="76201" y="1815855"/>
            <a:ext cx="7369907" cy="3677262"/>
          </a:xfrm>
        </p:spPr>
        <p:txBody>
          <a:bodyPr vert="horz" lIns="91440" tIns="45720" rIns="91440" bIns="45720" rtlCol="0" anchor="t">
            <a:normAutofit/>
          </a:bodyPr>
          <a:lstStyle/>
          <a:p>
            <a:r>
              <a:rPr lang="en-GB" sz="1600" dirty="0">
                <a:latin typeface="Arial"/>
                <a:ea typeface="Calibri"/>
                <a:cs typeface="Arial"/>
              </a:rPr>
              <a:t>Older Adults can track their heart rate and activity levels by using wearable devices </a:t>
            </a:r>
            <a:r>
              <a:rPr lang="en-GB" sz="1100" dirty="0">
                <a:latin typeface="Arial"/>
                <a:ea typeface="Calibri"/>
                <a:cs typeface="Arial"/>
              </a:rPr>
              <a:t>(Olmedo-Aguirre et al., 2022)</a:t>
            </a:r>
          </a:p>
          <a:p>
            <a:endParaRPr lang="en-GB" sz="1100" dirty="0">
              <a:latin typeface="Arial"/>
              <a:ea typeface="Calibri"/>
              <a:cs typeface="Arial"/>
            </a:endParaRPr>
          </a:p>
          <a:p>
            <a:r>
              <a:rPr lang="en-GB" sz="1600" dirty="0">
                <a:latin typeface="Arial"/>
                <a:ea typeface="Calibri"/>
                <a:cs typeface="Arial"/>
              </a:rPr>
              <a:t>These devices can help to detect any sudden changes in someone's health earlier and can reduce avoidable hospital visits</a:t>
            </a:r>
          </a:p>
          <a:p>
            <a:endParaRPr lang="en-GB" sz="1600" dirty="0">
              <a:latin typeface="Arial"/>
              <a:ea typeface="Calibri"/>
              <a:cs typeface="Arial"/>
            </a:endParaRPr>
          </a:p>
          <a:p>
            <a:r>
              <a:rPr lang="en-GB" sz="1600" dirty="0">
                <a:latin typeface="Arial"/>
                <a:ea typeface="Calibri"/>
                <a:cs typeface="Arial"/>
              </a:rPr>
              <a:t>This links to policies which support older people to be able to live independently in their own homes</a:t>
            </a:r>
          </a:p>
          <a:p>
            <a:endParaRPr lang="en-GB" sz="1600" dirty="0">
              <a:latin typeface="Arial"/>
              <a:ea typeface="Calibri"/>
              <a:cs typeface="Arial"/>
            </a:endParaRPr>
          </a:p>
          <a:p>
            <a:r>
              <a:rPr lang="en-GB" sz="1600" dirty="0">
                <a:latin typeface="Arial"/>
                <a:ea typeface="Calibri"/>
                <a:cs typeface="Arial"/>
              </a:rPr>
              <a:t>However, factors such as the cost and data protection raise concerns, also some older adults may not be entirely comfortable using this technology</a:t>
            </a:r>
          </a:p>
        </p:txBody>
      </p:sp>
      <p:pic>
        <p:nvPicPr>
          <p:cNvPr id="5" name="Picture 4" descr="A person wearing a smart watch&#10;&#10;AI-generated content may be incorrect.">
            <a:extLst>
              <a:ext uri="{FF2B5EF4-FFF2-40B4-BE49-F238E27FC236}">
                <a16:creationId xmlns:a16="http://schemas.microsoft.com/office/drawing/2014/main" id="{3381964B-95C1-FCC3-D7C8-471515F0D5E1}"/>
              </a:ext>
            </a:extLst>
          </p:cNvPr>
          <p:cNvPicPr>
            <a:picLocks noChangeAspect="1"/>
          </p:cNvPicPr>
          <p:nvPr/>
        </p:nvPicPr>
        <p:blipFill>
          <a:blip r:embed="rId4"/>
          <a:stretch>
            <a:fillRect/>
          </a:stretch>
        </p:blipFill>
        <p:spPr>
          <a:xfrm>
            <a:off x="7921842" y="1221154"/>
            <a:ext cx="4271161" cy="4259383"/>
          </a:xfrm>
          <a:prstGeom prst="rect">
            <a:avLst/>
          </a:prstGeom>
        </p:spPr>
      </p:pic>
      <p:sp>
        <p:nvSpPr>
          <p:cNvPr id="6" name="TextBox 5">
            <a:extLst>
              <a:ext uri="{FF2B5EF4-FFF2-40B4-BE49-F238E27FC236}">
                <a16:creationId xmlns:a16="http://schemas.microsoft.com/office/drawing/2014/main" id="{5AAE64D1-CE01-B6D7-370C-1443C07919E9}"/>
              </a:ext>
            </a:extLst>
          </p:cNvPr>
          <p:cNvSpPr txBox="1"/>
          <p:nvPr/>
        </p:nvSpPr>
        <p:spPr>
          <a:xfrm>
            <a:off x="7926916" y="5491936"/>
            <a:ext cx="240893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(Al-</a:t>
            </a:r>
            <a:r>
              <a:rPr lang="en-GB" sz="1100" err="1">
                <a:latin typeface="Arial"/>
                <a:cs typeface="Arial"/>
              </a:rPr>
              <a:t>Burraq</a:t>
            </a:r>
            <a:r>
              <a:rPr lang="en-GB" sz="1100">
                <a:latin typeface="Arial"/>
                <a:cs typeface="Arial"/>
              </a:rPr>
              <a:t> Technologies, </a:t>
            </a:r>
            <a:r>
              <a:rPr lang="en-GB" sz="1100" err="1">
                <a:latin typeface="Arial"/>
                <a:cs typeface="Arial"/>
              </a:rPr>
              <a:t>n.d</a:t>
            </a:r>
            <a:r>
              <a:rPr lang="en-GB" sz="1100">
                <a:latin typeface="Arial"/>
                <a:cs typeface="Arial"/>
              </a:rPr>
              <a:t>)</a:t>
            </a:r>
          </a:p>
        </p:txBody>
      </p:sp>
      <p:pic>
        <p:nvPicPr>
          <p:cNvPr id="4" name="Recorded Sound">
            <a:hlinkClick r:id="" action="ppaction://media"/>
            <a:extLst>
              <a:ext uri="{FF2B5EF4-FFF2-40B4-BE49-F238E27FC236}">
                <a16:creationId xmlns:a16="http://schemas.microsoft.com/office/drawing/2014/main" id="{957BFF2E-A684-D24B-A1B0-5EB1DA2202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7912" y="6248400"/>
            <a:ext cx="609600" cy="609600"/>
          </a:xfrm>
          <a:prstGeom prst="rect">
            <a:avLst/>
          </a:prstGeom>
        </p:spPr>
      </p:pic>
    </p:spTree>
    <p:extLst>
      <p:ext uri="{BB962C8B-B14F-4D97-AF65-F5344CB8AC3E}">
        <p14:creationId xmlns:p14="http://schemas.microsoft.com/office/powerpoint/2010/main" val="3601282568"/>
      </p:ext>
    </p:extLst>
  </p:cSld>
  <p:clrMapOvr>
    <a:masterClrMapping/>
  </p:clrMapOvr>
  <mc:AlternateContent xmlns:mc="http://schemas.openxmlformats.org/markup-compatibility/2006" xmlns:p14="http://schemas.microsoft.com/office/powerpoint/2010/main">
    <mc:Choice Requires="p14">
      <p:transition spd="slow" p14:dur="2000" advTm="70639"/>
    </mc:Choice>
    <mc:Fallback xmlns="">
      <p:transition spd="slow" advTm="70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6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ED21A-342D-A62E-AB9D-52770F36EC64}"/>
              </a:ext>
            </a:extLst>
          </p:cNvPr>
          <p:cNvSpPr>
            <a:spLocks noGrp="1"/>
          </p:cNvSpPr>
          <p:nvPr>
            <p:ph type="title"/>
          </p:nvPr>
        </p:nvSpPr>
        <p:spPr>
          <a:xfrm>
            <a:off x="1336431" y="3664"/>
            <a:ext cx="9773138" cy="1052024"/>
          </a:xfrm>
        </p:spPr>
        <p:txBody>
          <a:bodyPr>
            <a:normAutofit/>
          </a:bodyPr>
          <a:lstStyle/>
          <a:p>
            <a:pPr algn="ctr"/>
            <a:r>
              <a:rPr lang="en-GB" sz="3200" dirty="0">
                <a:latin typeface="Arial"/>
                <a:cs typeface="Arial"/>
              </a:rPr>
              <a:t>Recommendations for Improving Domiciliary Care</a:t>
            </a:r>
            <a:endParaRPr lang="en-US" sz="3200" dirty="0">
              <a:latin typeface="Arial"/>
              <a:cs typeface="Arial"/>
            </a:endParaRPr>
          </a:p>
        </p:txBody>
      </p:sp>
      <p:sp>
        <p:nvSpPr>
          <p:cNvPr id="3" name="Content Placeholder 2">
            <a:extLst>
              <a:ext uri="{FF2B5EF4-FFF2-40B4-BE49-F238E27FC236}">
                <a16:creationId xmlns:a16="http://schemas.microsoft.com/office/drawing/2014/main" id="{A198A778-CA4E-208C-8085-7E3A97975C94}"/>
              </a:ext>
            </a:extLst>
          </p:cNvPr>
          <p:cNvSpPr>
            <a:spLocks noGrp="1"/>
          </p:cNvSpPr>
          <p:nvPr>
            <p:ph idx="1"/>
          </p:nvPr>
        </p:nvSpPr>
        <p:spPr>
          <a:xfrm>
            <a:off x="164125" y="1825626"/>
            <a:ext cx="10085755" cy="4898414"/>
          </a:xfrm>
        </p:spPr>
        <p:txBody>
          <a:bodyPr vert="horz" lIns="91440" tIns="45720" rIns="91440" bIns="45720" rtlCol="0" anchor="t">
            <a:normAutofit/>
          </a:bodyPr>
          <a:lstStyle/>
          <a:p>
            <a:r>
              <a:rPr lang="en-GB" sz="1600" dirty="0">
                <a:latin typeface="Arial"/>
                <a:cs typeface="Arial"/>
              </a:rPr>
              <a:t>To address workforce shortages and help to improve service capacity, the funding for domiciliary care services must be increased </a:t>
            </a:r>
            <a:r>
              <a:rPr lang="en-GB" sz="1100" dirty="0">
                <a:latin typeface="Arial"/>
                <a:cs typeface="Arial"/>
              </a:rPr>
              <a:t>(Mallorie, 2024)</a:t>
            </a:r>
          </a:p>
          <a:p>
            <a:endParaRPr lang="en-GB" sz="1600" dirty="0">
              <a:latin typeface="Arial"/>
              <a:cs typeface="Arial"/>
            </a:endParaRPr>
          </a:p>
          <a:p>
            <a:endParaRPr lang="en-GB" sz="1600" dirty="0">
              <a:latin typeface="Arial"/>
              <a:cs typeface="Arial"/>
            </a:endParaRPr>
          </a:p>
          <a:p>
            <a:r>
              <a:rPr lang="en-GB" sz="1600" dirty="0">
                <a:latin typeface="Arial"/>
                <a:cs typeface="Arial"/>
              </a:rPr>
              <a:t>Recruitment strategies need to be strengthened to help improve staffing stability</a:t>
            </a:r>
          </a:p>
          <a:p>
            <a:endParaRPr lang="en-GB" sz="1600" dirty="0">
              <a:latin typeface="Arial"/>
              <a:cs typeface="Arial"/>
            </a:endParaRPr>
          </a:p>
          <a:p>
            <a:endParaRPr lang="en-GB" sz="1600" dirty="0">
              <a:latin typeface="Arial"/>
              <a:cs typeface="Arial"/>
            </a:endParaRPr>
          </a:p>
          <a:p>
            <a:r>
              <a:rPr lang="en-GB" sz="1600" dirty="0">
                <a:latin typeface="Arial"/>
                <a:cs typeface="Arial"/>
              </a:rPr>
              <a:t>To manage the pressure from the rising demand of the ageing population, long-term planning needs to be improved</a:t>
            </a:r>
          </a:p>
          <a:p>
            <a:endParaRPr lang="en-GB" sz="1600" dirty="0">
              <a:latin typeface="Arial"/>
              <a:cs typeface="Arial"/>
            </a:endParaRPr>
          </a:p>
          <a:p>
            <a:endParaRPr lang="en-GB" sz="1600" dirty="0">
              <a:latin typeface="Arial"/>
              <a:cs typeface="Arial"/>
            </a:endParaRPr>
          </a:p>
          <a:p>
            <a:endParaRPr lang="en-GB" sz="1600" dirty="0">
              <a:latin typeface="Arial"/>
              <a:cs typeface="Arial"/>
            </a:endParaRPr>
          </a:p>
          <a:p>
            <a:endParaRPr lang="en-GB" sz="1600" dirty="0">
              <a:latin typeface="Arial"/>
              <a:cs typeface="Arial"/>
            </a:endParaRPr>
          </a:p>
        </p:txBody>
      </p:sp>
      <p:pic>
        <p:nvPicPr>
          <p:cNvPr id="4" name="Recorded Sound">
            <a:hlinkClick r:id="" action="ppaction://media"/>
            <a:extLst>
              <a:ext uri="{FF2B5EF4-FFF2-40B4-BE49-F238E27FC236}">
                <a16:creationId xmlns:a16="http://schemas.microsoft.com/office/drawing/2014/main" id="{AC921FC7-3E78-AC3C-D6F2-6004865B1EB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18275" y="6031992"/>
            <a:ext cx="609600" cy="609600"/>
          </a:xfrm>
          <a:prstGeom prst="rect">
            <a:avLst/>
          </a:prstGeom>
        </p:spPr>
      </p:pic>
    </p:spTree>
    <p:extLst>
      <p:ext uri="{BB962C8B-B14F-4D97-AF65-F5344CB8AC3E}">
        <p14:creationId xmlns:p14="http://schemas.microsoft.com/office/powerpoint/2010/main" val="204947314"/>
      </p:ext>
    </p:extLst>
  </p:cSld>
  <p:clrMapOvr>
    <a:masterClrMapping/>
  </p:clrMapOvr>
  <mc:AlternateContent xmlns:mc="http://schemas.openxmlformats.org/markup-compatibility/2006" xmlns:p14="http://schemas.microsoft.com/office/powerpoint/2010/main">
    <mc:Choice Requires="p14">
      <p:transition spd="slow" p14:dur="2000" advTm="53599"/>
    </mc:Choice>
    <mc:Fallback xmlns="">
      <p:transition spd="slow" advTm="535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5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02837-9036-193C-A67C-D0D062456BA5}"/>
              </a:ext>
            </a:extLst>
          </p:cNvPr>
          <p:cNvSpPr>
            <a:spLocks noGrp="1"/>
          </p:cNvSpPr>
          <p:nvPr>
            <p:ph type="title"/>
          </p:nvPr>
        </p:nvSpPr>
        <p:spPr>
          <a:xfrm>
            <a:off x="2264508" y="3663"/>
            <a:ext cx="7662982" cy="1179026"/>
          </a:xfrm>
        </p:spPr>
        <p:txBody>
          <a:bodyPr>
            <a:normAutofit/>
          </a:bodyPr>
          <a:lstStyle/>
          <a:p>
            <a:r>
              <a:rPr lang="en-GB" sz="2800" dirty="0">
                <a:latin typeface="Arial"/>
                <a:cs typeface="Arial"/>
              </a:rPr>
              <a:t>Improving Digital Care Implementation</a:t>
            </a:r>
            <a:endParaRPr lang="en-US" sz="2800" dirty="0">
              <a:latin typeface="Arial"/>
              <a:cs typeface="Arial"/>
            </a:endParaRPr>
          </a:p>
        </p:txBody>
      </p:sp>
      <p:sp>
        <p:nvSpPr>
          <p:cNvPr id="3" name="Content Placeholder 2">
            <a:extLst>
              <a:ext uri="{FF2B5EF4-FFF2-40B4-BE49-F238E27FC236}">
                <a16:creationId xmlns:a16="http://schemas.microsoft.com/office/drawing/2014/main" id="{3B161456-D46D-A19F-CCBD-DA5F26F225BE}"/>
              </a:ext>
            </a:extLst>
          </p:cNvPr>
          <p:cNvSpPr>
            <a:spLocks noGrp="1"/>
          </p:cNvSpPr>
          <p:nvPr>
            <p:ph idx="1"/>
          </p:nvPr>
        </p:nvSpPr>
        <p:spPr>
          <a:xfrm>
            <a:off x="193432" y="1718164"/>
            <a:ext cx="11062676" cy="5093799"/>
          </a:xfrm>
        </p:spPr>
        <p:txBody>
          <a:bodyPr vert="horz" lIns="91440" tIns="45720" rIns="91440" bIns="45720" rtlCol="0" anchor="t">
            <a:normAutofit/>
          </a:bodyPr>
          <a:lstStyle/>
          <a:p>
            <a:pPr marL="0" indent="0">
              <a:buNone/>
            </a:pPr>
            <a:endParaRPr lang="en-GB" sz="1600" dirty="0">
              <a:latin typeface="Arial"/>
              <a:cs typeface="Arial"/>
            </a:endParaRPr>
          </a:p>
          <a:p>
            <a:r>
              <a:rPr lang="en-GB" sz="1600" dirty="0">
                <a:latin typeface="Arial"/>
                <a:cs typeface="Arial"/>
              </a:rPr>
              <a:t>Older adults and care staff should be provided digital skills training, this will help to reduce digital exclusion</a:t>
            </a:r>
          </a:p>
          <a:p>
            <a:endParaRPr lang="en-GB" sz="1600" dirty="0">
              <a:latin typeface="Arial"/>
              <a:cs typeface="Arial"/>
            </a:endParaRPr>
          </a:p>
          <a:p>
            <a:endParaRPr lang="en-GB" sz="1600" dirty="0">
              <a:latin typeface="Arial"/>
              <a:cs typeface="Arial"/>
            </a:endParaRPr>
          </a:p>
          <a:p>
            <a:r>
              <a:rPr lang="en-GB" sz="1600" dirty="0">
                <a:latin typeface="Arial"/>
                <a:cs typeface="Arial"/>
              </a:rPr>
              <a:t>In order to build trust in modern technology, guidance around privacy and data protection should be very clear</a:t>
            </a:r>
          </a:p>
          <a:p>
            <a:endParaRPr lang="en-GB" sz="1600" dirty="0">
              <a:latin typeface="Arial"/>
              <a:cs typeface="Arial"/>
            </a:endParaRPr>
          </a:p>
          <a:p>
            <a:endParaRPr lang="en-GB" sz="1600" dirty="0">
              <a:latin typeface="Arial"/>
              <a:cs typeface="Arial"/>
            </a:endParaRPr>
          </a:p>
          <a:p>
            <a:r>
              <a:rPr lang="en-GB" sz="1600" dirty="0">
                <a:latin typeface="Arial"/>
                <a:cs typeface="Arial"/>
              </a:rPr>
              <a:t>Technology is useful for older adults however; it should be used to support care and not replace face to face contact where it is still important</a:t>
            </a:r>
          </a:p>
          <a:p>
            <a:endParaRPr lang="en-GB" sz="1600" dirty="0">
              <a:latin typeface="Arial"/>
              <a:cs typeface="Arial"/>
            </a:endParaRPr>
          </a:p>
          <a:p>
            <a:endParaRPr lang="en-GB" sz="1600" dirty="0">
              <a:latin typeface="Arial"/>
              <a:cs typeface="Arial"/>
            </a:endParaRPr>
          </a:p>
          <a:p>
            <a:endParaRPr lang="en-GB" sz="1600" dirty="0">
              <a:latin typeface="Arial"/>
              <a:cs typeface="Arial"/>
            </a:endParaRPr>
          </a:p>
        </p:txBody>
      </p:sp>
      <p:pic>
        <p:nvPicPr>
          <p:cNvPr id="4" name="Recorded Sound">
            <a:hlinkClick r:id="" action="ppaction://media"/>
            <a:extLst>
              <a:ext uri="{FF2B5EF4-FFF2-40B4-BE49-F238E27FC236}">
                <a16:creationId xmlns:a16="http://schemas.microsoft.com/office/drawing/2014/main" id="{DEAB0E66-5726-C03C-9C82-7EB443550F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88968" y="6050280"/>
            <a:ext cx="609600" cy="609600"/>
          </a:xfrm>
          <a:prstGeom prst="rect">
            <a:avLst/>
          </a:prstGeom>
        </p:spPr>
      </p:pic>
    </p:spTree>
    <p:extLst>
      <p:ext uri="{BB962C8B-B14F-4D97-AF65-F5344CB8AC3E}">
        <p14:creationId xmlns:p14="http://schemas.microsoft.com/office/powerpoint/2010/main" val="3058135352"/>
      </p:ext>
    </p:extLst>
  </p:cSld>
  <p:clrMapOvr>
    <a:masterClrMapping/>
  </p:clrMapOvr>
  <mc:AlternateContent xmlns:mc="http://schemas.openxmlformats.org/markup-compatibility/2006" xmlns:p14="http://schemas.microsoft.com/office/powerpoint/2010/main">
    <mc:Choice Requires="p14">
      <p:transition spd="slow" p14:dur="2000" advTm="61269"/>
    </mc:Choice>
    <mc:Fallback xmlns="">
      <p:transition spd="slow" advTm="61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2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6837C-93C5-04A5-F8D1-A1128A54EC53}"/>
              </a:ext>
            </a:extLst>
          </p:cNvPr>
          <p:cNvSpPr>
            <a:spLocks noGrp="1"/>
          </p:cNvSpPr>
          <p:nvPr>
            <p:ph type="title"/>
          </p:nvPr>
        </p:nvSpPr>
        <p:spPr>
          <a:xfrm>
            <a:off x="3407508" y="150202"/>
            <a:ext cx="5650524" cy="1012948"/>
          </a:xfrm>
        </p:spPr>
        <p:txBody>
          <a:bodyPr/>
          <a:lstStyle/>
          <a:p>
            <a:r>
              <a:rPr lang="en-GB"/>
              <a:t>Policy Implications</a:t>
            </a:r>
          </a:p>
        </p:txBody>
      </p:sp>
      <p:sp>
        <p:nvSpPr>
          <p:cNvPr id="3" name="Content Placeholder 2">
            <a:extLst>
              <a:ext uri="{FF2B5EF4-FFF2-40B4-BE49-F238E27FC236}">
                <a16:creationId xmlns:a16="http://schemas.microsoft.com/office/drawing/2014/main" id="{66886F64-27B1-9C7F-F17F-E4C8E92DD0F8}"/>
              </a:ext>
            </a:extLst>
          </p:cNvPr>
          <p:cNvSpPr>
            <a:spLocks noGrp="1"/>
          </p:cNvSpPr>
          <p:nvPr>
            <p:ph idx="1"/>
          </p:nvPr>
        </p:nvSpPr>
        <p:spPr>
          <a:xfrm>
            <a:off x="85970" y="1718165"/>
            <a:ext cx="10515600" cy="4644414"/>
          </a:xfrm>
        </p:spPr>
        <p:txBody>
          <a:bodyPr vert="horz" lIns="91440" tIns="45720" rIns="91440" bIns="45720" rtlCol="0" anchor="t">
            <a:normAutofit/>
          </a:bodyPr>
          <a:lstStyle/>
          <a:p>
            <a:r>
              <a:rPr lang="en-GB" sz="1600">
                <a:latin typeface="Arial"/>
                <a:cs typeface="Arial"/>
              </a:rPr>
              <a:t>Funding which is long-term is required from the government to ensure domiciliary care can respond to the increasing demand</a:t>
            </a:r>
          </a:p>
          <a:p>
            <a:endParaRPr lang="en-GB" sz="1600">
              <a:latin typeface="Arial"/>
              <a:cs typeface="Arial"/>
            </a:endParaRPr>
          </a:p>
          <a:p>
            <a:endParaRPr lang="en-GB" sz="1600">
              <a:latin typeface="Arial"/>
              <a:cs typeface="Arial"/>
            </a:endParaRPr>
          </a:p>
          <a:p>
            <a:r>
              <a:rPr lang="en-GB" sz="1600">
                <a:latin typeface="Arial"/>
                <a:cs typeface="Arial"/>
              </a:rPr>
              <a:t>The safe use of digital technology across care services should be guided by the national standards</a:t>
            </a:r>
          </a:p>
          <a:p>
            <a:endParaRPr lang="en-GB" sz="1600">
              <a:latin typeface="Arial"/>
              <a:cs typeface="Arial"/>
            </a:endParaRPr>
          </a:p>
          <a:p>
            <a:endParaRPr lang="en-GB" sz="1600">
              <a:latin typeface="Arial"/>
              <a:cs typeface="Arial"/>
            </a:endParaRPr>
          </a:p>
          <a:p>
            <a:r>
              <a:rPr lang="en-GB" sz="1600">
                <a:latin typeface="Arial"/>
                <a:cs typeface="Arial"/>
              </a:rPr>
              <a:t>Addressing digital inequality, should be a bigger part of the health and social care strategy</a:t>
            </a:r>
          </a:p>
          <a:p>
            <a:endParaRPr lang="en-GB" sz="1600">
              <a:latin typeface="Arial"/>
              <a:cs typeface="Arial"/>
            </a:endParaRPr>
          </a:p>
          <a:p>
            <a:endParaRPr lang="en-GB" sz="1600">
              <a:latin typeface="Arial"/>
              <a:cs typeface="Arial"/>
            </a:endParaRPr>
          </a:p>
          <a:p>
            <a:r>
              <a:rPr lang="en-GB" sz="1600">
                <a:latin typeface="Arial"/>
                <a:cs typeface="Arial"/>
              </a:rPr>
              <a:t>Workforce planning should be taking account of the increasing number of older adults and population</a:t>
            </a:r>
          </a:p>
        </p:txBody>
      </p:sp>
      <p:pic>
        <p:nvPicPr>
          <p:cNvPr id="7" name="Recorded Sound">
            <a:hlinkClick r:id="" action="ppaction://media"/>
            <a:extLst>
              <a:ext uri="{FF2B5EF4-FFF2-40B4-BE49-F238E27FC236}">
                <a16:creationId xmlns:a16="http://schemas.microsoft.com/office/drawing/2014/main" id="{21812AB0-8CFD-AE6A-6BD3-B87D129941B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05616" y="6057779"/>
            <a:ext cx="609600" cy="609600"/>
          </a:xfrm>
          <a:prstGeom prst="rect">
            <a:avLst/>
          </a:prstGeom>
        </p:spPr>
      </p:pic>
    </p:spTree>
    <p:extLst>
      <p:ext uri="{BB962C8B-B14F-4D97-AF65-F5344CB8AC3E}">
        <p14:creationId xmlns:p14="http://schemas.microsoft.com/office/powerpoint/2010/main" val="2093133919"/>
      </p:ext>
    </p:extLst>
  </p:cSld>
  <p:clrMapOvr>
    <a:masterClrMapping/>
  </p:clrMapOvr>
  <mc:AlternateContent xmlns:mc="http://schemas.openxmlformats.org/markup-compatibility/2006" xmlns:p14="http://schemas.microsoft.com/office/powerpoint/2010/main">
    <mc:Choice Requires="p14">
      <p:transition spd="slow" p14:dur="2000" advTm="56950"/>
    </mc:Choice>
    <mc:Fallback xmlns="">
      <p:transition spd="slow" advTm="56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88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A4044-0743-0419-26F4-F7B617D1A80A}"/>
              </a:ext>
            </a:extLst>
          </p:cNvPr>
          <p:cNvSpPr>
            <a:spLocks noGrp="1"/>
          </p:cNvSpPr>
          <p:nvPr>
            <p:ph type="title"/>
          </p:nvPr>
        </p:nvSpPr>
        <p:spPr>
          <a:xfrm>
            <a:off x="3710354" y="120894"/>
            <a:ext cx="3540370" cy="504948"/>
          </a:xfrm>
        </p:spPr>
        <p:txBody>
          <a:bodyPr>
            <a:normAutofit fontScale="90000"/>
          </a:bodyPr>
          <a:lstStyle/>
          <a:p>
            <a:pPr algn="ctr"/>
            <a:r>
              <a:rPr lang="en-GB"/>
              <a:t>Conclusion</a:t>
            </a:r>
            <a:endParaRPr lang="en-US"/>
          </a:p>
        </p:txBody>
      </p:sp>
      <p:sp>
        <p:nvSpPr>
          <p:cNvPr id="3" name="Content Placeholder 2">
            <a:extLst>
              <a:ext uri="{FF2B5EF4-FFF2-40B4-BE49-F238E27FC236}">
                <a16:creationId xmlns:a16="http://schemas.microsoft.com/office/drawing/2014/main" id="{033A9D80-405F-57FF-2FE3-F5FD356C32ED}"/>
              </a:ext>
            </a:extLst>
          </p:cNvPr>
          <p:cNvSpPr>
            <a:spLocks noGrp="1"/>
          </p:cNvSpPr>
          <p:nvPr>
            <p:ph idx="1"/>
          </p:nvPr>
        </p:nvSpPr>
        <p:spPr>
          <a:xfrm>
            <a:off x="222738" y="1796317"/>
            <a:ext cx="10515600" cy="4351338"/>
          </a:xfrm>
        </p:spPr>
        <p:txBody>
          <a:bodyPr vert="horz" lIns="91440" tIns="45720" rIns="91440" bIns="45720" rtlCol="0" anchor="t">
            <a:normAutofit/>
          </a:bodyPr>
          <a:lstStyle/>
          <a:p>
            <a:r>
              <a:rPr lang="en-GB" sz="1600" dirty="0">
                <a:latin typeface="Arial"/>
                <a:cs typeface="Arial"/>
              </a:rPr>
              <a:t>Due to the ageing population in the UK the demand for domicilia</a:t>
            </a:r>
            <a:r>
              <a:rPr lang="en-GB" sz="1600" dirty="0">
                <a:solidFill>
                  <a:srgbClr val="000000"/>
                </a:solidFill>
                <a:latin typeface="Arial"/>
                <a:cs typeface="Arial"/>
              </a:rPr>
              <a:t>ry care services is increasing</a:t>
            </a:r>
          </a:p>
          <a:p>
            <a:endParaRPr lang="en-GB" sz="1600" dirty="0">
              <a:latin typeface="Arial"/>
              <a:cs typeface="Arial"/>
            </a:endParaRPr>
          </a:p>
          <a:p>
            <a:r>
              <a:rPr lang="en-GB" sz="1600" dirty="0">
                <a:latin typeface="Arial"/>
                <a:cs typeface="Arial"/>
              </a:rPr>
              <a:t>Although these services are keeping the older population independent in the UK, issues such as not having enough funding and staff shortages, which makes it challenging to sustain in the long-term</a:t>
            </a:r>
          </a:p>
          <a:p>
            <a:endParaRPr lang="en-GB" sz="1600" dirty="0">
              <a:latin typeface="Arial"/>
              <a:cs typeface="Arial"/>
            </a:endParaRPr>
          </a:p>
          <a:p>
            <a:r>
              <a:rPr lang="en-GB" sz="1600" dirty="0">
                <a:latin typeface="Arial"/>
                <a:cs typeface="Arial"/>
              </a:rPr>
              <a:t>Technology such as  wearable devices and telehealth, are having a positive impact in care, helping to improve access and ensure safety at home</a:t>
            </a:r>
          </a:p>
          <a:p>
            <a:endParaRPr lang="en-GB" sz="1600" dirty="0">
              <a:latin typeface="Arial"/>
              <a:cs typeface="Arial"/>
            </a:endParaRPr>
          </a:p>
          <a:p>
            <a:r>
              <a:rPr lang="en-GB" sz="1600" dirty="0">
                <a:latin typeface="Arial"/>
                <a:cs typeface="Arial"/>
              </a:rPr>
              <a:t>As stated previously, the technology is effective in care however, factors such as cost, privacy concerns and digital exclusion puts a limit to the effectiveness on these In practice</a:t>
            </a:r>
          </a:p>
          <a:p>
            <a:endParaRPr lang="en-GB" sz="1600" dirty="0">
              <a:latin typeface="Arial"/>
              <a:cs typeface="Arial"/>
            </a:endParaRPr>
          </a:p>
          <a:p>
            <a:r>
              <a:rPr lang="en-GB" sz="1600" dirty="0">
                <a:latin typeface="Arial"/>
                <a:cs typeface="Arial"/>
              </a:rPr>
              <a:t>Overall, domiciliary care will depend on improving workforce planning, increased funding and the careful use of technology for the future</a:t>
            </a:r>
          </a:p>
          <a:p>
            <a:endParaRPr lang="en-GB" sz="1600" dirty="0">
              <a:latin typeface="Arial"/>
              <a:cs typeface="Arial"/>
            </a:endParaRPr>
          </a:p>
          <a:p>
            <a:endParaRPr lang="en-GB" sz="1600" dirty="0">
              <a:latin typeface="Arial"/>
              <a:cs typeface="Arial"/>
            </a:endParaRPr>
          </a:p>
          <a:p>
            <a:endParaRPr lang="en-GB" sz="1600" dirty="0">
              <a:latin typeface="Arial"/>
              <a:cs typeface="Arial"/>
            </a:endParaRPr>
          </a:p>
        </p:txBody>
      </p:sp>
      <p:pic>
        <p:nvPicPr>
          <p:cNvPr id="6" name="Recorded Sound">
            <a:hlinkClick r:id="" action="ppaction://media"/>
            <a:extLst>
              <a:ext uri="{FF2B5EF4-FFF2-40B4-BE49-F238E27FC236}">
                <a16:creationId xmlns:a16="http://schemas.microsoft.com/office/drawing/2014/main" id="{E32EFBB8-14B9-F731-17DF-EE06E37F4D9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59662" y="6027918"/>
            <a:ext cx="609600" cy="609600"/>
          </a:xfrm>
          <a:prstGeom prst="rect">
            <a:avLst/>
          </a:prstGeom>
        </p:spPr>
      </p:pic>
    </p:spTree>
    <p:extLst>
      <p:ext uri="{BB962C8B-B14F-4D97-AF65-F5344CB8AC3E}">
        <p14:creationId xmlns:p14="http://schemas.microsoft.com/office/powerpoint/2010/main" val="3226700871"/>
      </p:ext>
    </p:extLst>
  </p:cSld>
  <p:clrMapOvr>
    <a:masterClrMapping/>
  </p:clrMapOvr>
  <mc:AlternateContent xmlns:mc="http://schemas.openxmlformats.org/markup-compatibility/2006" xmlns:p14="http://schemas.microsoft.com/office/powerpoint/2010/main">
    <mc:Choice Requires="p14">
      <p:transition spd="slow" p14:dur="2000" advTm="55372"/>
    </mc:Choice>
    <mc:Fallback xmlns="">
      <p:transition spd="slow" advTm="55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71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CFFDF-75D9-BAF4-1A9A-F1CFD9830E2F}"/>
              </a:ext>
            </a:extLst>
          </p:cNvPr>
          <p:cNvSpPr>
            <a:spLocks noGrp="1"/>
          </p:cNvSpPr>
          <p:nvPr>
            <p:ph type="title"/>
          </p:nvPr>
        </p:nvSpPr>
        <p:spPr>
          <a:xfrm>
            <a:off x="4482123" y="3663"/>
            <a:ext cx="1869831" cy="671025"/>
          </a:xfrm>
        </p:spPr>
        <p:txBody>
          <a:bodyPr>
            <a:normAutofit/>
          </a:bodyPr>
          <a:lstStyle/>
          <a:p>
            <a:r>
              <a:rPr lang="en-GB" sz="2400"/>
              <a:t>References</a:t>
            </a:r>
          </a:p>
        </p:txBody>
      </p:sp>
      <p:sp>
        <p:nvSpPr>
          <p:cNvPr id="3" name="Content Placeholder 2">
            <a:extLst>
              <a:ext uri="{FF2B5EF4-FFF2-40B4-BE49-F238E27FC236}">
                <a16:creationId xmlns:a16="http://schemas.microsoft.com/office/drawing/2014/main" id="{80BF3592-4993-C4DA-88E8-88CF4A81C5F9}"/>
              </a:ext>
            </a:extLst>
          </p:cNvPr>
          <p:cNvSpPr>
            <a:spLocks noGrp="1"/>
          </p:cNvSpPr>
          <p:nvPr>
            <p:ph idx="1"/>
          </p:nvPr>
        </p:nvSpPr>
        <p:spPr>
          <a:xfrm>
            <a:off x="85970" y="809626"/>
            <a:ext cx="11355753" cy="6383337"/>
          </a:xfrm>
        </p:spPr>
        <p:txBody>
          <a:bodyPr vert="horz" lIns="91440" tIns="45720" rIns="91440" bIns="45720" rtlCol="0" anchor="t">
            <a:normAutofit/>
          </a:bodyPr>
          <a:lstStyle/>
          <a:p>
            <a:pPr marL="0" indent="0">
              <a:buNone/>
            </a:pPr>
            <a:endParaRPr lang="en-GB" sz="1200">
              <a:latin typeface="Arial"/>
              <a:cs typeface="Arial"/>
            </a:endParaRPr>
          </a:p>
          <a:p>
            <a:pPr marL="0" indent="0">
              <a:buNone/>
            </a:pPr>
            <a:r>
              <a:rPr lang="en-GB" sz="1100">
                <a:latin typeface="Arial"/>
                <a:cs typeface="Arial"/>
              </a:rPr>
              <a:t>Care Act (2014). Available at: </a:t>
            </a:r>
            <a:r>
              <a:rPr lang="en-GB" sz="1100">
                <a:latin typeface="Arial"/>
                <a:ea typeface="+mn-lt"/>
                <a:cs typeface="Arial"/>
                <a:hlinkClick r:id="rId2"/>
              </a:rPr>
              <a:t>Care Act 2014</a:t>
            </a:r>
            <a:r>
              <a:rPr lang="en-GB" sz="1100">
                <a:latin typeface="Arial"/>
                <a:ea typeface="+mn-lt"/>
                <a:cs typeface="Arial"/>
              </a:rPr>
              <a:t>,</a:t>
            </a:r>
            <a:r>
              <a:rPr lang="en-US" sz="1100">
                <a:latin typeface="Arial"/>
                <a:ea typeface="+mn-lt"/>
                <a:cs typeface="Arial"/>
              </a:rPr>
              <a:t> (Accessed: 14 February 2026)</a:t>
            </a:r>
            <a:endParaRPr lang="en-US" sz="1100">
              <a:latin typeface="Arial"/>
              <a:cs typeface="Arial"/>
            </a:endParaRPr>
          </a:p>
          <a:p>
            <a:pPr marL="0" indent="0">
              <a:buNone/>
            </a:pPr>
            <a:r>
              <a:rPr lang="en-US" sz="1100">
                <a:latin typeface="Arial"/>
                <a:ea typeface="+mn-lt"/>
                <a:cs typeface="Arial"/>
              </a:rPr>
              <a:t>Office for National Statistics (2025) </a:t>
            </a:r>
            <a:r>
              <a:rPr lang="en-US" sz="1100" i="1">
                <a:latin typeface="Arial"/>
                <a:ea typeface="+mn-lt"/>
                <a:cs typeface="Arial"/>
              </a:rPr>
              <a:t>Population estimates for the UK, England, Wales, Scotland and Northern Ireland: mid-2024</a:t>
            </a:r>
            <a:r>
              <a:rPr lang="en-US" sz="1100">
                <a:latin typeface="Arial"/>
                <a:ea typeface="+mn-lt"/>
                <a:cs typeface="Arial"/>
              </a:rPr>
              <a:t>. Available at: </a:t>
            </a:r>
            <a:r>
              <a:rPr lang="en-US" sz="1100">
                <a:latin typeface="Arial"/>
                <a:ea typeface="+mn-lt"/>
                <a:cs typeface="Arial"/>
                <a:hlinkClick r:id="rId3"/>
              </a:rPr>
              <a:t>Population estimates for the UK, England, Wales, Scotland and Northern Ireland - Office for National Statistics</a:t>
            </a:r>
            <a:r>
              <a:rPr lang="en-US" sz="1100">
                <a:latin typeface="Arial"/>
                <a:ea typeface="+mn-lt"/>
                <a:cs typeface="Arial"/>
              </a:rPr>
              <a:t> (Accessed: 14 February 2026)</a:t>
            </a:r>
          </a:p>
          <a:p>
            <a:pPr marL="0" indent="0">
              <a:buNone/>
            </a:pPr>
            <a:r>
              <a:rPr lang="en-US" sz="1100" i="1">
                <a:latin typeface="Arial"/>
                <a:ea typeface="+mn-lt"/>
                <a:cs typeface="Arial"/>
              </a:rPr>
              <a:t>MacIver, E., Norman Adams, N., Douglas, F. and Kennedy, C. (2026) Older adult's experiences of wellbeing through engagement with a nature-based </a:t>
            </a:r>
            <a:r>
              <a:rPr lang="en-US" sz="1100" i="1" err="1">
                <a:latin typeface="Arial"/>
                <a:ea typeface="+mn-lt"/>
                <a:cs typeface="Arial"/>
              </a:rPr>
              <a:t>programme</a:t>
            </a:r>
            <a:r>
              <a:rPr lang="en-US" sz="1100" i="1">
                <a:latin typeface="Arial"/>
                <a:ea typeface="+mn-lt"/>
                <a:cs typeface="Arial"/>
              </a:rPr>
              <a:t> insights from Activity Theory and Blue Zones thinking, Wellbeing, Space and Society, </a:t>
            </a:r>
            <a:r>
              <a:rPr lang="en-US" sz="1100">
                <a:latin typeface="Arial"/>
                <a:ea typeface="+mn-lt"/>
                <a:cs typeface="Arial"/>
              </a:rPr>
              <a:t>10, p. 100367. Available at: </a:t>
            </a:r>
            <a:r>
              <a:rPr lang="en-US" sz="1100">
                <a:latin typeface="Arial"/>
                <a:ea typeface="+mn-lt"/>
                <a:cs typeface="Arial"/>
                <a:hlinkClick r:id="rId4"/>
              </a:rPr>
              <a:t>Older adults’ experiences of wellbeing through engagement with a nature-based </a:t>
            </a:r>
            <a:r>
              <a:rPr lang="en-US" sz="1100" err="1">
                <a:latin typeface="Arial"/>
                <a:ea typeface="+mn-lt"/>
                <a:cs typeface="Arial"/>
                <a:hlinkClick r:id="rId4"/>
              </a:rPr>
              <a:t>programme</a:t>
            </a:r>
            <a:r>
              <a:rPr lang="en-US" sz="1100">
                <a:latin typeface="Arial"/>
                <a:ea typeface="+mn-lt"/>
                <a:cs typeface="Arial"/>
                <a:hlinkClick r:id="rId4"/>
              </a:rPr>
              <a:t>: insights from Activity Theory and Blue Zones thinking - ScienceDirect</a:t>
            </a:r>
            <a:r>
              <a:rPr lang="en-US" sz="1100">
                <a:latin typeface="Arial"/>
                <a:ea typeface="+mn-lt"/>
                <a:cs typeface="Arial"/>
              </a:rPr>
              <a:t> (Accessed: 15 February 2026)</a:t>
            </a:r>
            <a:endParaRPr lang="en-US" sz="1100">
              <a:latin typeface="Arial"/>
              <a:cs typeface="Arial"/>
            </a:endParaRPr>
          </a:p>
          <a:p>
            <a:pPr marL="0" indent="0">
              <a:buNone/>
            </a:pPr>
            <a:r>
              <a:rPr lang="en-US" sz="1100">
                <a:latin typeface="Arial"/>
                <a:ea typeface="+mn-lt"/>
                <a:cs typeface="Arial"/>
              </a:rPr>
              <a:t>Ng, S.-I., Lim, X.-J. and Hsu, H.-C. (2021) </a:t>
            </a:r>
            <a:r>
              <a:rPr lang="en-US" sz="1100" i="1">
                <a:latin typeface="Arial"/>
                <a:ea typeface="+mn-lt"/>
                <a:cs typeface="Arial"/>
              </a:rPr>
              <a:t>The importance of age-friendly city on older people’s continuity and life satisfaction, International Journal of Environmental Research and Public Health,</a:t>
            </a:r>
            <a:r>
              <a:rPr lang="en-US" sz="1100">
                <a:latin typeface="Arial"/>
                <a:ea typeface="+mn-lt"/>
                <a:cs typeface="Arial"/>
              </a:rPr>
              <a:t> 18(15), p. 8306. Available at: </a:t>
            </a:r>
            <a:r>
              <a:rPr lang="en-US" sz="1100">
                <a:latin typeface="Arial"/>
                <a:ea typeface="+mn-lt"/>
                <a:cs typeface="Arial"/>
                <a:hlinkClick r:id="rId5"/>
              </a:rPr>
              <a:t>The Importance of Age-Friendly City on Older People’s Continuity and Life Satisfaction - PMC</a:t>
            </a:r>
            <a:r>
              <a:rPr lang="en-US" sz="1100">
                <a:latin typeface="Arial"/>
                <a:ea typeface="+mn-lt"/>
                <a:cs typeface="Arial"/>
              </a:rPr>
              <a:t> (Accessed: 16 February 2026)</a:t>
            </a:r>
          </a:p>
          <a:p>
            <a:pPr marL="0" indent="0">
              <a:buNone/>
            </a:pPr>
            <a:r>
              <a:rPr lang="en-US" sz="1100">
                <a:latin typeface="Arial"/>
                <a:ea typeface="+mn-lt"/>
                <a:cs typeface="Arial"/>
              </a:rPr>
              <a:t>Chen Senior Medical Center (2023)</a:t>
            </a:r>
            <a:r>
              <a:rPr lang="en-US" sz="1100" i="1">
                <a:latin typeface="Arial"/>
                <a:ea typeface="+mn-lt"/>
                <a:cs typeface="Arial"/>
              </a:rPr>
              <a:t> The Importance of Social Engagement and How to Promote it Among Older Adults. </a:t>
            </a:r>
            <a:r>
              <a:rPr lang="en-US" sz="1100">
                <a:latin typeface="Arial"/>
                <a:ea typeface="+mn-lt"/>
                <a:cs typeface="Arial"/>
              </a:rPr>
              <a:t>(Slide 5 Image), Available at: </a:t>
            </a:r>
            <a:r>
              <a:rPr lang="en-US" sz="1100">
                <a:latin typeface="Arial"/>
                <a:ea typeface="+mn-lt"/>
                <a:cs typeface="Arial"/>
                <a:hlinkClick r:id="rId6"/>
              </a:rPr>
              <a:t>The Importance of Social Engagement and How to Promote it</a:t>
            </a:r>
            <a:r>
              <a:rPr lang="en-US" sz="1100">
                <a:latin typeface="Arial"/>
                <a:ea typeface="+mn-lt"/>
                <a:cs typeface="Arial"/>
              </a:rPr>
              <a:t> (Accessed: 17 February 2026)</a:t>
            </a:r>
          </a:p>
          <a:p>
            <a:pPr marL="0" indent="0">
              <a:buNone/>
            </a:pPr>
            <a:r>
              <a:rPr lang="en-US" sz="1100">
                <a:latin typeface="Arial"/>
                <a:ea typeface="+mn-lt"/>
                <a:cs typeface="Arial"/>
              </a:rPr>
              <a:t>Equality Act (2010), Available at: </a:t>
            </a:r>
            <a:r>
              <a:rPr lang="en-US" sz="1100">
                <a:latin typeface="Arial"/>
                <a:ea typeface="+mn-lt"/>
                <a:cs typeface="Arial"/>
                <a:hlinkClick r:id="rId7"/>
              </a:rPr>
              <a:t>Equality Act 2010</a:t>
            </a:r>
            <a:r>
              <a:rPr lang="en-US" sz="1100">
                <a:latin typeface="Arial"/>
                <a:ea typeface="+mn-lt"/>
                <a:cs typeface="Arial"/>
              </a:rPr>
              <a:t> (Accessed: 17 February 2026)</a:t>
            </a:r>
          </a:p>
          <a:p>
            <a:pPr marL="0" indent="0">
              <a:buNone/>
            </a:pPr>
            <a:r>
              <a:rPr lang="en-US" sz="1100">
                <a:latin typeface="Arial"/>
                <a:ea typeface="+mn-lt"/>
                <a:cs typeface="Arial"/>
              </a:rPr>
              <a:t>Hughes, S. and Burch, S. (2019)</a:t>
            </a:r>
            <a:r>
              <a:rPr lang="en-US" sz="1100" i="1">
                <a:latin typeface="Arial"/>
                <a:ea typeface="+mn-lt"/>
                <a:cs typeface="Arial"/>
              </a:rPr>
              <a:t> ‘“I’m not just a number on a sheet, I’m a person”: domiciliary care, self and getting older’,</a:t>
            </a:r>
            <a:r>
              <a:rPr lang="en-US" sz="1100">
                <a:latin typeface="Arial"/>
                <a:ea typeface="+mn-lt"/>
                <a:cs typeface="Arial"/>
              </a:rPr>
              <a:t> Health &amp; Social Care in the Community, 28(3), pp. 903–912. Available at: </a:t>
            </a:r>
            <a:r>
              <a:rPr lang="en-US" sz="1100">
                <a:latin typeface="Arial"/>
                <a:ea typeface="+mn-lt"/>
                <a:cs typeface="Arial"/>
                <a:hlinkClick r:id="rId8"/>
              </a:rPr>
              <a:t>‘I'm not just a number on a sheet, I’m a person’: Domiciliary care, self and getting older - PMC</a:t>
            </a:r>
            <a:r>
              <a:rPr lang="en-US" sz="1100">
                <a:latin typeface="Arial"/>
                <a:ea typeface="+mn-lt"/>
                <a:cs typeface="Arial"/>
              </a:rPr>
              <a:t> (Accessed: 18 February 2026)</a:t>
            </a:r>
          </a:p>
          <a:p>
            <a:pPr marL="0" indent="0">
              <a:buNone/>
            </a:pPr>
            <a:r>
              <a:rPr lang="en-US" sz="1100">
                <a:latin typeface="Arial"/>
                <a:ea typeface="+mn-lt"/>
                <a:cs typeface="Arial"/>
              </a:rPr>
              <a:t>Department of Health and Social Care (2025)</a:t>
            </a:r>
            <a:r>
              <a:rPr lang="en-US" sz="1100" i="1">
                <a:latin typeface="Arial"/>
                <a:ea typeface="+mn-lt"/>
                <a:cs typeface="Arial"/>
              </a:rPr>
              <a:t> Adult social care in England: monthly statistics, November 2025</a:t>
            </a:r>
            <a:r>
              <a:rPr lang="en-US" sz="1100">
                <a:latin typeface="Arial"/>
                <a:ea typeface="+mn-lt"/>
                <a:cs typeface="Arial"/>
              </a:rPr>
              <a:t>. Available at: </a:t>
            </a:r>
            <a:r>
              <a:rPr lang="en-US" sz="1100">
                <a:latin typeface="Arial"/>
                <a:ea typeface="+mn-lt"/>
                <a:cs typeface="Arial"/>
                <a:hlinkClick r:id="rId9"/>
              </a:rPr>
              <a:t>Adult social care in England, monthly statistics: November 2025 - GOV.UK</a:t>
            </a:r>
            <a:r>
              <a:rPr lang="en-US" sz="1100">
                <a:latin typeface="Arial"/>
                <a:ea typeface="+mn-lt"/>
                <a:cs typeface="Arial"/>
              </a:rPr>
              <a:t> (Accessed: 18 February 2026)</a:t>
            </a:r>
          </a:p>
          <a:p>
            <a:pPr marL="0" indent="0">
              <a:buNone/>
            </a:pPr>
            <a:r>
              <a:rPr lang="en-US" sz="1100" err="1">
                <a:latin typeface="Arial"/>
                <a:ea typeface="+mn-lt"/>
                <a:cs typeface="Arial"/>
              </a:rPr>
              <a:t>Bottery</a:t>
            </a:r>
            <a:r>
              <a:rPr lang="en-US" sz="1100">
                <a:latin typeface="Arial"/>
                <a:ea typeface="+mn-lt"/>
                <a:cs typeface="Arial"/>
              </a:rPr>
              <a:t>, S. (2018) </a:t>
            </a:r>
            <a:r>
              <a:rPr lang="en-US" sz="1100" i="1">
                <a:latin typeface="Arial"/>
                <a:ea typeface="+mn-lt"/>
                <a:cs typeface="Arial"/>
              </a:rPr>
              <a:t>Home care in England: views from commissioners and providers.</a:t>
            </a:r>
            <a:r>
              <a:rPr lang="en-US" sz="1100">
                <a:latin typeface="Arial"/>
                <a:ea typeface="+mn-lt"/>
                <a:cs typeface="Arial"/>
              </a:rPr>
              <a:t> The King’s Fund, 11 December. Available at: </a:t>
            </a:r>
            <a:r>
              <a:rPr lang="en-US" sz="1100">
                <a:latin typeface="Arial"/>
                <a:ea typeface="+mn-lt"/>
                <a:cs typeface="Arial"/>
                <a:hlinkClick r:id="rId10"/>
              </a:rPr>
              <a:t>Home Care In England | The King's Fund</a:t>
            </a:r>
            <a:r>
              <a:rPr lang="en-US" sz="1100">
                <a:latin typeface="Arial"/>
                <a:ea typeface="+mn-lt"/>
                <a:cs typeface="Arial"/>
              </a:rPr>
              <a:t> (Accessed: 19 February 2026)</a:t>
            </a:r>
          </a:p>
          <a:p>
            <a:pPr marL="0" indent="0">
              <a:buNone/>
            </a:pPr>
            <a:r>
              <a:rPr lang="en-US" sz="1100">
                <a:latin typeface="Arial"/>
                <a:ea typeface="+mn-lt"/>
                <a:cs typeface="Arial"/>
              </a:rPr>
              <a:t>Mallorie, S. (2024) </a:t>
            </a:r>
            <a:r>
              <a:rPr lang="en-US" sz="1100" i="1">
                <a:latin typeface="Arial"/>
                <a:ea typeface="+mn-lt"/>
                <a:cs typeface="Arial"/>
              </a:rPr>
              <a:t>The adult social care workforce in a nutshell</a:t>
            </a:r>
            <a:r>
              <a:rPr lang="en-US" sz="1100">
                <a:latin typeface="Arial"/>
                <a:ea typeface="+mn-lt"/>
                <a:cs typeface="Arial"/>
              </a:rPr>
              <a:t>. The King’s Fund, Available at: </a:t>
            </a:r>
            <a:r>
              <a:rPr lang="en-US" sz="1100">
                <a:latin typeface="Arial"/>
                <a:ea typeface="+mn-lt"/>
                <a:cs typeface="Arial"/>
                <a:hlinkClick r:id="rId11"/>
              </a:rPr>
              <a:t>The Adult Social Care Workforce In A Nutshell | The King's Fund</a:t>
            </a:r>
            <a:r>
              <a:rPr lang="en-US" sz="1100">
                <a:latin typeface="Arial"/>
                <a:ea typeface="+mn-lt"/>
                <a:cs typeface="Arial"/>
              </a:rPr>
              <a:t> (Accessed: 21 February 2026)</a:t>
            </a:r>
          </a:p>
          <a:p>
            <a:pPr marL="0" indent="0">
              <a:buNone/>
            </a:pPr>
            <a:r>
              <a:rPr lang="en-US" sz="1100">
                <a:latin typeface="Arial"/>
                <a:ea typeface="+mn-lt"/>
                <a:cs typeface="Arial"/>
              </a:rPr>
              <a:t>Office for National Statistics (</a:t>
            </a:r>
            <a:r>
              <a:rPr lang="en-US" sz="1100" err="1">
                <a:latin typeface="Arial"/>
                <a:ea typeface="+mn-lt"/>
                <a:cs typeface="Arial"/>
              </a:rPr>
              <a:t>N.d</a:t>
            </a:r>
            <a:r>
              <a:rPr lang="en-US" sz="1100">
                <a:latin typeface="Arial"/>
                <a:ea typeface="+mn-lt"/>
                <a:cs typeface="Arial"/>
              </a:rPr>
              <a:t>) Future of an Ageing Population statistics by area Available at: </a:t>
            </a:r>
            <a:r>
              <a:rPr lang="en-US" sz="1100">
                <a:latin typeface="Arial"/>
                <a:ea typeface="+mn-lt"/>
                <a:cs typeface="Arial"/>
                <a:hlinkClick r:id="rId12"/>
              </a:rPr>
              <a:t>Future of an Ageing Population statistics by area</a:t>
            </a:r>
            <a:r>
              <a:rPr lang="en-US" sz="1100">
                <a:latin typeface="Arial"/>
                <a:ea typeface="+mn-lt"/>
                <a:cs typeface="Arial"/>
              </a:rPr>
              <a:t> (Accessed: 22 February 2026)</a:t>
            </a:r>
          </a:p>
          <a:p>
            <a:pPr marL="0" indent="0">
              <a:buNone/>
            </a:pPr>
            <a:r>
              <a:rPr lang="en-US" sz="1100">
                <a:latin typeface="Arial"/>
                <a:ea typeface="+mn-lt"/>
                <a:cs typeface="Arial"/>
              </a:rPr>
              <a:t>Olmedo-Aguirre, J.O., Reyes-Campos, J., Giner Alor-Hernández, A., Machorro-</a:t>
            </a:r>
            <a:r>
              <a:rPr lang="en-US" sz="1100" err="1">
                <a:latin typeface="Arial"/>
                <a:ea typeface="+mn-lt"/>
                <a:cs typeface="Arial"/>
              </a:rPr>
              <a:t>Cano</a:t>
            </a:r>
            <a:r>
              <a:rPr lang="en-US" sz="1100">
                <a:latin typeface="Arial"/>
                <a:ea typeface="+mn-lt"/>
                <a:cs typeface="Arial"/>
              </a:rPr>
              <a:t>, I. Rodríguez-Mazahua, L. and Sánchez-Cervantes, J.L. (2022) </a:t>
            </a:r>
            <a:r>
              <a:rPr lang="en-US" sz="1100" i="1">
                <a:latin typeface="Arial"/>
                <a:ea typeface="+mn-lt"/>
                <a:cs typeface="Arial"/>
              </a:rPr>
              <a:t>Remote healthcare for elderly people using wearables: a review</a:t>
            </a:r>
            <a:r>
              <a:rPr lang="en-US" sz="1100">
                <a:latin typeface="Arial"/>
                <a:ea typeface="+mn-lt"/>
                <a:cs typeface="Arial"/>
              </a:rPr>
              <a:t>, Biosensors, 12(2), p. 73. Available at: </a:t>
            </a:r>
            <a:r>
              <a:rPr lang="en-US" sz="1100">
                <a:latin typeface="Arial"/>
                <a:ea typeface="+mn-lt"/>
                <a:cs typeface="Arial"/>
                <a:hlinkClick r:id="rId13"/>
              </a:rPr>
              <a:t>Remote Healthcare for Elderly People Using Wearables: A Review - PMC</a:t>
            </a:r>
            <a:r>
              <a:rPr lang="en-US" sz="1100">
                <a:latin typeface="Arial"/>
                <a:ea typeface="+mn-lt"/>
                <a:cs typeface="Arial"/>
              </a:rPr>
              <a:t> (Accessed:  23 February 2026)</a:t>
            </a:r>
            <a:endParaRPr lang="en-US">
              <a:latin typeface="Arial"/>
              <a:ea typeface="+mn-lt"/>
              <a:cs typeface="Arial"/>
            </a:endParaRPr>
          </a:p>
          <a:p>
            <a:pPr marL="0" indent="0">
              <a:buNone/>
            </a:pPr>
            <a:r>
              <a:rPr lang="en-US" sz="1100">
                <a:latin typeface="Arial"/>
                <a:ea typeface="+mn-lt"/>
                <a:cs typeface="Arial"/>
              </a:rPr>
              <a:t>Greenhalgh, T., Shaw, S.E., Alvarez Nishio, A., Booth, A., Byng, R., Clarke, A., Dakin, F., Davies, R., Faulkner, S., Hemmings, N., Husain, L., Kalin, A., Ladds, E., Moore, L., Rosen, R., </a:t>
            </a:r>
            <a:r>
              <a:rPr lang="en-US" sz="1100" err="1">
                <a:latin typeface="Arial"/>
                <a:ea typeface="+mn-lt"/>
                <a:cs typeface="Arial"/>
              </a:rPr>
              <a:t>Rybczynska</a:t>
            </a:r>
            <a:r>
              <a:rPr lang="en-US" sz="1100">
                <a:latin typeface="Arial"/>
                <a:ea typeface="+mn-lt"/>
                <a:cs typeface="Arial"/>
              </a:rPr>
              <a:t>-Bunt, S. and </a:t>
            </a:r>
            <a:r>
              <a:rPr lang="en-US" sz="1100" err="1">
                <a:latin typeface="Arial"/>
                <a:ea typeface="+mn-lt"/>
                <a:cs typeface="Arial"/>
              </a:rPr>
              <a:t>Wherton</a:t>
            </a:r>
            <a:r>
              <a:rPr lang="en-US" sz="1100">
                <a:latin typeface="Arial"/>
                <a:ea typeface="+mn-lt"/>
                <a:cs typeface="Arial"/>
              </a:rPr>
              <a:t>, J. (2022) </a:t>
            </a:r>
            <a:r>
              <a:rPr lang="en-US" sz="1100" i="1">
                <a:latin typeface="Arial"/>
                <a:ea typeface="+mn-lt"/>
                <a:cs typeface="Arial"/>
              </a:rPr>
              <a:t>Protocol: Remote care as the ‘new normal’? Multi-site case study in UK general practice,</a:t>
            </a:r>
            <a:r>
              <a:rPr lang="en-US" sz="1100">
                <a:latin typeface="Arial"/>
                <a:ea typeface="+mn-lt"/>
                <a:cs typeface="Arial"/>
              </a:rPr>
              <a:t> NIHR Open Research, 2, p. 46. Available  at:  </a:t>
            </a:r>
            <a:r>
              <a:rPr lang="en-US" sz="1100">
                <a:ea typeface="+mn-lt"/>
                <a:cs typeface="+mn-lt"/>
                <a:hlinkClick r:id="rId14"/>
              </a:rPr>
              <a:t>Protocol: Remote care as the ‘new normal’?  Multi-site case study in UK general practice - PMC</a:t>
            </a:r>
            <a:r>
              <a:rPr lang="en-US" sz="1100">
                <a:latin typeface="Aptos"/>
                <a:ea typeface="+mn-lt"/>
                <a:cs typeface="Arial"/>
              </a:rPr>
              <a:t> (Accessed: 23 February 2026)</a:t>
            </a:r>
          </a:p>
          <a:p>
            <a:pPr marL="0" indent="0">
              <a:buNone/>
            </a:pPr>
            <a:endParaRPr lang="en-US" sz="1100">
              <a:latin typeface="Aptos"/>
              <a:ea typeface="+mn-lt"/>
              <a:cs typeface="Arial"/>
            </a:endParaRPr>
          </a:p>
          <a:p>
            <a:pPr marL="0" indent="0">
              <a:buNone/>
            </a:pPr>
            <a:endParaRPr lang="en-US" sz="1200">
              <a:latin typeface="Aptos"/>
              <a:ea typeface="+mn-lt"/>
              <a:cs typeface="Arial"/>
            </a:endParaRPr>
          </a:p>
          <a:p>
            <a:pPr marL="0" indent="0">
              <a:buNone/>
            </a:pPr>
            <a:endParaRPr lang="en-US" sz="1200">
              <a:latin typeface="Aptos"/>
              <a:ea typeface="+mn-lt"/>
              <a:cs typeface="Arial"/>
            </a:endParaRPr>
          </a:p>
          <a:p>
            <a:pPr marL="0" indent="0">
              <a:buNone/>
            </a:pPr>
            <a:endParaRPr lang="en-US" sz="1200">
              <a:latin typeface="Aptos"/>
              <a:ea typeface="+mn-lt"/>
              <a:cs typeface="Arial"/>
            </a:endParaRPr>
          </a:p>
          <a:p>
            <a:pPr marL="0" indent="0">
              <a:buNone/>
            </a:pPr>
            <a:endParaRPr lang="en-US" sz="1200">
              <a:latin typeface="Aptos"/>
              <a:ea typeface="+mn-lt"/>
              <a:cs typeface="Arial"/>
            </a:endParaRPr>
          </a:p>
          <a:p>
            <a:pPr marL="0" indent="0">
              <a:buNone/>
            </a:pPr>
            <a:endParaRPr lang="en-US" sz="1200">
              <a:latin typeface="Arial"/>
              <a:ea typeface="+mn-lt"/>
              <a:cs typeface="Arial"/>
            </a:endParaRPr>
          </a:p>
          <a:p>
            <a:pPr marL="0" indent="0">
              <a:buNone/>
            </a:pPr>
            <a:endParaRPr lang="en-US" sz="1200">
              <a:latin typeface="Arial"/>
              <a:ea typeface="+mn-lt"/>
              <a:cs typeface="Arial"/>
            </a:endParaRPr>
          </a:p>
          <a:p>
            <a:pPr marL="0" indent="0">
              <a:buNone/>
            </a:pPr>
            <a:endParaRPr lang="en-US" sz="1200">
              <a:latin typeface="Arial"/>
              <a:ea typeface="+mn-lt"/>
              <a:cs typeface="Arial"/>
            </a:endParaRPr>
          </a:p>
          <a:p>
            <a:pPr marL="0" indent="0">
              <a:buNone/>
            </a:pPr>
            <a:endParaRPr lang="en-US" sz="1200">
              <a:latin typeface="Arial"/>
              <a:ea typeface="+mn-lt"/>
              <a:cs typeface="Arial"/>
            </a:endParaRPr>
          </a:p>
          <a:p>
            <a:endParaRPr lang="en-US" sz="1200">
              <a:latin typeface="Arial"/>
              <a:ea typeface="+mn-lt"/>
              <a:cs typeface="Arial"/>
            </a:endParaRPr>
          </a:p>
          <a:p>
            <a:endParaRPr lang="en-GB" sz="1200">
              <a:latin typeface="Aptos" panose="020B0004020202020204"/>
              <a:ea typeface="+mn-lt"/>
              <a:cs typeface="Arial"/>
            </a:endParaRPr>
          </a:p>
        </p:txBody>
      </p:sp>
    </p:spTree>
    <p:extLst>
      <p:ext uri="{BB962C8B-B14F-4D97-AF65-F5344CB8AC3E}">
        <p14:creationId xmlns:p14="http://schemas.microsoft.com/office/powerpoint/2010/main" val="22602440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B3C931-A98B-B1B3-ECCE-0DAC80AC2DF7}"/>
              </a:ext>
            </a:extLst>
          </p:cNvPr>
          <p:cNvSpPr>
            <a:spLocks noGrp="1"/>
          </p:cNvSpPr>
          <p:nvPr>
            <p:ph idx="1"/>
          </p:nvPr>
        </p:nvSpPr>
        <p:spPr>
          <a:xfrm>
            <a:off x="457200" y="145318"/>
            <a:ext cx="10896600" cy="6031645"/>
          </a:xfrm>
        </p:spPr>
        <p:txBody>
          <a:bodyPr vert="horz" lIns="91440" tIns="45720" rIns="91440" bIns="45720" rtlCol="0" anchor="t">
            <a:normAutofit/>
          </a:bodyPr>
          <a:lstStyle/>
          <a:p>
            <a:pPr marL="0" indent="0">
              <a:buNone/>
            </a:pPr>
            <a:r>
              <a:rPr lang="en-GB" sz="1200">
                <a:latin typeface="Arial"/>
                <a:cs typeface="Arial"/>
              </a:rPr>
              <a:t>Weida, K. (2017) </a:t>
            </a:r>
            <a:r>
              <a:rPr lang="en-GB" sz="1200" i="1">
                <a:latin typeface="Arial"/>
                <a:cs typeface="Arial"/>
              </a:rPr>
              <a:t>Wearable sensors could be the key to cost-effective care for seniors</a:t>
            </a:r>
            <a:r>
              <a:rPr lang="en-GB" sz="1200">
                <a:latin typeface="Arial"/>
                <a:cs typeface="Arial"/>
              </a:rPr>
              <a:t>. </a:t>
            </a:r>
            <a:r>
              <a:rPr lang="en-GB" sz="1200" err="1">
                <a:latin typeface="Arial"/>
                <a:cs typeface="Arial"/>
              </a:rPr>
              <a:t>Rantt</a:t>
            </a:r>
            <a:r>
              <a:rPr lang="en-GB" sz="1200">
                <a:latin typeface="Arial"/>
                <a:cs typeface="Arial"/>
              </a:rPr>
              <a:t> Media,(Slide 9 Image), Available at:  </a:t>
            </a:r>
            <a:r>
              <a:rPr lang="en-GB" sz="1200">
                <a:latin typeface="Arial"/>
                <a:ea typeface="+mn-lt"/>
                <a:cs typeface="Arial"/>
                <a:hlinkClick r:id="rId2"/>
              </a:rPr>
              <a:t>Wearable Sensors Could Be The Key To Cost Effective Care For Seniors - </a:t>
            </a:r>
            <a:r>
              <a:rPr lang="en-GB" sz="1200" err="1">
                <a:latin typeface="Arial"/>
                <a:ea typeface="+mn-lt"/>
                <a:cs typeface="Arial"/>
                <a:hlinkClick r:id="rId2"/>
              </a:rPr>
              <a:t>Rantt</a:t>
            </a:r>
            <a:r>
              <a:rPr lang="en-GB" sz="1200">
                <a:latin typeface="Arial"/>
                <a:ea typeface="+mn-lt"/>
                <a:cs typeface="Arial"/>
                <a:hlinkClick r:id="rId2"/>
              </a:rPr>
              <a:t> Media</a:t>
            </a:r>
            <a:r>
              <a:rPr lang="en-GB" sz="1200">
                <a:latin typeface="Arial"/>
                <a:cs typeface="Arial"/>
              </a:rPr>
              <a:t> (Accessed: 23 February 2026)</a:t>
            </a:r>
          </a:p>
          <a:p>
            <a:pPr marL="0" indent="0">
              <a:buNone/>
            </a:pPr>
            <a:r>
              <a:rPr lang="en-GB" sz="1200">
                <a:latin typeface="Arial"/>
                <a:cs typeface="Arial"/>
              </a:rPr>
              <a:t>Leedahl, S., Wilber, K. and Choi, N. (2023) </a:t>
            </a:r>
            <a:r>
              <a:rPr lang="en-GB" sz="1200" i="1">
                <a:latin typeface="Arial"/>
                <a:cs typeface="Arial"/>
              </a:rPr>
              <a:t>The promise of digital inclusion for older adults: building bridges for underserved older adults in two states</a:t>
            </a:r>
            <a:r>
              <a:rPr lang="en-GB" sz="1200">
                <a:latin typeface="Arial"/>
                <a:cs typeface="Arial"/>
              </a:rPr>
              <a:t>, p. 523. Available at: </a:t>
            </a:r>
            <a:r>
              <a:rPr lang="en-GB" sz="1200">
                <a:latin typeface="Arial"/>
                <a:ea typeface="+mn-lt"/>
                <a:cs typeface="Arial"/>
                <a:hlinkClick r:id="rId3"/>
              </a:rPr>
              <a:t>THE PROMISE OF DIGITAL INCLUSION FOR OLDER ADULTS: BUILDING BRIDGES FOR UNDERSERVED OLDER ADULTS IN TWO STATES - PMC</a:t>
            </a:r>
            <a:r>
              <a:rPr lang="en-GB" sz="1200">
                <a:latin typeface="Arial"/>
                <a:cs typeface="Arial"/>
              </a:rPr>
              <a:t> (Accessed: 24 February 2026)</a:t>
            </a:r>
          </a:p>
          <a:p>
            <a:pPr marL="0" indent="0">
              <a:buNone/>
            </a:pPr>
            <a:r>
              <a:rPr lang="en-GB" sz="1200">
                <a:latin typeface="Arial"/>
                <a:cs typeface="Arial"/>
              </a:rPr>
              <a:t>Serrano, L.P., Maita, K.C., Avila, F.R., Torres-Guzman, R.A., Garcia, J.P., </a:t>
            </a:r>
            <a:r>
              <a:rPr lang="en-GB" sz="1200" err="1">
                <a:latin typeface="Arial"/>
                <a:cs typeface="Arial"/>
              </a:rPr>
              <a:t>Eldaly</a:t>
            </a:r>
            <a:r>
              <a:rPr lang="en-GB" sz="1200">
                <a:latin typeface="Arial"/>
                <a:cs typeface="Arial"/>
              </a:rPr>
              <a:t>, A.S., Haider, C.R., Felton, C.L., Paulson, M.R., Maniaci, M.J. and Forte, A.J. (2023) </a:t>
            </a:r>
            <a:r>
              <a:rPr lang="en-GB" sz="1200" i="1">
                <a:latin typeface="Arial"/>
                <a:cs typeface="Arial"/>
              </a:rPr>
              <a:t>Benefits and challenges of remote patient monitoring as perceived by health care practitioners: a systematic review, </a:t>
            </a:r>
            <a:r>
              <a:rPr lang="en-GB" sz="1200">
                <a:latin typeface="Arial"/>
                <a:cs typeface="Arial"/>
              </a:rPr>
              <a:t>Available at: </a:t>
            </a:r>
            <a:r>
              <a:rPr lang="en-GB" sz="1200">
                <a:latin typeface="Arial"/>
                <a:ea typeface="+mn-lt"/>
                <a:cs typeface="Arial"/>
                <a:hlinkClick r:id="rId4"/>
              </a:rPr>
              <a:t>Benefits and Challenges of Remote Patient Monitoring as Perceived by Health Care Practitioners: A Systematic Review - PMC</a:t>
            </a:r>
            <a:r>
              <a:rPr lang="en-GB" sz="1200">
                <a:latin typeface="Arial"/>
                <a:cs typeface="Arial"/>
              </a:rPr>
              <a:t> (Accessed: 25 February 2026)</a:t>
            </a:r>
          </a:p>
          <a:p>
            <a:pPr marL="0" indent="0">
              <a:buNone/>
            </a:pPr>
            <a:r>
              <a:rPr lang="en-GB" sz="1200">
                <a:latin typeface="Arial"/>
                <a:cs typeface="Arial"/>
              </a:rPr>
              <a:t>Rogers, M. (2023)</a:t>
            </a:r>
            <a:r>
              <a:rPr lang="en-GB" sz="1200" i="1">
                <a:latin typeface="Arial"/>
                <a:cs typeface="Arial"/>
              </a:rPr>
              <a:t> How to help your aging parent use telehealth services.</a:t>
            </a:r>
            <a:r>
              <a:rPr lang="en-GB" sz="1200">
                <a:latin typeface="Arial"/>
                <a:cs typeface="Arial"/>
              </a:rPr>
              <a:t> </a:t>
            </a:r>
            <a:r>
              <a:rPr lang="en-GB" sz="1200" err="1">
                <a:latin typeface="Arial"/>
                <a:cs typeface="Arial"/>
              </a:rPr>
              <a:t>LifeStar</a:t>
            </a:r>
            <a:r>
              <a:rPr lang="en-GB" sz="1200">
                <a:latin typeface="Arial"/>
                <a:cs typeface="Arial"/>
              </a:rPr>
              <a:t> Home Care, Available at:  </a:t>
            </a:r>
            <a:r>
              <a:rPr lang="en-GB" sz="1200">
                <a:latin typeface="Arial"/>
                <a:ea typeface="+mn-lt"/>
                <a:cs typeface="Arial"/>
                <a:hlinkClick r:id="rId5"/>
              </a:rPr>
              <a:t>Ways to Assist Older Adults with Using Telemedicine</a:t>
            </a:r>
            <a:r>
              <a:rPr lang="en-GB" sz="1200">
                <a:latin typeface="Arial"/>
                <a:cs typeface="Arial"/>
              </a:rPr>
              <a:t> (Accessed 26 February 2026)</a:t>
            </a:r>
          </a:p>
        </p:txBody>
      </p:sp>
    </p:spTree>
    <p:extLst>
      <p:ext uri="{BB962C8B-B14F-4D97-AF65-F5344CB8AC3E}">
        <p14:creationId xmlns:p14="http://schemas.microsoft.com/office/powerpoint/2010/main" val="39412002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14" ma:contentTypeDescription="Create a new document." ma:contentTypeScope="" ma:versionID="4b9e60ff87fa0df2e40b1e07e847ccc6">
  <xsd:schema xmlns:xsd="http://www.w3.org/2001/XMLSchema" xmlns:xs="http://www.w3.org/2001/XMLSchema" xmlns:p="http://schemas.microsoft.com/office/2006/metadata/properties" xmlns:ns3="ad7316b1-23f1-480c-8fa6-cbf037f4db9c" xmlns:ns4="bd2b2a82-bc2e-4fcc-b8ad-fd63686c78d2" targetNamespace="http://schemas.microsoft.com/office/2006/metadata/properties" ma:root="true" ma:fieldsID="3f6874712e19ee1d6610ad9151fa8471" ns3:_="" ns4:_="">
    <xsd:import namespace="ad7316b1-23f1-480c-8fa6-cbf037f4db9c"/>
    <xsd:import namespace="bd2b2a82-bc2e-4fcc-b8ad-fd63686c78d2"/>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d2b2a82-bc2e-4fcc-b8ad-fd63686c78d2"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CB184F-6CED-4DEA-BC17-63DE70D00EFA}">
  <ds:schemaRefs>
    <ds:schemaRef ds:uri="http://schemas.microsoft.com/office/2006/documentManagement/types"/>
    <ds:schemaRef ds:uri="http://purl.org/dc/terms/"/>
    <ds:schemaRef ds:uri="http://schemas.microsoft.com/office/2006/metadata/properties"/>
    <ds:schemaRef ds:uri="bd2b2a82-bc2e-4fcc-b8ad-fd63686c78d2"/>
    <ds:schemaRef ds:uri="http://schemas.microsoft.com/office/infopath/2007/PartnerControls"/>
    <ds:schemaRef ds:uri="http://purl.org/dc/dcmitype/"/>
    <ds:schemaRef ds:uri="http://purl.org/dc/elements/1.1/"/>
    <ds:schemaRef ds:uri="http://schemas.openxmlformats.org/package/2006/metadata/core-properties"/>
    <ds:schemaRef ds:uri="ad7316b1-23f1-480c-8fa6-cbf037f4db9c"/>
    <ds:schemaRef ds:uri="http://www.w3.org/XML/1998/namespace"/>
  </ds:schemaRefs>
</ds:datastoreItem>
</file>

<file path=customXml/itemProps2.xml><?xml version="1.0" encoding="utf-8"?>
<ds:datastoreItem xmlns:ds="http://schemas.openxmlformats.org/officeDocument/2006/customXml" ds:itemID="{CF15A1CB-3ECE-49E4-8DC5-4E9154EF890B}">
  <ds:schemaRefs>
    <ds:schemaRef ds:uri="http://schemas.microsoft.com/sharepoint/v3/contenttype/forms"/>
  </ds:schemaRefs>
</ds:datastoreItem>
</file>

<file path=customXml/itemProps3.xml><?xml version="1.0" encoding="utf-8"?>
<ds:datastoreItem xmlns:ds="http://schemas.openxmlformats.org/officeDocument/2006/customXml" ds:itemID="{7EAC9496-BBCD-492C-A597-4E0AE0CC8B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bd2b2a82-bc2e-4fcc-b8ad-fd63686c7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28</TotalTime>
  <Words>2302</Words>
  <Application>Microsoft Office PowerPoint</Application>
  <PresentationFormat>Widescreen</PresentationFormat>
  <Paragraphs>213</Paragraphs>
  <Slides>18</Slides>
  <Notes>1</Notes>
  <HiddenSlides>0</HiddenSlides>
  <MMClips>15</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Ayaz Hussain   2315951   Empowering the Older Person (BMHP6027_BIRM)    Kennedy Obohwemu    </vt:lpstr>
      <vt:lpstr> Evaluating Care and Support For Older People  in the UK : Independence, Empowerment, and Current Practice</vt:lpstr>
      <vt:lpstr>Introduction</vt:lpstr>
      <vt:lpstr>Ageing Population in the UK</vt:lpstr>
      <vt:lpstr>The Role of Theory in Supporting Older Adults</vt:lpstr>
      <vt:lpstr>Key Policies Supporting Older Adults in the UK </vt:lpstr>
      <vt:lpstr>Evaluating Domiciliary Care in the UK</vt:lpstr>
      <vt:lpstr>Impact of Population Ageing on Domiciliary Care</vt:lpstr>
      <vt:lpstr>Technology innovations in elderly care</vt:lpstr>
      <vt:lpstr>Critical Assessment of Technology Innovations</vt:lpstr>
      <vt:lpstr>Case Study: Telehealth in Practice</vt:lpstr>
      <vt:lpstr>Case Study 2: Wearables and Remote Monitoring Technology</vt:lpstr>
      <vt:lpstr>Recommendations for Improving Domiciliary Care</vt:lpstr>
      <vt:lpstr>Improving Digital Care Implementation</vt:lpstr>
      <vt:lpstr>Policy Implications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Ayaz Hussain (2315951)</cp:lastModifiedBy>
  <cp:revision>5</cp:revision>
  <dcterms:created xsi:type="dcterms:W3CDTF">2026-02-25T11:56:28Z</dcterms:created>
  <dcterms:modified xsi:type="dcterms:W3CDTF">2026-03-01T15:08:07Z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